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8" r:id="rId2"/>
    <p:sldId id="269" r:id="rId3"/>
    <p:sldId id="270" r:id="rId4"/>
    <p:sldId id="271" r:id="rId5"/>
    <p:sldId id="272" r:id="rId6"/>
    <p:sldId id="273" r:id="rId7"/>
    <p:sldId id="274" r:id="rId8"/>
    <p:sldId id="260" r:id="rId9"/>
    <p:sldId id="261" r:id="rId10"/>
    <p:sldId id="262" r:id="rId11"/>
    <p:sldId id="263" r:id="rId12"/>
    <p:sldId id="277" r:id="rId13"/>
    <p:sldId id="264" r:id="rId14"/>
    <p:sldId id="278" r:id="rId15"/>
    <p:sldId id="265" r:id="rId16"/>
    <p:sldId id="266" r:id="rId17"/>
    <p:sldId id="275" r:id="rId18"/>
    <p:sldId id="276" r:id="rId19"/>
    <p:sldId id="267" r:id="rId20"/>
    <p:sldId id="268"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2787"/>
    <p:restoredTop sz="90929"/>
  </p:normalViewPr>
  <p:slideViewPr>
    <p:cSldViewPr>
      <p:cViewPr>
        <p:scale>
          <a:sx n="73" d="100"/>
          <a:sy n="73" d="100"/>
        </p:scale>
        <p:origin x="-810" y="-9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text\webpages\pace\class\340\notes\sbux.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text\webpages\pace\class\340\notes\sbux.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text\webpages\pace\class\340\notes\sbu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200" b="0" i="0" u="none" strike="noStrike" baseline="0">
                <a:solidFill>
                  <a:srgbClr val="000000"/>
                </a:solidFill>
                <a:latin typeface="Arial"/>
                <a:ea typeface="Arial"/>
                <a:cs typeface="Arial"/>
              </a:defRPr>
            </a:pPr>
            <a:r>
              <a:rPr lang="en-US" sz="1200" dirty="0"/>
              <a:t>Net </a:t>
            </a:r>
            <a:r>
              <a:rPr lang="en-US" sz="1200" dirty="0" smtClean="0"/>
              <a:t>Income for</a:t>
            </a:r>
            <a:r>
              <a:rPr lang="en-US" sz="1200" baseline="0" dirty="0" smtClean="0"/>
              <a:t> SBUX as a function of Revenue</a:t>
            </a:r>
            <a:endParaRPr lang="en-US" sz="1200" dirty="0"/>
          </a:p>
        </c:rich>
      </c:tx>
      <c:layout>
        <c:manualLayout>
          <c:xMode val="edge"/>
          <c:yMode val="edge"/>
          <c:x val="0.30852317465998569"/>
          <c:y val="3.6666666666666667E-2"/>
        </c:manualLayout>
      </c:layout>
      <c:spPr>
        <a:noFill/>
        <a:ln w="25400">
          <a:noFill/>
        </a:ln>
      </c:spPr>
    </c:title>
    <c:plotArea>
      <c:layout>
        <c:manualLayout>
          <c:layoutTarget val="inner"/>
          <c:xMode val="edge"/>
          <c:yMode val="edge"/>
          <c:x val="0.15910626938678119"/>
          <c:y val="0.11752553208076714"/>
          <c:w val="0.7721139047959914"/>
          <c:h val="0.71518333723136096"/>
        </c:manualLayout>
      </c:layout>
      <c:scatterChart>
        <c:scatterStyle val="lineMarker"/>
        <c:ser>
          <c:idx val="0"/>
          <c:order val="0"/>
          <c:tx>
            <c:strRef>
              <c:f>capex!$A$32</c:f>
              <c:strCache>
                <c:ptCount val="1"/>
                <c:pt idx="0">
                  <c:v>Net Income</c:v>
                </c:pt>
              </c:strCache>
            </c:strRef>
          </c:tx>
          <c:spPr>
            <a:ln w="28575">
              <a:noFill/>
            </a:ln>
          </c:spPr>
          <c:marker>
            <c:symbol val="diamond"/>
            <c:size val="5"/>
            <c:spPr>
              <a:solidFill>
                <a:srgbClr val="000080"/>
              </a:solidFill>
              <a:ln>
                <a:solidFill>
                  <a:srgbClr val="000080"/>
                </a:solidFill>
                <a:prstDash val="solid"/>
              </a:ln>
            </c:spPr>
          </c:marker>
          <c:xVal>
            <c:numRef>
              <c:f>capex!$B$33:$B$42</c:f>
              <c:numCache>
                <c:formatCode>General</c:formatCode>
                <c:ptCount val="10"/>
                <c:pt idx="0">
                  <c:v>9411497</c:v>
                </c:pt>
                <c:pt idx="1">
                  <c:v>7786942</c:v>
                </c:pt>
                <c:pt idx="2">
                  <c:v>6369300</c:v>
                </c:pt>
                <c:pt idx="3">
                  <c:v>5294247</c:v>
                </c:pt>
                <c:pt idx="4">
                  <c:v>4075522</c:v>
                </c:pt>
                <c:pt idx="5">
                  <c:v>3288908</c:v>
                </c:pt>
                <c:pt idx="6">
                  <c:v>2648980</c:v>
                </c:pt>
                <c:pt idx="7">
                  <c:v>2169218</c:v>
                </c:pt>
                <c:pt idx="8">
                  <c:v>1680145</c:v>
                </c:pt>
                <c:pt idx="9">
                  <c:v>1308702</c:v>
                </c:pt>
              </c:numCache>
            </c:numRef>
          </c:xVal>
          <c:yVal>
            <c:numRef>
              <c:f>capex!$A$33:$A$42</c:f>
              <c:numCache>
                <c:formatCode>General</c:formatCode>
                <c:ptCount val="10"/>
                <c:pt idx="0">
                  <c:v>672638</c:v>
                </c:pt>
                <c:pt idx="1">
                  <c:v>564259</c:v>
                </c:pt>
                <c:pt idx="2">
                  <c:v>494467</c:v>
                </c:pt>
                <c:pt idx="3">
                  <c:v>391775</c:v>
                </c:pt>
                <c:pt idx="4">
                  <c:v>268346</c:v>
                </c:pt>
                <c:pt idx="5">
                  <c:v>215073</c:v>
                </c:pt>
                <c:pt idx="6">
                  <c:v>181210</c:v>
                </c:pt>
                <c:pt idx="7">
                  <c:v>94564</c:v>
                </c:pt>
                <c:pt idx="8">
                  <c:v>101693</c:v>
                </c:pt>
                <c:pt idx="9">
                  <c:v>68372</c:v>
                </c:pt>
              </c:numCache>
            </c:numRef>
          </c:yVal>
        </c:ser>
        <c:axId val="67778816"/>
        <c:axId val="67878272"/>
      </c:scatterChart>
      <c:valAx>
        <c:axId val="67778816"/>
        <c:scaling>
          <c:orientation val="minMax"/>
        </c:scaling>
        <c:axPos val="b"/>
        <c:title>
          <c:tx>
            <c:rich>
              <a:bodyPr/>
              <a:lstStyle/>
              <a:p>
                <a:pPr>
                  <a:defRPr sz="1200" b="1" i="0" u="none" strike="noStrike" baseline="0">
                    <a:solidFill>
                      <a:srgbClr val="000000"/>
                    </a:solidFill>
                    <a:latin typeface="Arial"/>
                    <a:ea typeface="Arial"/>
                    <a:cs typeface="Arial"/>
                  </a:defRPr>
                </a:pPr>
                <a:r>
                  <a:rPr lang="en-US" sz="1200"/>
                  <a:t>Total Revenue</a:t>
                </a:r>
              </a:p>
            </c:rich>
          </c:tx>
          <c:layout>
            <c:manualLayout>
              <c:xMode val="edge"/>
              <c:yMode val="edge"/>
              <c:x val="0.45615455738487237"/>
              <c:y val="0.92944180244796137"/>
            </c:manualLayout>
          </c:layout>
          <c:spPr>
            <a:noFill/>
            <a:ln w="25400">
              <a:noFill/>
            </a:ln>
          </c:spPr>
        </c:title>
        <c:numFmt formatCode="General" sourceLinked="1"/>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7878272"/>
        <c:crosses val="autoZero"/>
        <c:crossBetween val="midCat"/>
      </c:valAx>
      <c:valAx>
        <c:axId val="67878272"/>
        <c:scaling>
          <c:orientation val="minMax"/>
        </c:scaling>
        <c:axPos val="l"/>
        <c:majorGridlines>
          <c:spPr>
            <a:ln w="3175">
              <a:solidFill>
                <a:srgbClr val="000000"/>
              </a:solidFill>
              <a:prstDash val="solid"/>
            </a:ln>
          </c:spPr>
        </c:majorGridlines>
        <c:title>
          <c:tx>
            <c:rich>
              <a:bodyPr/>
              <a:lstStyle/>
              <a:p>
                <a:pPr>
                  <a:defRPr sz="1200" b="1" i="0" u="none" strike="noStrike" baseline="0">
                    <a:solidFill>
                      <a:srgbClr val="000000"/>
                    </a:solidFill>
                    <a:latin typeface="Arial"/>
                    <a:ea typeface="Arial"/>
                    <a:cs typeface="Arial"/>
                  </a:defRPr>
                </a:pPr>
                <a:r>
                  <a:rPr lang="en-US" sz="1200"/>
                  <a:t>Net Income</a:t>
                </a:r>
              </a:p>
            </c:rich>
          </c:tx>
          <c:layout>
            <c:manualLayout>
              <c:xMode val="edge"/>
              <c:yMode val="edge"/>
              <c:x val="2.1222858506323074E-2"/>
              <c:y val="0.36000129934253267"/>
            </c:manualLayout>
          </c:layout>
          <c:spPr>
            <a:noFill/>
            <a:ln w="25400">
              <a:noFill/>
            </a:ln>
          </c:spPr>
        </c:title>
        <c:numFmt formatCode="General" sourceLinked="1"/>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7778816"/>
        <c:crosses val="autoZero"/>
        <c:crossBetween val="midCat"/>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225" b="1" i="0" u="none" strike="noStrike" baseline="0">
                <a:solidFill>
                  <a:srgbClr val="000000"/>
                </a:solidFill>
                <a:latin typeface="Arial"/>
                <a:ea typeface="Arial"/>
                <a:cs typeface="Arial"/>
              </a:defRPr>
            </a:pPr>
            <a:r>
              <a:rPr lang="en-US"/>
              <a:t>Revenues vs. Capex for SBUX</a:t>
            </a:r>
          </a:p>
        </c:rich>
      </c:tx>
      <c:layout>
        <c:manualLayout>
          <c:xMode val="edge"/>
          <c:yMode val="edge"/>
          <c:x val="0.37519436651278842"/>
          <c:y val="3.5294168333766571E-2"/>
        </c:manualLayout>
      </c:layout>
      <c:spPr>
        <a:noFill/>
        <a:ln w="25400">
          <a:noFill/>
        </a:ln>
      </c:spPr>
    </c:title>
    <c:plotArea>
      <c:layout>
        <c:manualLayout>
          <c:layoutTarget val="inner"/>
          <c:xMode val="edge"/>
          <c:yMode val="edge"/>
          <c:x val="0.19681653746770031"/>
          <c:y val="0.1553223154797958"/>
          <c:w val="0.7390439683411667"/>
          <c:h val="0.70323296126445733"/>
        </c:manualLayout>
      </c:layout>
      <c:scatterChart>
        <c:scatterStyle val="lineMarker"/>
        <c:ser>
          <c:idx val="0"/>
          <c:order val="0"/>
          <c:tx>
            <c:strRef>
              <c:f>capex!$C$32</c:f>
              <c:strCache>
                <c:ptCount val="1"/>
                <c:pt idx="0">
                  <c:v>Capital Expenditures</c:v>
                </c:pt>
              </c:strCache>
            </c:strRef>
          </c:tx>
          <c:spPr>
            <a:ln w="28575">
              <a:noFill/>
            </a:ln>
          </c:spPr>
          <c:marker>
            <c:symbol val="diamond"/>
            <c:size val="5"/>
            <c:spPr>
              <a:solidFill>
                <a:srgbClr val="000080"/>
              </a:solidFill>
              <a:ln>
                <a:solidFill>
                  <a:srgbClr val="000080"/>
                </a:solidFill>
                <a:prstDash val="solid"/>
              </a:ln>
            </c:spPr>
          </c:marker>
          <c:xVal>
            <c:numRef>
              <c:f>capex!$B$33:$B$42</c:f>
              <c:numCache>
                <c:formatCode>General</c:formatCode>
                <c:ptCount val="10"/>
                <c:pt idx="0">
                  <c:v>9411497</c:v>
                </c:pt>
                <c:pt idx="1">
                  <c:v>7786942</c:v>
                </c:pt>
                <c:pt idx="2">
                  <c:v>6369300</c:v>
                </c:pt>
                <c:pt idx="3">
                  <c:v>5294247</c:v>
                </c:pt>
                <c:pt idx="4">
                  <c:v>4075522</c:v>
                </c:pt>
                <c:pt idx="5">
                  <c:v>3288908</c:v>
                </c:pt>
                <c:pt idx="6">
                  <c:v>2648980</c:v>
                </c:pt>
                <c:pt idx="7">
                  <c:v>2169218</c:v>
                </c:pt>
                <c:pt idx="8">
                  <c:v>1680145</c:v>
                </c:pt>
                <c:pt idx="9">
                  <c:v>1308702</c:v>
                </c:pt>
              </c:numCache>
            </c:numRef>
          </c:xVal>
          <c:yVal>
            <c:numRef>
              <c:f>capex!$C$33:$C$42</c:f>
              <c:numCache>
                <c:formatCode>General</c:formatCode>
                <c:ptCount val="10"/>
                <c:pt idx="0">
                  <c:v>-1080348</c:v>
                </c:pt>
                <c:pt idx="1">
                  <c:v>-771230</c:v>
                </c:pt>
                <c:pt idx="2">
                  <c:v>-643989</c:v>
                </c:pt>
                <c:pt idx="3">
                  <c:v>-386176</c:v>
                </c:pt>
                <c:pt idx="4">
                  <c:v>-357282</c:v>
                </c:pt>
                <c:pt idx="5">
                  <c:v>-375474</c:v>
                </c:pt>
                <c:pt idx="6">
                  <c:v>-384215</c:v>
                </c:pt>
                <c:pt idx="7">
                  <c:v>-316450</c:v>
                </c:pt>
                <c:pt idx="8">
                  <c:v>-265708</c:v>
                </c:pt>
                <c:pt idx="9">
                  <c:v>-201855</c:v>
                </c:pt>
              </c:numCache>
            </c:numRef>
          </c:yVal>
        </c:ser>
        <c:axId val="71681152"/>
        <c:axId val="88782336"/>
      </c:scatterChart>
      <c:valAx>
        <c:axId val="71681152"/>
        <c:scaling>
          <c:orientation val="minMax"/>
        </c:scaling>
        <c:axPos val="b"/>
        <c:title>
          <c:tx>
            <c:rich>
              <a:bodyPr/>
              <a:lstStyle/>
              <a:p>
                <a:pPr>
                  <a:defRPr sz="1200" b="1" i="0" u="none" strike="noStrike" baseline="0">
                    <a:solidFill>
                      <a:srgbClr val="000000"/>
                    </a:solidFill>
                    <a:latin typeface="Arial"/>
                    <a:ea typeface="Arial"/>
                    <a:cs typeface="Arial"/>
                  </a:defRPr>
                </a:pPr>
                <a:r>
                  <a:rPr lang="en-US" sz="1200"/>
                  <a:t>Total Revenue</a:t>
                </a:r>
              </a:p>
            </c:rich>
          </c:tx>
          <c:layout>
            <c:manualLayout>
              <c:xMode val="edge"/>
              <c:yMode val="edge"/>
              <c:x val="0.41395411511948171"/>
              <c:y val="0.8882365697331247"/>
            </c:manualLayout>
          </c:layout>
          <c:spPr>
            <a:noFill/>
            <a:ln w="25400">
              <a:noFill/>
            </a:ln>
          </c:spPr>
        </c:title>
        <c:numFmt formatCode="General" sourceLinked="1"/>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en-US"/>
          </a:p>
        </c:txPr>
        <c:crossAx val="88782336"/>
        <c:crosses val="autoZero"/>
        <c:crossBetween val="midCat"/>
      </c:valAx>
      <c:valAx>
        <c:axId val="88782336"/>
        <c:scaling>
          <c:orientation val="minMax"/>
          <c:max val="0"/>
          <c:min val="-1200000"/>
        </c:scaling>
        <c:axPos val="l"/>
        <c:majorGridlines>
          <c:spPr>
            <a:ln w="3175">
              <a:solidFill>
                <a:srgbClr val="000000"/>
              </a:solidFill>
              <a:prstDash val="solid"/>
            </a:ln>
          </c:spPr>
        </c:majorGridlines>
        <c:title>
          <c:tx>
            <c:rich>
              <a:bodyPr/>
              <a:lstStyle/>
              <a:p>
                <a:pPr>
                  <a:defRPr sz="1200" b="1" i="0" u="none" strike="noStrike" baseline="0">
                    <a:solidFill>
                      <a:srgbClr val="000000"/>
                    </a:solidFill>
                    <a:latin typeface="Arial"/>
                    <a:ea typeface="Arial"/>
                    <a:cs typeface="Arial"/>
                  </a:defRPr>
                </a:pPr>
                <a:r>
                  <a:rPr lang="en-US" sz="1200"/>
                  <a:t>Capital Expenditures</a:t>
                </a:r>
              </a:p>
            </c:rich>
          </c:tx>
          <c:layout>
            <c:manualLayout>
              <c:xMode val="edge"/>
              <c:yMode val="edge"/>
              <c:x val="2.48062015503876E-2"/>
              <c:y val="0.3049025783541765"/>
            </c:manualLayout>
          </c:layout>
          <c:spPr>
            <a:noFill/>
            <a:ln w="25400">
              <a:noFill/>
            </a:ln>
          </c:spPr>
        </c:title>
        <c:numFmt formatCode="General" sourceLinked="1"/>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en-US"/>
          </a:p>
        </c:txPr>
        <c:crossAx val="71681152"/>
        <c:crosses val="autoZero"/>
        <c:crossBetween val="midCat"/>
        <c:majorUnit val="200000"/>
        <c:minorUnit val="200000"/>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125" b="0"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Forecasting NonCash Working Capital for SBUX</a:t>
            </a:r>
          </a:p>
        </c:rich>
      </c:tx>
      <c:layout/>
    </c:title>
    <c:plotArea>
      <c:layout>
        <c:manualLayout>
          <c:layoutTarget val="inner"/>
          <c:xMode val="edge"/>
          <c:yMode val="edge"/>
          <c:x val="7.8832172981418924E-2"/>
          <c:y val="0.10354559526213072"/>
          <c:w val="0.84233636685701307"/>
          <c:h val="0.7347293895955318"/>
        </c:manualLayout>
      </c:layout>
      <c:scatterChart>
        <c:scatterStyle val="lineMarker"/>
        <c:ser>
          <c:idx val="0"/>
          <c:order val="0"/>
          <c:tx>
            <c:strRef>
              <c:f>working_cap!$A$55</c:f>
              <c:strCache>
                <c:ptCount val="1"/>
                <c:pt idx="0">
                  <c:v>NCWC/Gross Margin</c:v>
                </c:pt>
              </c:strCache>
            </c:strRef>
          </c:tx>
          <c:spPr>
            <a:ln w="28575">
              <a:noFill/>
            </a:ln>
          </c:spPr>
          <c:marker>
            <c:symbol val="diamond"/>
            <c:size val="5"/>
            <c:spPr>
              <a:solidFill>
                <a:srgbClr val="000080"/>
              </a:solidFill>
              <a:ln>
                <a:solidFill>
                  <a:srgbClr val="000080"/>
                </a:solidFill>
                <a:prstDash val="solid"/>
              </a:ln>
            </c:spPr>
          </c:marker>
          <c:xVal>
            <c:numRef>
              <c:f>working_cap!$B$3:$K$3</c:f>
              <c:numCache>
                <c:formatCode>0</c:formatCode>
                <c:ptCount val="10"/>
                <c:pt idx="0">
                  <c:v>2007</c:v>
                </c:pt>
                <c:pt idx="1">
                  <c:v>2006</c:v>
                </c:pt>
                <c:pt idx="2">
                  <c:v>2005</c:v>
                </c:pt>
                <c:pt idx="3">
                  <c:v>2004</c:v>
                </c:pt>
                <c:pt idx="4">
                  <c:v>2003</c:v>
                </c:pt>
                <c:pt idx="5">
                  <c:v>2002</c:v>
                </c:pt>
                <c:pt idx="6">
                  <c:v>2001</c:v>
                </c:pt>
                <c:pt idx="7">
                  <c:v>2000</c:v>
                </c:pt>
                <c:pt idx="8">
                  <c:v>1999</c:v>
                </c:pt>
                <c:pt idx="9">
                  <c:v>1998</c:v>
                </c:pt>
              </c:numCache>
            </c:numRef>
          </c:xVal>
          <c:yVal>
            <c:numRef>
              <c:f>working_cap!$B$55:$K$55</c:f>
              <c:numCache>
                <c:formatCode>General</c:formatCode>
                <c:ptCount val="10"/>
                <c:pt idx="0">
                  <c:v>-3.4504273818526547E-2</c:v>
                </c:pt>
                <c:pt idx="1">
                  <c:v>-3.4442013727414747E-2</c:v>
                </c:pt>
                <c:pt idx="2">
                  <c:v>-1.2473140904250911E-2</c:v>
                </c:pt>
                <c:pt idx="3">
                  <c:v>-2.1569049936474207E-2</c:v>
                </c:pt>
                <c:pt idx="4">
                  <c:v>-1.421287465569465E-2</c:v>
                </c:pt>
                <c:pt idx="5">
                  <c:v>-8.5517693822828138E-3</c:v>
                </c:pt>
                <c:pt idx="6">
                  <c:v>-5.9914268696356909E-3</c:v>
                </c:pt>
                <c:pt idx="7">
                  <c:v>5.8759947287806272E-2</c:v>
                </c:pt>
                <c:pt idx="8">
                  <c:v>8.6598838292684222E-2</c:v>
                </c:pt>
                <c:pt idx="9">
                  <c:v>9.2988541793626298E-2</c:v>
                </c:pt>
              </c:numCache>
            </c:numRef>
          </c:yVal>
        </c:ser>
        <c:ser>
          <c:idx val="1"/>
          <c:order val="1"/>
          <c:tx>
            <c:strRef>
              <c:f>working_cap!$A$56</c:f>
              <c:strCache>
                <c:ptCount val="1"/>
                <c:pt idx="0">
                  <c:v>NCWC/Net Margin</c:v>
                </c:pt>
              </c:strCache>
            </c:strRef>
          </c:tx>
          <c:spPr>
            <a:ln w="28575">
              <a:noFill/>
            </a:ln>
          </c:spPr>
          <c:marker>
            <c:symbol val="square"/>
            <c:size val="5"/>
            <c:spPr>
              <a:solidFill>
                <a:srgbClr val="FF00FF"/>
              </a:solidFill>
              <a:ln>
                <a:solidFill>
                  <a:srgbClr val="FF00FF"/>
                </a:solidFill>
                <a:prstDash val="solid"/>
              </a:ln>
            </c:spPr>
          </c:marker>
          <c:xVal>
            <c:numRef>
              <c:f>working_cap!$B$3:$K$3</c:f>
              <c:numCache>
                <c:formatCode>0</c:formatCode>
                <c:ptCount val="10"/>
                <c:pt idx="0">
                  <c:v>2007</c:v>
                </c:pt>
                <c:pt idx="1">
                  <c:v>2006</c:v>
                </c:pt>
                <c:pt idx="2">
                  <c:v>2005</c:v>
                </c:pt>
                <c:pt idx="3">
                  <c:v>2004</c:v>
                </c:pt>
                <c:pt idx="4">
                  <c:v>2003</c:v>
                </c:pt>
                <c:pt idx="5">
                  <c:v>2002</c:v>
                </c:pt>
                <c:pt idx="6">
                  <c:v>2001</c:v>
                </c:pt>
                <c:pt idx="7">
                  <c:v>2000</c:v>
                </c:pt>
                <c:pt idx="8">
                  <c:v>1999</c:v>
                </c:pt>
                <c:pt idx="9">
                  <c:v>1998</c:v>
                </c:pt>
              </c:numCache>
            </c:numRef>
          </c:xVal>
          <c:yVal>
            <c:numRef>
              <c:f>working_cap!$B$56:$K$56</c:f>
              <c:numCache>
                <c:formatCode>General</c:formatCode>
                <c:ptCount val="10"/>
                <c:pt idx="0">
                  <c:v>-0.19742287821942006</c:v>
                </c:pt>
                <c:pt idx="1">
                  <c:v>-0.19838878021037107</c:v>
                </c:pt>
                <c:pt idx="2">
                  <c:v>-6.6702658161308201E-2</c:v>
                </c:pt>
                <c:pt idx="3">
                  <c:v>-0.12151748989917373</c:v>
                </c:pt>
                <c:pt idx="4">
                  <c:v>-8.7914847133312796E-2</c:v>
                </c:pt>
                <c:pt idx="5">
                  <c:v>-5.8612266828800996E-2</c:v>
                </c:pt>
                <c:pt idx="6">
                  <c:v>-3.6454517009335427E-2</c:v>
                </c:pt>
                <c:pt idx="7">
                  <c:v>0.37213470034175211</c:v>
                </c:pt>
                <c:pt idx="8">
                  <c:v>0.51896803670450697</c:v>
                </c:pt>
                <c:pt idx="9">
                  <c:v>0.57472957188563301</c:v>
                </c:pt>
              </c:numCache>
            </c:numRef>
          </c:yVal>
        </c:ser>
        <c:axId val="67721088"/>
        <c:axId val="67729664"/>
      </c:scatterChart>
      <c:valAx>
        <c:axId val="67721088"/>
        <c:scaling>
          <c:orientation val="minMax"/>
        </c:scaling>
        <c:axPos val="b"/>
        <c:numFmt formatCode="0" sourceLinked="1"/>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en-US"/>
          </a:p>
        </c:txPr>
        <c:crossAx val="67729664"/>
        <c:crosses val="autoZero"/>
        <c:crossBetween val="midCat"/>
      </c:valAx>
      <c:valAx>
        <c:axId val="67729664"/>
        <c:scaling>
          <c:orientation val="minMax"/>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en-US"/>
          </a:p>
        </c:txPr>
        <c:crossAx val="67721088"/>
        <c:crosses val="autoZero"/>
        <c:crossBetween val="midCat"/>
      </c:valAx>
      <c:spPr>
        <a:solidFill>
          <a:srgbClr val="C0C0C0"/>
        </a:solidFill>
        <a:ln w="12700">
          <a:solidFill>
            <a:srgbClr val="808080"/>
          </a:solidFill>
          <a:prstDash val="solid"/>
        </a:ln>
      </c:spPr>
    </c:plotArea>
    <c:legend>
      <c:legendPos val="r"/>
      <c:layout>
        <c:manualLayout>
          <c:xMode val="edge"/>
          <c:yMode val="edge"/>
          <c:x val="0.19124101223270146"/>
          <c:y val="0.85983827493261455"/>
          <c:w val="0.25401477960679431"/>
          <c:h val="0.13207547169811318"/>
        </c:manualLayout>
      </c:layou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chartSpace>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39EE3A-F07A-40E3-81D1-D8470E85798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3733"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C530C15-AAA1-4677-9DEA-F8BBDD236C5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p:spPr>
        <p:txBody>
          <a:bodyPr/>
          <a:lstStyle/>
          <a:p>
            <a:fld id="{E6BE8149-041F-4BFE-B24C-5F8098EC560F}" type="slidenum">
              <a:rPr lang="en-US" smtClean="0"/>
              <a:pPr/>
              <a:t>1</a:t>
            </a:fld>
            <a:endParaRPr lang="en-US" smtClean="0"/>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Use Starbucks for examples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p>
            <a:fld id="{DD43D641-D760-41F4-B12A-4FC9B0053438}" type="slidenum">
              <a:rPr lang="en-US" smtClean="0"/>
              <a:pPr/>
              <a:t>10</a:t>
            </a:fld>
            <a:endParaRPr lang="en-US"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p:spPr>
        <p:txBody>
          <a:bodyPr/>
          <a:lstStyle/>
          <a:p>
            <a:fld id="{09F618C3-DACA-4855-A254-878601849BE9}" type="slidenum">
              <a:rPr lang="en-US" smtClean="0"/>
              <a:pPr/>
              <a:t>11</a:t>
            </a:fld>
            <a:endParaRPr lang="en-US"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530C15-AAA1-4677-9DEA-F8BBDD236C5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p>
            <a:fld id="{95202944-551F-40D6-B1D1-9C9A2834ABA2}" type="slidenum">
              <a:rPr lang="en-US" smtClean="0"/>
              <a:pPr/>
              <a:t>13</a:t>
            </a:fld>
            <a:endParaRPr 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530C15-AAA1-4677-9DEA-F8BBDD236C5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p:spPr>
        <p:txBody>
          <a:bodyPr/>
          <a:lstStyle/>
          <a:p>
            <a:fld id="{8FF06C28-B0C9-415A-85B6-C4FF14669C2A}" type="slidenum">
              <a:rPr lang="en-US" smtClean="0"/>
              <a:pPr/>
              <a:t>15</a:t>
            </a:fld>
            <a:endParaRPr lang="en-U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p>
            <a:fld id="{2D9212FD-2EA9-428A-A95B-0D10C68D7214}" type="slidenum">
              <a:rPr lang="en-US" smtClean="0"/>
              <a:pPr/>
              <a:t>16</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530C15-AAA1-4677-9DEA-F8BBDD236C51}"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530C15-AAA1-4677-9DEA-F8BBDD236C51}"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p>
            <a:fld id="{A9D85667-EBE5-463F-B1C0-39361B0B2E03}" type="slidenum">
              <a:rPr lang="en-US" smtClean="0"/>
              <a:pPr/>
              <a:t>19</a:t>
            </a:fld>
            <a:endParaRPr lang="en-US" smtClean="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a:noFill/>
        </p:spPr>
        <p:txBody>
          <a:bodyPr/>
          <a:lstStyle/>
          <a:p>
            <a:fld id="{80933EF7-A562-4709-AA9D-BD98EC0BE804}" type="slidenum">
              <a:rPr lang="en-US" smtClean="0"/>
              <a:pPr/>
              <a:t>2</a:t>
            </a:fld>
            <a:endParaRPr lang="en-US" smtClean="0"/>
          </a:p>
        </p:txBody>
      </p:sp>
      <p:sp>
        <p:nvSpPr>
          <p:cNvPr id="21507" name="Rectangle 2"/>
          <p:cNvSpPr>
            <a:spLocks noChangeArrowheads="1" noTextEdit="1"/>
          </p:cNvSpPr>
          <p:nvPr>
            <p:ph type="sldImg"/>
          </p:nvPr>
        </p:nvSpPr>
        <p:spPr>
          <a:xfrm>
            <a:off x="1152525" y="692150"/>
            <a:ext cx="4554538" cy="3416300"/>
          </a:xfrm>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p>
            <a:fld id="{21CA6921-ECDB-4FC3-A5A7-A2D2EA724B4A}" type="slidenum">
              <a:rPr lang="en-US" smtClean="0"/>
              <a:pPr/>
              <a:t>20</a:t>
            </a:fld>
            <a:endParaRPr lang="en-US" smtClean="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p>
            <a:fld id="{2902557C-EE48-4662-8808-186DBE94C73D}" type="slidenum">
              <a:rPr lang="en-US" smtClean="0"/>
              <a:pPr/>
              <a:t>3</a:t>
            </a:fld>
            <a:endParaRPr lang="en-US" smtClean="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lIns="91437" tIns="45718" rIns="91437" bIns="45718"/>
          <a:lstStyle/>
          <a:p>
            <a:pPr eaLnBrk="1" hangingPunct="1"/>
            <a:r>
              <a:rPr lang="en-US" smtClean="0"/>
              <a:t>This show all cash flows. The objective is to explain changes in the cash balance rather than to measure the health or value of the firm.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p>
            <a:fld id="{52777537-22CE-4FF6-A34C-FA6592986D2A}" type="slidenum">
              <a:rPr lang="en-US" smtClean="0"/>
              <a:pPr/>
              <a:t>4</a:t>
            </a:fld>
            <a:endParaRPr lang="en-US" smtClean="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lIns="91437" tIns="45718" rIns="91437" bIns="45718"/>
          <a:lstStyle/>
          <a:p>
            <a:pPr eaLnBrk="1" hangingPunct="1"/>
            <a:r>
              <a:rPr lang="en-US" smtClean="0"/>
              <a:t>Cash flows to debt: interest payments, new debt issues, debt repayments</a:t>
            </a:r>
          </a:p>
          <a:p>
            <a:pPr eaLnBrk="1" hangingPunct="1"/>
            <a:r>
              <a:rPr lang="en-US" smtClean="0"/>
              <a:t>Cash flows to equity: dividends, stock buybacks, new stock issues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p>
            <a:fld id="{94293B16-0470-4F90-A1DB-9E44CC1ACB18}" type="slidenum">
              <a:rPr lang="en-US" smtClean="0"/>
              <a:pPr/>
              <a:t>5</a:t>
            </a:fld>
            <a:endParaRPr lang="en-US" smtClean="0"/>
          </a:p>
        </p:txBody>
      </p:sp>
      <p:sp>
        <p:nvSpPr>
          <p:cNvPr id="24579" name="Rectangle 2"/>
          <p:cNvSpPr>
            <a:spLocks noChangeArrowheads="1" noTextEdit="1"/>
          </p:cNvSpPr>
          <p:nvPr>
            <p:ph type="sldImg"/>
          </p:nvPr>
        </p:nvSpPr>
        <p:spPr>
          <a:xfrm>
            <a:off x="1152525" y="692150"/>
            <a:ext cx="4554538" cy="3416300"/>
          </a:xfrm>
          <a:ln/>
        </p:spPr>
      </p:sp>
      <p:sp>
        <p:nvSpPr>
          <p:cNvPr id="24580" name="Rectangle 3"/>
          <p:cNvSpPr>
            <a:spLocks noGrp="1" noChangeArrowheads="1"/>
          </p:cNvSpPr>
          <p:nvPr>
            <p:ph type="body" idx="1"/>
          </p:nvPr>
        </p:nvSpPr>
        <p:spPr>
          <a:noFill/>
          <a:ln/>
        </p:spPr>
        <p:txBody>
          <a:bodyPr/>
          <a:lstStyle/>
          <a:p>
            <a:pPr eaLnBrk="1" hangingPunct="1"/>
            <a:r>
              <a:rPr lang="en-US" smtClean="0"/>
              <a:t>In the last formula, we add back Int(1-t) because that’s what’s been deducted in the computation of Net Income after taxes.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p:spPr>
        <p:txBody>
          <a:bodyPr/>
          <a:lstStyle/>
          <a:p>
            <a:fld id="{DD5E873D-40A4-440C-A4E9-CD99EEC5B310}" type="slidenum">
              <a:rPr lang="en-US" smtClean="0"/>
              <a:pPr/>
              <a:t>6</a:t>
            </a:fld>
            <a:endParaRPr lang="en-US" smtClean="0"/>
          </a:p>
        </p:txBody>
      </p:sp>
      <p:sp>
        <p:nvSpPr>
          <p:cNvPr id="25603" name="Rectangle 2"/>
          <p:cNvSpPr>
            <a:spLocks noChangeArrowheads="1" noTextEdit="1"/>
          </p:cNvSpPr>
          <p:nvPr>
            <p:ph type="sldImg"/>
          </p:nvPr>
        </p:nvSpPr>
        <p:spPr>
          <a:xfrm>
            <a:off x="1152525" y="692150"/>
            <a:ext cx="4554538" cy="3416300"/>
          </a:xfrm>
          <a:ln/>
        </p:spPr>
      </p:sp>
      <p:sp>
        <p:nvSpPr>
          <p:cNvPr id="25604" name="Rectangle 3"/>
          <p:cNvSpPr>
            <a:spLocks noGrp="1" noChangeArrowheads="1"/>
          </p:cNvSpPr>
          <p:nvPr>
            <p:ph type="body" idx="1"/>
          </p:nvPr>
        </p:nvSpPr>
        <p:spPr>
          <a:noFill/>
          <a:ln/>
        </p:spPr>
        <p:txBody>
          <a:bodyPr/>
          <a:lstStyle/>
          <a:p>
            <a:pPr eaLnBrk="1" hangingPunct="1"/>
            <a:r>
              <a:rPr lang="en-US" smtClean="0"/>
              <a:t>FCFF = Cashflow from Operations + Interest (1-t) – Capital Expenditures</a:t>
            </a:r>
          </a:p>
          <a:p>
            <a:pPr eaLnBrk="1" hangingPunct="1"/>
            <a:r>
              <a:rPr lang="en-US" smtClean="0"/>
              <a:t>We might argue that it should be </a:t>
            </a:r>
          </a:p>
          <a:p>
            <a:pPr eaLnBrk="1" hangingPunct="1"/>
            <a:r>
              <a:rPr lang="en-US" smtClean="0"/>
              <a:t>FCFF = Cashflow from Operations + Interest (1-t) – Capital Expenditures – Net Short Term Debt paid</a:t>
            </a:r>
          </a:p>
          <a:p>
            <a:pPr eaLnBrk="1" hangingPunct="1"/>
            <a:r>
              <a:rPr lang="en-US" smtClean="0"/>
              <a:t>That is, we should subtract out Net Short Term Debt paid because we’re treating short-term debt differently from long-term debt; we treat the firm as the sum of long-term debt and equity – that is, we net out current liabilities against current assets, to get Working Capital on the assets side of the balance sheet.  And Cashflow from Operations does not include adjustment for changes in short-term debt.</a:t>
            </a:r>
          </a:p>
          <a:p>
            <a:pPr eaLnBrk="1" hangingPunct="1"/>
            <a:endParaRPr lang="en-US" smtClean="0"/>
          </a:p>
          <a:p>
            <a:pPr eaLnBrk="1" hangingPunct="1"/>
            <a:r>
              <a:rPr lang="en-US" smtClean="0"/>
              <a:t>However, short-term debt is often just the current portion of long-term debt and it doesn’t make sense to treat this differently from the non-current portion of long-term debt.  Hence, it’s simpler to not take out the short-term debt from Cashflow from Operations.</a:t>
            </a:r>
          </a:p>
          <a:p>
            <a:pPr eaLnBrk="1" hangingPunct="1"/>
            <a:endParaRPr lang="en-US" smtClean="0"/>
          </a:p>
          <a:p>
            <a:pPr eaLnBrk="1" hangingPunct="1"/>
            <a:r>
              <a:rPr lang="en-US" smtClean="0"/>
              <a:t>We might also think that changes in cash should be added back to CF from operations; however, CF from operations does subtract out changes in other current assets – but not changes in cash; so we don’t need to add back changes in cash.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p:spPr>
        <p:txBody>
          <a:bodyPr/>
          <a:lstStyle/>
          <a:p>
            <a:fld id="{3BD8DE8B-80B5-41AE-92C5-79EBBFBA5FA5}" type="slidenum">
              <a:rPr lang="en-US" smtClean="0"/>
              <a:pPr/>
              <a:t>7</a:t>
            </a:fld>
            <a:endParaRPr lang="en-US" smtClean="0"/>
          </a:p>
        </p:txBody>
      </p:sp>
      <p:sp>
        <p:nvSpPr>
          <p:cNvPr id="26627" name="Rectangle 2"/>
          <p:cNvSpPr>
            <a:spLocks noChangeArrowheads="1" noTextEdit="1"/>
          </p:cNvSpPr>
          <p:nvPr>
            <p:ph type="sldImg"/>
          </p:nvPr>
        </p:nvSpPr>
        <p:spPr>
          <a:xfrm>
            <a:off x="1152525" y="692150"/>
            <a:ext cx="4554538" cy="3416300"/>
          </a:xfrm>
          <a:ln/>
        </p:spPr>
      </p:sp>
      <p:sp>
        <p:nvSpPr>
          <p:cNvPr id="26628" name="Rectangle 3"/>
          <p:cNvSpPr>
            <a:spLocks noGrp="1" noChangeArrowheads="1"/>
          </p:cNvSpPr>
          <p:nvPr>
            <p:ph type="body" idx="1"/>
          </p:nvPr>
        </p:nvSpPr>
        <p:spPr>
          <a:noFill/>
          <a:ln/>
        </p:spPr>
        <p:txBody>
          <a:bodyPr/>
          <a:lstStyle/>
          <a:p>
            <a:pPr eaLnBrk="1" hangingPunct="1"/>
            <a:r>
              <a:rPr lang="en-US" smtClean="0"/>
              <a:t>FCFE = Cashflow from Operations – Capital Expenditures – Net Debt paid (short-term and long-term) + Changes in Cash.</a:t>
            </a:r>
          </a:p>
          <a:p>
            <a:pPr eaLnBrk="1" hangingPunct="1"/>
            <a:r>
              <a:rPr lang="en-US" smtClean="0"/>
              <a:t>We have to subtract out Net short-term debt paid, as well because this is not considered in the Cashflow from Operations part of the Statement of Cashflows.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p:spPr>
        <p:txBody>
          <a:bodyPr/>
          <a:lstStyle/>
          <a:p>
            <a:fld id="{5122BFEC-DD96-4A61-8A8C-CF5495792244}" type="slidenum">
              <a:rPr lang="en-US" smtClean="0"/>
              <a:pPr/>
              <a:t>8</a:t>
            </a:fld>
            <a:endParaRPr lang="en-US"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p>
            <a:fld id="{4C3119D0-CEEE-4452-A30A-F1DAFDDD2006}" type="slidenum">
              <a:rPr lang="en-US" smtClean="0"/>
              <a:pPr/>
              <a:t>9</a:t>
            </a:fld>
            <a:endParaRPr lang="en-US"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pPr>
                <a:defRPr/>
              </a:pPr>
              <a:endParaRPr lang="en-US"/>
            </a:p>
          </p:txBody>
        </p:sp>
        <p:sp>
          <p:nvSpPr>
            <p:cNvPr id="6"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3"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4"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5"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6"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7"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8"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9"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0"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3"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9"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0D00DCD8-AEDC-43AC-B34B-2658FC1476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88B60DA9-4821-4794-A3DA-3EC6B6A903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329EE585-950E-4B57-9FEC-57DB0DA3D9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1615341-A384-4693-AF40-2F9EFFEBB7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28E2061C-4808-4E8D-A209-FE15EE06CB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6E81A002-2303-4929-8488-9EB0C7086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ED4801FD-198D-44CC-A96B-88BD258C66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2951CB91-4C70-41FD-9D24-5C6BE84D30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AA9D9E19-DE37-44CC-85A6-BE9FB39877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45E44B49-152B-4350-96D4-D735C922B2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AAF3F61C-4732-4EDF-B4B9-C66EB38482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56700" cy="757238"/>
            <a:chOff x="0" y="0"/>
            <a:chExt cx="5768" cy="477"/>
          </a:xfrm>
        </p:grpSpPr>
        <p:sp>
          <p:nvSpPr>
            <p:cNvPr id="2"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pPr>
                <a:defRPr/>
              </a:pPr>
              <a:endParaRPr lang="en-US"/>
            </a:p>
          </p:txBody>
        </p:sp>
        <p:sp>
          <p:nvSpPr>
            <p:cNvPr id="3"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78"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79"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0"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1"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2"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3"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4"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5"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6"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7"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8"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89"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90"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92"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93"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3096"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075" name="Group 25"/>
          <p:cNvGrpSpPr>
            <a:grpSpLocks/>
          </p:cNvGrpSpPr>
          <p:nvPr/>
        </p:nvGrpSpPr>
        <p:grpSpPr bwMode="auto">
          <a:xfrm>
            <a:off x="0" y="6180138"/>
            <a:ext cx="9169400" cy="138112"/>
            <a:chOff x="0" y="4032"/>
            <a:chExt cx="5776" cy="87"/>
          </a:xfrm>
        </p:grpSpPr>
        <p:sp>
          <p:nvSpPr>
            <p:cNvPr id="3098"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99"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100"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sp>
        <p:nvSpPr>
          <p:cNvPr id="3076" name="Rectangle 29"/>
          <p:cNvSpPr>
            <a:spLocks noGrp="1" noChangeArrowheads="1"/>
          </p:cNvSpPr>
          <p:nvPr>
            <p:ph type="title"/>
          </p:nvPr>
        </p:nvSpPr>
        <p:spPr bwMode="auto">
          <a:xfrm>
            <a:off x="685800" y="76835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7" name="Rectangle 3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F13039FE-F3B3-413F-87CB-79DA874B5E1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Cash Flow Forecasts</a:t>
            </a:r>
          </a:p>
        </p:txBody>
      </p:sp>
      <p:graphicFrame>
        <p:nvGraphicFramePr>
          <p:cNvPr id="28676" name="Rectangle 4"/>
          <p:cNvGraphicFramePr>
            <a:graphicFrameLocks/>
          </p:cNvGraphicFramePr>
          <p:nvPr/>
        </p:nvGraphicFramePr>
        <p:xfrm>
          <a:off x="1524000" y="1397000"/>
          <a:ext cx="6096000" cy="4064000"/>
        </p:xfrm>
        <a:graphic>
          <a:graphicData uri="http://schemas.openxmlformats.org/presentationml/2006/ole">
            <p:oleObj spid="_x0000_s1026" name="Clip" r:id="rId4" imgW="0" imgH="0" progId="MS_ClipArt_Gallery.5">
              <p:embed/>
            </p:oleObj>
          </a:graphicData>
        </a:graphic>
      </p:graphicFrame>
      <p:sp>
        <p:nvSpPr>
          <p:cNvPr id="1028" name="Text Box 8"/>
          <p:cNvSpPr txBox="1">
            <a:spLocks noChangeArrowheads="1"/>
          </p:cNvSpPr>
          <p:nvPr/>
        </p:nvSpPr>
        <p:spPr bwMode="auto">
          <a:xfrm>
            <a:off x="2514600" y="3505200"/>
            <a:ext cx="4419600" cy="641350"/>
          </a:xfrm>
          <a:prstGeom prst="rect">
            <a:avLst/>
          </a:prstGeom>
          <a:noFill/>
          <a:ln w="9525">
            <a:noFill/>
            <a:miter lim="800000"/>
            <a:headEnd/>
            <a:tailEnd/>
          </a:ln>
        </p:spPr>
        <p:txBody>
          <a:bodyPr>
            <a:spAutoFit/>
          </a:bodyPr>
          <a:lstStyle/>
          <a:p>
            <a:pPr algn="ctr">
              <a:spcBef>
                <a:spcPct val="50000"/>
              </a:spcBef>
            </a:pPr>
            <a:r>
              <a:rPr lang="en-US" sz="3600">
                <a:latin typeface="Tahoma" pitchFamily="34" charset="0"/>
                <a:cs typeface="Tahoma" pitchFamily="34" charset="0"/>
              </a:rPr>
              <a:t>P.V. Viswanath</a:t>
            </a:r>
          </a:p>
        </p:txBody>
      </p:sp>
      <p:sp>
        <p:nvSpPr>
          <p:cNvPr id="1029" name="Rectangle 9"/>
          <p:cNvSpPr>
            <a:spLocks noChangeArrowheads="1"/>
          </p:cNvSpPr>
          <p:nvPr/>
        </p:nvSpPr>
        <p:spPr bwMode="auto">
          <a:xfrm>
            <a:off x="1143000" y="5029200"/>
            <a:ext cx="7772400" cy="1143000"/>
          </a:xfrm>
          <a:prstGeom prst="rect">
            <a:avLst/>
          </a:prstGeom>
          <a:noFill/>
          <a:ln w="9525">
            <a:noFill/>
            <a:miter lim="800000"/>
            <a:headEnd/>
            <a:tailEnd/>
          </a:ln>
        </p:spPr>
        <p:txBody>
          <a:bodyPr anchor="b"/>
          <a:lstStyle/>
          <a:p>
            <a:pPr algn="ctr"/>
            <a:r>
              <a:rPr lang="en-US" sz="4400">
                <a:solidFill>
                  <a:schemeClr val="tx2"/>
                </a:solidFill>
                <a:latin typeface="Tahoma" pitchFamily="34" charset="0"/>
              </a:rPr>
              <a:t>Valuation of the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914400"/>
          </a:xfrm>
        </p:spPr>
        <p:txBody>
          <a:bodyPr/>
          <a:lstStyle/>
          <a:p>
            <a:pPr eaLnBrk="1" hangingPunct="1"/>
            <a:r>
              <a:rPr lang="en-US" smtClean="0"/>
              <a:t>How to deal with Cash</a:t>
            </a:r>
          </a:p>
        </p:txBody>
      </p:sp>
      <p:sp>
        <p:nvSpPr>
          <p:cNvPr id="12291" name="Rectangle 3"/>
          <p:cNvSpPr>
            <a:spLocks noGrp="1" noChangeArrowheads="1"/>
          </p:cNvSpPr>
          <p:nvPr>
            <p:ph type="body" idx="1"/>
          </p:nvPr>
        </p:nvSpPr>
        <p:spPr>
          <a:xfrm>
            <a:off x="685800" y="1524000"/>
            <a:ext cx="7772400" cy="4572000"/>
          </a:xfrm>
        </p:spPr>
        <p:txBody>
          <a:bodyPr/>
          <a:lstStyle/>
          <a:p>
            <a:pPr eaLnBrk="1" hangingPunct="1">
              <a:lnSpc>
                <a:spcPct val="90000"/>
              </a:lnSpc>
            </a:pPr>
            <a:r>
              <a:rPr lang="en-US" sz="2800" smtClean="0"/>
              <a:t>Assumption: Forecasts derived from these estimates will generate the value of the firm’s equity (other than cash).  Hence we need to add back the value of cash.</a:t>
            </a:r>
          </a:p>
          <a:p>
            <a:pPr eaLnBrk="1" hangingPunct="1">
              <a:lnSpc>
                <a:spcPct val="90000"/>
              </a:lnSpc>
            </a:pPr>
            <a:r>
              <a:rPr lang="en-US" sz="2800" smtClean="0"/>
              <a:t>A better approach is to figure out the value of cash required as part of working capital; this is often computed as 2% of revenues – the remainder is excess cash.  In this approach, cash needs would be budgeted as part of working capital.  Then, only excess cash would be added back.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7772400" cy="914400"/>
          </a:xfrm>
        </p:spPr>
        <p:txBody>
          <a:bodyPr/>
          <a:lstStyle/>
          <a:p>
            <a:pPr eaLnBrk="1" hangingPunct="1"/>
            <a:r>
              <a:rPr lang="en-US" sz="4000" smtClean="0"/>
              <a:t>Net Inc or Revenues and Costs?</a:t>
            </a:r>
          </a:p>
        </p:txBody>
      </p:sp>
      <p:sp>
        <p:nvSpPr>
          <p:cNvPr id="13315" name="Rectangle 3"/>
          <p:cNvSpPr>
            <a:spLocks noGrp="1" noChangeArrowheads="1"/>
          </p:cNvSpPr>
          <p:nvPr>
            <p:ph type="body" idx="1"/>
          </p:nvPr>
        </p:nvSpPr>
        <p:spPr/>
        <p:txBody>
          <a:bodyPr/>
          <a:lstStyle/>
          <a:p>
            <a:pPr eaLnBrk="1" hangingPunct="1">
              <a:lnSpc>
                <a:spcPct val="80000"/>
              </a:lnSpc>
            </a:pPr>
            <a:r>
              <a:rPr lang="en-US" sz="2800" smtClean="0"/>
              <a:t>Each of the components now need to be forecast.</a:t>
            </a:r>
          </a:p>
          <a:p>
            <a:pPr eaLnBrk="1" hangingPunct="1">
              <a:lnSpc>
                <a:spcPct val="80000"/>
              </a:lnSpc>
            </a:pPr>
            <a:r>
              <a:rPr lang="en-US" sz="2800" smtClean="0"/>
              <a:t>We could forecast Net Income directly; however, it often makes sense to look at a more comprehensive model for Net Income</a:t>
            </a:r>
          </a:p>
          <a:p>
            <a:pPr eaLnBrk="1" hangingPunct="1">
              <a:lnSpc>
                <a:spcPct val="80000"/>
              </a:lnSpc>
            </a:pPr>
            <a:r>
              <a:rPr lang="en-US" sz="2800" smtClean="0"/>
              <a:t>Net Income = (Revenues less Costs) less Interest less Taxes</a:t>
            </a:r>
          </a:p>
          <a:p>
            <a:pPr eaLnBrk="1" hangingPunct="1">
              <a:lnSpc>
                <a:spcPct val="80000"/>
              </a:lnSpc>
            </a:pPr>
            <a:r>
              <a:rPr lang="en-US" sz="2800" smtClean="0"/>
              <a:t>The drivers for Revenues and Costs could be different, so it would be necessary to model these differently.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609600"/>
          </a:xfrm>
        </p:spPr>
        <p:txBody>
          <a:bodyPr/>
          <a:lstStyle/>
          <a:p>
            <a:r>
              <a:rPr lang="en-US" dirty="0" smtClean="0"/>
              <a:t>Net Income and Revenues </a:t>
            </a:r>
            <a:endParaRPr lang="en-US" dirty="0"/>
          </a:p>
        </p:txBody>
      </p:sp>
      <p:sp>
        <p:nvSpPr>
          <p:cNvPr id="3" name="Content Placeholder 2"/>
          <p:cNvSpPr>
            <a:spLocks noGrp="1"/>
          </p:cNvSpPr>
          <p:nvPr>
            <p:ph idx="1"/>
          </p:nvPr>
        </p:nvSpPr>
        <p:spPr>
          <a:xfrm>
            <a:off x="685800" y="914400"/>
            <a:ext cx="7924800" cy="1981200"/>
          </a:xfrm>
        </p:spPr>
        <p:txBody>
          <a:bodyPr/>
          <a:lstStyle/>
          <a:p>
            <a:r>
              <a:rPr lang="en-US" sz="2400" dirty="0" smtClean="0"/>
              <a:t>For SBUX, over the period 1998 to 2007, Net Income seems to be a relatively constant multiple of Revenues, after adjusting for fixed costs</a:t>
            </a:r>
          </a:p>
          <a:p>
            <a:r>
              <a:rPr lang="en-US" sz="2400" dirty="0" smtClean="0"/>
              <a:t>NI = -36975 + 0.0777 Revenue</a:t>
            </a:r>
            <a:endParaRPr lang="en-US" sz="2400" dirty="0"/>
          </a:p>
        </p:txBody>
      </p:sp>
      <p:graphicFrame>
        <p:nvGraphicFramePr>
          <p:cNvPr id="4" name="Chart 3"/>
          <p:cNvGraphicFramePr>
            <a:graphicFrameLocks/>
          </p:cNvGraphicFramePr>
          <p:nvPr/>
        </p:nvGraphicFramePr>
        <p:xfrm>
          <a:off x="914400" y="2590800"/>
          <a:ext cx="6705600" cy="38481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762000"/>
          </a:xfrm>
        </p:spPr>
        <p:txBody>
          <a:bodyPr/>
          <a:lstStyle/>
          <a:p>
            <a:pPr eaLnBrk="1" hangingPunct="1"/>
            <a:r>
              <a:rPr lang="en-US" smtClean="0"/>
              <a:t>CapEx &amp; Depreciation</a:t>
            </a:r>
          </a:p>
        </p:txBody>
      </p:sp>
      <p:sp>
        <p:nvSpPr>
          <p:cNvPr id="14339" name="Rectangle 3"/>
          <p:cNvSpPr>
            <a:spLocks noGrp="1" noChangeArrowheads="1"/>
          </p:cNvSpPr>
          <p:nvPr>
            <p:ph type="body" idx="1"/>
          </p:nvPr>
        </p:nvSpPr>
        <p:spPr>
          <a:xfrm>
            <a:off x="533400" y="1219200"/>
            <a:ext cx="8229600" cy="5410200"/>
          </a:xfrm>
        </p:spPr>
        <p:txBody>
          <a:bodyPr/>
          <a:lstStyle/>
          <a:p>
            <a:pPr eaLnBrk="1" hangingPunct="1">
              <a:lnSpc>
                <a:spcPct val="90000"/>
              </a:lnSpc>
            </a:pPr>
            <a:r>
              <a:rPr lang="en-US" sz="2400" smtClean="0"/>
              <a:t>We see that Capex can be related better to Revenues, rather than to Net Income; hence it might make sense to forecast Revenues and Costs separately.</a:t>
            </a:r>
          </a:p>
          <a:p>
            <a:pPr eaLnBrk="1" hangingPunct="1">
              <a:lnSpc>
                <a:spcPct val="90000"/>
              </a:lnSpc>
            </a:pPr>
            <a:r>
              <a:rPr lang="en-US" sz="2400" smtClean="0"/>
              <a:t>Depreciation can be related to Capital Expenditures (looking at the model, we see that depreciation is about half of capital expenditures).  </a:t>
            </a:r>
          </a:p>
          <a:p>
            <a:pPr eaLnBrk="1" hangingPunct="1">
              <a:lnSpc>
                <a:spcPct val="90000"/>
              </a:lnSpc>
            </a:pPr>
            <a:r>
              <a:rPr lang="en-US" sz="2400" smtClean="0"/>
              <a:t>If we were simply replenishing capital stock, then we’d have depreciation equal to capital expenditures.  Hence this assumption implies that assets will be growing; this is appropriate, as long as we have a growing firm.  </a:t>
            </a:r>
          </a:p>
          <a:p>
            <a:pPr eaLnBrk="1" hangingPunct="1">
              <a:lnSpc>
                <a:spcPct val="90000"/>
              </a:lnSpc>
            </a:pPr>
            <a:r>
              <a:rPr lang="en-US" sz="2400" smtClean="0"/>
              <a:t>Once the firm stops growing, this may not be appropriate.</a:t>
            </a:r>
          </a:p>
          <a:p>
            <a:pPr eaLnBrk="1" hangingPunct="1">
              <a:lnSpc>
                <a:spcPct val="90000"/>
              </a:lnSpc>
            </a:pPr>
            <a:r>
              <a:rPr lang="en-US" sz="2400" smtClean="0"/>
              <a:t>Keep in mind that our analysis is in nominal dollars.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838200"/>
          </a:xfrm>
        </p:spPr>
        <p:txBody>
          <a:bodyPr/>
          <a:lstStyle/>
          <a:p>
            <a:r>
              <a:rPr lang="en-US" dirty="0" err="1" smtClean="0"/>
              <a:t>Capex</a:t>
            </a:r>
            <a:r>
              <a:rPr lang="en-US" dirty="0" smtClean="0"/>
              <a:t> and Revenues</a:t>
            </a:r>
            <a:endParaRPr lang="en-US" dirty="0"/>
          </a:p>
        </p:txBody>
      </p:sp>
      <p:sp>
        <p:nvSpPr>
          <p:cNvPr id="3" name="Content Placeholder 2"/>
          <p:cNvSpPr>
            <a:spLocks noGrp="1"/>
          </p:cNvSpPr>
          <p:nvPr>
            <p:ph idx="1"/>
          </p:nvPr>
        </p:nvSpPr>
        <p:spPr>
          <a:xfrm>
            <a:off x="685800" y="1295400"/>
            <a:ext cx="7772400" cy="2133600"/>
          </a:xfrm>
        </p:spPr>
        <p:txBody>
          <a:bodyPr/>
          <a:lstStyle/>
          <a:p>
            <a:r>
              <a:rPr lang="en-US" sz="2400" dirty="0" err="1" smtClean="0"/>
              <a:t>Capex</a:t>
            </a:r>
            <a:r>
              <a:rPr lang="en-US" sz="2400" dirty="0" smtClean="0"/>
              <a:t> seems to depend on Revenues for SBUX over 1996-2007.</a:t>
            </a:r>
          </a:p>
          <a:p>
            <a:r>
              <a:rPr lang="en-US" sz="2400" dirty="0" smtClean="0"/>
              <a:t>However, for higher levels of Revenue, the required levels of </a:t>
            </a:r>
            <a:r>
              <a:rPr lang="en-US" sz="2400" dirty="0" err="1" smtClean="0"/>
              <a:t>capex</a:t>
            </a:r>
            <a:r>
              <a:rPr lang="en-US" sz="2400" dirty="0" smtClean="0"/>
              <a:t> seem to be proportionately higher.</a:t>
            </a:r>
            <a:endParaRPr lang="en-US" sz="2400" dirty="0"/>
          </a:p>
        </p:txBody>
      </p:sp>
      <p:graphicFrame>
        <p:nvGraphicFramePr>
          <p:cNvPr id="4" name="Chart 3"/>
          <p:cNvGraphicFramePr>
            <a:graphicFrameLocks/>
          </p:cNvGraphicFramePr>
          <p:nvPr/>
        </p:nvGraphicFramePr>
        <p:xfrm>
          <a:off x="1295400" y="3048000"/>
          <a:ext cx="6705600" cy="34671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04800"/>
            <a:ext cx="8458200" cy="838200"/>
          </a:xfrm>
        </p:spPr>
        <p:txBody>
          <a:bodyPr/>
          <a:lstStyle/>
          <a:p>
            <a:pPr eaLnBrk="1" hangingPunct="1"/>
            <a:r>
              <a:rPr lang="en-US" sz="4000" smtClean="0"/>
              <a:t>Change in Non-Cash Working Capital</a:t>
            </a:r>
          </a:p>
        </p:txBody>
      </p:sp>
      <p:sp>
        <p:nvSpPr>
          <p:cNvPr id="15363" name="Rectangle 3"/>
          <p:cNvSpPr>
            <a:spLocks noGrp="1" noChangeArrowheads="1"/>
          </p:cNvSpPr>
          <p:nvPr>
            <p:ph type="body" idx="1"/>
          </p:nvPr>
        </p:nvSpPr>
        <p:spPr>
          <a:xfrm>
            <a:off x="685800" y="1600200"/>
            <a:ext cx="7772400" cy="4495800"/>
          </a:xfrm>
        </p:spPr>
        <p:txBody>
          <a:bodyPr/>
          <a:lstStyle/>
          <a:p>
            <a:pPr eaLnBrk="1" hangingPunct="1"/>
            <a:r>
              <a:rPr lang="en-US" dirty="0" smtClean="0"/>
              <a:t>What are the drivers for non-cash working capital?</a:t>
            </a:r>
          </a:p>
          <a:p>
            <a:pPr eaLnBrk="1" hangingPunct="1"/>
            <a:r>
              <a:rPr lang="en-US" dirty="0" smtClean="0"/>
              <a:t>What are the components of non-cash working capital?</a:t>
            </a:r>
          </a:p>
          <a:p>
            <a:pPr lvl="1" eaLnBrk="1" hangingPunct="1"/>
            <a:r>
              <a:rPr lang="en-US" dirty="0" smtClean="0"/>
              <a:t>Accounts Payable</a:t>
            </a:r>
          </a:p>
          <a:p>
            <a:pPr lvl="1" eaLnBrk="1" hangingPunct="1"/>
            <a:r>
              <a:rPr lang="en-US" dirty="0" smtClean="0"/>
              <a:t>Accounts Receivable</a:t>
            </a:r>
          </a:p>
          <a:p>
            <a:pPr lvl="1" eaLnBrk="1" hangingPunct="1"/>
            <a:r>
              <a:rPr lang="en-US" dirty="0" smtClean="0"/>
              <a:t>Cash in hand</a:t>
            </a:r>
          </a:p>
          <a:p>
            <a:pPr lvl="1" eaLnBrk="1" hangingPunct="1"/>
            <a:r>
              <a:rPr lang="en-US" dirty="0" smtClean="0"/>
              <a:t>Short-term borrowings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685800" y="1447800"/>
            <a:ext cx="7772400" cy="4648200"/>
          </a:xfrm>
        </p:spPr>
        <p:txBody>
          <a:bodyPr/>
          <a:lstStyle/>
          <a:p>
            <a:pPr eaLnBrk="1" hangingPunct="1"/>
            <a:r>
              <a:rPr lang="en-US" sz="2800" dirty="0" smtClean="0"/>
              <a:t>It may make more sense to look at the drivers for the different components separately</a:t>
            </a:r>
          </a:p>
          <a:p>
            <a:pPr eaLnBrk="1" hangingPunct="1"/>
            <a:r>
              <a:rPr lang="en-US" sz="2800" dirty="0" smtClean="0"/>
              <a:t>On </a:t>
            </a:r>
            <a:r>
              <a:rPr lang="en-US" sz="2800" dirty="0" smtClean="0"/>
              <a:t>the other hand, an outside analyst may not have enough information to make the analysis at this level.  </a:t>
            </a:r>
          </a:p>
          <a:p>
            <a:pPr eaLnBrk="1" hangingPunct="1"/>
            <a:r>
              <a:rPr lang="en-US" sz="2800" dirty="0" smtClean="0"/>
              <a:t>If so, it may be </a:t>
            </a:r>
            <a:r>
              <a:rPr lang="en-US" sz="2800" dirty="0" smtClean="0"/>
              <a:t>necessary </a:t>
            </a:r>
            <a:r>
              <a:rPr lang="en-US" sz="2800" dirty="0" smtClean="0"/>
              <a:t>to analyze changes in non-cash working capital as a function of change in Net Income or change in Revenues.</a:t>
            </a:r>
          </a:p>
        </p:txBody>
      </p:sp>
      <p:sp>
        <p:nvSpPr>
          <p:cNvPr id="16387" name="Rectangle 4"/>
          <p:cNvSpPr>
            <a:spLocks noGrp="1" noChangeArrowheads="1"/>
          </p:cNvSpPr>
          <p:nvPr>
            <p:ph type="title"/>
          </p:nvPr>
        </p:nvSpPr>
        <p:spPr>
          <a:xfrm>
            <a:off x="304800" y="228600"/>
            <a:ext cx="8610600" cy="838200"/>
          </a:xfrm>
          <a:noFill/>
        </p:spPr>
        <p:txBody>
          <a:bodyPr/>
          <a:lstStyle/>
          <a:p>
            <a:pPr eaLnBrk="1" hangingPunct="1"/>
            <a:r>
              <a:rPr lang="en-US" sz="4000" smtClean="0"/>
              <a:t>Change in Non-Cash Working Capital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dirty="0" smtClean="0"/>
              <a:t>Forecasting Noncash WC</a:t>
            </a:r>
            <a:endParaRPr lang="en-US" dirty="0"/>
          </a:p>
        </p:txBody>
      </p:sp>
      <p:pic>
        <p:nvPicPr>
          <p:cNvPr id="5" name="Picture 4" descr="*"/>
          <p:cNvPicPr>
            <a:picLocks noChangeAspect="1" noChangeArrowheads="1"/>
          </p:cNvPicPr>
          <p:nvPr/>
        </p:nvPicPr>
        <p:blipFill>
          <a:blip r:embed="rId3"/>
          <a:srcRect/>
          <a:stretch>
            <a:fillRect/>
          </a:stretch>
        </p:blipFill>
        <p:spPr bwMode="auto">
          <a:xfrm>
            <a:off x="0" y="0"/>
            <a:ext cx="142875" cy="142875"/>
          </a:xfrm>
          <a:prstGeom prst="rect">
            <a:avLst/>
          </a:prstGeom>
          <a:noFill/>
        </p:spPr>
      </p:pic>
      <p:graphicFrame>
        <p:nvGraphicFramePr>
          <p:cNvPr id="6" name="Table 5"/>
          <p:cNvGraphicFramePr>
            <a:graphicFrameLocks noGrp="1"/>
          </p:cNvGraphicFramePr>
          <p:nvPr/>
        </p:nvGraphicFramePr>
        <p:xfrm>
          <a:off x="304800" y="3733800"/>
          <a:ext cx="8458202" cy="2286000"/>
        </p:xfrm>
        <a:graphic>
          <a:graphicData uri="http://schemas.openxmlformats.org/drawingml/2006/table">
            <a:tbl>
              <a:tblPr/>
              <a:tblGrid>
                <a:gridCol w="1159011"/>
                <a:gridCol w="822189"/>
                <a:gridCol w="751969"/>
                <a:gridCol w="832323"/>
                <a:gridCol w="832323"/>
                <a:gridCol w="832323"/>
                <a:gridCol w="832323"/>
                <a:gridCol w="832323"/>
                <a:gridCol w="832323"/>
                <a:gridCol w="731095"/>
              </a:tblGrid>
              <a:tr h="290560">
                <a:tc>
                  <a:txBody>
                    <a:bodyPr/>
                    <a:lstStyle/>
                    <a:p>
                      <a:pPr algn="l" fontAlgn="b"/>
                      <a:r>
                        <a:rPr lang="en-US" sz="1500" b="0" i="0" u="none" strike="noStrike" dirty="0">
                          <a:latin typeface="Arial"/>
                        </a:rPr>
                        <a:t>Year</a:t>
                      </a:r>
                    </a:p>
                  </a:txBody>
                  <a:tcPr marL="0" marR="0" marT="0" marB="0">
                    <a:lnL>
                      <a:noFill/>
                    </a:lnL>
                    <a:lnR>
                      <a:noFill/>
                    </a:lnR>
                    <a:lnT>
                      <a:noFill/>
                    </a:lnT>
                    <a:lnB>
                      <a:noFill/>
                    </a:lnB>
                  </a:tcPr>
                </a:tc>
                <a:tc>
                  <a:txBody>
                    <a:bodyPr/>
                    <a:lstStyle/>
                    <a:p>
                      <a:pPr algn="r" fontAlgn="b"/>
                      <a:r>
                        <a:rPr lang="en-US" sz="1500" b="0" i="0" u="none" strike="noStrike">
                          <a:latin typeface="Arial"/>
                        </a:rPr>
                        <a:t>2007</a:t>
                      </a:r>
                    </a:p>
                  </a:txBody>
                  <a:tcPr marL="0" marR="0" marT="0" marB="0" anchor="b">
                    <a:lnL>
                      <a:noFill/>
                    </a:lnL>
                    <a:lnR>
                      <a:noFill/>
                    </a:lnR>
                    <a:lnT>
                      <a:noFill/>
                    </a:lnT>
                    <a:lnB>
                      <a:noFill/>
                    </a:lnB>
                  </a:tcPr>
                </a:tc>
                <a:tc>
                  <a:txBody>
                    <a:bodyPr/>
                    <a:lstStyle/>
                    <a:p>
                      <a:pPr algn="r" fontAlgn="b"/>
                      <a:r>
                        <a:rPr lang="en-US" sz="1500" b="0" i="0" u="none" strike="noStrike">
                          <a:latin typeface="Arial"/>
                        </a:rPr>
                        <a:t>2006</a:t>
                      </a:r>
                    </a:p>
                  </a:txBody>
                  <a:tcPr marL="0" marR="0" marT="0" marB="0" anchor="b">
                    <a:lnL>
                      <a:noFill/>
                    </a:lnL>
                    <a:lnR>
                      <a:noFill/>
                    </a:lnR>
                    <a:lnT>
                      <a:noFill/>
                    </a:lnT>
                    <a:lnB>
                      <a:noFill/>
                    </a:lnB>
                  </a:tcPr>
                </a:tc>
                <a:tc>
                  <a:txBody>
                    <a:bodyPr/>
                    <a:lstStyle/>
                    <a:p>
                      <a:pPr algn="r" fontAlgn="b"/>
                      <a:r>
                        <a:rPr lang="en-US" sz="1500" b="0" i="0" u="none" strike="noStrike">
                          <a:latin typeface="Arial"/>
                        </a:rPr>
                        <a:t>2005</a:t>
                      </a:r>
                    </a:p>
                  </a:txBody>
                  <a:tcPr marL="0" marR="0" marT="0" marB="0" anchor="b">
                    <a:lnL>
                      <a:noFill/>
                    </a:lnL>
                    <a:lnR>
                      <a:noFill/>
                    </a:lnR>
                    <a:lnT>
                      <a:noFill/>
                    </a:lnT>
                    <a:lnB>
                      <a:noFill/>
                    </a:lnB>
                  </a:tcPr>
                </a:tc>
                <a:tc>
                  <a:txBody>
                    <a:bodyPr/>
                    <a:lstStyle/>
                    <a:p>
                      <a:pPr algn="r" fontAlgn="b"/>
                      <a:r>
                        <a:rPr lang="en-US" sz="1500" b="0" i="0" u="none" strike="noStrike">
                          <a:latin typeface="Arial"/>
                        </a:rPr>
                        <a:t>2004</a:t>
                      </a:r>
                    </a:p>
                  </a:txBody>
                  <a:tcPr marL="0" marR="0" marT="0" marB="0" anchor="b">
                    <a:lnL>
                      <a:noFill/>
                    </a:lnL>
                    <a:lnR>
                      <a:noFill/>
                    </a:lnR>
                    <a:lnT>
                      <a:noFill/>
                    </a:lnT>
                    <a:lnB>
                      <a:noFill/>
                    </a:lnB>
                  </a:tcPr>
                </a:tc>
                <a:tc>
                  <a:txBody>
                    <a:bodyPr/>
                    <a:lstStyle/>
                    <a:p>
                      <a:pPr algn="r" fontAlgn="b"/>
                      <a:r>
                        <a:rPr lang="en-US" sz="1500" b="0" i="0" u="none" strike="noStrike">
                          <a:latin typeface="Arial"/>
                        </a:rPr>
                        <a:t>2003</a:t>
                      </a:r>
                    </a:p>
                  </a:txBody>
                  <a:tcPr marL="0" marR="0" marT="0" marB="0" anchor="b">
                    <a:lnL>
                      <a:noFill/>
                    </a:lnL>
                    <a:lnR>
                      <a:noFill/>
                    </a:lnR>
                    <a:lnT>
                      <a:noFill/>
                    </a:lnT>
                    <a:lnB>
                      <a:noFill/>
                    </a:lnB>
                  </a:tcPr>
                </a:tc>
                <a:tc>
                  <a:txBody>
                    <a:bodyPr/>
                    <a:lstStyle/>
                    <a:p>
                      <a:pPr algn="r" fontAlgn="b"/>
                      <a:r>
                        <a:rPr lang="en-US" sz="1500" b="0" i="0" u="none" strike="noStrike">
                          <a:latin typeface="Arial"/>
                        </a:rPr>
                        <a:t>2002</a:t>
                      </a:r>
                    </a:p>
                  </a:txBody>
                  <a:tcPr marL="0" marR="0" marT="0" marB="0" anchor="b">
                    <a:lnL>
                      <a:noFill/>
                    </a:lnL>
                    <a:lnR>
                      <a:noFill/>
                    </a:lnR>
                    <a:lnT>
                      <a:noFill/>
                    </a:lnT>
                    <a:lnB>
                      <a:noFill/>
                    </a:lnB>
                  </a:tcPr>
                </a:tc>
                <a:tc>
                  <a:txBody>
                    <a:bodyPr/>
                    <a:lstStyle/>
                    <a:p>
                      <a:pPr algn="r" fontAlgn="b"/>
                      <a:r>
                        <a:rPr lang="en-US" sz="1500" b="0" i="0" u="none" strike="noStrike">
                          <a:latin typeface="Arial"/>
                        </a:rPr>
                        <a:t>2001</a:t>
                      </a:r>
                    </a:p>
                  </a:txBody>
                  <a:tcPr marL="0" marR="0" marT="0" marB="0" anchor="b">
                    <a:lnL>
                      <a:noFill/>
                    </a:lnL>
                    <a:lnR>
                      <a:noFill/>
                    </a:lnR>
                    <a:lnT>
                      <a:noFill/>
                    </a:lnT>
                    <a:lnB>
                      <a:noFill/>
                    </a:lnB>
                  </a:tcPr>
                </a:tc>
                <a:tc>
                  <a:txBody>
                    <a:bodyPr/>
                    <a:lstStyle/>
                    <a:p>
                      <a:pPr algn="r" fontAlgn="b"/>
                      <a:r>
                        <a:rPr lang="en-US" sz="1500" b="0" i="0" u="none" strike="noStrike">
                          <a:latin typeface="Arial"/>
                        </a:rPr>
                        <a:t>2000</a:t>
                      </a:r>
                    </a:p>
                  </a:txBody>
                  <a:tcPr marL="0" marR="0" marT="0" marB="0" anchor="b">
                    <a:lnL>
                      <a:noFill/>
                    </a:lnL>
                    <a:lnR>
                      <a:noFill/>
                    </a:lnR>
                    <a:lnT>
                      <a:noFill/>
                    </a:lnT>
                    <a:lnB>
                      <a:noFill/>
                    </a:lnB>
                  </a:tcPr>
                </a:tc>
                <a:tc>
                  <a:txBody>
                    <a:bodyPr/>
                    <a:lstStyle/>
                    <a:p>
                      <a:pPr algn="r" fontAlgn="b"/>
                      <a:r>
                        <a:rPr lang="en-US" sz="1500" b="0" i="0" u="none" strike="noStrike">
                          <a:latin typeface="Arial"/>
                        </a:rPr>
                        <a:t>1999</a:t>
                      </a:r>
                    </a:p>
                  </a:txBody>
                  <a:tcPr marL="0" marR="0" marT="0" marB="0" anchor="b">
                    <a:lnL>
                      <a:noFill/>
                    </a:lnL>
                    <a:lnR>
                      <a:noFill/>
                    </a:lnR>
                    <a:lnT>
                      <a:noFill/>
                    </a:lnT>
                    <a:lnB>
                      <a:noFill/>
                    </a:lnB>
                  </a:tcPr>
                </a:tc>
              </a:tr>
              <a:tr h="395927">
                <a:tc>
                  <a:txBody>
                    <a:bodyPr/>
                    <a:lstStyle/>
                    <a:p>
                      <a:pPr algn="l" fontAlgn="b"/>
                      <a:r>
                        <a:rPr lang="en-US" sz="1500" b="0" i="0" u="none" strike="noStrike">
                          <a:latin typeface="Arial"/>
                        </a:rPr>
                        <a:t>NCWC</a:t>
                      </a:r>
                    </a:p>
                  </a:txBody>
                  <a:tcPr marL="0" marR="0" marT="0" marB="0" anchor="b">
                    <a:lnL>
                      <a:noFill/>
                    </a:lnL>
                    <a:lnR>
                      <a:noFill/>
                    </a:lnR>
                    <a:lnT>
                      <a:noFill/>
                    </a:lnT>
                    <a:lnB>
                      <a:noFill/>
                    </a:lnB>
                  </a:tcPr>
                </a:tc>
                <a:tc>
                  <a:txBody>
                    <a:bodyPr/>
                    <a:lstStyle/>
                    <a:p>
                      <a:pPr algn="r" fontAlgn="b"/>
                      <a:r>
                        <a:rPr lang="en-US" sz="1500" b="0" i="0" u="none" strike="noStrike" dirty="0">
                          <a:latin typeface="Arial"/>
                        </a:rPr>
                        <a:t>-186750</a:t>
                      </a:r>
                    </a:p>
                  </a:txBody>
                  <a:tcPr marL="0" marR="0" marT="0" marB="0" anchor="b">
                    <a:lnL>
                      <a:noFill/>
                    </a:lnL>
                    <a:lnR>
                      <a:noFill/>
                    </a:lnR>
                    <a:lnT>
                      <a:noFill/>
                    </a:lnT>
                    <a:lnB>
                      <a:noFill/>
                    </a:lnB>
                  </a:tcPr>
                </a:tc>
                <a:tc>
                  <a:txBody>
                    <a:bodyPr/>
                    <a:lstStyle/>
                    <a:p>
                      <a:pPr algn="r" fontAlgn="b"/>
                      <a:r>
                        <a:rPr lang="en-US" sz="1500" b="0" i="0" u="none" strike="noStrike" dirty="0">
                          <a:latin typeface="Arial"/>
                        </a:rPr>
                        <a:t>-158714</a:t>
                      </a:r>
                    </a:p>
                  </a:txBody>
                  <a:tcPr marL="0" marR="0" marT="0" marB="0" anchor="b">
                    <a:lnL>
                      <a:noFill/>
                    </a:lnL>
                    <a:lnR>
                      <a:noFill/>
                    </a:lnR>
                    <a:lnT>
                      <a:noFill/>
                    </a:lnT>
                    <a:lnB>
                      <a:noFill/>
                    </a:lnB>
                  </a:tcPr>
                </a:tc>
                <a:tc>
                  <a:txBody>
                    <a:bodyPr/>
                    <a:lstStyle/>
                    <a:p>
                      <a:pPr algn="r" fontAlgn="b"/>
                      <a:r>
                        <a:rPr lang="en-US" sz="1500" b="0" i="0" u="none" strike="noStrike" dirty="0">
                          <a:latin typeface="Arial"/>
                        </a:rPr>
                        <a:t>-46950</a:t>
                      </a:r>
                    </a:p>
                  </a:txBody>
                  <a:tcPr marL="0" marR="0" marT="0" marB="0" anchor="b">
                    <a:lnL>
                      <a:noFill/>
                    </a:lnL>
                    <a:lnR>
                      <a:noFill/>
                    </a:lnR>
                    <a:lnT>
                      <a:noFill/>
                    </a:lnT>
                    <a:lnB>
                      <a:noFill/>
                    </a:lnB>
                  </a:tcPr>
                </a:tc>
                <a:tc>
                  <a:txBody>
                    <a:bodyPr/>
                    <a:lstStyle/>
                    <a:p>
                      <a:pPr algn="r" fontAlgn="b"/>
                      <a:r>
                        <a:rPr lang="en-US" sz="1500" b="0" i="0" u="none" strike="noStrike">
                          <a:latin typeface="Arial"/>
                        </a:rPr>
                        <a:t>-66769</a:t>
                      </a:r>
                    </a:p>
                  </a:txBody>
                  <a:tcPr marL="0" marR="0" marT="0" marB="0" anchor="b">
                    <a:lnL>
                      <a:noFill/>
                    </a:lnL>
                    <a:lnR>
                      <a:noFill/>
                    </a:lnR>
                    <a:lnT>
                      <a:noFill/>
                    </a:lnT>
                    <a:lnB>
                      <a:noFill/>
                    </a:lnB>
                  </a:tcPr>
                </a:tc>
                <a:tc>
                  <a:txBody>
                    <a:bodyPr/>
                    <a:lstStyle/>
                    <a:p>
                      <a:pPr algn="r" fontAlgn="b"/>
                      <a:r>
                        <a:rPr lang="en-US" sz="1500" b="0" i="0" u="none" strike="noStrike" dirty="0">
                          <a:latin typeface="Arial"/>
                        </a:rPr>
                        <a:t>-33963</a:t>
                      </a:r>
                    </a:p>
                  </a:txBody>
                  <a:tcPr marL="0" marR="0" marT="0" marB="0" anchor="b">
                    <a:lnL>
                      <a:noFill/>
                    </a:lnL>
                    <a:lnR>
                      <a:noFill/>
                    </a:lnR>
                    <a:lnT>
                      <a:noFill/>
                    </a:lnT>
                    <a:lnB>
                      <a:noFill/>
                    </a:lnB>
                  </a:tcPr>
                </a:tc>
                <a:tc>
                  <a:txBody>
                    <a:bodyPr/>
                    <a:lstStyle/>
                    <a:p>
                      <a:pPr algn="r" fontAlgn="b"/>
                      <a:r>
                        <a:rPr lang="en-US" sz="1500" b="0" i="0" u="none" strike="noStrike">
                          <a:latin typeface="Arial"/>
                        </a:rPr>
                        <a:t>-16581</a:t>
                      </a:r>
                    </a:p>
                  </a:txBody>
                  <a:tcPr marL="0" marR="0" marT="0" marB="0" anchor="b">
                    <a:lnL>
                      <a:noFill/>
                    </a:lnL>
                    <a:lnR>
                      <a:noFill/>
                    </a:lnR>
                    <a:lnT>
                      <a:noFill/>
                    </a:lnT>
                    <a:lnB>
                      <a:noFill/>
                    </a:lnB>
                  </a:tcPr>
                </a:tc>
                <a:tc>
                  <a:txBody>
                    <a:bodyPr/>
                    <a:lstStyle/>
                    <a:p>
                      <a:pPr algn="r" fontAlgn="b"/>
                      <a:r>
                        <a:rPr lang="en-US" sz="1500" b="0" i="0" u="none" strike="noStrike">
                          <a:latin typeface="Arial"/>
                        </a:rPr>
                        <a:t>-9204</a:t>
                      </a:r>
                    </a:p>
                  </a:txBody>
                  <a:tcPr marL="0" marR="0" marT="0" marB="0" anchor="b">
                    <a:lnL>
                      <a:noFill/>
                    </a:lnL>
                    <a:lnR>
                      <a:noFill/>
                    </a:lnR>
                    <a:lnT>
                      <a:noFill/>
                    </a:lnT>
                    <a:lnB>
                      <a:noFill/>
                    </a:lnB>
                  </a:tcPr>
                </a:tc>
                <a:tc>
                  <a:txBody>
                    <a:bodyPr/>
                    <a:lstStyle/>
                    <a:p>
                      <a:pPr algn="r" fontAlgn="b"/>
                      <a:r>
                        <a:rPr lang="en-US" sz="1500" b="0" i="0" u="none" strike="noStrike">
                          <a:latin typeface="Arial"/>
                        </a:rPr>
                        <a:t>71432</a:t>
                      </a:r>
                    </a:p>
                  </a:txBody>
                  <a:tcPr marL="0" marR="0" marT="0" marB="0" anchor="b">
                    <a:lnL>
                      <a:noFill/>
                    </a:lnL>
                    <a:lnR>
                      <a:noFill/>
                    </a:lnR>
                    <a:lnT>
                      <a:noFill/>
                    </a:lnT>
                    <a:lnB>
                      <a:noFill/>
                    </a:lnB>
                  </a:tcPr>
                </a:tc>
                <a:tc>
                  <a:txBody>
                    <a:bodyPr/>
                    <a:lstStyle/>
                    <a:p>
                      <a:pPr algn="r" fontAlgn="b"/>
                      <a:r>
                        <a:rPr lang="en-US" sz="1500" b="0" i="0" u="none" strike="noStrike">
                          <a:latin typeface="Arial"/>
                        </a:rPr>
                        <a:t>81328</a:t>
                      </a:r>
                    </a:p>
                  </a:txBody>
                  <a:tcPr marL="0" marR="0" marT="0" marB="0" anchor="b">
                    <a:lnL>
                      <a:noFill/>
                    </a:lnL>
                    <a:lnR>
                      <a:noFill/>
                    </a:lnR>
                    <a:lnT>
                      <a:noFill/>
                    </a:lnT>
                    <a:lnB>
                      <a:noFill/>
                    </a:lnB>
                  </a:tcPr>
                </a:tc>
              </a:tr>
              <a:tr h="380313">
                <a:tc>
                  <a:txBody>
                    <a:bodyPr/>
                    <a:lstStyle/>
                    <a:p>
                      <a:pPr algn="l" fontAlgn="b"/>
                      <a:r>
                        <a:rPr lang="en-US" sz="1500" b="0" i="0" u="none" strike="noStrike">
                          <a:latin typeface="Arial"/>
                        </a:rPr>
                        <a:t>Gross Margin</a:t>
                      </a:r>
                    </a:p>
                  </a:txBody>
                  <a:tcPr marL="0" marR="0" marT="0" marB="0" anchor="b">
                    <a:lnL>
                      <a:noFill/>
                    </a:lnL>
                    <a:lnR>
                      <a:noFill/>
                    </a:lnR>
                    <a:lnT>
                      <a:noFill/>
                    </a:lnT>
                    <a:lnB>
                      <a:noFill/>
                    </a:lnB>
                  </a:tcPr>
                </a:tc>
                <a:tc>
                  <a:txBody>
                    <a:bodyPr/>
                    <a:lstStyle/>
                    <a:p>
                      <a:pPr algn="r" fontAlgn="b"/>
                      <a:r>
                        <a:rPr lang="en-US" sz="1500" b="0" i="0" u="none" strike="noStrike">
                          <a:latin typeface="Arial"/>
                        </a:rPr>
                        <a:t>5412373</a:t>
                      </a:r>
                    </a:p>
                  </a:txBody>
                  <a:tcPr marL="0" marR="0" marT="0" marB="0" anchor="b">
                    <a:lnL>
                      <a:noFill/>
                    </a:lnL>
                    <a:lnR>
                      <a:noFill/>
                    </a:lnR>
                    <a:lnT>
                      <a:noFill/>
                    </a:lnT>
                    <a:lnB>
                      <a:noFill/>
                    </a:lnB>
                  </a:tcPr>
                </a:tc>
                <a:tc>
                  <a:txBody>
                    <a:bodyPr/>
                    <a:lstStyle/>
                    <a:p>
                      <a:pPr algn="r" fontAlgn="b"/>
                      <a:r>
                        <a:rPr lang="en-US" sz="1500" b="0" i="0" u="none" strike="noStrike">
                          <a:latin typeface="Arial"/>
                        </a:rPr>
                        <a:t>4608151</a:t>
                      </a:r>
                    </a:p>
                  </a:txBody>
                  <a:tcPr marL="0" marR="0" marT="0" marB="0" anchor="b">
                    <a:lnL>
                      <a:noFill/>
                    </a:lnL>
                    <a:lnR>
                      <a:noFill/>
                    </a:lnR>
                    <a:lnT>
                      <a:noFill/>
                    </a:lnT>
                    <a:lnB>
                      <a:noFill/>
                    </a:lnB>
                  </a:tcPr>
                </a:tc>
                <a:tc>
                  <a:txBody>
                    <a:bodyPr/>
                    <a:lstStyle/>
                    <a:p>
                      <a:pPr algn="r" fontAlgn="b"/>
                      <a:r>
                        <a:rPr lang="en-US" sz="1500" b="0" i="0" u="none" strike="noStrike" dirty="0">
                          <a:latin typeface="Arial"/>
                        </a:rPr>
                        <a:t>3764088</a:t>
                      </a:r>
                    </a:p>
                  </a:txBody>
                  <a:tcPr marL="0" marR="0" marT="0" marB="0" anchor="b">
                    <a:lnL>
                      <a:noFill/>
                    </a:lnL>
                    <a:lnR>
                      <a:noFill/>
                    </a:lnR>
                    <a:lnT>
                      <a:noFill/>
                    </a:lnT>
                    <a:lnB>
                      <a:noFill/>
                    </a:lnB>
                  </a:tcPr>
                </a:tc>
                <a:tc>
                  <a:txBody>
                    <a:bodyPr/>
                    <a:lstStyle/>
                    <a:p>
                      <a:pPr algn="r" fontAlgn="b"/>
                      <a:r>
                        <a:rPr lang="en-US" sz="1500" b="0" i="0" u="none" strike="noStrike" dirty="0">
                          <a:latin typeface="Arial"/>
                        </a:rPr>
                        <a:t>3095593</a:t>
                      </a:r>
                    </a:p>
                  </a:txBody>
                  <a:tcPr marL="0" marR="0" marT="0" marB="0" anchor="b">
                    <a:lnL>
                      <a:noFill/>
                    </a:lnL>
                    <a:lnR>
                      <a:noFill/>
                    </a:lnR>
                    <a:lnT>
                      <a:noFill/>
                    </a:lnT>
                    <a:lnB>
                      <a:noFill/>
                    </a:lnB>
                  </a:tcPr>
                </a:tc>
                <a:tc>
                  <a:txBody>
                    <a:bodyPr/>
                    <a:lstStyle/>
                    <a:p>
                      <a:pPr algn="r" fontAlgn="b"/>
                      <a:r>
                        <a:rPr lang="en-US" sz="1500" b="0" i="0" u="none" strike="noStrike" dirty="0">
                          <a:latin typeface="Arial"/>
                        </a:rPr>
                        <a:t>2389594</a:t>
                      </a:r>
                    </a:p>
                  </a:txBody>
                  <a:tcPr marL="0" marR="0" marT="0" marB="0" anchor="b">
                    <a:lnL>
                      <a:noFill/>
                    </a:lnL>
                    <a:lnR>
                      <a:noFill/>
                    </a:lnR>
                    <a:lnT>
                      <a:noFill/>
                    </a:lnT>
                    <a:lnB>
                      <a:noFill/>
                    </a:lnB>
                  </a:tcPr>
                </a:tc>
                <a:tc>
                  <a:txBody>
                    <a:bodyPr/>
                    <a:lstStyle/>
                    <a:p>
                      <a:pPr algn="r" fontAlgn="b"/>
                      <a:r>
                        <a:rPr lang="en-US" sz="1500" b="0" i="0" u="none" strike="noStrike">
                          <a:latin typeface="Arial"/>
                        </a:rPr>
                        <a:t>1938897</a:t>
                      </a:r>
                    </a:p>
                  </a:txBody>
                  <a:tcPr marL="0" marR="0" marT="0" marB="0" anchor="b">
                    <a:lnL>
                      <a:noFill/>
                    </a:lnL>
                    <a:lnR>
                      <a:noFill/>
                    </a:lnR>
                    <a:lnT>
                      <a:noFill/>
                    </a:lnT>
                    <a:lnB>
                      <a:noFill/>
                    </a:lnB>
                  </a:tcPr>
                </a:tc>
                <a:tc>
                  <a:txBody>
                    <a:bodyPr/>
                    <a:lstStyle/>
                    <a:p>
                      <a:pPr algn="r" fontAlgn="b"/>
                      <a:r>
                        <a:rPr lang="en-US" sz="1500" b="0" i="0" u="none" strike="noStrike">
                          <a:latin typeface="Arial"/>
                        </a:rPr>
                        <a:t>1536195</a:t>
                      </a:r>
                    </a:p>
                  </a:txBody>
                  <a:tcPr marL="0" marR="0" marT="0" marB="0" anchor="b">
                    <a:lnL>
                      <a:noFill/>
                    </a:lnL>
                    <a:lnR>
                      <a:noFill/>
                    </a:lnR>
                    <a:lnT>
                      <a:noFill/>
                    </a:lnT>
                    <a:lnB>
                      <a:noFill/>
                    </a:lnB>
                  </a:tcPr>
                </a:tc>
                <a:tc>
                  <a:txBody>
                    <a:bodyPr/>
                    <a:lstStyle/>
                    <a:p>
                      <a:pPr algn="r" fontAlgn="b"/>
                      <a:r>
                        <a:rPr lang="en-US" sz="1500" b="0" i="0" u="none" strike="noStrike">
                          <a:latin typeface="Arial"/>
                        </a:rPr>
                        <a:t>1215658</a:t>
                      </a:r>
                    </a:p>
                  </a:txBody>
                  <a:tcPr marL="0" marR="0" marT="0" marB="0" anchor="b">
                    <a:lnL>
                      <a:noFill/>
                    </a:lnL>
                    <a:lnR>
                      <a:noFill/>
                    </a:lnR>
                    <a:lnT>
                      <a:noFill/>
                    </a:lnT>
                    <a:lnB>
                      <a:noFill/>
                    </a:lnB>
                  </a:tcPr>
                </a:tc>
                <a:tc>
                  <a:txBody>
                    <a:bodyPr/>
                    <a:lstStyle/>
                    <a:p>
                      <a:pPr algn="r" fontAlgn="b"/>
                      <a:r>
                        <a:rPr lang="en-US" sz="1500" b="0" i="0" u="none" strike="noStrike">
                          <a:latin typeface="Arial"/>
                        </a:rPr>
                        <a:t>939135</a:t>
                      </a:r>
                    </a:p>
                  </a:txBody>
                  <a:tcPr marL="0" marR="0" marT="0" marB="0" anchor="b">
                    <a:lnL>
                      <a:noFill/>
                    </a:lnL>
                    <a:lnR>
                      <a:noFill/>
                    </a:lnR>
                    <a:lnT>
                      <a:noFill/>
                    </a:lnT>
                    <a:lnB>
                      <a:noFill/>
                    </a:lnB>
                  </a:tcPr>
                </a:tc>
              </a:tr>
              <a:tr h="304800">
                <a:tc>
                  <a:txBody>
                    <a:bodyPr/>
                    <a:lstStyle/>
                    <a:p>
                      <a:pPr algn="l" fontAlgn="b"/>
                      <a:r>
                        <a:rPr lang="en-US" sz="1500" b="0" i="0" u="none" strike="noStrike">
                          <a:latin typeface="Arial"/>
                        </a:rPr>
                        <a:t>Net Margin</a:t>
                      </a:r>
                    </a:p>
                  </a:txBody>
                  <a:tcPr marL="0" marR="0" marT="0" marB="0" anchor="b">
                    <a:lnL>
                      <a:noFill/>
                    </a:lnL>
                    <a:lnR>
                      <a:noFill/>
                    </a:lnR>
                    <a:lnT>
                      <a:noFill/>
                    </a:lnT>
                    <a:lnB>
                      <a:noFill/>
                    </a:lnB>
                  </a:tcPr>
                </a:tc>
                <a:tc>
                  <a:txBody>
                    <a:bodyPr/>
                    <a:lstStyle/>
                    <a:p>
                      <a:pPr algn="r" fontAlgn="b"/>
                      <a:r>
                        <a:rPr lang="en-US" sz="1500" b="0" i="0" u="none" strike="noStrike">
                          <a:latin typeface="Arial"/>
                        </a:rPr>
                        <a:t>945939</a:t>
                      </a:r>
                    </a:p>
                  </a:txBody>
                  <a:tcPr marL="0" marR="0" marT="0" marB="0" anchor="b">
                    <a:lnL>
                      <a:noFill/>
                    </a:lnL>
                    <a:lnR>
                      <a:noFill/>
                    </a:lnR>
                    <a:lnT>
                      <a:noFill/>
                    </a:lnT>
                    <a:lnB>
                      <a:noFill/>
                    </a:lnB>
                  </a:tcPr>
                </a:tc>
                <a:tc>
                  <a:txBody>
                    <a:bodyPr/>
                    <a:lstStyle/>
                    <a:p>
                      <a:pPr algn="r" fontAlgn="b"/>
                      <a:r>
                        <a:rPr lang="en-US" sz="1500" b="0" i="0" u="none" strike="noStrike">
                          <a:latin typeface="Arial"/>
                        </a:rPr>
                        <a:t>800015</a:t>
                      </a:r>
                    </a:p>
                  </a:txBody>
                  <a:tcPr marL="0" marR="0" marT="0" marB="0" anchor="b">
                    <a:lnL>
                      <a:noFill/>
                    </a:lnL>
                    <a:lnR>
                      <a:noFill/>
                    </a:lnR>
                    <a:lnT>
                      <a:noFill/>
                    </a:lnT>
                    <a:lnB>
                      <a:noFill/>
                    </a:lnB>
                  </a:tcPr>
                </a:tc>
                <a:tc>
                  <a:txBody>
                    <a:bodyPr/>
                    <a:lstStyle/>
                    <a:p>
                      <a:pPr algn="r" fontAlgn="b"/>
                      <a:r>
                        <a:rPr lang="en-US" sz="1500" b="0" i="0" u="none" strike="noStrike">
                          <a:latin typeface="Arial"/>
                        </a:rPr>
                        <a:t>703870</a:t>
                      </a:r>
                    </a:p>
                  </a:txBody>
                  <a:tcPr marL="0" marR="0" marT="0" marB="0" anchor="b">
                    <a:lnL>
                      <a:noFill/>
                    </a:lnL>
                    <a:lnR>
                      <a:noFill/>
                    </a:lnR>
                    <a:lnT>
                      <a:noFill/>
                    </a:lnT>
                    <a:lnB>
                      <a:noFill/>
                    </a:lnB>
                  </a:tcPr>
                </a:tc>
                <a:tc>
                  <a:txBody>
                    <a:bodyPr/>
                    <a:lstStyle/>
                    <a:p>
                      <a:pPr algn="r" fontAlgn="b"/>
                      <a:r>
                        <a:rPr lang="en-US" sz="1500" b="0" i="0" u="none" strike="noStrike" dirty="0">
                          <a:latin typeface="Arial"/>
                        </a:rPr>
                        <a:t>549460</a:t>
                      </a:r>
                    </a:p>
                  </a:txBody>
                  <a:tcPr marL="0" marR="0" marT="0" marB="0" anchor="b">
                    <a:lnL>
                      <a:noFill/>
                    </a:lnL>
                    <a:lnR>
                      <a:noFill/>
                    </a:lnR>
                    <a:lnT>
                      <a:noFill/>
                    </a:lnT>
                    <a:lnB>
                      <a:noFill/>
                    </a:lnB>
                  </a:tcPr>
                </a:tc>
                <a:tc>
                  <a:txBody>
                    <a:bodyPr/>
                    <a:lstStyle/>
                    <a:p>
                      <a:pPr algn="r" fontAlgn="b"/>
                      <a:r>
                        <a:rPr lang="en-US" sz="1500" b="0" i="0" u="none" strike="noStrike" dirty="0">
                          <a:latin typeface="Arial"/>
                        </a:rPr>
                        <a:t>386317</a:t>
                      </a:r>
                    </a:p>
                  </a:txBody>
                  <a:tcPr marL="0" marR="0" marT="0" marB="0" anchor="b">
                    <a:lnL>
                      <a:noFill/>
                    </a:lnL>
                    <a:lnR>
                      <a:noFill/>
                    </a:lnR>
                    <a:lnT>
                      <a:noFill/>
                    </a:lnT>
                    <a:lnB>
                      <a:noFill/>
                    </a:lnB>
                  </a:tcPr>
                </a:tc>
                <a:tc>
                  <a:txBody>
                    <a:bodyPr/>
                    <a:lstStyle/>
                    <a:p>
                      <a:pPr algn="r" fontAlgn="b"/>
                      <a:r>
                        <a:rPr lang="en-US" sz="1500" b="0" i="0" u="none" strike="noStrike" dirty="0">
                          <a:latin typeface="Arial"/>
                        </a:rPr>
                        <a:t>282893</a:t>
                      </a:r>
                    </a:p>
                  </a:txBody>
                  <a:tcPr marL="0" marR="0" marT="0" marB="0" anchor="b">
                    <a:lnL>
                      <a:noFill/>
                    </a:lnL>
                    <a:lnR>
                      <a:noFill/>
                    </a:lnR>
                    <a:lnT>
                      <a:noFill/>
                    </a:lnT>
                    <a:lnB>
                      <a:noFill/>
                    </a:lnB>
                  </a:tcPr>
                </a:tc>
                <a:tc>
                  <a:txBody>
                    <a:bodyPr/>
                    <a:lstStyle/>
                    <a:p>
                      <a:pPr algn="r" fontAlgn="b"/>
                      <a:r>
                        <a:rPr lang="en-US" sz="1500" b="0" i="0" u="none" strike="noStrike">
                          <a:latin typeface="Arial"/>
                        </a:rPr>
                        <a:t>252479</a:t>
                      </a:r>
                    </a:p>
                  </a:txBody>
                  <a:tcPr marL="0" marR="0" marT="0" marB="0" anchor="b">
                    <a:lnL>
                      <a:noFill/>
                    </a:lnL>
                    <a:lnR>
                      <a:noFill/>
                    </a:lnR>
                    <a:lnT>
                      <a:noFill/>
                    </a:lnT>
                    <a:lnB>
                      <a:noFill/>
                    </a:lnB>
                  </a:tcPr>
                </a:tc>
                <a:tc>
                  <a:txBody>
                    <a:bodyPr/>
                    <a:lstStyle/>
                    <a:p>
                      <a:pPr algn="r" fontAlgn="b"/>
                      <a:r>
                        <a:rPr lang="en-US" sz="1500" b="0" i="0" u="none" strike="noStrike">
                          <a:latin typeface="Arial"/>
                        </a:rPr>
                        <a:t>191952</a:t>
                      </a:r>
                    </a:p>
                  </a:txBody>
                  <a:tcPr marL="0" marR="0" marT="0" marB="0" anchor="b">
                    <a:lnL>
                      <a:noFill/>
                    </a:lnL>
                    <a:lnR>
                      <a:noFill/>
                    </a:lnR>
                    <a:lnT>
                      <a:noFill/>
                    </a:lnT>
                    <a:lnB>
                      <a:noFill/>
                    </a:lnB>
                  </a:tcPr>
                </a:tc>
                <a:tc>
                  <a:txBody>
                    <a:bodyPr/>
                    <a:lstStyle/>
                    <a:p>
                      <a:pPr algn="r" fontAlgn="b"/>
                      <a:r>
                        <a:rPr lang="en-US" sz="1500" b="0" i="0" u="none" strike="noStrike">
                          <a:latin typeface="Arial"/>
                        </a:rPr>
                        <a:t>156711</a:t>
                      </a:r>
                    </a:p>
                  </a:txBody>
                  <a:tcPr marL="0" marR="0" marT="0" marB="0" anchor="b">
                    <a:lnL>
                      <a:noFill/>
                    </a:lnL>
                    <a:lnR>
                      <a:noFill/>
                    </a:lnR>
                    <a:lnT>
                      <a:noFill/>
                    </a:lnT>
                    <a:lnB>
                      <a:noFill/>
                    </a:lnB>
                  </a:tcPr>
                </a:tc>
              </a:tr>
              <a:tr h="381000">
                <a:tc>
                  <a:txBody>
                    <a:bodyPr/>
                    <a:lstStyle/>
                    <a:p>
                      <a:pPr algn="l" fontAlgn="b"/>
                      <a:r>
                        <a:rPr lang="en-US" sz="1500" b="0" i="0" u="none" strike="noStrike" dirty="0" smtClean="0">
                          <a:latin typeface="Arial"/>
                        </a:rPr>
                        <a:t>NCWC/</a:t>
                      </a:r>
                      <a:br>
                        <a:rPr lang="en-US" sz="1500" b="0" i="0" u="none" strike="noStrike" dirty="0" smtClean="0">
                          <a:latin typeface="Arial"/>
                        </a:rPr>
                      </a:br>
                      <a:r>
                        <a:rPr lang="en-US" sz="1500" b="0" i="0" u="none" strike="noStrike" dirty="0" smtClean="0">
                          <a:latin typeface="Arial"/>
                        </a:rPr>
                        <a:t>Gross Margin</a:t>
                      </a:r>
                      <a:endParaRPr lang="en-US" sz="1500" b="0" i="0" u="none" strike="noStrike" dirty="0">
                        <a:latin typeface="Arial"/>
                      </a:endParaRPr>
                    </a:p>
                  </a:txBody>
                  <a:tcPr marL="0" marR="0" marT="0" marB="0" anchor="b">
                    <a:lnL>
                      <a:noFill/>
                    </a:lnL>
                    <a:lnR>
                      <a:noFill/>
                    </a:lnR>
                    <a:lnT>
                      <a:noFill/>
                    </a:lnT>
                    <a:lnB>
                      <a:noFill/>
                    </a:lnB>
                  </a:tcPr>
                </a:tc>
                <a:tc>
                  <a:txBody>
                    <a:bodyPr/>
                    <a:lstStyle/>
                    <a:p>
                      <a:pPr algn="r" fontAlgn="b"/>
                      <a:r>
                        <a:rPr lang="en-US" sz="1500" b="0" i="0" u="none" strike="noStrike">
                          <a:latin typeface="Arial"/>
                        </a:rPr>
                        <a:t>-0.0345</a:t>
                      </a:r>
                    </a:p>
                  </a:txBody>
                  <a:tcPr marL="0" marR="0" marT="0" marB="0" anchor="b">
                    <a:lnL>
                      <a:noFill/>
                    </a:lnL>
                    <a:lnR>
                      <a:noFill/>
                    </a:lnR>
                    <a:lnT>
                      <a:noFill/>
                    </a:lnT>
                    <a:lnB>
                      <a:noFill/>
                    </a:lnB>
                  </a:tcPr>
                </a:tc>
                <a:tc>
                  <a:txBody>
                    <a:bodyPr/>
                    <a:lstStyle/>
                    <a:p>
                      <a:pPr algn="r" fontAlgn="b"/>
                      <a:r>
                        <a:rPr lang="en-US" sz="1500" b="0" i="0" u="none" strike="noStrike">
                          <a:latin typeface="Arial"/>
                        </a:rPr>
                        <a:t>-0.0344</a:t>
                      </a:r>
                    </a:p>
                  </a:txBody>
                  <a:tcPr marL="0" marR="0" marT="0" marB="0" anchor="b">
                    <a:lnL>
                      <a:noFill/>
                    </a:lnL>
                    <a:lnR>
                      <a:noFill/>
                    </a:lnR>
                    <a:lnT>
                      <a:noFill/>
                    </a:lnT>
                    <a:lnB>
                      <a:noFill/>
                    </a:lnB>
                  </a:tcPr>
                </a:tc>
                <a:tc>
                  <a:txBody>
                    <a:bodyPr/>
                    <a:lstStyle/>
                    <a:p>
                      <a:pPr algn="r" fontAlgn="b"/>
                      <a:r>
                        <a:rPr lang="en-US" sz="1500" b="0" i="0" u="none" strike="noStrike">
                          <a:latin typeface="Arial"/>
                        </a:rPr>
                        <a:t>-0.0125</a:t>
                      </a:r>
                    </a:p>
                  </a:txBody>
                  <a:tcPr marL="0" marR="0" marT="0" marB="0" anchor="b">
                    <a:lnL>
                      <a:noFill/>
                    </a:lnL>
                    <a:lnR>
                      <a:noFill/>
                    </a:lnR>
                    <a:lnT>
                      <a:noFill/>
                    </a:lnT>
                    <a:lnB>
                      <a:noFill/>
                    </a:lnB>
                  </a:tcPr>
                </a:tc>
                <a:tc>
                  <a:txBody>
                    <a:bodyPr/>
                    <a:lstStyle/>
                    <a:p>
                      <a:pPr algn="r" fontAlgn="b"/>
                      <a:r>
                        <a:rPr lang="en-US" sz="1500" b="0" i="0" u="none" strike="noStrike">
                          <a:latin typeface="Arial"/>
                        </a:rPr>
                        <a:t>-0.0216</a:t>
                      </a:r>
                    </a:p>
                  </a:txBody>
                  <a:tcPr marL="0" marR="0" marT="0" marB="0" anchor="b">
                    <a:lnL>
                      <a:noFill/>
                    </a:lnL>
                    <a:lnR>
                      <a:noFill/>
                    </a:lnR>
                    <a:lnT>
                      <a:noFill/>
                    </a:lnT>
                    <a:lnB>
                      <a:noFill/>
                    </a:lnB>
                  </a:tcPr>
                </a:tc>
                <a:tc>
                  <a:txBody>
                    <a:bodyPr/>
                    <a:lstStyle/>
                    <a:p>
                      <a:pPr algn="r" fontAlgn="b"/>
                      <a:r>
                        <a:rPr lang="en-US" sz="1500" b="0" i="0" u="none" strike="noStrike">
                          <a:latin typeface="Arial"/>
                        </a:rPr>
                        <a:t>-0.0142</a:t>
                      </a:r>
                    </a:p>
                  </a:txBody>
                  <a:tcPr marL="0" marR="0" marT="0" marB="0" anchor="b">
                    <a:lnL>
                      <a:noFill/>
                    </a:lnL>
                    <a:lnR>
                      <a:noFill/>
                    </a:lnR>
                    <a:lnT>
                      <a:noFill/>
                    </a:lnT>
                    <a:lnB>
                      <a:noFill/>
                    </a:lnB>
                  </a:tcPr>
                </a:tc>
                <a:tc>
                  <a:txBody>
                    <a:bodyPr/>
                    <a:lstStyle/>
                    <a:p>
                      <a:pPr algn="r" fontAlgn="b"/>
                      <a:r>
                        <a:rPr lang="en-US" sz="1500" b="0" i="0" u="none" strike="noStrike" dirty="0">
                          <a:latin typeface="Arial"/>
                        </a:rPr>
                        <a:t>-0.0086</a:t>
                      </a:r>
                    </a:p>
                  </a:txBody>
                  <a:tcPr marL="0" marR="0" marT="0" marB="0" anchor="b">
                    <a:lnL>
                      <a:noFill/>
                    </a:lnL>
                    <a:lnR>
                      <a:noFill/>
                    </a:lnR>
                    <a:lnT>
                      <a:noFill/>
                    </a:lnT>
                    <a:lnB>
                      <a:noFill/>
                    </a:lnB>
                  </a:tcPr>
                </a:tc>
                <a:tc>
                  <a:txBody>
                    <a:bodyPr/>
                    <a:lstStyle/>
                    <a:p>
                      <a:pPr algn="r" fontAlgn="b"/>
                      <a:r>
                        <a:rPr lang="en-US" sz="1500" b="0" i="0" u="none" strike="noStrike" dirty="0">
                          <a:latin typeface="Arial"/>
                        </a:rPr>
                        <a:t>-0.0060</a:t>
                      </a:r>
                    </a:p>
                  </a:txBody>
                  <a:tcPr marL="0" marR="0" marT="0" marB="0" anchor="b">
                    <a:lnL>
                      <a:noFill/>
                    </a:lnL>
                    <a:lnR>
                      <a:noFill/>
                    </a:lnR>
                    <a:lnT>
                      <a:noFill/>
                    </a:lnT>
                    <a:lnB>
                      <a:noFill/>
                    </a:lnB>
                  </a:tcPr>
                </a:tc>
                <a:tc>
                  <a:txBody>
                    <a:bodyPr/>
                    <a:lstStyle/>
                    <a:p>
                      <a:pPr algn="r" fontAlgn="b"/>
                      <a:r>
                        <a:rPr lang="en-US" sz="1500" b="0" i="0" u="none" strike="noStrike" dirty="0">
                          <a:latin typeface="Arial"/>
                        </a:rPr>
                        <a:t>0.0588</a:t>
                      </a:r>
                    </a:p>
                  </a:txBody>
                  <a:tcPr marL="0" marR="0" marT="0" marB="0" anchor="b">
                    <a:lnL>
                      <a:noFill/>
                    </a:lnL>
                    <a:lnR>
                      <a:noFill/>
                    </a:lnR>
                    <a:lnT>
                      <a:noFill/>
                    </a:lnT>
                    <a:lnB>
                      <a:noFill/>
                    </a:lnB>
                  </a:tcPr>
                </a:tc>
                <a:tc>
                  <a:txBody>
                    <a:bodyPr/>
                    <a:lstStyle/>
                    <a:p>
                      <a:pPr algn="r" fontAlgn="b"/>
                      <a:r>
                        <a:rPr lang="en-US" sz="1500" b="0" i="0" u="none" strike="noStrike" dirty="0">
                          <a:latin typeface="Arial"/>
                        </a:rPr>
                        <a:t>0.0866</a:t>
                      </a:r>
                    </a:p>
                  </a:txBody>
                  <a:tcPr marL="0" marR="0" marT="0" marB="0" anchor="b">
                    <a:lnL>
                      <a:noFill/>
                    </a:lnL>
                    <a:lnR>
                      <a:noFill/>
                    </a:lnR>
                    <a:lnT>
                      <a:noFill/>
                    </a:lnT>
                    <a:lnB>
                      <a:noFill/>
                    </a:lnB>
                  </a:tcPr>
                </a:tc>
              </a:tr>
              <a:tr h="365760">
                <a:tc>
                  <a:txBody>
                    <a:bodyPr/>
                    <a:lstStyle/>
                    <a:p>
                      <a:pPr algn="l" fontAlgn="b"/>
                      <a:r>
                        <a:rPr lang="en-US" sz="1500" b="0" i="0" u="none" strike="noStrike">
                          <a:latin typeface="Arial"/>
                        </a:rPr>
                        <a:t>NCWC/Net Margin</a:t>
                      </a:r>
                    </a:p>
                  </a:txBody>
                  <a:tcPr marL="0" marR="0" marT="0" marB="0" anchor="b">
                    <a:lnL>
                      <a:noFill/>
                    </a:lnL>
                    <a:lnR>
                      <a:noFill/>
                    </a:lnR>
                    <a:lnT>
                      <a:noFill/>
                    </a:lnT>
                    <a:lnB>
                      <a:noFill/>
                    </a:lnB>
                  </a:tcPr>
                </a:tc>
                <a:tc>
                  <a:txBody>
                    <a:bodyPr/>
                    <a:lstStyle/>
                    <a:p>
                      <a:pPr algn="r" fontAlgn="b"/>
                      <a:r>
                        <a:rPr lang="en-US" sz="1500" b="0" i="0" u="none" strike="noStrike">
                          <a:latin typeface="Arial"/>
                        </a:rPr>
                        <a:t>-0.1974</a:t>
                      </a:r>
                    </a:p>
                  </a:txBody>
                  <a:tcPr marL="0" marR="0" marT="0" marB="0" anchor="b">
                    <a:lnL>
                      <a:noFill/>
                    </a:lnL>
                    <a:lnR>
                      <a:noFill/>
                    </a:lnR>
                    <a:lnT>
                      <a:noFill/>
                    </a:lnT>
                    <a:lnB>
                      <a:noFill/>
                    </a:lnB>
                  </a:tcPr>
                </a:tc>
                <a:tc>
                  <a:txBody>
                    <a:bodyPr/>
                    <a:lstStyle/>
                    <a:p>
                      <a:pPr algn="r" fontAlgn="b"/>
                      <a:r>
                        <a:rPr lang="en-US" sz="1500" b="0" i="0" u="none" strike="noStrike">
                          <a:latin typeface="Arial"/>
                        </a:rPr>
                        <a:t>-0.1984</a:t>
                      </a:r>
                    </a:p>
                  </a:txBody>
                  <a:tcPr marL="0" marR="0" marT="0" marB="0" anchor="b">
                    <a:lnL>
                      <a:noFill/>
                    </a:lnL>
                    <a:lnR>
                      <a:noFill/>
                    </a:lnR>
                    <a:lnT>
                      <a:noFill/>
                    </a:lnT>
                    <a:lnB>
                      <a:noFill/>
                    </a:lnB>
                  </a:tcPr>
                </a:tc>
                <a:tc>
                  <a:txBody>
                    <a:bodyPr/>
                    <a:lstStyle/>
                    <a:p>
                      <a:pPr algn="r" fontAlgn="b"/>
                      <a:r>
                        <a:rPr lang="en-US" sz="1500" b="0" i="0" u="none" strike="noStrike">
                          <a:latin typeface="Arial"/>
                        </a:rPr>
                        <a:t>-0.0667</a:t>
                      </a:r>
                    </a:p>
                  </a:txBody>
                  <a:tcPr marL="0" marR="0" marT="0" marB="0" anchor="b">
                    <a:lnL>
                      <a:noFill/>
                    </a:lnL>
                    <a:lnR>
                      <a:noFill/>
                    </a:lnR>
                    <a:lnT>
                      <a:noFill/>
                    </a:lnT>
                    <a:lnB>
                      <a:noFill/>
                    </a:lnB>
                  </a:tcPr>
                </a:tc>
                <a:tc>
                  <a:txBody>
                    <a:bodyPr/>
                    <a:lstStyle/>
                    <a:p>
                      <a:pPr algn="r" fontAlgn="b"/>
                      <a:r>
                        <a:rPr lang="en-US" sz="1500" b="0" i="0" u="none" strike="noStrike">
                          <a:latin typeface="Arial"/>
                        </a:rPr>
                        <a:t>-0.1215</a:t>
                      </a:r>
                    </a:p>
                  </a:txBody>
                  <a:tcPr marL="0" marR="0" marT="0" marB="0" anchor="b">
                    <a:lnL>
                      <a:noFill/>
                    </a:lnL>
                    <a:lnR>
                      <a:noFill/>
                    </a:lnR>
                    <a:lnT>
                      <a:noFill/>
                    </a:lnT>
                    <a:lnB>
                      <a:noFill/>
                    </a:lnB>
                  </a:tcPr>
                </a:tc>
                <a:tc>
                  <a:txBody>
                    <a:bodyPr/>
                    <a:lstStyle/>
                    <a:p>
                      <a:pPr algn="r" fontAlgn="b"/>
                      <a:r>
                        <a:rPr lang="en-US" sz="1500" b="0" i="0" u="none" strike="noStrike">
                          <a:latin typeface="Arial"/>
                        </a:rPr>
                        <a:t>-0.0879</a:t>
                      </a:r>
                    </a:p>
                  </a:txBody>
                  <a:tcPr marL="0" marR="0" marT="0" marB="0" anchor="b">
                    <a:lnL>
                      <a:noFill/>
                    </a:lnL>
                    <a:lnR>
                      <a:noFill/>
                    </a:lnR>
                    <a:lnT>
                      <a:noFill/>
                    </a:lnT>
                    <a:lnB>
                      <a:noFill/>
                    </a:lnB>
                  </a:tcPr>
                </a:tc>
                <a:tc>
                  <a:txBody>
                    <a:bodyPr/>
                    <a:lstStyle/>
                    <a:p>
                      <a:pPr algn="r" fontAlgn="b"/>
                      <a:r>
                        <a:rPr lang="en-US" sz="1500" b="0" i="0" u="none" strike="noStrike">
                          <a:latin typeface="Arial"/>
                        </a:rPr>
                        <a:t>-0.0586</a:t>
                      </a:r>
                    </a:p>
                  </a:txBody>
                  <a:tcPr marL="0" marR="0" marT="0" marB="0" anchor="b">
                    <a:lnL>
                      <a:noFill/>
                    </a:lnL>
                    <a:lnR>
                      <a:noFill/>
                    </a:lnR>
                    <a:lnT>
                      <a:noFill/>
                    </a:lnT>
                    <a:lnB>
                      <a:noFill/>
                    </a:lnB>
                  </a:tcPr>
                </a:tc>
                <a:tc>
                  <a:txBody>
                    <a:bodyPr/>
                    <a:lstStyle/>
                    <a:p>
                      <a:pPr algn="r" fontAlgn="b"/>
                      <a:r>
                        <a:rPr lang="en-US" sz="1500" b="0" i="0" u="none" strike="noStrike">
                          <a:latin typeface="Arial"/>
                        </a:rPr>
                        <a:t>-0.0365</a:t>
                      </a:r>
                    </a:p>
                  </a:txBody>
                  <a:tcPr marL="0" marR="0" marT="0" marB="0" anchor="b">
                    <a:lnL>
                      <a:noFill/>
                    </a:lnL>
                    <a:lnR>
                      <a:noFill/>
                    </a:lnR>
                    <a:lnT>
                      <a:noFill/>
                    </a:lnT>
                    <a:lnB>
                      <a:noFill/>
                    </a:lnB>
                  </a:tcPr>
                </a:tc>
                <a:tc>
                  <a:txBody>
                    <a:bodyPr/>
                    <a:lstStyle/>
                    <a:p>
                      <a:pPr algn="r" fontAlgn="b"/>
                      <a:r>
                        <a:rPr lang="en-US" sz="1500" b="0" i="0" u="none" strike="noStrike" dirty="0">
                          <a:latin typeface="Arial"/>
                        </a:rPr>
                        <a:t>0.3721</a:t>
                      </a:r>
                    </a:p>
                  </a:txBody>
                  <a:tcPr marL="0" marR="0" marT="0" marB="0" anchor="b">
                    <a:lnL>
                      <a:noFill/>
                    </a:lnL>
                    <a:lnR>
                      <a:noFill/>
                    </a:lnR>
                    <a:lnT>
                      <a:noFill/>
                    </a:lnT>
                    <a:lnB>
                      <a:noFill/>
                    </a:lnB>
                  </a:tcPr>
                </a:tc>
                <a:tc>
                  <a:txBody>
                    <a:bodyPr/>
                    <a:lstStyle/>
                    <a:p>
                      <a:pPr algn="r" fontAlgn="b"/>
                      <a:r>
                        <a:rPr lang="en-US" sz="1500" b="0" i="0" u="none" strike="noStrike" dirty="0">
                          <a:latin typeface="Arial"/>
                        </a:rPr>
                        <a:t>0.5190</a:t>
                      </a:r>
                    </a:p>
                  </a:txBody>
                  <a:tcPr marL="0" marR="0" marT="0" marB="0" anchor="b">
                    <a:lnL>
                      <a:noFill/>
                    </a:lnL>
                    <a:lnR>
                      <a:noFill/>
                    </a:lnR>
                    <a:lnT>
                      <a:noFill/>
                    </a:lnT>
                    <a:lnB>
                      <a:noFill/>
                    </a:lnB>
                  </a:tcPr>
                </a:tc>
              </a:tr>
            </a:tbl>
          </a:graphicData>
        </a:graphic>
      </p:graphicFrame>
      <p:pic>
        <p:nvPicPr>
          <p:cNvPr id="7" name="Picture 6" descr="*"/>
          <p:cNvPicPr>
            <a:picLocks noChangeAspect="1" noChangeArrowheads="1"/>
          </p:cNvPicPr>
          <p:nvPr/>
        </p:nvPicPr>
        <p:blipFill>
          <a:blip r:embed="rId3"/>
          <a:srcRect/>
          <a:stretch>
            <a:fillRect/>
          </a:stretch>
        </p:blipFill>
        <p:spPr bwMode="auto">
          <a:xfrm>
            <a:off x="0" y="0"/>
            <a:ext cx="142875" cy="142875"/>
          </a:xfrm>
          <a:prstGeom prst="rect">
            <a:avLst/>
          </a:prstGeom>
          <a:noFill/>
        </p:spPr>
      </p:pic>
      <p:sp>
        <p:nvSpPr>
          <p:cNvPr id="11" name="Rectangle 3"/>
          <p:cNvSpPr txBox="1">
            <a:spLocks noChangeArrowheads="1"/>
          </p:cNvSpPr>
          <p:nvPr/>
        </p:nvSpPr>
        <p:spPr bwMode="auto">
          <a:xfrm>
            <a:off x="685800" y="1600200"/>
            <a:ext cx="77724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Pct val="90000"/>
              <a:buFontTx/>
              <a:buBlip>
                <a:blip r:embed="rId3"/>
              </a:buBlip>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Noncash Working Capital for SBUX</a:t>
            </a:r>
            <a:r>
              <a:rPr kumimoji="0" lang="en-US" sz="3200" b="0" i="0" u="none" strike="noStrike" kern="0" cap="none" spc="0" normalizeH="0" noProof="0" dirty="0" smtClean="0">
                <a:ln>
                  <a:noFill/>
                </a:ln>
                <a:solidFill>
                  <a:schemeClr val="tx1"/>
                </a:solidFill>
                <a:effectLst/>
                <a:uLnTx/>
                <a:uFillTx/>
                <a:latin typeface="+mn-lt"/>
                <a:ea typeface="+mn-ea"/>
                <a:cs typeface="+mn-cs"/>
              </a:rPr>
              <a:t> seems to depend on Gross Margin or Net Margin</a:t>
            </a:r>
            <a:endParaRPr kumimoji="0" lang="en-US" sz="2800" b="0"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dirty="0" smtClean="0"/>
              <a:t>Forecasting </a:t>
            </a:r>
            <a:r>
              <a:rPr lang="en-US" dirty="0" err="1" smtClean="0"/>
              <a:t>NonCash</a:t>
            </a:r>
            <a:r>
              <a:rPr lang="en-US" dirty="0" smtClean="0"/>
              <a:t> WC</a:t>
            </a:r>
            <a:endParaRPr lang="en-US" dirty="0"/>
          </a:p>
        </p:txBody>
      </p:sp>
      <p:graphicFrame>
        <p:nvGraphicFramePr>
          <p:cNvPr id="4" name="Chart 3"/>
          <p:cNvGraphicFramePr>
            <a:graphicFrameLocks/>
          </p:cNvGraphicFramePr>
          <p:nvPr/>
        </p:nvGraphicFramePr>
        <p:xfrm>
          <a:off x="685801" y="1143000"/>
          <a:ext cx="7772400" cy="533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81000"/>
            <a:ext cx="7772400" cy="762000"/>
          </a:xfrm>
        </p:spPr>
        <p:txBody>
          <a:bodyPr/>
          <a:lstStyle/>
          <a:p>
            <a:pPr eaLnBrk="1" hangingPunct="1"/>
            <a:r>
              <a:rPr lang="en-US" smtClean="0"/>
              <a:t>Working Capital or Debt</a:t>
            </a:r>
          </a:p>
        </p:txBody>
      </p:sp>
      <p:sp>
        <p:nvSpPr>
          <p:cNvPr id="17411" name="Rectangle 3"/>
          <p:cNvSpPr>
            <a:spLocks noGrp="1" noChangeArrowheads="1"/>
          </p:cNvSpPr>
          <p:nvPr>
            <p:ph type="body" idx="1"/>
          </p:nvPr>
        </p:nvSpPr>
        <p:spPr>
          <a:xfrm>
            <a:off x="685800" y="1524000"/>
            <a:ext cx="7772400" cy="4572000"/>
          </a:xfrm>
        </p:spPr>
        <p:txBody>
          <a:bodyPr/>
          <a:lstStyle/>
          <a:p>
            <a:pPr eaLnBrk="1" hangingPunct="1">
              <a:lnSpc>
                <a:spcPct val="90000"/>
              </a:lnSpc>
            </a:pPr>
            <a:r>
              <a:rPr lang="en-US" smtClean="0"/>
              <a:t>Should short-term borrowings be considered debt or should they be included in Working Capital?</a:t>
            </a:r>
          </a:p>
          <a:p>
            <a:pPr eaLnBrk="1" hangingPunct="1">
              <a:lnSpc>
                <a:spcPct val="90000"/>
              </a:lnSpc>
            </a:pPr>
            <a:r>
              <a:rPr lang="en-US" smtClean="0"/>
              <a:t>If the borrowing has an explicit interest cost, then put it in debt, if not leave it in Working Capital.</a:t>
            </a:r>
          </a:p>
          <a:p>
            <a:pPr eaLnBrk="1" hangingPunct="1">
              <a:lnSpc>
                <a:spcPct val="90000"/>
              </a:lnSpc>
            </a:pPr>
            <a:r>
              <a:rPr lang="en-US" smtClean="0"/>
              <a:t>If there is an explicit interest cost, it can be factored into the cost of capital more easily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Cash Flows:</a:t>
            </a:r>
            <a:br>
              <a:rPr lang="en-US" smtClean="0"/>
            </a:br>
            <a:r>
              <a:rPr lang="en-US" smtClean="0"/>
              <a:t>The Accountant’s Approach</a:t>
            </a:r>
          </a:p>
        </p:txBody>
      </p:sp>
      <p:sp>
        <p:nvSpPr>
          <p:cNvPr id="5123" name="Rectangle 3"/>
          <p:cNvSpPr>
            <a:spLocks noGrp="1" noChangeArrowheads="1"/>
          </p:cNvSpPr>
          <p:nvPr>
            <p:ph type="body" idx="1"/>
          </p:nvPr>
        </p:nvSpPr>
        <p:spPr>
          <a:xfrm>
            <a:off x="685800" y="2789238"/>
            <a:ext cx="7772400" cy="3230562"/>
          </a:xfrm>
        </p:spPr>
        <p:txBody>
          <a:bodyPr/>
          <a:lstStyle/>
          <a:p>
            <a:pPr eaLnBrk="1" hangingPunct="1"/>
            <a:r>
              <a:rPr lang="en-US" smtClean="0">
                <a:latin typeface="Times" pitchFamily="18" charset="0"/>
              </a:rPr>
              <a:t>The objective of the Statement of Cash Flows, prepared by accountants, is to explain changes in the cash balance rather than to measure the health or value of the firm</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304800"/>
            <a:ext cx="7772400" cy="762000"/>
          </a:xfrm>
        </p:spPr>
        <p:txBody>
          <a:bodyPr/>
          <a:lstStyle/>
          <a:p>
            <a:pPr eaLnBrk="1" hangingPunct="1"/>
            <a:r>
              <a:rPr lang="en-US" smtClean="0"/>
              <a:t>Cashflow from Creditors</a:t>
            </a:r>
          </a:p>
        </p:txBody>
      </p:sp>
      <p:sp>
        <p:nvSpPr>
          <p:cNvPr id="18435" name="Rectangle 3"/>
          <p:cNvSpPr>
            <a:spLocks noGrp="1" noChangeArrowheads="1"/>
          </p:cNvSpPr>
          <p:nvPr>
            <p:ph type="body" idx="1"/>
          </p:nvPr>
        </p:nvSpPr>
        <p:spPr>
          <a:xfrm>
            <a:off x="685800" y="1066800"/>
            <a:ext cx="8153400" cy="5181600"/>
          </a:xfrm>
        </p:spPr>
        <p:txBody>
          <a:bodyPr/>
          <a:lstStyle/>
          <a:p>
            <a:pPr eaLnBrk="1" hangingPunct="1">
              <a:lnSpc>
                <a:spcPct val="80000"/>
              </a:lnSpc>
            </a:pPr>
            <a:r>
              <a:rPr lang="en-US" sz="2800" smtClean="0"/>
              <a:t>In order to compute this, we need to look at the firm’s capital structure and figure out whether it has enough debt, right now, or too much debt.</a:t>
            </a:r>
          </a:p>
          <a:p>
            <a:pPr eaLnBrk="1" hangingPunct="1">
              <a:lnSpc>
                <a:spcPct val="80000"/>
              </a:lnSpc>
            </a:pPr>
            <a:r>
              <a:rPr lang="en-US" sz="2800" smtClean="0"/>
              <a:t>Look at the capital structure of other firms in the industry</a:t>
            </a:r>
          </a:p>
          <a:p>
            <a:pPr eaLnBrk="1" hangingPunct="1">
              <a:lnSpc>
                <a:spcPct val="80000"/>
              </a:lnSpc>
            </a:pPr>
            <a:r>
              <a:rPr lang="en-US" sz="2800" smtClean="0"/>
              <a:t>How will its capital structure change, going forward?</a:t>
            </a:r>
          </a:p>
          <a:p>
            <a:pPr eaLnBrk="1" hangingPunct="1">
              <a:lnSpc>
                <a:spcPct val="80000"/>
              </a:lnSpc>
            </a:pPr>
            <a:r>
              <a:rPr lang="en-US" sz="2800" smtClean="0"/>
              <a:t>If its current leverage is too low relative to target, it would, want to gradually step up debt issuance until it reaches target leverage.  </a:t>
            </a:r>
          </a:p>
          <a:p>
            <a:pPr eaLnBrk="1" hangingPunct="1">
              <a:lnSpc>
                <a:spcPct val="80000"/>
              </a:lnSpc>
            </a:pPr>
            <a:r>
              <a:rPr lang="en-US" sz="2800" smtClean="0"/>
              <a:t>We need to look at issuance costs: it may make sense to wait and then issue a lot of debt at a time to save on the fixed issuance costs.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09600" y="304800"/>
            <a:ext cx="7772400" cy="762000"/>
          </a:xfrm>
        </p:spPr>
        <p:txBody>
          <a:bodyPr/>
          <a:lstStyle/>
          <a:p>
            <a:pPr eaLnBrk="1" hangingPunct="1"/>
            <a:r>
              <a:rPr lang="en-US" smtClean="0"/>
              <a:t>The Statement of Cash Flows</a:t>
            </a:r>
          </a:p>
        </p:txBody>
      </p:sp>
      <p:graphicFrame>
        <p:nvGraphicFramePr>
          <p:cNvPr id="2050" name="Object 3"/>
          <p:cNvGraphicFramePr>
            <a:graphicFrameLocks noChangeAspect="1"/>
          </p:cNvGraphicFramePr>
          <p:nvPr>
            <p:ph type="body" idx="1"/>
          </p:nvPr>
        </p:nvGraphicFramePr>
        <p:xfrm>
          <a:off x="1676400" y="1219200"/>
          <a:ext cx="5830888" cy="4114800"/>
        </p:xfrm>
        <a:graphic>
          <a:graphicData uri="http://schemas.openxmlformats.org/presentationml/2006/ole">
            <p:oleObj spid="_x0000_s2050" name="Document" r:id="rId4" imgW="4687824" imgH="3377184" progId="Word.Document.8">
              <p:embed/>
            </p:oleObj>
          </a:graphicData>
        </a:graphic>
      </p:graphicFrame>
      <p:sp>
        <p:nvSpPr>
          <p:cNvPr id="2052" name="Text Box 4"/>
          <p:cNvSpPr txBox="1">
            <a:spLocks noChangeArrowheads="1"/>
          </p:cNvSpPr>
          <p:nvPr/>
        </p:nvSpPr>
        <p:spPr bwMode="auto">
          <a:xfrm>
            <a:off x="533400" y="5638800"/>
            <a:ext cx="8077200" cy="822325"/>
          </a:xfrm>
          <a:prstGeom prst="rect">
            <a:avLst/>
          </a:prstGeom>
          <a:noFill/>
          <a:ln w="12700">
            <a:noFill/>
            <a:miter lim="800000"/>
            <a:headEnd/>
            <a:tailEnd/>
          </a:ln>
        </p:spPr>
        <p:txBody>
          <a:bodyPr>
            <a:spAutoFit/>
          </a:bodyPr>
          <a:lstStyle/>
          <a:p>
            <a:pPr eaLnBrk="0" hangingPunct="0">
              <a:spcBef>
                <a:spcPct val="30000"/>
              </a:spcBef>
            </a:pPr>
            <a:r>
              <a:rPr lang="en-US">
                <a:cs typeface="Times New Roman" pitchFamily="18" charset="0"/>
              </a:rPr>
              <a:t>This is a historical approach.  We will modify this to create a model of cashflows for valuation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685800"/>
            <a:ext cx="8534400" cy="603250"/>
          </a:xfrm>
        </p:spPr>
        <p:txBody>
          <a:bodyPr/>
          <a:lstStyle/>
          <a:p>
            <a:pPr eaLnBrk="1" hangingPunct="1"/>
            <a:r>
              <a:rPr lang="en-US" sz="4000" smtClean="0"/>
              <a:t>Cash Flows:</a:t>
            </a:r>
            <a:br>
              <a:rPr lang="en-US" sz="4000" smtClean="0"/>
            </a:br>
            <a:r>
              <a:rPr lang="en-US" sz="4000" smtClean="0"/>
              <a:t>The Financial Analyst’s Approach</a:t>
            </a:r>
          </a:p>
        </p:txBody>
      </p:sp>
      <p:sp>
        <p:nvSpPr>
          <p:cNvPr id="6147" name="Rectangle 3"/>
          <p:cNvSpPr>
            <a:spLocks noGrp="1" noChangeArrowheads="1"/>
          </p:cNvSpPr>
          <p:nvPr>
            <p:ph type="body" idx="1"/>
          </p:nvPr>
        </p:nvSpPr>
        <p:spPr>
          <a:xfrm>
            <a:off x="304800" y="1295400"/>
            <a:ext cx="8686800" cy="4110038"/>
          </a:xfrm>
        </p:spPr>
        <p:txBody>
          <a:bodyPr/>
          <a:lstStyle/>
          <a:p>
            <a:pPr eaLnBrk="1" hangingPunct="1">
              <a:lnSpc>
                <a:spcPct val="90000"/>
              </a:lnSpc>
            </a:pPr>
            <a:r>
              <a:rPr lang="en-US" sz="2800" smtClean="0"/>
              <a:t>In financial analysis, we are concerned about </a:t>
            </a:r>
          </a:p>
          <a:p>
            <a:pPr lvl="1" eaLnBrk="1" hangingPunct="1">
              <a:lnSpc>
                <a:spcPct val="90000"/>
              </a:lnSpc>
            </a:pPr>
            <a:r>
              <a:rPr lang="en-US" sz="2400" b="1" smtClean="0"/>
              <a:t>Cash flows to Equity</a:t>
            </a:r>
            <a:r>
              <a:rPr lang="en-US" sz="2400" smtClean="0"/>
              <a:t>: These are the cash flows generated by assets after all expenses and taxes, after all necessary reinvestment expenditures, and also after payments due on the debt. Cash flows to equity, which are after cash flows to debt but prior to cash flows to equity</a:t>
            </a:r>
          </a:p>
          <a:p>
            <a:pPr lvl="1" eaLnBrk="1" hangingPunct="1">
              <a:lnSpc>
                <a:spcPct val="90000"/>
              </a:lnSpc>
            </a:pPr>
            <a:r>
              <a:rPr lang="en-US" sz="2400" b="1" smtClean="0"/>
              <a:t>Cash flow to Firm</a:t>
            </a:r>
            <a:r>
              <a:rPr lang="en-US" sz="2400" smtClean="0"/>
              <a:t>: This cash flow is before debt payments but after operating expenses, reinvestment expenditures and taxes.  This looks at not just the equity investor in the asset, but at the total cash flows generated by the asset for both the equity investor and the lender. </a:t>
            </a:r>
          </a:p>
          <a:p>
            <a:pPr eaLnBrk="1" hangingPunct="1">
              <a:lnSpc>
                <a:spcPct val="90000"/>
              </a:lnSpc>
            </a:pPr>
            <a:r>
              <a:rPr lang="en-US" sz="2800" smtClean="0"/>
              <a:t>These cash flow measures can be used to value assets, the firm’s equity and the entire firm itself.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685800"/>
          </a:xfrm>
        </p:spPr>
        <p:txBody>
          <a:bodyPr/>
          <a:lstStyle/>
          <a:p>
            <a:pPr eaLnBrk="1" hangingPunct="1"/>
            <a:r>
              <a:rPr lang="en-US" sz="4000" smtClean="0"/>
              <a:t>Free Cashflows to the Firm</a:t>
            </a:r>
          </a:p>
        </p:txBody>
      </p:sp>
      <p:sp>
        <p:nvSpPr>
          <p:cNvPr id="7171" name="Rectangle 3"/>
          <p:cNvSpPr>
            <a:spLocks noGrp="1" noChangeArrowheads="1"/>
          </p:cNvSpPr>
          <p:nvPr>
            <p:ph type="body" idx="1"/>
          </p:nvPr>
        </p:nvSpPr>
        <p:spPr>
          <a:xfrm>
            <a:off x="304800" y="1066800"/>
            <a:ext cx="8839200" cy="5410200"/>
          </a:xfrm>
        </p:spPr>
        <p:txBody>
          <a:bodyPr/>
          <a:lstStyle/>
          <a:p>
            <a:pPr eaLnBrk="1" hangingPunct="1">
              <a:lnSpc>
                <a:spcPct val="90000"/>
              </a:lnSpc>
            </a:pPr>
            <a:r>
              <a:rPr lang="en-US" smtClean="0"/>
              <a:t>Free Cashflows to the firm (FCFF) are defined as cashflows available for distribution to (all) the stakeholders of the firm without impairing the long-run profitability of the firm.</a:t>
            </a:r>
          </a:p>
          <a:p>
            <a:pPr lvl="1" eaLnBrk="1" hangingPunct="1">
              <a:lnSpc>
                <a:spcPct val="90000"/>
              </a:lnSpc>
            </a:pPr>
            <a:r>
              <a:rPr lang="en-US" smtClean="0"/>
              <a:t>Free Cash Flow to Firm = EBIT (1-t) – Net Reinvestment where</a:t>
            </a:r>
          </a:p>
          <a:p>
            <a:pPr lvl="2" eaLnBrk="1" hangingPunct="1">
              <a:lnSpc>
                <a:spcPct val="90000"/>
              </a:lnSpc>
            </a:pPr>
            <a:r>
              <a:rPr lang="en-US" smtClean="0"/>
              <a:t>Net Reinvestment = Incr in Non-cash Working Cap + Cap Exp – Depreciation</a:t>
            </a:r>
          </a:p>
          <a:p>
            <a:pPr eaLnBrk="1" hangingPunct="1">
              <a:lnSpc>
                <a:spcPct val="90000"/>
              </a:lnSpc>
            </a:pPr>
            <a:r>
              <a:rPr lang="en-US" smtClean="0"/>
              <a:t>We do not take into account the tax benefit of interest in computing FCFF because the tax benefit of interest is accounted for in the discount rate.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838200"/>
          </a:xfrm>
        </p:spPr>
        <p:txBody>
          <a:bodyPr/>
          <a:lstStyle/>
          <a:p>
            <a:pPr eaLnBrk="1" hangingPunct="1"/>
            <a:r>
              <a:rPr lang="en-US" smtClean="0"/>
              <a:t>Free Cashflows to the Firm</a:t>
            </a:r>
          </a:p>
        </p:txBody>
      </p:sp>
      <p:sp>
        <p:nvSpPr>
          <p:cNvPr id="8195" name="Rectangle 3"/>
          <p:cNvSpPr>
            <a:spLocks noGrp="1" noChangeArrowheads="1"/>
          </p:cNvSpPr>
          <p:nvPr>
            <p:ph type="body" idx="1"/>
          </p:nvPr>
        </p:nvSpPr>
        <p:spPr>
          <a:xfrm>
            <a:off x="304800" y="1143000"/>
            <a:ext cx="8839200" cy="5181600"/>
          </a:xfrm>
        </p:spPr>
        <p:txBody>
          <a:bodyPr/>
          <a:lstStyle/>
          <a:p>
            <a:pPr eaLnBrk="1" hangingPunct="1">
              <a:lnSpc>
                <a:spcPct val="90000"/>
              </a:lnSpc>
            </a:pPr>
            <a:r>
              <a:rPr lang="en-US" sz="2400" smtClean="0"/>
              <a:t>We can compute historical, i.e. ex-post FCFF by using information in the Statement of Cashflows: </a:t>
            </a:r>
          </a:p>
          <a:p>
            <a:pPr lvl="1" eaLnBrk="1" hangingPunct="1">
              <a:lnSpc>
                <a:spcPct val="90000"/>
              </a:lnSpc>
            </a:pPr>
            <a:r>
              <a:rPr lang="en-US" sz="2000" smtClean="0"/>
              <a:t>FCFF = Cashflow from Operations + Interest (1-t) – Capital Expenditures</a:t>
            </a:r>
            <a:br>
              <a:rPr lang="en-US" sz="2000" smtClean="0"/>
            </a:br>
            <a:r>
              <a:rPr lang="en-US" sz="2000" smtClean="0"/>
              <a:t>Note that Cashflows from Operations already include changes in working capital so we do not need to subtract this out again.  However,</a:t>
            </a:r>
          </a:p>
          <a:p>
            <a:pPr lvl="1" eaLnBrk="1" hangingPunct="1">
              <a:lnSpc>
                <a:spcPct val="90000"/>
              </a:lnSpc>
            </a:pPr>
            <a:r>
              <a:rPr lang="en-US" sz="2000" smtClean="0"/>
              <a:t>They also include interest as a negative flow, so we add it back</a:t>
            </a:r>
          </a:p>
          <a:p>
            <a:pPr lvl="1" eaLnBrk="1" hangingPunct="1">
              <a:lnSpc>
                <a:spcPct val="90000"/>
              </a:lnSpc>
            </a:pPr>
            <a:r>
              <a:rPr lang="en-US" sz="2000" smtClean="0"/>
              <a:t>CFO does not consider changes in cash, so we don’t have to make any adjustment to CFO for changes in cash.</a:t>
            </a:r>
          </a:p>
          <a:p>
            <a:pPr eaLnBrk="1" hangingPunct="1">
              <a:lnSpc>
                <a:spcPct val="90000"/>
              </a:lnSpc>
            </a:pPr>
            <a:r>
              <a:rPr lang="en-US" sz="2400" smtClean="0"/>
              <a:t>For valuation purposes, we need forecasts of these quantities and the disaggregated model is more useful.</a:t>
            </a:r>
          </a:p>
          <a:p>
            <a:pPr eaLnBrk="1" hangingPunct="1">
              <a:lnSpc>
                <a:spcPct val="90000"/>
              </a:lnSpc>
            </a:pPr>
            <a:r>
              <a:rPr lang="en-US" sz="2400" smtClean="0"/>
              <a:t>The value of the firm is the discounted present value of cashflows to the firm + any cash position that the firm might have.  Cash is considered separately because it is usually interest bearing and its present value is simply its current value.</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685800"/>
          </a:xfrm>
        </p:spPr>
        <p:txBody>
          <a:bodyPr/>
          <a:lstStyle/>
          <a:p>
            <a:pPr eaLnBrk="1" hangingPunct="1"/>
            <a:r>
              <a:rPr lang="en-US" sz="4000" smtClean="0"/>
              <a:t>Cashflows to Equity</a:t>
            </a:r>
          </a:p>
        </p:txBody>
      </p:sp>
      <p:sp>
        <p:nvSpPr>
          <p:cNvPr id="9219" name="Rectangle 3"/>
          <p:cNvSpPr>
            <a:spLocks noGrp="1" noChangeArrowheads="1"/>
          </p:cNvSpPr>
          <p:nvPr>
            <p:ph type="body" idx="1"/>
          </p:nvPr>
        </p:nvSpPr>
        <p:spPr>
          <a:xfrm>
            <a:off x="228600" y="914400"/>
            <a:ext cx="8686800" cy="4191000"/>
          </a:xfrm>
        </p:spPr>
        <p:txBody>
          <a:bodyPr/>
          <a:lstStyle/>
          <a:p>
            <a:pPr eaLnBrk="1" hangingPunct="1">
              <a:lnSpc>
                <a:spcPct val="80000"/>
              </a:lnSpc>
            </a:pPr>
            <a:r>
              <a:rPr lang="en-US" sz="2500" smtClean="0"/>
              <a:t>Free Cash Flow to Equity (FCFE) is another cashflow measure that focuses on cash flows to equityholders alone.</a:t>
            </a:r>
          </a:p>
          <a:p>
            <a:pPr eaLnBrk="1" hangingPunct="1">
              <a:lnSpc>
                <a:spcPct val="80000"/>
              </a:lnSpc>
            </a:pPr>
            <a:r>
              <a:rPr lang="en-US" sz="2500" smtClean="0"/>
              <a:t>FCFE = Net Income + Depreciation – (Change in noncash Working Capital) – Capital Expenditures – Net Debt Paid.</a:t>
            </a:r>
          </a:p>
          <a:p>
            <a:pPr eaLnBrk="1" hangingPunct="1">
              <a:lnSpc>
                <a:spcPct val="80000"/>
              </a:lnSpc>
            </a:pPr>
            <a:r>
              <a:rPr lang="en-US" sz="2500" smtClean="0"/>
              <a:t>FCFE can also be computed (as an historical quantity) from the statement of cashflows as</a:t>
            </a:r>
          </a:p>
          <a:p>
            <a:pPr lvl="1" eaLnBrk="1" hangingPunct="1">
              <a:lnSpc>
                <a:spcPct val="80000"/>
              </a:lnSpc>
            </a:pPr>
            <a:r>
              <a:rPr lang="en-US" sz="2400" smtClean="0"/>
              <a:t>FCFE = Cashflow from Operations – Capital Expenditures – Net Debt paid (short-term and long-term)</a:t>
            </a:r>
          </a:p>
          <a:p>
            <a:pPr eaLnBrk="1" hangingPunct="1">
              <a:lnSpc>
                <a:spcPct val="80000"/>
              </a:lnSpc>
            </a:pPr>
            <a:r>
              <a:rPr lang="en-US" sz="2500" smtClean="0"/>
              <a:t>If there are other non-common stock securities, cashflows associated with them, such as preferred dividends are also subtracted.</a:t>
            </a:r>
          </a:p>
          <a:p>
            <a:pPr eaLnBrk="1" hangingPunct="1">
              <a:lnSpc>
                <a:spcPct val="80000"/>
              </a:lnSpc>
            </a:pPr>
            <a:r>
              <a:rPr lang="en-US" sz="2500" smtClean="0"/>
              <a:t>The value of common equity is the discounted present value of free cashflows to equity plus current cash.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pPr eaLnBrk="1" hangingPunct="1"/>
            <a:r>
              <a:rPr lang="en-US" smtClean="0"/>
              <a:t>Basic FCFE model</a:t>
            </a:r>
          </a:p>
        </p:txBody>
      </p:sp>
      <p:sp>
        <p:nvSpPr>
          <p:cNvPr id="10243" name="Rectangle 3"/>
          <p:cNvSpPr>
            <a:spLocks noGrp="1" noChangeArrowheads="1"/>
          </p:cNvSpPr>
          <p:nvPr>
            <p:ph type="body" idx="1"/>
          </p:nvPr>
        </p:nvSpPr>
        <p:spPr/>
        <p:txBody>
          <a:bodyPr/>
          <a:lstStyle/>
          <a:p>
            <a:pPr eaLnBrk="1" hangingPunct="1"/>
            <a:r>
              <a:rPr lang="en-US" smtClean="0"/>
              <a:t>Free Cashflow to Equity = </a:t>
            </a:r>
          </a:p>
          <a:p>
            <a:pPr eaLnBrk="1" hangingPunct="1"/>
            <a:r>
              <a:rPr lang="en-US" smtClean="0"/>
              <a:t>Net Income</a:t>
            </a:r>
          </a:p>
          <a:p>
            <a:pPr eaLnBrk="1" hangingPunct="1"/>
            <a:r>
              <a:rPr lang="en-US" smtClean="0"/>
              <a:t>Plus Depreciation</a:t>
            </a:r>
          </a:p>
          <a:p>
            <a:pPr eaLnBrk="1" hangingPunct="1"/>
            <a:r>
              <a:rPr lang="en-US" smtClean="0"/>
              <a:t>Less Capital Expenditures</a:t>
            </a:r>
          </a:p>
          <a:p>
            <a:pPr eaLnBrk="1" hangingPunct="1"/>
            <a:r>
              <a:rPr lang="en-US" smtClean="0"/>
              <a:t>Less Change in Non-Cash Working Capital</a:t>
            </a:r>
          </a:p>
          <a:p>
            <a:pPr eaLnBrk="1" hangingPunct="1"/>
            <a:r>
              <a:rPr lang="en-US" smtClean="0"/>
              <a:t>Plus Net Cash Inflow from Borrowings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457200"/>
            <a:ext cx="8001000" cy="1143000"/>
          </a:xfrm>
        </p:spPr>
        <p:txBody>
          <a:bodyPr/>
          <a:lstStyle/>
          <a:p>
            <a:pPr eaLnBrk="1" hangingPunct="1"/>
            <a:r>
              <a:rPr lang="en-US" smtClean="0"/>
              <a:t>Computation of Historical FCFE</a:t>
            </a:r>
          </a:p>
        </p:txBody>
      </p:sp>
      <p:sp>
        <p:nvSpPr>
          <p:cNvPr id="11267" name="Rectangle 3"/>
          <p:cNvSpPr>
            <a:spLocks noGrp="1" noChangeArrowheads="1"/>
          </p:cNvSpPr>
          <p:nvPr>
            <p:ph type="body" idx="1"/>
          </p:nvPr>
        </p:nvSpPr>
        <p:spPr/>
        <p:txBody>
          <a:bodyPr/>
          <a:lstStyle/>
          <a:p>
            <a:pPr eaLnBrk="1" hangingPunct="1"/>
            <a:r>
              <a:rPr lang="en-US" smtClean="0"/>
              <a:t>Compute these quantities for the historical time period for which data is available.</a:t>
            </a:r>
          </a:p>
          <a:p>
            <a:pPr eaLnBrk="1" hangingPunct="1"/>
            <a:r>
              <a:rPr lang="en-US" smtClean="0"/>
              <a:t>Do it for the firm and do it for competitors (competitors or comparable firms might be important, if there’s not enough data for the firm)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9200</TotalTime>
  <Words>1655</Words>
  <Application>Microsoft PowerPoint</Application>
  <PresentationFormat>On-screen Show (4:3)</PresentationFormat>
  <Paragraphs>187</Paragraphs>
  <Slides>20</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7" baseType="lpstr">
      <vt:lpstr>Times New Roman</vt:lpstr>
      <vt:lpstr>Arial</vt:lpstr>
      <vt:lpstr>Tahoma</vt:lpstr>
      <vt:lpstr>Times</vt:lpstr>
      <vt:lpstr>Sumi Painting</vt:lpstr>
      <vt:lpstr>Microsoft Clip Gallery</vt:lpstr>
      <vt:lpstr>Microsoft Word 2001 Document</vt:lpstr>
      <vt:lpstr>Cash Flow Forecasts</vt:lpstr>
      <vt:lpstr>Cash Flows: The Accountant’s Approach</vt:lpstr>
      <vt:lpstr>The Statement of Cash Flows</vt:lpstr>
      <vt:lpstr>Cash Flows: The Financial Analyst’s Approach</vt:lpstr>
      <vt:lpstr>Free Cashflows to the Firm</vt:lpstr>
      <vt:lpstr>Free Cashflows to the Firm</vt:lpstr>
      <vt:lpstr>Cashflows to Equity</vt:lpstr>
      <vt:lpstr>Basic FCFE model</vt:lpstr>
      <vt:lpstr>Computation of Historical FCFE</vt:lpstr>
      <vt:lpstr>How to deal with Cash</vt:lpstr>
      <vt:lpstr>Net Inc or Revenues and Costs?</vt:lpstr>
      <vt:lpstr>Net Income and Revenues </vt:lpstr>
      <vt:lpstr>CapEx &amp; Depreciation</vt:lpstr>
      <vt:lpstr>Capex and Revenues</vt:lpstr>
      <vt:lpstr>Change in Non-Cash Working Capital</vt:lpstr>
      <vt:lpstr>Change in Non-Cash Working Capital</vt:lpstr>
      <vt:lpstr>Forecasting Noncash WC</vt:lpstr>
      <vt:lpstr>Forecasting NonCash WC</vt:lpstr>
      <vt:lpstr>Working Capital or Debt</vt:lpstr>
      <vt:lpstr>Cashflow from Creditors</vt:lpstr>
    </vt:vector>
  </TitlesOfParts>
  <Company>Pace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Cashflow Forecasting</dc:title>
  <dc:creator>P.V. Viswanath</dc:creator>
  <cp:lastModifiedBy>Pace University</cp:lastModifiedBy>
  <cp:revision>92</cp:revision>
  <dcterms:created xsi:type="dcterms:W3CDTF">1999-10-19T17:15:03Z</dcterms:created>
  <dcterms:modified xsi:type="dcterms:W3CDTF">2008-11-05T01:11:24Z</dcterms:modified>
</cp:coreProperties>
</file>