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2"/>
  </p:notesMasterIdLst>
  <p:handoutMasterIdLst>
    <p:handoutMasterId r:id="rId23"/>
  </p:handoutMasterIdLst>
  <p:sldIdLst>
    <p:sldId id="261" r:id="rId2"/>
    <p:sldId id="262" r:id="rId3"/>
    <p:sldId id="263" r:id="rId4"/>
    <p:sldId id="264" r:id="rId5"/>
    <p:sldId id="268" r:id="rId6"/>
    <p:sldId id="269" r:id="rId7"/>
    <p:sldId id="270" r:id="rId8"/>
    <p:sldId id="271" r:id="rId9"/>
    <p:sldId id="265" r:id="rId10"/>
    <p:sldId id="266" r:id="rId11"/>
    <p:sldId id="272" r:id="rId12"/>
    <p:sldId id="273" r:id="rId13"/>
    <p:sldId id="274" r:id="rId14"/>
    <p:sldId id="267" r:id="rId15"/>
    <p:sldId id="275" r:id="rId16"/>
    <p:sldId id="279" r:id="rId17"/>
    <p:sldId id="277" r:id="rId18"/>
    <p:sldId id="280" r:id="rId19"/>
    <p:sldId id="281" r:id="rId20"/>
    <p:sldId id="282" r:id="rId21"/>
  </p:sldIdLst>
  <p:sldSz cx="9144000" cy="6858000" type="screen4x3"/>
  <p:notesSz cx="6858000" cy="92964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87" autoAdjust="0"/>
    <p:restoredTop sz="94660"/>
  </p:normalViewPr>
  <p:slideViewPr>
    <p:cSldViewPr>
      <p:cViewPr>
        <p:scale>
          <a:sx n="100" d="100"/>
          <a:sy n="100" d="100"/>
        </p:scale>
        <p:origin x="-378"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rtlCol="0"/>
          <a:lstStyle>
            <a:lvl1pPr algn="r">
              <a:defRPr sz="1200"/>
            </a:lvl1pPr>
          </a:lstStyle>
          <a:p>
            <a:fld id="{ACCD1767-73A9-4933-BAEA-6DDCC58002A7}" type="datetimeFigureOut">
              <a:rPr lang="en-US" smtClean="0"/>
              <a:pPr/>
              <a:t>11/7/2011</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rtlCol="0" anchor="b"/>
          <a:lstStyle>
            <a:lvl1pPr algn="r">
              <a:defRPr sz="1200"/>
            </a:lvl1pPr>
          </a:lstStyle>
          <a:p>
            <a:fld id="{E03A1734-4FFB-4FB2-A08B-70701407F3C2}" type="slidenum">
              <a:rPr lang="en-US" smtClean="0"/>
              <a:pPr/>
              <a:t>‹#›</a:t>
            </a:fld>
            <a:endParaRPr lang="en-US"/>
          </a:p>
        </p:txBody>
      </p:sp>
    </p:spTree>
    <p:extLst>
      <p:ext uri="{BB962C8B-B14F-4D97-AF65-F5344CB8AC3E}">
        <p14:creationId xmlns:p14="http://schemas.microsoft.com/office/powerpoint/2010/main" val="12196620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rtlCol="0"/>
          <a:lstStyle>
            <a:lvl1pPr algn="r">
              <a:defRPr sz="1200"/>
            </a:lvl1pPr>
          </a:lstStyle>
          <a:p>
            <a:fld id="{CFA4115B-A961-4E78-80F8-A8921D03BAA4}" type="datetimeFigureOut">
              <a:rPr lang="en-US" smtClean="0"/>
              <a:pPr/>
              <a:t>11/7/2011</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rtlCol="0" anchor="b"/>
          <a:lstStyle>
            <a:lvl1pPr algn="r">
              <a:defRPr sz="1200"/>
            </a:lvl1pPr>
          </a:lstStyle>
          <a:p>
            <a:fld id="{44F2AB2A-AC47-46F5-B6D6-821EE801CC66}" type="slidenum">
              <a:rPr lang="en-US" smtClean="0"/>
              <a:pPr/>
              <a:t>‹#›</a:t>
            </a:fld>
            <a:endParaRPr lang="en-US"/>
          </a:p>
        </p:txBody>
      </p:sp>
    </p:spTree>
    <p:extLst>
      <p:ext uri="{BB962C8B-B14F-4D97-AF65-F5344CB8AC3E}">
        <p14:creationId xmlns:p14="http://schemas.microsoft.com/office/powerpoint/2010/main" val="448238585"/>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p:cNvSpPr>
            <a:spLocks noGrp="1" noRot="1" noChangeAspect="1" noChangeArrowheads="1" noTextEdit="1"/>
          </p:cNvSpPr>
          <p:nvPr>
            <p:ph type="sldImg"/>
          </p:nvPr>
        </p:nvSpPr>
        <p:spPr bwMode="auto">
          <a:xfrm>
            <a:off x="1114425" y="703263"/>
            <a:ext cx="4629150" cy="3473450"/>
          </a:xfrm>
          <a:prstGeom prst="rect">
            <a:avLst/>
          </a:prstGeom>
          <a:solidFill>
            <a:srgbClr val="FFFFFF"/>
          </a:solidFill>
          <a:ln>
            <a:solidFill>
              <a:srgbClr val="000000"/>
            </a:solidFill>
            <a:miter lim="800000"/>
            <a:headEnd/>
            <a:tailEnd/>
          </a:ln>
        </p:spPr>
      </p:sp>
      <p:sp>
        <p:nvSpPr>
          <p:cNvPr id="623619" name="Rectangle 3"/>
          <p:cNvSpPr>
            <a:spLocks noGrp="1" noChangeArrowheads="1"/>
          </p:cNvSpPr>
          <p:nvPr>
            <p:ph type="body" idx="1"/>
          </p:nvPr>
        </p:nvSpPr>
        <p:spPr bwMode="auto">
          <a:xfrm>
            <a:off x="913987" y="4416068"/>
            <a:ext cx="5030026" cy="4183142"/>
          </a:xfrm>
          <a:prstGeom prst="rect">
            <a:avLst/>
          </a:prstGeom>
          <a:solidFill>
            <a:srgbClr val="FFFFFF"/>
          </a:solidFill>
          <a:ln>
            <a:solidFill>
              <a:srgbClr val="000000"/>
            </a:solidFill>
            <a:miter lim="800000"/>
            <a:headEnd/>
            <a:tailEnd/>
          </a:ln>
        </p:spPr>
        <p:txBody>
          <a:bodyPr lIns="91437" tIns="45718" rIns="91437" bIns="45718"/>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10</a:t>
            </a:fld>
            <a:endParaRPr lang="en-US"/>
          </a:p>
        </p:txBody>
      </p:sp>
    </p:spTree>
    <p:extLst>
      <p:ext uri="{BB962C8B-B14F-4D97-AF65-F5344CB8AC3E}">
        <p14:creationId xmlns:p14="http://schemas.microsoft.com/office/powerpoint/2010/main" val="25621496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11</a:t>
            </a:fld>
            <a:endParaRPr lang="en-US"/>
          </a:p>
        </p:txBody>
      </p:sp>
    </p:spTree>
    <p:extLst>
      <p:ext uri="{BB962C8B-B14F-4D97-AF65-F5344CB8AC3E}">
        <p14:creationId xmlns:p14="http://schemas.microsoft.com/office/powerpoint/2010/main" val="36950614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12</a:t>
            </a:fld>
            <a:endParaRPr lang="en-US"/>
          </a:p>
        </p:txBody>
      </p:sp>
    </p:spTree>
    <p:extLst>
      <p:ext uri="{BB962C8B-B14F-4D97-AF65-F5344CB8AC3E}">
        <p14:creationId xmlns:p14="http://schemas.microsoft.com/office/powerpoint/2010/main" val="28168445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13</a:t>
            </a:fld>
            <a:endParaRPr lang="en-US"/>
          </a:p>
        </p:txBody>
      </p:sp>
    </p:spTree>
    <p:extLst>
      <p:ext uri="{BB962C8B-B14F-4D97-AF65-F5344CB8AC3E}">
        <p14:creationId xmlns:p14="http://schemas.microsoft.com/office/powerpoint/2010/main" val="8327518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14</a:t>
            </a:fld>
            <a:endParaRPr lang="en-US"/>
          </a:p>
        </p:txBody>
      </p:sp>
    </p:spTree>
    <p:extLst>
      <p:ext uri="{BB962C8B-B14F-4D97-AF65-F5344CB8AC3E}">
        <p14:creationId xmlns:p14="http://schemas.microsoft.com/office/powerpoint/2010/main" val="35342522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15</a:t>
            </a:fld>
            <a:endParaRPr lang="en-US"/>
          </a:p>
        </p:txBody>
      </p:sp>
    </p:spTree>
    <p:extLst>
      <p:ext uri="{BB962C8B-B14F-4D97-AF65-F5344CB8AC3E}">
        <p14:creationId xmlns:p14="http://schemas.microsoft.com/office/powerpoint/2010/main" val="22318689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16</a:t>
            </a:fld>
            <a:endParaRPr lang="en-US"/>
          </a:p>
        </p:txBody>
      </p:sp>
    </p:spTree>
    <p:extLst>
      <p:ext uri="{BB962C8B-B14F-4D97-AF65-F5344CB8AC3E}">
        <p14:creationId xmlns:p14="http://schemas.microsoft.com/office/powerpoint/2010/main" val="29208265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5670F02-37AC-4337-98DF-9860A4AE2905}" type="slidenum">
              <a:rPr lang="en-US" smtClean="0"/>
              <a:pPr>
                <a:defRPr/>
              </a:pPr>
              <a:t>17</a:t>
            </a:fld>
            <a:endParaRPr lang="en-US" dirty="0"/>
          </a:p>
        </p:txBody>
      </p:sp>
    </p:spTree>
    <p:extLst>
      <p:ext uri="{BB962C8B-B14F-4D97-AF65-F5344CB8AC3E}">
        <p14:creationId xmlns:p14="http://schemas.microsoft.com/office/powerpoint/2010/main" val="5037602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18</a:t>
            </a:fld>
            <a:endParaRPr lang="en-US"/>
          </a:p>
        </p:txBody>
      </p:sp>
    </p:spTree>
    <p:extLst>
      <p:ext uri="{BB962C8B-B14F-4D97-AF65-F5344CB8AC3E}">
        <p14:creationId xmlns:p14="http://schemas.microsoft.com/office/powerpoint/2010/main" val="36475994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19</a:t>
            </a:fld>
            <a:endParaRPr lang="en-US"/>
          </a:p>
        </p:txBody>
      </p:sp>
    </p:spTree>
    <p:extLst>
      <p:ext uri="{BB962C8B-B14F-4D97-AF65-F5344CB8AC3E}">
        <p14:creationId xmlns:p14="http://schemas.microsoft.com/office/powerpoint/2010/main" val="2481070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a:t>
            </a:fld>
            <a:endParaRPr lang="en-US"/>
          </a:p>
        </p:txBody>
      </p:sp>
    </p:spTree>
    <p:extLst>
      <p:ext uri="{BB962C8B-B14F-4D97-AF65-F5344CB8AC3E}">
        <p14:creationId xmlns:p14="http://schemas.microsoft.com/office/powerpoint/2010/main" val="2310044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20</a:t>
            </a:fld>
            <a:endParaRPr lang="en-US"/>
          </a:p>
        </p:txBody>
      </p:sp>
    </p:spTree>
    <p:extLst>
      <p:ext uri="{BB962C8B-B14F-4D97-AF65-F5344CB8AC3E}">
        <p14:creationId xmlns:p14="http://schemas.microsoft.com/office/powerpoint/2010/main" val="3590992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a:t>
            </a:fld>
            <a:endParaRPr lang="en-US"/>
          </a:p>
        </p:txBody>
      </p:sp>
    </p:spTree>
    <p:extLst>
      <p:ext uri="{BB962C8B-B14F-4D97-AF65-F5344CB8AC3E}">
        <p14:creationId xmlns:p14="http://schemas.microsoft.com/office/powerpoint/2010/main" val="7252516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4</a:t>
            </a:fld>
            <a:endParaRPr lang="en-US"/>
          </a:p>
        </p:txBody>
      </p:sp>
    </p:spTree>
    <p:extLst>
      <p:ext uri="{BB962C8B-B14F-4D97-AF65-F5344CB8AC3E}">
        <p14:creationId xmlns:p14="http://schemas.microsoft.com/office/powerpoint/2010/main" val="4149961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5</a:t>
            </a:fld>
            <a:endParaRPr lang="en-US"/>
          </a:p>
        </p:txBody>
      </p:sp>
    </p:spTree>
    <p:extLst>
      <p:ext uri="{BB962C8B-B14F-4D97-AF65-F5344CB8AC3E}">
        <p14:creationId xmlns:p14="http://schemas.microsoft.com/office/powerpoint/2010/main" val="615248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6</a:t>
            </a:fld>
            <a:endParaRPr lang="en-US"/>
          </a:p>
        </p:txBody>
      </p:sp>
    </p:spTree>
    <p:extLst>
      <p:ext uri="{BB962C8B-B14F-4D97-AF65-F5344CB8AC3E}">
        <p14:creationId xmlns:p14="http://schemas.microsoft.com/office/powerpoint/2010/main" val="28322417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7</a:t>
            </a:fld>
            <a:endParaRPr lang="en-US"/>
          </a:p>
        </p:txBody>
      </p:sp>
    </p:spTree>
    <p:extLst>
      <p:ext uri="{BB962C8B-B14F-4D97-AF65-F5344CB8AC3E}">
        <p14:creationId xmlns:p14="http://schemas.microsoft.com/office/powerpoint/2010/main" val="5190628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8</a:t>
            </a:fld>
            <a:endParaRPr lang="en-US"/>
          </a:p>
        </p:txBody>
      </p:sp>
    </p:spTree>
    <p:extLst>
      <p:ext uri="{BB962C8B-B14F-4D97-AF65-F5344CB8AC3E}">
        <p14:creationId xmlns:p14="http://schemas.microsoft.com/office/powerpoint/2010/main" val="770399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9</a:t>
            </a:fld>
            <a:endParaRPr lang="en-US"/>
          </a:p>
        </p:txBody>
      </p:sp>
    </p:spTree>
    <p:extLst>
      <p:ext uri="{BB962C8B-B14F-4D97-AF65-F5344CB8AC3E}">
        <p14:creationId xmlns:p14="http://schemas.microsoft.com/office/powerpoint/2010/main" val="4175964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r>
              <a:rPr lang="en-US" smtClean="0"/>
              <a:t>P.V. Viswanath</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155448"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AB534A1-6402-488B-A652-E469620D7916}" type="slidenum">
              <a:rPr lang="en-US" smtClean="0">
                <a:solidFill>
                  <a:schemeClr val="accent3">
                    <a:shade val="75000"/>
                  </a:schemeClr>
                </a:solidFill>
              </a:rPr>
              <a:pPr/>
              <a:t>‹#›</a:t>
            </a:fld>
            <a:endParaRPr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P.V. Viswanath</a:t>
            </a:r>
            <a:endParaRPr lang="en-US"/>
          </a:p>
        </p:txBody>
      </p:sp>
      <p:sp>
        <p:nvSpPr>
          <p:cNvPr id="6" name="Slide Number Placeholder 5"/>
          <p:cNvSpPr>
            <a:spLocks noGrp="1"/>
          </p:cNvSpPr>
          <p:nvPr>
            <p:ph type="sldNum" sz="quarter" idx="12"/>
          </p:nvPr>
        </p:nvSpPr>
        <p:spPr/>
        <p:txBody>
          <a:bodyPr/>
          <a:lstStyle/>
          <a:p>
            <a:fld id="{E8C80D2A-EA4E-4A37-A9DF-772D0EA46EC5}" type="slidenum">
              <a:rPr lang="en-US" smtClean="0"/>
              <a:pPr/>
              <a:t>‹#›</a:t>
            </a:fld>
            <a:endParaRPr lang="en-US" dirty="0"/>
          </a:p>
        </p:txBody>
      </p:sp>
      <p:sp>
        <p:nvSpPr>
          <p:cNvPr id="8" name="Content Placeholder 7"/>
          <p:cNvSpPr>
            <a:spLocks noGrp="1"/>
          </p:cNvSpPr>
          <p:nvPr>
            <p:ph sz="quarter" idx="13"/>
          </p:nvPr>
        </p:nvSpPr>
        <p:spPr>
          <a:xfrm>
            <a:off x="301752" y="1295400"/>
            <a:ext cx="8503920" cy="4803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68426" y="2743200"/>
            <a:ext cx="6480174" cy="1673225"/>
          </a:xfrm>
        </p:spPr>
        <p:txBody>
          <a:bodyPr anchor="t"/>
          <a:lstStyle>
            <a:lvl1pPr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Rectangle 13"/>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Footer Placeholder 4"/>
          <p:cNvSpPr>
            <a:spLocks noGrp="1"/>
          </p:cNvSpPr>
          <p:nvPr>
            <p:ph type="ftr" sz="quarter" idx="11"/>
          </p:nvPr>
        </p:nvSpPr>
        <p:spPr/>
        <p:txBody>
          <a:bodyPr/>
          <a:lstStyle/>
          <a:p>
            <a:r>
              <a:rPr lang="en-US" smtClean="0"/>
              <a:t>P.V. Viswanath</a:t>
            </a:r>
            <a:endParaRPr lang="en-US"/>
          </a:p>
        </p:txBody>
      </p:sp>
      <p:sp>
        <p:nvSpPr>
          <p:cNvPr id="4" name="Date Placeholder 3"/>
          <p:cNvSpPr>
            <a:spLocks noGrp="1"/>
          </p:cNvSpPr>
          <p:nvPr>
            <p:ph type="dt" sz="half" idx="10"/>
          </p:nvPr>
        </p:nvSpPr>
        <p:spPr/>
        <p:txBody>
          <a:bodyPr/>
          <a:lstStyle/>
          <a:p>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6" name="Slide Number Placeholder 5"/>
          <p:cNvSpPr>
            <a:spLocks noGrp="1"/>
          </p:cNvSpPr>
          <p:nvPr>
            <p:ph type="sldNum" sz="quarter" idx="12"/>
          </p:nvPr>
        </p:nvSpPr>
        <p:spPr>
          <a:xfrm>
            <a:off x="4343400" y="2177976"/>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791200" y="6409944"/>
            <a:ext cx="3044952" cy="365760"/>
          </a:xfrm>
        </p:spPr>
        <p:txBody>
          <a:bodyPr/>
          <a:lstStyle/>
          <a:p>
            <a:endParaRPr lang="en-US"/>
          </a:p>
        </p:txBody>
      </p:sp>
      <p:sp>
        <p:nvSpPr>
          <p:cNvPr id="6" name="Footer Placeholder 5"/>
          <p:cNvSpPr>
            <a:spLocks noGrp="1"/>
          </p:cNvSpPr>
          <p:nvPr>
            <p:ph type="ftr" sz="quarter" idx="11"/>
          </p:nvPr>
        </p:nvSpPr>
        <p:spPr/>
        <p:txBody>
          <a:bodyPr/>
          <a:lstStyle/>
          <a:p>
            <a:r>
              <a:rPr lang="en-US" smtClean="0"/>
              <a:t>P.V. Viswanath</a:t>
            </a:r>
            <a:endParaRPr lang="en-US" dirty="0"/>
          </a:p>
        </p:txBody>
      </p:sp>
      <p:sp>
        <p:nvSpPr>
          <p:cNvPr id="7" name="Slide Number Placeholder 6"/>
          <p:cNvSpPr>
            <a:spLocks noGrp="1"/>
          </p:cNvSpPr>
          <p:nvPr>
            <p:ph type="sldNum" sz="quarter" idx="12"/>
          </p:nvPr>
        </p:nvSpPr>
        <p:spPr/>
        <p:txBody>
          <a:bodyPr/>
          <a:lstStyle/>
          <a:p>
            <a:fld id="{E8C80D2A-EA4E-4A37-A9DF-772D0EA46EC5}" type="slidenum">
              <a:rPr lang="en-US" smtClean="0"/>
              <a:pPr/>
              <a:t>‹#›</a:t>
            </a:fld>
            <a:endParaRPr lang="en-US"/>
          </a:p>
        </p:txBody>
      </p:sp>
      <p:sp>
        <p:nvSpPr>
          <p:cNvPr id="8" name="Straight Connector 7"/>
          <p:cNvSpPr>
            <a:spLocks noChangeShapeType="1"/>
          </p:cNvSpPr>
          <p:nvPr/>
        </p:nvSpPr>
        <p:spPr bwMode="auto">
          <a:xfrm flipV="1">
            <a:off x="4572000" y="1548889"/>
            <a:ext cx="0" cy="4846320"/>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Content Placeholder 9"/>
          <p:cNvSpPr>
            <a:spLocks noGrp="1"/>
          </p:cNvSpPr>
          <p:nvPr>
            <p:ph sz="quarter" idx="13"/>
          </p:nvPr>
        </p:nvSpPr>
        <p:spPr>
          <a:xfrm>
            <a:off x="301752"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11"/>
          <p:cNvSpPr>
            <a:spLocks noGrp="1"/>
          </p:cNvSpPr>
          <p:nvPr>
            <p:ph sz="quarter" idx="14"/>
          </p:nvPr>
        </p:nvSpPr>
        <p:spPr>
          <a:xfrm>
            <a:off x="4800600"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2"/>
      </p:bgRef>
    </p:bg>
    <p:spTree>
      <p:nvGrpSpPr>
        <p:cNvPr id="1" name=""/>
        <p:cNvGrpSpPr/>
        <p:nvPr/>
      </p:nvGrpSpPr>
      <p:grpSpPr>
        <a:xfrm>
          <a:off x="0" y="0"/>
          <a:ext cx="0" cy="0"/>
          <a:chOff x="0" y="0"/>
          <a:chExt cx="0" cy="0"/>
        </a:xfrm>
      </p:grpSpPr>
      <p:sp>
        <p:nvSpPr>
          <p:cNvPr id="20" name="Rectangle 19"/>
          <p:cNvSpPr>
            <a:spLocks noChangeArrowheads="1"/>
          </p:cNvSpPr>
          <p:nvPr/>
        </p:nvSpPr>
        <p:spPr bwMode="auto">
          <a:xfrm>
            <a:off x="0" y="0"/>
            <a:ext cx="9144000" cy="1295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1" name="Rectangle 20"/>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2" name="Rectangle 21"/>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1" name="Rectangle 10"/>
          <p:cNvSpPr/>
          <p:nvPr/>
        </p:nvSpPr>
        <p:spPr>
          <a:xfrm>
            <a:off x="152400" y="1304731"/>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6" name="Oval 15"/>
          <p:cNvSpPr/>
          <p:nvPr/>
        </p:nvSpPr>
        <p:spPr>
          <a:xfrm>
            <a:off x="4264152" y="91595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5923" y="6383319"/>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3" name="Text Placeholder 2"/>
          <p:cNvSpPr>
            <a:spLocks noGrp="1"/>
          </p:cNvSpPr>
          <p:nvPr>
            <p:ph type="body" idx="1"/>
          </p:nvPr>
        </p:nvSpPr>
        <p:spPr>
          <a:xfrm>
            <a:off x="301752" y="1447800"/>
            <a:ext cx="4040188" cy="670438"/>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4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2"/>
          </p:nvPr>
        </p:nvSpPr>
        <p:spPr>
          <a:xfrm>
            <a:off x="4791329" y="1447800"/>
            <a:ext cx="4041775" cy="670438"/>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P.V. Viswanath</a:t>
            </a:r>
            <a:endParaRPr lang="en-US"/>
          </a:p>
        </p:txBody>
      </p:sp>
      <p:sp>
        <p:nvSpPr>
          <p:cNvPr id="15" name="Straight Connector 14"/>
          <p:cNvSpPr>
            <a:spLocks noChangeShapeType="1"/>
          </p:cNvSpPr>
          <p:nvPr/>
        </p:nvSpPr>
        <p:spPr bwMode="auto">
          <a:xfrm>
            <a:off x="152400" y="122075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7" name="Oval 16"/>
          <p:cNvSpPr/>
          <p:nvPr/>
        </p:nvSpPr>
        <p:spPr>
          <a:xfrm>
            <a:off x="4358640" y="101044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Title 1"/>
          <p:cNvSpPr>
            <a:spLocks noGrp="1"/>
          </p:cNvSpPr>
          <p:nvPr>
            <p:ph type="title"/>
          </p:nvPr>
        </p:nvSpPr>
        <p:spPr>
          <a:xfrm>
            <a:off x="304800" y="228600"/>
            <a:ext cx="8531352" cy="758952"/>
          </a:xfrm>
        </p:spPr>
        <p:txBody>
          <a:bodyPr anchor="b"/>
          <a:lstStyle>
            <a:lvl1pPr>
              <a:defRPr/>
            </a:lvl1pPr>
          </a:lstStyle>
          <a:p>
            <a:r>
              <a:rPr lang="en-US" smtClean="0"/>
              <a:t>Click to edit Master title style</a:t>
            </a:r>
            <a:endParaRPr lang="en-US" dirty="0"/>
          </a:p>
        </p:txBody>
      </p:sp>
      <p:sp>
        <p:nvSpPr>
          <p:cNvPr id="9" name="Slide Number Placeholder 8"/>
          <p:cNvSpPr>
            <a:spLocks noGrp="1"/>
          </p:cNvSpPr>
          <p:nvPr>
            <p:ph type="sldNum" sz="quarter" idx="12"/>
          </p:nvPr>
        </p:nvSpPr>
        <p:spPr>
          <a:xfrm>
            <a:off x="4340352" y="1000090"/>
            <a:ext cx="457200" cy="441325"/>
          </a:xfrm>
        </p:spPr>
        <p:txBody>
          <a:bodyPr/>
          <a:lstStyle>
            <a:lvl1pPr algn="ctr">
              <a:defRPr/>
            </a:lvl1pPr>
          </a:lstStyle>
          <a:p>
            <a:pPr algn="ctr"/>
            <a:fld id="{E8C80D2A-EA4E-4A37-A9DF-772D0EA46EC5}" type="slidenum">
              <a:rPr lang="en-US" smtClean="0"/>
              <a:pPr algn="ctr"/>
              <a:t>‹#›</a:t>
            </a:fld>
            <a:endParaRPr lang="en-US" dirty="0"/>
          </a:p>
        </p:txBody>
      </p:sp>
      <p:sp>
        <p:nvSpPr>
          <p:cNvPr id="24" name="Content Placeholder 23"/>
          <p:cNvSpPr>
            <a:spLocks noGrp="1"/>
          </p:cNvSpPr>
          <p:nvPr>
            <p:ph sz="quarter" idx="13"/>
          </p:nvPr>
        </p:nvSpPr>
        <p:spPr>
          <a:xfrm>
            <a:off x="301752" y="2286000"/>
            <a:ext cx="4041648"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6" name="Content Placeholder 25"/>
          <p:cNvSpPr>
            <a:spLocks noGrp="1"/>
          </p:cNvSpPr>
          <p:nvPr>
            <p:ph sz="quarter" idx="14"/>
          </p:nvPr>
        </p:nvSpPr>
        <p:spPr>
          <a:xfrm>
            <a:off x="4800600" y="2286000"/>
            <a:ext cx="4038600"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6" name="Rectangle 5"/>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P.V. Viswanath</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8C80D2A-EA4E-4A37-A9DF-772D0EA46EC5}" type="slidenum">
              <a:rPr lang="en-US" smtClean="0">
                <a:solidFill>
                  <a:srgbClr val="FFFFFF"/>
                </a:solidFill>
              </a:rPr>
              <a:pPr/>
              <a:t>‹#›</a:t>
            </a:fld>
            <a:endParaRPr lang="en-US" dirty="0">
              <a:solidFill>
                <a:srgbClr val="FFFFFF"/>
              </a:solidFill>
            </a:endParaRPr>
          </a:p>
        </p:txBody>
      </p:sp>
      <p:sp>
        <p:nvSpPr>
          <p:cNvPr id="7" name="Rectangle 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a:spLocks noChangeArrowheads="1"/>
          </p:cNvSpPr>
          <p:nvPr/>
        </p:nvSpPr>
        <p:spPr bwMode="auto">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Rectangle 13"/>
          <p:cNvSpPr>
            <a:spLocks noChangeArrowheads="1"/>
          </p:cNvSpPr>
          <p:nvPr/>
        </p:nvSpPr>
        <p:spPr bwMode="auto">
          <a:xfrm>
            <a:off x="152400" y="6430944"/>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381000" y="6410848"/>
            <a:ext cx="2895600" cy="365125"/>
          </a:xfrm>
        </p:spPr>
        <p:txBody>
          <a:bodyPr/>
          <a:lstStyle/>
          <a:p>
            <a:r>
              <a:rPr lang="en-US" smtClean="0"/>
              <a:t>P.V. Viswanath</a:t>
            </a:r>
            <a:endParaRPr lang="en-US"/>
          </a:p>
        </p:txBody>
      </p:sp>
      <p:sp>
        <p:nvSpPr>
          <p:cNvPr id="8" name="Rectangle 7"/>
          <p:cNvSpPr>
            <a:spLocks noChangeArrowheads="1"/>
          </p:cNvSpPr>
          <p:nvPr/>
        </p:nvSpPr>
        <p:spPr bwMode="auto">
          <a:xfrm>
            <a:off x="155448" y="118872"/>
            <a:ext cx="8833104" cy="66294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20" name="Content Placeholder 19"/>
          <p:cNvSpPr>
            <a:spLocks noGrp="1"/>
          </p:cNvSpPr>
          <p:nvPr>
            <p:ph sz="quarter" idx="13"/>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4800"/>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0" name="Rectangle 19"/>
          <p:cNvSpPr>
            <a:spLocks noChangeArrowheads="1"/>
          </p:cNvSpPr>
          <p:nvPr/>
        </p:nvSpPr>
        <p:spPr bwMode="auto">
          <a:xfrm>
            <a:off x="152400" y="152400"/>
            <a:ext cx="8833104" cy="3810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3000375" y="609600"/>
            <a:ext cx="5867400" cy="4267200"/>
          </a:xfrm>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4" name="Rectangle 13"/>
          <p:cNvSpPr>
            <a:spLocks noChangeArrowheads="1"/>
          </p:cNvSpPr>
          <p:nvPr/>
        </p:nvSpPr>
        <p:spPr bwMode="auto">
          <a:xfrm>
            <a:off x="152400" y="6387533"/>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Date Placeholder 4"/>
          <p:cNvSpPr>
            <a:spLocks noGrp="1"/>
          </p:cNvSpPr>
          <p:nvPr>
            <p:ph type="dt" sz="half" idx="10"/>
          </p:nvPr>
        </p:nvSpPr>
        <p:spPr>
          <a:xfrm>
            <a:off x="5788152" y="6404984"/>
            <a:ext cx="3044952" cy="365760"/>
          </a:xfrm>
        </p:spPr>
        <p:txBody>
          <a:bodyPr/>
          <a:lstStyle/>
          <a:p>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P.V. Viswanath</a:t>
            </a:r>
            <a:endParaRPr lang="en-US" dirty="0"/>
          </a:p>
        </p:txBody>
      </p:sp>
      <p:sp>
        <p:nvSpPr>
          <p:cNvPr id="11" name="Straight Connector 10"/>
          <p:cNvSpPr>
            <a:spLocks noChangeShapeType="1"/>
          </p:cNvSpPr>
          <p:nvPr/>
        </p:nvSpPr>
        <p:spPr bwMode="auto">
          <a:xfrm>
            <a:off x="162448" y="527536"/>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8984"/>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371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a:defRPr sz="1400">
                <a:solidFill>
                  <a:srgbClr val="FFFFFF"/>
                </a:solidFill>
              </a:defRPr>
            </a:lvl1pPr>
          </a:lstStyle>
          <a:p>
            <a:pPr algn="r"/>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a:defRPr sz="1200">
                <a:solidFill>
                  <a:srgbClr val="FFFFFF"/>
                </a:solidFill>
              </a:defRPr>
            </a:lvl1pPr>
          </a:lstStyle>
          <a:p>
            <a:pPr algn="l"/>
            <a:r>
              <a:rPr lang="en-US" smtClean="0">
                <a:solidFill>
                  <a:srgbClr val="FFFFFF"/>
                </a:solidFill>
              </a:rPr>
              <a:t>P.V. Viswanath</a:t>
            </a:r>
            <a:endParaRPr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0" name="Straight Connector 9"/>
          <p:cNvSpPr>
            <a:spLocks noChangeShapeType="1"/>
          </p:cNvSpPr>
          <p:nvPr/>
        </p:nvSpPr>
        <p:spPr bwMode="auto">
          <a:xfrm>
            <a:off x="152400" y="1254972"/>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4343400" y="1026372"/>
            <a:ext cx="457200" cy="441325"/>
          </a:xfrm>
          <a:prstGeom prst="rect">
            <a:avLst/>
          </a:prstGeom>
        </p:spPr>
        <p:txBody>
          <a:bodyPr vert="horz" lIns="45720" rIns="45720" anchor="ctr">
            <a:normAutofit/>
          </a:bodyPr>
          <a:lstStyle>
            <a:lvl1pPr algn="ctr">
              <a:defRPr sz="1600">
                <a:solidFill>
                  <a:schemeClr val="accent3">
                    <a:shade val="75000"/>
                  </a:schemeClr>
                </a:solidFill>
              </a:defRPr>
            </a:lvl1pPr>
          </a:lstStyle>
          <a:p>
            <a:pPr algn="ctr"/>
            <a:fld id="{EAB534A1-6402-488B-A652-E469620D7916}" type="slidenum">
              <a:rPr lang="en-US" sz="1600" smtClean="0">
                <a:solidFill>
                  <a:schemeClr val="accent3">
                    <a:shade val="75000"/>
                  </a:schemeClr>
                </a:solidFill>
              </a:rPr>
              <a:pPr algn="ctr"/>
              <a:t>‹#›</a:t>
            </a:fld>
            <a:endParaRPr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scene3d>
              <a:camera prst="orthographicFront"/>
              <a:lightRig rig="threePt" dir="t"/>
            </a:scene3d>
            <a:sp3d extrusionH="57150">
              <a:bevelT w="38100" h="38100"/>
            </a:sp3d>
          </a:bodyPr>
          <a:lstStyle/>
          <a:p>
            <a:r>
              <a:rPr lang="en-US" smtClean="0"/>
              <a:t>Click to edit Master title style</a:t>
            </a:r>
            <a:endParaRPr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1" latinLnBrk="0" hangingPunct="1">
        <a:spcBef>
          <a:spcPct val="0"/>
        </a:spcBef>
        <a:buNone/>
        <a:defRPr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sz="1400" kern="1200" cap="all"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p:cNvSpPr>
            <a:spLocks noGrp="1" noChangeArrowheads="1"/>
          </p:cNvSpPr>
          <p:nvPr>
            <p:ph type="ctrTitle"/>
          </p:nvPr>
        </p:nvSpPr>
        <p:spPr>
          <a:xfrm>
            <a:off x="609600" y="381000"/>
            <a:ext cx="8077200" cy="1143000"/>
          </a:xfrm>
          <a:noFill/>
          <a:ln/>
        </p:spPr>
        <p:txBody>
          <a:bodyPr lIns="90487" tIns="44450" rIns="90487" bIns="44450">
            <a:normAutofit/>
          </a:bodyPr>
          <a:lstStyle/>
          <a:p>
            <a:r>
              <a:rPr lang="en-US" dirty="0" smtClean="0"/>
              <a:t>The Capital Asset Pricing Model</a:t>
            </a:r>
            <a:endParaRPr lang="en-US" dirty="0"/>
          </a:p>
        </p:txBody>
      </p:sp>
      <p:sp>
        <p:nvSpPr>
          <p:cNvPr id="622595" name="Rectangle 3"/>
          <p:cNvSpPr>
            <a:spLocks noGrp="1" noChangeArrowheads="1"/>
          </p:cNvSpPr>
          <p:nvPr>
            <p:ph type="subTitle" idx="1"/>
          </p:nvPr>
        </p:nvSpPr>
        <p:spPr>
          <a:noFill/>
          <a:ln/>
        </p:spPr>
        <p:txBody>
          <a:bodyPr lIns="90487" tIns="44450" rIns="90487" bIns="44450">
            <a:normAutofit fontScale="92500" lnSpcReduction="20000"/>
          </a:bodyPr>
          <a:lstStyle/>
          <a:p>
            <a:pPr marL="342900" indent="-342900"/>
            <a:endParaRPr lang="en-US" dirty="0"/>
          </a:p>
          <a:p>
            <a:pPr marL="342900" indent="-342900"/>
            <a:endParaRPr lang="en-US" dirty="0"/>
          </a:p>
          <a:p>
            <a:pPr marL="342900" indent="-342900"/>
            <a:endParaRPr lang="en-US" dirty="0"/>
          </a:p>
          <a:p>
            <a:pPr marL="342900" indent="-342900"/>
            <a:r>
              <a:rPr lang="en-US" dirty="0"/>
              <a:t>P.V. </a:t>
            </a:r>
            <a:r>
              <a:rPr lang="en-US" dirty="0" err="1" smtClean="0"/>
              <a:t>Viswanath</a:t>
            </a:r>
            <a:endParaRPr lang="en-US" dirty="0" smtClean="0"/>
          </a:p>
          <a:p>
            <a:pPr marL="342900" indent="-342900"/>
            <a:endParaRPr lang="en-US" dirty="0" smtClean="0"/>
          </a:p>
          <a:p>
            <a:pPr marL="342900" indent="-342900"/>
            <a:endParaRPr lang="en-US" dirty="0" smtClean="0"/>
          </a:p>
          <a:p>
            <a:pPr marL="342900" indent="-342900"/>
            <a:r>
              <a:rPr lang="en-US" dirty="0" smtClean="0"/>
              <a:t>For a First Course in </a:t>
            </a:r>
            <a:r>
              <a:rPr lang="en-US" dirty="0" err="1" smtClean="0"/>
              <a:t>INvestments</a:t>
            </a:r>
            <a:endParaRPr lang="en-US" dirty="0" smtClean="0"/>
          </a:p>
          <a:p>
            <a:pPr marL="342900" indent="-342900"/>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implications of the CAPM</a:t>
            </a:r>
          </a:p>
        </p:txBody>
      </p:sp>
      <p:sp>
        <p:nvSpPr>
          <p:cNvPr id="3" name="Slide Number Placeholder 2"/>
          <p:cNvSpPr>
            <a:spLocks noGrp="1"/>
          </p:cNvSpPr>
          <p:nvPr>
            <p:ph type="sldNum" sz="quarter" idx="12"/>
          </p:nvPr>
        </p:nvSpPr>
        <p:spPr/>
        <p:txBody>
          <a:bodyPr/>
          <a:lstStyle/>
          <a:p>
            <a:fld id="{E8C80D2A-EA4E-4A37-A9DF-772D0EA46EC5}" type="slidenum">
              <a:rPr lang="en-US" smtClean="0"/>
              <a:pPr/>
              <a:t>10</a:t>
            </a:fld>
            <a:endParaRPr lang="en-US" dirty="0"/>
          </a:p>
        </p:txBody>
      </p:sp>
      <mc:AlternateContent xmlns:mc="http://schemas.openxmlformats.org/markup-compatibility/2006" xmlns:a14="http://schemas.microsoft.com/office/drawing/2010/main">
        <mc:Choice Requires="a14">
          <p:sp>
            <p:nvSpPr>
              <p:cNvPr id="4" name="Content Placeholder 3"/>
              <p:cNvSpPr>
                <a:spLocks noGrp="1"/>
              </p:cNvSpPr>
              <p:nvPr>
                <p:ph sz="quarter" idx="13"/>
              </p:nvPr>
            </p:nvSpPr>
            <p:spPr/>
            <p:txBody>
              <a:bodyPr/>
              <a:lstStyle/>
              <a:p>
                <a:r>
                  <a:rPr lang="en-US" dirty="0" smtClean="0"/>
                  <a:t>The risk-premium on the market portfolio will be proportional to its risk and the degree of risk aversion of the representative investor: </a:t>
                </a:r>
                <a14:m>
                  <m:oMath xmlns:m="http://schemas.openxmlformats.org/officeDocument/2006/math">
                    <m:r>
                      <a:rPr lang="en-US" i="1">
                        <a:latin typeface="Cambria Math"/>
                      </a:rPr>
                      <m:t>𝐸</m:t>
                    </m:r>
                    <m:r>
                      <a:rPr lang="en-US" i="1">
                        <a:latin typeface="Cambria Math"/>
                      </a:rPr>
                      <m:t>(</m:t>
                    </m:r>
                    <m:sSub>
                      <m:sSubPr>
                        <m:ctrlPr>
                          <a:rPr lang="en-US" i="1">
                            <a:latin typeface="Cambria Math"/>
                          </a:rPr>
                        </m:ctrlPr>
                      </m:sSubPr>
                      <m:e>
                        <m:r>
                          <a:rPr lang="en-US" i="1">
                            <a:latin typeface="Cambria Math"/>
                          </a:rPr>
                          <m:t>𝑟</m:t>
                        </m:r>
                      </m:e>
                      <m:sub>
                        <m:r>
                          <a:rPr lang="en-US" i="1">
                            <a:latin typeface="Cambria Math"/>
                          </a:rPr>
                          <m:t>𝑀</m:t>
                        </m:r>
                        <m:r>
                          <m:rPr>
                            <m:nor/>
                          </m:rPr>
                          <a:rPr lang="en-US" dirty="0"/>
                          <m:t> </m:t>
                        </m:r>
                      </m:sub>
                    </m:sSub>
                  </m:oMath>
                </a14:m>
                <a:r>
                  <a:rPr lang="en-US" dirty="0"/>
                  <a:t>)-</a:t>
                </a:r>
                <a14:m>
                  <m:oMath xmlns:m="http://schemas.openxmlformats.org/officeDocument/2006/math">
                    <m:sSub>
                      <m:sSubPr>
                        <m:ctrlPr>
                          <a:rPr lang="en-US" i="1">
                            <a:latin typeface="Cambria Math"/>
                          </a:rPr>
                        </m:ctrlPr>
                      </m:sSubPr>
                      <m:e>
                        <m:r>
                          <a:rPr lang="en-US" i="1">
                            <a:latin typeface="Cambria Math"/>
                          </a:rPr>
                          <m:t>𝑟</m:t>
                        </m:r>
                      </m:e>
                      <m:sub>
                        <m:r>
                          <a:rPr lang="en-US" i="1">
                            <a:latin typeface="Cambria Math"/>
                          </a:rPr>
                          <m:t>𝑓</m:t>
                        </m:r>
                      </m:sub>
                    </m:sSub>
                    <m:r>
                      <a:rPr lang="en-US" i="1" dirty="0">
                        <a:latin typeface="Cambria Math"/>
                      </a:rPr>
                      <m:t>=</m:t>
                    </m:r>
                    <m:acc>
                      <m:accPr>
                        <m:chr m:val="̅"/>
                        <m:ctrlPr>
                          <a:rPr lang="en-US" i="1" dirty="0">
                            <a:latin typeface="Cambria Math"/>
                          </a:rPr>
                        </m:ctrlPr>
                      </m:accPr>
                      <m:e>
                        <m:r>
                          <a:rPr lang="en-US" i="1" dirty="0">
                            <a:latin typeface="Cambria Math"/>
                          </a:rPr>
                          <m:t>𝐴</m:t>
                        </m:r>
                      </m:e>
                    </m:acc>
                    <m:sSub>
                      <m:sSubPr>
                        <m:ctrlPr>
                          <a:rPr lang="en-US" i="1" dirty="0">
                            <a:latin typeface="Cambria Math"/>
                          </a:rPr>
                        </m:ctrlPr>
                      </m:sSubPr>
                      <m:e>
                        <m:sSup>
                          <m:sSupPr>
                            <m:ctrlPr>
                              <a:rPr lang="en-US" i="1" dirty="0">
                                <a:latin typeface="Cambria Math"/>
                              </a:rPr>
                            </m:ctrlPr>
                          </m:sSupPr>
                          <m:e>
                            <m:r>
                              <a:rPr lang="en-US" i="1" dirty="0">
                                <a:latin typeface="Cambria Math"/>
                                <a:ea typeface="Cambria Math"/>
                              </a:rPr>
                              <m:t>𝜎</m:t>
                            </m:r>
                          </m:e>
                          <m:sup>
                            <m:r>
                              <a:rPr lang="en-US" i="1" dirty="0">
                                <a:latin typeface="Cambria Math"/>
                              </a:rPr>
                              <m:t>2</m:t>
                            </m:r>
                          </m:sup>
                        </m:sSup>
                      </m:e>
                      <m:sub>
                        <m:r>
                          <a:rPr lang="en-US" i="1" dirty="0">
                            <a:latin typeface="Cambria Math"/>
                          </a:rPr>
                          <m:t>𝑀</m:t>
                        </m:r>
                      </m:sub>
                    </m:sSub>
                  </m:oMath>
                </a14:m>
                <a:endParaRPr lang="en-US" dirty="0"/>
              </a:p>
              <a:p>
                <a:r>
                  <a:rPr lang="en-US" dirty="0"/>
                  <a:t>The risk premium on individual assets will be proportional to the risk premium on the market portfolio, M, and the beta coefficient of the security relative to the market portfolio</a:t>
                </a:r>
                <a:r>
                  <a:rPr lang="en-US" dirty="0" smtClean="0"/>
                  <a:t>.</a:t>
                </a:r>
              </a:p>
              <a:p>
                <a14:m>
                  <m:oMath xmlns:m="http://schemas.openxmlformats.org/officeDocument/2006/math">
                    <m:sSub>
                      <m:sSubPr>
                        <m:ctrlPr>
                          <a:rPr lang="en-US" i="1" smtClean="0">
                            <a:latin typeface="Cambria Math"/>
                          </a:rPr>
                        </m:ctrlPr>
                      </m:sSubPr>
                      <m:e>
                        <m:r>
                          <a:rPr lang="en-US" i="1" smtClean="0">
                            <a:latin typeface="Cambria Math"/>
                            <a:ea typeface="Cambria Math"/>
                          </a:rPr>
                          <m:t>𝛽</m:t>
                        </m:r>
                      </m:e>
                      <m:sub>
                        <m:r>
                          <a:rPr lang="en-US" b="0" i="1" smtClean="0">
                            <a:latin typeface="Cambria Math"/>
                          </a:rPr>
                          <m:t>𝑖</m:t>
                        </m:r>
                      </m:sub>
                    </m:sSub>
                    <m:r>
                      <a:rPr lang="en-US" b="0" i="1" smtClean="0">
                        <a:latin typeface="Cambria Math"/>
                      </a:rPr>
                      <m:t>=</m:t>
                    </m:r>
                    <m:f>
                      <m:fPr>
                        <m:ctrlPr>
                          <a:rPr lang="en-US" b="0" i="1" smtClean="0">
                            <a:latin typeface="Cambria Math"/>
                          </a:rPr>
                        </m:ctrlPr>
                      </m:fPr>
                      <m:num>
                        <m:r>
                          <a:rPr lang="en-US" b="0" i="1" smtClean="0">
                            <a:latin typeface="Cambria Math"/>
                          </a:rPr>
                          <m:t>𝐶𝑜𝑣</m:t>
                        </m:r>
                        <m:r>
                          <a:rPr lang="en-US" b="0" i="1" smtClean="0">
                            <a:latin typeface="Cambria Math"/>
                          </a:rPr>
                          <m:t>(</m:t>
                        </m:r>
                        <m:sSub>
                          <m:sSubPr>
                            <m:ctrlPr>
                              <a:rPr lang="en-US" b="0" i="1" smtClean="0">
                                <a:latin typeface="Cambria Math"/>
                              </a:rPr>
                            </m:ctrlPr>
                          </m:sSubPr>
                          <m:e>
                            <m:r>
                              <a:rPr lang="en-US" b="0" i="1" smtClean="0">
                                <a:latin typeface="Cambria Math"/>
                              </a:rPr>
                              <m:t>𝑟</m:t>
                            </m:r>
                          </m:e>
                          <m:sub>
                            <m:r>
                              <a:rPr lang="en-US" b="0" i="1" smtClean="0">
                                <a:latin typeface="Cambria Math"/>
                              </a:rPr>
                              <m:t>𝑖</m:t>
                            </m:r>
                          </m:sub>
                        </m:sSub>
                        <m:r>
                          <a:rPr lang="en-US" b="0" i="1" smtClean="0">
                            <a:latin typeface="Cambria Math"/>
                          </a:rPr>
                          <m:t>,</m:t>
                        </m:r>
                        <m:sSub>
                          <m:sSubPr>
                            <m:ctrlPr>
                              <a:rPr lang="en-US" b="0" i="1" smtClean="0">
                                <a:latin typeface="Cambria Math"/>
                              </a:rPr>
                            </m:ctrlPr>
                          </m:sSubPr>
                          <m:e>
                            <m:r>
                              <a:rPr lang="en-US" b="0" i="1" smtClean="0">
                                <a:latin typeface="Cambria Math"/>
                              </a:rPr>
                              <m:t>𝑟</m:t>
                            </m:r>
                          </m:e>
                          <m:sub>
                            <m:r>
                              <a:rPr lang="en-US" b="0" i="1" smtClean="0">
                                <a:latin typeface="Cambria Math"/>
                              </a:rPr>
                              <m:t>𝑀</m:t>
                            </m:r>
                          </m:sub>
                        </m:sSub>
                        <m:r>
                          <a:rPr lang="en-US" b="0" i="1" smtClean="0">
                            <a:latin typeface="Cambria Math"/>
                          </a:rPr>
                          <m:t>)</m:t>
                        </m:r>
                      </m:num>
                      <m:den>
                        <m:sSub>
                          <m:sSubPr>
                            <m:ctrlPr>
                              <a:rPr lang="en-US" i="1" dirty="0">
                                <a:latin typeface="Cambria Math"/>
                              </a:rPr>
                            </m:ctrlPr>
                          </m:sSubPr>
                          <m:e>
                            <m:sSup>
                              <m:sSupPr>
                                <m:ctrlPr>
                                  <a:rPr lang="en-US" i="1" dirty="0">
                                    <a:latin typeface="Cambria Math"/>
                                  </a:rPr>
                                </m:ctrlPr>
                              </m:sSupPr>
                              <m:e>
                                <m:r>
                                  <a:rPr lang="en-US" i="1" dirty="0">
                                    <a:latin typeface="Cambria Math"/>
                                    <a:ea typeface="Cambria Math"/>
                                  </a:rPr>
                                  <m:t>𝜎</m:t>
                                </m:r>
                              </m:e>
                              <m:sup>
                                <m:r>
                                  <a:rPr lang="en-US" i="1" dirty="0">
                                    <a:latin typeface="Cambria Math"/>
                                  </a:rPr>
                                  <m:t>2</m:t>
                                </m:r>
                              </m:sup>
                            </m:sSup>
                          </m:e>
                          <m:sub>
                            <m:r>
                              <a:rPr lang="en-US" i="1" dirty="0">
                                <a:latin typeface="Cambria Math"/>
                              </a:rPr>
                              <m:t>𝑀</m:t>
                            </m:r>
                          </m:sub>
                        </m:sSub>
                      </m:den>
                    </m:f>
                  </m:oMath>
                </a14:m>
                <a:r>
                  <a:rPr lang="en-US" dirty="0" smtClean="0"/>
                  <a:t>; E(</a:t>
                </a:r>
                <a14:m>
                  <m:oMath xmlns:m="http://schemas.openxmlformats.org/officeDocument/2006/math">
                    <m:sSub>
                      <m:sSubPr>
                        <m:ctrlPr>
                          <a:rPr lang="en-US" i="1">
                            <a:latin typeface="Cambria Math"/>
                          </a:rPr>
                        </m:ctrlPr>
                      </m:sSubPr>
                      <m:e>
                        <m:r>
                          <a:rPr lang="en-US" i="1">
                            <a:latin typeface="Cambria Math"/>
                          </a:rPr>
                          <m:t>𝑟</m:t>
                        </m:r>
                      </m:e>
                      <m:sub>
                        <m:r>
                          <a:rPr lang="en-US" i="1">
                            <a:latin typeface="Cambria Math"/>
                          </a:rPr>
                          <m:t>𝑖</m:t>
                        </m:r>
                      </m:sub>
                    </m:sSub>
                  </m:oMath>
                </a14:m>
                <a:r>
                  <a:rPr lang="en-US" dirty="0" smtClean="0"/>
                  <a:t>)-</a:t>
                </a:r>
                <a14:m>
                  <m:oMath xmlns:m="http://schemas.openxmlformats.org/officeDocument/2006/math">
                    <m:sSub>
                      <m:sSubPr>
                        <m:ctrlPr>
                          <a:rPr lang="en-US" i="1">
                            <a:latin typeface="Cambria Math"/>
                          </a:rPr>
                        </m:ctrlPr>
                      </m:sSubPr>
                      <m:e>
                        <m:r>
                          <a:rPr lang="en-US" i="1">
                            <a:latin typeface="Cambria Math"/>
                          </a:rPr>
                          <m:t>𝑟</m:t>
                        </m:r>
                      </m:e>
                      <m:sub>
                        <m:r>
                          <a:rPr lang="en-US" i="1">
                            <a:latin typeface="Cambria Math"/>
                          </a:rPr>
                          <m:t>𝑓</m:t>
                        </m:r>
                      </m:sub>
                    </m:sSub>
                  </m:oMath>
                </a14:m>
                <a:r>
                  <a:rPr lang="en-US" dirty="0" smtClean="0"/>
                  <a:t>=</a:t>
                </a:r>
                <a14:m>
                  <m:oMath xmlns:m="http://schemas.openxmlformats.org/officeDocument/2006/math">
                    <m:sSub>
                      <m:sSubPr>
                        <m:ctrlPr>
                          <a:rPr lang="en-US" i="1">
                            <a:latin typeface="Cambria Math"/>
                          </a:rPr>
                        </m:ctrlPr>
                      </m:sSubPr>
                      <m:e>
                        <m:r>
                          <a:rPr lang="en-US" i="1">
                            <a:latin typeface="Cambria Math"/>
                            <a:ea typeface="Cambria Math"/>
                          </a:rPr>
                          <m:t>𝛽</m:t>
                        </m:r>
                      </m:e>
                      <m:sub>
                        <m:r>
                          <a:rPr lang="en-US" i="1">
                            <a:latin typeface="Cambria Math"/>
                          </a:rPr>
                          <m:t>𝑖</m:t>
                        </m:r>
                      </m:sub>
                    </m:sSub>
                  </m:oMath>
                </a14:m>
                <a:r>
                  <a:rPr lang="en-US" dirty="0" smtClean="0"/>
                  <a:t>[</a:t>
                </a:r>
                <a14:m>
                  <m:oMath xmlns:m="http://schemas.openxmlformats.org/officeDocument/2006/math">
                    <m:r>
                      <a:rPr lang="en-US" i="1">
                        <a:latin typeface="Cambria Math"/>
                      </a:rPr>
                      <m:t>𝐸</m:t>
                    </m:r>
                    <m:r>
                      <a:rPr lang="en-US" i="1">
                        <a:latin typeface="Cambria Math"/>
                      </a:rPr>
                      <m:t>(</m:t>
                    </m:r>
                    <m:sSub>
                      <m:sSubPr>
                        <m:ctrlPr>
                          <a:rPr lang="en-US" i="1">
                            <a:latin typeface="Cambria Math"/>
                          </a:rPr>
                        </m:ctrlPr>
                      </m:sSubPr>
                      <m:e>
                        <m:r>
                          <a:rPr lang="en-US" i="1">
                            <a:latin typeface="Cambria Math"/>
                          </a:rPr>
                          <m:t>𝑟</m:t>
                        </m:r>
                      </m:e>
                      <m:sub>
                        <m:r>
                          <a:rPr lang="en-US" i="1">
                            <a:latin typeface="Cambria Math"/>
                          </a:rPr>
                          <m:t>𝑀</m:t>
                        </m:r>
                        <m:r>
                          <m:rPr>
                            <m:nor/>
                          </m:rPr>
                          <a:rPr lang="en-US" dirty="0"/>
                          <m:t> </m:t>
                        </m:r>
                      </m:sub>
                    </m:sSub>
                  </m:oMath>
                </a14:m>
                <a:r>
                  <a:rPr lang="en-US" dirty="0"/>
                  <a:t>)-</a:t>
                </a:r>
                <a14:m>
                  <m:oMath xmlns:m="http://schemas.openxmlformats.org/officeDocument/2006/math">
                    <m:sSub>
                      <m:sSubPr>
                        <m:ctrlPr>
                          <a:rPr lang="en-US" i="1">
                            <a:latin typeface="Cambria Math"/>
                          </a:rPr>
                        </m:ctrlPr>
                      </m:sSubPr>
                      <m:e>
                        <m:r>
                          <a:rPr lang="en-US" i="1">
                            <a:latin typeface="Cambria Math"/>
                          </a:rPr>
                          <m:t>𝑟</m:t>
                        </m:r>
                      </m:e>
                      <m:sub>
                        <m:r>
                          <a:rPr lang="en-US" i="1">
                            <a:latin typeface="Cambria Math"/>
                          </a:rPr>
                          <m:t>𝑓</m:t>
                        </m:r>
                      </m:sub>
                    </m:sSub>
                  </m:oMath>
                </a14:m>
                <a:r>
                  <a:rPr lang="en-US" dirty="0" smtClean="0"/>
                  <a:t>]</a:t>
                </a:r>
                <a:endParaRPr lang="en-US" dirty="0"/>
              </a:p>
              <a:p>
                <a:endParaRPr lang="en-US" dirty="0"/>
              </a:p>
            </p:txBody>
          </p:sp>
        </mc:Choice>
        <mc:Fallback xmlns="">
          <p:sp>
            <p:nvSpPr>
              <p:cNvPr id="4" name="Content Placeholder 3"/>
              <p:cNvSpPr>
                <a:spLocks noGrp="1" noRot="1" noChangeAspect="1" noMove="1" noResize="1" noEditPoints="1" noAdjustHandles="1" noChangeArrowheads="1" noChangeShapeType="1" noTextEdit="1"/>
              </p:cNvSpPr>
              <p:nvPr>
                <p:ph sz="quarter" idx="13"/>
              </p:nvPr>
            </p:nvSpPr>
            <p:spPr>
              <a:blipFill rotWithShape="1">
                <a:blip r:embed="rId3"/>
                <a:stretch>
                  <a:fillRect l="-789" t="-1142"/>
                </a:stretch>
              </a:blipFill>
            </p:spPr>
            <p:txBody>
              <a:bodyPr/>
              <a:lstStyle/>
              <a:p>
                <a:r>
                  <a:rPr lang="en-US">
                    <a:noFill/>
                  </a:rPr>
                  <a:t> </a:t>
                </a:r>
              </a:p>
            </p:txBody>
          </p:sp>
        </mc:Fallback>
      </mc:AlternateContent>
    </p:spTree>
    <p:extLst>
      <p:ext uri="{BB962C8B-B14F-4D97-AF65-F5344CB8AC3E}">
        <p14:creationId xmlns:p14="http://schemas.microsoft.com/office/powerpoint/2010/main" val="1886592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the CAPM testable?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11</a:t>
            </a:fld>
            <a:endParaRPr lang="en-US" dirty="0"/>
          </a:p>
        </p:txBody>
      </p:sp>
      <p:sp>
        <p:nvSpPr>
          <p:cNvPr id="4" name="Content Placeholder 3"/>
          <p:cNvSpPr>
            <a:spLocks noGrp="1"/>
          </p:cNvSpPr>
          <p:nvPr>
            <p:ph sz="quarter" idx="13"/>
          </p:nvPr>
        </p:nvSpPr>
        <p:spPr>
          <a:xfrm>
            <a:off x="301752" y="1295400"/>
            <a:ext cx="8503920" cy="5105400"/>
          </a:xfrm>
        </p:spPr>
        <p:txBody>
          <a:bodyPr>
            <a:normAutofit fontScale="85000" lnSpcReduction="10000"/>
          </a:bodyPr>
          <a:lstStyle/>
          <a:p>
            <a:r>
              <a:rPr lang="en-US" dirty="0" smtClean="0"/>
              <a:t>A model consists of i) assumptions and ii) implications of the assumptions.</a:t>
            </a:r>
          </a:p>
          <a:p>
            <a:r>
              <a:rPr lang="en-US" dirty="0" smtClean="0"/>
              <a:t>By definition, a model is a simplification of reality.  Hence the assumptions are certainly false.  </a:t>
            </a:r>
          </a:p>
          <a:p>
            <a:r>
              <a:rPr lang="en-US" dirty="0" smtClean="0"/>
              <a:t>However, we would prefer the assumptions are such that the implications of the model are not highly sensitive to violations of the assumptions.  This is called model robustness.</a:t>
            </a:r>
          </a:p>
          <a:p>
            <a:r>
              <a:rPr lang="en-US" dirty="0" smtClean="0"/>
              <a:t>The only meaningful interpretation of testability of a model is whether the positive implications of the model are valid empirically, i.e. whether the model is robust empirically with respect to the assumptions</a:t>
            </a:r>
          </a:p>
          <a:p>
            <a:r>
              <a:rPr lang="en-US" dirty="0" smtClean="0"/>
              <a:t>As we discussed before, the two implications of the CAPM are that the market is mean-variance efficient, and therefore that the expected-return beta relationship holds for the market portfolio.</a:t>
            </a:r>
            <a:endParaRPr lang="en-US" dirty="0"/>
          </a:p>
        </p:txBody>
      </p:sp>
    </p:spTree>
    <p:extLst>
      <p:ext uri="{BB962C8B-B14F-4D97-AF65-F5344CB8AC3E}">
        <p14:creationId xmlns:p14="http://schemas.microsoft.com/office/powerpoint/2010/main" val="1169671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the CAPM testable?</a:t>
            </a:r>
          </a:p>
        </p:txBody>
      </p:sp>
      <p:sp>
        <p:nvSpPr>
          <p:cNvPr id="3" name="Slide Number Placeholder 2"/>
          <p:cNvSpPr>
            <a:spLocks noGrp="1"/>
          </p:cNvSpPr>
          <p:nvPr>
            <p:ph type="sldNum" sz="quarter" idx="12"/>
          </p:nvPr>
        </p:nvSpPr>
        <p:spPr/>
        <p:txBody>
          <a:bodyPr/>
          <a:lstStyle/>
          <a:p>
            <a:fld id="{E8C80D2A-EA4E-4A37-A9DF-772D0EA46EC5}" type="slidenum">
              <a:rPr lang="en-US" smtClean="0"/>
              <a:pPr/>
              <a:t>12</a:t>
            </a:fld>
            <a:endParaRPr lang="en-US" dirty="0"/>
          </a:p>
        </p:txBody>
      </p:sp>
      <p:sp>
        <p:nvSpPr>
          <p:cNvPr id="4" name="Content Placeholder 3"/>
          <p:cNvSpPr>
            <a:spLocks noGrp="1"/>
          </p:cNvSpPr>
          <p:nvPr>
            <p:ph sz="quarter" idx="13"/>
          </p:nvPr>
        </p:nvSpPr>
        <p:spPr>
          <a:xfrm>
            <a:off x="304800" y="1447800"/>
            <a:ext cx="8689848" cy="5181600"/>
          </a:xfrm>
        </p:spPr>
        <p:txBody>
          <a:bodyPr>
            <a:normAutofit fontScale="70000" lnSpcReduction="20000"/>
          </a:bodyPr>
          <a:lstStyle/>
          <a:p>
            <a:r>
              <a:rPr lang="en-US" dirty="0" smtClean="0"/>
              <a:t>Roll pointed out that a) the true market portfolio is not identifiable (</a:t>
            </a:r>
            <a:r>
              <a:rPr lang="en-US" dirty="0"/>
              <a:t>because it includes all risky </a:t>
            </a:r>
            <a:r>
              <a:rPr lang="en-US" dirty="0" smtClean="0"/>
              <a:t>assets) and b) </a:t>
            </a:r>
            <a:r>
              <a:rPr lang="en-US" dirty="0"/>
              <a:t>the linear E(R)-b relation holds for all efficient </a:t>
            </a:r>
            <a:r>
              <a:rPr lang="en-US" dirty="0" smtClean="0"/>
              <a:t>portfolio.  Tests of the CAPM test for ex-post mean-variance efficiency. Hence even if we accept the validity of the linear risk-return relationship, we may not have identified a true efficient portfolio that can be used for expected return computations.</a:t>
            </a:r>
          </a:p>
          <a:p>
            <a:r>
              <a:rPr lang="en-US" dirty="0" smtClean="0"/>
              <a:t>Practically, though, we make do with what we have; empirical tests of the CAPM use diversified portfolios of stocks as proxies for the market portfolio.</a:t>
            </a:r>
          </a:p>
          <a:p>
            <a:r>
              <a:rPr lang="en-US" dirty="0" smtClean="0"/>
              <a:t>Empirically, we find that if excess returns on stocks are regressed on the excess market return, the intercept is significantly higher than zero.  The alpha or the beta-adjusted excess return is positive for low-beta securities and negative for high-beta securities.</a:t>
            </a:r>
          </a:p>
          <a:p>
            <a:r>
              <a:rPr lang="en-US" dirty="0" smtClean="0"/>
              <a:t>So if the linear expected return-beta relationship does not hold up, is it still true that the observed market portfolio is mean-variance efficient?</a:t>
            </a:r>
          </a:p>
          <a:p>
            <a:r>
              <a:rPr lang="en-US" dirty="0" smtClean="0"/>
              <a:t>Since most active mutual funds are not able to outperform the observed market portfolio, we can argue that the observed market portfolio is efficient and use the expected return-beta relationship with respect to the observed market portfolio.</a:t>
            </a:r>
            <a:endParaRPr lang="en-US" dirty="0"/>
          </a:p>
        </p:txBody>
      </p:sp>
    </p:spTree>
    <p:extLst>
      <p:ext uri="{BB962C8B-B14F-4D97-AF65-F5344CB8AC3E}">
        <p14:creationId xmlns:p14="http://schemas.microsoft.com/office/powerpoint/2010/main" val="3038825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Econometrics and the E(r)-</a:t>
            </a:r>
            <a:r>
              <a:rPr lang="en-US" dirty="0" smtClean="0">
                <a:latin typeface="Symbol" pitchFamily="18" charset="2"/>
              </a:rPr>
              <a:t>b</a:t>
            </a:r>
            <a:r>
              <a:rPr lang="en-US" dirty="0" smtClean="0"/>
              <a:t> relationship</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13</a:t>
            </a:fld>
            <a:endParaRPr lang="en-US" dirty="0"/>
          </a:p>
        </p:txBody>
      </p:sp>
      <p:sp>
        <p:nvSpPr>
          <p:cNvPr id="4" name="Content Placeholder 3"/>
          <p:cNvSpPr>
            <a:spLocks noGrp="1"/>
          </p:cNvSpPr>
          <p:nvPr>
            <p:ph sz="quarter" idx="13"/>
          </p:nvPr>
        </p:nvSpPr>
        <p:spPr>
          <a:xfrm>
            <a:off x="228600" y="1447800"/>
            <a:ext cx="8839200" cy="5181600"/>
          </a:xfrm>
        </p:spPr>
        <p:txBody>
          <a:bodyPr>
            <a:normAutofit fontScale="77500" lnSpcReduction="20000"/>
          </a:bodyPr>
          <a:lstStyle/>
          <a:p>
            <a:r>
              <a:rPr lang="en-US" dirty="0" smtClean="0"/>
              <a:t>The testing procedure involves first estimating stock betas using time-series data and then testing </a:t>
            </a:r>
            <a:r>
              <a:rPr lang="en-US" dirty="0"/>
              <a:t>the E(r)-</a:t>
            </a:r>
            <a:r>
              <a:rPr lang="en-US" dirty="0">
                <a:latin typeface="Symbol" pitchFamily="18" charset="2"/>
              </a:rPr>
              <a:t>b</a:t>
            </a:r>
            <a:r>
              <a:rPr lang="en-US" dirty="0"/>
              <a:t> </a:t>
            </a:r>
            <a:r>
              <a:rPr lang="en-US" dirty="0" smtClean="0"/>
              <a:t>relationship on a cross-section.</a:t>
            </a:r>
          </a:p>
          <a:p>
            <a:r>
              <a:rPr lang="en-US" dirty="0" smtClean="0"/>
              <a:t>Since the </a:t>
            </a:r>
            <a:r>
              <a:rPr lang="en-US" dirty="0"/>
              <a:t>betas </a:t>
            </a:r>
            <a:r>
              <a:rPr lang="en-US" dirty="0" smtClean="0"/>
              <a:t>used </a:t>
            </a:r>
            <a:r>
              <a:rPr lang="en-US" dirty="0"/>
              <a:t>in tests of the CAPM are </a:t>
            </a:r>
            <a:r>
              <a:rPr lang="en-US" dirty="0" smtClean="0"/>
              <a:t>estimated </a:t>
            </a:r>
            <a:r>
              <a:rPr lang="en-US" dirty="0"/>
              <a:t>with </a:t>
            </a:r>
            <a:r>
              <a:rPr lang="en-US" dirty="0" smtClean="0"/>
              <a:t>error, the </a:t>
            </a:r>
            <a:r>
              <a:rPr lang="en-US" dirty="0"/>
              <a:t>estimates of the CAPM equation coefficients </a:t>
            </a:r>
            <a:r>
              <a:rPr lang="en-US" dirty="0" smtClean="0"/>
              <a:t>are biased</a:t>
            </a:r>
            <a:r>
              <a:rPr lang="en-US" dirty="0"/>
              <a:t>.  This </a:t>
            </a:r>
            <a:r>
              <a:rPr lang="en-US" dirty="0" smtClean="0"/>
              <a:t>is mitigated </a:t>
            </a:r>
            <a:r>
              <a:rPr lang="en-US" dirty="0"/>
              <a:t>by testing the CAPM on portfolios rather than on </a:t>
            </a:r>
            <a:r>
              <a:rPr lang="en-US" dirty="0" smtClean="0"/>
              <a:t>single </a:t>
            </a:r>
            <a:r>
              <a:rPr lang="en-US" dirty="0"/>
              <a:t>stocks.</a:t>
            </a:r>
          </a:p>
          <a:p>
            <a:r>
              <a:rPr lang="en-US" dirty="0" smtClean="0"/>
              <a:t>The coefficients in the </a:t>
            </a:r>
            <a:r>
              <a:rPr lang="en-US" dirty="0"/>
              <a:t>E(r)-</a:t>
            </a:r>
            <a:r>
              <a:rPr lang="en-US" dirty="0">
                <a:latin typeface="Symbol" pitchFamily="18" charset="2"/>
              </a:rPr>
              <a:t>b</a:t>
            </a:r>
            <a:r>
              <a:rPr lang="en-US" dirty="0"/>
              <a:t> </a:t>
            </a:r>
            <a:r>
              <a:rPr lang="en-US" dirty="0" smtClean="0"/>
              <a:t>regression are not efficiently estimated in the OLS procedure because residuals are not uncorrelated across observations; for example, for different firms, the random deviation of the beta-adjusted average stock return from the expected value of zero will be correlated across firms in the same industry. </a:t>
            </a:r>
          </a:p>
          <a:p>
            <a:r>
              <a:rPr lang="en-US" dirty="0" smtClean="0"/>
              <a:t>Hence </a:t>
            </a:r>
            <a:r>
              <a:rPr lang="en-US" dirty="0"/>
              <a:t>it is necessary to use GLS estimates rather than OLS estimates</a:t>
            </a:r>
            <a:r>
              <a:rPr lang="en-US" dirty="0" smtClean="0"/>
              <a:t>.</a:t>
            </a:r>
          </a:p>
          <a:p>
            <a:r>
              <a:rPr lang="en-US" dirty="0" smtClean="0"/>
              <a:t>The CAPM theory allows for time-varying risk-free rates and time-varying betas. </a:t>
            </a:r>
          </a:p>
          <a:p>
            <a:r>
              <a:rPr lang="en-US" dirty="0" smtClean="0"/>
              <a:t>Correcting for such econometric problems improves the empirical fit of the CAPM.</a:t>
            </a:r>
            <a:endParaRPr lang="en-US" dirty="0"/>
          </a:p>
        </p:txBody>
      </p:sp>
    </p:spTree>
    <p:extLst>
      <p:ext uri="{BB962C8B-B14F-4D97-AF65-F5344CB8AC3E}">
        <p14:creationId xmlns:p14="http://schemas.microsoft.com/office/powerpoint/2010/main" val="2164879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Relaxing the CAPM assumptions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14</a:t>
            </a:fld>
            <a:endParaRPr lang="en-US" dirty="0"/>
          </a:p>
        </p:txBody>
      </p:sp>
      <p:sp>
        <p:nvSpPr>
          <p:cNvPr id="4" name="Content Placeholder 3"/>
          <p:cNvSpPr>
            <a:spLocks noGrp="1"/>
          </p:cNvSpPr>
          <p:nvPr>
            <p:ph sz="quarter" idx="13"/>
          </p:nvPr>
        </p:nvSpPr>
        <p:spPr/>
        <p:txBody>
          <a:bodyPr>
            <a:normAutofit fontScale="92500" lnSpcReduction="10000"/>
          </a:bodyPr>
          <a:lstStyle/>
          <a:p>
            <a:r>
              <a:rPr lang="en-US" dirty="0" smtClean="0"/>
              <a:t>Few investors actually hold the market portfolio; does this invalidate the CAPM?</a:t>
            </a:r>
          </a:p>
          <a:p>
            <a:r>
              <a:rPr lang="en-US" dirty="0" smtClean="0"/>
              <a:t>Most investors hold well-diversified portfolios in order to shed individual firm risk.  Hence their portfolios are likely to be highly correlated with the CAPM.</a:t>
            </a:r>
          </a:p>
          <a:p>
            <a:r>
              <a:rPr lang="en-US" dirty="0" smtClean="0"/>
              <a:t>Brennan showed that even if investors had different personal tax rates, a modified version of the CAPM held.</a:t>
            </a:r>
          </a:p>
          <a:p>
            <a:r>
              <a:rPr lang="en-US" dirty="0" err="1" smtClean="0"/>
              <a:t>Mayers</a:t>
            </a:r>
            <a:r>
              <a:rPr lang="en-US" dirty="0" smtClean="0"/>
              <a:t> showed that another modified version of the CAPM held when investors were allowed to trade in non-traded assets such as human capital</a:t>
            </a:r>
            <a:r>
              <a:rPr lang="en-US" dirty="0"/>
              <a:t>. </a:t>
            </a:r>
            <a:r>
              <a:rPr lang="en-US" dirty="0" smtClean="0"/>
              <a:t>He </a:t>
            </a:r>
            <a:r>
              <a:rPr lang="en-US" dirty="0"/>
              <a:t>derived a </a:t>
            </a:r>
            <a:r>
              <a:rPr lang="en-US" dirty="0" smtClean="0"/>
              <a:t>CAPM</a:t>
            </a:r>
            <a:r>
              <a:rPr lang="en-US" dirty="0"/>
              <a:t>, where high-beta securities could have higher than expected risk premiums and low-beta securities lower than expected risk premiums</a:t>
            </a:r>
            <a:r>
              <a:rPr lang="en-US" dirty="0" smtClean="0"/>
              <a:t>.</a:t>
            </a:r>
            <a:endParaRPr lang="en-US" dirty="0"/>
          </a:p>
        </p:txBody>
      </p:sp>
    </p:spTree>
    <p:extLst>
      <p:ext uri="{BB962C8B-B14F-4D97-AF65-F5344CB8AC3E}">
        <p14:creationId xmlns:p14="http://schemas.microsoft.com/office/powerpoint/2010/main" val="1404611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Relaxing the CAPM assumptions</a:t>
            </a:r>
          </a:p>
        </p:txBody>
      </p:sp>
      <p:sp>
        <p:nvSpPr>
          <p:cNvPr id="3" name="Slide Number Placeholder 2"/>
          <p:cNvSpPr>
            <a:spLocks noGrp="1"/>
          </p:cNvSpPr>
          <p:nvPr>
            <p:ph type="sldNum" sz="quarter" idx="12"/>
          </p:nvPr>
        </p:nvSpPr>
        <p:spPr/>
        <p:txBody>
          <a:bodyPr/>
          <a:lstStyle/>
          <a:p>
            <a:fld id="{E8C80D2A-EA4E-4A37-A9DF-772D0EA46EC5}" type="slidenum">
              <a:rPr lang="en-US" smtClean="0"/>
              <a:pPr/>
              <a:t>15</a:t>
            </a:fld>
            <a:endParaRPr lang="en-US" dirty="0"/>
          </a:p>
        </p:txBody>
      </p:sp>
      <p:sp>
        <p:nvSpPr>
          <p:cNvPr id="4" name="Content Placeholder 3"/>
          <p:cNvSpPr>
            <a:spLocks noGrp="1"/>
          </p:cNvSpPr>
          <p:nvPr>
            <p:ph sz="quarter" idx="13"/>
          </p:nvPr>
        </p:nvSpPr>
        <p:spPr/>
        <p:txBody>
          <a:bodyPr>
            <a:normAutofit fontScale="92500" lnSpcReduction="10000"/>
          </a:bodyPr>
          <a:lstStyle/>
          <a:p>
            <a:r>
              <a:rPr lang="en-US" dirty="0" smtClean="0"/>
              <a:t>Fischer Black showed that even if there is no risk-free asset, one can derive a zero-beta version of the CAPM, where the intercept could be higher than expected under the traditional CAPM.</a:t>
            </a:r>
          </a:p>
          <a:p>
            <a:r>
              <a:rPr lang="en-US" dirty="0" smtClean="0"/>
              <a:t>The Consumption-based CAPM allows for the fact that investors’ horizons are longer than one period and hence when they choose portfolios they are also thinking of how the current portfolio will hedge risks in future periods.  Hence the CAPM might not hold exactly.</a:t>
            </a:r>
          </a:p>
          <a:p>
            <a:r>
              <a:rPr lang="en-US" dirty="0" smtClean="0"/>
              <a:t>The implication is that expected returns may be correlated with another factor that measures risk with respect to future wealth.  This suggests a multi-factor CAPM.</a:t>
            </a:r>
            <a:endParaRPr lang="en-US" dirty="0"/>
          </a:p>
        </p:txBody>
      </p:sp>
    </p:spTree>
    <p:extLst>
      <p:ext uri="{BB962C8B-B14F-4D97-AF65-F5344CB8AC3E}">
        <p14:creationId xmlns:p14="http://schemas.microsoft.com/office/powerpoint/2010/main" val="39229277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Liquidity and the CAPM</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16</a:t>
            </a:fld>
            <a:endParaRPr lang="en-US" dirty="0"/>
          </a:p>
        </p:txBody>
      </p:sp>
      <p:sp>
        <p:nvSpPr>
          <p:cNvPr id="4" name="Content Placeholder 3"/>
          <p:cNvSpPr>
            <a:spLocks noGrp="1"/>
          </p:cNvSpPr>
          <p:nvPr>
            <p:ph sz="quarter" idx="13"/>
          </p:nvPr>
        </p:nvSpPr>
        <p:spPr>
          <a:xfrm>
            <a:off x="304800" y="1371600"/>
            <a:ext cx="8503920" cy="4803648"/>
          </a:xfrm>
        </p:spPr>
        <p:txBody>
          <a:bodyPr>
            <a:normAutofit fontScale="92500" lnSpcReduction="20000"/>
          </a:bodyPr>
          <a:lstStyle/>
          <a:p>
            <a:r>
              <a:rPr lang="en-US" dirty="0"/>
              <a:t>Liquidity is the ease and speed with which an asset can be sold at fair market value.</a:t>
            </a:r>
          </a:p>
          <a:p>
            <a:r>
              <a:rPr lang="en-US" dirty="0"/>
              <a:t>Some stocks are illiquid because of insufficient trading interest.  Hence if a seller wishes a quick sale, s/he must accept a discount from fair market value.  This is called the Illiquidity Premium.</a:t>
            </a:r>
          </a:p>
          <a:p>
            <a:r>
              <a:rPr lang="en-US" dirty="0"/>
              <a:t>This illiquidity premium is measured partly by the bid-ask spread.  Market impact costs are also part of this premium.</a:t>
            </a:r>
          </a:p>
          <a:p>
            <a:r>
              <a:rPr lang="en-US" dirty="0"/>
              <a:t>It is reasonable to believe that expected returns would incorporate this premium.</a:t>
            </a:r>
          </a:p>
          <a:p>
            <a:r>
              <a:rPr lang="en-US" dirty="0"/>
              <a:t>There are extensions of the CAPM where, in addition to the stock beta, other variables such as return volatility are also included in the pricing equation.</a:t>
            </a:r>
            <a:endParaRPr lang="en-US" sz="3200" dirty="0"/>
          </a:p>
          <a:p>
            <a:endParaRPr lang="en-US" dirty="0"/>
          </a:p>
        </p:txBody>
      </p:sp>
    </p:spTree>
    <p:extLst>
      <p:ext uri="{BB962C8B-B14F-4D97-AF65-F5344CB8AC3E}">
        <p14:creationId xmlns:p14="http://schemas.microsoft.com/office/powerpoint/2010/main" val="325485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title" idx="4294967295"/>
          </p:nvPr>
        </p:nvSpPr>
        <p:spPr>
          <a:xfrm>
            <a:off x="381000" y="274638"/>
            <a:ext cx="8229600" cy="1143000"/>
          </a:xfrm>
        </p:spPr>
        <p:txBody>
          <a:bodyPr lIns="90488" tIns="44450" rIns="90488" bIns="44450" anchorCtr="1">
            <a:normAutofit fontScale="90000"/>
          </a:bodyPr>
          <a:lstStyle/>
          <a:p>
            <a:pPr eaLnBrk="1" hangingPunct="1"/>
            <a:r>
              <a:rPr lang="en-US" sz="3800" dirty="0" smtClean="0"/>
              <a:t>The empirical relationship between Illiquidity and Average Returns</a:t>
            </a:r>
          </a:p>
        </p:txBody>
      </p:sp>
      <p:pic>
        <p:nvPicPr>
          <p:cNvPr id="25603" name="Content Placeholder 5" descr="9.5.bmp"/>
          <p:cNvPicPr>
            <a:picLocks noGrp="1" noChangeAspect="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1400175" y="1600200"/>
            <a:ext cx="6343650" cy="4525963"/>
          </a:xfrm>
        </p:spPr>
      </p:pic>
    </p:spTree>
    <p:extLst>
      <p:ext uri="{BB962C8B-B14F-4D97-AF65-F5344CB8AC3E}">
        <p14:creationId xmlns:p14="http://schemas.microsoft.com/office/powerpoint/2010/main" val="50071541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Liquidity risk and liquidity betas</a:t>
            </a:r>
          </a:p>
        </p:txBody>
      </p:sp>
      <p:sp>
        <p:nvSpPr>
          <p:cNvPr id="3" name="Slide Number Placeholder 2"/>
          <p:cNvSpPr>
            <a:spLocks noGrp="1"/>
          </p:cNvSpPr>
          <p:nvPr>
            <p:ph type="sldNum" sz="quarter" idx="12"/>
          </p:nvPr>
        </p:nvSpPr>
        <p:spPr/>
        <p:txBody>
          <a:bodyPr/>
          <a:lstStyle/>
          <a:p>
            <a:fld id="{E8C80D2A-EA4E-4A37-A9DF-772D0EA46EC5}" type="slidenum">
              <a:rPr lang="en-US" smtClean="0"/>
              <a:pPr/>
              <a:t>18</a:t>
            </a:fld>
            <a:endParaRPr lang="en-US" dirty="0"/>
          </a:p>
        </p:txBody>
      </p:sp>
      <p:sp>
        <p:nvSpPr>
          <p:cNvPr id="4" name="Content Placeholder 3"/>
          <p:cNvSpPr>
            <a:spLocks noGrp="1"/>
          </p:cNvSpPr>
          <p:nvPr>
            <p:ph sz="quarter" idx="13"/>
          </p:nvPr>
        </p:nvSpPr>
        <p:spPr/>
        <p:txBody>
          <a:bodyPr/>
          <a:lstStyle/>
          <a:p>
            <a:r>
              <a:rPr lang="en-US" dirty="0"/>
              <a:t>In a financial crisis, liquidity can unexpectedly dry up.</a:t>
            </a:r>
          </a:p>
          <a:p>
            <a:r>
              <a:rPr lang="en-US" dirty="0"/>
              <a:t>When liquidity in one stock decreases, it tends to decrease in other stocks at the same time.</a:t>
            </a:r>
          </a:p>
          <a:p>
            <a:r>
              <a:rPr lang="en-US" dirty="0"/>
              <a:t>For some stocks, such illiquidity will occur at the same time as it occurs in the broader marketplace.</a:t>
            </a:r>
          </a:p>
          <a:p>
            <a:r>
              <a:rPr lang="en-US" dirty="0"/>
              <a:t>Since illiquidity at such times is costlier for the investor, stocks whose illiquidity is correlated with market illiquidity, i.e. those that have higher liquidity betas will have to pay higher returns</a:t>
            </a:r>
            <a:r>
              <a:rPr lang="en-US" dirty="0" smtClean="0"/>
              <a:t>.</a:t>
            </a:r>
            <a:endParaRPr lang="en-US" dirty="0"/>
          </a:p>
        </p:txBody>
      </p:sp>
    </p:spTree>
    <p:extLst>
      <p:ext uri="{BB962C8B-B14F-4D97-AF65-F5344CB8AC3E}">
        <p14:creationId xmlns:p14="http://schemas.microsoft.com/office/powerpoint/2010/main" val="3125401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I need to know the math?</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19</a:t>
            </a:fld>
            <a:endParaRPr lang="en-US" dirty="0"/>
          </a:p>
        </p:txBody>
      </p:sp>
      <p:sp>
        <p:nvSpPr>
          <p:cNvPr id="4" name="Content Placeholder 3"/>
          <p:cNvSpPr>
            <a:spLocks noGrp="1"/>
          </p:cNvSpPr>
          <p:nvPr>
            <p:ph sz="quarter" idx="13"/>
          </p:nvPr>
        </p:nvSpPr>
        <p:spPr>
          <a:xfrm>
            <a:off x="301752" y="1295400"/>
            <a:ext cx="8503920" cy="5105400"/>
          </a:xfrm>
        </p:spPr>
        <p:txBody>
          <a:bodyPr/>
          <a:lstStyle/>
          <a:p>
            <a:r>
              <a:rPr lang="en-US" dirty="0" smtClean="0"/>
              <a:t>Would you restrict yourself to knowing only simple words when you speak a language?</a:t>
            </a:r>
          </a:p>
          <a:p>
            <a:pPr lvl="1"/>
            <a:r>
              <a:rPr lang="en-US" dirty="0" smtClean="0"/>
              <a:t>Sometimes learning new words – even if they can be defined in terms of existing words – ends up with the definition of new concepts.</a:t>
            </a:r>
          </a:p>
          <a:p>
            <a:pPr lvl="1"/>
            <a:r>
              <a:rPr lang="en-US" dirty="0" smtClean="0"/>
              <a:t>We can talk much more concisely about things if we can describe things in a short-hand.</a:t>
            </a:r>
            <a:endParaRPr lang="en-US" dirty="0"/>
          </a:p>
        </p:txBody>
      </p:sp>
    </p:spTree>
    <p:extLst>
      <p:ext uri="{BB962C8B-B14F-4D97-AF65-F5344CB8AC3E}">
        <p14:creationId xmlns:p14="http://schemas.microsoft.com/office/powerpoint/2010/main" val="1322406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Goals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a:t>
            </a:fld>
            <a:endParaRPr lang="en-US" dirty="0"/>
          </a:p>
        </p:txBody>
      </p:sp>
      <p:sp>
        <p:nvSpPr>
          <p:cNvPr id="4" name="Content Placeholder 3"/>
          <p:cNvSpPr>
            <a:spLocks noGrp="1"/>
          </p:cNvSpPr>
          <p:nvPr>
            <p:ph sz="quarter" idx="13"/>
          </p:nvPr>
        </p:nvSpPr>
        <p:spPr/>
        <p:txBody>
          <a:bodyPr>
            <a:normAutofit/>
          </a:bodyPr>
          <a:lstStyle/>
          <a:p>
            <a:r>
              <a:rPr lang="en-US" dirty="0" smtClean="0"/>
              <a:t>What are the assumptions of the CAPM?</a:t>
            </a:r>
          </a:p>
          <a:p>
            <a:r>
              <a:rPr lang="en-US" dirty="0" smtClean="0"/>
              <a:t>What are the implications of the CAPM?</a:t>
            </a:r>
          </a:p>
          <a:p>
            <a:r>
              <a:rPr lang="en-US" dirty="0" smtClean="0"/>
              <a:t>What happens if we relax the assumptions of the CAPM?</a:t>
            </a:r>
          </a:p>
          <a:p>
            <a:r>
              <a:rPr lang="en-US" dirty="0" smtClean="0"/>
              <a:t>Is the CAPM testable in principle?</a:t>
            </a:r>
          </a:p>
          <a:p>
            <a:r>
              <a:rPr lang="en-US" dirty="0" smtClean="0"/>
              <a:t>What are some of </a:t>
            </a:r>
            <a:r>
              <a:rPr lang="en-US" smtClean="0"/>
              <a:t>the extensions of the CAPM?</a:t>
            </a:r>
            <a:endParaRPr lang="en-US" dirty="0" smtClean="0"/>
          </a:p>
          <a:p>
            <a:endParaRPr lang="en-US" dirty="0" smtClean="0"/>
          </a:p>
          <a:p>
            <a:endParaRPr lang="en-US" dirty="0" smtClean="0"/>
          </a:p>
        </p:txBody>
      </p:sp>
    </p:spTree>
    <p:extLst>
      <p:ext uri="{BB962C8B-B14F-4D97-AF65-F5344CB8AC3E}">
        <p14:creationId xmlns:p14="http://schemas.microsoft.com/office/powerpoint/2010/main" val="11536147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rmAutofit fontScale="90000"/>
          </a:bodyPr>
          <a:lstStyle/>
          <a:p>
            <a:r>
              <a:rPr lang="en-US" dirty="0" smtClean="0"/>
              <a:t>Why do I need to know the CAPM (or any other model)?</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20</a:t>
            </a:fld>
            <a:endParaRPr lang="en-US" dirty="0"/>
          </a:p>
        </p:txBody>
      </p:sp>
      <p:sp>
        <p:nvSpPr>
          <p:cNvPr id="4" name="Content Placeholder 3"/>
          <p:cNvSpPr>
            <a:spLocks noGrp="1"/>
          </p:cNvSpPr>
          <p:nvPr>
            <p:ph sz="quarter" idx="13"/>
          </p:nvPr>
        </p:nvSpPr>
        <p:spPr>
          <a:xfrm>
            <a:off x="301752" y="1295400"/>
            <a:ext cx="8503920" cy="5105400"/>
          </a:xfrm>
        </p:spPr>
        <p:txBody>
          <a:bodyPr/>
          <a:lstStyle/>
          <a:p>
            <a:r>
              <a:rPr lang="en-US" dirty="0" smtClean="0"/>
              <a:t>Can we understand complex phenomena by being untidy in our thoughts?</a:t>
            </a:r>
          </a:p>
          <a:p>
            <a:r>
              <a:rPr lang="en-US" dirty="0" smtClean="0"/>
              <a:t>Does structuring our ideas force us to think through our decisions more carefully?</a:t>
            </a:r>
          </a:p>
          <a:p>
            <a:r>
              <a:rPr lang="en-US" dirty="0" smtClean="0"/>
              <a:t>How do I evaluate my performance?</a:t>
            </a:r>
            <a:endParaRPr lang="en-US" dirty="0"/>
          </a:p>
        </p:txBody>
      </p:sp>
    </p:spTree>
    <p:extLst>
      <p:ext uri="{BB962C8B-B14F-4D97-AF65-F5344CB8AC3E}">
        <p14:creationId xmlns:p14="http://schemas.microsoft.com/office/powerpoint/2010/main" val="2648052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and Return</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a:t>
            </a:fld>
            <a:endParaRPr lang="en-US" dirty="0"/>
          </a:p>
        </p:txBody>
      </p:sp>
      <p:sp>
        <p:nvSpPr>
          <p:cNvPr id="4" name="Content Placeholder 3"/>
          <p:cNvSpPr>
            <a:spLocks noGrp="1"/>
          </p:cNvSpPr>
          <p:nvPr>
            <p:ph sz="quarter" idx="13"/>
          </p:nvPr>
        </p:nvSpPr>
        <p:spPr>
          <a:xfrm>
            <a:off x="301752" y="1295400"/>
            <a:ext cx="8503920" cy="5029200"/>
          </a:xfrm>
        </p:spPr>
        <p:txBody>
          <a:bodyPr>
            <a:normAutofit fontScale="92500" lnSpcReduction="10000"/>
          </a:bodyPr>
          <a:lstStyle/>
          <a:p>
            <a:r>
              <a:rPr lang="en-US" dirty="0" smtClean="0"/>
              <a:t>Earlier, we considered how to construct portfolios of risky assets, given their expected returns and their variance-covariance structure.</a:t>
            </a:r>
          </a:p>
          <a:p>
            <a:r>
              <a:rPr lang="en-US" dirty="0" smtClean="0"/>
              <a:t>However, the expected returns of assets and their variance-covariance structure are not independent characteristics.</a:t>
            </a:r>
          </a:p>
          <a:p>
            <a:r>
              <a:rPr lang="en-US" dirty="0" smtClean="0"/>
              <a:t>In equilibrium, the two are related.</a:t>
            </a:r>
          </a:p>
          <a:p>
            <a:r>
              <a:rPr lang="en-US" dirty="0" smtClean="0"/>
              <a:t>It is important to know how these are related in order to identify mispriced assets and in order to evaluate portfolios.</a:t>
            </a:r>
          </a:p>
          <a:p>
            <a:r>
              <a:rPr lang="en-US" dirty="0" smtClean="0"/>
              <a:t>The Capital Asset Pricing Model is one model that explains the connection between expected asset returns and their second moments.</a:t>
            </a:r>
            <a:endParaRPr lang="en-US" dirty="0"/>
          </a:p>
        </p:txBody>
      </p:sp>
    </p:spTree>
    <p:extLst>
      <p:ext uri="{BB962C8B-B14F-4D97-AF65-F5344CB8AC3E}">
        <p14:creationId xmlns:p14="http://schemas.microsoft.com/office/powerpoint/2010/main" val="582180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4</a:t>
            </a:fld>
            <a:endParaRPr lang="en-US" dirty="0"/>
          </a:p>
        </p:txBody>
      </p:sp>
      <p:sp>
        <p:nvSpPr>
          <p:cNvPr id="4" name="Content Placeholder 3"/>
          <p:cNvSpPr>
            <a:spLocks noGrp="1"/>
          </p:cNvSpPr>
          <p:nvPr>
            <p:ph sz="quarter" idx="13"/>
          </p:nvPr>
        </p:nvSpPr>
        <p:spPr/>
        <p:txBody>
          <a:bodyPr/>
          <a:lstStyle/>
          <a:p>
            <a:r>
              <a:rPr lang="en-US" dirty="0" smtClean="0"/>
              <a:t>There are many small investors in the economy</a:t>
            </a:r>
          </a:p>
          <a:p>
            <a:r>
              <a:rPr lang="en-US" dirty="0" smtClean="0"/>
              <a:t>All investors have a single period horizon</a:t>
            </a:r>
          </a:p>
          <a:p>
            <a:r>
              <a:rPr lang="en-US" dirty="0" smtClean="0"/>
              <a:t>Investors can only invest in a universe of publicly traded financial assets, including risk-free borrowing and lending – there is no possibility of investing in human capital, private enterprises etc.</a:t>
            </a:r>
          </a:p>
          <a:p>
            <a:r>
              <a:rPr lang="en-US" dirty="0" smtClean="0"/>
              <a:t>There are no taxes or transactions costs.</a:t>
            </a:r>
          </a:p>
          <a:p>
            <a:r>
              <a:rPr lang="en-US" dirty="0" smtClean="0"/>
              <a:t>All investors are mean-variance investors.</a:t>
            </a:r>
          </a:p>
          <a:p>
            <a:r>
              <a:rPr lang="en-US" dirty="0" smtClean="0"/>
              <a:t>All investors have the same information and they analyze investments in the same way.</a:t>
            </a:r>
            <a:endParaRPr lang="en-US" dirty="0"/>
          </a:p>
        </p:txBody>
      </p:sp>
    </p:spTree>
    <p:extLst>
      <p:ext uri="{BB962C8B-B14F-4D97-AF65-F5344CB8AC3E}">
        <p14:creationId xmlns:p14="http://schemas.microsoft.com/office/powerpoint/2010/main" val="627925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613648" cy="758952"/>
          </a:xfrm>
        </p:spPr>
        <p:txBody>
          <a:bodyPr>
            <a:normAutofit fontScale="90000"/>
          </a:bodyPr>
          <a:lstStyle/>
          <a:p>
            <a:r>
              <a:rPr lang="en-US" dirty="0" smtClean="0"/>
              <a:t>How do we get the CAPM from the assumptions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5</a:t>
            </a:fld>
            <a:endParaRPr lang="en-US" dirty="0"/>
          </a:p>
        </p:txBody>
      </p:sp>
      <mc:AlternateContent xmlns:mc="http://schemas.openxmlformats.org/markup-compatibility/2006" xmlns:a14="http://schemas.microsoft.com/office/drawing/2010/main">
        <mc:Choice Requires="a14">
          <p:sp>
            <p:nvSpPr>
              <p:cNvPr id="4" name="Content Placeholder 3"/>
              <p:cNvSpPr>
                <a:spLocks noGrp="1"/>
              </p:cNvSpPr>
              <p:nvPr>
                <p:ph sz="quarter" idx="13"/>
              </p:nvPr>
            </p:nvSpPr>
            <p:spPr>
              <a:xfrm>
                <a:off x="301752" y="1295400"/>
                <a:ext cx="8689848" cy="5105400"/>
              </a:xfrm>
            </p:spPr>
            <p:txBody>
              <a:bodyPr>
                <a:normAutofit fontScale="85000" lnSpcReduction="20000"/>
              </a:bodyPr>
              <a:lstStyle/>
              <a:p>
                <a:r>
                  <a:rPr lang="en-US" dirty="0" smtClean="0"/>
                  <a:t>All investors are essentially identical and hence they want to hold identical risky portfolios.</a:t>
                </a:r>
              </a:p>
              <a:p>
                <a:r>
                  <a:rPr lang="en-US" dirty="0" smtClean="0"/>
                  <a:t>This is because they all use the same utility function (other than the risk aversion coefficient), and they use the same expected return, covariance information.</a:t>
                </a:r>
              </a:p>
              <a:p>
                <a:r>
                  <a:rPr lang="en-US" dirty="0" smtClean="0"/>
                  <a:t>The only way for all of them to have the same risky portfolio is if this portfolio were to be the market portfolio.</a:t>
                </a:r>
              </a:p>
              <a:p>
                <a:r>
                  <a:rPr lang="en-US" dirty="0" smtClean="0"/>
                  <a:t>The more risk-averse investors will put some of their money into risk-free lending, while others will borrow and invest more than their initial capital in the market portfolio of risky assets.</a:t>
                </a:r>
              </a:p>
              <a:p>
                <a:r>
                  <a:rPr lang="en-US" dirty="0" smtClean="0"/>
                  <a:t>Since the borrowing and lending of all investors has to cancel out, the average proportion of investors’ allocation to the risky market portfolio should be 1.</a:t>
                </a:r>
              </a:p>
              <a:p>
                <a:r>
                  <a:rPr lang="en-US" dirty="0" smtClean="0"/>
                  <a:t>Recall that </a:t>
                </a:r>
                <a14:m>
                  <m:oMath xmlns:m="http://schemas.openxmlformats.org/officeDocument/2006/math">
                    <m:r>
                      <a:rPr lang="en-US" b="0" i="1" smtClean="0">
                        <a:latin typeface="Cambria Math"/>
                      </a:rPr>
                      <m:t>𝑦</m:t>
                    </m:r>
                    <m:r>
                      <a:rPr lang="en-US" b="0" i="1" baseline="30000" smtClean="0">
                        <a:latin typeface="Cambria Math"/>
                      </a:rPr>
                      <m:t>∗</m:t>
                    </m:r>
                    <m:r>
                      <a:rPr lang="en-US" b="0" i="1" smtClean="0">
                        <a:latin typeface="Cambria Math"/>
                      </a:rPr>
                      <m:t>=[(</m:t>
                    </m:r>
                    <m:r>
                      <a:rPr lang="en-US" i="1">
                        <a:latin typeface="Cambria Math"/>
                      </a:rPr>
                      <m:t>𝐸</m:t>
                    </m:r>
                    <m:r>
                      <a:rPr lang="en-US" i="1">
                        <a:latin typeface="Cambria Math"/>
                      </a:rPr>
                      <m:t>(</m:t>
                    </m:r>
                    <m:sSub>
                      <m:sSubPr>
                        <m:ctrlPr>
                          <a:rPr lang="en-US" i="1">
                            <a:latin typeface="Cambria Math"/>
                          </a:rPr>
                        </m:ctrlPr>
                      </m:sSubPr>
                      <m:e>
                        <m:r>
                          <a:rPr lang="en-US" i="1">
                            <a:latin typeface="Cambria Math"/>
                          </a:rPr>
                          <m:t>𝑟</m:t>
                        </m:r>
                      </m:e>
                      <m:sub>
                        <m:r>
                          <a:rPr lang="en-US" i="1">
                            <a:latin typeface="Cambria Math"/>
                          </a:rPr>
                          <m:t>𝑀</m:t>
                        </m:r>
                        <m:r>
                          <m:rPr>
                            <m:nor/>
                          </m:rPr>
                          <a:rPr lang="en-US" dirty="0"/>
                          <m:t> </m:t>
                        </m:r>
                      </m:sub>
                    </m:sSub>
                    <m:r>
                      <m:rPr>
                        <m:nor/>
                      </m:rPr>
                      <a:rPr lang="en-US" dirty="0"/>
                      <m:t>)−</m:t>
                    </m:r>
                    <m:sSub>
                      <m:sSubPr>
                        <m:ctrlPr>
                          <a:rPr lang="en-US" i="1">
                            <a:latin typeface="Cambria Math"/>
                          </a:rPr>
                        </m:ctrlPr>
                      </m:sSubPr>
                      <m:e>
                        <m:r>
                          <a:rPr lang="en-US" i="1">
                            <a:latin typeface="Cambria Math"/>
                          </a:rPr>
                          <m:t>𝑟</m:t>
                        </m:r>
                      </m:e>
                      <m:sub>
                        <m:r>
                          <a:rPr lang="en-US" i="1">
                            <a:latin typeface="Cambria Math"/>
                          </a:rPr>
                          <m:t>𝑓</m:t>
                        </m:r>
                      </m:sub>
                    </m:sSub>
                    <m:r>
                      <a:rPr lang="en-US" b="0" i="1" smtClean="0">
                        <a:latin typeface="Cambria Math"/>
                      </a:rPr>
                      <m:t>)/</m:t>
                    </m:r>
                    <m:r>
                      <a:rPr lang="en-US" i="1" dirty="0">
                        <a:latin typeface="Cambria Math"/>
                      </a:rPr>
                      <m:t>=</m:t>
                    </m:r>
                    <m:r>
                      <a:rPr lang="en-US" b="0" i="1" dirty="0" smtClean="0">
                        <a:latin typeface="Cambria Math"/>
                      </a:rPr>
                      <m:t>𝐴</m:t>
                    </m:r>
                    <m:sSub>
                      <m:sSubPr>
                        <m:ctrlPr>
                          <a:rPr lang="en-US" i="1" dirty="0">
                            <a:latin typeface="Cambria Math"/>
                          </a:rPr>
                        </m:ctrlPr>
                      </m:sSubPr>
                      <m:e>
                        <m:sSup>
                          <m:sSupPr>
                            <m:ctrlPr>
                              <a:rPr lang="en-US" i="1" dirty="0">
                                <a:latin typeface="Cambria Math"/>
                              </a:rPr>
                            </m:ctrlPr>
                          </m:sSupPr>
                          <m:e>
                            <m:r>
                              <a:rPr lang="en-US" i="1" dirty="0">
                                <a:latin typeface="Cambria Math"/>
                                <a:ea typeface="Cambria Math"/>
                              </a:rPr>
                              <m:t>𝜎</m:t>
                            </m:r>
                          </m:e>
                          <m:sup>
                            <m:r>
                              <a:rPr lang="en-US" i="1" dirty="0">
                                <a:latin typeface="Cambria Math"/>
                              </a:rPr>
                              <m:t>2</m:t>
                            </m:r>
                          </m:sup>
                        </m:sSup>
                      </m:e>
                      <m:sub>
                        <m:r>
                          <a:rPr lang="en-US" i="1" dirty="0">
                            <a:latin typeface="Cambria Math"/>
                          </a:rPr>
                          <m:t>𝑀</m:t>
                        </m:r>
                      </m:sub>
                    </m:sSub>
                  </m:oMath>
                </a14:m>
                <a:r>
                  <a:rPr lang="en-US" dirty="0" smtClean="0"/>
                  <a:t>, hence substituting </a:t>
                </a:r>
                <a14:m>
                  <m:oMath xmlns:m="http://schemas.openxmlformats.org/officeDocument/2006/math">
                    <m:acc>
                      <m:accPr>
                        <m:chr m:val="̅"/>
                        <m:ctrlPr>
                          <a:rPr lang="en-US" i="1" dirty="0" smtClean="0">
                            <a:latin typeface="Cambria Math"/>
                          </a:rPr>
                        </m:ctrlPr>
                      </m:accPr>
                      <m:e>
                        <m:r>
                          <a:rPr lang="en-US" b="0" i="1" dirty="0" smtClean="0">
                            <a:latin typeface="Cambria Math"/>
                          </a:rPr>
                          <m:t>𝐴</m:t>
                        </m:r>
                      </m:e>
                    </m:acc>
                    <m:r>
                      <a:rPr lang="en-US" i="1" dirty="0">
                        <a:latin typeface="Cambria Math"/>
                      </a:rPr>
                      <m:t> </m:t>
                    </m:r>
                  </m:oMath>
                </a14:m>
                <a:r>
                  <a:rPr lang="en-US" dirty="0" smtClean="0"/>
                  <a:t>for the representative investor’s risk aversion, and rewriting, we find </a:t>
                </a:r>
                <a14:m>
                  <m:oMath xmlns:m="http://schemas.openxmlformats.org/officeDocument/2006/math">
                    <m:r>
                      <a:rPr lang="en-US" i="1">
                        <a:latin typeface="Cambria Math"/>
                      </a:rPr>
                      <m:t>𝐸</m:t>
                    </m:r>
                    <m:r>
                      <a:rPr lang="en-US" i="1">
                        <a:latin typeface="Cambria Math"/>
                      </a:rPr>
                      <m:t>(</m:t>
                    </m:r>
                    <m:sSub>
                      <m:sSubPr>
                        <m:ctrlPr>
                          <a:rPr lang="en-US" i="1">
                            <a:latin typeface="Cambria Math"/>
                          </a:rPr>
                        </m:ctrlPr>
                      </m:sSubPr>
                      <m:e>
                        <m:r>
                          <a:rPr lang="en-US" i="1">
                            <a:latin typeface="Cambria Math"/>
                          </a:rPr>
                          <m:t>𝑟</m:t>
                        </m:r>
                      </m:e>
                      <m:sub>
                        <m:r>
                          <a:rPr lang="en-US" i="1">
                            <a:latin typeface="Cambria Math"/>
                          </a:rPr>
                          <m:t>𝑀</m:t>
                        </m:r>
                        <m:r>
                          <m:rPr>
                            <m:nor/>
                          </m:rPr>
                          <a:rPr lang="en-US" dirty="0"/>
                          <m:t> </m:t>
                        </m:r>
                      </m:sub>
                    </m:sSub>
                  </m:oMath>
                </a14:m>
                <a:r>
                  <a:rPr lang="en-US" dirty="0"/>
                  <a:t>)-</a:t>
                </a:r>
                <a14:m>
                  <m:oMath xmlns:m="http://schemas.openxmlformats.org/officeDocument/2006/math">
                    <m:sSub>
                      <m:sSubPr>
                        <m:ctrlPr>
                          <a:rPr lang="en-US" i="1">
                            <a:latin typeface="Cambria Math"/>
                          </a:rPr>
                        </m:ctrlPr>
                      </m:sSubPr>
                      <m:e>
                        <m:r>
                          <a:rPr lang="en-US" i="1">
                            <a:latin typeface="Cambria Math"/>
                          </a:rPr>
                          <m:t>𝑟</m:t>
                        </m:r>
                      </m:e>
                      <m:sub>
                        <m:r>
                          <a:rPr lang="en-US" i="1">
                            <a:latin typeface="Cambria Math"/>
                          </a:rPr>
                          <m:t>𝑓</m:t>
                        </m:r>
                      </m:sub>
                    </m:sSub>
                    <m:r>
                      <a:rPr lang="en-US" i="1" dirty="0">
                        <a:latin typeface="Cambria Math"/>
                      </a:rPr>
                      <m:t>=</m:t>
                    </m:r>
                    <m:acc>
                      <m:accPr>
                        <m:chr m:val="̅"/>
                        <m:ctrlPr>
                          <a:rPr lang="en-US" i="1" dirty="0">
                            <a:latin typeface="Cambria Math"/>
                          </a:rPr>
                        </m:ctrlPr>
                      </m:accPr>
                      <m:e>
                        <m:r>
                          <a:rPr lang="en-US" i="1" dirty="0">
                            <a:latin typeface="Cambria Math"/>
                          </a:rPr>
                          <m:t>𝐴</m:t>
                        </m:r>
                      </m:e>
                    </m:acc>
                    <m:sSub>
                      <m:sSubPr>
                        <m:ctrlPr>
                          <a:rPr lang="en-US" i="1" dirty="0">
                            <a:latin typeface="Cambria Math"/>
                          </a:rPr>
                        </m:ctrlPr>
                      </m:sSubPr>
                      <m:e>
                        <m:sSup>
                          <m:sSupPr>
                            <m:ctrlPr>
                              <a:rPr lang="en-US" i="1" dirty="0">
                                <a:latin typeface="Cambria Math"/>
                              </a:rPr>
                            </m:ctrlPr>
                          </m:sSupPr>
                          <m:e>
                            <m:r>
                              <a:rPr lang="en-US" i="1" dirty="0">
                                <a:latin typeface="Cambria Math"/>
                                <a:ea typeface="Cambria Math"/>
                              </a:rPr>
                              <m:t>𝜎</m:t>
                            </m:r>
                          </m:e>
                          <m:sup>
                            <m:r>
                              <a:rPr lang="en-US" i="1" dirty="0">
                                <a:latin typeface="Cambria Math"/>
                              </a:rPr>
                              <m:t>2</m:t>
                            </m:r>
                          </m:sup>
                        </m:sSup>
                      </m:e>
                      <m:sub>
                        <m:r>
                          <a:rPr lang="en-US" i="1" dirty="0">
                            <a:latin typeface="Cambria Math"/>
                          </a:rPr>
                          <m:t>𝑀</m:t>
                        </m:r>
                      </m:sub>
                    </m:sSub>
                  </m:oMath>
                </a14:m>
                <a:endParaRPr lang="en-US" dirty="0"/>
              </a:p>
            </p:txBody>
          </p:sp>
        </mc:Choice>
        <mc:Fallback xmlns="">
          <p:sp>
            <p:nvSpPr>
              <p:cNvPr id="4" name="Content Placeholder 3"/>
              <p:cNvSpPr>
                <a:spLocks noGrp="1" noRot="1" noChangeAspect="1" noMove="1" noResize="1" noEditPoints="1" noAdjustHandles="1" noChangeArrowheads="1" noChangeShapeType="1" noTextEdit="1"/>
              </p:cNvSpPr>
              <p:nvPr>
                <p:ph sz="quarter" idx="13"/>
              </p:nvPr>
            </p:nvSpPr>
            <p:spPr>
              <a:xfrm>
                <a:off x="301752" y="1295400"/>
                <a:ext cx="8689848" cy="5105400"/>
              </a:xfrm>
              <a:blipFill rotWithShape="1">
                <a:blip r:embed="rId3"/>
                <a:stretch>
                  <a:fillRect l="-561" t="-2151" r="-1614" b="-956"/>
                </a:stretch>
              </a:blipFill>
            </p:spPr>
            <p:txBody>
              <a:bodyPr/>
              <a:lstStyle/>
              <a:p>
                <a:r>
                  <a:rPr lang="en-US">
                    <a:noFill/>
                  </a:rPr>
                  <a:t> </a:t>
                </a:r>
              </a:p>
            </p:txBody>
          </p:sp>
        </mc:Fallback>
      </mc:AlternateContent>
    </p:spTree>
    <p:extLst>
      <p:ext uri="{BB962C8B-B14F-4D97-AF65-F5344CB8AC3E}">
        <p14:creationId xmlns:p14="http://schemas.microsoft.com/office/powerpoint/2010/main" val="1865485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 we get the CAPM from the </a:t>
            </a:r>
            <a:r>
              <a:rPr lang="en-US" dirty="0" smtClean="0"/>
              <a:t>assumptions?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6</a:t>
            </a:fld>
            <a:endParaRPr lang="en-US" dirty="0"/>
          </a:p>
        </p:txBody>
      </p:sp>
      <mc:AlternateContent xmlns:mc="http://schemas.openxmlformats.org/markup-compatibility/2006" xmlns:a14="http://schemas.microsoft.com/office/drawing/2010/main">
        <mc:Choice Requires="a14">
          <p:sp>
            <p:nvSpPr>
              <p:cNvPr id="4" name="Content Placeholder 3"/>
              <p:cNvSpPr>
                <a:spLocks noGrp="1"/>
              </p:cNvSpPr>
              <p:nvPr>
                <p:ph sz="quarter" idx="13"/>
              </p:nvPr>
            </p:nvSpPr>
            <p:spPr/>
            <p:txBody>
              <a:bodyPr>
                <a:normAutofit lnSpcReduction="10000"/>
              </a:bodyPr>
              <a:lstStyle/>
              <a:p>
                <a:r>
                  <a:rPr lang="en-US" dirty="0" smtClean="0"/>
                  <a:t>We now have the global risk-return trade-off, i.e. the slope of the capital market line.</a:t>
                </a:r>
              </a:p>
              <a:p>
                <a:r>
                  <a:rPr lang="en-US" dirty="0" smtClean="0"/>
                  <a:t>What about the risk-return trade for each individual asset?</a:t>
                </a:r>
              </a:p>
              <a:p>
                <a:r>
                  <a:rPr lang="en-US" dirty="0" smtClean="0"/>
                  <a:t>First, we must note that, for any portfolio </a:t>
                </a:r>
                <a:r>
                  <a:rPr lang="en-US" i="1" dirty="0" smtClean="0"/>
                  <a:t>P</a:t>
                </a:r>
                <a:r>
                  <a:rPr lang="en-US" dirty="0" smtClean="0"/>
                  <a:t>, we can write </a:t>
                </a:r>
                <a:r>
                  <a:rPr lang="en-US" dirty="0" err="1" smtClean="0"/>
                  <a:t>r</a:t>
                </a:r>
                <a:r>
                  <a:rPr lang="en-US" baseline="-25000" dirty="0" err="1" smtClean="0"/>
                  <a:t>P</a:t>
                </a:r>
                <a:r>
                  <a:rPr lang="en-US" dirty="0" smtClean="0"/>
                  <a:t> = </a:t>
                </a:r>
                <a14:m>
                  <m:oMath xmlns:m="http://schemas.openxmlformats.org/officeDocument/2006/math">
                    <m:nary>
                      <m:naryPr>
                        <m:chr m:val="∑"/>
                        <m:supHide m:val="on"/>
                        <m:ctrlPr>
                          <a:rPr lang="en-US" i="1" smtClean="0">
                            <a:latin typeface="Cambria Math"/>
                          </a:rPr>
                        </m:ctrlPr>
                      </m:naryPr>
                      <m:sub>
                        <m:r>
                          <m:rPr>
                            <m:brk m:alnAt="7"/>
                          </m:rPr>
                          <a:rPr lang="en-US" b="0" i="1" smtClean="0">
                            <a:latin typeface="Cambria Math"/>
                          </a:rPr>
                          <m:t>𝑖</m:t>
                        </m:r>
                      </m:sub>
                      <m:sup/>
                      <m:e>
                        <m:sSub>
                          <m:sSubPr>
                            <m:ctrlPr>
                              <a:rPr lang="en-US" i="1" smtClean="0">
                                <a:latin typeface="Cambria Math"/>
                              </a:rPr>
                            </m:ctrlPr>
                          </m:sSubPr>
                          <m:e>
                            <m:r>
                              <a:rPr lang="en-US" i="1">
                                <a:latin typeface="Cambria Math"/>
                              </a:rPr>
                              <m:t>𝑤</m:t>
                            </m:r>
                          </m:e>
                          <m:sub>
                            <m:r>
                              <a:rPr lang="en-US" b="0" i="1" smtClean="0">
                                <a:latin typeface="Cambria Math"/>
                              </a:rPr>
                              <m:t>𝑖</m:t>
                            </m:r>
                          </m:sub>
                        </m:sSub>
                        <m:sSub>
                          <m:sSubPr>
                            <m:ctrlPr>
                              <a:rPr lang="en-US" i="1">
                                <a:latin typeface="Cambria Math"/>
                              </a:rPr>
                            </m:ctrlPr>
                          </m:sSubPr>
                          <m:e>
                            <m:r>
                              <a:rPr lang="en-US" b="0" i="1" smtClean="0">
                                <a:latin typeface="Cambria Math"/>
                              </a:rPr>
                              <m:t>𝑟</m:t>
                            </m:r>
                          </m:e>
                          <m:sub>
                            <m:r>
                              <a:rPr lang="en-US" i="1">
                                <a:latin typeface="Cambria Math"/>
                              </a:rPr>
                              <m:t>𝑖</m:t>
                            </m:r>
                          </m:sub>
                        </m:sSub>
                      </m:e>
                    </m:nary>
                  </m:oMath>
                </a14:m>
                <a:r>
                  <a:rPr lang="en-US" dirty="0" smtClean="0"/>
                  <a:t>.  Next, </a:t>
                </a:r>
                <a:r>
                  <a:rPr lang="en-US" dirty="0" err="1"/>
                  <a:t>Var</a:t>
                </a:r>
                <a:r>
                  <a:rPr lang="en-US" dirty="0"/>
                  <a:t>(</a:t>
                </a:r>
                <a:r>
                  <a:rPr lang="en-US" dirty="0" err="1"/>
                  <a:t>r</a:t>
                </a:r>
                <a:r>
                  <a:rPr lang="en-US" baseline="-25000" dirty="0" err="1"/>
                  <a:t>P</a:t>
                </a:r>
                <a:r>
                  <a:rPr lang="en-US" dirty="0"/>
                  <a:t>)</a:t>
                </a:r>
                <a:r>
                  <a:rPr lang="en-US" dirty="0" smtClean="0"/>
                  <a:t> can be written as </a:t>
                </a:r>
                <a:r>
                  <a:rPr lang="en-US" dirty="0" err="1" smtClean="0"/>
                  <a:t>Cov</a:t>
                </a:r>
                <a:r>
                  <a:rPr lang="en-US" dirty="0" smtClean="0"/>
                  <a:t>(</a:t>
                </a:r>
                <a:r>
                  <a:rPr lang="en-US" dirty="0" err="1" smtClean="0"/>
                  <a:t>r</a:t>
                </a:r>
                <a:r>
                  <a:rPr lang="en-US" baseline="-25000" dirty="0" err="1" smtClean="0"/>
                  <a:t>P</a:t>
                </a:r>
                <a:r>
                  <a:rPr lang="en-US" dirty="0" err="1" smtClean="0"/>
                  <a:t>,r</a:t>
                </a:r>
                <a:r>
                  <a:rPr lang="en-US" baseline="-25000" dirty="0" err="1" smtClean="0"/>
                  <a:t>P</a:t>
                </a:r>
                <a:r>
                  <a:rPr lang="en-US" dirty="0" smtClean="0"/>
                  <a:t>) or </a:t>
                </a:r>
                <a:r>
                  <a:rPr lang="en-US" dirty="0" err="1" smtClean="0"/>
                  <a:t>Cov</a:t>
                </a:r>
                <a:r>
                  <a:rPr lang="en-US" dirty="0"/>
                  <a:t>(</a:t>
                </a:r>
                <a14:m>
                  <m:oMath xmlns:m="http://schemas.openxmlformats.org/officeDocument/2006/math">
                    <m:nary>
                      <m:naryPr>
                        <m:chr m:val="∑"/>
                        <m:supHide m:val="on"/>
                        <m:ctrlPr>
                          <a:rPr lang="en-US" i="1">
                            <a:latin typeface="Cambria Math"/>
                          </a:rPr>
                        </m:ctrlPr>
                      </m:naryPr>
                      <m:sub>
                        <m:r>
                          <m:rPr>
                            <m:brk m:alnAt="7"/>
                          </m:rPr>
                          <a:rPr lang="en-US" i="1">
                            <a:latin typeface="Cambria Math"/>
                          </a:rPr>
                          <m:t>𝑖</m:t>
                        </m:r>
                      </m:sub>
                      <m:sup/>
                      <m:e>
                        <m:sSub>
                          <m:sSubPr>
                            <m:ctrlPr>
                              <a:rPr lang="en-US" i="1">
                                <a:latin typeface="Cambria Math"/>
                              </a:rPr>
                            </m:ctrlPr>
                          </m:sSubPr>
                          <m:e>
                            <m:r>
                              <a:rPr lang="en-US" i="1">
                                <a:latin typeface="Cambria Math"/>
                              </a:rPr>
                              <m:t>𝑤</m:t>
                            </m:r>
                          </m:e>
                          <m:sub>
                            <m:r>
                              <a:rPr lang="en-US" i="1">
                                <a:latin typeface="Cambria Math"/>
                              </a:rPr>
                              <m:t>𝑖</m:t>
                            </m:r>
                          </m:sub>
                        </m:sSub>
                        <m:sSub>
                          <m:sSubPr>
                            <m:ctrlPr>
                              <a:rPr lang="en-US" i="1">
                                <a:latin typeface="Cambria Math"/>
                              </a:rPr>
                            </m:ctrlPr>
                          </m:sSubPr>
                          <m:e>
                            <m:r>
                              <a:rPr lang="en-US" i="1">
                                <a:latin typeface="Cambria Math"/>
                              </a:rPr>
                              <m:t>𝑟</m:t>
                            </m:r>
                          </m:e>
                          <m:sub>
                            <m:r>
                              <a:rPr lang="en-US" i="1">
                                <a:latin typeface="Cambria Math"/>
                              </a:rPr>
                              <m:t>𝑖</m:t>
                            </m:r>
                          </m:sub>
                        </m:sSub>
                      </m:e>
                    </m:nary>
                  </m:oMath>
                </a14:m>
                <a:r>
                  <a:rPr lang="en-US" dirty="0"/>
                  <a:t>,</a:t>
                </a:r>
                <a:r>
                  <a:rPr lang="en-US" dirty="0" err="1"/>
                  <a:t>r</a:t>
                </a:r>
                <a:r>
                  <a:rPr lang="en-US" baseline="-25000" dirty="0" err="1"/>
                  <a:t>P</a:t>
                </a:r>
                <a:r>
                  <a:rPr lang="en-US" dirty="0" smtClean="0"/>
                  <a:t>) or </a:t>
                </a:r>
                <a14:m>
                  <m:oMath xmlns:m="http://schemas.openxmlformats.org/officeDocument/2006/math">
                    <m:nary>
                      <m:naryPr>
                        <m:chr m:val="∑"/>
                        <m:supHide m:val="on"/>
                        <m:ctrlPr>
                          <a:rPr lang="en-US" i="1">
                            <a:latin typeface="Cambria Math"/>
                          </a:rPr>
                        </m:ctrlPr>
                      </m:naryPr>
                      <m:sub>
                        <m:r>
                          <m:rPr>
                            <m:brk m:alnAt="7"/>
                          </m:rPr>
                          <a:rPr lang="en-US" i="1">
                            <a:latin typeface="Cambria Math"/>
                          </a:rPr>
                          <m:t>𝑖</m:t>
                        </m:r>
                      </m:sub>
                      <m:sup/>
                      <m:e>
                        <m:sSub>
                          <m:sSubPr>
                            <m:ctrlPr>
                              <a:rPr lang="en-US" i="1">
                                <a:latin typeface="Cambria Math"/>
                              </a:rPr>
                            </m:ctrlPr>
                          </m:sSubPr>
                          <m:e>
                            <m:r>
                              <a:rPr lang="en-US" i="1">
                                <a:latin typeface="Cambria Math"/>
                              </a:rPr>
                              <m:t>𝑤</m:t>
                            </m:r>
                          </m:e>
                          <m:sub>
                            <m:r>
                              <a:rPr lang="en-US" i="1">
                                <a:latin typeface="Cambria Math"/>
                              </a:rPr>
                              <m:t>𝑖</m:t>
                            </m:r>
                          </m:sub>
                        </m:sSub>
                        <m:r>
                          <m:rPr>
                            <m:nor/>
                          </m:rPr>
                          <a:rPr lang="en-US" dirty="0"/>
                          <m:t>Cov</m:t>
                        </m:r>
                        <m:r>
                          <m:rPr>
                            <m:nor/>
                          </m:rPr>
                          <a:rPr lang="en-US" dirty="0"/>
                          <m:t>(</m:t>
                        </m:r>
                        <m:r>
                          <m:rPr>
                            <m:nor/>
                          </m:rPr>
                          <a:rPr lang="en-US" dirty="0"/>
                          <m:t>ri</m:t>
                        </m:r>
                        <m:r>
                          <m:rPr>
                            <m:nor/>
                          </m:rPr>
                          <a:rPr lang="en-US" dirty="0"/>
                          <m:t>,</m:t>
                        </m:r>
                        <m:r>
                          <m:rPr>
                            <m:nor/>
                          </m:rPr>
                          <a:rPr lang="en-US" dirty="0"/>
                          <m:t>rP</m:t>
                        </m:r>
                        <m:r>
                          <m:rPr>
                            <m:nor/>
                          </m:rPr>
                          <a:rPr lang="en-US" dirty="0"/>
                          <m:t>)</m:t>
                        </m:r>
                      </m:e>
                    </m:nary>
                  </m:oMath>
                </a14:m>
                <a:r>
                  <a:rPr lang="en-US" dirty="0" smtClean="0"/>
                  <a:t>.  </a:t>
                </a:r>
              </a:p>
              <a:p>
                <a:r>
                  <a:rPr lang="en-US" dirty="0" smtClean="0"/>
                  <a:t> Hence the marginal contribution of each asset </a:t>
                </a:r>
                <a:r>
                  <a:rPr lang="en-US" i="1" dirty="0" smtClean="0"/>
                  <a:t>i</a:t>
                </a:r>
                <a:r>
                  <a:rPr lang="en-US" dirty="0" smtClean="0"/>
                  <a:t> to the portfolio variance is simply </a:t>
                </a:r>
                <a:r>
                  <a:rPr lang="en-US" dirty="0" err="1" smtClean="0"/>
                  <a:t>Cov</a:t>
                </a:r>
                <a:r>
                  <a:rPr lang="en-US" dirty="0" smtClean="0"/>
                  <a:t>(</a:t>
                </a:r>
                <a:r>
                  <a:rPr lang="en-US" dirty="0" err="1" smtClean="0"/>
                  <a:t>r</a:t>
                </a:r>
                <a:r>
                  <a:rPr lang="en-US" baseline="-25000" dirty="0" err="1" smtClean="0"/>
                  <a:t>i</a:t>
                </a:r>
                <a:r>
                  <a:rPr lang="en-US" baseline="-25000" dirty="0" smtClean="0"/>
                  <a:t>, </a:t>
                </a:r>
                <a:r>
                  <a:rPr lang="en-US" dirty="0" err="1"/>
                  <a:t>r</a:t>
                </a:r>
                <a:r>
                  <a:rPr lang="en-US" baseline="-25000" dirty="0" err="1"/>
                  <a:t>P</a:t>
                </a:r>
                <a:r>
                  <a:rPr lang="en-US" dirty="0" smtClean="0"/>
                  <a:t>).</a:t>
                </a:r>
              </a:p>
              <a:p>
                <a:r>
                  <a:rPr lang="en-US" dirty="0" smtClean="0"/>
                  <a:t>The marginal contribution of any asset to portfolio excess return is clearly E(</a:t>
                </a:r>
                <a:r>
                  <a:rPr lang="en-US" dirty="0" err="1" smtClean="0"/>
                  <a:t>r</a:t>
                </a:r>
                <a:r>
                  <a:rPr lang="en-US" baseline="-25000" dirty="0" err="1" smtClean="0"/>
                  <a:t>i</a:t>
                </a:r>
                <a:r>
                  <a:rPr lang="en-US" dirty="0" smtClean="0"/>
                  <a:t>)-r</a:t>
                </a:r>
                <a:r>
                  <a:rPr lang="en-US" baseline="-25000" dirty="0" smtClean="0"/>
                  <a:t>f</a:t>
                </a:r>
                <a:r>
                  <a:rPr lang="en-US" dirty="0" smtClean="0"/>
                  <a:t>. </a:t>
                </a:r>
              </a:p>
            </p:txBody>
          </p:sp>
        </mc:Choice>
        <mc:Fallback xmlns="">
          <p:sp>
            <p:nvSpPr>
              <p:cNvPr id="4" name="Content Placeholder 3"/>
              <p:cNvSpPr>
                <a:spLocks noGrp="1" noRot="1" noChangeAspect="1" noMove="1" noResize="1" noEditPoints="1" noAdjustHandles="1" noChangeArrowheads="1" noChangeShapeType="1" noTextEdit="1"/>
              </p:cNvSpPr>
              <p:nvPr>
                <p:ph sz="quarter" idx="13"/>
              </p:nvPr>
            </p:nvSpPr>
            <p:spPr>
              <a:blipFill rotWithShape="1">
                <a:blip r:embed="rId3"/>
                <a:stretch>
                  <a:fillRect l="-789" t="-1904" r="-1004"/>
                </a:stretch>
              </a:blipFill>
            </p:spPr>
            <p:txBody>
              <a:bodyPr/>
              <a:lstStyle/>
              <a:p>
                <a:r>
                  <a:rPr lang="en-US">
                    <a:noFill/>
                  </a:rPr>
                  <a:t> </a:t>
                </a:r>
              </a:p>
            </p:txBody>
          </p:sp>
        </mc:Fallback>
      </mc:AlternateContent>
    </p:spTree>
    <p:extLst>
      <p:ext uri="{BB962C8B-B14F-4D97-AF65-F5344CB8AC3E}">
        <p14:creationId xmlns:p14="http://schemas.microsoft.com/office/powerpoint/2010/main" val="906097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 we get the CAPM from the </a:t>
            </a:r>
            <a:r>
              <a:rPr lang="en-US" dirty="0" smtClean="0"/>
              <a:t>assumptions?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7</a:t>
            </a:fld>
            <a:endParaRPr lang="en-US" dirty="0"/>
          </a:p>
        </p:txBody>
      </p:sp>
      <mc:AlternateContent xmlns:mc="http://schemas.openxmlformats.org/markup-compatibility/2006" xmlns:a14="http://schemas.microsoft.com/office/drawing/2010/main">
        <mc:Choice Requires="a14">
          <p:sp>
            <p:nvSpPr>
              <p:cNvPr id="4" name="Content Placeholder 3"/>
              <p:cNvSpPr>
                <a:spLocks noGrp="1"/>
              </p:cNvSpPr>
              <p:nvPr>
                <p:ph sz="quarter" idx="13"/>
              </p:nvPr>
            </p:nvSpPr>
            <p:spPr>
              <a:xfrm>
                <a:off x="304800" y="1524000"/>
                <a:ext cx="8613648" cy="5029200"/>
              </a:xfrm>
            </p:spPr>
            <p:txBody>
              <a:bodyPr>
                <a:normAutofit fontScale="77500" lnSpcReduction="20000"/>
              </a:bodyPr>
              <a:lstStyle/>
              <a:p>
                <a:r>
                  <a:rPr lang="en-US" dirty="0"/>
                  <a:t>Now, if we look at any portfolio on the efficient frontier, we can think of it as being the result of maximizing the expected excess return on the portfolio subject to the variance being equal to a certain value.</a:t>
                </a:r>
              </a:p>
              <a:p>
                <a:r>
                  <a:rPr lang="en-US" dirty="0"/>
                  <a:t>This is equivalent to ensuring that the ratio of the </a:t>
                </a:r>
                <a:r>
                  <a:rPr lang="en-US" i="1" dirty="0" smtClean="0"/>
                  <a:t>marginal contributions </a:t>
                </a:r>
                <a:r>
                  <a:rPr lang="en-US" i="1" dirty="0"/>
                  <a:t>by each asset to portfolio expected excess return </a:t>
                </a:r>
                <a:r>
                  <a:rPr lang="en-US" dirty="0"/>
                  <a:t>to the </a:t>
                </a:r>
                <a:r>
                  <a:rPr lang="en-US" i="1" dirty="0" smtClean="0"/>
                  <a:t>marginal contributions </a:t>
                </a:r>
                <a:r>
                  <a:rPr lang="en-US" i="1" dirty="0"/>
                  <a:t>of each asset to portfolio variance</a:t>
                </a:r>
                <a:r>
                  <a:rPr lang="en-US" dirty="0"/>
                  <a:t>.</a:t>
                </a:r>
              </a:p>
              <a:p>
                <a:r>
                  <a:rPr lang="en-US" dirty="0"/>
                  <a:t>Hence it must be true for each asset that [E(</a:t>
                </a:r>
                <a:r>
                  <a:rPr lang="en-US" dirty="0" err="1"/>
                  <a:t>r</a:t>
                </a:r>
                <a:r>
                  <a:rPr lang="en-US" baseline="-25000" dirty="0" err="1"/>
                  <a:t>i</a:t>
                </a:r>
                <a:r>
                  <a:rPr lang="en-US" dirty="0"/>
                  <a:t>)-</a:t>
                </a:r>
                <a:r>
                  <a:rPr lang="en-US" dirty="0" err="1"/>
                  <a:t>r</a:t>
                </a:r>
                <a:r>
                  <a:rPr lang="en-US" baseline="-25000" dirty="0" err="1"/>
                  <a:t>f</a:t>
                </a:r>
                <a:r>
                  <a:rPr lang="en-US" dirty="0"/>
                  <a:t>]/</a:t>
                </a:r>
                <a:r>
                  <a:rPr lang="en-US" dirty="0" err="1"/>
                  <a:t>Cov</a:t>
                </a:r>
                <a:r>
                  <a:rPr lang="en-US" dirty="0"/>
                  <a:t>(</a:t>
                </a:r>
                <a:r>
                  <a:rPr lang="en-US" dirty="0" err="1"/>
                  <a:t>r</a:t>
                </a:r>
                <a:r>
                  <a:rPr lang="en-US" baseline="-25000" dirty="0" err="1"/>
                  <a:t>i</a:t>
                </a:r>
                <a:r>
                  <a:rPr lang="en-US" baseline="-25000" dirty="0"/>
                  <a:t>, </a:t>
                </a:r>
                <a:r>
                  <a:rPr lang="en-US" dirty="0" err="1"/>
                  <a:t>r</a:t>
                </a:r>
                <a:r>
                  <a:rPr lang="en-US" baseline="-25000" dirty="0" err="1"/>
                  <a:t>P</a:t>
                </a:r>
                <a:r>
                  <a:rPr lang="en-US" dirty="0"/>
                  <a:t>) is the same.</a:t>
                </a:r>
              </a:p>
              <a:p>
                <a:r>
                  <a:rPr lang="en-US" dirty="0"/>
                  <a:t>We have already established that the market portfolio is on the efficient frontier.  Hence this relationship is true of the market portfolio</a:t>
                </a:r>
                <a:r>
                  <a:rPr lang="en-US" dirty="0" smtClean="0"/>
                  <a:t>.  That is</a:t>
                </a:r>
                <a:r>
                  <a:rPr lang="en-US" dirty="0"/>
                  <a:t>, [</a:t>
                </a:r>
                <a:r>
                  <a:rPr lang="en-US" dirty="0" smtClean="0"/>
                  <a:t>E(</a:t>
                </a:r>
                <a:r>
                  <a:rPr lang="en-US" dirty="0" err="1" smtClean="0"/>
                  <a:t>r</a:t>
                </a:r>
                <a:r>
                  <a:rPr lang="en-US" baseline="-25000" dirty="0" err="1" smtClean="0"/>
                  <a:t>i</a:t>
                </a:r>
                <a:r>
                  <a:rPr lang="en-US" dirty="0" smtClean="0"/>
                  <a:t>)-</a:t>
                </a:r>
                <a:r>
                  <a:rPr lang="en-US" dirty="0" err="1"/>
                  <a:t>r</a:t>
                </a:r>
                <a:r>
                  <a:rPr lang="en-US" baseline="-25000" dirty="0" err="1"/>
                  <a:t>f</a:t>
                </a:r>
                <a:r>
                  <a:rPr lang="en-US" dirty="0"/>
                  <a:t>]/</a:t>
                </a:r>
                <a:r>
                  <a:rPr lang="en-US" dirty="0" err="1"/>
                  <a:t>Cov</a:t>
                </a:r>
                <a:r>
                  <a:rPr lang="en-US" dirty="0"/>
                  <a:t>(</a:t>
                </a:r>
                <a:r>
                  <a:rPr lang="en-US" dirty="0" err="1"/>
                  <a:t>r</a:t>
                </a:r>
                <a:r>
                  <a:rPr lang="en-US" baseline="-25000" dirty="0" err="1"/>
                  <a:t>i</a:t>
                </a:r>
                <a:r>
                  <a:rPr lang="en-US" baseline="-25000" dirty="0"/>
                  <a:t>, </a:t>
                </a:r>
                <a:r>
                  <a:rPr lang="en-US" dirty="0" err="1" smtClean="0"/>
                  <a:t>r</a:t>
                </a:r>
                <a:r>
                  <a:rPr lang="en-US" baseline="-25000" dirty="0" err="1" smtClean="0"/>
                  <a:t>m</a:t>
                </a:r>
                <a:r>
                  <a:rPr lang="en-US" dirty="0" smtClean="0"/>
                  <a:t>) is the same for all assets/portfolios in the market portfolio.  But the market portfolio is also one of these portfolios.  Hence </a:t>
                </a:r>
                <a:r>
                  <a:rPr lang="en-US" dirty="0"/>
                  <a:t>[E(</a:t>
                </a:r>
                <a:r>
                  <a:rPr lang="en-US" dirty="0" err="1"/>
                  <a:t>r</a:t>
                </a:r>
                <a:r>
                  <a:rPr lang="en-US" baseline="-25000" dirty="0" err="1"/>
                  <a:t>i</a:t>
                </a:r>
                <a:r>
                  <a:rPr lang="en-US" dirty="0"/>
                  <a:t>)-</a:t>
                </a:r>
                <a:r>
                  <a:rPr lang="en-US" dirty="0" err="1"/>
                  <a:t>r</a:t>
                </a:r>
                <a:r>
                  <a:rPr lang="en-US" baseline="-25000" dirty="0" err="1"/>
                  <a:t>f</a:t>
                </a:r>
                <a:r>
                  <a:rPr lang="en-US" dirty="0"/>
                  <a:t>]/</a:t>
                </a:r>
                <a:r>
                  <a:rPr lang="en-US" dirty="0" err="1"/>
                  <a:t>Cov</a:t>
                </a:r>
                <a:r>
                  <a:rPr lang="en-US" dirty="0"/>
                  <a:t>(</a:t>
                </a:r>
                <a:r>
                  <a:rPr lang="en-US" dirty="0" err="1"/>
                  <a:t>r</a:t>
                </a:r>
                <a:r>
                  <a:rPr lang="en-US" baseline="-25000" dirty="0" err="1"/>
                  <a:t>i</a:t>
                </a:r>
                <a:r>
                  <a:rPr lang="en-US" baseline="-25000" dirty="0"/>
                  <a:t>, </a:t>
                </a:r>
                <a:r>
                  <a:rPr lang="en-US" dirty="0" err="1"/>
                  <a:t>r</a:t>
                </a:r>
                <a:r>
                  <a:rPr lang="en-US" baseline="-25000" dirty="0" err="1"/>
                  <a:t>m</a:t>
                </a:r>
                <a:r>
                  <a:rPr lang="en-US" dirty="0"/>
                  <a:t>) </a:t>
                </a:r>
                <a:r>
                  <a:rPr lang="en-US" dirty="0" smtClean="0"/>
                  <a:t>= </a:t>
                </a:r>
                <a:r>
                  <a:rPr lang="en-US" dirty="0"/>
                  <a:t>[</a:t>
                </a:r>
                <a:r>
                  <a:rPr lang="en-US" dirty="0" smtClean="0"/>
                  <a:t>E(</a:t>
                </a:r>
                <a:r>
                  <a:rPr lang="en-US" dirty="0" err="1" smtClean="0"/>
                  <a:t>r</a:t>
                </a:r>
                <a:r>
                  <a:rPr lang="en-US" baseline="-25000" dirty="0" err="1" smtClean="0"/>
                  <a:t>m</a:t>
                </a:r>
                <a:r>
                  <a:rPr lang="en-US" dirty="0" smtClean="0"/>
                  <a:t>)-</a:t>
                </a:r>
                <a:r>
                  <a:rPr lang="en-US" dirty="0" err="1"/>
                  <a:t>r</a:t>
                </a:r>
                <a:r>
                  <a:rPr lang="en-US" baseline="-25000" dirty="0" err="1"/>
                  <a:t>f</a:t>
                </a:r>
                <a:r>
                  <a:rPr lang="en-US" dirty="0"/>
                  <a:t>]/</a:t>
                </a:r>
                <a:r>
                  <a:rPr lang="en-US" dirty="0" err="1" smtClean="0"/>
                  <a:t>Cov</a:t>
                </a:r>
                <a:r>
                  <a:rPr lang="en-US" dirty="0" smtClean="0"/>
                  <a:t>(</a:t>
                </a:r>
                <a:r>
                  <a:rPr lang="en-US" dirty="0" err="1" smtClean="0"/>
                  <a:t>r</a:t>
                </a:r>
                <a:r>
                  <a:rPr lang="en-US" baseline="-25000" dirty="0" err="1" smtClean="0"/>
                  <a:t>m</a:t>
                </a:r>
                <a:r>
                  <a:rPr lang="en-US" baseline="-25000" dirty="0" smtClean="0"/>
                  <a:t>, </a:t>
                </a:r>
                <a:r>
                  <a:rPr lang="en-US" dirty="0" err="1"/>
                  <a:t>r</a:t>
                </a:r>
                <a:r>
                  <a:rPr lang="en-US" baseline="-25000" dirty="0" err="1"/>
                  <a:t>m</a:t>
                </a:r>
                <a:r>
                  <a:rPr lang="en-US" dirty="0"/>
                  <a:t>) </a:t>
                </a:r>
                <a:r>
                  <a:rPr lang="en-US" dirty="0" smtClean="0"/>
                  <a:t>= </a:t>
                </a:r>
                <a:r>
                  <a:rPr lang="en-US" dirty="0"/>
                  <a:t>[E(</a:t>
                </a:r>
                <a:r>
                  <a:rPr lang="en-US" dirty="0" err="1"/>
                  <a:t>r</a:t>
                </a:r>
                <a:r>
                  <a:rPr lang="en-US" baseline="-25000" dirty="0" err="1"/>
                  <a:t>i</a:t>
                </a:r>
                <a:r>
                  <a:rPr lang="en-US" dirty="0"/>
                  <a:t>)-</a:t>
                </a:r>
                <a:r>
                  <a:rPr lang="en-US" dirty="0" err="1"/>
                  <a:t>r</a:t>
                </a:r>
                <a:r>
                  <a:rPr lang="en-US" baseline="-25000" dirty="0" err="1"/>
                  <a:t>f</a:t>
                </a:r>
                <a:r>
                  <a:rPr lang="en-US" dirty="0" smtClean="0"/>
                  <a:t>]/</a:t>
                </a:r>
                <a:r>
                  <a:rPr lang="en-US" dirty="0" err="1" smtClean="0"/>
                  <a:t>Var</a:t>
                </a:r>
                <a:r>
                  <a:rPr lang="en-US" dirty="0" smtClean="0"/>
                  <a:t>(</a:t>
                </a:r>
                <a:r>
                  <a:rPr lang="en-US" dirty="0" err="1" smtClean="0"/>
                  <a:t>r</a:t>
                </a:r>
                <a:r>
                  <a:rPr lang="en-US" baseline="-25000" dirty="0" err="1" smtClean="0"/>
                  <a:t>m</a:t>
                </a:r>
                <a:r>
                  <a:rPr lang="en-US" dirty="0" smtClean="0"/>
                  <a:t>). </a:t>
                </a:r>
                <a:endParaRPr lang="en-US" dirty="0"/>
              </a:p>
              <a:p>
                <a:r>
                  <a:rPr lang="en-US" dirty="0"/>
                  <a:t>If we define </a:t>
                </a:r>
                <a14:m>
                  <m:oMath xmlns:m="http://schemas.openxmlformats.org/officeDocument/2006/math">
                    <m:sSub>
                      <m:sSubPr>
                        <m:ctrlPr>
                          <a:rPr lang="en-US" i="1">
                            <a:latin typeface="Cambria Math"/>
                          </a:rPr>
                        </m:ctrlPr>
                      </m:sSubPr>
                      <m:e>
                        <m:r>
                          <a:rPr lang="en-US" i="1">
                            <a:latin typeface="Cambria Math"/>
                            <a:ea typeface="Cambria Math"/>
                          </a:rPr>
                          <m:t>𝛽</m:t>
                        </m:r>
                      </m:e>
                      <m:sub>
                        <m:r>
                          <a:rPr lang="en-US" i="1">
                            <a:latin typeface="Cambria Math"/>
                          </a:rPr>
                          <m:t>𝑖</m:t>
                        </m:r>
                      </m:sub>
                    </m:sSub>
                    <m:r>
                      <a:rPr lang="en-US" i="1">
                        <a:latin typeface="Cambria Math"/>
                      </a:rPr>
                      <m:t>=</m:t>
                    </m:r>
                    <m:f>
                      <m:fPr>
                        <m:ctrlPr>
                          <a:rPr lang="en-US" i="1">
                            <a:latin typeface="Cambria Math"/>
                          </a:rPr>
                        </m:ctrlPr>
                      </m:fPr>
                      <m:num>
                        <m:r>
                          <a:rPr lang="en-US" i="1">
                            <a:latin typeface="Cambria Math"/>
                          </a:rPr>
                          <m:t>𝐶𝑜𝑣</m:t>
                        </m:r>
                        <m:r>
                          <a:rPr lang="en-US" i="1">
                            <a:latin typeface="Cambria Math"/>
                          </a:rPr>
                          <m:t>(</m:t>
                        </m:r>
                        <m:sSub>
                          <m:sSubPr>
                            <m:ctrlPr>
                              <a:rPr lang="en-US" i="1">
                                <a:latin typeface="Cambria Math"/>
                              </a:rPr>
                            </m:ctrlPr>
                          </m:sSubPr>
                          <m:e>
                            <m:r>
                              <a:rPr lang="en-US" i="1">
                                <a:latin typeface="Cambria Math"/>
                              </a:rPr>
                              <m:t>𝑟</m:t>
                            </m:r>
                          </m:e>
                          <m:sub>
                            <m:r>
                              <a:rPr lang="en-US" i="1">
                                <a:latin typeface="Cambria Math"/>
                              </a:rPr>
                              <m:t>𝑖</m:t>
                            </m:r>
                          </m:sub>
                        </m:sSub>
                        <m:r>
                          <a:rPr lang="en-US" i="1">
                            <a:latin typeface="Cambria Math"/>
                          </a:rPr>
                          <m:t>,</m:t>
                        </m:r>
                        <m:sSub>
                          <m:sSubPr>
                            <m:ctrlPr>
                              <a:rPr lang="en-US" i="1">
                                <a:latin typeface="Cambria Math"/>
                              </a:rPr>
                            </m:ctrlPr>
                          </m:sSubPr>
                          <m:e>
                            <m:r>
                              <a:rPr lang="en-US" i="1">
                                <a:latin typeface="Cambria Math"/>
                              </a:rPr>
                              <m:t>𝑟</m:t>
                            </m:r>
                          </m:e>
                          <m:sub>
                            <m:r>
                              <a:rPr lang="en-US" i="1">
                                <a:latin typeface="Cambria Math"/>
                              </a:rPr>
                              <m:t>𝑀</m:t>
                            </m:r>
                          </m:sub>
                        </m:sSub>
                        <m:r>
                          <a:rPr lang="en-US" i="1">
                            <a:latin typeface="Cambria Math"/>
                          </a:rPr>
                          <m:t>)</m:t>
                        </m:r>
                      </m:num>
                      <m:den>
                        <m:sSub>
                          <m:sSubPr>
                            <m:ctrlPr>
                              <a:rPr lang="en-US" i="1" dirty="0">
                                <a:latin typeface="Cambria Math"/>
                              </a:rPr>
                            </m:ctrlPr>
                          </m:sSubPr>
                          <m:e>
                            <m:sSup>
                              <m:sSupPr>
                                <m:ctrlPr>
                                  <a:rPr lang="en-US" i="1" dirty="0">
                                    <a:latin typeface="Cambria Math"/>
                                  </a:rPr>
                                </m:ctrlPr>
                              </m:sSupPr>
                              <m:e>
                                <m:r>
                                  <a:rPr lang="en-US" i="1" dirty="0">
                                    <a:latin typeface="Cambria Math"/>
                                    <a:ea typeface="Cambria Math"/>
                                  </a:rPr>
                                  <m:t>𝜎</m:t>
                                </m:r>
                              </m:e>
                              <m:sup>
                                <m:r>
                                  <a:rPr lang="en-US" i="1" dirty="0">
                                    <a:latin typeface="Cambria Math"/>
                                  </a:rPr>
                                  <m:t>2</m:t>
                                </m:r>
                              </m:sup>
                            </m:sSup>
                          </m:e>
                          <m:sub>
                            <m:r>
                              <a:rPr lang="en-US" i="1" dirty="0">
                                <a:latin typeface="Cambria Math"/>
                              </a:rPr>
                              <m:t>𝑀</m:t>
                            </m:r>
                          </m:sub>
                        </m:sSub>
                      </m:den>
                    </m:f>
                  </m:oMath>
                </a14:m>
                <a:r>
                  <a:rPr lang="en-US" dirty="0"/>
                  <a:t>, it follows that E(</a:t>
                </a:r>
                <a14:m>
                  <m:oMath xmlns:m="http://schemas.openxmlformats.org/officeDocument/2006/math">
                    <m:sSub>
                      <m:sSubPr>
                        <m:ctrlPr>
                          <a:rPr lang="en-US" i="1">
                            <a:latin typeface="Cambria Math"/>
                          </a:rPr>
                        </m:ctrlPr>
                      </m:sSubPr>
                      <m:e>
                        <m:r>
                          <a:rPr lang="en-US" i="1">
                            <a:latin typeface="Cambria Math"/>
                          </a:rPr>
                          <m:t>𝑟</m:t>
                        </m:r>
                      </m:e>
                      <m:sub>
                        <m:r>
                          <a:rPr lang="en-US" i="1">
                            <a:latin typeface="Cambria Math"/>
                          </a:rPr>
                          <m:t>𝑖</m:t>
                        </m:r>
                      </m:sub>
                    </m:sSub>
                  </m:oMath>
                </a14:m>
                <a:r>
                  <a:rPr lang="en-US" dirty="0"/>
                  <a:t>)-</a:t>
                </a:r>
                <a14:m>
                  <m:oMath xmlns:m="http://schemas.openxmlformats.org/officeDocument/2006/math">
                    <m:sSub>
                      <m:sSubPr>
                        <m:ctrlPr>
                          <a:rPr lang="en-US" i="1">
                            <a:latin typeface="Cambria Math"/>
                          </a:rPr>
                        </m:ctrlPr>
                      </m:sSubPr>
                      <m:e>
                        <m:r>
                          <a:rPr lang="en-US" i="1">
                            <a:latin typeface="Cambria Math"/>
                          </a:rPr>
                          <m:t>𝑟</m:t>
                        </m:r>
                      </m:e>
                      <m:sub>
                        <m:r>
                          <a:rPr lang="en-US" i="1">
                            <a:latin typeface="Cambria Math"/>
                          </a:rPr>
                          <m:t>𝑓</m:t>
                        </m:r>
                      </m:sub>
                    </m:sSub>
                  </m:oMath>
                </a14:m>
                <a:r>
                  <a:rPr lang="en-US" dirty="0"/>
                  <a:t>=</a:t>
                </a:r>
                <a14:m>
                  <m:oMath xmlns:m="http://schemas.openxmlformats.org/officeDocument/2006/math">
                    <m:sSub>
                      <m:sSubPr>
                        <m:ctrlPr>
                          <a:rPr lang="en-US" i="1">
                            <a:latin typeface="Cambria Math"/>
                          </a:rPr>
                        </m:ctrlPr>
                      </m:sSubPr>
                      <m:e>
                        <m:r>
                          <a:rPr lang="en-US" i="1">
                            <a:latin typeface="Cambria Math"/>
                            <a:ea typeface="Cambria Math"/>
                          </a:rPr>
                          <m:t>𝛽</m:t>
                        </m:r>
                      </m:e>
                      <m:sub>
                        <m:r>
                          <a:rPr lang="en-US" i="1">
                            <a:latin typeface="Cambria Math"/>
                          </a:rPr>
                          <m:t>𝑖</m:t>
                        </m:r>
                      </m:sub>
                    </m:sSub>
                  </m:oMath>
                </a14:m>
                <a:r>
                  <a:rPr lang="en-US" dirty="0"/>
                  <a:t>[</a:t>
                </a:r>
                <a14:m>
                  <m:oMath xmlns:m="http://schemas.openxmlformats.org/officeDocument/2006/math">
                    <m:r>
                      <a:rPr lang="en-US" i="1">
                        <a:latin typeface="Cambria Math"/>
                      </a:rPr>
                      <m:t>𝐸</m:t>
                    </m:r>
                    <m:r>
                      <a:rPr lang="en-US" i="1">
                        <a:latin typeface="Cambria Math"/>
                      </a:rPr>
                      <m:t>(</m:t>
                    </m:r>
                    <m:sSub>
                      <m:sSubPr>
                        <m:ctrlPr>
                          <a:rPr lang="en-US" i="1">
                            <a:latin typeface="Cambria Math"/>
                          </a:rPr>
                        </m:ctrlPr>
                      </m:sSubPr>
                      <m:e>
                        <m:r>
                          <a:rPr lang="en-US" i="1">
                            <a:latin typeface="Cambria Math"/>
                          </a:rPr>
                          <m:t>𝑟</m:t>
                        </m:r>
                      </m:e>
                      <m:sub>
                        <m:r>
                          <a:rPr lang="en-US" i="1">
                            <a:latin typeface="Cambria Math"/>
                          </a:rPr>
                          <m:t>𝑀</m:t>
                        </m:r>
                        <m:r>
                          <m:rPr>
                            <m:nor/>
                          </m:rPr>
                          <a:rPr lang="en-US" dirty="0"/>
                          <m:t> </m:t>
                        </m:r>
                      </m:sub>
                    </m:sSub>
                  </m:oMath>
                </a14:m>
                <a:r>
                  <a:rPr lang="en-US" dirty="0"/>
                  <a:t>)-</a:t>
                </a:r>
                <a14:m>
                  <m:oMath xmlns:m="http://schemas.openxmlformats.org/officeDocument/2006/math">
                    <m:sSub>
                      <m:sSubPr>
                        <m:ctrlPr>
                          <a:rPr lang="en-US" i="1">
                            <a:latin typeface="Cambria Math"/>
                          </a:rPr>
                        </m:ctrlPr>
                      </m:sSubPr>
                      <m:e>
                        <m:r>
                          <a:rPr lang="en-US" i="1">
                            <a:latin typeface="Cambria Math"/>
                          </a:rPr>
                          <m:t>𝑟</m:t>
                        </m:r>
                      </m:e>
                      <m:sub>
                        <m:r>
                          <a:rPr lang="en-US" i="1">
                            <a:latin typeface="Cambria Math"/>
                          </a:rPr>
                          <m:t>𝑓</m:t>
                        </m:r>
                      </m:sub>
                    </m:sSub>
                  </m:oMath>
                </a14:m>
                <a:r>
                  <a:rPr lang="en-US" dirty="0"/>
                  <a:t>]</a:t>
                </a:r>
              </a:p>
            </p:txBody>
          </p:sp>
        </mc:Choice>
        <mc:Fallback xmlns="">
          <p:sp>
            <p:nvSpPr>
              <p:cNvPr id="4" name="Content Placeholder 3"/>
              <p:cNvSpPr>
                <a:spLocks noGrp="1" noRot="1" noChangeAspect="1" noMove="1" noResize="1" noEditPoints="1" noAdjustHandles="1" noChangeArrowheads="1" noChangeShapeType="1" noTextEdit="1"/>
              </p:cNvSpPr>
              <p:nvPr>
                <p:ph sz="quarter" idx="13"/>
              </p:nvPr>
            </p:nvSpPr>
            <p:spPr>
              <a:xfrm>
                <a:off x="304800" y="1524000"/>
                <a:ext cx="8613648" cy="5029200"/>
              </a:xfrm>
              <a:blipFill rotWithShape="1">
                <a:blip r:embed="rId3"/>
                <a:stretch>
                  <a:fillRect l="-283" t="-1939" r="-1274"/>
                </a:stretch>
              </a:blipFill>
            </p:spPr>
            <p:txBody>
              <a:bodyPr/>
              <a:lstStyle/>
              <a:p>
                <a:r>
                  <a:rPr lang="en-US">
                    <a:noFill/>
                  </a:rPr>
                  <a:t> </a:t>
                </a:r>
              </a:p>
            </p:txBody>
          </p:sp>
        </mc:Fallback>
      </mc:AlternateContent>
    </p:spTree>
    <p:extLst>
      <p:ext uri="{BB962C8B-B14F-4D97-AF65-F5344CB8AC3E}">
        <p14:creationId xmlns:p14="http://schemas.microsoft.com/office/powerpoint/2010/main" val="3065511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Security Market Line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8</a:t>
            </a:fld>
            <a:endParaRPr lang="en-US" dirty="0"/>
          </a:p>
        </p:txBody>
      </p:sp>
      <mc:AlternateContent xmlns:mc="http://schemas.openxmlformats.org/markup-compatibility/2006" xmlns:a14="http://schemas.microsoft.com/office/drawing/2010/main">
        <mc:Choice Requires="a14">
          <p:sp>
            <p:nvSpPr>
              <p:cNvPr id="6" name="Content Placeholder 5"/>
              <p:cNvSpPr>
                <a:spLocks noGrp="1"/>
              </p:cNvSpPr>
              <p:nvPr>
                <p:ph sz="quarter" idx="13"/>
              </p:nvPr>
            </p:nvSpPr>
            <p:spPr>
              <a:xfrm>
                <a:off x="301752" y="1447800"/>
                <a:ext cx="4578223" cy="4724400"/>
              </a:xfrm>
            </p:spPr>
            <p:txBody>
              <a:bodyPr>
                <a:normAutofit fontScale="92500" lnSpcReduction="20000"/>
              </a:bodyPr>
              <a:lstStyle/>
              <a:p>
                <a:r>
                  <a:rPr lang="en-US" dirty="0" smtClean="0"/>
                  <a:t>Since the beta represents the asset’s contribution to the risk of the entire portfolio, the expected return –beta relationship can be thought of as a return-risk relationship.  </a:t>
                </a:r>
                <a:endParaRPr lang="en-US" dirty="0"/>
              </a:p>
              <a:p>
                <a:r>
                  <a:rPr lang="en-US" dirty="0" smtClean="0"/>
                  <a:t>This relationship is called the Security Market Line.</a:t>
                </a:r>
              </a:p>
              <a:p>
                <a:r>
                  <a:rPr lang="en-US" dirty="0" smtClean="0"/>
                  <a:t>The market portfolio is on the SML with a beta of 1 an the slope of the SML is </a:t>
                </a:r>
                <a:r>
                  <a:rPr lang="en-US" dirty="0"/>
                  <a:t>E(</a:t>
                </a:r>
                <a14:m>
                  <m:oMath xmlns:m="http://schemas.openxmlformats.org/officeDocument/2006/math">
                    <m:sSub>
                      <m:sSubPr>
                        <m:ctrlPr>
                          <a:rPr lang="en-US" i="1">
                            <a:latin typeface="Cambria Math"/>
                          </a:rPr>
                        </m:ctrlPr>
                      </m:sSubPr>
                      <m:e>
                        <m:r>
                          <a:rPr lang="en-US" i="1">
                            <a:latin typeface="Cambria Math"/>
                          </a:rPr>
                          <m:t>𝑟</m:t>
                        </m:r>
                      </m:e>
                      <m:sub>
                        <m:r>
                          <a:rPr lang="en-US" b="0" i="1" smtClean="0">
                            <a:latin typeface="Cambria Math"/>
                          </a:rPr>
                          <m:t>𝑀</m:t>
                        </m:r>
                      </m:sub>
                    </m:sSub>
                  </m:oMath>
                </a14:m>
                <a:r>
                  <a:rPr lang="en-US" dirty="0"/>
                  <a:t>)-</a:t>
                </a:r>
                <a14:m>
                  <m:oMath xmlns:m="http://schemas.openxmlformats.org/officeDocument/2006/math">
                    <m:sSub>
                      <m:sSubPr>
                        <m:ctrlPr>
                          <a:rPr lang="en-US" i="1">
                            <a:latin typeface="Cambria Math"/>
                          </a:rPr>
                        </m:ctrlPr>
                      </m:sSubPr>
                      <m:e>
                        <m:r>
                          <a:rPr lang="en-US" i="1">
                            <a:latin typeface="Cambria Math"/>
                          </a:rPr>
                          <m:t>𝑟</m:t>
                        </m:r>
                      </m:e>
                      <m:sub>
                        <m:r>
                          <a:rPr lang="en-US" i="1">
                            <a:latin typeface="Cambria Math"/>
                          </a:rPr>
                          <m:t>𝑓</m:t>
                        </m:r>
                      </m:sub>
                    </m:sSub>
                  </m:oMath>
                </a14:m>
                <a:r>
                  <a:rPr lang="en-US" dirty="0" smtClean="0"/>
                  <a:t>.</a:t>
                </a:r>
                <a:endParaRPr lang="en-US" dirty="0"/>
              </a:p>
            </p:txBody>
          </p:sp>
        </mc:Choice>
        <mc:Fallback xmlns="">
          <p:sp>
            <p:nvSpPr>
              <p:cNvPr id="6" name="Content Placeholder 5"/>
              <p:cNvSpPr>
                <a:spLocks noGrp="1" noRot="1" noChangeAspect="1" noMove="1" noResize="1" noEditPoints="1" noAdjustHandles="1" noChangeArrowheads="1" noChangeShapeType="1" noTextEdit="1"/>
              </p:cNvSpPr>
              <p:nvPr>
                <p:ph sz="quarter" idx="13"/>
              </p:nvPr>
            </p:nvSpPr>
            <p:spPr>
              <a:xfrm>
                <a:off x="301752" y="1447800"/>
                <a:ext cx="4578223" cy="4724400"/>
              </a:xfrm>
              <a:blipFill rotWithShape="1">
                <a:blip r:embed="rId3"/>
                <a:stretch>
                  <a:fillRect l="-1198" t="-2581" r="-3462"/>
                </a:stretch>
              </a:blipFill>
            </p:spPr>
            <p:txBody>
              <a:bodyPr/>
              <a:lstStyle/>
              <a:p>
                <a:r>
                  <a:rPr lang="en-US">
                    <a:noFill/>
                  </a:rPr>
                  <a:t> </a:t>
                </a:r>
              </a:p>
            </p:txBody>
          </p:sp>
        </mc:Fallback>
      </mc:AlternateContent>
      <p:pic>
        <p:nvPicPr>
          <p:cNvPr id="7" name="Content Placeholder 5" descr="9.2.bmp"/>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4879975" y="2133600"/>
            <a:ext cx="4264025" cy="3719923"/>
          </a:xfrm>
          <a:prstGeom prst="rect">
            <a:avLst/>
          </a:prstGeom>
        </p:spPr>
      </p:pic>
    </p:spTree>
    <p:extLst>
      <p:ext uri="{BB962C8B-B14F-4D97-AF65-F5344CB8AC3E}">
        <p14:creationId xmlns:p14="http://schemas.microsoft.com/office/powerpoint/2010/main" val="327619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 of implications of the CAPM</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9</a:t>
            </a:fld>
            <a:endParaRPr lang="en-US" dirty="0"/>
          </a:p>
        </p:txBody>
      </p:sp>
      <p:sp>
        <p:nvSpPr>
          <p:cNvPr id="4" name="Content Placeholder 3"/>
          <p:cNvSpPr>
            <a:spLocks noGrp="1"/>
          </p:cNvSpPr>
          <p:nvPr>
            <p:ph sz="quarter" idx="13"/>
          </p:nvPr>
        </p:nvSpPr>
        <p:spPr/>
        <p:txBody>
          <a:bodyPr>
            <a:normAutofit fontScale="92500"/>
          </a:bodyPr>
          <a:lstStyle/>
          <a:p>
            <a:r>
              <a:rPr lang="en-US" dirty="0" smtClean="0"/>
              <a:t>All investors will choose to hold a portfolio of risky assets in proportions that duplicate the market portfolio. </a:t>
            </a:r>
          </a:p>
          <a:p>
            <a:r>
              <a:rPr lang="en-US" dirty="0" smtClean="0"/>
              <a:t>The </a:t>
            </a:r>
            <a:r>
              <a:rPr lang="en-US" dirty="0"/>
              <a:t>market portfolio is the portfolio of all traded assets; the proportion of each asset in the market portfolio equals the market value of the asset divided by the total market value of all assets. </a:t>
            </a:r>
            <a:endParaRPr lang="en-US" dirty="0" smtClean="0"/>
          </a:p>
          <a:p>
            <a:r>
              <a:rPr lang="en-US" dirty="0" smtClean="0"/>
              <a:t>The market portfolio will be tangency portfolio to the optimal capital allocation line derived by each investor. </a:t>
            </a:r>
          </a:p>
          <a:p>
            <a:r>
              <a:rPr lang="en-US" dirty="0" smtClean="0"/>
              <a:t> Hence the capital market line (CML), the line from the risk-free rate through the market portfolio is also the best attainable capital allocation line.</a:t>
            </a:r>
          </a:p>
        </p:txBody>
      </p:sp>
    </p:spTree>
    <p:extLst>
      <p:ext uri="{BB962C8B-B14F-4D97-AF65-F5344CB8AC3E}">
        <p14:creationId xmlns:p14="http://schemas.microsoft.com/office/powerpoint/2010/main" val="2643178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cess diagram">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FD8C2F"/>
      </a:hlink>
      <a:folHlink>
        <a:srgbClr val="D5AD3B"/>
      </a:folHlink>
    </a:clrScheme>
    <a:fontScheme name="Civic">
      <a:majorFont>
        <a:latin typeface="Georgia"/>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698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shade val="75000"/>
                <a:satMod val="200000"/>
              </a:schemeClr>
            </a:gs>
            <a:gs pos="45000">
              <a:schemeClr val="phClr">
                <a:tint val="93000"/>
                <a:satMod val="200000"/>
              </a:schemeClr>
            </a:gs>
            <a:gs pos="100000">
              <a:schemeClr val="phClr">
                <a:tint val="75000"/>
                <a:satMod val="200000"/>
              </a:schemeClr>
            </a:gs>
          </a:gsLst>
          <a:lin ang="16200000" scaled="1"/>
        </a:gradFill>
        <a:blipFill>
          <a:blip xmlns:r="http://schemas.openxmlformats.org/officeDocument/2006/relationships" r:embed="rId1">
            <a:duotone>
              <a:schemeClr val="phClr">
                <a:shade val="70000"/>
                <a:satMod val="115000"/>
              </a:schemeClr>
              <a:schemeClr val="phClr">
                <a:tint val="85000"/>
              </a:schemeClr>
            </a:duotone>
          </a:blip>
          <a:tile tx="0" ty="0" sx="85000" sy="85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2222</Words>
  <Application>Microsoft Office PowerPoint</Application>
  <PresentationFormat>On-screen Show (4:3)</PresentationFormat>
  <Paragraphs>144</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Process diagram</vt:lpstr>
      <vt:lpstr>The Capital Asset Pricing Model</vt:lpstr>
      <vt:lpstr>Learning Goals</vt:lpstr>
      <vt:lpstr>Risk and Return</vt:lpstr>
      <vt:lpstr>Assumptions</vt:lpstr>
      <vt:lpstr>How do we get the CAPM from the assumptions</vt:lpstr>
      <vt:lpstr>How do we get the CAPM from the assumptions?</vt:lpstr>
      <vt:lpstr>How do we get the CAPM from the assumptions?</vt:lpstr>
      <vt:lpstr>The Security Market Line</vt:lpstr>
      <vt:lpstr>Summary of implications of the CAPM</vt:lpstr>
      <vt:lpstr>Summary of implications of the CAPM</vt:lpstr>
      <vt:lpstr>Is the CAPM testable?</vt:lpstr>
      <vt:lpstr>Is the CAPM testable?</vt:lpstr>
      <vt:lpstr>Econometrics and the E(r)-b relationship</vt:lpstr>
      <vt:lpstr>Relaxing the CAPM assumptions</vt:lpstr>
      <vt:lpstr>Relaxing the CAPM assumptions</vt:lpstr>
      <vt:lpstr>Liquidity and the CAPM</vt:lpstr>
      <vt:lpstr>The empirical relationship between Illiquidity and Average Returns</vt:lpstr>
      <vt:lpstr>Liquidity risk and liquidity betas</vt:lpstr>
      <vt:lpstr>Why do I need to know the math?</vt:lpstr>
      <vt:lpstr>Why do I need to know the CAPM (or any other model)?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2009-02-05T02:09:49Z</dcterms:created>
  <dcterms:modified xsi:type="dcterms:W3CDTF">2011-11-07T22:17:09Z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TC101743241033</vt:lpwstr>
  </property>
</Properties>
</file>