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handoutMasterIdLst>
    <p:handoutMasterId r:id="rId9"/>
  </p:handoutMasterIdLst>
  <p:sldIdLst>
    <p:sldId id="261" r:id="rId2"/>
    <p:sldId id="266" r:id="rId3"/>
    <p:sldId id="270" r:id="rId4"/>
    <p:sldId id="269" r:id="rId5"/>
    <p:sldId id="271" r:id="rId6"/>
    <p:sldId id="272" r:id="rId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p:scale>
          <a:sx n="100" d="100"/>
          <a:sy n="100" d="100"/>
        </p:scale>
        <p:origin x="-39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4/2/2012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4/2/2012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1752728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3089384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1222767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259646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196231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Governmen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en.wikipedia.org/wiki/Asset_allocation" TargetMode="External"/><Relationship Id="rId4" Type="http://schemas.openxmlformats.org/officeDocument/2006/relationships/hyperlink" Target="http://en.wikipedia.org/wiki/Central_ban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7848600" cy="1143000"/>
          </a:xfrm>
          <a:noFill/>
          <a:ln/>
        </p:spPr>
        <p:txBody>
          <a:bodyPr lIns="90487" tIns="44450" rIns="90487" bIns="44450">
            <a:normAutofit fontScale="90000"/>
          </a:bodyPr>
          <a:lstStyle/>
          <a:p>
            <a:r>
              <a:rPr lang="en-US" dirty="0" smtClean="0"/>
              <a:t>Systemic Risk and the 2008 Mortgage Crisis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Mortgage Crisis of 2008</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a:bodyPr>
          <a:lstStyle/>
          <a:p>
            <a:r>
              <a:rPr lang="en-US" dirty="0" smtClean="0"/>
              <a:t>Changes in the way mortgages were originated. </a:t>
            </a:r>
          </a:p>
          <a:p>
            <a:pPr lvl="1"/>
            <a:r>
              <a:rPr lang="en-US" dirty="0" smtClean="0"/>
              <a:t> Formerly banks originated mortgages and held them.  Later, after the development of Fannie Mae and futures in MBS, secondary markets in mortgages developed and banks were able to package their mortgages, sell them off and remove them from their balance sheet.  This allowed to concentrate on mortgage origination.</a:t>
            </a:r>
          </a:p>
          <a:p>
            <a:pPr lvl="1"/>
            <a:r>
              <a:rPr lang="en-US" dirty="0" smtClean="0"/>
              <a:t>As long as conforming mortgages were securitized, they could be priced more easily.  Once private firms being securitizing non-conforming mortgages, and mortgages began to carry all sorts of option-like characteristics, the possibility of their mispricing rose.</a:t>
            </a:r>
          </a:p>
        </p:txBody>
      </p:sp>
    </p:spTree>
    <p:extLst>
      <p:ext uri="{BB962C8B-B14F-4D97-AF65-F5344CB8AC3E}">
        <p14:creationId xmlns:p14="http://schemas.microsoft.com/office/powerpoint/2010/main" val="283741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Mortgage Crisis of 2008</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p:txBody>
          <a:bodyPr/>
          <a:lstStyle/>
          <a:p>
            <a:r>
              <a:rPr lang="en-US" dirty="0" smtClean="0"/>
              <a:t>Problems in the functioning of the market</a:t>
            </a:r>
          </a:p>
          <a:p>
            <a:pPr lvl="1"/>
            <a:r>
              <a:rPr lang="en-US" dirty="0" smtClean="0"/>
              <a:t>Incentives </a:t>
            </a:r>
            <a:r>
              <a:rPr lang="en-US" dirty="0"/>
              <a:t>for short-term gains then led to underpricing of mortgage backed securities.</a:t>
            </a:r>
          </a:p>
          <a:p>
            <a:pPr lvl="1"/>
            <a:r>
              <a:rPr lang="en-US" dirty="0"/>
              <a:t>CDS contracts did not perform as expected because systemic risk was not taken into account.</a:t>
            </a:r>
          </a:p>
          <a:p>
            <a:pPr lvl="1"/>
            <a:r>
              <a:rPr lang="en-US" dirty="0"/>
              <a:t>Starting from a period of low-interest rates, when rates rose and over-leveraged banks needed to sell-off their mortgages, the market collapsed</a:t>
            </a:r>
            <a:r>
              <a:rPr lang="en-US" dirty="0" smtClean="0"/>
              <a:t>.</a:t>
            </a:r>
            <a:endParaRPr lang="en-US" dirty="0"/>
          </a:p>
        </p:txBody>
      </p:sp>
    </p:spTree>
    <p:extLst>
      <p:ext uri="{BB962C8B-B14F-4D97-AF65-F5344CB8AC3E}">
        <p14:creationId xmlns:p14="http://schemas.microsoft.com/office/powerpoint/2010/main" val="3571741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Risk</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p:txBody>
          <a:bodyPr/>
          <a:lstStyle/>
          <a:p>
            <a:r>
              <a:rPr lang="en-US" sz="2800" dirty="0"/>
              <a:t>Systemic Risk</a:t>
            </a:r>
            <a:r>
              <a:rPr lang="en-US" sz="2800" b="1" dirty="0"/>
              <a:t>: </a:t>
            </a:r>
            <a:r>
              <a:rPr lang="en-US" sz="2800" dirty="0"/>
              <a:t>a potential breakdown of the financial system in which problems in one market spill over and disrupt others.</a:t>
            </a:r>
          </a:p>
          <a:p>
            <a:pPr lvl="1"/>
            <a:r>
              <a:rPr lang="en-US" dirty="0"/>
              <a:t>One default may set off a chain of further defaults</a:t>
            </a:r>
          </a:p>
          <a:p>
            <a:pPr lvl="1"/>
            <a:r>
              <a:rPr lang="en-US" dirty="0"/>
              <a:t>Waves of selling may occur in a downward spiral as asset prices </a:t>
            </a:r>
            <a:r>
              <a:rPr lang="en-US" dirty="0" smtClean="0"/>
              <a:t>drop</a:t>
            </a:r>
          </a:p>
          <a:p>
            <a:pPr lvl="1"/>
            <a:r>
              <a:rPr lang="en-US" dirty="0" smtClean="0"/>
              <a:t>Lack of liquidity compounds the problem since asset owners have to sell to raise cash immediately.</a:t>
            </a:r>
            <a:endParaRPr lang="en-US" dirty="0"/>
          </a:p>
          <a:p>
            <a:pPr lvl="1"/>
            <a:r>
              <a:rPr lang="en-US" dirty="0"/>
              <a:t>Potential contagion from institution to institution, and from market to market</a:t>
            </a:r>
          </a:p>
          <a:p>
            <a:endParaRPr lang="en-US" dirty="0"/>
          </a:p>
        </p:txBody>
      </p:sp>
    </p:spTree>
    <p:extLst>
      <p:ext uri="{BB962C8B-B14F-4D97-AF65-F5344CB8AC3E}">
        <p14:creationId xmlns:p14="http://schemas.microsoft.com/office/powerpoint/2010/main" val="4146353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to reduce losses from systemic risk</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p:txBody>
          <a:bodyPr/>
          <a:lstStyle/>
          <a:p>
            <a:r>
              <a:rPr lang="en-US" dirty="0"/>
              <a:t>Add liquidity to reduce insolvency risk and break a vicious circle of valuation risk/counterparty risk/liquidity risk</a:t>
            </a:r>
          </a:p>
          <a:p>
            <a:r>
              <a:rPr lang="en-US" dirty="0"/>
              <a:t>Increase transparency of structured products like CDS contracts</a:t>
            </a:r>
          </a:p>
          <a:p>
            <a:r>
              <a:rPr lang="en-US" dirty="0"/>
              <a:t>Change incentives to discourage excessive risk-taking and to reduce agency problems at rating </a:t>
            </a:r>
            <a:r>
              <a:rPr lang="en-US" dirty="0" smtClean="0"/>
              <a:t>agencies</a:t>
            </a:r>
          </a:p>
          <a:p>
            <a:r>
              <a:rPr lang="en-US" dirty="0" smtClean="0"/>
              <a:t>Prevent the growth of too-big-to-fail institutions</a:t>
            </a:r>
            <a:endParaRPr lang="en-US" dirty="0"/>
          </a:p>
          <a:p>
            <a:endParaRPr lang="en-US" dirty="0"/>
          </a:p>
        </p:txBody>
      </p:sp>
    </p:spTree>
    <p:extLst>
      <p:ext uri="{BB962C8B-B14F-4D97-AF65-F5344CB8AC3E}">
        <p14:creationId xmlns:p14="http://schemas.microsoft.com/office/powerpoint/2010/main" val="59421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 big to fail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p:txBody>
          <a:bodyPr/>
          <a:lstStyle/>
          <a:p>
            <a:r>
              <a:rPr lang="en-US" dirty="0" smtClean="0"/>
              <a:t>Certain </a:t>
            </a:r>
            <a:r>
              <a:rPr lang="en-US" dirty="0"/>
              <a:t>financial institutions are so large and so interconnected that their failure will be disastrous to an </a:t>
            </a:r>
            <a:r>
              <a:rPr lang="en-US" dirty="0" smtClean="0"/>
              <a:t>economy (high systemic risk). </a:t>
            </a:r>
          </a:p>
          <a:p>
            <a:r>
              <a:rPr lang="en-US" dirty="0" smtClean="0"/>
              <a:t>These </a:t>
            </a:r>
            <a:r>
              <a:rPr lang="en-US" dirty="0"/>
              <a:t>institutions </a:t>
            </a:r>
            <a:r>
              <a:rPr lang="en-US" dirty="0" smtClean="0"/>
              <a:t>become </a:t>
            </a:r>
            <a:r>
              <a:rPr lang="en-US" dirty="0"/>
              <a:t>recipients of beneficial financial and economic policies from </a:t>
            </a:r>
            <a:r>
              <a:rPr lang="en-US" dirty="0">
                <a:hlinkClick r:id="rId3" tooltip="Governments"/>
              </a:rPr>
              <a:t>governments</a:t>
            </a:r>
            <a:r>
              <a:rPr lang="en-US" dirty="0"/>
              <a:t> or </a:t>
            </a:r>
            <a:r>
              <a:rPr lang="en-US" dirty="0">
                <a:hlinkClick r:id="rId4" tooltip="Central banks"/>
              </a:rPr>
              <a:t>central banks</a:t>
            </a:r>
            <a:r>
              <a:rPr lang="en-US" dirty="0"/>
              <a:t> to keep them </a:t>
            </a:r>
            <a:r>
              <a:rPr lang="en-US" dirty="0" smtClean="0"/>
              <a:t>alive. </a:t>
            </a:r>
          </a:p>
          <a:p>
            <a:r>
              <a:rPr lang="en-US" dirty="0" smtClean="0"/>
              <a:t>Companies </a:t>
            </a:r>
            <a:r>
              <a:rPr lang="en-US" dirty="0"/>
              <a:t>that fall into this category </a:t>
            </a:r>
            <a:r>
              <a:rPr lang="en-US" dirty="0">
                <a:hlinkClick r:id="rId5" tooltip="Asset allocation"/>
              </a:rPr>
              <a:t>take positions</a:t>
            </a:r>
            <a:r>
              <a:rPr lang="en-US" dirty="0"/>
              <a:t> that are high-risk, as they are able to leverage these risks based on the policy preference they receive.</a:t>
            </a:r>
          </a:p>
        </p:txBody>
      </p:sp>
    </p:spTree>
    <p:extLst>
      <p:ext uri="{BB962C8B-B14F-4D97-AF65-F5344CB8AC3E}">
        <p14:creationId xmlns:p14="http://schemas.microsoft.com/office/powerpoint/2010/main" val="1008296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402</Words>
  <Application>Microsoft Office PowerPoint</Application>
  <PresentationFormat>On-screen Show (4:3)</PresentationFormat>
  <Paragraphs>42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Process diagram</vt:lpstr>
      <vt:lpstr>Systemic Risk and the 2008 Mortgage Crisis</vt:lpstr>
      <vt:lpstr>The Mortgage Crisis of 2008</vt:lpstr>
      <vt:lpstr>The Mortgage Crisis of 2008</vt:lpstr>
      <vt:lpstr>Systemic Risk</vt:lpstr>
      <vt:lpstr>How to reduce losses from systemic risk</vt:lpstr>
      <vt:lpstr>Too big to fail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2012-04-02T23:20:10Z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