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8" r:id="rId2"/>
    <p:sldId id="298" r:id="rId3"/>
    <p:sldId id="300" r:id="rId4"/>
    <p:sldId id="259" r:id="rId5"/>
    <p:sldId id="260" r:id="rId6"/>
    <p:sldId id="261" r:id="rId7"/>
    <p:sldId id="262" r:id="rId8"/>
    <p:sldId id="299" r:id="rId9"/>
    <p:sldId id="291" r:id="rId10"/>
    <p:sldId id="292" r:id="rId11"/>
    <p:sldId id="264" r:id="rId12"/>
    <p:sldId id="265" r:id="rId13"/>
    <p:sldId id="266" r:id="rId14"/>
    <p:sldId id="267" r:id="rId15"/>
    <p:sldId id="268" r:id="rId16"/>
    <p:sldId id="269" r:id="rId17"/>
    <p:sldId id="301" r:id="rId18"/>
    <p:sldId id="270" r:id="rId19"/>
    <p:sldId id="283" r:id="rId20"/>
    <p:sldId id="302" r:id="rId21"/>
    <p:sldId id="303" r:id="rId22"/>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90929"/>
  </p:normalViewPr>
  <p:slideViewPr>
    <p:cSldViewPr>
      <p:cViewPr varScale="1">
        <p:scale>
          <a:sx n="108" d="100"/>
          <a:sy n="108" d="100"/>
        </p:scale>
        <p:origin x="10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07185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1532647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266923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60402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312371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3694719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3694719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1536353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378666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2407217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151547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2890164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2746773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316576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3710475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3304879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17108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3121641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26692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8</a:t>
            </a:fld>
            <a:endParaRPr lang="en-US"/>
          </a:p>
        </p:txBody>
      </p:sp>
    </p:spTree>
    <p:extLst>
      <p:ext uri="{BB962C8B-B14F-4D97-AF65-F5344CB8AC3E}">
        <p14:creationId xmlns:p14="http://schemas.microsoft.com/office/powerpoint/2010/main" val="3514400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9</a:t>
            </a:fld>
            <a:endParaRPr lang="en-US"/>
          </a:p>
        </p:txBody>
      </p:sp>
    </p:spTree>
    <p:extLst>
      <p:ext uri="{BB962C8B-B14F-4D97-AF65-F5344CB8AC3E}">
        <p14:creationId xmlns:p14="http://schemas.microsoft.com/office/powerpoint/2010/main" val="190366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713005" y="138113"/>
            <a:ext cx="77724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9" name="Rectangle 30"/>
          <p:cNvSpPr>
            <a:spLocks noGrp="1" noChangeArrowheads="1"/>
          </p:cNvSpPr>
          <p:nvPr>
            <p:ph type="body" idx="1"/>
          </p:nvPr>
        </p:nvSpPr>
        <p:spPr bwMode="auto">
          <a:xfrm>
            <a:off x="685800" y="10668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33400"/>
            <a:ext cx="7772400" cy="1143000"/>
          </a:xfrm>
        </p:spPr>
        <p:txBody>
          <a:bodyPr/>
          <a:lstStyle/>
          <a:p>
            <a:pPr eaLnBrk="1" hangingPunct="1"/>
            <a:r>
              <a:rPr lang="en-US" dirty="0" smtClean="0"/>
              <a:t>Capital Structure and Operational Strategy</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Theory </a:t>
            </a:r>
          </a:p>
          <a:p>
            <a:pPr algn="ctr"/>
            <a:r>
              <a:rPr lang="en-US" dirty="0">
                <a:solidFill>
                  <a:schemeClr val="tx2"/>
                </a:solidFill>
                <a:latin typeface="Tahoma" pitchFamily="34" charset="0"/>
              </a:rPr>
              <a:t>and </a:t>
            </a:r>
          </a:p>
          <a:p>
            <a:pPr algn="ctr"/>
            <a:r>
              <a:rPr lang="en-US" sz="4000" dirty="0">
                <a:solidFill>
                  <a:schemeClr val="tx2"/>
                </a:solidFill>
                <a:latin typeface="Tahoma" pitchFamily="34" charset="0"/>
              </a:rPr>
              <a:t>Strategic Decision-Making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8113"/>
            <a:ext cx="8333005" cy="700087"/>
          </a:xfrm>
        </p:spPr>
        <p:txBody>
          <a:bodyPr/>
          <a:lstStyle/>
          <a:p>
            <a:r>
              <a:rPr lang="en-US" dirty="0" smtClean="0"/>
              <a:t>Capital Structure and Suppliers</a:t>
            </a:r>
            <a:endParaRPr lang="en-US" dirty="0"/>
          </a:p>
        </p:txBody>
      </p:sp>
      <p:sp>
        <p:nvSpPr>
          <p:cNvPr id="3" name="Content Placeholder 2"/>
          <p:cNvSpPr>
            <a:spLocks noGrp="1"/>
          </p:cNvSpPr>
          <p:nvPr>
            <p:ph idx="1"/>
          </p:nvPr>
        </p:nvSpPr>
        <p:spPr>
          <a:xfrm>
            <a:off x="685800" y="1066800"/>
            <a:ext cx="8305800" cy="5029200"/>
          </a:xfrm>
        </p:spPr>
        <p:txBody>
          <a:bodyPr>
            <a:normAutofit fontScale="70000" lnSpcReduction="20000"/>
          </a:bodyPr>
          <a:lstStyle/>
          <a:p>
            <a:r>
              <a:rPr lang="en-US" dirty="0"/>
              <a:t>Kimberley Blanton’s article in The Boston Globe on Thursday December 4, 1997 (City Edition) cites: “… the Chapter 11 filing in US Bankruptcy Court in Boston by Waltham-based Molten Metal was triggered when suppliers refused to extend additional credit to the company, which had already slowed payment of its bills</a:t>
            </a:r>
            <a:r>
              <a:rPr lang="en-US" dirty="0" smtClean="0"/>
              <a:t>.”</a:t>
            </a:r>
          </a:p>
          <a:p>
            <a:r>
              <a:rPr lang="en-US" dirty="0" smtClean="0"/>
              <a:t>Molina and </a:t>
            </a:r>
            <a:r>
              <a:rPr lang="en-US" dirty="0" err="1" smtClean="0"/>
              <a:t>Preve</a:t>
            </a:r>
            <a:r>
              <a:rPr lang="en-US" dirty="0" smtClean="0"/>
              <a:t> also find that retailers are forced to reduce their dependence on trade credit in times of financial distress.</a:t>
            </a:r>
            <a:endParaRPr lang="en-US" dirty="0"/>
          </a:p>
          <a:p>
            <a:r>
              <a:rPr lang="en-US" dirty="0" smtClean="0"/>
              <a:t>Clearly financial </a:t>
            </a:r>
            <a:r>
              <a:rPr lang="en-US" dirty="0"/>
              <a:t>distress can impact on a firm’s relations with suppliers.</a:t>
            </a:r>
          </a:p>
          <a:p>
            <a:r>
              <a:rPr lang="en-US" dirty="0" smtClean="0"/>
              <a:t>It is obvious that financial </a:t>
            </a:r>
            <a:r>
              <a:rPr lang="en-US" dirty="0"/>
              <a:t>distress has a lot to do with a firm’s choice of financial leverage.  The greater the debt in the firm’s capital structure, the greater the likelihood of financial distress.  </a:t>
            </a:r>
          </a:p>
          <a:p>
            <a:r>
              <a:rPr lang="en-US" dirty="0"/>
              <a:t>Suppliers are likely to look at these factors in deciding on the terms to grant their customers.  A savvy firm can use its financial stability to bargain for better credit terms</a:t>
            </a:r>
            <a:r>
              <a:rPr lang="en-US" dirty="0" smtClean="0"/>
              <a:t>.</a:t>
            </a:r>
            <a:endParaRPr lang="en-US" dirty="0"/>
          </a:p>
        </p:txBody>
      </p:sp>
      <p:sp>
        <p:nvSpPr>
          <p:cNvPr id="4" name="Rectangle 3"/>
          <p:cNvSpPr/>
          <p:nvPr/>
        </p:nvSpPr>
        <p:spPr>
          <a:xfrm>
            <a:off x="381000" y="6248400"/>
            <a:ext cx="8458200" cy="338554"/>
          </a:xfrm>
          <a:prstGeom prst="rect">
            <a:avLst/>
          </a:prstGeom>
        </p:spPr>
        <p:txBody>
          <a:bodyPr wrap="square">
            <a:spAutoFit/>
          </a:bodyPr>
          <a:lstStyle/>
          <a:p>
            <a:r>
              <a:rPr lang="en-US" sz="1600" dirty="0"/>
              <a:t>An Empirical Analysis of the Effect of </a:t>
            </a:r>
            <a:r>
              <a:rPr lang="en-US" sz="1600" dirty="0" smtClean="0"/>
              <a:t>Financial Distress </a:t>
            </a:r>
            <a:r>
              <a:rPr lang="en-US" sz="1600" dirty="0"/>
              <a:t>on Trade </a:t>
            </a:r>
            <a:r>
              <a:rPr lang="en-US" sz="1600" dirty="0" smtClean="0"/>
              <a:t>Credit, Molina and </a:t>
            </a:r>
            <a:r>
              <a:rPr lang="en-US" sz="1600" dirty="0" err="1" smtClean="0"/>
              <a:t>Preve</a:t>
            </a:r>
            <a:r>
              <a:rPr lang="en-US" sz="1600" dirty="0" smtClean="0"/>
              <a:t>, 2007</a:t>
            </a:r>
            <a:endParaRPr lang="en-US" sz="1600" dirty="0"/>
          </a:p>
        </p:txBody>
      </p:sp>
    </p:spTree>
    <p:extLst>
      <p:ext uri="{BB962C8B-B14F-4D97-AF65-F5344CB8AC3E}">
        <p14:creationId xmlns:p14="http://schemas.microsoft.com/office/powerpoint/2010/main" val="330818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686800" cy="5638800"/>
          </a:xfrm>
        </p:spPr>
        <p:txBody>
          <a:bodyPr>
            <a:normAutofit fontScale="77500" lnSpcReduction="20000"/>
          </a:bodyPr>
          <a:lstStyle/>
          <a:p>
            <a:r>
              <a:rPr lang="en-US" dirty="0" smtClean="0"/>
              <a:t>A highly leveraged firm is more likely to go bankrupt and a bankrupt firm is more likely to be liquidated.</a:t>
            </a:r>
          </a:p>
          <a:p>
            <a:r>
              <a:rPr lang="en-US" dirty="0" smtClean="0"/>
              <a:t>Highly levered firms have a greater tendency to lay off workers and reduce employment in response to a short-term reduction in demand.</a:t>
            </a:r>
          </a:p>
          <a:p>
            <a:r>
              <a:rPr lang="en-US" dirty="0" smtClean="0"/>
              <a:t>A firm with less onerous debt obligations may be willing to maintain high employment when times are bad, in order to reduce the future costs of hiring and retraining workers when demand increases.  That is, this is the first-best optimum.</a:t>
            </a:r>
          </a:p>
          <a:p>
            <a:r>
              <a:rPr lang="en-US" dirty="0" smtClean="0"/>
              <a:t>However, a more highly levered firm may be forced to cut costs by laying off workers to meet its debt obligations.</a:t>
            </a:r>
          </a:p>
          <a:p>
            <a:r>
              <a:rPr lang="en-US" dirty="0" smtClean="0"/>
              <a:t>It cannot raise funds even to fund carrying unnecessary workers short-term because levered firms have perverse incentives, as we have seen.  Levered firms that are close to financial distress are likely to be myopic in their investments.</a:t>
            </a:r>
            <a:endParaRPr lang="en-US" dirty="0"/>
          </a:p>
        </p:txBody>
      </p:sp>
      <p:sp>
        <p:nvSpPr>
          <p:cNvPr id="4" name="Title 1"/>
          <p:cNvSpPr>
            <a:spLocks noGrp="1"/>
          </p:cNvSpPr>
          <p:nvPr>
            <p:ph type="title"/>
          </p:nvPr>
        </p:nvSpPr>
        <p:spPr>
          <a:xfrm>
            <a:off x="533400" y="152400"/>
            <a:ext cx="8534400" cy="685800"/>
          </a:xfrm>
        </p:spPr>
        <p:txBody>
          <a:bodyPr/>
          <a:lstStyle/>
          <a:p>
            <a:r>
              <a:rPr lang="en-US" dirty="0" smtClean="0"/>
              <a:t>Capital Structure and Employees</a:t>
            </a:r>
            <a:endParaRPr lang="en-US" dirty="0"/>
          </a:p>
        </p:txBody>
      </p:sp>
    </p:spTree>
    <p:extLst>
      <p:ext uri="{BB962C8B-B14F-4D97-AF65-F5344CB8AC3E}">
        <p14:creationId xmlns:p14="http://schemas.microsoft.com/office/powerpoint/2010/main" val="1804101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7772400" cy="685800"/>
          </a:xfrm>
        </p:spPr>
        <p:txBody>
          <a:bodyPr/>
          <a:lstStyle/>
          <a:p>
            <a:r>
              <a:rPr lang="en-US" dirty="0" smtClean="0"/>
              <a:t>Capital Structure and HR</a:t>
            </a:r>
            <a:endParaRPr lang="en-US" dirty="0"/>
          </a:p>
        </p:txBody>
      </p:sp>
      <p:sp>
        <p:nvSpPr>
          <p:cNvPr id="5" name="Content Placeholder 4"/>
          <p:cNvSpPr>
            <a:spLocks noGrp="1"/>
          </p:cNvSpPr>
          <p:nvPr>
            <p:ph idx="1"/>
          </p:nvPr>
        </p:nvSpPr>
        <p:spPr>
          <a:xfrm>
            <a:off x="685800" y="1066800"/>
            <a:ext cx="7772400" cy="5029200"/>
          </a:xfrm>
        </p:spPr>
        <p:txBody>
          <a:bodyPr/>
          <a:lstStyle/>
          <a:p>
            <a:r>
              <a:rPr lang="en-US" dirty="0" smtClean="0"/>
              <a:t>A disbelieving financial analyst might make a comment such as the following statement:</a:t>
            </a:r>
          </a:p>
          <a:p>
            <a:r>
              <a:rPr lang="en-US" dirty="0" smtClean="0"/>
              <a:t>A firm in financial distress will lay off workers because it doesn’t have sufficient funds.  This has nothing to do with capital structure.</a:t>
            </a:r>
          </a:p>
          <a:p>
            <a:r>
              <a:rPr lang="en-US" dirty="0" smtClean="0"/>
              <a:t>Can you convince her otherwise?</a:t>
            </a:r>
            <a:endParaRPr lang="en-US" dirty="0"/>
          </a:p>
        </p:txBody>
      </p:sp>
    </p:spTree>
    <p:extLst>
      <p:ext uri="{BB962C8B-B14F-4D97-AF65-F5344CB8AC3E}">
        <p14:creationId xmlns:p14="http://schemas.microsoft.com/office/powerpoint/2010/main" val="186165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62000"/>
          </a:xfrm>
        </p:spPr>
        <p:txBody>
          <a:bodyPr>
            <a:normAutofit fontScale="90000"/>
          </a:bodyPr>
          <a:lstStyle/>
          <a:p>
            <a:r>
              <a:rPr lang="en-US" dirty="0" smtClean="0"/>
              <a:t>Capital Structure and Hiring Discipline</a:t>
            </a:r>
            <a:endParaRPr lang="en-US" dirty="0"/>
          </a:p>
        </p:txBody>
      </p:sp>
      <p:sp>
        <p:nvSpPr>
          <p:cNvPr id="3" name="Content Placeholder 2"/>
          <p:cNvSpPr>
            <a:spLocks noGrp="1"/>
          </p:cNvSpPr>
          <p:nvPr>
            <p:ph idx="1"/>
          </p:nvPr>
        </p:nvSpPr>
        <p:spPr>
          <a:xfrm>
            <a:off x="304800" y="1295400"/>
            <a:ext cx="8534400" cy="4800600"/>
          </a:xfrm>
        </p:spPr>
        <p:txBody>
          <a:bodyPr>
            <a:normAutofit fontScale="85000" lnSpcReduction="20000"/>
          </a:bodyPr>
          <a:lstStyle/>
          <a:p>
            <a:r>
              <a:rPr lang="en-US" dirty="0"/>
              <a:t>For the last two decades, </a:t>
            </a:r>
            <a:r>
              <a:rPr lang="en-US" dirty="0" smtClean="0"/>
              <a:t>firms </a:t>
            </a:r>
            <a:r>
              <a:rPr lang="en-US" dirty="0"/>
              <a:t>with higher debt have reduced their employment </a:t>
            </a:r>
            <a:r>
              <a:rPr lang="en-US" dirty="0" smtClean="0"/>
              <a:t>more often</a:t>
            </a:r>
            <a:r>
              <a:rPr lang="en-US" dirty="0"/>
              <a:t>, used more part time and seasonal employees, paid lower wages, and </a:t>
            </a:r>
            <a:r>
              <a:rPr lang="en-US" dirty="0" smtClean="0"/>
              <a:t>funded pension </a:t>
            </a:r>
            <a:r>
              <a:rPr lang="en-US" dirty="0"/>
              <a:t>plans less generously. These </a:t>
            </a:r>
            <a:r>
              <a:rPr lang="en-US" dirty="0" smtClean="0"/>
              <a:t>effects </a:t>
            </a:r>
            <a:r>
              <a:rPr lang="en-US" dirty="0"/>
              <a:t>are economically </a:t>
            </a:r>
            <a:r>
              <a:rPr lang="en-US" dirty="0" smtClean="0"/>
              <a:t>significant </a:t>
            </a:r>
            <a:r>
              <a:rPr lang="en-US" dirty="0"/>
              <a:t>and cannot </a:t>
            </a:r>
            <a:r>
              <a:rPr lang="en-US" dirty="0" smtClean="0"/>
              <a:t>be explained </a:t>
            </a:r>
            <a:r>
              <a:rPr lang="en-US" dirty="0"/>
              <a:t>by variation in performance. </a:t>
            </a:r>
            <a:r>
              <a:rPr lang="en-US" dirty="0" smtClean="0"/>
              <a:t>Debt </a:t>
            </a:r>
            <a:r>
              <a:rPr lang="en-US" dirty="0"/>
              <a:t>seems to discipline </a:t>
            </a:r>
            <a:r>
              <a:rPr lang="en-US" dirty="0" smtClean="0"/>
              <a:t>the employment relationship.</a:t>
            </a:r>
          </a:p>
          <a:p>
            <a:r>
              <a:rPr lang="en-US" dirty="0"/>
              <a:t>The apparent employment </a:t>
            </a:r>
            <a:r>
              <a:rPr lang="en-US" dirty="0" smtClean="0"/>
              <a:t>effects </a:t>
            </a:r>
            <a:r>
              <a:rPr lang="en-US" dirty="0"/>
              <a:t>of debt are not substantially </a:t>
            </a:r>
            <a:r>
              <a:rPr lang="en-US" dirty="0" smtClean="0"/>
              <a:t>affected </a:t>
            </a:r>
            <a:r>
              <a:rPr lang="en-US" dirty="0"/>
              <a:t>by controls for growth </a:t>
            </a:r>
            <a:r>
              <a:rPr lang="en-US" dirty="0" smtClean="0"/>
              <a:t>opportunities</a:t>
            </a:r>
            <a:r>
              <a:rPr lang="en-US" dirty="0"/>
              <a:t>. The relation between debt and employment reductions is </a:t>
            </a:r>
            <a:r>
              <a:rPr lang="en-US" dirty="0" smtClean="0"/>
              <a:t>significant </a:t>
            </a:r>
            <a:r>
              <a:rPr lang="en-US" dirty="0"/>
              <a:t>only at high debt levels</a:t>
            </a:r>
            <a:r>
              <a:rPr lang="en-US" dirty="0" smtClean="0"/>
              <a:t>, suggesting </a:t>
            </a:r>
            <a:r>
              <a:rPr lang="en-US" dirty="0"/>
              <a:t>that only high debt levels can force employment reductions.</a:t>
            </a:r>
          </a:p>
          <a:p>
            <a:endParaRPr lang="en-US" dirty="0"/>
          </a:p>
        </p:txBody>
      </p:sp>
      <p:sp>
        <p:nvSpPr>
          <p:cNvPr id="4" name="TextBox 3"/>
          <p:cNvSpPr txBox="1"/>
          <p:nvPr/>
        </p:nvSpPr>
        <p:spPr>
          <a:xfrm>
            <a:off x="838200" y="6324600"/>
            <a:ext cx="8077200" cy="461665"/>
          </a:xfrm>
          <a:prstGeom prst="rect">
            <a:avLst/>
          </a:prstGeom>
          <a:noFill/>
        </p:spPr>
        <p:txBody>
          <a:bodyPr wrap="square" rtlCol="0">
            <a:spAutoFit/>
          </a:bodyPr>
          <a:lstStyle/>
          <a:p>
            <a:r>
              <a:rPr lang="en-US" dirty="0"/>
              <a:t>Debt and the terms of </a:t>
            </a:r>
            <a:r>
              <a:rPr lang="en-US" dirty="0" smtClean="0"/>
              <a:t>employment, Gordon </a:t>
            </a:r>
            <a:r>
              <a:rPr lang="en-US" dirty="0" err="1" smtClean="0"/>
              <a:t>Hanka</a:t>
            </a:r>
            <a:r>
              <a:rPr lang="en-US" dirty="0" smtClean="0"/>
              <a:t>, JFE 1998</a:t>
            </a:r>
            <a:endParaRPr lang="en-US" dirty="0"/>
          </a:p>
        </p:txBody>
      </p:sp>
    </p:spTree>
    <p:extLst>
      <p:ext uri="{BB962C8B-B14F-4D97-AF65-F5344CB8AC3E}">
        <p14:creationId xmlns:p14="http://schemas.microsoft.com/office/powerpoint/2010/main" val="973818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24352"/>
          </a:xfrm>
        </p:spPr>
        <p:txBody>
          <a:bodyPr/>
          <a:lstStyle/>
          <a:p>
            <a:r>
              <a:rPr lang="en-US" dirty="0" smtClean="0"/>
              <a:t>Leverage &amp; Collective Bargaining</a:t>
            </a:r>
            <a:endParaRPr lang="en-US" dirty="0"/>
          </a:p>
        </p:txBody>
      </p:sp>
      <p:sp>
        <p:nvSpPr>
          <p:cNvPr id="3" name="Content Placeholder 2"/>
          <p:cNvSpPr>
            <a:spLocks noGrp="1"/>
          </p:cNvSpPr>
          <p:nvPr>
            <p:ph idx="1"/>
          </p:nvPr>
        </p:nvSpPr>
        <p:spPr>
          <a:xfrm>
            <a:off x="533400" y="990600"/>
            <a:ext cx="8077200" cy="5257800"/>
          </a:xfrm>
        </p:spPr>
        <p:txBody>
          <a:bodyPr>
            <a:normAutofit fontScale="92500" lnSpcReduction="20000"/>
          </a:bodyPr>
          <a:lstStyle/>
          <a:p>
            <a:r>
              <a:rPr lang="en-US" dirty="0" smtClean="0"/>
              <a:t>Can capital structure have an impact on a firm’s collective bargaining?</a:t>
            </a:r>
          </a:p>
          <a:p>
            <a:r>
              <a:rPr lang="en-US" dirty="0" smtClean="0"/>
              <a:t>Here’s a statement from an Eastern Airlines union leader:</a:t>
            </a:r>
          </a:p>
          <a:p>
            <a:r>
              <a:rPr lang="en-US" i="1" dirty="0"/>
              <a:t>More debt for Eastern meant greater pressure to cut costs. . . . [The company</a:t>
            </a:r>
            <a:r>
              <a:rPr lang="en-US" i="1" dirty="0" smtClean="0"/>
              <a:t>] is </a:t>
            </a:r>
            <a:r>
              <a:rPr lang="en-US" i="1" dirty="0"/>
              <a:t>embarked on a confrontation between labor and interest costs. </a:t>
            </a:r>
            <a:r>
              <a:rPr lang="en-US" i="1" dirty="0" smtClean="0"/>
              <a:t>It’s not </a:t>
            </a:r>
            <a:r>
              <a:rPr lang="en-US" i="1" dirty="0"/>
              <a:t>labor and management. It’s labor and interest cost.</a:t>
            </a:r>
          </a:p>
          <a:p>
            <a:pPr marL="0" indent="0">
              <a:spcAft>
                <a:spcPts val="600"/>
              </a:spcAft>
              <a:buNone/>
            </a:pPr>
            <a:r>
              <a:rPr lang="en-US" sz="2800" dirty="0" smtClean="0"/>
              <a:t>     Farrell </a:t>
            </a:r>
            <a:r>
              <a:rPr lang="en-US" sz="2800" dirty="0" err="1" smtClean="0"/>
              <a:t>Kupersmith</a:t>
            </a:r>
            <a:r>
              <a:rPr lang="en-US" sz="2800" dirty="0" smtClean="0"/>
              <a:t>, Pilots</a:t>
            </a:r>
            <a:r>
              <a:rPr lang="en-US" sz="2800" dirty="0"/>
              <a:t>’ Union </a:t>
            </a:r>
            <a:r>
              <a:rPr lang="en-US" sz="2800" dirty="0" smtClean="0"/>
              <a:t>Representative</a:t>
            </a:r>
          </a:p>
          <a:p>
            <a:r>
              <a:rPr lang="en-US" dirty="0" smtClean="0"/>
              <a:t>So it seems some people think so.  But what is the nature of this connection?</a:t>
            </a:r>
            <a:endParaRPr lang="en-US" dirty="0"/>
          </a:p>
          <a:p>
            <a:endParaRPr lang="en-US" dirty="0"/>
          </a:p>
        </p:txBody>
      </p:sp>
    </p:spTree>
    <p:extLst>
      <p:ext uri="{BB962C8B-B14F-4D97-AF65-F5344CB8AC3E}">
        <p14:creationId xmlns:p14="http://schemas.microsoft.com/office/powerpoint/2010/main" val="4085184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24352"/>
          </a:xfrm>
        </p:spPr>
        <p:txBody>
          <a:bodyPr/>
          <a:lstStyle/>
          <a:p>
            <a:r>
              <a:rPr lang="en-US" dirty="0" smtClean="0"/>
              <a:t>Leverage &amp; Collective Bargaining</a:t>
            </a:r>
            <a:endParaRPr lang="en-US" dirty="0"/>
          </a:p>
        </p:txBody>
      </p:sp>
      <p:sp>
        <p:nvSpPr>
          <p:cNvPr id="3" name="Content Placeholder 2"/>
          <p:cNvSpPr>
            <a:spLocks noGrp="1"/>
          </p:cNvSpPr>
          <p:nvPr>
            <p:ph idx="1"/>
          </p:nvPr>
        </p:nvSpPr>
        <p:spPr>
          <a:xfrm>
            <a:off x="228600" y="838200"/>
            <a:ext cx="8763000" cy="5257800"/>
          </a:xfrm>
        </p:spPr>
        <p:txBody>
          <a:bodyPr>
            <a:normAutofit fontScale="70000" lnSpcReduction="20000"/>
          </a:bodyPr>
          <a:lstStyle/>
          <a:p>
            <a:r>
              <a:rPr lang="en-US" dirty="0" smtClean="0"/>
              <a:t>David </a:t>
            </a:r>
            <a:r>
              <a:rPr lang="en-US" dirty="0" err="1" smtClean="0"/>
              <a:t>Matsa</a:t>
            </a:r>
            <a:r>
              <a:rPr lang="en-US" dirty="0" smtClean="0"/>
              <a:t> analyzed </a:t>
            </a:r>
            <a:r>
              <a:rPr lang="en-US" dirty="0"/>
              <a:t>the strategic use of debt financing to improve a firm’s bargaining position with </a:t>
            </a:r>
            <a:r>
              <a:rPr lang="en-US" dirty="0" smtClean="0"/>
              <a:t>organized </a:t>
            </a:r>
            <a:r>
              <a:rPr lang="en-US" dirty="0"/>
              <a:t>labor. </a:t>
            </a:r>
            <a:endParaRPr lang="en-US" dirty="0" smtClean="0"/>
          </a:p>
          <a:p>
            <a:r>
              <a:rPr lang="en-US" dirty="0" smtClean="0"/>
              <a:t>Because </a:t>
            </a:r>
            <a:r>
              <a:rPr lang="en-US" dirty="0"/>
              <a:t>maintaining high levels of corporate liquidity can encourage workers to raise their wage demands, a firm with external finance constraints has an incentive to use the cash flow demands of debt service to improve its bargaining position with workers. </a:t>
            </a:r>
            <a:endParaRPr lang="en-US" dirty="0" smtClean="0"/>
          </a:p>
          <a:p>
            <a:r>
              <a:rPr lang="en-US" dirty="0" smtClean="0"/>
              <a:t>Using </a:t>
            </a:r>
            <a:r>
              <a:rPr lang="en-US" dirty="0"/>
              <a:t>both firm-level collective bargaining coverage and state changes in labor laws to identify changes in union bargaining power, </a:t>
            </a:r>
            <a:r>
              <a:rPr lang="en-US" dirty="0" err="1" smtClean="0"/>
              <a:t>Matsa</a:t>
            </a:r>
            <a:r>
              <a:rPr lang="en-US" dirty="0" smtClean="0"/>
              <a:t> showed </a:t>
            </a:r>
            <a:r>
              <a:rPr lang="en-US" dirty="0"/>
              <a:t>that strategic incentives from union bargaining appear to have a substantial impact on corporate financing decisions. </a:t>
            </a:r>
            <a:endParaRPr lang="en-US" dirty="0" smtClean="0"/>
          </a:p>
          <a:p>
            <a:r>
              <a:rPr lang="en-US" dirty="0" smtClean="0"/>
              <a:t>In other words, firms with excess cash cannot credibly threaten labor demands with dire consequences.  Hence it might make sense for a firm to have large amounts of debt that might enable it to force labor to make concessions at difficult times.  Thus, in good times, leverage increases ROE, while, in bad times, it can reduce labor costs.</a:t>
            </a:r>
            <a:endParaRPr lang="en-US" dirty="0"/>
          </a:p>
          <a:p>
            <a:endParaRPr lang="en-US" dirty="0"/>
          </a:p>
        </p:txBody>
      </p:sp>
      <p:sp>
        <p:nvSpPr>
          <p:cNvPr id="4" name="TextBox 3"/>
          <p:cNvSpPr txBox="1"/>
          <p:nvPr/>
        </p:nvSpPr>
        <p:spPr>
          <a:xfrm>
            <a:off x="228600" y="5943600"/>
            <a:ext cx="8610600" cy="769441"/>
          </a:xfrm>
          <a:prstGeom prst="rect">
            <a:avLst/>
          </a:prstGeom>
          <a:noFill/>
        </p:spPr>
        <p:txBody>
          <a:bodyPr wrap="square" rtlCol="0">
            <a:spAutoFit/>
          </a:bodyPr>
          <a:lstStyle/>
          <a:p>
            <a:r>
              <a:rPr lang="en-US" sz="2200" dirty="0"/>
              <a:t>Capital Structure as a Strategic Variable</a:t>
            </a:r>
            <a:r>
              <a:rPr lang="en-US" sz="2200" dirty="0" smtClean="0"/>
              <a:t>: Evidence </a:t>
            </a:r>
            <a:r>
              <a:rPr lang="en-US" sz="2200" dirty="0"/>
              <a:t>from Collective </a:t>
            </a:r>
            <a:r>
              <a:rPr lang="en-US" sz="2200" dirty="0" smtClean="0"/>
              <a:t>Bargaining, David </a:t>
            </a:r>
            <a:r>
              <a:rPr lang="en-US" sz="2200" dirty="0" err="1" smtClean="0"/>
              <a:t>Matsa</a:t>
            </a:r>
            <a:r>
              <a:rPr lang="en-US" sz="2200" dirty="0" smtClean="0"/>
              <a:t>, JF 2010</a:t>
            </a:r>
            <a:endParaRPr lang="en-US" sz="2200" dirty="0"/>
          </a:p>
        </p:txBody>
      </p:sp>
    </p:spTree>
    <p:extLst>
      <p:ext uri="{BB962C8B-B14F-4D97-AF65-F5344CB8AC3E}">
        <p14:creationId xmlns:p14="http://schemas.microsoft.com/office/powerpoint/2010/main" val="3343787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lstStyle/>
          <a:p>
            <a:r>
              <a:rPr lang="en-US" dirty="0" smtClean="0"/>
              <a:t>Leverage &amp; Collective Bargaining</a:t>
            </a:r>
            <a:endParaRPr lang="en-US" dirty="0"/>
          </a:p>
        </p:txBody>
      </p:sp>
      <p:sp>
        <p:nvSpPr>
          <p:cNvPr id="3" name="Content Placeholder 2"/>
          <p:cNvSpPr>
            <a:spLocks noGrp="1"/>
          </p:cNvSpPr>
          <p:nvPr>
            <p:ph idx="1"/>
          </p:nvPr>
        </p:nvSpPr>
        <p:spPr>
          <a:xfrm>
            <a:off x="533400" y="838198"/>
            <a:ext cx="8534400" cy="5717233"/>
          </a:xfrm>
        </p:spPr>
        <p:txBody>
          <a:bodyPr>
            <a:normAutofit fontScale="70000" lnSpcReduction="20000"/>
          </a:bodyPr>
          <a:lstStyle/>
          <a:p>
            <a:r>
              <a:rPr lang="en-US" dirty="0" smtClean="0"/>
              <a:t>Here’s an example from the airline industry:</a:t>
            </a:r>
          </a:p>
          <a:p>
            <a:r>
              <a:rPr lang="en-US" dirty="0" smtClean="0"/>
              <a:t>Airlines </a:t>
            </a:r>
            <a:r>
              <a:rPr lang="en-US" dirty="0"/>
              <a:t>in financial distress obtain wage </a:t>
            </a:r>
            <a:r>
              <a:rPr lang="en-US" dirty="0" smtClean="0"/>
              <a:t>concessions </a:t>
            </a:r>
            <a:r>
              <a:rPr lang="en-US" dirty="0"/>
              <a:t>from employees whose pension plans are underfunded in that plan assets are insufficient to cover outstanding liabilities. Since employees with underfunded pension plans bear a higher cost when firms default, their outside option in the event of default is reduced. Therefore, in bargaining, management can employ the threat of ‘pension dumping’ to extract greater concessions from labor. </a:t>
            </a:r>
            <a:endParaRPr lang="en-US" dirty="0" smtClean="0"/>
          </a:p>
          <a:p>
            <a:r>
              <a:rPr lang="en-US" dirty="0" smtClean="0"/>
              <a:t>Pensions are partially insured by the PBGC.  Since </a:t>
            </a:r>
            <a:r>
              <a:rPr lang="en-US" dirty="0"/>
              <a:t>highly-paid employees with </a:t>
            </a:r>
            <a:r>
              <a:rPr lang="en-US" dirty="0" smtClean="0"/>
              <a:t>promised pensions </a:t>
            </a:r>
            <a:r>
              <a:rPr lang="en-US" dirty="0"/>
              <a:t>that exceed the PBGC guarantee stand to lose more when their pension is dumped, </a:t>
            </a:r>
            <a:r>
              <a:rPr lang="en-US" dirty="0" smtClean="0"/>
              <a:t>they are more </a:t>
            </a:r>
            <a:r>
              <a:rPr lang="en-US" dirty="0"/>
              <a:t>likely to make concessions during labor bargaining</a:t>
            </a:r>
            <a:r>
              <a:rPr lang="en-US" dirty="0" smtClean="0"/>
              <a:t>.</a:t>
            </a:r>
          </a:p>
          <a:p>
            <a:r>
              <a:rPr lang="en-US" dirty="0" smtClean="0"/>
              <a:t>In </a:t>
            </a:r>
            <a:r>
              <a:rPr lang="en-US" dirty="0"/>
              <a:t>renegotiation financially constrained airlines with </a:t>
            </a:r>
            <a:r>
              <a:rPr lang="en-US" dirty="0" smtClean="0"/>
              <a:t>underfunded pension </a:t>
            </a:r>
            <a:r>
              <a:rPr lang="en-US" dirty="0"/>
              <a:t>plans extract between $12,252 and $17,360 in annual wages from employees not fully </a:t>
            </a:r>
            <a:r>
              <a:rPr lang="en-US" dirty="0" smtClean="0"/>
              <a:t>covered by </a:t>
            </a:r>
            <a:r>
              <a:rPr lang="en-US" dirty="0"/>
              <a:t>the PBGC guarantee.</a:t>
            </a:r>
          </a:p>
          <a:p>
            <a:endParaRPr lang="en-US" dirty="0"/>
          </a:p>
        </p:txBody>
      </p:sp>
      <p:sp>
        <p:nvSpPr>
          <p:cNvPr id="4" name="TextBox 3"/>
          <p:cNvSpPr txBox="1"/>
          <p:nvPr/>
        </p:nvSpPr>
        <p:spPr>
          <a:xfrm>
            <a:off x="324465" y="6324600"/>
            <a:ext cx="8458200" cy="461665"/>
          </a:xfrm>
          <a:prstGeom prst="rect">
            <a:avLst/>
          </a:prstGeom>
          <a:noFill/>
        </p:spPr>
        <p:txBody>
          <a:bodyPr wrap="square" rtlCol="0">
            <a:spAutoFit/>
          </a:bodyPr>
          <a:lstStyle/>
          <a:p>
            <a:r>
              <a:rPr lang="en-US" dirty="0"/>
              <a:t>Negotiating with Labor under Financial </a:t>
            </a:r>
            <a:r>
              <a:rPr lang="en-US" dirty="0" smtClean="0"/>
              <a:t>Distress, </a:t>
            </a:r>
            <a:r>
              <a:rPr lang="en-US" dirty="0" err="1" smtClean="0"/>
              <a:t>Benmelech</a:t>
            </a:r>
            <a:r>
              <a:rPr lang="en-US" dirty="0" smtClean="0"/>
              <a:t> et al.</a:t>
            </a:r>
            <a:endParaRPr lang="en-US" dirty="0"/>
          </a:p>
        </p:txBody>
      </p:sp>
    </p:spTree>
    <p:extLst>
      <p:ext uri="{BB962C8B-B14F-4D97-AF65-F5344CB8AC3E}">
        <p14:creationId xmlns:p14="http://schemas.microsoft.com/office/powerpoint/2010/main" val="2421331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8113"/>
            <a:ext cx="8763000" cy="700087"/>
          </a:xfrm>
        </p:spPr>
        <p:txBody>
          <a:bodyPr>
            <a:noAutofit/>
          </a:bodyPr>
          <a:lstStyle/>
          <a:p>
            <a:r>
              <a:rPr lang="en-US" sz="3400" dirty="0" smtClean="0"/>
              <a:t>Financial Leverage and Leverage Over Labor</a:t>
            </a:r>
            <a:endParaRPr lang="en-US" sz="3400" dirty="0"/>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dirty="0" err="1" smtClean="0"/>
              <a:t>Jayant</a:t>
            </a:r>
            <a:r>
              <a:rPr lang="en-US" dirty="0" smtClean="0"/>
              <a:t> Kale, Harley Ryan and </a:t>
            </a:r>
            <a:r>
              <a:rPr lang="en-US" dirty="0" err="1" smtClean="0"/>
              <a:t>Lingling</a:t>
            </a:r>
            <a:r>
              <a:rPr lang="en-US" dirty="0" smtClean="0"/>
              <a:t> </a:t>
            </a:r>
            <a:r>
              <a:rPr lang="en-US" dirty="0"/>
              <a:t>Wang in a paper entitled “Outside Employment Opportunities, Employee Productivity, and Debt Disciplining” show </a:t>
            </a:r>
            <a:r>
              <a:rPr lang="en-US" dirty="0" smtClean="0"/>
              <a:t>that </a:t>
            </a:r>
            <a:r>
              <a:rPr lang="en-US" dirty="0"/>
              <a:t>debt in the capital structure increases the productivity of the firm’s </a:t>
            </a:r>
            <a:r>
              <a:rPr lang="en-US" dirty="0" smtClean="0"/>
              <a:t>employees.</a:t>
            </a:r>
          </a:p>
          <a:p>
            <a:r>
              <a:rPr lang="en-US" dirty="0" smtClean="0"/>
              <a:t>They also find that this </a:t>
            </a:r>
            <a:r>
              <a:rPr lang="en-US" dirty="0"/>
              <a:t>positive productivity-leverage relation becomes stronger when outside employment opportunities for employees worsen. </a:t>
            </a:r>
            <a:endParaRPr lang="en-US" dirty="0" smtClean="0"/>
          </a:p>
          <a:p>
            <a:r>
              <a:rPr lang="en-US" dirty="0" smtClean="0"/>
              <a:t>They look at the effects of the implementation </a:t>
            </a:r>
            <a:r>
              <a:rPr lang="en-US" dirty="0"/>
              <a:t>of NAFTA, an exogenous shock to employment opportunities in certain </a:t>
            </a:r>
            <a:r>
              <a:rPr lang="en-US" dirty="0" smtClean="0"/>
              <a:t>industries; on average, it strengthened </a:t>
            </a:r>
            <a:r>
              <a:rPr lang="en-US" dirty="0"/>
              <a:t>the positive productivity-leverage relation for firms in these industries</a:t>
            </a:r>
            <a:r>
              <a:rPr lang="en-US" dirty="0" smtClean="0"/>
              <a:t>.</a:t>
            </a:r>
          </a:p>
          <a:p>
            <a:r>
              <a:rPr lang="en-US" dirty="0" smtClean="0"/>
              <a:t>This suggests that debt increases labor productivity by means of the increased leverage that the firm has on its employees.</a:t>
            </a:r>
            <a:endParaRPr lang="en-US" dirty="0"/>
          </a:p>
        </p:txBody>
      </p:sp>
    </p:spTree>
    <p:extLst>
      <p:ext uri="{BB962C8B-B14F-4D97-AF65-F5344CB8AC3E}">
        <p14:creationId xmlns:p14="http://schemas.microsoft.com/office/powerpoint/2010/main" val="781285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19" y="152400"/>
            <a:ext cx="8991600" cy="685800"/>
          </a:xfrm>
        </p:spPr>
        <p:txBody>
          <a:bodyPr/>
          <a:lstStyle/>
          <a:p>
            <a:r>
              <a:rPr lang="en-US" sz="4000" dirty="0" smtClean="0"/>
              <a:t>Leverage &amp; Bargaining with the Govt.</a:t>
            </a:r>
            <a:endParaRPr lang="en-US" sz="4000" dirty="0"/>
          </a:p>
        </p:txBody>
      </p:sp>
      <p:sp>
        <p:nvSpPr>
          <p:cNvPr id="3" name="Content Placeholder 2"/>
          <p:cNvSpPr>
            <a:spLocks noGrp="1"/>
          </p:cNvSpPr>
          <p:nvPr>
            <p:ph idx="1"/>
          </p:nvPr>
        </p:nvSpPr>
        <p:spPr>
          <a:xfrm>
            <a:off x="381000" y="1143000"/>
            <a:ext cx="8382000" cy="5410200"/>
          </a:xfrm>
        </p:spPr>
        <p:txBody>
          <a:bodyPr>
            <a:normAutofit fontScale="77500" lnSpcReduction="20000"/>
          </a:bodyPr>
          <a:lstStyle/>
          <a:p>
            <a:r>
              <a:rPr lang="en-US" dirty="0" smtClean="0"/>
              <a:t>Too large to fail?  Can a firm be too important to a local government to fail?</a:t>
            </a:r>
          </a:p>
          <a:p>
            <a:r>
              <a:rPr lang="en-US" dirty="0" smtClean="0"/>
              <a:t>If there are positive externalities to the operations of a firm, in terms of employment of the local population with the attendant positive effects of lower crime etc., governments might be willing to provide guaranteed loans to such firms in the event of financial distress</a:t>
            </a:r>
          </a:p>
          <a:p>
            <a:r>
              <a:rPr lang="en-US" dirty="0" smtClean="0"/>
              <a:t>Thus, the US government guaranteed loans to Chrysler and received warrants in return.</a:t>
            </a:r>
          </a:p>
          <a:p>
            <a:r>
              <a:rPr lang="en-US" dirty="0" smtClean="0"/>
              <a:t>The Canadian government provided guarantees to Massey-Ferguson on a preferred stock issue in return for a promise not to lay off workers in Canada.</a:t>
            </a:r>
          </a:p>
          <a:p>
            <a:r>
              <a:rPr lang="en-US" dirty="0" smtClean="0"/>
              <a:t>Thus capital structure and financing policy can be a means for a firm to extract the value of positive externalities.</a:t>
            </a:r>
            <a:endParaRPr lang="en-US" dirty="0"/>
          </a:p>
        </p:txBody>
      </p:sp>
    </p:spTree>
    <p:extLst>
      <p:ext uri="{BB962C8B-B14F-4D97-AF65-F5344CB8AC3E}">
        <p14:creationId xmlns:p14="http://schemas.microsoft.com/office/powerpoint/2010/main" val="5093551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838200"/>
          </a:xfrm>
        </p:spPr>
        <p:txBody>
          <a:bodyPr/>
          <a:lstStyle/>
          <a:p>
            <a:r>
              <a:rPr lang="en-US" dirty="0" smtClean="0"/>
              <a:t>Debt Overhang and Negotiating with Creditors</a:t>
            </a:r>
            <a:endParaRPr lang="en-US" dirty="0"/>
          </a:p>
        </p:txBody>
      </p:sp>
      <p:sp>
        <p:nvSpPr>
          <p:cNvPr id="3" name="Content Placeholder 2"/>
          <p:cNvSpPr>
            <a:spLocks noGrp="1"/>
          </p:cNvSpPr>
          <p:nvPr>
            <p:ph idx="1"/>
          </p:nvPr>
        </p:nvSpPr>
        <p:spPr>
          <a:xfrm>
            <a:off x="304800" y="1371600"/>
            <a:ext cx="8534400" cy="4648200"/>
          </a:xfrm>
        </p:spPr>
        <p:txBody>
          <a:bodyPr>
            <a:normAutofit fontScale="70000" lnSpcReduction="20000"/>
          </a:bodyPr>
          <a:lstStyle/>
          <a:p>
            <a:r>
              <a:rPr lang="en-US" dirty="0" smtClean="0"/>
              <a:t>Similarly, excessive debt leading to debt overhang and inhibited investment can lead to a stronger negotiating position vis-à-vis bondholders. </a:t>
            </a:r>
          </a:p>
          <a:p>
            <a:r>
              <a:rPr lang="en-US" dirty="0"/>
              <a:t>The debt-overhang problem may be so severe that creditors can actually benefit from forgiving a portion of the debt. </a:t>
            </a:r>
            <a:endParaRPr lang="en-US" dirty="0" smtClean="0"/>
          </a:p>
          <a:p>
            <a:r>
              <a:rPr lang="en-US" dirty="0" smtClean="0"/>
              <a:t>With </a:t>
            </a:r>
            <a:r>
              <a:rPr lang="en-US" dirty="0"/>
              <a:t>excessively high levels of debt, the risk of default is large and the market value of debt is well below its face value. If the creditors forgive part of the debt in this situation, the lower debt burden helps realign the interests of the equity holders and the creditors. </a:t>
            </a:r>
            <a:endParaRPr lang="en-US" dirty="0" smtClean="0"/>
          </a:p>
          <a:p>
            <a:r>
              <a:rPr lang="en-US" dirty="0" smtClean="0"/>
              <a:t>The </a:t>
            </a:r>
            <a:r>
              <a:rPr lang="en-US" dirty="0"/>
              <a:t>firm’s effort and investment will rise, increasing the total value of the firm and the market value of the remaining debt. If this effect is strong enough, the market value of the remaining debt may be even higher than the market value of the total debt in the absence of debt forgiveness, in which case debt relief will ultimately benefit the creditors themselves.</a:t>
            </a:r>
          </a:p>
        </p:txBody>
      </p:sp>
      <p:sp>
        <p:nvSpPr>
          <p:cNvPr id="4" name="TextBox 3"/>
          <p:cNvSpPr txBox="1"/>
          <p:nvPr/>
        </p:nvSpPr>
        <p:spPr>
          <a:xfrm>
            <a:off x="304800" y="6164829"/>
            <a:ext cx="8763000" cy="461665"/>
          </a:xfrm>
          <a:prstGeom prst="rect">
            <a:avLst/>
          </a:prstGeom>
          <a:noFill/>
        </p:spPr>
        <p:txBody>
          <a:bodyPr wrap="square" rtlCol="0">
            <a:spAutoFit/>
          </a:bodyPr>
          <a:lstStyle/>
          <a:p>
            <a:r>
              <a:rPr lang="en-US" dirty="0"/>
              <a:t>http://www.clevelandfed.org/research/commentary/2010/2010-7.cfm</a:t>
            </a:r>
          </a:p>
        </p:txBody>
      </p:sp>
    </p:spTree>
    <p:extLst>
      <p:ext uri="{BB962C8B-B14F-4D97-AF65-F5344CB8AC3E}">
        <p14:creationId xmlns:p14="http://schemas.microsoft.com/office/powerpoint/2010/main" val="3939209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28600" y="1066800"/>
            <a:ext cx="8610600" cy="5181600"/>
          </a:xfrm>
        </p:spPr>
        <p:txBody>
          <a:bodyPr>
            <a:normAutofit fontScale="85000" lnSpcReduction="20000"/>
          </a:bodyPr>
          <a:lstStyle/>
          <a:p>
            <a:r>
              <a:rPr lang="en-US" dirty="0"/>
              <a:t>Capital Structure and  Consumers </a:t>
            </a:r>
          </a:p>
          <a:p>
            <a:pPr lvl="1"/>
            <a:r>
              <a:rPr lang="en-US" dirty="0"/>
              <a:t>Capital Structure, Financial Distress and Consumer Confidence</a:t>
            </a:r>
          </a:p>
          <a:p>
            <a:pPr lvl="1"/>
            <a:r>
              <a:rPr lang="en-US" dirty="0"/>
              <a:t>Financial Distress and Reputation</a:t>
            </a:r>
          </a:p>
          <a:p>
            <a:r>
              <a:rPr lang="en-US" dirty="0"/>
              <a:t>Capital Structure and the Supply Chain</a:t>
            </a:r>
          </a:p>
          <a:p>
            <a:pPr lvl="1"/>
            <a:r>
              <a:rPr lang="en-US" dirty="0"/>
              <a:t>Capital Structure and Suppliers</a:t>
            </a:r>
          </a:p>
          <a:p>
            <a:r>
              <a:rPr lang="en-US" dirty="0"/>
              <a:t>Capital Structure and Employment Decisions</a:t>
            </a:r>
          </a:p>
          <a:p>
            <a:pPr lvl="1"/>
            <a:r>
              <a:rPr lang="en-US" dirty="0"/>
              <a:t>Capital Structure and </a:t>
            </a:r>
            <a:r>
              <a:rPr lang="en-US" dirty="0" smtClean="0"/>
              <a:t>Employees</a:t>
            </a:r>
          </a:p>
          <a:p>
            <a:r>
              <a:rPr lang="en-US" dirty="0"/>
              <a:t>Credible Commitment</a:t>
            </a:r>
          </a:p>
          <a:p>
            <a:pPr lvl="0"/>
            <a:r>
              <a:rPr lang="en-US" dirty="0"/>
              <a:t>Capital Structure and Hiring Discipline</a:t>
            </a:r>
          </a:p>
          <a:p>
            <a:pPr lvl="0"/>
            <a:r>
              <a:rPr lang="en-US" dirty="0"/>
              <a:t>Leverage &amp; Collective Bargaining</a:t>
            </a:r>
          </a:p>
          <a:p>
            <a:pPr lvl="0"/>
            <a:r>
              <a:rPr lang="en-US" dirty="0"/>
              <a:t>Capital Structure and Employment Decisions</a:t>
            </a:r>
          </a:p>
          <a:p>
            <a:r>
              <a:rPr lang="en-US" dirty="0"/>
              <a:t>Leverage &amp; Bargaining with the </a:t>
            </a:r>
            <a:r>
              <a:rPr lang="en-US" dirty="0" smtClean="0"/>
              <a:t>Government</a:t>
            </a:r>
            <a:endParaRPr lang="en-US" dirty="0"/>
          </a:p>
        </p:txBody>
      </p:sp>
    </p:spTree>
    <p:extLst>
      <p:ext uri="{BB962C8B-B14F-4D97-AF65-F5344CB8AC3E}">
        <p14:creationId xmlns:p14="http://schemas.microsoft.com/office/powerpoint/2010/main" val="3423877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52400"/>
            <a:ext cx="7772400" cy="700087"/>
          </a:xfrm>
        </p:spPr>
        <p:txBody>
          <a:bodyPr/>
          <a:lstStyle/>
          <a:p>
            <a:r>
              <a:rPr lang="en-US" dirty="0" smtClean="0"/>
              <a:t>Capital Structure and Location</a:t>
            </a:r>
            <a:endParaRPr lang="en-US" dirty="0"/>
          </a:p>
        </p:txBody>
      </p:sp>
      <p:sp>
        <p:nvSpPr>
          <p:cNvPr id="3" name="Content Placeholder 2"/>
          <p:cNvSpPr>
            <a:spLocks noGrp="1"/>
          </p:cNvSpPr>
          <p:nvPr>
            <p:ph idx="1"/>
          </p:nvPr>
        </p:nvSpPr>
        <p:spPr>
          <a:xfrm>
            <a:off x="208671" y="1066800"/>
            <a:ext cx="8686800" cy="4583668"/>
          </a:xfrm>
        </p:spPr>
        <p:txBody>
          <a:bodyPr>
            <a:normAutofit fontScale="92500"/>
          </a:bodyPr>
          <a:lstStyle/>
          <a:p>
            <a:r>
              <a:rPr lang="en-US" dirty="0" smtClean="0"/>
              <a:t>There is evidence that firms in the same location exhibit similar capital structures.</a:t>
            </a:r>
          </a:p>
          <a:p>
            <a:r>
              <a:rPr lang="en-US" dirty="0" smtClean="0"/>
              <a:t>Apparently, </a:t>
            </a:r>
            <a:r>
              <a:rPr lang="en-US" dirty="0"/>
              <a:t>local culture and social interactions among corporate executives, play a significant role in influencing corporate financial policies of firms headquartered in the same metropolitan </a:t>
            </a:r>
            <a:r>
              <a:rPr lang="en-US" dirty="0" smtClean="0"/>
              <a:t>area.</a:t>
            </a:r>
          </a:p>
          <a:p>
            <a:r>
              <a:rPr lang="en-US" dirty="0" smtClean="0"/>
              <a:t>What does this imply for the location decision?</a:t>
            </a:r>
            <a:endParaRPr lang="en-US" dirty="0"/>
          </a:p>
          <a:p>
            <a:endParaRPr lang="en-US" dirty="0"/>
          </a:p>
        </p:txBody>
      </p:sp>
      <p:sp>
        <p:nvSpPr>
          <p:cNvPr id="4" name="Rectangle 3"/>
          <p:cNvSpPr/>
          <p:nvPr/>
        </p:nvSpPr>
        <p:spPr>
          <a:xfrm>
            <a:off x="228600" y="5855232"/>
            <a:ext cx="8763000" cy="707886"/>
          </a:xfrm>
          <a:prstGeom prst="rect">
            <a:avLst/>
          </a:prstGeom>
        </p:spPr>
        <p:txBody>
          <a:bodyPr wrap="square">
            <a:spAutoFit/>
          </a:bodyPr>
          <a:lstStyle/>
          <a:p>
            <a:r>
              <a:rPr lang="en-US" sz="2000" dirty="0" smtClean="0"/>
              <a:t>Does </a:t>
            </a:r>
            <a:r>
              <a:rPr lang="en-US" sz="2000" dirty="0"/>
              <a:t>Corporate Headquarters Location Matter for Firm Capital Structure? By </a:t>
            </a:r>
            <a:r>
              <a:rPr lang="en-US" sz="2000" dirty="0" err="1"/>
              <a:t>Wenlian</a:t>
            </a:r>
            <a:r>
              <a:rPr lang="en-US" sz="2000" dirty="0"/>
              <a:t> </a:t>
            </a:r>
            <a:r>
              <a:rPr lang="en-US" sz="2000" dirty="0" err="1"/>
              <a:t>Gao</a:t>
            </a:r>
            <a:r>
              <a:rPr lang="en-US" sz="2000" dirty="0"/>
              <a:t>, </a:t>
            </a:r>
            <a:r>
              <a:rPr lang="en-US" sz="2000" dirty="0" err="1"/>
              <a:t>Lilian</a:t>
            </a:r>
            <a:r>
              <a:rPr lang="en-US" sz="2000" dirty="0"/>
              <a:t> K. Ng and Qinghai </a:t>
            </a:r>
            <a:r>
              <a:rPr lang="en-US" sz="2000" dirty="0" smtClean="0"/>
              <a:t>Wang, SSRN 2010</a:t>
            </a:r>
            <a:endParaRPr lang="en-US" sz="2000" dirty="0"/>
          </a:p>
        </p:txBody>
      </p:sp>
      <p:sp>
        <p:nvSpPr>
          <p:cNvPr id="5" name="Rectangle 4"/>
          <p:cNvSpPr/>
          <p:nvPr/>
        </p:nvSpPr>
        <p:spPr>
          <a:xfrm>
            <a:off x="1828800" y="4819471"/>
            <a:ext cx="4572000" cy="830997"/>
          </a:xfrm>
          <a:prstGeom prst="rect">
            <a:avLst/>
          </a:prstGeom>
        </p:spPr>
        <p:txBody>
          <a:bodyPr>
            <a:spAutoFit/>
          </a:bodyPr>
          <a:lstStyle/>
          <a:p>
            <a:endParaRPr lang="en-US" dirty="0"/>
          </a:p>
          <a:p>
            <a:r>
              <a:rPr lang="en-US" dirty="0"/>
              <a:t> </a:t>
            </a:r>
          </a:p>
        </p:txBody>
      </p:sp>
    </p:spTree>
    <p:extLst>
      <p:ext uri="{BB962C8B-B14F-4D97-AF65-F5344CB8AC3E}">
        <p14:creationId xmlns:p14="http://schemas.microsoft.com/office/powerpoint/2010/main" val="63983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 and Location</a:t>
            </a:r>
            <a:endParaRPr lang="en-US" dirty="0"/>
          </a:p>
        </p:txBody>
      </p:sp>
      <p:sp>
        <p:nvSpPr>
          <p:cNvPr id="3" name="Content Placeholder 2"/>
          <p:cNvSpPr>
            <a:spLocks noGrp="1"/>
          </p:cNvSpPr>
          <p:nvPr>
            <p:ph idx="1"/>
          </p:nvPr>
        </p:nvSpPr>
        <p:spPr>
          <a:xfrm>
            <a:off x="685800" y="1066800"/>
            <a:ext cx="8077200" cy="5029200"/>
          </a:xfrm>
        </p:spPr>
        <p:txBody>
          <a:bodyPr>
            <a:normAutofit fontScale="70000" lnSpcReduction="20000"/>
          </a:bodyPr>
          <a:lstStyle/>
          <a:p>
            <a:r>
              <a:rPr lang="en-US" dirty="0"/>
              <a:t>There is also evidence that firms that are located in rural areas or in areas that are distant from financial centers are more subject to information asymmetry than nearby firms.  </a:t>
            </a:r>
            <a:r>
              <a:rPr lang="en-US" dirty="0" smtClean="0"/>
              <a:t>The reason is that there are fewer equity analysts in these locations.  As </a:t>
            </a:r>
            <a:r>
              <a:rPr lang="en-US" dirty="0"/>
              <a:t>a result, it is more difficult for such firms to obtain outside equity.</a:t>
            </a:r>
          </a:p>
          <a:p>
            <a:r>
              <a:rPr lang="en-US" dirty="0" err="1"/>
              <a:t>Loughran</a:t>
            </a:r>
            <a:r>
              <a:rPr lang="en-US" dirty="0"/>
              <a:t> and Schultz (2006) find that that rural firms wait longer to go public, are less likely to conduct seasoned equity offerings, and have more debt in their capital structure than otherwise similar urban firms. </a:t>
            </a:r>
          </a:p>
          <a:p>
            <a:r>
              <a:rPr lang="en-US" dirty="0"/>
              <a:t>This suggests that if entrepreneurs believe that they are more likely to have difficulties in obtaining financing, perhaps because they don’t have networking capabilities, then they should locate in urban areas close to financial centers.</a:t>
            </a:r>
          </a:p>
        </p:txBody>
      </p:sp>
      <p:sp>
        <p:nvSpPr>
          <p:cNvPr id="4" name="Rectangle 3"/>
          <p:cNvSpPr/>
          <p:nvPr/>
        </p:nvSpPr>
        <p:spPr>
          <a:xfrm>
            <a:off x="304800" y="5825698"/>
            <a:ext cx="8610600" cy="830997"/>
          </a:xfrm>
          <a:prstGeom prst="rect">
            <a:avLst/>
          </a:prstGeom>
        </p:spPr>
        <p:txBody>
          <a:bodyPr wrap="square">
            <a:spAutoFit/>
          </a:bodyPr>
          <a:lstStyle/>
          <a:p>
            <a:r>
              <a:rPr lang="en-US" dirty="0"/>
              <a:t>“Asymmetric Information, Firm Location, and Equity Issuance” by </a:t>
            </a:r>
            <a:r>
              <a:rPr lang="en-US" dirty="0" err="1"/>
              <a:t>Loughran</a:t>
            </a:r>
            <a:r>
              <a:rPr lang="en-US" dirty="0"/>
              <a:t> and Schultz, JFQA </a:t>
            </a:r>
            <a:r>
              <a:rPr lang="en-US" dirty="0" smtClean="0"/>
              <a:t>2006 </a:t>
            </a:r>
            <a:endParaRPr lang="en-US" dirty="0"/>
          </a:p>
        </p:txBody>
      </p:sp>
    </p:spTree>
    <p:extLst>
      <p:ext uri="{BB962C8B-B14F-4D97-AF65-F5344CB8AC3E}">
        <p14:creationId xmlns:p14="http://schemas.microsoft.com/office/powerpoint/2010/main" val="1985414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Outline</a:t>
            </a:r>
          </a:p>
        </p:txBody>
      </p:sp>
      <p:sp>
        <p:nvSpPr>
          <p:cNvPr id="3" name="Content Placeholder 2"/>
          <p:cNvSpPr>
            <a:spLocks noGrp="1"/>
          </p:cNvSpPr>
          <p:nvPr>
            <p:ph idx="1"/>
          </p:nvPr>
        </p:nvSpPr>
        <p:spPr/>
        <p:txBody>
          <a:bodyPr>
            <a:normAutofit fontScale="70000" lnSpcReduction="20000"/>
          </a:bodyPr>
          <a:lstStyle/>
          <a:p>
            <a:pPr lvl="0"/>
            <a:r>
              <a:rPr lang="en-US" dirty="0"/>
              <a:t>Debt Overhang and Negotiating with Creditors</a:t>
            </a:r>
          </a:p>
          <a:p>
            <a:pPr lvl="0"/>
            <a:r>
              <a:rPr lang="en-US" dirty="0"/>
              <a:t>Commitment and Strategy</a:t>
            </a:r>
          </a:p>
          <a:p>
            <a:pPr lvl="0"/>
            <a:r>
              <a:rPr lang="en-US" dirty="0"/>
              <a:t>Commitment vs. Involvement</a:t>
            </a:r>
          </a:p>
          <a:p>
            <a:pPr lvl="0"/>
            <a:r>
              <a:rPr lang="en-US" dirty="0"/>
              <a:t>Credible Commitment</a:t>
            </a:r>
          </a:p>
          <a:p>
            <a:pPr lvl="0"/>
            <a:r>
              <a:rPr lang="en-US" dirty="0"/>
              <a:t>Commitment with Financing Policy</a:t>
            </a:r>
          </a:p>
          <a:p>
            <a:pPr lvl="0"/>
            <a:r>
              <a:rPr lang="en-US" dirty="0"/>
              <a:t>Capital Structure and Competitive Strategy</a:t>
            </a:r>
          </a:p>
          <a:p>
            <a:pPr lvl="0"/>
            <a:r>
              <a:rPr lang="en-US" dirty="0"/>
              <a:t>Debt and Aggression</a:t>
            </a:r>
          </a:p>
          <a:p>
            <a:pPr lvl="0"/>
            <a:r>
              <a:rPr lang="en-US" dirty="0"/>
              <a:t>Debt Overhang and Commitment</a:t>
            </a:r>
          </a:p>
          <a:p>
            <a:pPr lvl="0"/>
            <a:r>
              <a:rPr lang="en-US" dirty="0"/>
              <a:t>Discount Rates and </a:t>
            </a:r>
            <a:r>
              <a:rPr lang="en-US" dirty="0" smtClean="0"/>
              <a:t>Aggression</a:t>
            </a:r>
            <a:endParaRPr lang="en-US" dirty="0"/>
          </a:p>
          <a:p>
            <a:pPr lvl="0"/>
            <a:r>
              <a:rPr lang="en-US" dirty="0"/>
              <a:t>Debt and Predation</a:t>
            </a:r>
          </a:p>
          <a:p>
            <a:pPr lvl="0"/>
            <a:r>
              <a:rPr lang="en-US" dirty="0"/>
              <a:t>Debt and </a:t>
            </a:r>
            <a:r>
              <a:rPr lang="en-US" dirty="0" smtClean="0"/>
              <a:t>Aggression</a:t>
            </a:r>
            <a:endParaRPr lang="en-US" dirty="0"/>
          </a:p>
          <a:p>
            <a:pPr lvl="0"/>
            <a:r>
              <a:rPr lang="en-US" dirty="0"/>
              <a:t>Cash and </a:t>
            </a:r>
            <a:r>
              <a:rPr lang="en-US" dirty="0" smtClean="0"/>
              <a:t>Aggression</a:t>
            </a:r>
            <a:endParaRPr lang="en-US" dirty="0"/>
          </a:p>
          <a:p>
            <a:pPr lvl="0"/>
            <a:r>
              <a:rPr lang="en-US" dirty="0"/>
              <a:t>Excess Debt &amp; Customer Confidence</a:t>
            </a:r>
          </a:p>
          <a:p>
            <a:pPr lvl="0"/>
            <a:r>
              <a:rPr lang="en-US" dirty="0"/>
              <a:t>Capital Structure and </a:t>
            </a:r>
            <a:r>
              <a:rPr lang="en-US" dirty="0" smtClean="0"/>
              <a:t>Location</a:t>
            </a:r>
            <a:endParaRPr lang="en-US" dirty="0"/>
          </a:p>
        </p:txBody>
      </p:sp>
    </p:spTree>
    <p:extLst>
      <p:ext uri="{BB962C8B-B14F-4D97-AF65-F5344CB8AC3E}">
        <p14:creationId xmlns:p14="http://schemas.microsoft.com/office/powerpoint/2010/main" val="382211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05800" cy="762000"/>
          </a:xfrm>
        </p:spPr>
        <p:txBody>
          <a:bodyPr>
            <a:normAutofit fontScale="90000"/>
          </a:bodyPr>
          <a:lstStyle/>
          <a:p>
            <a:r>
              <a:rPr lang="en-US" dirty="0" smtClean="0"/>
              <a:t>Capital Structure, Liquidation and Consumer Confidence</a:t>
            </a:r>
            <a:endParaRPr lang="en-US" dirty="0"/>
          </a:p>
        </p:txBody>
      </p:sp>
      <p:sp>
        <p:nvSpPr>
          <p:cNvPr id="3" name="Content Placeholder 2"/>
          <p:cNvSpPr>
            <a:spLocks noGrp="1"/>
          </p:cNvSpPr>
          <p:nvPr>
            <p:ph idx="1"/>
          </p:nvPr>
        </p:nvSpPr>
        <p:spPr>
          <a:xfrm>
            <a:off x="304800" y="1219200"/>
            <a:ext cx="8686800" cy="5486400"/>
          </a:xfrm>
        </p:spPr>
        <p:txBody>
          <a:bodyPr>
            <a:normAutofit fontScale="77500" lnSpcReduction="20000"/>
          </a:bodyPr>
          <a:lstStyle/>
          <a:p>
            <a:r>
              <a:rPr lang="en-US" dirty="0" smtClean="0"/>
              <a:t>We have seen that a leveraged firm is less likely to liquidate.</a:t>
            </a:r>
          </a:p>
          <a:p>
            <a:r>
              <a:rPr lang="en-US" dirty="0" smtClean="0"/>
              <a:t>However once a firm goes bankrupt, lenders get some say in firm decisions through the bankruptcy process, and lenders prefer liquidation because they get paid first from liquidation.</a:t>
            </a:r>
          </a:p>
          <a:p>
            <a:r>
              <a:rPr lang="en-US" dirty="0" smtClean="0"/>
              <a:t>Liquidation affects customers of firms that make durable products.</a:t>
            </a:r>
          </a:p>
          <a:p>
            <a:r>
              <a:rPr lang="en-US" dirty="0" smtClean="0"/>
              <a:t>Since a liquidated firm will no longer produce, customers are unlikely to get replacement parts.</a:t>
            </a:r>
          </a:p>
          <a:p>
            <a:r>
              <a:rPr lang="en-US" dirty="0" smtClean="0"/>
              <a:t>Warranties are also less likely to be honored.</a:t>
            </a:r>
          </a:p>
          <a:p>
            <a:r>
              <a:rPr lang="en-US" dirty="0" smtClean="0"/>
              <a:t>As a result, customers are less likely to buy durable products from firms that are likely to be liquidated.</a:t>
            </a:r>
          </a:p>
          <a:p>
            <a:r>
              <a:rPr lang="en-US" dirty="0" smtClean="0"/>
              <a:t>This suggests that a firm’s capital structure could affect the efficacy of marketing strategies.  Alternatively, lack of leverage could be used in a firm’s advertising.</a:t>
            </a:r>
            <a:endParaRPr lang="en-US" dirty="0"/>
          </a:p>
        </p:txBody>
      </p:sp>
    </p:spTree>
    <p:extLst>
      <p:ext uri="{BB962C8B-B14F-4D97-AF65-F5344CB8AC3E}">
        <p14:creationId xmlns:p14="http://schemas.microsoft.com/office/powerpoint/2010/main" val="395034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412165" cy="457200"/>
          </a:xfrm>
        </p:spPr>
        <p:txBody>
          <a:bodyPr>
            <a:normAutofit fontScale="90000"/>
          </a:bodyPr>
          <a:lstStyle/>
          <a:p>
            <a:r>
              <a:rPr lang="en-US" dirty="0" smtClean="0"/>
              <a:t>Capital Structure, Bankruptcy and Consumer Confidence</a:t>
            </a:r>
            <a:endParaRPr lang="en-US" dirty="0"/>
          </a:p>
        </p:txBody>
      </p:sp>
      <p:sp>
        <p:nvSpPr>
          <p:cNvPr id="3" name="Content Placeholder 2"/>
          <p:cNvSpPr>
            <a:spLocks noGrp="1"/>
          </p:cNvSpPr>
          <p:nvPr>
            <p:ph idx="1"/>
          </p:nvPr>
        </p:nvSpPr>
        <p:spPr>
          <a:xfrm>
            <a:off x="152400" y="1219200"/>
            <a:ext cx="8915400" cy="5105400"/>
          </a:xfrm>
        </p:spPr>
        <p:txBody>
          <a:bodyPr>
            <a:normAutofit fontScale="77500" lnSpcReduction="20000"/>
          </a:bodyPr>
          <a:lstStyle/>
          <a:p>
            <a:pPr marL="0" indent="0">
              <a:buNone/>
            </a:pPr>
            <a:r>
              <a:rPr lang="en-US" dirty="0"/>
              <a:t>Are Consumers Affected by Durable Goods Makers’ Financial Distress</a:t>
            </a:r>
            <a:r>
              <a:rPr lang="en-US" dirty="0" smtClean="0"/>
              <a:t>? The </a:t>
            </a:r>
            <a:r>
              <a:rPr lang="en-US" dirty="0"/>
              <a:t>Case of Auto </a:t>
            </a:r>
            <a:r>
              <a:rPr lang="en-US" dirty="0" smtClean="0"/>
              <a:t>Manufacturers</a:t>
            </a:r>
            <a:r>
              <a:rPr lang="en-US" dirty="0"/>
              <a:t> </a:t>
            </a:r>
            <a:r>
              <a:rPr lang="en-US" dirty="0" smtClean="0"/>
              <a:t>by </a:t>
            </a:r>
            <a:r>
              <a:rPr lang="en-US" dirty="0" err="1" smtClean="0"/>
              <a:t>Hortacsu</a:t>
            </a:r>
            <a:r>
              <a:rPr lang="en-US" dirty="0" smtClean="0"/>
              <a:t> et al.</a:t>
            </a:r>
          </a:p>
          <a:p>
            <a:pPr marL="0" indent="0">
              <a:lnSpc>
                <a:spcPct val="70000"/>
              </a:lnSpc>
              <a:spcBef>
                <a:spcPts val="0"/>
              </a:spcBef>
              <a:buNone/>
            </a:pPr>
            <a:endParaRPr lang="en-US" dirty="0" smtClean="0"/>
          </a:p>
          <a:p>
            <a:r>
              <a:rPr lang="en-US" dirty="0" smtClean="0"/>
              <a:t>We </a:t>
            </a:r>
            <a:r>
              <a:rPr lang="en-US" dirty="0"/>
              <a:t>find that an increase in an auto manufacturer’s </a:t>
            </a:r>
            <a:r>
              <a:rPr lang="en-US" dirty="0" smtClean="0"/>
              <a:t>financial distress </a:t>
            </a:r>
            <a:r>
              <a:rPr lang="en-US" dirty="0"/>
              <a:t>(as measured by an increase in its CDS spread) does result in a contemporaneous drop </a:t>
            </a:r>
            <a:r>
              <a:rPr lang="en-US" dirty="0" smtClean="0"/>
              <a:t>in the </a:t>
            </a:r>
            <a:r>
              <a:rPr lang="en-US" dirty="0"/>
              <a:t>prices of its cars at auction, controlling for a host of other influences on </a:t>
            </a:r>
            <a:r>
              <a:rPr lang="en-US" dirty="0" smtClean="0"/>
              <a:t>price.</a:t>
            </a:r>
          </a:p>
          <a:p>
            <a:r>
              <a:rPr lang="en-US" dirty="0" smtClean="0"/>
              <a:t>Furthermore</a:t>
            </a:r>
            <a:r>
              <a:rPr lang="en-US" dirty="0"/>
              <a:t>, cars with longer </a:t>
            </a:r>
            <a:r>
              <a:rPr lang="en-US" dirty="0" smtClean="0"/>
              <a:t>expected service </a:t>
            </a:r>
            <a:r>
              <a:rPr lang="en-US" dirty="0"/>
              <a:t>lives (those within manufacturer warranty, having lower mileage, or in better condition</a:t>
            </a:r>
            <a:r>
              <a:rPr lang="en-US" dirty="0" smtClean="0"/>
              <a:t>) see </a:t>
            </a:r>
            <a:r>
              <a:rPr lang="en-US" dirty="0"/>
              <a:t>larger price declines than those with shorter remaining lives. </a:t>
            </a:r>
            <a:endParaRPr lang="en-US" dirty="0" smtClean="0"/>
          </a:p>
          <a:p>
            <a:r>
              <a:rPr lang="en-US" dirty="0" smtClean="0"/>
              <a:t>These </a:t>
            </a:r>
            <a:r>
              <a:rPr lang="en-US" dirty="0"/>
              <a:t>patterns do not seem </a:t>
            </a:r>
            <a:r>
              <a:rPr lang="en-US" dirty="0" smtClean="0"/>
              <a:t>to be </a:t>
            </a:r>
            <a:r>
              <a:rPr lang="en-US" dirty="0"/>
              <a:t>driven solely by reduced demand from auto dealers affiliated with the troubled </a:t>
            </a:r>
            <a:r>
              <a:rPr lang="en-US" dirty="0" smtClean="0"/>
              <a:t>manufacturers or </a:t>
            </a:r>
            <a:r>
              <a:rPr lang="en-US" dirty="0"/>
              <a:t>by contemporaneous declines in new car prices. </a:t>
            </a:r>
          </a:p>
        </p:txBody>
      </p:sp>
      <p:sp>
        <p:nvSpPr>
          <p:cNvPr id="4" name="TextBox 3"/>
          <p:cNvSpPr txBox="1"/>
          <p:nvPr/>
        </p:nvSpPr>
        <p:spPr>
          <a:xfrm>
            <a:off x="740898" y="6292194"/>
            <a:ext cx="7449475" cy="461665"/>
          </a:xfrm>
          <a:prstGeom prst="rect">
            <a:avLst/>
          </a:prstGeom>
          <a:noFill/>
        </p:spPr>
        <p:txBody>
          <a:bodyPr wrap="none" rtlCol="0">
            <a:spAutoFit/>
          </a:bodyPr>
          <a:lstStyle/>
          <a:p>
            <a:r>
              <a:rPr lang="en-US" dirty="0"/>
              <a:t>http://home.uchicago.edu/syverson/financeanddurables.pdf</a:t>
            </a:r>
          </a:p>
        </p:txBody>
      </p:sp>
    </p:spTree>
    <p:extLst>
      <p:ext uri="{BB962C8B-B14F-4D97-AF65-F5344CB8AC3E}">
        <p14:creationId xmlns:p14="http://schemas.microsoft.com/office/powerpoint/2010/main" val="129921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534400" cy="685800"/>
          </a:xfrm>
        </p:spPr>
        <p:txBody>
          <a:bodyPr/>
          <a:lstStyle/>
          <a:p>
            <a:r>
              <a:rPr lang="en-US" dirty="0" smtClean="0"/>
              <a:t>Financial Distress and Reputation</a:t>
            </a:r>
            <a:endParaRPr lang="en-US" dirty="0"/>
          </a:p>
        </p:txBody>
      </p:sp>
      <p:sp>
        <p:nvSpPr>
          <p:cNvPr id="3" name="Content Placeholder 2"/>
          <p:cNvSpPr>
            <a:spLocks noGrp="1"/>
          </p:cNvSpPr>
          <p:nvPr>
            <p:ph idx="1"/>
          </p:nvPr>
        </p:nvSpPr>
        <p:spPr>
          <a:xfrm>
            <a:off x="152400" y="838200"/>
            <a:ext cx="8839200" cy="5181600"/>
          </a:xfrm>
        </p:spPr>
        <p:txBody>
          <a:bodyPr>
            <a:normAutofit fontScale="85000" lnSpcReduction="10000"/>
          </a:bodyPr>
          <a:lstStyle/>
          <a:p>
            <a:r>
              <a:rPr lang="en-US" dirty="0" smtClean="0"/>
              <a:t>We have seen that the likelihood of financial distress can provide an incentive for firms to become short-sighted and to take risky, and NPV&lt;0 projects.</a:t>
            </a:r>
          </a:p>
          <a:p>
            <a:r>
              <a:rPr lang="en-US" dirty="0" smtClean="0"/>
              <a:t>Non-financial </a:t>
            </a:r>
            <a:r>
              <a:rPr lang="en-US" dirty="0"/>
              <a:t>stakeholders are </a:t>
            </a:r>
            <a:r>
              <a:rPr lang="en-US" dirty="0" smtClean="0"/>
              <a:t>therefore likely </a:t>
            </a:r>
            <a:r>
              <a:rPr lang="en-US" dirty="0"/>
              <a:t>to be concerned that a distressed firm will become capital constrained, which could then cause managers to make short-sighted cutbacks in value-increasing investments. </a:t>
            </a:r>
            <a:endParaRPr lang="en-US" dirty="0" smtClean="0"/>
          </a:p>
          <a:p>
            <a:r>
              <a:rPr lang="en-US" dirty="0"/>
              <a:t>Critical among such investments are the money and effort spent in maintaining the firm’s reputation for dealing honestly with employees and suppliers, and for providing quality products to its customers. </a:t>
            </a:r>
            <a:endParaRPr lang="en-US" dirty="0" smtClean="0"/>
          </a:p>
        </p:txBody>
      </p:sp>
      <p:sp>
        <p:nvSpPr>
          <p:cNvPr id="4" name="TextBox 3"/>
          <p:cNvSpPr txBox="1"/>
          <p:nvPr/>
        </p:nvSpPr>
        <p:spPr>
          <a:xfrm>
            <a:off x="152400" y="6027003"/>
            <a:ext cx="8839200" cy="461665"/>
          </a:xfrm>
          <a:prstGeom prst="rect">
            <a:avLst/>
          </a:prstGeom>
          <a:noFill/>
        </p:spPr>
        <p:txBody>
          <a:bodyPr wrap="square" rtlCol="0">
            <a:spAutoFit/>
          </a:bodyPr>
          <a:lstStyle/>
          <a:p>
            <a:r>
              <a:rPr lang="en-US" dirty="0"/>
              <a:t>http://www2.mccombs.utexas.edu/faculty/andres.almazan/Article6.pdf</a:t>
            </a:r>
          </a:p>
        </p:txBody>
      </p:sp>
    </p:spTree>
    <p:extLst>
      <p:ext uri="{BB962C8B-B14F-4D97-AF65-F5344CB8AC3E}">
        <p14:creationId xmlns:p14="http://schemas.microsoft.com/office/powerpoint/2010/main" val="1877883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458200" cy="5181600"/>
          </a:xfrm>
        </p:spPr>
        <p:txBody>
          <a:bodyPr>
            <a:normAutofit fontScale="85000" lnSpcReduction="10000"/>
          </a:bodyPr>
          <a:lstStyle/>
          <a:p>
            <a:r>
              <a:rPr lang="en-US" dirty="0"/>
              <a:t>Under normal circumstances, managers have strong incentives to maintain their firms’ reputation because that contributes to higher long run profitability.</a:t>
            </a:r>
          </a:p>
          <a:p>
            <a:r>
              <a:rPr lang="en-US" dirty="0"/>
              <a:t>Under financial duress, however, the long-run value of a good reputation may be less important than the immediate need to generate cash to stave off bankruptcy. For this reason, a firm may lower the quality of its products in order to raise cash to meet debt obligations</a:t>
            </a:r>
            <a:r>
              <a:rPr lang="en-US" dirty="0" smtClean="0"/>
              <a:t>.</a:t>
            </a:r>
          </a:p>
          <a:p>
            <a:r>
              <a:rPr lang="en-US" dirty="0" smtClean="0"/>
              <a:t>As we have already seen, the existence of debt could cause a firm to pick short-term oriented projects. </a:t>
            </a:r>
            <a:endParaRPr lang="en-US" dirty="0"/>
          </a:p>
          <a:p>
            <a:endParaRPr lang="en-US" dirty="0"/>
          </a:p>
        </p:txBody>
      </p:sp>
      <p:sp>
        <p:nvSpPr>
          <p:cNvPr id="4" name="Title 1"/>
          <p:cNvSpPr>
            <a:spLocks noGrp="1"/>
          </p:cNvSpPr>
          <p:nvPr>
            <p:ph type="title"/>
          </p:nvPr>
        </p:nvSpPr>
        <p:spPr>
          <a:xfrm>
            <a:off x="533400" y="152400"/>
            <a:ext cx="8534400" cy="685800"/>
          </a:xfrm>
        </p:spPr>
        <p:txBody>
          <a:bodyPr/>
          <a:lstStyle/>
          <a:p>
            <a:r>
              <a:rPr lang="en-US" dirty="0" smtClean="0"/>
              <a:t>Financial Distress and Reputation</a:t>
            </a:r>
            <a:endParaRPr lang="en-US" dirty="0"/>
          </a:p>
        </p:txBody>
      </p:sp>
    </p:spTree>
    <p:extLst>
      <p:ext uri="{BB962C8B-B14F-4D97-AF65-F5344CB8AC3E}">
        <p14:creationId xmlns:p14="http://schemas.microsoft.com/office/powerpoint/2010/main" val="73818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 y="152400"/>
            <a:ext cx="8883748" cy="776287"/>
          </a:xfrm>
        </p:spPr>
        <p:txBody>
          <a:bodyPr>
            <a:normAutofit fontScale="90000"/>
          </a:bodyPr>
          <a:lstStyle/>
          <a:p>
            <a:r>
              <a:rPr lang="en-US" dirty="0" smtClean="0"/>
              <a:t>Excess Debt &amp; Customer Confidence</a:t>
            </a:r>
            <a:endParaRPr lang="en-US" dirty="0"/>
          </a:p>
        </p:txBody>
      </p:sp>
      <p:sp>
        <p:nvSpPr>
          <p:cNvPr id="3" name="Content Placeholder 2"/>
          <p:cNvSpPr>
            <a:spLocks noGrp="1"/>
          </p:cNvSpPr>
          <p:nvPr>
            <p:ph idx="1"/>
          </p:nvPr>
        </p:nvSpPr>
        <p:spPr>
          <a:xfrm>
            <a:off x="685800" y="1066800"/>
            <a:ext cx="7772400" cy="5257800"/>
          </a:xfrm>
        </p:spPr>
        <p:txBody>
          <a:bodyPr>
            <a:normAutofit fontScale="70000" lnSpcReduction="20000"/>
          </a:bodyPr>
          <a:lstStyle/>
          <a:p>
            <a:r>
              <a:rPr lang="en-US" dirty="0" smtClean="0"/>
              <a:t>Once we note the impact of leverage on customer confidence, it’s easy to see that a potential solution to the problem is recapitalization.</a:t>
            </a:r>
          </a:p>
          <a:p>
            <a:r>
              <a:rPr lang="en-US" dirty="0" smtClean="0"/>
              <a:t>The problem is that it is precisely in this situation that funds are difficult to come by.</a:t>
            </a:r>
          </a:p>
          <a:p>
            <a:r>
              <a:rPr lang="en-US" dirty="0" smtClean="0"/>
              <a:t>Furthermore, recapitalization can have the effect of transferring value to debt-holders.</a:t>
            </a:r>
          </a:p>
          <a:p>
            <a:r>
              <a:rPr lang="en-US" dirty="0" smtClean="0"/>
              <a:t>However, if the problems of the firm are purely financial and the business model is good, it may be possible to attract PIPE (</a:t>
            </a:r>
            <a:r>
              <a:rPr lang="en-US" dirty="0"/>
              <a:t>Private Investment in Public </a:t>
            </a:r>
            <a:r>
              <a:rPr lang="en-US" dirty="0" smtClean="0"/>
              <a:t>Equity) if the firm is publicly held, or private equity if the firm is privately held.  Information asymmetry would affect PIPE investment less than issuance of public equity.</a:t>
            </a:r>
          </a:p>
          <a:p>
            <a:r>
              <a:rPr lang="en-US" dirty="0" smtClean="0"/>
              <a:t>If the effect on customer confidence is high, it could trump the loss in shareholder value due to wealth transfer to bondholders.</a:t>
            </a:r>
            <a:endParaRPr lang="en-US" dirty="0"/>
          </a:p>
        </p:txBody>
      </p:sp>
    </p:spTree>
    <p:extLst>
      <p:ext uri="{BB962C8B-B14F-4D97-AF65-F5344CB8AC3E}">
        <p14:creationId xmlns:p14="http://schemas.microsoft.com/office/powerpoint/2010/main" val="3328107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04" y="138113"/>
            <a:ext cx="8049995" cy="700087"/>
          </a:xfrm>
        </p:spPr>
        <p:txBody>
          <a:bodyPr/>
          <a:lstStyle/>
          <a:p>
            <a:r>
              <a:rPr lang="en-US" dirty="0" smtClean="0"/>
              <a:t>Capital Structure and Suppliers</a:t>
            </a:r>
            <a:endParaRPr lang="en-US" dirty="0"/>
          </a:p>
        </p:txBody>
      </p:sp>
      <p:sp>
        <p:nvSpPr>
          <p:cNvPr id="3" name="Content Placeholder 2"/>
          <p:cNvSpPr>
            <a:spLocks noGrp="1"/>
          </p:cNvSpPr>
          <p:nvPr>
            <p:ph idx="1"/>
          </p:nvPr>
        </p:nvSpPr>
        <p:spPr>
          <a:xfrm>
            <a:off x="152400" y="914400"/>
            <a:ext cx="8763000" cy="5486400"/>
          </a:xfrm>
        </p:spPr>
        <p:txBody>
          <a:bodyPr>
            <a:normAutofit fontScale="62500" lnSpcReduction="20000"/>
          </a:bodyPr>
          <a:lstStyle/>
          <a:p>
            <a:r>
              <a:rPr lang="en-US" dirty="0" smtClean="0"/>
              <a:t>“Retailers rely </a:t>
            </a:r>
            <a:r>
              <a:rPr lang="en-US" dirty="0"/>
              <a:t>heavily upon their suppliers for financing. These suppliers, </a:t>
            </a:r>
            <a:r>
              <a:rPr lang="en-US" dirty="0" smtClean="0"/>
              <a:t>in turn</a:t>
            </a:r>
            <a:r>
              <a:rPr lang="en-US" dirty="0"/>
              <a:t>, regulate their own risk exposures through their selection of customers, and tend </a:t>
            </a:r>
            <a:r>
              <a:rPr lang="en-US" dirty="0" smtClean="0"/>
              <a:t>to respond </a:t>
            </a:r>
            <a:r>
              <a:rPr lang="en-US" dirty="0"/>
              <a:t>rapidly to changes in customer creditworthiness</a:t>
            </a:r>
            <a:r>
              <a:rPr lang="en-US" dirty="0" smtClean="0"/>
              <a:t>.” </a:t>
            </a:r>
          </a:p>
          <a:p>
            <a:r>
              <a:rPr lang="en-US" dirty="0" smtClean="0"/>
              <a:t>“Just </a:t>
            </a:r>
            <a:r>
              <a:rPr lang="en-US" dirty="0"/>
              <a:t>so with Hechinger Co., </a:t>
            </a:r>
            <a:r>
              <a:rPr lang="en-US" dirty="0" smtClean="0"/>
              <a:t>a U.S</a:t>
            </a:r>
            <a:r>
              <a:rPr lang="en-US" dirty="0"/>
              <a:t>.-based retailer of do-it-yourself home products. In 1999, Hechinger defaulted on </a:t>
            </a:r>
            <a:r>
              <a:rPr lang="en-US" dirty="0" smtClean="0"/>
              <a:t>an interest </a:t>
            </a:r>
            <a:r>
              <a:rPr lang="en-US" dirty="0"/>
              <a:t>payment. Anxious suppliers cut back on credit, intensifying Hechinger’s </a:t>
            </a:r>
            <a:r>
              <a:rPr lang="en-US" dirty="0" smtClean="0"/>
              <a:t>cash crunch</a:t>
            </a:r>
            <a:r>
              <a:rPr lang="en-US" dirty="0"/>
              <a:t>. During the critical warm months when do-it-yourself sales typically peaked</a:t>
            </a:r>
            <a:r>
              <a:rPr lang="en-US" dirty="0" smtClean="0"/>
              <a:t>, potential </a:t>
            </a:r>
            <a:r>
              <a:rPr lang="en-US" dirty="0"/>
              <a:t>Hechinger customers were greeted by nearly empty stores, </a:t>
            </a:r>
            <a:r>
              <a:rPr lang="en-US" dirty="0" smtClean="0"/>
              <a:t>leading </a:t>
            </a:r>
            <a:r>
              <a:rPr lang="en-US" dirty="0"/>
              <a:t>to </a:t>
            </a:r>
            <a:r>
              <a:rPr lang="en-US" dirty="0" smtClean="0"/>
              <a:t>rapid deterioration </a:t>
            </a:r>
            <a:r>
              <a:rPr lang="en-US" dirty="0"/>
              <a:t>of the firm’s condition as customers left to shop elsewhere. Hechinger </a:t>
            </a:r>
            <a:r>
              <a:rPr lang="en-US" dirty="0" smtClean="0"/>
              <a:t>was soon </a:t>
            </a:r>
            <a:r>
              <a:rPr lang="en-US" dirty="0"/>
              <a:t>forced to liquidate its operations</a:t>
            </a:r>
            <a:r>
              <a:rPr lang="en-US" dirty="0" smtClean="0"/>
              <a:t>.”</a:t>
            </a:r>
          </a:p>
          <a:p>
            <a:r>
              <a:rPr lang="en-US" dirty="0" smtClean="0"/>
              <a:t>Clearly, suppliers </a:t>
            </a:r>
            <a:r>
              <a:rPr lang="en-US" dirty="0"/>
              <a:t>may be unwilling to provide a firm with inventory if they think they might not be paid</a:t>
            </a:r>
            <a:r>
              <a:rPr lang="en-US" dirty="0" smtClean="0"/>
              <a:t>.  Here’s another example:</a:t>
            </a:r>
            <a:r>
              <a:rPr lang="en-US" i="1" dirty="0"/>
              <a:t/>
            </a:r>
            <a:br>
              <a:rPr lang="en-US" i="1" dirty="0"/>
            </a:br>
            <a:r>
              <a:rPr lang="en-US" i="1" dirty="0"/>
              <a:t>(Corporate Finance, London: Feb 2002, issue 207, p. 8) Many Kmart shoppers have suffered the embarrassment of being strapped for cash at the checkout, but this time the shoe is on the other foot. Discount retailer Kmart did not have enough money to pay Fleming Companies, its food supplier, and filed for bankruptcy in January. </a:t>
            </a:r>
            <a:br>
              <a:rPr lang="en-US" i="1" dirty="0"/>
            </a:br>
            <a:r>
              <a:rPr lang="en-US" i="1" dirty="0"/>
              <a:t>Fleming is owed $77 million, and joined the tough suppliers who suspended shipments to the struggling retailer - the final blow for Kmart, who promotes itself as the home of low prices. </a:t>
            </a:r>
          </a:p>
        </p:txBody>
      </p:sp>
      <p:sp>
        <p:nvSpPr>
          <p:cNvPr id="4" name="Rectangle 3"/>
          <p:cNvSpPr/>
          <p:nvPr/>
        </p:nvSpPr>
        <p:spPr>
          <a:xfrm>
            <a:off x="378542" y="6400800"/>
            <a:ext cx="8153400" cy="338554"/>
          </a:xfrm>
          <a:prstGeom prst="rect">
            <a:avLst/>
          </a:prstGeom>
        </p:spPr>
        <p:txBody>
          <a:bodyPr wrap="square">
            <a:spAutoFit/>
          </a:bodyPr>
          <a:lstStyle/>
          <a:p>
            <a:r>
              <a:rPr lang="en-US" sz="1600" dirty="0"/>
              <a:t>Integrated </a:t>
            </a:r>
            <a:r>
              <a:rPr lang="en-US" sz="1600" dirty="0" smtClean="0"/>
              <a:t>Risk Management </a:t>
            </a:r>
            <a:r>
              <a:rPr lang="en-US" sz="1600" dirty="0"/>
              <a:t>for </a:t>
            </a:r>
            <a:r>
              <a:rPr lang="en-US" sz="1600" dirty="0" smtClean="0"/>
              <a:t>the Firm</a:t>
            </a:r>
            <a:r>
              <a:rPr lang="en-US" sz="1600" dirty="0"/>
              <a:t>: A </a:t>
            </a:r>
            <a:r>
              <a:rPr lang="en-US" sz="1600" dirty="0" smtClean="0"/>
              <a:t>Senior Manager’s Guide, Lisa </a:t>
            </a:r>
            <a:r>
              <a:rPr lang="en-US" sz="1600" dirty="0"/>
              <a:t>K. </a:t>
            </a:r>
            <a:r>
              <a:rPr lang="en-US" sz="1600" dirty="0" err="1" smtClean="0"/>
              <a:t>Meulbroek</a:t>
            </a:r>
            <a:r>
              <a:rPr lang="en-US" sz="1600" dirty="0" smtClean="0"/>
              <a:t>, 2002</a:t>
            </a:r>
            <a:endParaRPr lang="en-US" sz="1600" dirty="0"/>
          </a:p>
        </p:txBody>
      </p:sp>
    </p:spTree>
    <p:extLst>
      <p:ext uri="{BB962C8B-B14F-4D97-AF65-F5344CB8AC3E}">
        <p14:creationId xmlns:p14="http://schemas.microsoft.com/office/powerpoint/2010/main" val="4156939706"/>
      </p:ext>
    </p:extLst>
  </p:cSld>
  <p:clrMapOvr>
    <a:masterClrMapping/>
  </p:clrMapOvr>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31283</TotalTime>
  <Words>2548</Words>
  <Application>Microsoft Office PowerPoint</Application>
  <PresentationFormat>On-screen Show (4:3)</PresentationFormat>
  <Paragraphs>157</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Tahoma</vt:lpstr>
      <vt:lpstr>Times New Roman</vt:lpstr>
      <vt:lpstr>Sumi Painting</vt:lpstr>
      <vt:lpstr>Capital Structure and Operational Strategy</vt:lpstr>
      <vt:lpstr>Outline</vt:lpstr>
      <vt:lpstr>Outline</vt:lpstr>
      <vt:lpstr>Capital Structure, Liquidation and Consumer Confidence</vt:lpstr>
      <vt:lpstr>Capital Structure, Bankruptcy and Consumer Confidence</vt:lpstr>
      <vt:lpstr>Financial Distress and Reputation</vt:lpstr>
      <vt:lpstr>Financial Distress and Reputation</vt:lpstr>
      <vt:lpstr>Excess Debt &amp; Customer Confidence</vt:lpstr>
      <vt:lpstr>Capital Structure and Suppliers</vt:lpstr>
      <vt:lpstr>Capital Structure and Suppliers</vt:lpstr>
      <vt:lpstr>Capital Structure and Employees</vt:lpstr>
      <vt:lpstr>Capital Structure and HR</vt:lpstr>
      <vt:lpstr>Capital Structure and Hiring Discipline</vt:lpstr>
      <vt:lpstr>Leverage &amp; Collective Bargaining</vt:lpstr>
      <vt:lpstr>Leverage &amp; Collective Bargaining</vt:lpstr>
      <vt:lpstr>Leverage &amp; Collective Bargaining</vt:lpstr>
      <vt:lpstr>Financial Leverage and Leverage Over Labor</vt:lpstr>
      <vt:lpstr>Leverage &amp; Bargaining with the Govt.</vt:lpstr>
      <vt:lpstr>Debt Overhang and Negotiating with Creditors</vt:lpstr>
      <vt:lpstr>Capital Structure and Location</vt:lpstr>
      <vt:lpstr>Capital Structure and Location</vt:lpstr>
    </vt:vector>
  </TitlesOfParts>
  <Company>Pace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Plachikkat</cp:lastModifiedBy>
  <cp:revision>373</cp:revision>
  <cp:lastPrinted>2012-10-18T15:29:06Z</cp:lastPrinted>
  <dcterms:created xsi:type="dcterms:W3CDTF">1999-10-19T17:15:03Z</dcterms:created>
  <dcterms:modified xsi:type="dcterms:W3CDTF">2014-09-12T20:48:20Z</dcterms:modified>
</cp:coreProperties>
</file>