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4"/>
  </p:sldMasterIdLst>
  <p:notesMasterIdLst>
    <p:notesMasterId r:id="rId31"/>
  </p:notesMasterIdLst>
  <p:handoutMasterIdLst>
    <p:handoutMasterId r:id="rId32"/>
  </p:handoutMasterIdLst>
  <p:sldIdLst>
    <p:sldId id="256" r:id="rId5"/>
    <p:sldId id="277" r:id="rId6"/>
    <p:sldId id="284" r:id="rId7"/>
    <p:sldId id="258" r:id="rId8"/>
    <p:sldId id="259" r:id="rId9"/>
    <p:sldId id="260" r:id="rId10"/>
    <p:sldId id="261" r:id="rId11"/>
    <p:sldId id="262" r:id="rId12"/>
    <p:sldId id="263" r:id="rId13"/>
    <p:sldId id="264" r:id="rId14"/>
    <p:sldId id="265" r:id="rId15"/>
    <p:sldId id="266" r:id="rId16"/>
    <p:sldId id="285" r:id="rId17"/>
    <p:sldId id="278" r:id="rId18"/>
    <p:sldId id="267" r:id="rId19"/>
    <p:sldId id="269" r:id="rId20"/>
    <p:sldId id="270" r:id="rId21"/>
    <p:sldId id="286" r:id="rId22"/>
    <p:sldId id="268" r:id="rId23"/>
    <p:sldId id="279" r:id="rId24"/>
    <p:sldId id="280" r:id="rId25"/>
    <p:sldId id="281" r:id="rId26"/>
    <p:sldId id="282" r:id="rId27"/>
    <p:sldId id="287" r:id="rId28"/>
    <p:sldId id="283" r:id="rId29"/>
    <p:sldId id="273" r:id="rId30"/>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72CBD89-6AFF-43D2-8522-4B2944D78DD6}">
          <p14:sldIdLst>
            <p14:sldId id="256"/>
            <p14:sldId id="277"/>
            <p14:sldId id="284"/>
            <p14:sldId id="258"/>
            <p14:sldId id="259"/>
            <p14:sldId id="260"/>
            <p14:sldId id="261"/>
            <p14:sldId id="262"/>
            <p14:sldId id="263"/>
            <p14:sldId id="264"/>
            <p14:sldId id="265"/>
            <p14:sldId id="266"/>
            <p14:sldId id="285"/>
            <p14:sldId id="278"/>
            <p14:sldId id="267"/>
            <p14:sldId id="269"/>
            <p14:sldId id="270"/>
            <p14:sldId id="286"/>
            <p14:sldId id="268"/>
            <p14:sldId id="279"/>
            <p14:sldId id="280"/>
            <p14:sldId id="281"/>
            <p14:sldId id="282"/>
            <p14:sldId id="287"/>
            <p14:sldId id="283"/>
            <p14:sldId id="273"/>
          </p14:sldIdLst>
        </p14:section>
        <p14:section name="Untitled Section" id="{C8507688-32FA-43C9-9A2A-D1446CE56C2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0" autoAdjust="0"/>
    <p:restoredTop sz="94660"/>
  </p:normalViewPr>
  <p:slideViewPr>
    <p:cSldViewPr snapToGrid="0">
      <p:cViewPr varScale="1">
        <p:scale>
          <a:sx n="118" d="100"/>
          <a:sy n="118" d="100"/>
        </p:scale>
        <p:origin x="10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2329" cy="463550"/>
          </a:xfrm>
          <a:prstGeom prst="rect">
            <a:avLst/>
          </a:prstGeom>
        </p:spPr>
        <p:txBody>
          <a:bodyPr vert="horz" lIns="90059" tIns="45030" rIns="90059" bIns="45030" rtlCol="0"/>
          <a:lstStyle>
            <a:lvl1pPr algn="l">
              <a:defRPr sz="1200"/>
            </a:lvl1pPr>
          </a:lstStyle>
          <a:p>
            <a:endParaRPr lang="en-US"/>
          </a:p>
        </p:txBody>
      </p:sp>
      <p:sp>
        <p:nvSpPr>
          <p:cNvPr id="3" name="Date Placeholder 2"/>
          <p:cNvSpPr>
            <a:spLocks noGrp="1"/>
          </p:cNvSpPr>
          <p:nvPr>
            <p:ph type="dt" sz="quarter" idx="1"/>
          </p:nvPr>
        </p:nvSpPr>
        <p:spPr>
          <a:xfrm>
            <a:off x="3936176" y="0"/>
            <a:ext cx="3012329" cy="463550"/>
          </a:xfrm>
          <a:prstGeom prst="rect">
            <a:avLst/>
          </a:prstGeom>
        </p:spPr>
        <p:txBody>
          <a:bodyPr vert="horz" lIns="90059" tIns="45030" rIns="90059" bIns="45030" rtlCol="0"/>
          <a:lstStyle>
            <a:lvl1pPr algn="r">
              <a:defRPr sz="1200"/>
            </a:lvl1pPr>
          </a:lstStyle>
          <a:p>
            <a:fld id="{C7C8AAF7-0516-4862-B0E2-C9E9E97CF3BD}" type="datetimeFigureOut">
              <a:rPr lang="en-US" smtClean="0"/>
              <a:t>3/15/2024</a:t>
            </a:fld>
            <a:endParaRPr lang="en-US"/>
          </a:p>
        </p:txBody>
      </p:sp>
      <p:sp>
        <p:nvSpPr>
          <p:cNvPr id="4" name="Footer Placeholder 3"/>
          <p:cNvSpPr>
            <a:spLocks noGrp="1"/>
          </p:cNvSpPr>
          <p:nvPr>
            <p:ph type="ftr" sz="quarter" idx="2"/>
          </p:nvPr>
        </p:nvSpPr>
        <p:spPr>
          <a:xfrm>
            <a:off x="2" y="8772526"/>
            <a:ext cx="3012329" cy="463550"/>
          </a:xfrm>
          <a:prstGeom prst="rect">
            <a:avLst/>
          </a:prstGeom>
        </p:spPr>
        <p:txBody>
          <a:bodyPr vert="horz" lIns="90059" tIns="45030" rIns="90059" bIns="45030" rtlCol="0" anchor="b"/>
          <a:lstStyle>
            <a:lvl1pPr algn="l">
              <a:defRPr sz="1200"/>
            </a:lvl1pPr>
          </a:lstStyle>
          <a:p>
            <a:endParaRPr lang="en-US"/>
          </a:p>
        </p:txBody>
      </p:sp>
      <p:sp>
        <p:nvSpPr>
          <p:cNvPr id="5" name="Slide Number Placeholder 4"/>
          <p:cNvSpPr>
            <a:spLocks noGrp="1"/>
          </p:cNvSpPr>
          <p:nvPr>
            <p:ph type="sldNum" sz="quarter" idx="3"/>
          </p:nvPr>
        </p:nvSpPr>
        <p:spPr>
          <a:xfrm>
            <a:off x="3936176" y="8772526"/>
            <a:ext cx="3012329" cy="463550"/>
          </a:xfrm>
          <a:prstGeom prst="rect">
            <a:avLst/>
          </a:prstGeom>
        </p:spPr>
        <p:txBody>
          <a:bodyPr vert="horz" lIns="90059" tIns="45030" rIns="90059" bIns="45030" rtlCol="0" anchor="b"/>
          <a:lstStyle>
            <a:lvl1pPr algn="r">
              <a:defRPr sz="1200"/>
            </a:lvl1pPr>
          </a:lstStyle>
          <a:p>
            <a:fld id="{38CAFBAD-B64C-4AB8-B190-8631DAD8E91C}" type="slidenum">
              <a:rPr lang="en-US" smtClean="0"/>
              <a:t>‹#›</a:t>
            </a:fld>
            <a:endParaRPr lang="en-US"/>
          </a:p>
        </p:txBody>
      </p:sp>
    </p:spTree>
    <p:extLst>
      <p:ext uri="{BB962C8B-B14F-4D97-AF65-F5344CB8AC3E}">
        <p14:creationId xmlns:p14="http://schemas.microsoft.com/office/powerpoint/2010/main" val="221389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3407"/>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idx="1"/>
          </p:nvPr>
        </p:nvSpPr>
        <p:spPr>
          <a:xfrm>
            <a:off x="3936769" y="0"/>
            <a:ext cx="3011699" cy="463407"/>
          </a:xfrm>
          <a:prstGeom prst="rect">
            <a:avLst/>
          </a:prstGeom>
        </p:spPr>
        <p:txBody>
          <a:bodyPr vert="horz" lIns="91428" tIns="45714" rIns="91428" bIns="45714" rtlCol="0"/>
          <a:lstStyle>
            <a:lvl1pPr algn="r">
              <a:defRPr sz="1200"/>
            </a:lvl1pPr>
          </a:lstStyle>
          <a:p>
            <a:fld id="{A6112E89-3E89-41C5-BF4F-350CDACFB092}" type="datetimeFigureOut">
              <a:rPr lang="en-US" smtClean="0"/>
              <a:t>3/15/2024</a:t>
            </a:fld>
            <a:endParaRPr lang="en-US"/>
          </a:p>
        </p:txBody>
      </p:sp>
      <p:sp>
        <p:nvSpPr>
          <p:cNvPr id="4" name="Slide Image Placeholder 3"/>
          <p:cNvSpPr>
            <a:spLocks noGrp="1" noRot="1" noChangeAspect="1"/>
          </p:cNvSpPr>
          <p:nvPr>
            <p:ph type="sldImg" idx="2"/>
          </p:nvPr>
        </p:nvSpPr>
        <p:spPr>
          <a:xfrm>
            <a:off x="706438" y="1154113"/>
            <a:ext cx="5537200" cy="3116262"/>
          </a:xfrm>
          <a:prstGeom prst="rect">
            <a:avLst/>
          </a:prstGeom>
          <a:noFill/>
          <a:ln w="12700">
            <a:solidFill>
              <a:prstClr val="black"/>
            </a:solidFill>
          </a:ln>
        </p:spPr>
        <p:txBody>
          <a:bodyPr vert="horz" lIns="91428" tIns="45714" rIns="91428" bIns="45714" rtlCol="0" anchor="ctr"/>
          <a:lstStyle/>
          <a:p>
            <a:endParaRPr lang="en-US"/>
          </a:p>
        </p:txBody>
      </p:sp>
      <p:sp>
        <p:nvSpPr>
          <p:cNvPr id="5" name="Notes Placeholder 4"/>
          <p:cNvSpPr>
            <a:spLocks noGrp="1"/>
          </p:cNvSpPr>
          <p:nvPr>
            <p:ph type="body" sz="quarter" idx="3"/>
          </p:nvPr>
        </p:nvSpPr>
        <p:spPr>
          <a:xfrm>
            <a:off x="695008" y="4444863"/>
            <a:ext cx="5560060" cy="3636704"/>
          </a:xfrm>
          <a:prstGeom prst="rect">
            <a:avLst/>
          </a:prstGeom>
        </p:spPr>
        <p:txBody>
          <a:bodyPr vert="horz" lIns="91428" tIns="45714" rIns="91428"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72"/>
            <a:ext cx="3011699" cy="463405"/>
          </a:xfrm>
          <a:prstGeom prst="rect">
            <a:avLst/>
          </a:prstGeom>
        </p:spPr>
        <p:txBody>
          <a:bodyPr vert="horz" lIns="91428" tIns="45714" rIns="91428"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72"/>
            <a:ext cx="3011699" cy="463405"/>
          </a:xfrm>
          <a:prstGeom prst="rect">
            <a:avLst/>
          </a:prstGeom>
        </p:spPr>
        <p:txBody>
          <a:bodyPr vert="horz" lIns="91428" tIns="45714" rIns="91428" bIns="45714" rtlCol="0" anchor="b"/>
          <a:lstStyle>
            <a:lvl1pPr algn="r">
              <a:defRPr sz="1200"/>
            </a:lvl1pPr>
          </a:lstStyle>
          <a:p>
            <a:fld id="{1E7E8ED4-2BCE-4F9A-9B27-4C5EF33FFDBF}" type="slidenum">
              <a:rPr lang="en-US" smtClean="0"/>
              <a:t>‹#›</a:t>
            </a:fld>
            <a:endParaRPr lang="en-US"/>
          </a:p>
        </p:txBody>
      </p:sp>
    </p:spTree>
    <p:extLst>
      <p:ext uri="{BB962C8B-B14F-4D97-AF65-F5344CB8AC3E}">
        <p14:creationId xmlns:p14="http://schemas.microsoft.com/office/powerpoint/2010/main" val="1217854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4</a:t>
            </a:fld>
            <a:endParaRPr lang="en-US"/>
          </a:p>
        </p:txBody>
      </p:sp>
    </p:spTree>
    <p:extLst>
      <p:ext uri="{BB962C8B-B14F-4D97-AF65-F5344CB8AC3E}">
        <p14:creationId xmlns:p14="http://schemas.microsoft.com/office/powerpoint/2010/main" val="2251117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26</a:t>
            </a:fld>
            <a:endParaRPr lang="en-US"/>
          </a:p>
        </p:txBody>
      </p:sp>
    </p:spTree>
    <p:extLst>
      <p:ext uri="{BB962C8B-B14F-4D97-AF65-F5344CB8AC3E}">
        <p14:creationId xmlns:p14="http://schemas.microsoft.com/office/powerpoint/2010/main" val="1911893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5</a:t>
            </a:fld>
            <a:endParaRPr lang="en-US"/>
          </a:p>
        </p:txBody>
      </p:sp>
    </p:spTree>
    <p:extLst>
      <p:ext uri="{BB962C8B-B14F-4D97-AF65-F5344CB8AC3E}">
        <p14:creationId xmlns:p14="http://schemas.microsoft.com/office/powerpoint/2010/main" val="3656814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Suppose we have an industry with two firms and a given amount of demand.  Both firms carve up the demand between themselves.  If one firm can credibly commit to overproducing, then it is optimal for the other firm to accommodate this overproduction and produce less.</a:t>
            </a:r>
          </a:p>
          <a:p>
            <a:r>
              <a:rPr lang="en-US" dirty="0"/>
              <a:t>Suppose, however, that internal funds for expansion are not available and must be obtained from an outside lender.  This outside lender will not, generally, be willing to make loans for such strategic purposes, since the competitor may not accommodate overproduction and then the lender will lose his money.</a:t>
            </a:r>
          </a:p>
          <a:p>
            <a:r>
              <a:rPr lang="en-US" dirty="0"/>
              <a:t>However, if the firm has inside information about its cost structure, then the lender may provide financing because there is a positive probability that the firm’s cost structure is low and it is legitimately producing at a high level (i.e. not just for strategic reasons, and the competitor will have to back down, ultimately).  </a:t>
            </a:r>
          </a:p>
          <a:p>
            <a:endParaRPr lang="en-US" dirty="0"/>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12</a:t>
            </a:fld>
            <a:endParaRPr lang="en-US"/>
          </a:p>
        </p:txBody>
      </p:sp>
    </p:spTree>
    <p:extLst>
      <p:ext uri="{BB962C8B-B14F-4D97-AF65-F5344CB8AC3E}">
        <p14:creationId xmlns:p14="http://schemas.microsoft.com/office/powerpoint/2010/main" val="1250300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16</a:t>
            </a:fld>
            <a:endParaRPr lang="en-US"/>
          </a:p>
        </p:txBody>
      </p:sp>
    </p:spTree>
    <p:extLst>
      <p:ext uri="{BB962C8B-B14F-4D97-AF65-F5344CB8AC3E}">
        <p14:creationId xmlns:p14="http://schemas.microsoft.com/office/powerpoint/2010/main" val="1980003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17</a:t>
            </a:fld>
            <a:endParaRPr lang="en-US"/>
          </a:p>
        </p:txBody>
      </p:sp>
    </p:spTree>
    <p:extLst>
      <p:ext uri="{BB962C8B-B14F-4D97-AF65-F5344CB8AC3E}">
        <p14:creationId xmlns:p14="http://schemas.microsoft.com/office/powerpoint/2010/main" val="4225824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20</a:t>
            </a:fld>
            <a:endParaRPr lang="en-US"/>
          </a:p>
        </p:txBody>
      </p:sp>
    </p:spTree>
    <p:extLst>
      <p:ext uri="{BB962C8B-B14F-4D97-AF65-F5344CB8AC3E}">
        <p14:creationId xmlns:p14="http://schemas.microsoft.com/office/powerpoint/2010/main" val="2557729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21</a:t>
            </a:fld>
            <a:endParaRPr lang="en-US"/>
          </a:p>
        </p:txBody>
      </p:sp>
    </p:spTree>
    <p:extLst>
      <p:ext uri="{BB962C8B-B14F-4D97-AF65-F5344CB8AC3E}">
        <p14:creationId xmlns:p14="http://schemas.microsoft.com/office/powerpoint/2010/main" val="3310684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22</a:t>
            </a:fld>
            <a:endParaRPr lang="en-US"/>
          </a:p>
        </p:txBody>
      </p:sp>
    </p:spTree>
    <p:extLst>
      <p:ext uri="{BB962C8B-B14F-4D97-AF65-F5344CB8AC3E}">
        <p14:creationId xmlns:p14="http://schemas.microsoft.com/office/powerpoint/2010/main" val="3266146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23</a:t>
            </a:fld>
            <a:endParaRPr lang="en-US"/>
          </a:p>
        </p:txBody>
      </p:sp>
    </p:spTree>
    <p:extLst>
      <p:ext uri="{BB962C8B-B14F-4D97-AF65-F5344CB8AC3E}">
        <p14:creationId xmlns:p14="http://schemas.microsoft.com/office/powerpoint/2010/main" val="26849976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3/15/2024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024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2543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3/15/2024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5999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3/15/2024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42067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3/15/2024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9681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4498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3437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4081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3/15/2024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445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3533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3/15/2024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3868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621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497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509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5002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2465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578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3/15/2024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4016970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Capital Structure and competitive Strategy</a:t>
            </a:r>
          </a:p>
        </p:txBody>
      </p:sp>
      <p:sp>
        <p:nvSpPr>
          <p:cNvPr id="3" name="Subtitle 2"/>
          <p:cNvSpPr>
            <a:spLocks noGrp="1"/>
          </p:cNvSpPr>
          <p:nvPr>
            <p:ph type="subTitle" idx="1"/>
          </p:nvPr>
        </p:nvSpPr>
        <p:spPr/>
        <p:txBody>
          <a:bodyPr>
            <a:normAutofit fontScale="92500" lnSpcReduction="10000"/>
          </a:bodyPr>
          <a:lstStyle/>
          <a:p>
            <a:r>
              <a:rPr lang="en-US" dirty="0"/>
              <a:t>P.V. Viswanath</a:t>
            </a:r>
          </a:p>
          <a:p>
            <a:r>
              <a:rPr lang="en-US" dirty="0"/>
              <a:t>FIN 663, </a:t>
            </a:r>
            <a:r>
              <a:rPr lang="en-US" dirty="0">
                <a:solidFill>
                  <a:schemeClr val="tx2"/>
                </a:solidFill>
                <a:latin typeface="Tahoma" pitchFamily="34" charset="0"/>
              </a:rPr>
              <a:t>Financial Strategy and Business Decisions</a:t>
            </a:r>
          </a:p>
          <a:p>
            <a:endParaRPr lang="en-US" dirty="0"/>
          </a:p>
        </p:txBody>
      </p:sp>
    </p:spTree>
    <p:extLst>
      <p:ext uri="{BB962C8B-B14F-4D97-AF65-F5344CB8AC3E}">
        <p14:creationId xmlns:p14="http://schemas.microsoft.com/office/powerpoint/2010/main" val="3890952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2759" y="839980"/>
            <a:ext cx="9312441" cy="626870"/>
          </a:xfrm>
        </p:spPr>
        <p:txBody>
          <a:bodyPr>
            <a:normAutofit fontScale="90000"/>
          </a:bodyPr>
          <a:lstStyle/>
          <a:p>
            <a:r>
              <a:rPr lang="en-US" dirty="0"/>
              <a:t>Debt, risk-seeking and aggression</a:t>
            </a:r>
          </a:p>
        </p:txBody>
      </p:sp>
      <p:sp>
        <p:nvSpPr>
          <p:cNvPr id="3" name="Content Placeholder 2"/>
          <p:cNvSpPr>
            <a:spLocks noGrp="1"/>
          </p:cNvSpPr>
          <p:nvPr>
            <p:ph idx="1"/>
          </p:nvPr>
        </p:nvSpPr>
        <p:spPr>
          <a:xfrm>
            <a:off x="1282700" y="1625600"/>
            <a:ext cx="9842499" cy="4673600"/>
          </a:xfrm>
        </p:spPr>
        <p:txBody>
          <a:bodyPr>
            <a:normAutofit fontScale="92500" lnSpcReduction="10000"/>
          </a:bodyPr>
          <a:lstStyle/>
          <a:p>
            <a:r>
              <a:rPr lang="en-US" dirty="0"/>
              <a:t>Now suppose A has higher debt and is consequently risk-preferring, as we have seen before.</a:t>
            </a:r>
          </a:p>
          <a:p>
            <a:r>
              <a:rPr lang="en-US" dirty="0"/>
              <a:t>If B chose higher capacity, then A gets (-60,90) by choosing higher capacity and (7.5, 50) by choosing lower capacity.  Even though the expected value of choosing lower capacity is greater (28.75 compared to 15), risk preference can make the higher capacity choice more attractive!</a:t>
            </a:r>
          </a:p>
          <a:p>
            <a:r>
              <a:rPr lang="en-US" dirty="0"/>
              <a:t>If B chose lower capacity, then A would get (42, 240) by choosing higher capacity versus (50,50) by choosing lower capacity.  Again, if A is risk-seeking (or even if it is risk neutral), the higher capacity choice wins out.  </a:t>
            </a:r>
          </a:p>
          <a:p>
            <a:r>
              <a:rPr lang="en-US" dirty="0"/>
              <a:t>Hence if A had induced risk-preference through the use of leverage, the equilibrium outcome would be higher capacity for A and lower capacity for B.</a:t>
            </a:r>
          </a:p>
          <a:p>
            <a:r>
              <a:rPr lang="en-US" dirty="0"/>
              <a:t>This would give A an equilibrium expected payoff of $141.  </a:t>
            </a:r>
          </a:p>
          <a:p>
            <a:r>
              <a:rPr lang="en-US" dirty="0"/>
              <a:t>The use of leverage made A’s choice of higher capacity credible and forced B to choose a lower capacity – to A’s benefit!</a:t>
            </a:r>
          </a:p>
        </p:txBody>
      </p:sp>
    </p:spTree>
    <p:extLst>
      <p:ext uri="{BB962C8B-B14F-4D97-AF65-F5344CB8AC3E}">
        <p14:creationId xmlns:p14="http://schemas.microsoft.com/office/powerpoint/2010/main" val="3089162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4650" y="1224156"/>
            <a:ext cx="8782050" cy="579245"/>
          </a:xfrm>
        </p:spPr>
        <p:txBody>
          <a:bodyPr>
            <a:normAutofit fontScale="90000"/>
          </a:bodyPr>
          <a:lstStyle/>
          <a:p>
            <a:r>
              <a:rPr lang="en-US" dirty="0"/>
              <a:t>Debt, risk-seeking and aggression: Two caveats</a:t>
            </a:r>
          </a:p>
        </p:txBody>
      </p:sp>
      <p:sp>
        <p:nvSpPr>
          <p:cNvPr id="3" name="Content Placeholder 2"/>
          <p:cNvSpPr>
            <a:spLocks noGrp="1"/>
          </p:cNvSpPr>
          <p:nvPr>
            <p:ph idx="1"/>
          </p:nvPr>
        </p:nvSpPr>
        <p:spPr/>
        <p:txBody>
          <a:bodyPr/>
          <a:lstStyle/>
          <a:p>
            <a:r>
              <a:rPr lang="en-US" dirty="0"/>
              <a:t>But we cannot stop the story, here!</a:t>
            </a:r>
          </a:p>
          <a:p>
            <a:r>
              <a:rPr lang="en-US" dirty="0"/>
              <a:t>The result that we have obtained depends upon a certain assumed asymmetry.  </a:t>
            </a:r>
          </a:p>
          <a:p>
            <a:r>
              <a:rPr lang="en-US" dirty="0"/>
              <a:t>We allowed A to leverage up, but not B!</a:t>
            </a:r>
          </a:p>
          <a:p>
            <a:r>
              <a:rPr lang="en-US" dirty="0"/>
              <a:t>If B can then increase leverage, as well, then A can no longer maintain its debt-fueled aggressive posture in equilibrium!</a:t>
            </a:r>
          </a:p>
          <a:p>
            <a:endParaRPr lang="en-US" dirty="0"/>
          </a:p>
          <a:p>
            <a:r>
              <a:rPr lang="en-US" dirty="0"/>
              <a:t>The second point is that bondholders may not want to be used in this manner!</a:t>
            </a:r>
          </a:p>
          <a:p>
            <a:endParaRPr lang="en-US" dirty="0"/>
          </a:p>
        </p:txBody>
      </p:sp>
    </p:spTree>
    <p:extLst>
      <p:ext uri="{BB962C8B-B14F-4D97-AF65-F5344CB8AC3E}">
        <p14:creationId xmlns:p14="http://schemas.microsoft.com/office/powerpoint/2010/main" val="3548525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1450" y="395586"/>
            <a:ext cx="6457950" cy="969771"/>
          </a:xfrm>
        </p:spPr>
        <p:txBody>
          <a:bodyPr/>
          <a:lstStyle/>
          <a:p>
            <a:r>
              <a:rPr lang="en-US" dirty="0"/>
              <a:t>Debt and Aggression</a:t>
            </a:r>
          </a:p>
        </p:txBody>
      </p:sp>
      <p:sp>
        <p:nvSpPr>
          <p:cNvPr id="3" name="Content Placeholder 2"/>
          <p:cNvSpPr>
            <a:spLocks noGrp="1"/>
          </p:cNvSpPr>
          <p:nvPr>
            <p:ph idx="1"/>
          </p:nvPr>
        </p:nvSpPr>
        <p:spPr>
          <a:xfrm>
            <a:off x="800100" y="1365357"/>
            <a:ext cx="10756900" cy="4451243"/>
          </a:xfrm>
        </p:spPr>
        <p:txBody>
          <a:bodyPr>
            <a:normAutofit fontScale="85000" lnSpcReduction="10000"/>
          </a:bodyPr>
          <a:lstStyle/>
          <a:p>
            <a:pPr>
              <a:lnSpc>
                <a:spcPts val="1900"/>
              </a:lnSpc>
            </a:pPr>
            <a:r>
              <a:rPr lang="en-US" dirty="0"/>
              <a:t>“(F)</a:t>
            </a:r>
            <a:r>
              <a:rPr lang="en-US" dirty="0" err="1"/>
              <a:t>irms</a:t>
            </a:r>
            <a:r>
              <a:rPr lang="en-US" dirty="0"/>
              <a:t> with greater access to external financing can threaten their rivals with lender-financed product market overinvestment.” </a:t>
            </a:r>
          </a:p>
          <a:p>
            <a:pPr>
              <a:lnSpc>
                <a:spcPts val="1900"/>
              </a:lnSpc>
            </a:pPr>
            <a:r>
              <a:rPr lang="en-US" dirty="0"/>
              <a:t>Facing this threat, those rivals may accommodate. Therefore, consistent with the previous evidence on firms implementing leveraged recapitalizations, debt can initially provide for a product market advantage for those firms with greater access to credit. </a:t>
            </a:r>
          </a:p>
          <a:p>
            <a:pPr>
              <a:lnSpc>
                <a:spcPts val="1900"/>
              </a:lnSpc>
            </a:pPr>
            <a:r>
              <a:rPr lang="en-US" dirty="0"/>
              <a:t>However, in a world in which parties can renegotiate contracts, debt-taking cannot support aggressive market strategies beyond a certain threshold; lenders will not provide funding for high production strategies that are not sustainable by cost or other advantages.  This is because high debt, as we have seen, brings its own inefficiencies.</a:t>
            </a:r>
          </a:p>
          <a:p>
            <a:pPr>
              <a:lnSpc>
                <a:spcPts val="1900"/>
              </a:lnSpc>
            </a:pPr>
            <a:r>
              <a:rPr lang="en-US" dirty="0"/>
              <a:t>Still, from a strategic point of view, debt can provide at least limited, though perhaps temporary, strategic advantages against competitors.</a:t>
            </a:r>
          </a:p>
          <a:p>
            <a:pPr>
              <a:lnSpc>
                <a:spcPts val="1900"/>
              </a:lnSpc>
            </a:pPr>
            <a:r>
              <a:rPr lang="en-US" dirty="0" err="1"/>
              <a:t>Campello</a:t>
            </a:r>
            <a:r>
              <a:rPr lang="en-US" dirty="0"/>
              <a:t> finds strong evidence that, particularly in concentrated industries, higher debt is related to better performance, particularly when debt levels are close to or slightly above the industry average. After a point, though, more debt leads to highly significant sales underperformance. </a:t>
            </a:r>
          </a:p>
        </p:txBody>
      </p:sp>
      <p:sp>
        <p:nvSpPr>
          <p:cNvPr id="5" name="Rectangle 4"/>
          <p:cNvSpPr/>
          <p:nvPr/>
        </p:nvSpPr>
        <p:spPr>
          <a:xfrm>
            <a:off x="444500" y="5991227"/>
            <a:ext cx="10909300" cy="584775"/>
          </a:xfrm>
          <a:prstGeom prst="rect">
            <a:avLst/>
          </a:prstGeom>
        </p:spPr>
        <p:txBody>
          <a:bodyPr wrap="square">
            <a:spAutoFit/>
          </a:bodyPr>
          <a:lstStyle/>
          <a:p>
            <a:pPr lvl="0" algn="ctr"/>
            <a:r>
              <a:rPr lang="en-US" sz="1600" dirty="0">
                <a:solidFill>
                  <a:srgbClr val="545472"/>
                </a:solidFill>
              </a:rPr>
              <a:t>“</a:t>
            </a:r>
            <a:r>
              <a:rPr lang="en-US" sz="1600" dirty="0"/>
              <a:t>Debt financing: Does it boost or hurt firm performance in product markets?,” Murillo </a:t>
            </a:r>
            <a:r>
              <a:rPr lang="en-US" sz="1600" dirty="0" err="1"/>
              <a:t>Campello</a:t>
            </a:r>
            <a:r>
              <a:rPr lang="en-US" sz="1600" dirty="0"/>
              <a:t>, JFE 2006, v. 82, pp. 135-172</a:t>
            </a:r>
          </a:p>
        </p:txBody>
      </p:sp>
    </p:spTree>
    <p:extLst>
      <p:ext uri="{BB962C8B-B14F-4D97-AF65-F5344CB8AC3E}">
        <p14:creationId xmlns:p14="http://schemas.microsoft.com/office/powerpoint/2010/main" val="3889310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69760-2B5B-E29A-BB4B-9C5F65BB008F}"/>
              </a:ext>
            </a:extLst>
          </p:cNvPr>
          <p:cNvSpPr>
            <a:spLocks noGrp="1"/>
          </p:cNvSpPr>
          <p:nvPr>
            <p:ph type="title"/>
          </p:nvPr>
        </p:nvSpPr>
        <p:spPr>
          <a:xfrm>
            <a:off x="561048" y="2884485"/>
            <a:ext cx="11069904" cy="1293028"/>
          </a:xfrm>
        </p:spPr>
        <p:txBody>
          <a:bodyPr/>
          <a:lstStyle/>
          <a:p>
            <a:pPr algn="ctr"/>
            <a:r>
              <a:rPr lang="en-US" dirty="0"/>
              <a:t>Leverage, Myopia and competition</a:t>
            </a:r>
          </a:p>
        </p:txBody>
      </p:sp>
    </p:spTree>
    <p:extLst>
      <p:ext uri="{BB962C8B-B14F-4D97-AF65-F5344CB8AC3E}">
        <p14:creationId xmlns:p14="http://schemas.microsoft.com/office/powerpoint/2010/main" val="3465760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Debt, myopia and aggression</a:t>
            </a:r>
          </a:p>
        </p:txBody>
      </p:sp>
      <p:sp>
        <p:nvSpPr>
          <p:cNvPr id="3" name="Content Placeholder 2"/>
          <p:cNvSpPr>
            <a:spLocks noGrp="1"/>
          </p:cNvSpPr>
          <p:nvPr>
            <p:ph idx="1"/>
          </p:nvPr>
        </p:nvSpPr>
        <p:spPr>
          <a:xfrm>
            <a:off x="1524000" y="2194560"/>
            <a:ext cx="9982200" cy="4024125"/>
          </a:xfrm>
        </p:spPr>
        <p:txBody>
          <a:bodyPr/>
          <a:lstStyle/>
          <a:p>
            <a:r>
              <a:rPr lang="en-US" dirty="0"/>
              <a:t>Although increased debt often leads to increased aggression, this is primarily where the aggression is in terms of pricing or production capacity.  </a:t>
            </a:r>
          </a:p>
          <a:p>
            <a:r>
              <a:rPr lang="en-US" dirty="0"/>
              <a:t>However, we saw earlier that debt also tends to make firms myopic.  This suggests that debt may dampen a firm’s incentives to be aggressive in its advertising policy.</a:t>
            </a:r>
          </a:p>
          <a:p>
            <a:r>
              <a:rPr lang="en-US" dirty="0"/>
              <a:t>The reason is that the benefits of advertising can mostly be obtained in the long-run; higher debt leads to a greater likelihood of bankruptcy and a greater likelihood that the benefits of advertising will not be obtained.</a:t>
            </a:r>
          </a:p>
          <a:p>
            <a:r>
              <a:rPr lang="en-US" dirty="0"/>
              <a:t>This is borne out in the empirical findings of researchers.</a:t>
            </a:r>
          </a:p>
          <a:p>
            <a:endParaRPr lang="en-US" dirty="0"/>
          </a:p>
        </p:txBody>
      </p:sp>
    </p:spTree>
    <p:extLst>
      <p:ext uri="{BB962C8B-B14F-4D97-AF65-F5344CB8AC3E}">
        <p14:creationId xmlns:p14="http://schemas.microsoft.com/office/powerpoint/2010/main" val="1551681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1224" y="325630"/>
            <a:ext cx="7788275" cy="703070"/>
          </a:xfrm>
        </p:spPr>
        <p:txBody>
          <a:bodyPr>
            <a:normAutofit fontScale="90000"/>
          </a:bodyPr>
          <a:lstStyle/>
          <a:p>
            <a:r>
              <a:rPr lang="en-US" dirty="0"/>
              <a:t>Debt, myopia and advertising</a:t>
            </a:r>
          </a:p>
        </p:txBody>
      </p:sp>
      <p:sp>
        <p:nvSpPr>
          <p:cNvPr id="3" name="Content Placeholder 2"/>
          <p:cNvSpPr>
            <a:spLocks noGrp="1"/>
          </p:cNvSpPr>
          <p:nvPr>
            <p:ph idx="1"/>
          </p:nvPr>
        </p:nvSpPr>
        <p:spPr>
          <a:xfrm>
            <a:off x="1079500" y="1333500"/>
            <a:ext cx="10858500" cy="5041899"/>
          </a:xfrm>
        </p:spPr>
        <p:txBody>
          <a:bodyPr>
            <a:normAutofit lnSpcReduction="10000"/>
          </a:bodyPr>
          <a:lstStyle/>
          <a:p>
            <a:r>
              <a:rPr lang="en-US" dirty="0" err="1"/>
              <a:t>Grullon</a:t>
            </a:r>
            <a:r>
              <a:rPr lang="en-US" dirty="0"/>
              <a:t> et al. (2006) find that firms that have raised significant amounts of capital do, in fact, step up the intensity of their advertising competition against industry rivals. </a:t>
            </a:r>
          </a:p>
          <a:p>
            <a:r>
              <a:rPr lang="en-US" dirty="0"/>
              <a:t>However, the sub-sample of firms whose financial leverage has </a:t>
            </a:r>
            <a:r>
              <a:rPr lang="en-US" i="1" dirty="0"/>
              <a:t>decreased</a:t>
            </a:r>
            <a:r>
              <a:rPr lang="en-US" dirty="0"/>
              <a:t> as a result of the new funding competes _more_ vigorously than the sub-sample of firms whose leverage has increased. </a:t>
            </a:r>
          </a:p>
          <a:p>
            <a:r>
              <a:rPr lang="en-US" dirty="0"/>
              <a:t>Furthermore, other firms respond to the greater advertising competition of the capital-raising firms in their industries by increasing their own advertising more aggressively than their industry peers if their own capital structure is relatively less levered than that of their industry peers. </a:t>
            </a:r>
          </a:p>
          <a:p>
            <a:r>
              <a:rPr lang="en-US" dirty="0"/>
              <a:t>Thus, both in the initial effect of firms with lower leverage and in the resulting effect of competitors in that industry, it seems that lower leverage is more conducive to greater aggressiveness in advertising competition.</a:t>
            </a:r>
          </a:p>
          <a:p>
            <a:r>
              <a:rPr lang="en-US" dirty="0"/>
              <a:t>Debt, by causing myopia, may discourage brand advertising, which yields benefits in the medium- and long-term only.</a:t>
            </a:r>
          </a:p>
        </p:txBody>
      </p:sp>
      <p:sp>
        <p:nvSpPr>
          <p:cNvPr id="4" name="TextBox 3"/>
          <p:cNvSpPr txBox="1"/>
          <p:nvPr/>
        </p:nvSpPr>
        <p:spPr>
          <a:xfrm>
            <a:off x="2009775" y="6152468"/>
            <a:ext cx="8267700" cy="646331"/>
          </a:xfrm>
          <a:prstGeom prst="rect">
            <a:avLst/>
          </a:prstGeom>
          <a:noFill/>
        </p:spPr>
        <p:txBody>
          <a:bodyPr wrap="square" rtlCol="0">
            <a:spAutoFit/>
          </a:bodyPr>
          <a:lstStyle/>
          <a:p>
            <a:pPr algn="ctr"/>
            <a:r>
              <a:rPr lang="en-US" dirty="0" err="1"/>
              <a:t>Grullon</a:t>
            </a:r>
            <a:r>
              <a:rPr lang="en-US" dirty="0"/>
              <a:t>, </a:t>
            </a:r>
            <a:r>
              <a:rPr lang="en-US" dirty="0" err="1"/>
              <a:t>Kanatas</a:t>
            </a:r>
            <a:r>
              <a:rPr lang="en-US" dirty="0"/>
              <a:t> and Kumar (2006) "The Impact of Capital Structure on Advertising Competition," Working Paper, Rice University.</a:t>
            </a:r>
          </a:p>
        </p:txBody>
      </p:sp>
    </p:spTree>
    <p:extLst>
      <p:ext uri="{BB962C8B-B14F-4D97-AF65-F5344CB8AC3E}">
        <p14:creationId xmlns:p14="http://schemas.microsoft.com/office/powerpoint/2010/main" val="389828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0300" y="396874"/>
            <a:ext cx="7950200" cy="704851"/>
          </a:xfrm>
        </p:spPr>
        <p:txBody>
          <a:bodyPr>
            <a:normAutofit fontScale="90000"/>
          </a:bodyPr>
          <a:lstStyle/>
          <a:p>
            <a:r>
              <a:rPr lang="en-US" dirty="0"/>
              <a:t>DEBT, myopia and Aggression</a:t>
            </a:r>
          </a:p>
        </p:txBody>
      </p:sp>
      <p:sp>
        <p:nvSpPr>
          <p:cNvPr id="3" name="Content Placeholder 2"/>
          <p:cNvSpPr>
            <a:spLocks noGrp="1"/>
          </p:cNvSpPr>
          <p:nvPr>
            <p:ph idx="1"/>
          </p:nvPr>
        </p:nvSpPr>
        <p:spPr>
          <a:xfrm>
            <a:off x="1333500" y="1101725"/>
            <a:ext cx="10287000" cy="3406774"/>
          </a:xfrm>
        </p:spPr>
        <p:txBody>
          <a:bodyPr>
            <a:normAutofit/>
          </a:bodyPr>
          <a:lstStyle/>
          <a:p>
            <a:r>
              <a:rPr lang="en-US" dirty="0"/>
              <a:t>Let us now look at other examples of how the greater myopia of leveraged firms can affect their aggressiveness vis-à-vis competitors.</a:t>
            </a:r>
          </a:p>
          <a:p>
            <a:r>
              <a:rPr lang="en-US" dirty="0"/>
              <a:t>Our case is that of a firm, Highland, which is considering lowering prices to attract more customers.  </a:t>
            </a:r>
          </a:p>
          <a:p>
            <a:r>
              <a:rPr lang="en-US" dirty="0"/>
              <a:t>Their managers have estimated that the firm will initially make less money from the lower price strategy, since it reduces their margins on existing customers and it will take a while to attract enough new customers to increase cashflow.  </a:t>
            </a:r>
          </a:p>
          <a:p>
            <a:r>
              <a:rPr lang="en-US" dirty="0"/>
              <a:t>Here are the cashflow projections for the new pricing strategy.</a:t>
            </a:r>
          </a:p>
        </p:txBody>
      </p:sp>
      <p:graphicFrame>
        <p:nvGraphicFramePr>
          <p:cNvPr id="4" name="Table 3"/>
          <p:cNvGraphicFramePr>
            <a:graphicFrameLocks noGrp="1"/>
          </p:cNvGraphicFramePr>
          <p:nvPr>
            <p:extLst>
              <p:ext uri="{D42A27DB-BD31-4B8C-83A1-F6EECF244321}">
                <p14:modId xmlns:p14="http://schemas.microsoft.com/office/powerpoint/2010/main" val="1310002573"/>
              </p:ext>
            </p:extLst>
          </p:nvPr>
        </p:nvGraphicFramePr>
        <p:xfrm>
          <a:off x="3124200" y="4508499"/>
          <a:ext cx="6705600" cy="2044701"/>
        </p:xfrm>
        <a:graphic>
          <a:graphicData uri="http://schemas.openxmlformats.org/drawingml/2006/table">
            <a:tbl>
              <a:tblPr firstRow="1" bandRow="1">
                <a:tableStyleId>{5C22544A-7EE6-4342-B048-85BDC9FD1C3A}</a:tableStyleId>
              </a:tblPr>
              <a:tblGrid>
                <a:gridCol w="2235200">
                  <a:extLst>
                    <a:ext uri="{9D8B030D-6E8A-4147-A177-3AD203B41FA5}">
                      <a16:colId xmlns:a16="http://schemas.microsoft.com/office/drawing/2014/main" val="20000"/>
                    </a:ext>
                  </a:extLst>
                </a:gridCol>
                <a:gridCol w="2235200">
                  <a:extLst>
                    <a:ext uri="{9D8B030D-6E8A-4147-A177-3AD203B41FA5}">
                      <a16:colId xmlns:a16="http://schemas.microsoft.com/office/drawing/2014/main" val="20001"/>
                    </a:ext>
                  </a:extLst>
                </a:gridCol>
                <a:gridCol w="2235200">
                  <a:extLst>
                    <a:ext uri="{9D8B030D-6E8A-4147-A177-3AD203B41FA5}">
                      <a16:colId xmlns:a16="http://schemas.microsoft.com/office/drawing/2014/main" val="20002"/>
                    </a:ext>
                  </a:extLst>
                </a:gridCol>
              </a:tblGrid>
              <a:tr h="681567">
                <a:tc>
                  <a:txBody>
                    <a:bodyPr/>
                    <a:lstStyle/>
                    <a:p>
                      <a:endParaRPr lang="en-US" sz="1800" dirty="0"/>
                    </a:p>
                  </a:txBody>
                  <a:tcPr marL="68580" marR="68580" marT="34290" marB="34290"/>
                </a:tc>
                <a:tc>
                  <a:txBody>
                    <a:bodyPr/>
                    <a:lstStyle/>
                    <a:p>
                      <a:r>
                        <a:rPr lang="en-US" sz="1800" dirty="0"/>
                        <a:t>Year</a:t>
                      </a:r>
                      <a:r>
                        <a:rPr lang="en-US" sz="1800" baseline="0" dirty="0"/>
                        <a:t> 1 </a:t>
                      </a:r>
                      <a:r>
                        <a:rPr lang="en-US" sz="1800" baseline="0" dirty="0" err="1"/>
                        <a:t>Cashflows</a:t>
                      </a:r>
                      <a:endParaRPr lang="en-US" sz="1800" dirty="0"/>
                    </a:p>
                  </a:txBody>
                  <a:tcPr marL="68580" marR="68580" marT="34290" marB="34290"/>
                </a:tc>
                <a:tc>
                  <a:txBody>
                    <a:bodyPr/>
                    <a:lstStyle/>
                    <a:p>
                      <a:r>
                        <a:rPr lang="en-US" sz="1800" dirty="0"/>
                        <a:t>Year 2 </a:t>
                      </a:r>
                      <a:r>
                        <a:rPr lang="en-US" sz="1800" dirty="0" err="1"/>
                        <a:t>Cashflows</a:t>
                      </a:r>
                      <a:endParaRPr lang="en-US" sz="1800" dirty="0"/>
                    </a:p>
                  </a:txBody>
                  <a:tcPr marL="68580" marR="68580" marT="34290" marB="34290"/>
                </a:tc>
                <a:extLst>
                  <a:ext uri="{0D108BD9-81ED-4DB2-BD59-A6C34878D82A}">
                    <a16:rowId xmlns:a16="http://schemas.microsoft.com/office/drawing/2014/main" val="10000"/>
                  </a:ext>
                </a:extLst>
              </a:tr>
              <a:tr h="681567">
                <a:tc>
                  <a:txBody>
                    <a:bodyPr/>
                    <a:lstStyle/>
                    <a:p>
                      <a:r>
                        <a:rPr lang="en-US" sz="1800" dirty="0"/>
                        <a:t>Low price strategy</a:t>
                      </a:r>
                    </a:p>
                  </a:txBody>
                  <a:tcPr marL="68580" marR="68580" marT="34290" marB="34290"/>
                </a:tc>
                <a:tc>
                  <a:txBody>
                    <a:bodyPr/>
                    <a:lstStyle/>
                    <a:p>
                      <a:r>
                        <a:rPr lang="en-US" sz="1800" dirty="0"/>
                        <a:t>100,000</a:t>
                      </a:r>
                    </a:p>
                  </a:txBody>
                  <a:tcPr marL="68580" marR="68580" marT="34290" marB="34290"/>
                </a:tc>
                <a:tc>
                  <a:txBody>
                    <a:bodyPr/>
                    <a:lstStyle/>
                    <a:p>
                      <a:r>
                        <a:rPr lang="en-US" sz="1800" dirty="0"/>
                        <a:t>147,000</a:t>
                      </a:r>
                    </a:p>
                  </a:txBody>
                  <a:tcPr marL="68580" marR="68580" marT="34290" marB="34290"/>
                </a:tc>
                <a:extLst>
                  <a:ext uri="{0D108BD9-81ED-4DB2-BD59-A6C34878D82A}">
                    <a16:rowId xmlns:a16="http://schemas.microsoft.com/office/drawing/2014/main" val="10001"/>
                  </a:ext>
                </a:extLst>
              </a:tr>
              <a:tr h="681567">
                <a:tc>
                  <a:txBody>
                    <a:bodyPr/>
                    <a:lstStyle/>
                    <a:p>
                      <a:r>
                        <a:rPr lang="en-US" sz="1800" dirty="0"/>
                        <a:t>High price strategy</a:t>
                      </a:r>
                    </a:p>
                  </a:txBody>
                  <a:tcPr marL="68580" marR="68580" marT="34290" marB="34290"/>
                </a:tc>
                <a:tc>
                  <a:txBody>
                    <a:bodyPr/>
                    <a:lstStyle/>
                    <a:p>
                      <a:r>
                        <a:rPr lang="en-US" sz="1800" dirty="0"/>
                        <a:t>120,000</a:t>
                      </a:r>
                    </a:p>
                  </a:txBody>
                  <a:tcPr marL="68580" marR="68580" marT="34290" marB="34290"/>
                </a:tc>
                <a:tc>
                  <a:txBody>
                    <a:bodyPr/>
                    <a:lstStyle/>
                    <a:p>
                      <a:r>
                        <a:rPr lang="en-US" sz="1800" dirty="0"/>
                        <a:t>125,000</a:t>
                      </a:r>
                    </a:p>
                  </a:txBody>
                  <a:tcPr marL="68580" marR="68580" marT="34290" marB="3429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76913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700" y="1864361"/>
            <a:ext cx="10820400" cy="2783840"/>
          </a:xfrm>
        </p:spPr>
        <p:txBody>
          <a:bodyPr>
            <a:normAutofit/>
          </a:bodyPr>
          <a:lstStyle/>
          <a:p>
            <a:r>
              <a:rPr lang="en-US" dirty="0"/>
              <a:t>If the firm does not have much debt and is not close to bankruptcy, it can raise funds at a lower interest rate.</a:t>
            </a:r>
          </a:p>
          <a:p>
            <a:r>
              <a:rPr lang="en-US" dirty="0"/>
              <a:t>As long as the interest rate on the new debt to finance the marketing strategy is lower than 10%, say, 8%, the low price strategy has a higher NPV.</a:t>
            </a:r>
          </a:p>
          <a:p>
            <a:r>
              <a:rPr lang="en-US" dirty="0"/>
              <a:t>However, if the firm is closer to financial distress because of higher debt, it is likely to have a higher interest rate because the debt overhang problem becomes more serious.  Hence it will have a higher discount rate, say, 12%, and the low price strategy is no longer worthwhile. </a:t>
            </a:r>
          </a:p>
        </p:txBody>
      </p:sp>
      <p:sp>
        <p:nvSpPr>
          <p:cNvPr id="4" name="Title 1"/>
          <p:cNvSpPr txBox="1">
            <a:spLocks/>
          </p:cNvSpPr>
          <p:nvPr/>
        </p:nvSpPr>
        <p:spPr bwMode="auto">
          <a:xfrm>
            <a:off x="2776304" y="1031877"/>
            <a:ext cx="7472596" cy="525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b"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3300" dirty="0"/>
              <a:t>DEBT, MYOPIA AND AGGRESSION</a:t>
            </a:r>
          </a:p>
        </p:txBody>
      </p:sp>
      <p:graphicFrame>
        <p:nvGraphicFramePr>
          <p:cNvPr id="2" name="Table 1"/>
          <p:cNvGraphicFramePr>
            <a:graphicFrameLocks noGrp="1"/>
          </p:cNvGraphicFramePr>
          <p:nvPr>
            <p:extLst>
              <p:ext uri="{D42A27DB-BD31-4B8C-83A1-F6EECF244321}">
                <p14:modId xmlns:p14="http://schemas.microsoft.com/office/powerpoint/2010/main" val="3134380860"/>
              </p:ext>
            </p:extLst>
          </p:nvPr>
        </p:nvGraphicFramePr>
        <p:xfrm>
          <a:off x="3213100" y="4648201"/>
          <a:ext cx="6267452" cy="1703980"/>
        </p:xfrm>
        <a:graphic>
          <a:graphicData uri="http://schemas.openxmlformats.org/drawingml/2006/table">
            <a:tbl>
              <a:tblPr>
                <a:tableStyleId>{5C22544A-7EE6-4342-B048-85BDC9FD1C3A}</a:tableStyleId>
              </a:tblPr>
              <a:tblGrid>
                <a:gridCol w="1566863">
                  <a:extLst>
                    <a:ext uri="{9D8B030D-6E8A-4147-A177-3AD203B41FA5}">
                      <a16:colId xmlns:a16="http://schemas.microsoft.com/office/drawing/2014/main" val="277939774"/>
                    </a:ext>
                  </a:extLst>
                </a:gridCol>
                <a:gridCol w="1566863">
                  <a:extLst>
                    <a:ext uri="{9D8B030D-6E8A-4147-A177-3AD203B41FA5}">
                      <a16:colId xmlns:a16="http://schemas.microsoft.com/office/drawing/2014/main" val="4224054122"/>
                    </a:ext>
                  </a:extLst>
                </a:gridCol>
                <a:gridCol w="1566863">
                  <a:extLst>
                    <a:ext uri="{9D8B030D-6E8A-4147-A177-3AD203B41FA5}">
                      <a16:colId xmlns:a16="http://schemas.microsoft.com/office/drawing/2014/main" val="2589834647"/>
                    </a:ext>
                  </a:extLst>
                </a:gridCol>
                <a:gridCol w="1566863">
                  <a:extLst>
                    <a:ext uri="{9D8B030D-6E8A-4147-A177-3AD203B41FA5}">
                      <a16:colId xmlns:a16="http://schemas.microsoft.com/office/drawing/2014/main" val="3478931389"/>
                    </a:ext>
                  </a:extLst>
                </a:gridCol>
              </a:tblGrid>
              <a:tr h="465730">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PV at 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At PV 10%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PV at 12%</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06929302"/>
                  </a:ext>
                </a:extLst>
              </a:tr>
              <a:tr h="465730">
                <a:tc>
                  <a:txBody>
                    <a:bodyPr/>
                    <a:lstStyle/>
                    <a:p>
                      <a:pPr algn="ctr" fontAlgn="b"/>
                      <a:r>
                        <a:rPr lang="en-US" sz="2000" b="0" i="0" u="none" strike="noStrike" dirty="0">
                          <a:solidFill>
                            <a:srgbClr val="000000"/>
                          </a:solidFill>
                          <a:effectLst/>
                          <a:latin typeface="Calibri" panose="020F0502020204030204" pitchFamily="34" charset="0"/>
                        </a:rPr>
                        <a:t>Low Price Strategy</a:t>
                      </a:r>
                    </a:p>
                  </a:txBody>
                  <a:tcPr marL="9525" marR="9525" marT="9525" marB="0" anchor="b"/>
                </a:tc>
                <a:tc>
                  <a:txBody>
                    <a:bodyPr/>
                    <a:lstStyle/>
                    <a:p>
                      <a:pPr algn="ctr" fontAlgn="b"/>
                      <a:r>
                        <a:rPr lang="en-US" sz="2000" u="none" strike="noStrike" dirty="0">
                          <a:solidFill>
                            <a:srgbClr val="FF0000"/>
                          </a:solidFill>
                          <a:effectLst/>
                        </a:rPr>
                        <a:t>$218,621.40 </a:t>
                      </a:r>
                      <a:endParaRPr lang="en-US" sz="2000" b="0"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$212,396.69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$206,473.21 </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5128440"/>
                  </a:ext>
                </a:extLst>
              </a:tr>
              <a:tr h="554440">
                <a:tc>
                  <a:txBody>
                    <a:bodyPr/>
                    <a:lstStyle/>
                    <a:p>
                      <a:pPr algn="ctr" fontAlgn="b"/>
                      <a:r>
                        <a:rPr lang="en-US" sz="2000" b="0" i="0" u="none" strike="noStrike" dirty="0">
                          <a:solidFill>
                            <a:srgbClr val="000000"/>
                          </a:solidFill>
                          <a:effectLst/>
                          <a:latin typeface="Calibri" panose="020F0502020204030204" pitchFamily="34" charset="0"/>
                        </a:rPr>
                        <a:t>High Price Strategy</a:t>
                      </a:r>
                    </a:p>
                  </a:txBody>
                  <a:tcPr marL="9525" marR="9525" marT="9525" marB="0" anchor="b"/>
                </a:tc>
                <a:tc>
                  <a:txBody>
                    <a:bodyPr/>
                    <a:lstStyle/>
                    <a:p>
                      <a:pPr algn="ctr" fontAlgn="b"/>
                      <a:r>
                        <a:rPr lang="en-US" sz="2000" u="none" strike="noStrike" dirty="0">
                          <a:effectLst/>
                        </a:rPr>
                        <a:t>$218,278.46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$212,396.69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solidFill>
                            <a:srgbClr val="FF0000"/>
                          </a:solidFill>
                          <a:effectLst/>
                        </a:rPr>
                        <a:t>$206,792.09 </a:t>
                      </a:r>
                      <a:endParaRPr lang="en-US" sz="20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93139212"/>
                  </a:ext>
                </a:extLst>
              </a:tr>
            </a:tbl>
          </a:graphicData>
        </a:graphic>
      </p:graphicFrame>
    </p:spTree>
    <p:extLst>
      <p:ext uri="{BB962C8B-B14F-4D97-AF65-F5344CB8AC3E}">
        <p14:creationId xmlns:p14="http://schemas.microsoft.com/office/powerpoint/2010/main" val="3347876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69760-2B5B-E29A-BB4B-9C5F65BB008F}"/>
              </a:ext>
            </a:extLst>
          </p:cNvPr>
          <p:cNvSpPr>
            <a:spLocks noGrp="1"/>
          </p:cNvSpPr>
          <p:nvPr>
            <p:ph type="title"/>
          </p:nvPr>
        </p:nvSpPr>
        <p:spPr>
          <a:xfrm>
            <a:off x="561048" y="2884485"/>
            <a:ext cx="11069904" cy="1293028"/>
          </a:xfrm>
        </p:spPr>
        <p:txBody>
          <a:bodyPr/>
          <a:lstStyle/>
          <a:p>
            <a:pPr algn="ctr"/>
            <a:r>
              <a:rPr lang="en-US" dirty="0"/>
              <a:t>Leverage, underinvestment and competition</a:t>
            </a:r>
          </a:p>
        </p:txBody>
      </p:sp>
    </p:spTree>
    <p:extLst>
      <p:ext uri="{BB962C8B-B14F-4D97-AF65-F5344CB8AC3E}">
        <p14:creationId xmlns:p14="http://schemas.microsoft.com/office/powerpoint/2010/main" val="2560496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 y="629428"/>
            <a:ext cx="11150600" cy="969771"/>
          </a:xfrm>
        </p:spPr>
        <p:txBody>
          <a:bodyPr>
            <a:normAutofit/>
          </a:bodyPr>
          <a:lstStyle/>
          <a:p>
            <a:r>
              <a:rPr lang="en-US" dirty="0"/>
              <a:t>Debt, investment and aggression</a:t>
            </a:r>
          </a:p>
        </p:txBody>
      </p:sp>
      <p:sp>
        <p:nvSpPr>
          <p:cNvPr id="3" name="Content Placeholder 2"/>
          <p:cNvSpPr>
            <a:spLocks noGrp="1"/>
          </p:cNvSpPr>
          <p:nvPr>
            <p:ph idx="1"/>
          </p:nvPr>
        </p:nvSpPr>
        <p:spPr>
          <a:xfrm>
            <a:off x="711200" y="1905001"/>
            <a:ext cx="10820400" cy="4559300"/>
          </a:xfrm>
        </p:spPr>
        <p:txBody>
          <a:bodyPr>
            <a:normAutofit/>
          </a:bodyPr>
          <a:lstStyle/>
          <a:p>
            <a:r>
              <a:rPr lang="en-US" dirty="0"/>
              <a:t>The point is that debt does not always make aggression profitable. </a:t>
            </a:r>
          </a:p>
          <a:p>
            <a:r>
              <a:rPr lang="en-US" dirty="0"/>
              <a:t>In fact, leverage can lead a firm to be less aggressive in terms of investment, as we have seen before, due to the myopia effect.</a:t>
            </a:r>
          </a:p>
          <a:p>
            <a:r>
              <a:rPr lang="en-US" dirty="0"/>
              <a:t>If the firm is close to bankruptcy, the debt overhang problem can inhibit borrowing for new investment.</a:t>
            </a:r>
          </a:p>
          <a:p>
            <a:r>
              <a:rPr lang="en-US" dirty="0"/>
              <a:t>The presence of debt, thus, causes the firm to act less aggressively in the sense of withdrawing from investment.  </a:t>
            </a:r>
          </a:p>
          <a:p>
            <a:r>
              <a:rPr lang="en-US" dirty="0"/>
              <a:t>Hence if the firm is highly leveraged, debt can have the opposite effect and cannot work as a commitment device.</a:t>
            </a:r>
          </a:p>
          <a:p>
            <a:r>
              <a:rPr lang="en-US" dirty="0"/>
              <a:t>This can be seen in the following example.</a:t>
            </a:r>
          </a:p>
        </p:txBody>
      </p:sp>
    </p:spTree>
    <p:extLst>
      <p:ext uri="{BB962C8B-B14F-4D97-AF65-F5344CB8AC3E}">
        <p14:creationId xmlns:p14="http://schemas.microsoft.com/office/powerpoint/2010/main" val="3826617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Debt and competition</a:t>
            </a:r>
          </a:p>
        </p:txBody>
      </p:sp>
      <p:sp>
        <p:nvSpPr>
          <p:cNvPr id="3" name="Content Placeholder 2"/>
          <p:cNvSpPr>
            <a:spLocks noGrp="1"/>
          </p:cNvSpPr>
          <p:nvPr>
            <p:ph idx="1"/>
          </p:nvPr>
        </p:nvSpPr>
        <p:spPr>
          <a:xfrm>
            <a:off x="685800" y="1930400"/>
            <a:ext cx="10820400" cy="4288285"/>
          </a:xfrm>
        </p:spPr>
        <p:txBody>
          <a:bodyPr>
            <a:normAutofit lnSpcReduction="10000"/>
          </a:bodyPr>
          <a:lstStyle/>
          <a:p>
            <a:r>
              <a:rPr lang="en-US" dirty="0"/>
              <a:t>We will look at how leverage affects a firm competitively.  </a:t>
            </a:r>
          </a:p>
          <a:p>
            <a:r>
              <a:rPr lang="en-US" dirty="0"/>
              <a:t>We have seen that there are three aspects to leverage – excess risk-taking, underinvestment and myopia.  Some of these tendencies can be advantageous from a competitive point of view and some of them can be disadvantageous.</a:t>
            </a:r>
          </a:p>
          <a:p>
            <a:r>
              <a:rPr lang="en-US" dirty="0"/>
              <a:t>We first look at how the tendency of levered firms to be risk-seeking can be used by a firm to its advantage particularly in an oligopolistic industry with a small number of competitors.</a:t>
            </a:r>
          </a:p>
          <a:p>
            <a:r>
              <a:rPr lang="en-US" dirty="0"/>
              <a:t>Next we look at the impact of the tendency of debt to intensify a firm’s myopic behavior on competitive behavior.</a:t>
            </a:r>
          </a:p>
          <a:p>
            <a:r>
              <a:rPr lang="en-US" dirty="0"/>
              <a:t>Finally, we will look at the debt-overhang problem – the likelihood that existence of debt will lead to an unwillingness to invest.  We will see that this also has competitive ramifications.</a:t>
            </a:r>
          </a:p>
        </p:txBody>
      </p:sp>
    </p:spTree>
    <p:extLst>
      <p:ext uri="{BB962C8B-B14F-4D97-AF65-F5344CB8AC3E}">
        <p14:creationId xmlns:p14="http://schemas.microsoft.com/office/powerpoint/2010/main" val="2370012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4350" y="872331"/>
            <a:ext cx="7727950" cy="452438"/>
          </a:xfrm>
        </p:spPr>
        <p:txBody>
          <a:bodyPr>
            <a:normAutofit fontScale="90000"/>
          </a:bodyPr>
          <a:lstStyle/>
          <a:p>
            <a:r>
              <a:rPr lang="en-US" dirty="0"/>
              <a:t>The Underinvestment Problem</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20</a:t>
            </a:fld>
            <a:endParaRPr lang="en-US" dirty="0"/>
          </a:p>
        </p:txBody>
      </p:sp>
      <p:sp>
        <p:nvSpPr>
          <p:cNvPr id="4" name="Content Placeholder 3"/>
          <p:cNvSpPr>
            <a:spLocks noGrp="1"/>
          </p:cNvSpPr>
          <p:nvPr>
            <p:ph sz="quarter" idx="4294967295"/>
          </p:nvPr>
        </p:nvSpPr>
        <p:spPr>
          <a:xfrm>
            <a:off x="1968500" y="1809750"/>
            <a:ext cx="7985125" cy="2247900"/>
          </a:xfrm>
          <a:prstGeom prst="rect">
            <a:avLst/>
          </a:prstGeom>
        </p:spPr>
        <p:txBody>
          <a:bodyPr>
            <a:normAutofit fontScale="85000" lnSpcReduction="20000"/>
          </a:bodyPr>
          <a:lstStyle/>
          <a:p>
            <a:pPr>
              <a:lnSpc>
                <a:spcPct val="120000"/>
              </a:lnSpc>
            </a:pPr>
            <a:r>
              <a:rPr lang="en-US" dirty="0"/>
              <a:t>Consider a firm that currently has debt with face value of $1000 that will come due in one year and assets that are projected to be worth $900 in one year.  </a:t>
            </a:r>
          </a:p>
          <a:p>
            <a:pPr>
              <a:lnSpc>
                <a:spcPct val="120000"/>
              </a:lnSpc>
            </a:pPr>
            <a:r>
              <a:rPr lang="en-US" dirty="0"/>
              <a:t>Suppose the firm has the opportunity to invest in a new project requiring an immediate investment of $100 and offering a return of 50% in one year.  Assuming the required rate of return for this project is less than 50%, it’s a NPV&gt;0 project.</a:t>
            </a:r>
          </a:p>
        </p:txBody>
      </p:sp>
      <p:pic>
        <p:nvPicPr>
          <p:cNvPr id="5" name="Picture 5" descr="BD16_13_16t04"/>
          <p:cNvPicPr preferRelativeResize="0">
            <a:picLocks noChangeAspect="1" noChangeArrowheads="1"/>
          </p:cNvPicPr>
          <p:nvPr>
            <p:custDataLst>
              <p:tags r:id="rId1"/>
            </p:custDataLst>
          </p:nvPr>
        </p:nvPicPr>
        <p:blipFill>
          <a:blip r:embed="rId4" cstate="print"/>
          <a:srcRect t="24638" r="901"/>
          <a:stretch>
            <a:fillRect/>
          </a:stretch>
        </p:blipFill>
        <p:spPr>
          <a:xfrm>
            <a:off x="2765012" y="4183856"/>
            <a:ext cx="6459071" cy="1975644"/>
          </a:xfrm>
          <a:prstGeom prst="rect">
            <a:avLst/>
          </a:prstGeom>
          <a:noFill/>
          <a:ln/>
        </p:spPr>
      </p:pic>
    </p:spTree>
    <p:extLst>
      <p:ext uri="{BB962C8B-B14F-4D97-AF65-F5344CB8AC3E}">
        <p14:creationId xmlns:p14="http://schemas.microsoft.com/office/powerpoint/2010/main" val="3403157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9900" y="746125"/>
            <a:ext cx="8191500" cy="452438"/>
          </a:xfrm>
        </p:spPr>
        <p:txBody>
          <a:bodyPr>
            <a:normAutofit fontScale="90000"/>
          </a:bodyPr>
          <a:lstStyle/>
          <a:p>
            <a:r>
              <a:rPr lang="en-US" dirty="0"/>
              <a:t>Debt Overhang &amp; Commitment</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21</a:t>
            </a:fld>
            <a:endParaRPr lang="en-US" dirty="0"/>
          </a:p>
        </p:txBody>
      </p:sp>
      <p:sp>
        <p:nvSpPr>
          <p:cNvPr id="4" name="Content Placeholder 3"/>
          <p:cNvSpPr>
            <a:spLocks noGrp="1"/>
          </p:cNvSpPr>
          <p:nvPr>
            <p:ph sz="quarter" idx="4294967295"/>
          </p:nvPr>
        </p:nvSpPr>
        <p:spPr>
          <a:xfrm>
            <a:off x="1282700" y="1905000"/>
            <a:ext cx="9740900" cy="4292600"/>
          </a:xfrm>
          <a:prstGeom prst="rect">
            <a:avLst/>
          </a:prstGeom>
        </p:spPr>
        <p:txBody>
          <a:bodyPr>
            <a:normAutofit fontScale="92500" lnSpcReduction="20000"/>
          </a:bodyPr>
          <a:lstStyle/>
          <a:p>
            <a:pPr>
              <a:lnSpc>
                <a:spcPct val="120000"/>
              </a:lnSpc>
            </a:pPr>
            <a:r>
              <a:rPr lang="en-US" dirty="0"/>
              <a:t>Suppose the only way to get the $100 for the initial investment is for the existing equity holders to contribute it.</a:t>
            </a:r>
          </a:p>
          <a:p>
            <a:pPr>
              <a:lnSpc>
                <a:spcPct val="120000"/>
              </a:lnSpc>
            </a:pPr>
            <a:r>
              <a:rPr lang="en-US" dirty="0"/>
              <a:t>With the new project, equity-holders will get $50 in one year for a current investment of $100 – clearly equity-holders would not make the investment even though the project has an NPV &gt; 0.  This is the Underinvestment Problem.</a:t>
            </a:r>
          </a:p>
          <a:p>
            <a:pPr>
              <a:lnSpc>
                <a:spcPct val="120000"/>
              </a:lnSpc>
            </a:pPr>
            <a:r>
              <a:rPr lang="en-US" dirty="0"/>
              <a:t>This problem is also known as the debt overhang problem because the existence of debt in a firm that’s close to financial distress inhibits additional borrowing and investment.</a:t>
            </a:r>
          </a:p>
          <a:p>
            <a:pPr>
              <a:lnSpc>
                <a:spcPct val="120000"/>
              </a:lnSpc>
            </a:pPr>
            <a:r>
              <a:rPr lang="en-US" dirty="0"/>
              <a:t>Hence if the firm is highly leveraged, debt can have the opposite effect and cannot work as a commitment device, where new investment is necessary.</a:t>
            </a:r>
          </a:p>
        </p:txBody>
      </p:sp>
    </p:spTree>
    <p:extLst>
      <p:ext uri="{BB962C8B-B14F-4D97-AF65-F5344CB8AC3E}">
        <p14:creationId xmlns:p14="http://schemas.microsoft.com/office/powerpoint/2010/main" val="4272380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Debt and Predation</a:t>
            </a:r>
          </a:p>
        </p:txBody>
      </p:sp>
      <p:sp>
        <p:nvSpPr>
          <p:cNvPr id="3" name="Content Placeholder 2"/>
          <p:cNvSpPr>
            <a:spLocks noGrp="1"/>
          </p:cNvSpPr>
          <p:nvPr>
            <p:ph idx="1"/>
          </p:nvPr>
        </p:nvSpPr>
        <p:spPr/>
        <p:txBody>
          <a:bodyPr>
            <a:normAutofit/>
          </a:bodyPr>
          <a:lstStyle/>
          <a:p>
            <a:r>
              <a:rPr lang="en-US" dirty="0"/>
              <a:t>Once we note that excessive leverage could lead a firm to be less aggressive, we can easily appreciate the flip side of the picture.</a:t>
            </a:r>
          </a:p>
          <a:p>
            <a:r>
              <a:rPr lang="en-US" dirty="0"/>
              <a:t>That is, a highly leveraged firm might be vulnerable to predation from more conservatively financed firms.  </a:t>
            </a:r>
          </a:p>
          <a:p>
            <a:r>
              <a:rPr lang="en-US" dirty="0"/>
              <a:t>A competitor might purposely lower prices in an attempt to drive the highly leveraged firm out of business. This could be to the competitor’s advantage if doing so bankrupts its more highly leveraged rival, forcing it to exit the market.</a:t>
            </a:r>
          </a:p>
          <a:p>
            <a:r>
              <a:rPr lang="en-US" dirty="0"/>
              <a:t>Such a policy would be particularly effective where customers, suppliers and other stakeholders care about the long-term viability of the firm with which they are doing business.</a:t>
            </a:r>
          </a:p>
        </p:txBody>
      </p:sp>
    </p:spTree>
    <p:extLst>
      <p:ext uri="{BB962C8B-B14F-4D97-AF65-F5344CB8AC3E}">
        <p14:creationId xmlns:p14="http://schemas.microsoft.com/office/powerpoint/2010/main" val="3333989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955953"/>
            <a:ext cx="10528299" cy="525065"/>
          </a:xfrm>
        </p:spPr>
        <p:txBody>
          <a:bodyPr>
            <a:normAutofit fontScale="90000"/>
          </a:bodyPr>
          <a:lstStyle/>
          <a:p>
            <a:r>
              <a:rPr lang="en-US" dirty="0"/>
              <a:t>Evidence from the Supermarket Industry</a:t>
            </a:r>
          </a:p>
        </p:txBody>
      </p:sp>
      <p:sp>
        <p:nvSpPr>
          <p:cNvPr id="3" name="Content Placeholder 2"/>
          <p:cNvSpPr>
            <a:spLocks noGrp="1"/>
          </p:cNvSpPr>
          <p:nvPr>
            <p:ph idx="1"/>
          </p:nvPr>
        </p:nvSpPr>
        <p:spPr>
          <a:xfrm>
            <a:off x="1333500" y="1765300"/>
            <a:ext cx="8724900" cy="3549651"/>
          </a:xfrm>
        </p:spPr>
        <p:txBody>
          <a:bodyPr>
            <a:normAutofit/>
          </a:bodyPr>
          <a:lstStyle/>
          <a:p>
            <a:r>
              <a:rPr lang="en-US" dirty="0"/>
              <a:t>Judith Chevalier showed that supermarket chains were more likely to enter and expand in a local market if a large share of the incumbent firms in the local market undertook LBO's. </a:t>
            </a:r>
          </a:p>
          <a:p>
            <a:r>
              <a:rPr lang="en-US" dirty="0"/>
              <a:t>Furthermore, an LBO announcement in one supermarket chain increases the market value of local rivals.</a:t>
            </a:r>
          </a:p>
          <a:p>
            <a:r>
              <a:rPr lang="en-US" dirty="0"/>
              <a:t>The study suggests that leverage increases in the late 1980's led to softer product-market competition in this industry.</a:t>
            </a:r>
          </a:p>
          <a:p>
            <a:r>
              <a:rPr lang="en-US" dirty="0"/>
              <a:t>This provides evidence against “the debt as commitment” theory and is consistent with the complex interaction between debt, proximity of financial distress and aggression.</a:t>
            </a:r>
          </a:p>
        </p:txBody>
      </p:sp>
      <p:sp>
        <p:nvSpPr>
          <p:cNvPr id="4" name="TextBox 3"/>
          <p:cNvSpPr txBox="1"/>
          <p:nvPr/>
        </p:nvSpPr>
        <p:spPr>
          <a:xfrm>
            <a:off x="2781300" y="5377504"/>
            <a:ext cx="6629400" cy="923330"/>
          </a:xfrm>
          <a:prstGeom prst="rect">
            <a:avLst/>
          </a:prstGeom>
          <a:noFill/>
        </p:spPr>
        <p:txBody>
          <a:bodyPr wrap="square" rtlCol="0">
            <a:spAutoFit/>
          </a:bodyPr>
          <a:lstStyle/>
          <a:p>
            <a:r>
              <a:rPr lang="en-US" dirty="0"/>
              <a:t>Capital Structure and Product-Market Competition: Empirical Evidence from the Supermarket Industry, Judith Chevalier, AER 1995</a:t>
            </a:r>
          </a:p>
        </p:txBody>
      </p:sp>
    </p:spTree>
    <p:extLst>
      <p:ext uri="{BB962C8B-B14F-4D97-AF65-F5344CB8AC3E}">
        <p14:creationId xmlns:p14="http://schemas.microsoft.com/office/powerpoint/2010/main" val="2299281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69760-2B5B-E29A-BB4B-9C5F65BB008F}"/>
              </a:ext>
            </a:extLst>
          </p:cNvPr>
          <p:cNvSpPr>
            <a:spLocks noGrp="1"/>
          </p:cNvSpPr>
          <p:nvPr>
            <p:ph type="title"/>
          </p:nvPr>
        </p:nvSpPr>
        <p:spPr>
          <a:xfrm>
            <a:off x="561048" y="2884485"/>
            <a:ext cx="11069904" cy="1293028"/>
          </a:xfrm>
        </p:spPr>
        <p:txBody>
          <a:bodyPr/>
          <a:lstStyle/>
          <a:p>
            <a:pPr algn="ctr"/>
            <a:r>
              <a:rPr lang="en-US" dirty="0"/>
              <a:t>Dividends, risk-seeking and competition</a:t>
            </a:r>
          </a:p>
        </p:txBody>
      </p:sp>
    </p:spTree>
    <p:extLst>
      <p:ext uri="{BB962C8B-B14F-4D97-AF65-F5344CB8AC3E}">
        <p14:creationId xmlns:p14="http://schemas.microsoft.com/office/powerpoint/2010/main" val="3709525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2830"/>
            <a:ext cx="10820400" cy="1020884"/>
          </a:xfrm>
        </p:spPr>
        <p:txBody>
          <a:bodyPr>
            <a:normAutofit fontScale="90000"/>
          </a:bodyPr>
          <a:lstStyle/>
          <a:p>
            <a:r>
              <a:rPr lang="en-US" dirty="0"/>
              <a:t>Dividend policy, Cash and aggression</a:t>
            </a:r>
          </a:p>
        </p:txBody>
      </p:sp>
      <p:sp>
        <p:nvSpPr>
          <p:cNvPr id="3" name="Content Placeholder 2"/>
          <p:cNvSpPr>
            <a:spLocks noGrp="1"/>
          </p:cNvSpPr>
          <p:nvPr>
            <p:ph idx="1"/>
          </p:nvPr>
        </p:nvSpPr>
        <p:spPr>
          <a:xfrm>
            <a:off x="943896" y="1455174"/>
            <a:ext cx="10562303" cy="4763511"/>
          </a:xfrm>
        </p:spPr>
        <p:txBody>
          <a:bodyPr/>
          <a:lstStyle/>
          <a:p>
            <a:r>
              <a:rPr lang="en-US" dirty="0"/>
              <a:t>We saw earlier that a firm that needs outside financing, may decide to forgo profitable investment opportunities because of information asymmetry.</a:t>
            </a:r>
          </a:p>
          <a:p>
            <a:r>
              <a:rPr lang="en-US" dirty="0"/>
              <a:t>This means that there are incentives for a firm to keep additional cash on hand to avoid such a situation.  Consequently, the firm may decide to adopt a less generous dividend payout policy in order to have more cash available for new projects.</a:t>
            </a:r>
          </a:p>
          <a:p>
            <a:r>
              <a:rPr lang="en-US" dirty="0"/>
              <a:t>In competitive environments, secrecy may be very important, thus resulting in greater information asymmetry.  Thus firms that have less generous dividend policies and have greater cash on hand may be able to invest aggressively and better commit itself to new markets in order to deter competitors from entering these markets.</a:t>
            </a:r>
          </a:p>
          <a:p>
            <a:endParaRPr lang="en-US" dirty="0"/>
          </a:p>
          <a:p>
            <a:endParaRPr lang="en-US" dirty="0"/>
          </a:p>
        </p:txBody>
      </p:sp>
    </p:spTree>
    <p:extLst>
      <p:ext uri="{BB962C8B-B14F-4D97-AF65-F5344CB8AC3E}">
        <p14:creationId xmlns:p14="http://schemas.microsoft.com/office/powerpoint/2010/main" val="845796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7800" y="254000"/>
            <a:ext cx="6457950" cy="867339"/>
          </a:xfrm>
        </p:spPr>
        <p:txBody>
          <a:bodyPr>
            <a:normAutofit/>
          </a:bodyPr>
          <a:lstStyle/>
          <a:p>
            <a:r>
              <a:rPr lang="en-US" dirty="0"/>
              <a:t>Cash and Aggression</a:t>
            </a:r>
          </a:p>
        </p:txBody>
      </p:sp>
      <p:sp>
        <p:nvSpPr>
          <p:cNvPr id="3" name="Content Placeholder 2"/>
          <p:cNvSpPr>
            <a:spLocks noGrp="1"/>
          </p:cNvSpPr>
          <p:nvPr>
            <p:ph idx="1"/>
          </p:nvPr>
        </p:nvSpPr>
        <p:spPr>
          <a:xfrm>
            <a:off x="609600" y="1270000"/>
            <a:ext cx="10769600" cy="4762502"/>
          </a:xfrm>
        </p:spPr>
        <p:txBody>
          <a:bodyPr>
            <a:normAutofit lnSpcReduction="10000"/>
          </a:bodyPr>
          <a:lstStyle/>
          <a:p>
            <a:r>
              <a:rPr lang="en-US" dirty="0"/>
              <a:t>In capital constrained financial environments, superior access to cash could help a firm take an aggressive stance. The threat of using excess cash in an aggressive fashion could induce competitors to back off.</a:t>
            </a:r>
          </a:p>
          <a:p>
            <a:r>
              <a:rPr lang="en-US" dirty="0"/>
              <a:t>This may be even better than debt, given the potential value-reducing characteristics of debt that we have already noted.  </a:t>
            </a:r>
          </a:p>
          <a:p>
            <a:r>
              <a:rPr lang="en-US" dirty="0"/>
              <a:t>Of course, excess cash could expose the firm to opportunistic suboptimal managerial behavior.</a:t>
            </a:r>
          </a:p>
          <a:p>
            <a:r>
              <a:rPr lang="en-US" dirty="0"/>
              <a:t>It must be pointed out that predatory pricing is not the only way in which access to financing in the form of cash/debt could help a firm compete.</a:t>
            </a:r>
          </a:p>
          <a:p>
            <a:r>
              <a:rPr lang="en-US" dirty="0"/>
              <a:t>Examples of such policies include decisions about capital outlays, research and development expenses, the location of stores or plants, distribution networks, the use of advertising targeted against rivals, the recruitment of more productive workers, or the acquisition of key suppliers or business partners.</a:t>
            </a:r>
          </a:p>
        </p:txBody>
      </p:sp>
      <p:sp>
        <p:nvSpPr>
          <p:cNvPr id="4" name="Rectangle 3"/>
          <p:cNvSpPr/>
          <p:nvPr/>
        </p:nvSpPr>
        <p:spPr>
          <a:xfrm>
            <a:off x="2905125" y="6032502"/>
            <a:ext cx="6515100" cy="461665"/>
          </a:xfrm>
          <a:prstGeom prst="rect">
            <a:avLst/>
          </a:prstGeom>
        </p:spPr>
        <p:txBody>
          <a:bodyPr wrap="square">
            <a:spAutoFit/>
          </a:bodyPr>
          <a:lstStyle/>
          <a:p>
            <a:r>
              <a:rPr lang="en-US" sz="1200" dirty="0"/>
              <a:t>“Financial Strength and Product Market Behavior: The Real Effects of Corporate Cash Holdings,” Laurent </a:t>
            </a:r>
            <a:r>
              <a:rPr lang="en-US" sz="1200" dirty="0" err="1"/>
              <a:t>Fresard</a:t>
            </a:r>
            <a:r>
              <a:rPr lang="en-US" sz="1200" dirty="0"/>
              <a:t>, J of Finance, 2010</a:t>
            </a:r>
          </a:p>
        </p:txBody>
      </p:sp>
    </p:spTree>
    <p:extLst>
      <p:ext uri="{BB962C8B-B14F-4D97-AF65-F5344CB8AC3E}">
        <p14:creationId xmlns:p14="http://schemas.microsoft.com/office/powerpoint/2010/main" val="41984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69760-2B5B-E29A-BB4B-9C5F65BB008F}"/>
              </a:ext>
            </a:extLst>
          </p:cNvPr>
          <p:cNvSpPr>
            <a:spLocks noGrp="1"/>
          </p:cNvSpPr>
          <p:nvPr>
            <p:ph type="title"/>
          </p:nvPr>
        </p:nvSpPr>
        <p:spPr>
          <a:xfrm>
            <a:off x="561048" y="2884485"/>
            <a:ext cx="11069904" cy="1293028"/>
          </a:xfrm>
        </p:spPr>
        <p:txBody>
          <a:bodyPr/>
          <a:lstStyle/>
          <a:p>
            <a:pPr algn="ctr"/>
            <a:r>
              <a:rPr lang="en-US" dirty="0"/>
              <a:t>Leverage, risk-seeking and competition</a:t>
            </a:r>
          </a:p>
        </p:txBody>
      </p:sp>
    </p:spTree>
    <p:extLst>
      <p:ext uri="{BB962C8B-B14F-4D97-AF65-F5344CB8AC3E}">
        <p14:creationId xmlns:p14="http://schemas.microsoft.com/office/powerpoint/2010/main" val="4023207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2150" y="844550"/>
            <a:ext cx="9201150" cy="857250"/>
          </a:xfrm>
        </p:spPr>
        <p:txBody>
          <a:bodyPr>
            <a:normAutofit fontScale="90000"/>
          </a:bodyPr>
          <a:lstStyle/>
          <a:p>
            <a:r>
              <a:rPr lang="en-US" dirty="0"/>
              <a:t>Capital Structure, risk-seeking and Competitive Strategy</a:t>
            </a:r>
          </a:p>
        </p:txBody>
      </p:sp>
      <p:sp>
        <p:nvSpPr>
          <p:cNvPr id="3" name="Content Placeholder 2"/>
          <p:cNvSpPr>
            <a:spLocks noGrp="1"/>
          </p:cNvSpPr>
          <p:nvPr>
            <p:ph idx="1"/>
          </p:nvPr>
        </p:nvSpPr>
        <p:spPr>
          <a:xfrm>
            <a:off x="901700" y="2349500"/>
            <a:ext cx="10718800" cy="4114800"/>
          </a:xfrm>
        </p:spPr>
        <p:txBody>
          <a:bodyPr>
            <a:normAutofit/>
          </a:bodyPr>
          <a:lstStyle/>
          <a:p>
            <a:r>
              <a:rPr lang="en-US" dirty="0"/>
              <a:t>In a market share scenario, a competitor that believes the market leader will fight to keep its market share will be reluctant to aggressively expand its own market share.  Hence the market leader can capture a strategic advantage if it can credibly commit to protecting its market share.</a:t>
            </a:r>
          </a:p>
          <a:p>
            <a:r>
              <a:rPr lang="en-US" dirty="0"/>
              <a:t>The competitor, on the other hand, may believe that the market leader will acquiesce and give up market share rather than face a costly price war.</a:t>
            </a:r>
          </a:p>
          <a:p>
            <a:r>
              <a:rPr lang="en-US" dirty="0"/>
              <a:t>Let us see how capital structure could be used by the market leader to convince the competitor of its commitment.</a:t>
            </a:r>
          </a:p>
        </p:txBody>
      </p:sp>
    </p:spTree>
    <p:extLst>
      <p:ext uri="{BB962C8B-B14F-4D97-AF65-F5344CB8AC3E}">
        <p14:creationId xmlns:p14="http://schemas.microsoft.com/office/powerpoint/2010/main" val="531707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843362"/>
            <a:ext cx="8521366" cy="525065"/>
          </a:xfrm>
        </p:spPr>
        <p:txBody>
          <a:bodyPr>
            <a:normAutofit fontScale="90000"/>
          </a:bodyPr>
          <a:lstStyle/>
          <a:p>
            <a:r>
              <a:rPr lang="en-US" dirty="0"/>
              <a:t>Debt, Risk-Seeking &amp; Aggression</a:t>
            </a:r>
          </a:p>
        </p:txBody>
      </p:sp>
      <p:sp>
        <p:nvSpPr>
          <p:cNvPr id="3" name="Content Placeholder 2"/>
          <p:cNvSpPr>
            <a:spLocks noGrp="1"/>
          </p:cNvSpPr>
          <p:nvPr>
            <p:ph idx="1"/>
          </p:nvPr>
        </p:nvSpPr>
        <p:spPr>
          <a:xfrm>
            <a:off x="914400" y="1790700"/>
            <a:ext cx="10795000" cy="4571999"/>
          </a:xfrm>
        </p:spPr>
        <p:txBody>
          <a:bodyPr>
            <a:normAutofit lnSpcReduction="10000"/>
          </a:bodyPr>
          <a:lstStyle/>
          <a:p>
            <a:r>
              <a:rPr lang="en-US" dirty="0"/>
              <a:t>Suppose production has to be done in advance (or investment for production has to be made in advance).</a:t>
            </a:r>
          </a:p>
          <a:p>
            <a:r>
              <a:rPr lang="en-US" dirty="0"/>
              <a:t>Then, when aggregate demand for a product is highly uncertain, higher capacity generally increases risk because it leads to higher profits when product demand turns out to be high, but lower profits when demand turns out to be low.</a:t>
            </a:r>
          </a:p>
          <a:p>
            <a:r>
              <a:rPr lang="en-US" dirty="0"/>
              <a:t>Since higher leverage increases a firm’s appetite for risk, the greater a firm’s leverage, the greater its incentive to produce at a higher level of output.</a:t>
            </a:r>
          </a:p>
          <a:p>
            <a:r>
              <a:rPr lang="en-US" dirty="0"/>
              <a:t>Not wishing to drive the price down to where no firm profits, competitors will accommodate the leveraged firm’s high output by producing at a lower level.</a:t>
            </a:r>
          </a:p>
          <a:p>
            <a:r>
              <a:rPr lang="en-US" dirty="0"/>
              <a:t>In other words, by taking on debt, a firm can credibly commit itself to a higher output level.</a:t>
            </a:r>
          </a:p>
          <a:p>
            <a:r>
              <a:rPr lang="en-US" dirty="0"/>
              <a:t>Let’s see how this works out with some numbers.</a:t>
            </a:r>
          </a:p>
        </p:txBody>
      </p:sp>
    </p:spTree>
    <p:extLst>
      <p:ext uri="{BB962C8B-B14F-4D97-AF65-F5344CB8AC3E}">
        <p14:creationId xmlns:p14="http://schemas.microsoft.com/office/powerpoint/2010/main" val="433227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8350" y="793751"/>
            <a:ext cx="9442449" cy="561975"/>
          </a:xfrm>
        </p:spPr>
        <p:txBody>
          <a:bodyPr>
            <a:normAutofit fontScale="90000"/>
          </a:bodyPr>
          <a:lstStyle/>
          <a:p>
            <a:r>
              <a:rPr lang="en-US" dirty="0"/>
              <a:t>Debt, Risk-seeking and Aggression</a:t>
            </a:r>
          </a:p>
        </p:txBody>
      </p:sp>
      <p:sp>
        <p:nvSpPr>
          <p:cNvPr id="3" name="Content Placeholder 2"/>
          <p:cNvSpPr>
            <a:spLocks noGrp="1"/>
          </p:cNvSpPr>
          <p:nvPr>
            <p:ph idx="1"/>
          </p:nvPr>
        </p:nvSpPr>
        <p:spPr>
          <a:xfrm>
            <a:off x="584200" y="1549400"/>
            <a:ext cx="11379200" cy="4953000"/>
          </a:xfrm>
        </p:spPr>
        <p:txBody>
          <a:bodyPr>
            <a:normAutofit fontScale="92500" lnSpcReduction="10000"/>
          </a:bodyPr>
          <a:lstStyle/>
          <a:p>
            <a:r>
              <a:rPr lang="en-US" dirty="0"/>
              <a:t>Suppose there are two competitors in a given market.  They can choose to have higher capacity of 100 units or a lower capacity of 50 units.  </a:t>
            </a:r>
          </a:p>
          <a:p>
            <a:r>
              <a:rPr lang="en-US" dirty="0"/>
              <a:t>If they choose a higher capacity, then fixed costs are $360 and variable costs are $4.  If they choose a lower capacity, then fixed costs are $75 and variable costs per unit are $7.5.  The selling price per unit is fixed at $10.  This means that the break-even quantity is 60 units (360/(10-4)) for the higher capacity and 30 units (75/(10-7.5)) for the lower capacity.  </a:t>
            </a:r>
          </a:p>
          <a:p>
            <a:r>
              <a:rPr lang="en-US" dirty="0"/>
              <a:t>Actual demand is uncertain and can either be 150 units or 100 units with equal probability.  The capacity decision has to be made in period 0, but actual demand will only be known in period 1.  </a:t>
            </a:r>
          </a:p>
          <a:p>
            <a:r>
              <a:rPr lang="en-US" dirty="0"/>
              <a:t>If demand is high, then the person who chooses a higher capacity will be able to make a higher profit – unless, of course, both of them have chosen a higher capacity.  If demand is low, then it is better, after the fact, to have chosen lower capacity.</a:t>
            </a:r>
          </a:p>
          <a:p>
            <a:r>
              <a:rPr lang="en-US" dirty="0"/>
              <a:t>If you know that your competitor will choose a lower capacity, then your benefit from choosing a higher capacity is greater because the profits from higher sales when demand is higher more than makes up for the lower profits when demand is lower.</a:t>
            </a:r>
          </a:p>
        </p:txBody>
      </p:sp>
    </p:spTree>
    <p:extLst>
      <p:ext uri="{BB962C8B-B14F-4D97-AF65-F5344CB8AC3E}">
        <p14:creationId xmlns:p14="http://schemas.microsoft.com/office/powerpoint/2010/main" val="4192220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400" y="719331"/>
            <a:ext cx="9817100" cy="969771"/>
          </a:xfrm>
        </p:spPr>
        <p:txBody>
          <a:bodyPr>
            <a:normAutofit/>
          </a:bodyPr>
          <a:lstStyle/>
          <a:p>
            <a:r>
              <a:rPr lang="en-US" dirty="0"/>
              <a:t>Debt, risk-seeking and aggression</a:t>
            </a:r>
          </a:p>
        </p:txBody>
      </p:sp>
      <p:sp>
        <p:nvSpPr>
          <p:cNvPr id="3" name="Content Placeholder 2"/>
          <p:cNvSpPr>
            <a:spLocks noGrp="1"/>
          </p:cNvSpPr>
          <p:nvPr>
            <p:ph idx="1"/>
          </p:nvPr>
        </p:nvSpPr>
        <p:spPr>
          <a:xfrm>
            <a:off x="685800" y="1689102"/>
            <a:ext cx="10820400" cy="4864098"/>
          </a:xfrm>
        </p:spPr>
        <p:txBody>
          <a:bodyPr/>
          <a:lstStyle/>
          <a:p>
            <a:r>
              <a:rPr lang="en-US" dirty="0"/>
              <a:t>If demand is equal to the total capacity of the two competitors, then each competitor will produce exactly what their capacity is.  </a:t>
            </a:r>
          </a:p>
          <a:p>
            <a:r>
              <a:rPr lang="en-US" dirty="0"/>
              <a:t>However, if demand is greater or less than total capacity, then we have to know how production will be distributed among the competitors.  </a:t>
            </a:r>
          </a:p>
          <a:p>
            <a:r>
              <a:rPr lang="en-US" dirty="0"/>
              <a:t>We assume that the production (and sales) of each competitor is proportional to their capacity.</a:t>
            </a:r>
          </a:p>
          <a:p>
            <a:r>
              <a:rPr lang="en-US" dirty="0"/>
              <a:t>The following table gives the production for each competitor.</a:t>
            </a:r>
          </a:p>
        </p:txBody>
      </p:sp>
      <p:graphicFrame>
        <p:nvGraphicFramePr>
          <p:cNvPr id="4" name="Table 3"/>
          <p:cNvGraphicFramePr>
            <a:graphicFrameLocks noGrp="1"/>
          </p:cNvGraphicFramePr>
          <p:nvPr>
            <p:extLst>
              <p:ext uri="{D42A27DB-BD31-4B8C-83A1-F6EECF244321}">
                <p14:modId xmlns:p14="http://schemas.microsoft.com/office/powerpoint/2010/main" val="2346099065"/>
              </p:ext>
            </p:extLst>
          </p:nvPr>
        </p:nvGraphicFramePr>
        <p:xfrm>
          <a:off x="1841501" y="4465052"/>
          <a:ext cx="3905584" cy="1440448"/>
        </p:xfrm>
        <a:graphic>
          <a:graphicData uri="http://schemas.openxmlformats.org/drawingml/2006/table">
            <a:tbl>
              <a:tblPr firstRow="1" firstCol="1" bandRow="1">
                <a:tableStyleId>{5C22544A-7EE6-4342-B048-85BDC9FD1C3A}</a:tableStyleId>
              </a:tblPr>
              <a:tblGrid>
                <a:gridCol w="2195461">
                  <a:extLst>
                    <a:ext uri="{9D8B030D-6E8A-4147-A177-3AD203B41FA5}">
                      <a16:colId xmlns:a16="http://schemas.microsoft.com/office/drawing/2014/main" val="1128432364"/>
                    </a:ext>
                  </a:extLst>
                </a:gridCol>
                <a:gridCol w="896269">
                  <a:extLst>
                    <a:ext uri="{9D8B030D-6E8A-4147-A177-3AD203B41FA5}">
                      <a16:colId xmlns:a16="http://schemas.microsoft.com/office/drawing/2014/main" val="2248830760"/>
                    </a:ext>
                  </a:extLst>
                </a:gridCol>
                <a:gridCol w="813854">
                  <a:extLst>
                    <a:ext uri="{9D8B030D-6E8A-4147-A177-3AD203B41FA5}">
                      <a16:colId xmlns:a16="http://schemas.microsoft.com/office/drawing/2014/main" val="3668572181"/>
                    </a:ext>
                  </a:extLst>
                </a:gridCol>
              </a:tblGrid>
              <a:tr h="360112">
                <a:tc gridSpan="3">
                  <a:txBody>
                    <a:bodyPr/>
                    <a:lstStyle/>
                    <a:p>
                      <a:pPr algn="ctr"/>
                      <a:r>
                        <a:rPr lang="en-US" sz="1400" dirty="0"/>
                        <a:t>Low Demand = 100 units</a:t>
                      </a:r>
                    </a:p>
                  </a:txBody>
                  <a:tcPr marL="68580" marR="68580" marT="34290" marB="34290"/>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564534929"/>
                  </a:ext>
                </a:extLst>
              </a:tr>
              <a:tr h="360112">
                <a:tc>
                  <a:txBody>
                    <a:bodyPr/>
                    <a:lstStyle/>
                    <a:p>
                      <a:r>
                        <a:rPr lang="en-US" sz="1400" dirty="0"/>
                        <a:t>A’s cap/ B’s cap</a:t>
                      </a:r>
                    </a:p>
                  </a:txBody>
                  <a:tcPr marL="68580" marR="68580" marT="34290" marB="34290"/>
                </a:tc>
                <a:tc>
                  <a:txBody>
                    <a:bodyPr/>
                    <a:lstStyle/>
                    <a:p>
                      <a:pPr marL="0" algn="l" defTabSz="914400" rtl="0" eaLnBrk="1" latinLnBrk="0" hangingPunct="1"/>
                      <a:r>
                        <a:rPr lang="en-US" sz="1400" b="1" kern="1200" dirty="0">
                          <a:solidFill>
                            <a:schemeClr val="lt1"/>
                          </a:solidFill>
                          <a:latin typeface="+mn-lt"/>
                          <a:ea typeface="+mn-ea"/>
                          <a:cs typeface="+mn-cs"/>
                        </a:rPr>
                        <a:t>100</a:t>
                      </a:r>
                    </a:p>
                  </a:txBody>
                  <a:tcPr marL="68580" marR="68580" marT="34290" marB="34290">
                    <a:solidFill>
                      <a:srgbClr val="C00000"/>
                    </a:solidFill>
                  </a:tcPr>
                </a:tc>
                <a:tc>
                  <a:txBody>
                    <a:bodyPr/>
                    <a:lstStyle/>
                    <a:p>
                      <a:pPr marL="0" algn="l" defTabSz="914400" rtl="0" eaLnBrk="1" latinLnBrk="0" hangingPunct="1"/>
                      <a:r>
                        <a:rPr lang="en-US" sz="1400" b="1" kern="1200" dirty="0">
                          <a:solidFill>
                            <a:schemeClr val="lt1"/>
                          </a:solidFill>
                          <a:latin typeface="+mn-lt"/>
                          <a:ea typeface="+mn-ea"/>
                          <a:cs typeface="+mn-cs"/>
                        </a:rPr>
                        <a:t>50</a:t>
                      </a:r>
                    </a:p>
                  </a:txBody>
                  <a:tcPr marL="68580" marR="68580" marT="34290" marB="34290">
                    <a:solidFill>
                      <a:srgbClr val="C00000"/>
                    </a:solidFill>
                  </a:tcPr>
                </a:tc>
                <a:extLst>
                  <a:ext uri="{0D108BD9-81ED-4DB2-BD59-A6C34878D82A}">
                    <a16:rowId xmlns:a16="http://schemas.microsoft.com/office/drawing/2014/main" val="3664250213"/>
                  </a:ext>
                </a:extLst>
              </a:tr>
              <a:tr h="360112">
                <a:tc>
                  <a:txBody>
                    <a:bodyPr/>
                    <a:lstStyle/>
                    <a:p>
                      <a:r>
                        <a:rPr lang="en-US" sz="1400" dirty="0"/>
                        <a:t>100</a:t>
                      </a:r>
                    </a:p>
                  </a:txBody>
                  <a:tcPr marL="68580" marR="68580" marT="34290" marB="34290"/>
                </a:tc>
                <a:tc>
                  <a:txBody>
                    <a:bodyPr/>
                    <a:lstStyle/>
                    <a:p>
                      <a:r>
                        <a:rPr lang="en-US" sz="1400" dirty="0"/>
                        <a:t>50, 50</a:t>
                      </a:r>
                    </a:p>
                  </a:txBody>
                  <a:tcPr marL="68580" marR="68580" marT="34290" marB="34290"/>
                </a:tc>
                <a:tc>
                  <a:txBody>
                    <a:bodyPr/>
                    <a:lstStyle/>
                    <a:p>
                      <a:r>
                        <a:rPr lang="en-US" sz="1400" dirty="0"/>
                        <a:t>67, 33</a:t>
                      </a:r>
                    </a:p>
                  </a:txBody>
                  <a:tcPr marL="68580" marR="68580" marT="34290" marB="34290"/>
                </a:tc>
                <a:extLst>
                  <a:ext uri="{0D108BD9-81ED-4DB2-BD59-A6C34878D82A}">
                    <a16:rowId xmlns:a16="http://schemas.microsoft.com/office/drawing/2014/main" val="4185426192"/>
                  </a:ext>
                </a:extLst>
              </a:tr>
              <a:tr h="360112">
                <a:tc>
                  <a:txBody>
                    <a:bodyPr/>
                    <a:lstStyle/>
                    <a:p>
                      <a:r>
                        <a:rPr lang="en-US" sz="1400" dirty="0"/>
                        <a:t>50</a:t>
                      </a:r>
                    </a:p>
                  </a:txBody>
                  <a:tcPr marL="68580" marR="68580" marT="34290" marB="34290"/>
                </a:tc>
                <a:tc>
                  <a:txBody>
                    <a:bodyPr/>
                    <a:lstStyle/>
                    <a:p>
                      <a:r>
                        <a:rPr lang="en-US" sz="1400" dirty="0"/>
                        <a:t>33, 67</a:t>
                      </a:r>
                    </a:p>
                  </a:txBody>
                  <a:tcPr marL="68580" marR="68580" marT="34290" marB="34290"/>
                </a:tc>
                <a:tc>
                  <a:txBody>
                    <a:bodyPr/>
                    <a:lstStyle/>
                    <a:p>
                      <a:r>
                        <a:rPr lang="en-US" sz="1400" dirty="0"/>
                        <a:t>50, 50</a:t>
                      </a:r>
                    </a:p>
                  </a:txBody>
                  <a:tcPr marL="68580" marR="68580" marT="34290" marB="34290"/>
                </a:tc>
                <a:extLst>
                  <a:ext uri="{0D108BD9-81ED-4DB2-BD59-A6C34878D82A}">
                    <a16:rowId xmlns:a16="http://schemas.microsoft.com/office/drawing/2014/main" val="175855063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21685989"/>
              </p:ext>
            </p:extLst>
          </p:nvPr>
        </p:nvGraphicFramePr>
        <p:xfrm>
          <a:off x="6079957" y="4465052"/>
          <a:ext cx="3953044" cy="1440448"/>
        </p:xfrm>
        <a:graphic>
          <a:graphicData uri="http://schemas.openxmlformats.org/drawingml/2006/table">
            <a:tbl>
              <a:tblPr firstRow="1" firstCol="1" bandRow="1">
                <a:tableStyleId>{5C22544A-7EE6-4342-B048-85BDC9FD1C3A}</a:tableStyleId>
              </a:tblPr>
              <a:tblGrid>
                <a:gridCol w="1982316">
                  <a:extLst>
                    <a:ext uri="{9D8B030D-6E8A-4147-A177-3AD203B41FA5}">
                      <a16:colId xmlns:a16="http://schemas.microsoft.com/office/drawing/2014/main" val="1128432364"/>
                    </a:ext>
                  </a:extLst>
                </a:gridCol>
                <a:gridCol w="980152">
                  <a:extLst>
                    <a:ext uri="{9D8B030D-6E8A-4147-A177-3AD203B41FA5}">
                      <a16:colId xmlns:a16="http://schemas.microsoft.com/office/drawing/2014/main" val="2248830760"/>
                    </a:ext>
                  </a:extLst>
                </a:gridCol>
                <a:gridCol w="990576">
                  <a:extLst>
                    <a:ext uri="{9D8B030D-6E8A-4147-A177-3AD203B41FA5}">
                      <a16:colId xmlns:a16="http://schemas.microsoft.com/office/drawing/2014/main" val="3668572181"/>
                    </a:ext>
                  </a:extLst>
                </a:gridCol>
              </a:tblGrid>
              <a:tr h="360112">
                <a:tc gridSpan="3">
                  <a:txBody>
                    <a:bodyPr/>
                    <a:lstStyle/>
                    <a:p>
                      <a:pPr algn="ctr"/>
                      <a:r>
                        <a:rPr lang="en-US" sz="1400" dirty="0"/>
                        <a:t>High Demand = 150 units</a:t>
                      </a:r>
                    </a:p>
                  </a:txBody>
                  <a:tcPr marL="68580" marR="68580" marT="34290" marB="34290"/>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564534929"/>
                  </a:ext>
                </a:extLst>
              </a:tr>
              <a:tr h="360112">
                <a:tc>
                  <a:txBody>
                    <a:bodyPr/>
                    <a:lstStyle/>
                    <a:p>
                      <a:r>
                        <a:rPr lang="en-US" sz="1400" dirty="0"/>
                        <a:t>A’s cap/ B’s cap</a:t>
                      </a:r>
                    </a:p>
                  </a:txBody>
                  <a:tcPr marL="68580" marR="68580" marT="34290" marB="34290"/>
                </a:tc>
                <a:tc>
                  <a:txBody>
                    <a:bodyPr/>
                    <a:lstStyle/>
                    <a:p>
                      <a:pPr marL="0" algn="l" defTabSz="914400" rtl="0" eaLnBrk="1" latinLnBrk="0" hangingPunct="1"/>
                      <a:r>
                        <a:rPr lang="en-US" sz="1400" b="1" kern="1200" dirty="0">
                          <a:solidFill>
                            <a:schemeClr val="lt1"/>
                          </a:solidFill>
                          <a:latin typeface="+mn-lt"/>
                          <a:ea typeface="+mn-ea"/>
                          <a:cs typeface="+mn-cs"/>
                        </a:rPr>
                        <a:t>100</a:t>
                      </a:r>
                    </a:p>
                  </a:txBody>
                  <a:tcPr marL="68580" marR="68580" marT="34290" marB="34290">
                    <a:solidFill>
                      <a:srgbClr val="C00000"/>
                    </a:solidFill>
                  </a:tcPr>
                </a:tc>
                <a:tc>
                  <a:txBody>
                    <a:bodyPr/>
                    <a:lstStyle/>
                    <a:p>
                      <a:pPr marL="0" algn="l" defTabSz="914400" rtl="0" eaLnBrk="1" latinLnBrk="0" hangingPunct="1"/>
                      <a:r>
                        <a:rPr lang="en-US" sz="1400" b="1" kern="1200" dirty="0">
                          <a:solidFill>
                            <a:schemeClr val="lt1"/>
                          </a:solidFill>
                          <a:latin typeface="+mn-lt"/>
                          <a:ea typeface="+mn-ea"/>
                          <a:cs typeface="+mn-cs"/>
                        </a:rPr>
                        <a:t>50</a:t>
                      </a:r>
                    </a:p>
                  </a:txBody>
                  <a:tcPr marL="68580" marR="68580" marT="34290" marB="34290">
                    <a:solidFill>
                      <a:srgbClr val="C00000"/>
                    </a:solidFill>
                  </a:tcPr>
                </a:tc>
                <a:extLst>
                  <a:ext uri="{0D108BD9-81ED-4DB2-BD59-A6C34878D82A}">
                    <a16:rowId xmlns:a16="http://schemas.microsoft.com/office/drawing/2014/main" val="3664250213"/>
                  </a:ext>
                </a:extLst>
              </a:tr>
              <a:tr h="360112">
                <a:tc>
                  <a:txBody>
                    <a:bodyPr/>
                    <a:lstStyle/>
                    <a:p>
                      <a:r>
                        <a:rPr lang="en-US" sz="1400" dirty="0"/>
                        <a:t>100</a:t>
                      </a:r>
                    </a:p>
                  </a:txBody>
                  <a:tcPr marL="68580" marR="68580" marT="34290" marB="34290"/>
                </a:tc>
                <a:tc>
                  <a:txBody>
                    <a:bodyPr/>
                    <a:lstStyle/>
                    <a:p>
                      <a:r>
                        <a:rPr lang="en-US" sz="1400" dirty="0"/>
                        <a:t>75, 75</a:t>
                      </a:r>
                    </a:p>
                  </a:txBody>
                  <a:tcPr marL="68580" marR="68580" marT="34290" marB="34290"/>
                </a:tc>
                <a:tc>
                  <a:txBody>
                    <a:bodyPr/>
                    <a:lstStyle/>
                    <a:p>
                      <a:r>
                        <a:rPr lang="en-US" sz="1400" dirty="0"/>
                        <a:t>100, 50</a:t>
                      </a:r>
                    </a:p>
                  </a:txBody>
                  <a:tcPr marL="68580" marR="68580" marT="34290" marB="34290"/>
                </a:tc>
                <a:extLst>
                  <a:ext uri="{0D108BD9-81ED-4DB2-BD59-A6C34878D82A}">
                    <a16:rowId xmlns:a16="http://schemas.microsoft.com/office/drawing/2014/main" val="4185426192"/>
                  </a:ext>
                </a:extLst>
              </a:tr>
              <a:tr h="360112">
                <a:tc>
                  <a:txBody>
                    <a:bodyPr/>
                    <a:lstStyle/>
                    <a:p>
                      <a:r>
                        <a:rPr lang="en-US" sz="1400" dirty="0"/>
                        <a:t>50</a:t>
                      </a:r>
                    </a:p>
                  </a:txBody>
                  <a:tcPr marL="68580" marR="68580" marT="34290" marB="34290"/>
                </a:tc>
                <a:tc>
                  <a:txBody>
                    <a:bodyPr/>
                    <a:lstStyle/>
                    <a:p>
                      <a:r>
                        <a:rPr lang="en-US" sz="1400" dirty="0"/>
                        <a:t>50 ,</a:t>
                      </a:r>
                      <a:r>
                        <a:rPr lang="en-US" sz="1400" baseline="0" dirty="0"/>
                        <a:t> 100</a:t>
                      </a:r>
                      <a:endParaRPr lang="en-US" sz="1400" dirty="0"/>
                    </a:p>
                  </a:txBody>
                  <a:tcPr marL="68580" marR="68580" marT="34290" marB="34290"/>
                </a:tc>
                <a:tc>
                  <a:txBody>
                    <a:bodyPr/>
                    <a:lstStyle/>
                    <a:p>
                      <a:r>
                        <a:rPr lang="en-US" sz="1400" dirty="0"/>
                        <a:t>  50, 50</a:t>
                      </a:r>
                    </a:p>
                  </a:txBody>
                  <a:tcPr marL="68580" marR="68580" marT="34290" marB="34290"/>
                </a:tc>
                <a:extLst>
                  <a:ext uri="{0D108BD9-81ED-4DB2-BD59-A6C34878D82A}">
                    <a16:rowId xmlns:a16="http://schemas.microsoft.com/office/drawing/2014/main" val="1758550637"/>
                  </a:ext>
                </a:extLst>
              </a:tr>
            </a:tbl>
          </a:graphicData>
        </a:graphic>
      </p:graphicFrame>
    </p:spTree>
    <p:extLst>
      <p:ext uri="{BB962C8B-B14F-4D97-AF65-F5344CB8AC3E}">
        <p14:creationId xmlns:p14="http://schemas.microsoft.com/office/powerpoint/2010/main" val="1241741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4538" y="686889"/>
            <a:ext cx="8601075" cy="526188"/>
          </a:xfrm>
        </p:spPr>
        <p:txBody>
          <a:bodyPr>
            <a:normAutofit fontScale="90000"/>
          </a:bodyPr>
          <a:lstStyle/>
          <a:p>
            <a:r>
              <a:rPr lang="en-US" dirty="0"/>
              <a:t>Debt, risk-seeking and aggression</a:t>
            </a:r>
          </a:p>
        </p:txBody>
      </p:sp>
      <p:sp>
        <p:nvSpPr>
          <p:cNvPr id="3" name="Content Placeholder 2"/>
          <p:cNvSpPr>
            <a:spLocks noGrp="1"/>
          </p:cNvSpPr>
          <p:nvPr>
            <p:ph idx="1"/>
          </p:nvPr>
        </p:nvSpPr>
        <p:spPr>
          <a:xfrm>
            <a:off x="1181100" y="1422400"/>
            <a:ext cx="9028695" cy="4813300"/>
          </a:xfrm>
        </p:spPr>
        <p:txBody>
          <a:bodyPr>
            <a:normAutofit lnSpcReduction="10000"/>
          </a:bodyPr>
          <a:lstStyle/>
          <a:p>
            <a:r>
              <a:rPr lang="en-US" dirty="0"/>
              <a:t>We now use the cost functions and the price per unit sold to figure out the profits for the two competitors for the different demand levels and production capacity decisions.</a:t>
            </a:r>
          </a:p>
          <a:p>
            <a:r>
              <a:rPr lang="en-US" dirty="0"/>
              <a:t>The table below shows the profits.  For example, if A chooses high capacity (as does B) and demand is low, A has fixed costs of $360 and variable costs of $4/unit.  Thus profit = 50 x ($10-$4) - $360 = -$60.  And so on…</a:t>
            </a:r>
          </a:p>
          <a:p>
            <a:endParaRPr lang="en-US" dirty="0"/>
          </a:p>
          <a:p>
            <a:endParaRPr lang="en-US" dirty="0"/>
          </a:p>
          <a:p>
            <a:endParaRPr lang="en-US" dirty="0"/>
          </a:p>
          <a:p>
            <a:endParaRPr lang="en-US" dirty="0"/>
          </a:p>
          <a:p>
            <a:endParaRPr lang="en-US" dirty="0"/>
          </a:p>
          <a:p>
            <a:r>
              <a:rPr lang="en-US" dirty="0"/>
              <a:t>We can now consider their equilibrium production capacity decisions.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66196108"/>
              </p:ext>
            </p:extLst>
          </p:nvPr>
        </p:nvGraphicFramePr>
        <p:xfrm>
          <a:off x="1824539" y="3679991"/>
          <a:ext cx="3967666" cy="1501608"/>
        </p:xfrm>
        <a:graphic>
          <a:graphicData uri="http://schemas.openxmlformats.org/drawingml/2006/table">
            <a:tbl>
              <a:tblPr firstRow="1" firstCol="1" bandRow="1">
                <a:tableStyleId>{5C22544A-7EE6-4342-B048-85BDC9FD1C3A}</a:tableStyleId>
              </a:tblPr>
              <a:tblGrid>
                <a:gridCol w="2230359">
                  <a:extLst>
                    <a:ext uri="{9D8B030D-6E8A-4147-A177-3AD203B41FA5}">
                      <a16:colId xmlns:a16="http://schemas.microsoft.com/office/drawing/2014/main" val="1128432364"/>
                    </a:ext>
                  </a:extLst>
                </a:gridCol>
                <a:gridCol w="941914">
                  <a:extLst>
                    <a:ext uri="{9D8B030D-6E8A-4147-A177-3AD203B41FA5}">
                      <a16:colId xmlns:a16="http://schemas.microsoft.com/office/drawing/2014/main" val="2248830760"/>
                    </a:ext>
                  </a:extLst>
                </a:gridCol>
                <a:gridCol w="795393">
                  <a:extLst>
                    <a:ext uri="{9D8B030D-6E8A-4147-A177-3AD203B41FA5}">
                      <a16:colId xmlns:a16="http://schemas.microsoft.com/office/drawing/2014/main" val="3668572181"/>
                    </a:ext>
                  </a:extLst>
                </a:gridCol>
              </a:tblGrid>
              <a:tr h="375402">
                <a:tc gridSpan="3">
                  <a:txBody>
                    <a:bodyPr/>
                    <a:lstStyle/>
                    <a:p>
                      <a:pPr algn="ctr"/>
                      <a:r>
                        <a:rPr lang="en-US" sz="1400" dirty="0"/>
                        <a:t>Low Demand = 100 units</a:t>
                      </a:r>
                    </a:p>
                  </a:txBody>
                  <a:tcPr marL="68580" marR="68580" marT="34290" marB="34290"/>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564534929"/>
                  </a:ext>
                </a:extLst>
              </a:tr>
              <a:tr h="375402">
                <a:tc>
                  <a:txBody>
                    <a:bodyPr/>
                    <a:lstStyle/>
                    <a:p>
                      <a:r>
                        <a:rPr lang="en-US" sz="1400" dirty="0"/>
                        <a:t>A’s cap/ B’s cap</a:t>
                      </a:r>
                    </a:p>
                  </a:txBody>
                  <a:tcPr marL="68580" marR="68580" marT="34290" marB="34290"/>
                </a:tc>
                <a:tc>
                  <a:txBody>
                    <a:bodyPr/>
                    <a:lstStyle/>
                    <a:p>
                      <a:pPr marL="0" algn="l" defTabSz="914400" rtl="0" eaLnBrk="1" latinLnBrk="0" hangingPunct="1"/>
                      <a:r>
                        <a:rPr lang="en-US" sz="1400" b="1" kern="1200" dirty="0">
                          <a:solidFill>
                            <a:schemeClr val="lt1"/>
                          </a:solidFill>
                          <a:latin typeface="+mn-lt"/>
                          <a:ea typeface="+mn-ea"/>
                          <a:cs typeface="+mn-cs"/>
                        </a:rPr>
                        <a:t>100</a:t>
                      </a:r>
                    </a:p>
                  </a:txBody>
                  <a:tcPr marL="68580" marR="68580" marT="34290" marB="34290">
                    <a:solidFill>
                      <a:srgbClr val="C00000"/>
                    </a:solidFill>
                  </a:tcPr>
                </a:tc>
                <a:tc>
                  <a:txBody>
                    <a:bodyPr/>
                    <a:lstStyle/>
                    <a:p>
                      <a:pPr marL="0" algn="l" defTabSz="914400" rtl="0" eaLnBrk="1" latinLnBrk="0" hangingPunct="1"/>
                      <a:r>
                        <a:rPr lang="en-US" sz="1400" b="1" kern="1200" dirty="0">
                          <a:solidFill>
                            <a:schemeClr val="lt1"/>
                          </a:solidFill>
                          <a:latin typeface="+mn-lt"/>
                          <a:ea typeface="+mn-ea"/>
                          <a:cs typeface="+mn-cs"/>
                        </a:rPr>
                        <a:t>50</a:t>
                      </a:r>
                    </a:p>
                  </a:txBody>
                  <a:tcPr marL="68580" marR="68580" marT="34290" marB="34290">
                    <a:solidFill>
                      <a:srgbClr val="C00000"/>
                    </a:solidFill>
                  </a:tcPr>
                </a:tc>
                <a:extLst>
                  <a:ext uri="{0D108BD9-81ED-4DB2-BD59-A6C34878D82A}">
                    <a16:rowId xmlns:a16="http://schemas.microsoft.com/office/drawing/2014/main" val="3664250213"/>
                  </a:ext>
                </a:extLst>
              </a:tr>
              <a:tr h="375402">
                <a:tc>
                  <a:txBody>
                    <a:bodyPr/>
                    <a:lstStyle/>
                    <a:p>
                      <a:r>
                        <a:rPr lang="en-US" sz="1400" dirty="0"/>
                        <a:t>100</a:t>
                      </a:r>
                    </a:p>
                  </a:txBody>
                  <a:tcPr marL="68580" marR="68580" marT="34290" marB="34290"/>
                </a:tc>
                <a:tc>
                  <a:txBody>
                    <a:bodyPr/>
                    <a:lstStyle/>
                    <a:p>
                      <a:r>
                        <a:rPr lang="en-US" sz="1400" dirty="0"/>
                        <a:t>-60, -60</a:t>
                      </a:r>
                    </a:p>
                  </a:txBody>
                  <a:tcPr marL="68580" marR="68580" marT="34290" marB="34290"/>
                </a:tc>
                <a:tc>
                  <a:txBody>
                    <a:bodyPr/>
                    <a:lstStyle/>
                    <a:p>
                      <a:r>
                        <a:rPr lang="en-US" sz="1400" dirty="0"/>
                        <a:t>42, 7.5</a:t>
                      </a:r>
                    </a:p>
                  </a:txBody>
                  <a:tcPr marL="68580" marR="68580" marT="34290" marB="34290"/>
                </a:tc>
                <a:extLst>
                  <a:ext uri="{0D108BD9-81ED-4DB2-BD59-A6C34878D82A}">
                    <a16:rowId xmlns:a16="http://schemas.microsoft.com/office/drawing/2014/main" val="4185426192"/>
                  </a:ext>
                </a:extLst>
              </a:tr>
              <a:tr h="375402">
                <a:tc>
                  <a:txBody>
                    <a:bodyPr/>
                    <a:lstStyle/>
                    <a:p>
                      <a:r>
                        <a:rPr lang="en-US" sz="1400" dirty="0"/>
                        <a:t>50</a:t>
                      </a:r>
                    </a:p>
                  </a:txBody>
                  <a:tcPr marL="68580" marR="68580" marT="34290" marB="34290"/>
                </a:tc>
                <a:tc>
                  <a:txBody>
                    <a:bodyPr/>
                    <a:lstStyle/>
                    <a:p>
                      <a:r>
                        <a:rPr lang="en-US" sz="1400" dirty="0"/>
                        <a:t>7.5, 42</a:t>
                      </a:r>
                    </a:p>
                  </a:txBody>
                  <a:tcPr marL="68580" marR="68580" marT="34290" marB="34290"/>
                </a:tc>
                <a:tc>
                  <a:txBody>
                    <a:bodyPr/>
                    <a:lstStyle/>
                    <a:p>
                      <a:r>
                        <a:rPr lang="en-US" sz="1400" dirty="0"/>
                        <a:t>50,50</a:t>
                      </a:r>
                    </a:p>
                  </a:txBody>
                  <a:tcPr marL="68580" marR="68580" marT="34290" marB="34290"/>
                </a:tc>
                <a:extLst>
                  <a:ext uri="{0D108BD9-81ED-4DB2-BD59-A6C34878D82A}">
                    <a16:rowId xmlns:a16="http://schemas.microsoft.com/office/drawing/2014/main" val="175855063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36608705"/>
              </p:ext>
            </p:extLst>
          </p:nvPr>
        </p:nvGraphicFramePr>
        <p:xfrm>
          <a:off x="6125076" y="3679991"/>
          <a:ext cx="4084719" cy="1501608"/>
        </p:xfrm>
        <a:graphic>
          <a:graphicData uri="http://schemas.openxmlformats.org/drawingml/2006/table">
            <a:tbl>
              <a:tblPr firstRow="1" firstCol="1" bandRow="1">
                <a:tableStyleId>{5C22544A-7EE6-4342-B048-85BDC9FD1C3A}</a:tableStyleId>
              </a:tblPr>
              <a:tblGrid>
                <a:gridCol w="2048347">
                  <a:extLst>
                    <a:ext uri="{9D8B030D-6E8A-4147-A177-3AD203B41FA5}">
                      <a16:colId xmlns:a16="http://schemas.microsoft.com/office/drawing/2014/main" val="1128432364"/>
                    </a:ext>
                  </a:extLst>
                </a:gridCol>
                <a:gridCol w="1012800">
                  <a:extLst>
                    <a:ext uri="{9D8B030D-6E8A-4147-A177-3AD203B41FA5}">
                      <a16:colId xmlns:a16="http://schemas.microsoft.com/office/drawing/2014/main" val="2248830760"/>
                    </a:ext>
                  </a:extLst>
                </a:gridCol>
                <a:gridCol w="1023572">
                  <a:extLst>
                    <a:ext uri="{9D8B030D-6E8A-4147-A177-3AD203B41FA5}">
                      <a16:colId xmlns:a16="http://schemas.microsoft.com/office/drawing/2014/main" val="3668572181"/>
                    </a:ext>
                  </a:extLst>
                </a:gridCol>
              </a:tblGrid>
              <a:tr h="375402">
                <a:tc gridSpan="3">
                  <a:txBody>
                    <a:bodyPr/>
                    <a:lstStyle/>
                    <a:p>
                      <a:pPr algn="ctr"/>
                      <a:r>
                        <a:rPr lang="en-US" sz="1400" dirty="0"/>
                        <a:t>High Demand = 150 units</a:t>
                      </a:r>
                    </a:p>
                  </a:txBody>
                  <a:tcPr marL="68580" marR="68580" marT="34290" marB="34290"/>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564534929"/>
                  </a:ext>
                </a:extLst>
              </a:tr>
              <a:tr h="375402">
                <a:tc>
                  <a:txBody>
                    <a:bodyPr/>
                    <a:lstStyle/>
                    <a:p>
                      <a:r>
                        <a:rPr lang="en-US" sz="1400" dirty="0"/>
                        <a:t>A’s cap/ B’s cap</a:t>
                      </a:r>
                    </a:p>
                  </a:txBody>
                  <a:tcPr marL="68580" marR="68580" marT="34290" marB="34290"/>
                </a:tc>
                <a:tc>
                  <a:txBody>
                    <a:bodyPr/>
                    <a:lstStyle/>
                    <a:p>
                      <a:pPr marL="0" algn="l" defTabSz="914400" rtl="0" eaLnBrk="1" latinLnBrk="0" hangingPunct="1"/>
                      <a:r>
                        <a:rPr lang="en-US" sz="1400" b="1" kern="1200" dirty="0">
                          <a:solidFill>
                            <a:schemeClr val="lt1"/>
                          </a:solidFill>
                          <a:latin typeface="+mn-lt"/>
                          <a:ea typeface="+mn-ea"/>
                          <a:cs typeface="+mn-cs"/>
                        </a:rPr>
                        <a:t>100</a:t>
                      </a:r>
                    </a:p>
                  </a:txBody>
                  <a:tcPr marL="68580" marR="68580" marT="34290" marB="34290">
                    <a:solidFill>
                      <a:srgbClr val="C00000"/>
                    </a:solidFill>
                  </a:tcPr>
                </a:tc>
                <a:tc>
                  <a:txBody>
                    <a:bodyPr/>
                    <a:lstStyle/>
                    <a:p>
                      <a:pPr marL="0" algn="l" defTabSz="914400" rtl="0" eaLnBrk="1" latinLnBrk="0" hangingPunct="1"/>
                      <a:r>
                        <a:rPr lang="en-US" sz="1400" b="1" kern="1200" dirty="0">
                          <a:solidFill>
                            <a:schemeClr val="lt1"/>
                          </a:solidFill>
                          <a:latin typeface="+mn-lt"/>
                          <a:ea typeface="+mn-ea"/>
                          <a:cs typeface="+mn-cs"/>
                        </a:rPr>
                        <a:t>50</a:t>
                      </a:r>
                    </a:p>
                  </a:txBody>
                  <a:tcPr marL="68580" marR="68580" marT="34290" marB="34290">
                    <a:solidFill>
                      <a:srgbClr val="C00000"/>
                    </a:solidFill>
                  </a:tcPr>
                </a:tc>
                <a:extLst>
                  <a:ext uri="{0D108BD9-81ED-4DB2-BD59-A6C34878D82A}">
                    <a16:rowId xmlns:a16="http://schemas.microsoft.com/office/drawing/2014/main" val="3664250213"/>
                  </a:ext>
                </a:extLst>
              </a:tr>
              <a:tr h="375402">
                <a:tc>
                  <a:txBody>
                    <a:bodyPr/>
                    <a:lstStyle/>
                    <a:p>
                      <a:r>
                        <a:rPr lang="en-US" sz="1400" dirty="0"/>
                        <a:t>100</a:t>
                      </a:r>
                    </a:p>
                  </a:txBody>
                  <a:tcPr marL="68580" marR="68580" marT="34290" marB="34290"/>
                </a:tc>
                <a:tc>
                  <a:txBody>
                    <a:bodyPr/>
                    <a:lstStyle/>
                    <a:p>
                      <a:r>
                        <a:rPr lang="en-US" sz="1400" dirty="0"/>
                        <a:t>90, 90</a:t>
                      </a:r>
                    </a:p>
                  </a:txBody>
                  <a:tcPr marL="68580" marR="68580" marT="34290" marB="34290"/>
                </a:tc>
                <a:tc>
                  <a:txBody>
                    <a:bodyPr/>
                    <a:lstStyle/>
                    <a:p>
                      <a:r>
                        <a:rPr lang="en-US" sz="1400" dirty="0"/>
                        <a:t>240, 50</a:t>
                      </a:r>
                    </a:p>
                  </a:txBody>
                  <a:tcPr marL="68580" marR="68580" marT="34290" marB="34290"/>
                </a:tc>
                <a:extLst>
                  <a:ext uri="{0D108BD9-81ED-4DB2-BD59-A6C34878D82A}">
                    <a16:rowId xmlns:a16="http://schemas.microsoft.com/office/drawing/2014/main" val="4185426192"/>
                  </a:ext>
                </a:extLst>
              </a:tr>
              <a:tr h="375402">
                <a:tc>
                  <a:txBody>
                    <a:bodyPr/>
                    <a:lstStyle/>
                    <a:p>
                      <a:r>
                        <a:rPr lang="en-US" sz="1400" dirty="0"/>
                        <a:t>50</a:t>
                      </a:r>
                    </a:p>
                  </a:txBody>
                  <a:tcPr marL="68580" marR="68580" marT="34290" marB="34290"/>
                </a:tc>
                <a:tc>
                  <a:txBody>
                    <a:bodyPr/>
                    <a:lstStyle/>
                    <a:p>
                      <a:r>
                        <a:rPr lang="en-US" sz="1400" dirty="0"/>
                        <a:t>50 ,</a:t>
                      </a:r>
                      <a:r>
                        <a:rPr lang="en-US" sz="1400" baseline="0" dirty="0"/>
                        <a:t> 240</a:t>
                      </a:r>
                      <a:endParaRPr lang="en-US" sz="1400" dirty="0"/>
                    </a:p>
                  </a:txBody>
                  <a:tcPr marL="68580" marR="68580" marT="34290" marB="34290"/>
                </a:tc>
                <a:tc>
                  <a:txBody>
                    <a:bodyPr/>
                    <a:lstStyle/>
                    <a:p>
                      <a:r>
                        <a:rPr lang="en-US" sz="1400" dirty="0"/>
                        <a:t>50,50</a:t>
                      </a:r>
                    </a:p>
                  </a:txBody>
                  <a:tcPr marL="68580" marR="68580" marT="34290" marB="34290"/>
                </a:tc>
                <a:extLst>
                  <a:ext uri="{0D108BD9-81ED-4DB2-BD59-A6C34878D82A}">
                    <a16:rowId xmlns:a16="http://schemas.microsoft.com/office/drawing/2014/main" val="1758550637"/>
                  </a:ext>
                </a:extLst>
              </a:tr>
            </a:tbl>
          </a:graphicData>
        </a:graphic>
      </p:graphicFrame>
    </p:spTree>
    <p:extLst>
      <p:ext uri="{BB962C8B-B14F-4D97-AF65-F5344CB8AC3E}">
        <p14:creationId xmlns:p14="http://schemas.microsoft.com/office/powerpoint/2010/main" val="2814902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2159" y="666358"/>
            <a:ext cx="8625641" cy="635393"/>
          </a:xfrm>
        </p:spPr>
        <p:txBody>
          <a:bodyPr>
            <a:normAutofit fontScale="90000"/>
          </a:bodyPr>
          <a:lstStyle/>
          <a:p>
            <a:r>
              <a:rPr lang="en-US" dirty="0"/>
              <a:t>Debt, risk-seeking and aggression</a:t>
            </a:r>
          </a:p>
        </p:txBody>
      </p:sp>
      <p:sp>
        <p:nvSpPr>
          <p:cNvPr id="3" name="Content Placeholder 2"/>
          <p:cNvSpPr>
            <a:spLocks noGrp="1"/>
          </p:cNvSpPr>
          <p:nvPr>
            <p:ph idx="1"/>
          </p:nvPr>
        </p:nvSpPr>
        <p:spPr>
          <a:xfrm>
            <a:off x="990600" y="1511300"/>
            <a:ext cx="10160000" cy="4851400"/>
          </a:xfrm>
        </p:spPr>
        <p:txBody>
          <a:bodyPr>
            <a:normAutofit fontScale="92500" lnSpcReduction="20000"/>
          </a:bodyPr>
          <a:lstStyle/>
          <a:p>
            <a:r>
              <a:rPr lang="en-US" dirty="0"/>
              <a:t>If we assume that both high and low demand scenarios are equally likely, then we have the following expected payoffs:</a:t>
            </a:r>
          </a:p>
          <a:p>
            <a:endParaRPr lang="en-US" dirty="0"/>
          </a:p>
          <a:p>
            <a:endParaRPr lang="en-US" dirty="0"/>
          </a:p>
          <a:p>
            <a:endParaRPr lang="en-US" dirty="0"/>
          </a:p>
          <a:p>
            <a:endParaRPr lang="en-US" dirty="0"/>
          </a:p>
          <a:p>
            <a:r>
              <a:rPr lang="en-US" dirty="0"/>
              <a:t>If both parties are risk-neutral, what will be the their equilibrium production capacity decisions?</a:t>
            </a:r>
          </a:p>
          <a:p>
            <a:r>
              <a:rPr lang="en-US" dirty="0"/>
              <a:t>If A chooses high capacity, then B will find it optimal to choose low capacity.</a:t>
            </a:r>
          </a:p>
          <a:p>
            <a:r>
              <a:rPr lang="en-US" dirty="0"/>
              <a:t>If A choose low capacity, then B will find it optimal to choose high capacity.</a:t>
            </a:r>
          </a:p>
          <a:p>
            <a:r>
              <a:rPr lang="en-US" dirty="0"/>
              <a:t>Both these combinations represent Nash equilibrium.  But which of these will actually be observed?  Is it possible for A or B to manipulate things so that the Nash equilibrium that’s more desirable for them will be the actual outcome?</a:t>
            </a:r>
          </a:p>
          <a:p>
            <a:r>
              <a:rPr lang="en-US" dirty="0"/>
              <a:t>Suppose A has higher debt; this will cause it to be more risk preferring than B.  Let’s assume that A is risk preferring and B is risk averse.  How will this change the situation?</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14641851"/>
              </p:ext>
            </p:extLst>
          </p:nvPr>
        </p:nvGraphicFramePr>
        <p:xfrm>
          <a:off x="3259556" y="2146694"/>
          <a:ext cx="5160543" cy="1171039"/>
        </p:xfrm>
        <a:graphic>
          <a:graphicData uri="http://schemas.openxmlformats.org/drawingml/2006/table">
            <a:tbl>
              <a:tblPr firstRow="1" firstCol="1" bandRow="1">
                <a:tableStyleId>{5C22544A-7EE6-4342-B048-85BDC9FD1C3A}</a:tableStyleId>
              </a:tblPr>
              <a:tblGrid>
                <a:gridCol w="2900916">
                  <a:extLst>
                    <a:ext uri="{9D8B030D-6E8A-4147-A177-3AD203B41FA5}">
                      <a16:colId xmlns:a16="http://schemas.microsoft.com/office/drawing/2014/main" val="1128432364"/>
                    </a:ext>
                  </a:extLst>
                </a:gridCol>
                <a:gridCol w="1225100">
                  <a:extLst>
                    <a:ext uri="{9D8B030D-6E8A-4147-A177-3AD203B41FA5}">
                      <a16:colId xmlns:a16="http://schemas.microsoft.com/office/drawing/2014/main" val="2248830760"/>
                    </a:ext>
                  </a:extLst>
                </a:gridCol>
                <a:gridCol w="1034527">
                  <a:extLst>
                    <a:ext uri="{9D8B030D-6E8A-4147-A177-3AD203B41FA5}">
                      <a16:colId xmlns:a16="http://schemas.microsoft.com/office/drawing/2014/main" val="3668572181"/>
                    </a:ext>
                  </a:extLst>
                </a:gridCol>
              </a:tblGrid>
              <a:tr h="384033">
                <a:tc>
                  <a:txBody>
                    <a:bodyPr/>
                    <a:lstStyle/>
                    <a:p>
                      <a:r>
                        <a:rPr lang="en-US" sz="1400" dirty="0"/>
                        <a:t>A’s cap/ B’s cap</a:t>
                      </a:r>
                    </a:p>
                  </a:txBody>
                  <a:tcPr marL="68580" marR="68580" marT="34290" marB="34290"/>
                </a:tc>
                <a:tc>
                  <a:txBody>
                    <a:bodyPr/>
                    <a:lstStyle/>
                    <a:p>
                      <a:pPr marL="0" algn="l" defTabSz="914400" rtl="0" eaLnBrk="1" latinLnBrk="0" hangingPunct="1"/>
                      <a:r>
                        <a:rPr lang="en-US" sz="1400" b="1" kern="1200" dirty="0">
                          <a:solidFill>
                            <a:schemeClr val="lt1"/>
                          </a:solidFill>
                          <a:latin typeface="+mn-lt"/>
                          <a:ea typeface="+mn-ea"/>
                          <a:cs typeface="+mn-cs"/>
                        </a:rPr>
                        <a:t>100</a:t>
                      </a:r>
                    </a:p>
                  </a:txBody>
                  <a:tcPr marL="68580" marR="68580" marT="34290" marB="34290">
                    <a:solidFill>
                      <a:srgbClr val="C00000"/>
                    </a:solidFill>
                  </a:tcPr>
                </a:tc>
                <a:tc>
                  <a:txBody>
                    <a:bodyPr/>
                    <a:lstStyle/>
                    <a:p>
                      <a:pPr marL="0" algn="l" defTabSz="914400" rtl="0" eaLnBrk="1" latinLnBrk="0" hangingPunct="1"/>
                      <a:r>
                        <a:rPr lang="en-US" sz="1400" b="1" kern="1200" dirty="0">
                          <a:solidFill>
                            <a:schemeClr val="lt1"/>
                          </a:solidFill>
                          <a:latin typeface="+mn-lt"/>
                          <a:ea typeface="+mn-ea"/>
                          <a:cs typeface="+mn-cs"/>
                        </a:rPr>
                        <a:t>50</a:t>
                      </a:r>
                    </a:p>
                  </a:txBody>
                  <a:tcPr marL="68580" marR="68580" marT="34290" marB="34290">
                    <a:solidFill>
                      <a:srgbClr val="C00000"/>
                    </a:solidFill>
                  </a:tcPr>
                </a:tc>
                <a:extLst>
                  <a:ext uri="{0D108BD9-81ED-4DB2-BD59-A6C34878D82A}">
                    <a16:rowId xmlns:a16="http://schemas.microsoft.com/office/drawing/2014/main" val="3664250213"/>
                  </a:ext>
                </a:extLst>
              </a:tr>
              <a:tr h="402973">
                <a:tc>
                  <a:txBody>
                    <a:bodyPr/>
                    <a:lstStyle/>
                    <a:p>
                      <a:r>
                        <a:rPr lang="en-US" sz="1400" dirty="0"/>
                        <a:t>100</a:t>
                      </a:r>
                    </a:p>
                  </a:txBody>
                  <a:tcPr marL="68580" marR="68580" marT="34290" marB="34290"/>
                </a:tc>
                <a:tc>
                  <a:txBody>
                    <a:bodyPr/>
                    <a:lstStyle/>
                    <a:p>
                      <a:r>
                        <a:rPr lang="en-US" sz="1400" dirty="0"/>
                        <a:t>15, 15</a:t>
                      </a:r>
                    </a:p>
                  </a:txBody>
                  <a:tcPr marL="68580" marR="68580" marT="34290" marB="34290"/>
                </a:tc>
                <a:tc>
                  <a:txBody>
                    <a:bodyPr/>
                    <a:lstStyle/>
                    <a:p>
                      <a:r>
                        <a:rPr lang="en-US" sz="1400" dirty="0"/>
                        <a:t>141, 28.75</a:t>
                      </a:r>
                    </a:p>
                  </a:txBody>
                  <a:tcPr marL="68580" marR="68580" marT="34290" marB="34290"/>
                </a:tc>
                <a:extLst>
                  <a:ext uri="{0D108BD9-81ED-4DB2-BD59-A6C34878D82A}">
                    <a16:rowId xmlns:a16="http://schemas.microsoft.com/office/drawing/2014/main" val="4185426192"/>
                  </a:ext>
                </a:extLst>
              </a:tr>
              <a:tr h="384033">
                <a:tc>
                  <a:txBody>
                    <a:bodyPr/>
                    <a:lstStyle/>
                    <a:p>
                      <a:r>
                        <a:rPr lang="en-US" sz="1400" dirty="0"/>
                        <a:t>50</a:t>
                      </a:r>
                    </a:p>
                  </a:txBody>
                  <a:tcPr marL="68580" marR="68580" marT="34290" marB="34290"/>
                </a:tc>
                <a:tc>
                  <a:txBody>
                    <a:bodyPr/>
                    <a:lstStyle/>
                    <a:p>
                      <a:r>
                        <a:rPr lang="en-US" sz="1400" dirty="0"/>
                        <a:t>28.75, 141</a:t>
                      </a:r>
                    </a:p>
                  </a:txBody>
                  <a:tcPr marL="68580" marR="68580" marT="34290" marB="34290"/>
                </a:tc>
                <a:tc>
                  <a:txBody>
                    <a:bodyPr/>
                    <a:lstStyle/>
                    <a:p>
                      <a:r>
                        <a:rPr lang="en-US" sz="1400" dirty="0"/>
                        <a:t>50,50</a:t>
                      </a:r>
                    </a:p>
                  </a:txBody>
                  <a:tcPr marL="68580" marR="68580" marT="34290" marB="34290"/>
                </a:tc>
                <a:extLst>
                  <a:ext uri="{0D108BD9-81ED-4DB2-BD59-A6C34878D82A}">
                    <a16:rowId xmlns:a16="http://schemas.microsoft.com/office/drawing/2014/main" val="1758550637"/>
                  </a:ext>
                </a:extLst>
              </a:tr>
            </a:tbl>
          </a:graphicData>
        </a:graphic>
      </p:graphicFrame>
    </p:spTree>
    <p:extLst>
      <p:ext uri="{BB962C8B-B14F-4D97-AF65-F5344CB8AC3E}">
        <p14:creationId xmlns:p14="http://schemas.microsoft.com/office/powerpoint/2010/main" val="11242204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0" ma:contentTypeDescription="Create a new document." ma:contentTypeScope="" ma:versionID="3175c5a34ae41844f717fcea09102f9b">
  <xsd:schema xmlns:xsd="http://www.w3.org/2001/XMLSchema" xmlns:xs="http://www.w3.org/2001/XMLSchema" xmlns:p="http://schemas.microsoft.com/office/2006/metadata/properties" xmlns:ns3="bcb18cd9-2614-41de-a438-05e8f58d2b4e" targetNamespace="http://schemas.microsoft.com/office/2006/metadata/properties" ma:root="true" ma:fieldsID="24934803a37b9383d3816d671374e9b3" ns3:_="">
    <xsd:import namespace="bcb18cd9-2614-41de-a438-05e8f58d2b4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77683A1-790D-4978-8409-E727D231D7F4}">
  <ds:schemaRefs>
    <ds:schemaRef ds:uri="http://schemas.microsoft.com/sharepoint/v3/contenttype/forms"/>
  </ds:schemaRefs>
</ds:datastoreItem>
</file>

<file path=customXml/itemProps2.xml><?xml version="1.0" encoding="utf-8"?>
<ds:datastoreItem xmlns:ds="http://schemas.openxmlformats.org/officeDocument/2006/customXml" ds:itemID="{AF8D814D-0E58-4305-B0EA-7C0A4B4EE9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FAC584-F246-442F-B2FB-AB73A8CE25BC}">
  <ds:schemaRefs>
    <ds:schemaRef ds:uri="http://schemas.openxmlformats.org/package/2006/metadata/core-properties"/>
    <ds:schemaRef ds:uri="http://purl.org/dc/dcmitype/"/>
    <ds:schemaRef ds:uri="http://schemas.microsoft.com/office/2006/metadata/properties"/>
    <ds:schemaRef ds:uri="http://www.w3.org/XML/1998/namespace"/>
    <ds:schemaRef ds:uri="http://schemas.microsoft.com/office/2006/documentManagement/types"/>
    <ds:schemaRef ds:uri="bcb18cd9-2614-41de-a438-05e8f58d2b4e"/>
    <ds:schemaRef ds:uri="http://purl.org/dc/elements/1.1/"/>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TC104033937[[fn=Vapor Trail]]</Template>
  <TotalTime>40691</TotalTime>
  <Words>3296</Words>
  <Application>Microsoft Office PowerPoint</Application>
  <PresentationFormat>Widescreen</PresentationFormat>
  <Paragraphs>217</Paragraphs>
  <Slides>26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Century Gothic</vt:lpstr>
      <vt:lpstr>Tahoma</vt:lpstr>
      <vt:lpstr>Vapor Trail</vt:lpstr>
      <vt:lpstr>Capital Structure and competitive Strategy</vt:lpstr>
      <vt:lpstr>Debt and competition</vt:lpstr>
      <vt:lpstr>Leverage, risk-seeking and competition</vt:lpstr>
      <vt:lpstr>Capital Structure, risk-seeking and Competitive Strategy</vt:lpstr>
      <vt:lpstr>Debt, Risk-Seeking &amp; Aggression</vt:lpstr>
      <vt:lpstr>Debt, Risk-seeking and Aggression</vt:lpstr>
      <vt:lpstr>Debt, risk-seeking and aggression</vt:lpstr>
      <vt:lpstr>Debt, risk-seeking and aggression</vt:lpstr>
      <vt:lpstr>Debt, risk-seeking and aggression</vt:lpstr>
      <vt:lpstr>Debt, risk-seeking and aggression</vt:lpstr>
      <vt:lpstr>Debt, risk-seeking and aggression: Two caveats</vt:lpstr>
      <vt:lpstr>Debt and Aggression</vt:lpstr>
      <vt:lpstr>Leverage, Myopia and competition</vt:lpstr>
      <vt:lpstr>Debt, myopia and aggression</vt:lpstr>
      <vt:lpstr>Debt, myopia and advertising</vt:lpstr>
      <vt:lpstr>DEBT, myopia and Aggression</vt:lpstr>
      <vt:lpstr>PowerPoint Presentation</vt:lpstr>
      <vt:lpstr>Leverage, underinvestment and competition</vt:lpstr>
      <vt:lpstr>Debt, investment and aggression</vt:lpstr>
      <vt:lpstr>The Underinvestment Problem</vt:lpstr>
      <vt:lpstr>Debt Overhang &amp; Commitment</vt:lpstr>
      <vt:lpstr>Debt and Predation</vt:lpstr>
      <vt:lpstr>Evidence from the Supermarket Industry</vt:lpstr>
      <vt:lpstr>Dividends, risk-seeking and competition</vt:lpstr>
      <vt:lpstr>Dividend policy, Cash and aggression</vt:lpstr>
      <vt:lpstr>Cash and Aggression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Structure and competitive strategy</dc:title>
  <dc:creator>Viswanath, Prof. Plachikkat</dc:creator>
  <cp:lastModifiedBy>Viswanath, Prof. P.V.</cp:lastModifiedBy>
  <cp:revision>97</cp:revision>
  <cp:lastPrinted>2022-04-05T03:32:01Z</cp:lastPrinted>
  <dcterms:created xsi:type="dcterms:W3CDTF">2013-10-22T23:02:08Z</dcterms:created>
  <dcterms:modified xsi:type="dcterms:W3CDTF">2024-03-15T19:22:48Z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