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2.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comment3.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comment4.xml" ContentType="application/vnd.openxmlformats-officedocument.presentationml.comments+xml"/>
  <Override PartName="/ppt/comments/comment5.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6.xml" ContentType="application/vnd.openxmlformats-officedocument.presentationml.comments+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handoutMasterIdLst>
    <p:handoutMasterId r:id="rId30"/>
  </p:handoutMasterIdLst>
  <p:sldIdLst>
    <p:sldId id="258" r:id="rId2"/>
    <p:sldId id="298" r:id="rId3"/>
    <p:sldId id="307" r:id="rId4"/>
    <p:sldId id="259" r:id="rId5"/>
    <p:sldId id="260" r:id="rId6"/>
    <p:sldId id="261" r:id="rId7"/>
    <p:sldId id="262" r:id="rId8"/>
    <p:sldId id="299" r:id="rId9"/>
    <p:sldId id="308" r:id="rId10"/>
    <p:sldId id="291" r:id="rId11"/>
    <p:sldId id="306" r:id="rId12"/>
    <p:sldId id="292" r:id="rId13"/>
    <p:sldId id="304" r:id="rId14"/>
    <p:sldId id="309" r:id="rId15"/>
    <p:sldId id="264" r:id="rId16"/>
    <p:sldId id="266" r:id="rId17"/>
    <p:sldId id="301" r:id="rId18"/>
    <p:sldId id="265" r:id="rId19"/>
    <p:sldId id="267" r:id="rId20"/>
    <p:sldId id="269" r:id="rId21"/>
    <p:sldId id="268" r:id="rId22"/>
    <p:sldId id="305" r:id="rId23"/>
    <p:sldId id="310" r:id="rId24"/>
    <p:sldId id="270" r:id="rId25"/>
    <p:sldId id="311" r:id="rId26"/>
    <p:sldId id="302" r:id="rId27"/>
    <p:sldId id="303" r:id="rId28"/>
  </p:sldIdLst>
  <p:sldSz cx="9144000" cy="6858000" type="screen4x3"/>
  <p:notesSz cx="6950075" cy="9236075"/>
  <p:custDataLst>
    <p:tags r:id="rId31"/>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swanath, Prof. P.V." initials="VPP" lastIdx="6" clrIdx="0">
    <p:extLst>
      <p:ext uri="{19B8F6BF-5375-455C-9EA6-DF929625EA0E}">
        <p15:presenceInfo xmlns:p15="http://schemas.microsoft.com/office/powerpoint/2012/main" userId="S-1-5-21-254494878-1253622069-3383492343-32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90929"/>
  </p:normalViewPr>
  <p:slideViewPr>
    <p:cSldViewPr>
      <p:cViewPr varScale="1">
        <p:scale>
          <a:sx n="108" d="100"/>
          <a:sy n="108" d="100"/>
        </p:scale>
        <p:origin x="86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heme" Target="theme/theme1.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07T14:54:42.550" idx="4">
    <p:pos x="10" y="10"/>
    <p:text>This may be the point of ads that talk about how long the firm has been around.  This and ex post settling up...</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3-31T17:14:32.940" idx="1">
    <p:pos x="10" y="10"/>
    <p:text>This can be thought of as a myopic strategy.  The stratgey of keeeping on workers in a downturn can lead to lower retraining costs and eventual higher NPV, but a leveraged firm may be forced to take the myopic route of laying off workers in order to meet debt obligations.</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3-31T17:18:33.102" idx="2">
    <p:pos x="10" y="10"/>
    <p:text>This again shows that employees think of their employment as investments, as do corporations.</p:text>
    <p:extLst>
      <p:ext uri="{C676402C-5697-4E1C-873F-D02D1690AC5C}">
        <p15:threadingInfo xmlns:p15="http://schemas.microsoft.com/office/powerpoint/2012/main" timeZoneBias="2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4-07T15:19:58.563" idx="5">
    <p:pos x="10" y="10"/>
    <p:text>Commitment models</p:text>
    <p:extLst>
      <p:ext uri="{C676402C-5697-4E1C-873F-D02D1690AC5C}">
        <p15:threadingInfo xmlns:p15="http://schemas.microsoft.com/office/powerpoint/2012/main" timeZoneBias="24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1-04-07T15:21:54.859" idx="6">
    <p:pos x="10" y="10"/>
    <p:text>This is the pushback.  That is, unions are aware of the incentives of firms to carry excessive debt that can be used to pressure workers.</p:text>
    <p:extLst>
      <p:ext uri="{C676402C-5697-4E1C-873F-D02D1690AC5C}">
        <p15:threadingInfo xmlns:p15="http://schemas.microsoft.com/office/powerpoint/2012/main" timeZoneBias="24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1-03-31T17:21:14.109" idx="3">
    <p:pos x="5415" y="2772"/>
    <p:text>Corporations in "low-leverage" environments may be able to avoid the costs of competing debt increases.</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011699" cy="4621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9635" name="Rectangle 3"/>
          <p:cNvSpPr>
            <a:spLocks noGrp="1" noChangeArrowheads="1"/>
          </p:cNvSpPr>
          <p:nvPr>
            <p:ph type="dt" sz="quarter" idx="1"/>
          </p:nvPr>
        </p:nvSpPr>
        <p:spPr bwMode="auto">
          <a:xfrm>
            <a:off x="3938376" y="0"/>
            <a:ext cx="3011699" cy="4621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9636" name="Rectangle 4"/>
          <p:cNvSpPr>
            <a:spLocks noGrp="1" noChangeArrowheads="1"/>
          </p:cNvSpPr>
          <p:nvPr>
            <p:ph type="ftr" sz="quarter" idx="2"/>
          </p:nvPr>
        </p:nvSpPr>
        <p:spPr bwMode="auto">
          <a:xfrm>
            <a:off x="0" y="8773957"/>
            <a:ext cx="3011699" cy="46211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9637" name="Rectangle 5"/>
          <p:cNvSpPr>
            <a:spLocks noGrp="1" noChangeArrowheads="1"/>
          </p:cNvSpPr>
          <p:nvPr>
            <p:ph type="sldNum" sz="quarter" idx="3"/>
          </p:nvPr>
        </p:nvSpPr>
        <p:spPr bwMode="auto">
          <a:xfrm>
            <a:off x="3938376" y="8773957"/>
            <a:ext cx="3011699" cy="46211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12735AE-40DC-4BF8-917E-4D6ECF170387}" type="slidenum">
              <a:rPr lang="en-US"/>
              <a:pPr>
                <a:defRPr/>
              </a:pPr>
              <a:t>‹#›</a:t>
            </a:fld>
            <a:endParaRPr lang="en-US"/>
          </a:p>
        </p:txBody>
      </p:sp>
    </p:spTree>
    <p:extLst>
      <p:ext uri="{BB962C8B-B14F-4D97-AF65-F5344CB8AC3E}">
        <p14:creationId xmlns:p14="http://schemas.microsoft.com/office/powerpoint/2010/main" val="3506095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1026"/>
          <p:cNvSpPr>
            <a:spLocks noGrp="1" noChangeArrowheads="1"/>
          </p:cNvSpPr>
          <p:nvPr>
            <p:ph type="hdr" sz="quarter"/>
          </p:nvPr>
        </p:nvSpPr>
        <p:spPr bwMode="auto">
          <a:xfrm>
            <a:off x="0" y="0"/>
            <a:ext cx="3011699" cy="4621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3731" name="Rectangle 1027"/>
          <p:cNvSpPr>
            <a:spLocks noGrp="1" noChangeArrowheads="1"/>
          </p:cNvSpPr>
          <p:nvPr>
            <p:ph type="dt" idx="1"/>
          </p:nvPr>
        </p:nvSpPr>
        <p:spPr bwMode="auto">
          <a:xfrm>
            <a:off x="3938376" y="0"/>
            <a:ext cx="3011699" cy="4621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1028"/>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1029"/>
          <p:cNvSpPr>
            <a:spLocks noGrp="1" noChangeArrowheads="1"/>
          </p:cNvSpPr>
          <p:nvPr>
            <p:ph type="body" sz="quarter" idx="3"/>
          </p:nvPr>
        </p:nvSpPr>
        <p:spPr bwMode="auto">
          <a:xfrm>
            <a:off x="926677" y="4387767"/>
            <a:ext cx="5096722" cy="41559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1030"/>
          <p:cNvSpPr>
            <a:spLocks noGrp="1" noChangeArrowheads="1"/>
          </p:cNvSpPr>
          <p:nvPr>
            <p:ph type="ftr" sz="quarter" idx="4"/>
          </p:nvPr>
        </p:nvSpPr>
        <p:spPr bwMode="auto">
          <a:xfrm>
            <a:off x="0" y="8773957"/>
            <a:ext cx="3011699" cy="46211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3735" name="Rectangle 1031"/>
          <p:cNvSpPr>
            <a:spLocks noGrp="1" noChangeArrowheads="1"/>
          </p:cNvSpPr>
          <p:nvPr>
            <p:ph type="sldNum" sz="quarter" idx="5"/>
          </p:nvPr>
        </p:nvSpPr>
        <p:spPr bwMode="auto">
          <a:xfrm>
            <a:off x="3938376" y="8773957"/>
            <a:ext cx="3011699" cy="46211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04E25A6-48FD-4967-8EFF-4B3C285A6450}" type="slidenum">
              <a:rPr lang="en-US"/>
              <a:pPr>
                <a:defRPr/>
              </a:pPr>
              <a:t>‹#›</a:t>
            </a:fld>
            <a:endParaRPr lang="en-US"/>
          </a:p>
        </p:txBody>
      </p:sp>
    </p:spTree>
    <p:extLst>
      <p:ext uri="{BB962C8B-B14F-4D97-AF65-F5344CB8AC3E}">
        <p14:creationId xmlns:p14="http://schemas.microsoft.com/office/powerpoint/2010/main" val="3511586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F2D92B-0E12-496B-A911-EF71200066B2}" type="slidenum">
              <a:rPr lang="en-US" sz="1200" smtClean="0"/>
              <a:pPr eaLnBrk="1" hangingPunct="1"/>
              <a:t>1</a:t>
            </a:fld>
            <a:endParaRPr lang="en-US" sz="120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071857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12</a:t>
            </a:fld>
            <a:endParaRPr lang="en-US"/>
          </a:p>
        </p:txBody>
      </p:sp>
    </p:spTree>
    <p:extLst>
      <p:ext uri="{BB962C8B-B14F-4D97-AF65-F5344CB8AC3E}">
        <p14:creationId xmlns:p14="http://schemas.microsoft.com/office/powerpoint/2010/main" val="1532647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13</a:t>
            </a:fld>
            <a:endParaRPr lang="en-US"/>
          </a:p>
        </p:txBody>
      </p:sp>
    </p:spTree>
    <p:extLst>
      <p:ext uri="{BB962C8B-B14F-4D97-AF65-F5344CB8AC3E}">
        <p14:creationId xmlns:p14="http://schemas.microsoft.com/office/powerpoint/2010/main" val="3308768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15</a:t>
            </a:fld>
            <a:endParaRPr lang="en-US"/>
          </a:p>
        </p:txBody>
      </p:sp>
    </p:spTree>
    <p:extLst>
      <p:ext uri="{BB962C8B-B14F-4D97-AF65-F5344CB8AC3E}">
        <p14:creationId xmlns:p14="http://schemas.microsoft.com/office/powerpoint/2010/main" val="266923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16</a:t>
            </a:fld>
            <a:endParaRPr lang="en-US"/>
          </a:p>
        </p:txBody>
      </p:sp>
    </p:spTree>
    <p:extLst>
      <p:ext uri="{BB962C8B-B14F-4D97-AF65-F5344CB8AC3E}">
        <p14:creationId xmlns:p14="http://schemas.microsoft.com/office/powerpoint/2010/main" val="3123716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17</a:t>
            </a:fld>
            <a:endParaRPr lang="en-US"/>
          </a:p>
        </p:txBody>
      </p:sp>
    </p:spTree>
    <p:extLst>
      <p:ext uri="{BB962C8B-B14F-4D97-AF65-F5344CB8AC3E}">
        <p14:creationId xmlns:p14="http://schemas.microsoft.com/office/powerpoint/2010/main" val="378666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18</a:t>
            </a:fld>
            <a:endParaRPr lang="en-US"/>
          </a:p>
        </p:txBody>
      </p:sp>
    </p:spTree>
    <p:extLst>
      <p:ext uri="{BB962C8B-B14F-4D97-AF65-F5344CB8AC3E}">
        <p14:creationId xmlns:p14="http://schemas.microsoft.com/office/powerpoint/2010/main" val="60402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19</a:t>
            </a:fld>
            <a:endParaRPr lang="en-US"/>
          </a:p>
        </p:txBody>
      </p:sp>
    </p:spTree>
    <p:extLst>
      <p:ext uri="{BB962C8B-B14F-4D97-AF65-F5344CB8AC3E}">
        <p14:creationId xmlns:p14="http://schemas.microsoft.com/office/powerpoint/2010/main" val="3694719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20</a:t>
            </a:fld>
            <a:endParaRPr lang="en-US"/>
          </a:p>
        </p:txBody>
      </p:sp>
    </p:spTree>
    <p:extLst>
      <p:ext uri="{BB962C8B-B14F-4D97-AF65-F5344CB8AC3E}">
        <p14:creationId xmlns:p14="http://schemas.microsoft.com/office/powerpoint/2010/main" val="15363537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21</a:t>
            </a:fld>
            <a:endParaRPr lang="en-US"/>
          </a:p>
        </p:txBody>
      </p:sp>
    </p:spTree>
    <p:extLst>
      <p:ext uri="{BB962C8B-B14F-4D97-AF65-F5344CB8AC3E}">
        <p14:creationId xmlns:p14="http://schemas.microsoft.com/office/powerpoint/2010/main" val="36947194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24</a:t>
            </a:fld>
            <a:endParaRPr lang="en-US"/>
          </a:p>
        </p:txBody>
      </p:sp>
    </p:spTree>
    <p:extLst>
      <p:ext uri="{BB962C8B-B14F-4D97-AF65-F5344CB8AC3E}">
        <p14:creationId xmlns:p14="http://schemas.microsoft.com/office/powerpoint/2010/main" val="2407217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a:t>
            </a:fld>
            <a:endParaRPr lang="en-US"/>
          </a:p>
        </p:txBody>
      </p:sp>
    </p:spTree>
    <p:extLst>
      <p:ext uri="{BB962C8B-B14F-4D97-AF65-F5344CB8AC3E}">
        <p14:creationId xmlns:p14="http://schemas.microsoft.com/office/powerpoint/2010/main" val="28901641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26</a:t>
            </a:fld>
            <a:endParaRPr lang="en-US"/>
          </a:p>
        </p:txBody>
      </p:sp>
    </p:spTree>
    <p:extLst>
      <p:ext uri="{BB962C8B-B14F-4D97-AF65-F5344CB8AC3E}">
        <p14:creationId xmlns:p14="http://schemas.microsoft.com/office/powerpoint/2010/main" val="27467736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27</a:t>
            </a:fld>
            <a:endParaRPr lang="en-US"/>
          </a:p>
        </p:txBody>
      </p:sp>
    </p:spTree>
    <p:extLst>
      <p:ext uri="{BB962C8B-B14F-4D97-AF65-F5344CB8AC3E}">
        <p14:creationId xmlns:p14="http://schemas.microsoft.com/office/powerpoint/2010/main" val="3165763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4</a:t>
            </a:fld>
            <a:endParaRPr lang="en-US"/>
          </a:p>
        </p:txBody>
      </p:sp>
    </p:spTree>
    <p:extLst>
      <p:ext uri="{BB962C8B-B14F-4D97-AF65-F5344CB8AC3E}">
        <p14:creationId xmlns:p14="http://schemas.microsoft.com/office/powerpoint/2010/main" val="3304879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5</a:t>
            </a:fld>
            <a:endParaRPr lang="en-US"/>
          </a:p>
        </p:txBody>
      </p:sp>
    </p:spTree>
    <p:extLst>
      <p:ext uri="{BB962C8B-B14F-4D97-AF65-F5344CB8AC3E}">
        <p14:creationId xmlns:p14="http://schemas.microsoft.com/office/powerpoint/2010/main" val="2171081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6</a:t>
            </a:fld>
            <a:endParaRPr lang="en-US"/>
          </a:p>
        </p:txBody>
      </p:sp>
    </p:spTree>
    <p:extLst>
      <p:ext uri="{BB962C8B-B14F-4D97-AF65-F5344CB8AC3E}">
        <p14:creationId xmlns:p14="http://schemas.microsoft.com/office/powerpoint/2010/main" val="3121641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7</a:t>
            </a:fld>
            <a:endParaRPr lang="en-US"/>
          </a:p>
        </p:txBody>
      </p:sp>
    </p:spTree>
    <p:extLst>
      <p:ext uri="{BB962C8B-B14F-4D97-AF65-F5344CB8AC3E}">
        <p14:creationId xmlns:p14="http://schemas.microsoft.com/office/powerpoint/2010/main" val="266923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8</a:t>
            </a:fld>
            <a:endParaRPr lang="en-US"/>
          </a:p>
        </p:txBody>
      </p:sp>
    </p:spTree>
    <p:extLst>
      <p:ext uri="{BB962C8B-B14F-4D97-AF65-F5344CB8AC3E}">
        <p14:creationId xmlns:p14="http://schemas.microsoft.com/office/powerpoint/2010/main" val="3514400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10</a:t>
            </a:fld>
            <a:endParaRPr lang="en-US"/>
          </a:p>
        </p:txBody>
      </p:sp>
    </p:spTree>
    <p:extLst>
      <p:ext uri="{BB962C8B-B14F-4D97-AF65-F5344CB8AC3E}">
        <p14:creationId xmlns:p14="http://schemas.microsoft.com/office/powerpoint/2010/main" val="1903665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11</a:t>
            </a:fld>
            <a:endParaRPr lang="en-US"/>
          </a:p>
        </p:txBody>
      </p:sp>
    </p:spTree>
    <p:extLst>
      <p:ext uri="{BB962C8B-B14F-4D97-AF65-F5344CB8AC3E}">
        <p14:creationId xmlns:p14="http://schemas.microsoft.com/office/powerpoint/2010/main" val="1303644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9050" y="1109663"/>
            <a:ext cx="9156700" cy="757237"/>
            <a:chOff x="0" y="0"/>
            <a:chExt cx="5768" cy="477"/>
          </a:xfrm>
        </p:grpSpPr>
        <p:sp>
          <p:nvSpPr>
            <p:cNvPr id="5"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6"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3"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4"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5"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6"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7"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8"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9"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0"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3"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2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26"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27" name="Group 25"/>
          <p:cNvGrpSpPr>
            <a:grpSpLocks/>
          </p:cNvGrpSpPr>
          <p:nvPr/>
        </p:nvGrpSpPr>
        <p:grpSpPr bwMode="auto">
          <a:xfrm>
            <a:off x="20638" y="6161088"/>
            <a:ext cx="9169400" cy="138112"/>
            <a:chOff x="0" y="4032"/>
            <a:chExt cx="5776" cy="87"/>
          </a:xfrm>
        </p:grpSpPr>
        <p:sp>
          <p:nvSpPr>
            <p:cNvPr id="28"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9"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4125" name="Rectangle 29"/>
          <p:cNvSpPr>
            <a:spLocks noGrp="1" noChangeArrowheads="1"/>
          </p:cNvSpPr>
          <p:nvPr>
            <p:ph type="ctrTitle" sz="quarter"/>
          </p:nvPr>
        </p:nvSpPr>
        <p:spPr>
          <a:xfrm>
            <a:off x="685800" y="1868488"/>
            <a:ext cx="7772400" cy="1600200"/>
          </a:xfrm>
        </p:spPr>
        <p:txBody>
          <a:bodyPr anchorCtr="1"/>
          <a:lstStyle>
            <a:lvl1pPr>
              <a:defRPr/>
            </a:lvl1pPr>
          </a:lstStyle>
          <a:p>
            <a:r>
              <a:rPr lang="en-US"/>
              <a:t>Click to edit Master title style</a:t>
            </a:r>
          </a:p>
        </p:txBody>
      </p:sp>
      <p:sp>
        <p:nvSpPr>
          <p:cNvPr id="4126" name="Rectangle 30"/>
          <p:cNvSpPr>
            <a:spLocks noGrp="1" noChangeArrowheads="1"/>
          </p:cNvSpPr>
          <p:nvPr>
            <p:ph type="subTitle" sz="quarter" idx="1"/>
          </p:nvPr>
        </p:nvSpPr>
        <p:spPr>
          <a:xfrm>
            <a:off x="1273175" y="3729038"/>
            <a:ext cx="6400800" cy="1371600"/>
          </a:xfrm>
        </p:spPr>
        <p:txBody>
          <a:bodyPr anchorCtr="1"/>
          <a:lstStyle>
            <a:lvl1pPr marL="0" indent="0" algn="ctr">
              <a:buFontTx/>
              <a:buNone/>
              <a:defRPr/>
            </a:lvl1pPr>
          </a:lstStyle>
          <a:p>
            <a:r>
              <a:rPr lang="en-US"/>
              <a:t>Click to edit Master subtitle style</a:t>
            </a:r>
          </a:p>
        </p:txBody>
      </p:sp>
      <p:sp>
        <p:nvSpPr>
          <p:cNvPr id="31" name="Rectangle 31"/>
          <p:cNvSpPr>
            <a:spLocks noGrp="1" noChangeArrowheads="1"/>
          </p:cNvSpPr>
          <p:nvPr>
            <p:ph type="dt" sz="quarter" idx="10"/>
          </p:nvPr>
        </p:nvSpPr>
        <p:spPr>
          <a:xfrm>
            <a:off x="685800" y="6348413"/>
            <a:ext cx="1905000" cy="457200"/>
          </a:xfrm>
        </p:spPr>
        <p:txBody>
          <a:bodyPr/>
          <a:lstStyle>
            <a:lvl1pPr>
              <a:defRPr/>
            </a:lvl1pPr>
          </a:lstStyle>
          <a:p>
            <a:pPr>
              <a:defRPr/>
            </a:pPr>
            <a:endParaRPr lang="en-US"/>
          </a:p>
        </p:txBody>
      </p:sp>
      <p:sp>
        <p:nvSpPr>
          <p:cNvPr id="32" name="Rectangle 32"/>
          <p:cNvSpPr>
            <a:spLocks noGrp="1" noChangeArrowheads="1"/>
          </p:cNvSpPr>
          <p:nvPr>
            <p:ph type="ftr" sz="quarter" idx="11"/>
          </p:nvPr>
        </p:nvSpPr>
        <p:spPr>
          <a:xfrm>
            <a:off x="3124200" y="6348413"/>
            <a:ext cx="2895600" cy="457200"/>
          </a:xfrm>
        </p:spPr>
        <p:txBody>
          <a:bodyPr/>
          <a:lstStyle>
            <a:lvl1pPr>
              <a:defRPr/>
            </a:lvl1pPr>
          </a:lstStyle>
          <a:p>
            <a:pPr>
              <a:defRPr/>
            </a:pPr>
            <a:endParaRPr lang="en-US"/>
          </a:p>
        </p:txBody>
      </p:sp>
      <p:sp>
        <p:nvSpPr>
          <p:cNvPr id="33" name="Rectangle 33"/>
          <p:cNvSpPr>
            <a:spLocks noGrp="1" noChangeArrowheads="1"/>
          </p:cNvSpPr>
          <p:nvPr>
            <p:ph type="sldNum" sz="quarter" idx="12"/>
          </p:nvPr>
        </p:nvSpPr>
        <p:spPr>
          <a:xfrm>
            <a:off x="6553200" y="6348413"/>
            <a:ext cx="1905000" cy="457200"/>
          </a:xfrm>
        </p:spPr>
        <p:txBody>
          <a:bodyPr/>
          <a:lstStyle>
            <a:lvl1pPr>
              <a:defRPr/>
            </a:lvl1pPr>
          </a:lstStyle>
          <a:p>
            <a:pPr>
              <a:defRPr/>
            </a:pPr>
            <a:fld id="{62699E2E-F436-4690-9006-56A3BD31A3B3}" type="slidenum">
              <a:rPr lang="en-US"/>
              <a:pPr>
                <a:defRPr/>
              </a:pPr>
              <a:t>‹#›</a:t>
            </a:fld>
            <a:endParaRPr lang="en-US"/>
          </a:p>
        </p:txBody>
      </p:sp>
    </p:spTree>
    <p:extLst>
      <p:ext uri="{BB962C8B-B14F-4D97-AF65-F5344CB8AC3E}">
        <p14:creationId xmlns:p14="http://schemas.microsoft.com/office/powerpoint/2010/main" val="76038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C3E2B38E-5CF1-4CDA-93BF-4A6312437528}" type="slidenum">
              <a:rPr lang="en-US"/>
              <a:pPr>
                <a:defRPr/>
              </a:pPr>
              <a:t>‹#›</a:t>
            </a:fld>
            <a:endParaRPr lang="en-US"/>
          </a:p>
        </p:txBody>
      </p:sp>
    </p:spTree>
    <p:extLst>
      <p:ext uri="{BB962C8B-B14F-4D97-AF65-F5344CB8AC3E}">
        <p14:creationId xmlns:p14="http://schemas.microsoft.com/office/powerpoint/2010/main" val="333550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8350"/>
            <a:ext cx="1943100" cy="532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768350"/>
            <a:ext cx="5676900" cy="532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97457A24-4FEB-4ADC-86C9-FD8F40EF552F}" type="slidenum">
              <a:rPr lang="en-US"/>
              <a:pPr>
                <a:defRPr/>
              </a:pPr>
              <a:t>‹#›</a:t>
            </a:fld>
            <a:endParaRPr lang="en-US"/>
          </a:p>
        </p:txBody>
      </p:sp>
    </p:spTree>
    <p:extLst>
      <p:ext uri="{BB962C8B-B14F-4D97-AF65-F5344CB8AC3E}">
        <p14:creationId xmlns:p14="http://schemas.microsoft.com/office/powerpoint/2010/main" val="381602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BA16F3D1-DC23-4CF0-8CBD-AFED6E19E9CD}" type="slidenum">
              <a:rPr lang="en-US"/>
              <a:pPr>
                <a:defRPr/>
              </a:pPr>
              <a:t>‹#›</a:t>
            </a:fld>
            <a:endParaRPr lang="en-US"/>
          </a:p>
        </p:txBody>
      </p:sp>
    </p:spTree>
    <p:extLst>
      <p:ext uri="{BB962C8B-B14F-4D97-AF65-F5344CB8AC3E}">
        <p14:creationId xmlns:p14="http://schemas.microsoft.com/office/powerpoint/2010/main" val="223089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471680CA-E1B4-448E-AA3D-CE6CF706B5CA}" type="slidenum">
              <a:rPr lang="en-US"/>
              <a:pPr>
                <a:defRPr/>
              </a:pPr>
              <a:t>‹#›</a:t>
            </a:fld>
            <a:endParaRPr lang="en-US"/>
          </a:p>
        </p:txBody>
      </p:sp>
    </p:spTree>
    <p:extLst>
      <p:ext uri="{BB962C8B-B14F-4D97-AF65-F5344CB8AC3E}">
        <p14:creationId xmlns:p14="http://schemas.microsoft.com/office/powerpoint/2010/main" val="127127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11498E23-4CE7-4694-9F54-C7DEAC01A45B}" type="slidenum">
              <a:rPr lang="en-US"/>
              <a:pPr>
                <a:defRPr/>
              </a:pPr>
              <a:t>‹#›</a:t>
            </a:fld>
            <a:endParaRPr lang="en-US"/>
          </a:p>
        </p:txBody>
      </p:sp>
    </p:spTree>
    <p:extLst>
      <p:ext uri="{BB962C8B-B14F-4D97-AF65-F5344CB8AC3E}">
        <p14:creationId xmlns:p14="http://schemas.microsoft.com/office/powerpoint/2010/main" val="1819454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1"/>
          <p:cNvSpPr>
            <a:spLocks noGrp="1" noChangeArrowheads="1"/>
          </p:cNvSpPr>
          <p:nvPr>
            <p:ph type="dt" sz="half" idx="10"/>
          </p:nvPr>
        </p:nvSpPr>
        <p:spPr>
          <a:ln/>
        </p:spPr>
        <p:txBody>
          <a:bodyPr/>
          <a:lstStyle>
            <a:lvl1pPr>
              <a:defRPr/>
            </a:lvl1pPr>
          </a:lstStyle>
          <a:p>
            <a:pPr>
              <a:defRPr/>
            </a:pPr>
            <a:endParaRPr lang="en-US"/>
          </a:p>
        </p:txBody>
      </p:sp>
      <p:sp>
        <p:nvSpPr>
          <p:cNvPr id="8" name="Rectangle 32"/>
          <p:cNvSpPr>
            <a:spLocks noGrp="1" noChangeArrowheads="1"/>
          </p:cNvSpPr>
          <p:nvPr>
            <p:ph type="ftr" sz="quarter" idx="11"/>
          </p:nvPr>
        </p:nvSpPr>
        <p:spPr>
          <a:ln/>
        </p:spPr>
        <p:txBody>
          <a:bodyPr/>
          <a:lstStyle>
            <a:lvl1pPr>
              <a:defRPr/>
            </a:lvl1pPr>
          </a:lstStyle>
          <a:p>
            <a:pPr>
              <a:defRPr/>
            </a:pPr>
            <a:endParaRPr lang="en-US"/>
          </a:p>
        </p:txBody>
      </p:sp>
      <p:sp>
        <p:nvSpPr>
          <p:cNvPr id="9" name="Rectangle 33"/>
          <p:cNvSpPr>
            <a:spLocks noGrp="1" noChangeArrowheads="1"/>
          </p:cNvSpPr>
          <p:nvPr>
            <p:ph type="sldNum" sz="quarter" idx="12"/>
          </p:nvPr>
        </p:nvSpPr>
        <p:spPr>
          <a:ln/>
        </p:spPr>
        <p:txBody>
          <a:bodyPr/>
          <a:lstStyle>
            <a:lvl1pPr>
              <a:defRPr/>
            </a:lvl1pPr>
          </a:lstStyle>
          <a:p>
            <a:pPr>
              <a:defRPr/>
            </a:pPr>
            <a:fld id="{54ABC568-6C0E-424A-951F-896FAD63D5DD}" type="slidenum">
              <a:rPr lang="en-US"/>
              <a:pPr>
                <a:defRPr/>
              </a:pPr>
              <a:t>‹#›</a:t>
            </a:fld>
            <a:endParaRPr lang="en-US"/>
          </a:p>
        </p:txBody>
      </p:sp>
    </p:spTree>
    <p:extLst>
      <p:ext uri="{BB962C8B-B14F-4D97-AF65-F5344CB8AC3E}">
        <p14:creationId xmlns:p14="http://schemas.microsoft.com/office/powerpoint/2010/main" val="46429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1"/>
          <p:cNvSpPr>
            <a:spLocks noGrp="1" noChangeArrowheads="1"/>
          </p:cNvSpPr>
          <p:nvPr>
            <p:ph type="dt" sz="half" idx="10"/>
          </p:nvPr>
        </p:nvSpPr>
        <p:spPr>
          <a:ln/>
        </p:spPr>
        <p:txBody>
          <a:bodyPr/>
          <a:lstStyle>
            <a:lvl1pPr>
              <a:defRPr/>
            </a:lvl1pPr>
          </a:lstStyle>
          <a:p>
            <a:pPr>
              <a:defRPr/>
            </a:pPr>
            <a:endParaRPr lang="en-US"/>
          </a:p>
        </p:txBody>
      </p:sp>
      <p:sp>
        <p:nvSpPr>
          <p:cNvPr id="4" name="Rectangle 32"/>
          <p:cNvSpPr>
            <a:spLocks noGrp="1" noChangeArrowheads="1"/>
          </p:cNvSpPr>
          <p:nvPr>
            <p:ph type="ftr" sz="quarter" idx="11"/>
          </p:nvPr>
        </p:nvSpPr>
        <p:spPr>
          <a:ln/>
        </p:spPr>
        <p:txBody>
          <a:bodyPr/>
          <a:lstStyle>
            <a:lvl1pPr>
              <a:defRPr/>
            </a:lvl1pPr>
          </a:lstStyle>
          <a:p>
            <a:pPr>
              <a:defRPr/>
            </a:pPr>
            <a:endParaRPr lang="en-US"/>
          </a:p>
        </p:txBody>
      </p:sp>
      <p:sp>
        <p:nvSpPr>
          <p:cNvPr id="5" name="Rectangle 33"/>
          <p:cNvSpPr>
            <a:spLocks noGrp="1" noChangeArrowheads="1"/>
          </p:cNvSpPr>
          <p:nvPr>
            <p:ph type="sldNum" sz="quarter" idx="12"/>
          </p:nvPr>
        </p:nvSpPr>
        <p:spPr>
          <a:ln/>
        </p:spPr>
        <p:txBody>
          <a:bodyPr/>
          <a:lstStyle>
            <a:lvl1pPr>
              <a:defRPr/>
            </a:lvl1pPr>
          </a:lstStyle>
          <a:p>
            <a:pPr>
              <a:defRPr/>
            </a:pPr>
            <a:fld id="{BB2ADDFC-1346-40BA-96EB-9F9641818BE4}" type="slidenum">
              <a:rPr lang="en-US"/>
              <a:pPr>
                <a:defRPr/>
              </a:pPr>
              <a:t>‹#›</a:t>
            </a:fld>
            <a:endParaRPr lang="en-US"/>
          </a:p>
        </p:txBody>
      </p:sp>
    </p:spTree>
    <p:extLst>
      <p:ext uri="{BB962C8B-B14F-4D97-AF65-F5344CB8AC3E}">
        <p14:creationId xmlns:p14="http://schemas.microsoft.com/office/powerpoint/2010/main" val="156057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pPr>
              <a:defRPr/>
            </a:pPr>
            <a:endParaRPr lang="en-US"/>
          </a:p>
        </p:txBody>
      </p:sp>
      <p:sp>
        <p:nvSpPr>
          <p:cNvPr id="3" name="Rectangle 32"/>
          <p:cNvSpPr>
            <a:spLocks noGrp="1" noChangeArrowheads="1"/>
          </p:cNvSpPr>
          <p:nvPr>
            <p:ph type="ftr" sz="quarter" idx="11"/>
          </p:nvPr>
        </p:nvSpPr>
        <p:spPr>
          <a:ln/>
        </p:spPr>
        <p:txBody>
          <a:bodyPr/>
          <a:lstStyle>
            <a:lvl1pPr>
              <a:defRPr/>
            </a:lvl1pPr>
          </a:lstStyle>
          <a:p>
            <a:pPr>
              <a:defRPr/>
            </a:pPr>
            <a:endParaRPr lang="en-US"/>
          </a:p>
        </p:txBody>
      </p:sp>
      <p:sp>
        <p:nvSpPr>
          <p:cNvPr id="4" name="Rectangle 33"/>
          <p:cNvSpPr>
            <a:spLocks noGrp="1" noChangeArrowheads="1"/>
          </p:cNvSpPr>
          <p:nvPr>
            <p:ph type="sldNum" sz="quarter" idx="12"/>
          </p:nvPr>
        </p:nvSpPr>
        <p:spPr>
          <a:ln/>
        </p:spPr>
        <p:txBody>
          <a:bodyPr/>
          <a:lstStyle>
            <a:lvl1pPr>
              <a:defRPr/>
            </a:lvl1pPr>
          </a:lstStyle>
          <a:p>
            <a:pPr>
              <a:defRPr/>
            </a:pPr>
            <a:fld id="{3E2C7872-930F-4951-B0A8-427C199803C3}" type="slidenum">
              <a:rPr lang="en-US"/>
              <a:pPr>
                <a:defRPr/>
              </a:pPr>
              <a:t>‹#›</a:t>
            </a:fld>
            <a:endParaRPr lang="en-US"/>
          </a:p>
        </p:txBody>
      </p:sp>
    </p:spTree>
    <p:extLst>
      <p:ext uri="{BB962C8B-B14F-4D97-AF65-F5344CB8AC3E}">
        <p14:creationId xmlns:p14="http://schemas.microsoft.com/office/powerpoint/2010/main" val="247743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25F56C1B-F5F1-4D29-95F4-88DED02C3515}" type="slidenum">
              <a:rPr lang="en-US"/>
              <a:pPr>
                <a:defRPr/>
              </a:pPr>
              <a:t>‹#›</a:t>
            </a:fld>
            <a:endParaRPr lang="en-US"/>
          </a:p>
        </p:txBody>
      </p:sp>
    </p:spTree>
    <p:extLst>
      <p:ext uri="{BB962C8B-B14F-4D97-AF65-F5344CB8AC3E}">
        <p14:creationId xmlns:p14="http://schemas.microsoft.com/office/powerpoint/2010/main" val="33145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EA77E8B4-54B9-402D-A092-1D1A43EED256}" type="slidenum">
              <a:rPr lang="en-US"/>
              <a:pPr>
                <a:defRPr/>
              </a:pPr>
              <a:t>‹#›</a:t>
            </a:fld>
            <a:endParaRPr lang="en-US"/>
          </a:p>
        </p:txBody>
      </p:sp>
    </p:spTree>
    <p:extLst>
      <p:ext uri="{BB962C8B-B14F-4D97-AF65-F5344CB8AC3E}">
        <p14:creationId xmlns:p14="http://schemas.microsoft.com/office/powerpoint/2010/main" val="303843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6700" cy="757238"/>
            <a:chOff x="0" y="0"/>
            <a:chExt cx="5768" cy="477"/>
          </a:xfrm>
        </p:grpSpPr>
        <p:sp>
          <p:nvSpPr>
            <p:cNvPr id="1036"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1037"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39"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0"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1"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2"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3"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4"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5"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6"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7"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8"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9"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0"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1"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53"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4"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309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1057"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27" name="Group 25"/>
          <p:cNvGrpSpPr>
            <a:grpSpLocks/>
          </p:cNvGrpSpPr>
          <p:nvPr/>
        </p:nvGrpSpPr>
        <p:grpSpPr bwMode="auto">
          <a:xfrm>
            <a:off x="0" y="6180138"/>
            <a:ext cx="9169400" cy="138112"/>
            <a:chOff x="0" y="4032"/>
            <a:chExt cx="5776" cy="87"/>
          </a:xfrm>
        </p:grpSpPr>
        <p:sp>
          <p:nvSpPr>
            <p:cNvPr id="1033"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4"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5"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1028" name="Rectangle 29"/>
          <p:cNvSpPr>
            <a:spLocks noGrp="1" noChangeArrowheads="1"/>
          </p:cNvSpPr>
          <p:nvPr>
            <p:ph type="title"/>
          </p:nvPr>
        </p:nvSpPr>
        <p:spPr bwMode="auto">
          <a:xfrm>
            <a:off x="713005" y="138113"/>
            <a:ext cx="77724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9" name="Rectangle 30"/>
          <p:cNvSpPr>
            <a:spLocks noGrp="1" noChangeArrowheads="1"/>
          </p:cNvSpPr>
          <p:nvPr>
            <p:ph type="body" idx="1"/>
          </p:nvPr>
        </p:nvSpPr>
        <p:spPr bwMode="auto">
          <a:xfrm>
            <a:off x="685800" y="10668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03"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3104"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3105"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6BD59D1D-8687-41DD-9A85-67B1F2A6D0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SzPct val="90000"/>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5"/>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6"/>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17"/>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18"/>
        </a:buBlip>
        <a:defRPr sz="2000">
          <a:solidFill>
            <a:schemeClr val="tx1"/>
          </a:solidFill>
          <a:latin typeface="+mn-lt"/>
        </a:defRPr>
      </a:lvl5pPr>
      <a:lvl6pPr marL="2514600" indent="-228600" algn="l" rtl="0" fontAlgn="base">
        <a:spcBef>
          <a:spcPct val="20000"/>
        </a:spcBef>
        <a:spcAft>
          <a:spcPct val="0"/>
        </a:spcAft>
        <a:buSzPct val="70000"/>
        <a:buBlip>
          <a:blip r:embed="rId18"/>
        </a:buBlip>
        <a:defRPr sz="2000">
          <a:solidFill>
            <a:schemeClr val="tx1"/>
          </a:solidFill>
          <a:latin typeface="+mn-lt"/>
        </a:defRPr>
      </a:lvl6pPr>
      <a:lvl7pPr marL="2971800" indent="-228600" algn="l" rtl="0" fontAlgn="base">
        <a:spcBef>
          <a:spcPct val="20000"/>
        </a:spcBef>
        <a:spcAft>
          <a:spcPct val="0"/>
        </a:spcAft>
        <a:buSzPct val="70000"/>
        <a:buBlip>
          <a:blip r:embed="rId18"/>
        </a:buBlip>
        <a:defRPr sz="2000">
          <a:solidFill>
            <a:schemeClr val="tx1"/>
          </a:solidFill>
          <a:latin typeface="+mn-lt"/>
        </a:defRPr>
      </a:lvl7pPr>
      <a:lvl8pPr marL="3429000" indent="-228600" algn="l" rtl="0" fontAlgn="base">
        <a:spcBef>
          <a:spcPct val="20000"/>
        </a:spcBef>
        <a:spcAft>
          <a:spcPct val="0"/>
        </a:spcAft>
        <a:buSzPct val="70000"/>
        <a:buBlip>
          <a:blip r:embed="rId18"/>
        </a:buBlip>
        <a:defRPr sz="2000">
          <a:solidFill>
            <a:schemeClr val="tx1"/>
          </a:solidFill>
          <a:latin typeface="+mn-lt"/>
        </a:defRPr>
      </a:lvl8pPr>
      <a:lvl9pPr marL="3886200" indent="-228600" algn="l" rtl="0" fontAlgn="base">
        <a:spcBef>
          <a:spcPct val="20000"/>
        </a:spcBef>
        <a:spcAft>
          <a:spcPct val="0"/>
        </a:spcAft>
        <a:buSzPct val="70000"/>
        <a:buBlip>
          <a:blip r:embed="rId18"/>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533400"/>
            <a:ext cx="7772400" cy="1143000"/>
          </a:xfrm>
        </p:spPr>
        <p:txBody>
          <a:bodyPr/>
          <a:lstStyle/>
          <a:p>
            <a:pPr eaLnBrk="1" hangingPunct="1"/>
            <a:r>
              <a:rPr lang="en-US" dirty="0"/>
              <a:t>Capital Structure and Operational Strategy</a:t>
            </a:r>
          </a:p>
        </p:txBody>
      </p:sp>
      <p:sp>
        <p:nvSpPr>
          <p:cNvPr id="3075" name="Text Box 8"/>
          <p:cNvSpPr txBox="1">
            <a:spLocks noChangeArrowheads="1"/>
          </p:cNvSpPr>
          <p:nvPr/>
        </p:nvSpPr>
        <p:spPr bwMode="auto">
          <a:xfrm>
            <a:off x="2514600" y="2901950"/>
            <a:ext cx="441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3600">
                <a:latin typeface="Tahoma" pitchFamily="34" charset="0"/>
                <a:cs typeface="Tahoma" pitchFamily="34" charset="0"/>
              </a:rPr>
              <a:t>P.V. Viswanath</a:t>
            </a:r>
          </a:p>
        </p:txBody>
      </p:sp>
      <p:sp>
        <p:nvSpPr>
          <p:cNvPr id="3076" name="Rectangle 9"/>
          <p:cNvSpPr>
            <a:spLocks noChangeArrowheads="1"/>
          </p:cNvSpPr>
          <p:nvPr/>
        </p:nvSpPr>
        <p:spPr bwMode="auto">
          <a:xfrm>
            <a:off x="1143000" y="5029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en-US" sz="4000" dirty="0">
                <a:solidFill>
                  <a:schemeClr val="tx2"/>
                </a:solidFill>
                <a:latin typeface="Tahoma" pitchFamily="34" charset="0"/>
              </a:rPr>
              <a:t>Financial Strategy </a:t>
            </a:r>
          </a:p>
          <a:p>
            <a:pPr algn="ctr"/>
            <a:r>
              <a:rPr lang="en-US" dirty="0">
                <a:solidFill>
                  <a:schemeClr val="tx2"/>
                </a:solidFill>
                <a:latin typeface="Tahoma" pitchFamily="34" charset="0"/>
              </a:rPr>
              <a:t>and </a:t>
            </a:r>
          </a:p>
          <a:p>
            <a:pPr algn="ctr"/>
            <a:r>
              <a:rPr lang="en-US" sz="4000" dirty="0">
                <a:solidFill>
                  <a:schemeClr val="tx2"/>
                </a:solidFill>
                <a:latin typeface="Tahoma" pitchFamily="34" charset="0"/>
              </a:rPr>
              <a:t>Business Decisions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004" y="138113"/>
            <a:ext cx="8049995" cy="700087"/>
          </a:xfrm>
        </p:spPr>
        <p:txBody>
          <a:bodyPr/>
          <a:lstStyle/>
          <a:p>
            <a:r>
              <a:rPr lang="en-US" dirty="0"/>
              <a:t>Capital Structure and Suppliers</a:t>
            </a:r>
          </a:p>
        </p:txBody>
      </p:sp>
      <p:sp>
        <p:nvSpPr>
          <p:cNvPr id="3" name="Content Placeholder 2"/>
          <p:cNvSpPr>
            <a:spLocks noGrp="1"/>
          </p:cNvSpPr>
          <p:nvPr>
            <p:ph idx="1"/>
          </p:nvPr>
        </p:nvSpPr>
        <p:spPr>
          <a:xfrm>
            <a:off x="152400" y="914400"/>
            <a:ext cx="8763000" cy="5486400"/>
          </a:xfrm>
        </p:spPr>
        <p:txBody>
          <a:bodyPr>
            <a:normAutofit fontScale="77500" lnSpcReduction="20000"/>
          </a:bodyPr>
          <a:lstStyle/>
          <a:p>
            <a:r>
              <a:rPr lang="en-US" dirty="0"/>
              <a:t>“Retailers rely heavily upon their suppliers for financing. These suppliers, in turn, regulate their own risk exposures through their selection of customers, and tend to respond rapidly to changes in customer creditworthiness.” </a:t>
            </a:r>
          </a:p>
          <a:p>
            <a:r>
              <a:rPr lang="en-US" dirty="0"/>
              <a:t>“Just so with Hechinger Co., a U.S.-based retailer of do-it-yourself home products. In 1999, Hechinger defaulted on an interest payment. Anxious suppliers cut back on credit, intensifying Hechinger’s cash crunch. During the critical warm months when do-it-yourself sales typically peaked, potential Hechinger customers were greeted by nearly empty stores, leading to rapid deterioration of the firm’s condition as customers left to shop elsewhere. Hechinger was soon forced to liquidate its operations.”</a:t>
            </a:r>
          </a:p>
          <a:p>
            <a:r>
              <a:rPr lang="en-US" dirty="0"/>
              <a:t>Clearly, suppliers may be unwilling to provide a firm with inventory if they think they might not be paid.  </a:t>
            </a:r>
            <a:endParaRPr lang="en-US" i="1" dirty="0"/>
          </a:p>
        </p:txBody>
      </p:sp>
      <p:sp>
        <p:nvSpPr>
          <p:cNvPr id="4" name="Rectangle 3"/>
          <p:cNvSpPr/>
          <p:nvPr/>
        </p:nvSpPr>
        <p:spPr>
          <a:xfrm>
            <a:off x="378542" y="6400800"/>
            <a:ext cx="8153400" cy="338554"/>
          </a:xfrm>
          <a:prstGeom prst="rect">
            <a:avLst/>
          </a:prstGeom>
        </p:spPr>
        <p:txBody>
          <a:bodyPr wrap="square">
            <a:spAutoFit/>
          </a:bodyPr>
          <a:lstStyle/>
          <a:p>
            <a:r>
              <a:rPr lang="en-US" sz="1600" dirty="0"/>
              <a:t>Integrated Risk Management for the Firm: A Senior Manager’s Guide, Lisa K. </a:t>
            </a:r>
            <a:r>
              <a:rPr lang="en-US" sz="1600" dirty="0" err="1"/>
              <a:t>Meulbroek</a:t>
            </a:r>
            <a:r>
              <a:rPr lang="en-US" sz="1600" dirty="0"/>
              <a:t>, 2002</a:t>
            </a:r>
          </a:p>
        </p:txBody>
      </p:sp>
    </p:spTree>
    <p:extLst>
      <p:ext uri="{BB962C8B-B14F-4D97-AF65-F5344CB8AC3E}">
        <p14:creationId xmlns:p14="http://schemas.microsoft.com/office/powerpoint/2010/main" val="4156939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004" y="138113"/>
            <a:ext cx="8049995" cy="700087"/>
          </a:xfrm>
        </p:spPr>
        <p:txBody>
          <a:bodyPr/>
          <a:lstStyle/>
          <a:p>
            <a:r>
              <a:rPr lang="en-US" dirty="0"/>
              <a:t>Capital Structure and Suppliers</a:t>
            </a:r>
          </a:p>
        </p:txBody>
      </p:sp>
      <p:sp>
        <p:nvSpPr>
          <p:cNvPr id="3" name="Content Placeholder 2"/>
          <p:cNvSpPr>
            <a:spLocks noGrp="1"/>
          </p:cNvSpPr>
          <p:nvPr>
            <p:ph idx="1"/>
          </p:nvPr>
        </p:nvSpPr>
        <p:spPr>
          <a:xfrm>
            <a:off x="152400" y="914400"/>
            <a:ext cx="8763000" cy="5486400"/>
          </a:xfrm>
        </p:spPr>
        <p:txBody>
          <a:bodyPr>
            <a:normAutofit fontScale="92500" lnSpcReduction="20000"/>
          </a:bodyPr>
          <a:lstStyle/>
          <a:p>
            <a:r>
              <a:rPr lang="en-US" dirty="0"/>
              <a:t>Here’s another example:</a:t>
            </a:r>
          </a:p>
          <a:p>
            <a:r>
              <a:rPr lang="en-US" i="1" dirty="0"/>
              <a:t>(Corporate Finance, London: Feb 2002, issue 207, p. 8) Many Kmart shoppers have suffered the embarrassment of being strapped for cash at the checkout, but this time the shoe is on the other foot. Discount retailer Kmart did not have enough money to pay Fleming Companies, its food supplier, and filed for bankruptcy in January. </a:t>
            </a:r>
            <a:br>
              <a:rPr lang="en-US" i="1" dirty="0"/>
            </a:br>
            <a:r>
              <a:rPr lang="en-US" i="1" dirty="0"/>
              <a:t>Fleming is owed $77 million, and joined the tough suppliers who suspended shipments to the struggling retailer - the final blow for Kmart, who promotes itself as the home of low prices. </a:t>
            </a:r>
          </a:p>
        </p:txBody>
      </p:sp>
      <p:sp>
        <p:nvSpPr>
          <p:cNvPr id="4" name="Rectangle 3"/>
          <p:cNvSpPr/>
          <p:nvPr/>
        </p:nvSpPr>
        <p:spPr>
          <a:xfrm>
            <a:off x="378542" y="6400800"/>
            <a:ext cx="8153400" cy="338554"/>
          </a:xfrm>
          <a:prstGeom prst="rect">
            <a:avLst/>
          </a:prstGeom>
        </p:spPr>
        <p:txBody>
          <a:bodyPr wrap="square">
            <a:spAutoFit/>
          </a:bodyPr>
          <a:lstStyle/>
          <a:p>
            <a:r>
              <a:rPr lang="en-US" sz="1600" dirty="0"/>
              <a:t>Integrated Risk Management for the Firm: A Senior Manager’s Guide, Lisa K. </a:t>
            </a:r>
            <a:r>
              <a:rPr lang="en-US" sz="1600" dirty="0" err="1"/>
              <a:t>Meulbroek</a:t>
            </a:r>
            <a:r>
              <a:rPr lang="en-US" sz="1600" dirty="0"/>
              <a:t>, 2002</a:t>
            </a:r>
          </a:p>
        </p:txBody>
      </p:sp>
    </p:spTree>
    <p:extLst>
      <p:ext uri="{BB962C8B-B14F-4D97-AF65-F5344CB8AC3E}">
        <p14:creationId xmlns:p14="http://schemas.microsoft.com/office/powerpoint/2010/main" val="44866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8113"/>
            <a:ext cx="8333005" cy="700087"/>
          </a:xfrm>
        </p:spPr>
        <p:txBody>
          <a:bodyPr/>
          <a:lstStyle/>
          <a:p>
            <a:r>
              <a:rPr lang="en-US" dirty="0"/>
              <a:t>Capital Structure and Suppliers</a:t>
            </a:r>
          </a:p>
        </p:txBody>
      </p:sp>
      <p:sp>
        <p:nvSpPr>
          <p:cNvPr id="3" name="Content Placeholder 2"/>
          <p:cNvSpPr>
            <a:spLocks noGrp="1"/>
          </p:cNvSpPr>
          <p:nvPr>
            <p:ph idx="1"/>
          </p:nvPr>
        </p:nvSpPr>
        <p:spPr>
          <a:xfrm>
            <a:off x="685800" y="1066800"/>
            <a:ext cx="8305800" cy="5029200"/>
          </a:xfrm>
        </p:spPr>
        <p:txBody>
          <a:bodyPr>
            <a:normAutofit fontScale="70000" lnSpcReduction="20000"/>
          </a:bodyPr>
          <a:lstStyle/>
          <a:p>
            <a:r>
              <a:rPr lang="en-US" dirty="0"/>
              <a:t>Kimberley Blanton’s article in The Boston Globe on Thursday December 4, 1997 (City Edition) cites: “… the Chapter 11 filing in US Bankruptcy Court in Boston by Waltham-based Molten Metal was triggered when suppliers refused to extend additional credit to the company, which had already slowed payment of its bills.”</a:t>
            </a:r>
          </a:p>
          <a:p>
            <a:r>
              <a:rPr lang="en-US" dirty="0"/>
              <a:t>Molina and </a:t>
            </a:r>
            <a:r>
              <a:rPr lang="en-US" dirty="0" err="1"/>
              <a:t>Preve</a:t>
            </a:r>
            <a:r>
              <a:rPr lang="en-US" dirty="0"/>
              <a:t> also find that retailers are forced to reduce their dependence on trade credit in times of financial distress.</a:t>
            </a:r>
          </a:p>
          <a:p>
            <a:r>
              <a:rPr lang="en-US" dirty="0"/>
              <a:t>Clearly financial distress can impact on a firm’s relations with suppliers.</a:t>
            </a:r>
          </a:p>
          <a:p>
            <a:r>
              <a:rPr lang="en-US" dirty="0"/>
              <a:t>It is obvious that financial distress has a lot to do with a firm’s choice of financial leverage.  The greater the debt in the firm’s capital structure, the greater the likelihood of financial distress.  </a:t>
            </a:r>
          </a:p>
          <a:p>
            <a:r>
              <a:rPr lang="en-US" dirty="0"/>
              <a:t>Suppliers are likely to look at these factors in deciding on the terms to grant their customers.  A savvy firm can use its financial stability to bargain for better credit terms.</a:t>
            </a:r>
          </a:p>
        </p:txBody>
      </p:sp>
      <p:sp>
        <p:nvSpPr>
          <p:cNvPr id="4" name="Rectangle 3"/>
          <p:cNvSpPr/>
          <p:nvPr/>
        </p:nvSpPr>
        <p:spPr>
          <a:xfrm>
            <a:off x="381000" y="6248400"/>
            <a:ext cx="8458200" cy="338554"/>
          </a:xfrm>
          <a:prstGeom prst="rect">
            <a:avLst/>
          </a:prstGeom>
        </p:spPr>
        <p:txBody>
          <a:bodyPr wrap="square">
            <a:spAutoFit/>
          </a:bodyPr>
          <a:lstStyle/>
          <a:p>
            <a:r>
              <a:rPr lang="en-US" sz="1600" dirty="0"/>
              <a:t>An Empirical Analysis of the Effect of Financial Distress on Trade Credit, Molina and </a:t>
            </a:r>
            <a:r>
              <a:rPr lang="en-US" sz="1600" dirty="0" err="1"/>
              <a:t>Preve</a:t>
            </a:r>
            <a:r>
              <a:rPr lang="en-US" sz="1600" dirty="0"/>
              <a:t>, 2007</a:t>
            </a:r>
          </a:p>
        </p:txBody>
      </p:sp>
    </p:spTree>
    <p:extLst>
      <p:ext uri="{BB962C8B-B14F-4D97-AF65-F5344CB8AC3E}">
        <p14:creationId xmlns:p14="http://schemas.microsoft.com/office/powerpoint/2010/main" val="3308187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72400" cy="838200"/>
          </a:xfrm>
        </p:spPr>
        <p:txBody>
          <a:bodyPr/>
          <a:lstStyle/>
          <a:p>
            <a:r>
              <a:rPr lang="en-US" dirty="0"/>
              <a:t>Debt Overhang and Negotiating with Creditors</a:t>
            </a:r>
          </a:p>
        </p:txBody>
      </p:sp>
      <p:sp>
        <p:nvSpPr>
          <p:cNvPr id="3" name="Content Placeholder 2"/>
          <p:cNvSpPr>
            <a:spLocks noGrp="1"/>
          </p:cNvSpPr>
          <p:nvPr>
            <p:ph idx="1"/>
          </p:nvPr>
        </p:nvSpPr>
        <p:spPr>
          <a:xfrm>
            <a:off x="304800" y="1371600"/>
            <a:ext cx="8534400" cy="4648200"/>
          </a:xfrm>
        </p:spPr>
        <p:txBody>
          <a:bodyPr>
            <a:normAutofit fontScale="70000" lnSpcReduction="20000"/>
          </a:bodyPr>
          <a:lstStyle/>
          <a:p>
            <a:r>
              <a:rPr lang="en-US" dirty="0"/>
              <a:t>Excessive debt leading to debt overhang and inhibited investment can lead to a stronger negotiating position vis-à-vis bondholders. </a:t>
            </a:r>
          </a:p>
          <a:p>
            <a:r>
              <a:rPr lang="en-US" dirty="0"/>
              <a:t>The debt-overhang problem may be so severe that creditors can actually benefit from forgiving a portion of the debt. </a:t>
            </a:r>
          </a:p>
          <a:p>
            <a:r>
              <a:rPr lang="en-US" dirty="0"/>
              <a:t>With excessively high levels of debt, the risk of default is large and the market value of debt is well below its face value. If the creditors forgive part of the debt in this situation, the lower debt burden helps realign the interests of the equity holders and the creditors. </a:t>
            </a:r>
          </a:p>
          <a:p>
            <a:r>
              <a:rPr lang="en-US" dirty="0"/>
              <a:t>The firm’s effort and investment will rise, increasing the total value of the firm and the market value of the remaining debt. If this effect is strong enough, the market value of the remaining debt may be even higher than the market value of the total debt in the absence of debt forgiveness, in which case debt relief will ultimately benefit the creditors themselves.</a:t>
            </a:r>
          </a:p>
        </p:txBody>
      </p:sp>
      <p:sp>
        <p:nvSpPr>
          <p:cNvPr id="4" name="TextBox 3"/>
          <p:cNvSpPr txBox="1"/>
          <p:nvPr/>
        </p:nvSpPr>
        <p:spPr>
          <a:xfrm>
            <a:off x="304800" y="6164829"/>
            <a:ext cx="8763000" cy="461665"/>
          </a:xfrm>
          <a:prstGeom prst="rect">
            <a:avLst/>
          </a:prstGeom>
          <a:noFill/>
        </p:spPr>
        <p:txBody>
          <a:bodyPr wrap="square" rtlCol="0">
            <a:spAutoFit/>
          </a:bodyPr>
          <a:lstStyle/>
          <a:p>
            <a:r>
              <a:rPr lang="en-US" dirty="0"/>
              <a:t>http://www.clevelandfed.org/research/commentary/2010/2010-7.cfm</a:t>
            </a:r>
          </a:p>
        </p:txBody>
      </p:sp>
    </p:spTree>
    <p:extLst>
      <p:ext uri="{BB962C8B-B14F-4D97-AF65-F5344CB8AC3E}">
        <p14:creationId xmlns:p14="http://schemas.microsoft.com/office/powerpoint/2010/main" val="2037105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9150A-8E44-7F13-DAB5-D3C75C6CAC3B}"/>
              </a:ext>
            </a:extLst>
          </p:cNvPr>
          <p:cNvSpPr>
            <a:spLocks noGrp="1"/>
          </p:cNvSpPr>
          <p:nvPr>
            <p:ph type="title"/>
          </p:nvPr>
        </p:nvSpPr>
        <p:spPr>
          <a:xfrm>
            <a:off x="914400" y="2514600"/>
            <a:ext cx="7772400" cy="700087"/>
          </a:xfrm>
        </p:spPr>
        <p:txBody>
          <a:bodyPr/>
          <a:lstStyle/>
          <a:p>
            <a:r>
              <a:rPr lang="en-US" dirty="0"/>
              <a:t>Leverage and Employees</a:t>
            </a:r>
          </a:p>
        </p:txBody>
      </p:sp>
    </p:spTree>
    <p:extLst>
      <p:ext uri="{BB962C8B-B14F-4D97-AF65-F5344CB8AC3E}">
        <p14:creationId xmlns:p14="http://schemas.microsoft.com/office/powerpoint/2010/main" val="236937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686800" cy="5638800"/>
          </a:xfrm>
        </p:spPr>
        <p:txBody>
          <a:bodyPr>
            <a:normAutofit fontScale="77500" lnSpcReduction="20000"/>
          </a:bodyPr>
          <a:lstStyle/>
          <a:p>
            <a:r>
              <a:rPr lang="en-US" dirty="0"/>
              <a:t>A highly leveraged firm is more likely to go bankrupt and a bankrupt firm is more likely to be liquidated.</a:t>
            </a:r>
          </a:p>
          <a:p>
            <a:r>
              <a:rPr lang="en-US" dirty="0"/>
              <a:t>Highly levered firms have a greater tendency to lay off workers and reduce employment in response to a short-term reduction in demand.</a:t>
            </a:r>
          </a:p>
          <a:p>
            <a:r>
              <a:rPr lang="en-US" dirty="0"/>
              <a:t>A firm with less onerous debt obligations may be willing to maintain high employment when times are bad, in order to reduce the future costs of hiring and retraining workers when demand increases.  That is, this is the first-best optimum.</a:t>
            </a:r>
          </a:p>
          <a:p>
            <a:r>
              <a:rPr lang="en-US" dirty="0"/>
              <a:t>However, a more highly levered firm may be forced to cut costs by laying off workers to meet its debt obligations.</a:t>
            </a:r>
          </a:p>
          <a:p>
            <a:r>
              <a:rPr lang="en-US" dirty="0"/>
              <a:t>It cannot raise funds even to fund carrying unnecessary workers short-term because levered firms have perverse incentives, as we have seen.  Levered firms that are close to financial distress are likely to be myopic in their investments.</a:t>
            </a:r>
          </a:p>
        </p:txBody>
      </p:sp>
      <p:sp>
        <p:nvSpPr>
          <p:cNvPr id="4" name="Title 1"/>
          <p:cNvSpPr>
            <a:spLocks noGrp="1"/>
          </p:cNvSpPr>
          <p:nvPr>
            <p:ph type="title"/>
          </p:nvPr>
        </p:nvSpPr>
        <p:spPr>
          <a:xfrm>
            <a:off x="533400" y="152400"/>
            <a:ext cx="8534400" cy="685800"/>
          </a:xfrm>
        </p:spPr>
        <p:txBody>
          <a:bodyPr/>
          <a:lstStyle/>
          <a:p>
            <a:r>
              <a:rPr lang="en-US" dirty="0"/>
              <a:t>Capital Structure and Employees</a:t>
            </a:r>
          </a:p>
        </p:txBody>
      </p:sp>
    </p:spTree>
    <p:extLst>
      <p:ext uri="{BB962C8B-B14F-4D97-AF65-F5344CB8AC3E}">
        <p14:creationId xmlns:p14="http://schemas.microsoft.com/office/powerpoint/2010/main" val="1804101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762000"/>
          </a:xfrm>
        </p:spPr>
        <p:txBody>
          <a:bodyPr>
            <a:normAutofit fontScale="90000"/>
          </a:bodyPr>
          <a:lstStyle/>
          <a:p>
            <a:r>
              <a:rPr lang="en-US" dirty="0"/>
              <a:t>Capital Structure and Hiring Discipline</a:t>
            </a:r>
          </a:p>
        </p:txBody>
      </p:sp>
      <p:sp>
        <p:nvSpPr>
          <p:cNvPr id="3" name="Content Placeholder 2"/>
          <p:cNvSpPr>
            <a:spLocks noGrp="1"/>
          </p:cNvSpPr>
          <p:nvPr>
            <p:ph idx="1"/>
          </p:nvPr>
        </p:nvSpPr>
        <p:spPr>
          <a:xfrm>
            <a:off x="304800" y="1295400"/>
            <a:ext cx="8534400" cy="4800600"/>
          </a:xfrm>
        </p:spPr>
        <p:txBody>
          <a:bodyPr>
            <a:normAutofit fontScale="85000" lnSpcReduction="20000"/>
          </a:bodyPr>
          <a:lstStyle/>
          <a:p>
            <a:r>
              <a:rPr lang="en-US" dirty="0"/>
              <a:t>For the last two decades, firms with higher debt have reduced their employment more often, used more part time and seasonal employees, paid lower wages, and funded pension plans less generously. These effects are economically significant and cannot be explained by variation in performance. Debt seems to discipline the employment relationship.</a:t>
            </a:r>
          </a:p>
          <a:p>
            <a:r>
              <a:rPr lang="en-US" dirty="0"/>
              <a:t>The apparent employment effects of debt are not substantially affected by controls for growth opportunities. The relation between debt and employment reductions is significant only at high debt levels, suggesting that only high debt levels can force employment reductions.</a:t>
            </a:r>
          </a:p>
          <a:p>
            <a:endParaRPr lang="en-US" dirty="0"/>
          </a:p>
        </p:txBody>
      </p:sp>
      <p:sp>
        <p:nvSpPr>
          <p:cNvPr id="4" name="TextBox 3"/>
          <p:cNvSpPr txBox="1"/>
          <p:nvPr/>
        </p:nvSpPr>
        <p:spPr>
          <a:xfrm>
            <a:off x="838200" y="6324600"/>
            <a:ext cx="8077200" cy="461665"/>
          </a:xfrm>
          <a:prstGeom prst="rect">
            <a:avLst/>
          </a:prstGeom>
          <a:noFill/>
        </p:spPr>
        <p:txBody>
          <a:bodyPr wrap="square" rtlCol="0">
            <a:spAutoFit/>
          </a:bodyPr>
          <a:lstStyle/>
          <a:p>
            <a:r>
              <a:rPr lang="en-US" dirty="0"/>
              <a:t>Debt and the terms of employment, Gordon </a:t>
            </a:r>
            <a:r>
              <a:rPr lang="en-US" dirty="0" err="1"/>
              <a:t>Hanka</a:t>
            </a:r>
            <a:r>
              <a:rPr lang="en-US" dirty="0"/>
              <a:t>, JFE 1998</a:t>
            </a:r>
          </a:p>
        </p:txBody>
      </p:sp>
    </p:spTree>
    <p:extLst>
      <p:ext uri="{BB962C8B-B14F-4D97-AF65-F5344CB8AC3E}">
        <p14:creationId xmlns:p14="http://schemas.microsoft.com/office/powerpoint/2010/main" val="973818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8113"/>
            <a:ext cx="8763000" cy="700087"/>
          </a:xfrm>
        </p:spPr>
        <p:txBody>
          <a:bodyPr>
            <a:noAutofit/>
          </a:bodyPr>
          <a:lstStyle/>
          <a:p>
            <a:r>
              <a:rPr lang="en-US" sz="3400" dirty="0"/>
              <a:t>Financial Leverage and Leverage Over Labor</a:t>
            </a:r>
          </a:p>
        </p:txBody>
      </p:sp>
      <p:sp>
        <p:nvSpPr>
          <p:cNvPr id="3" name="Content Placeholder 2"/>
          <p:cNvSpPr>
            <a:spLocks noGrp="1"/>
          </p:cNvSpPr>
          <p:nvPr>
            <p:ph idx="1"/>
          </p:nvPr>
        </p:nvSpPr>
        <p:spPr>
          <a:xfrm>
            <a:off x="685800" y="1066800"/>
            <a:ext cx="7772400" cy="5257800"/>
          </a:xfrm>
        </p:spPr>
        <p:txBody>
          <a:bodyPr>
            <a:normAutofit fontScale="77500" lnSpcReduction="20000"/>
          </a:bodyPr>
          <a:lstStyle/>
          <a:p>
            <a:r>
              <a:rPr lang="en-US" dirty="0" err="1"/>
              <a:t>Jayant</a:t>
            </a:r>
            <a:r>
              <a:rPr lang="en-US" dirty="0"/>
              <a:t> Kale, Harley Ryan and </a:t>
            </a:r>
            <a:r>
              <a:rPr lang="en-US" dirty="0" err="1"/>
              <a:t>Lingling</a:t>
            </a:r>
            <a:r>
              <a:rPr lang="en-US" dirty="0"/>
              <a:t> Wang in a paper entitled “Outside Employment Opportunities, Employee Productivity, and Debt Disciplining” show that debt in the capital structure increases the productivity of the firm’s employees.</a:t>
            </a:r>
          </a:p>
          <a:p>
            <a:r>
              <a:rPr lang="en-US" dirty="0"/>
              <a:t>They also find that this positive productivity-leverage relation becomes stronger when outside employment opportunities for employees worsen. </a:t>
            </a:r>
          </a:p>
          <a:p>
            <a:r>
              <a:rPr lang="en-US" dirty="0"/>
              <a:t>They look at the effects of the implementation of NAFTA, an exogenous shock to employment opportunities in certain industries; on average, it strengthened the positive productivity-leverage relation for firms in these industries.</a:t>
            </a:r>
          </a:p>
          <a:p>
            <a:r>
              <a:rPr lang="en-US" dirty="0"/>
              <a:t>This suggests that debt increases labor productivity by means of the increased leverage that the firm has on its employees.</a:t>
            </a:r>
          </a:p>
        </p:txBody>
      </p:sp>
    </p:spTree>
    <p:extLst>
      <p:ext uri="{BB962C8B-B14F-4D97-AF65-F5344CB8AC3E}">
        <p14:creationId xmlns:p14="http://schemas.microsoft.com/office/powerpoint/2010/main" val="781285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28600"/>
            <a:ext cx="7772400" cy="685800"/>
          </a:xfrm>
        </p:spPr>
        <p:txBody>
          <a:bodyPr/>
          <a:lstStyle/>
          <a:p>
            <a:r>
              <a:rPr lang="en-US" dirty="0"/>
              <a:t>Capital Structure and HR</a:t>
            </a:r>
          </a:p>
        </p:txBody>
      </p:sp>
      <p:sp>
        <p:nvSpPr>
          <p:cNvPr id="5" name="Content Placeholder 4"/>
          <p:cNvSpPr>
            <a:spLocks noGrp="1"/>
          </p:cNvSpPr>
          <p:nvPr>
            <p:ph idx="1"/>
          </p:nvPr>
        </p:nvSpPr>
        <p:spPr>
          <a:xfrm>
            <a:off x="685800" y="1066800"/>
            <a:ext cx="7924800" cy="5029200"/>
          </a:xfrm>
        </p:spPr>
        <p:txBody>
          <a:bodyPr>
            <a:normAutofit fontScale="92500" lnSpcReduction="20000"/>
          </a:bodyPr>
          <a:lstStyle/>
          <a:p>
            <a:r>
              <a:rPr lang="en-US" dirty="0"/>
              <a:t>A disbelieving financial analyst might make a comment such as the following statement:</a:t>
            </a:r>
          </a:p>
          <a:p>
            <a:r>
              <a:rPr lang="en-US" dirty="0"/>
              <a:t>A firm in financial distress will lay off workers because it doesn’t have sufficient funds.  This has nothing to do with capital structure.</a:t>
            </a:r>
          </a:p>
          <a:p>
            <a:r>
              <a:rPr lang="en-US" dirty="0"/>
              <a:t>Can you convince her otherwise?</a:t>
            </a:r>
          </a:p>
          <a:p>
            <a:r>
              <a:rPr lang="en-US" dirty="0"/>
              <a:t>Hint 1: think of employees as assets, as opposed to operating expenses.</a:t>
            </a:r>
          </a:p>
          <a:p>
            <a:r>
              <a:rPr lang="en-US" dirty="0"/>
              <a:t>Hint 2: What might a firm that is not leveraged do?</a:t>
            </a:r>
          </a:p>
        </p:txBody>
      </p:sp>
    </p:spTree>
    <p:extLst>
      <p:ext uri="{BB962C8B-B14F-4D97-AF65-F5344CB8AC3E}">
        <p14:creationId xmlns:p14="http://schemas.microsoft.com/office/powerpoint/2010/main" val="1861654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624352"/>
          </a:xfrm>
        </p:spPr>
        <p:txBody>
          <a:bodyPr/>
          <a:lstStyle/>
          <a:p>
            <a:r>
              <a:rPr lang="en-US" dirty="0"/>
              <a:t>Leverage &amp; Collective Bargaining</a:t>
            </a:r>
          </a:p>
        </p:txBody>
      </p:sp>
      <p:sp>
        <p:nvSpPr>
          <p:cNvPr id="3" name="Content Placeholder 2"/>
          <p:cNvSpPr>
            <a:spLocks noGrp="1"/>
          </p:cNvSpPr>
          <p:nvPr>
            <p:ph idx="1"/>
          </p:nvPr>
        </p:nvSpPr>
        <p:spPr>
          <a:xfrm>
            <a:off x="533400" y="990600"/>
            <a:ext cx="8077200" cy="5257800"/>
          </a:xfrm>
        </p:spPr>
        <p:txBody>
          <a:bodyPr>
            <a:normAutofit fontScale="92500" lnSpcReduction="20000"/>
          </a:bodyPr>
          <a:lstStyle/>
          <a:p>
            <a:r>
              <a:rPr lang="en-US" dirty="0"/>
              <a:t>Can capital structure have an impact on a firm’s collective bargaining?</a:t>
            </a:r>
          </a:p>
          <a:p>
            <a:r>
              <a:rPr lang="en-US" dirty="0"/>
              <a:t>Here’s a statement from an Eastern Airlines union leader:</a:t>
            </a:r>
          </a:p>
          <a:p>
            <a:r>
              <a:rPr lang="en-US" i="1" dirty="0"/>
              <a:t>More debt for Eastern meant greater pressure to cut costs. . . . [The company] is embarked on a confrontation between labor and interest costs. It’s not labor and management. It’s labor and interest cost.</a:t>
            </a:r>
          </a:p>
          <a:p>
            <a:pPr marL="0" indent="0">
              <a:spcAft>
                <a:spcPts val="600"/>
              </a:spcAft>
              <a:buNone/>
            </a:pPr>
            <a:r>
              <a:rPr lang="en-US" sz="2800" dirty="0"/>
              <a:t>     Farrell </a:t>
            </a:r>
            <a:r>
              <a:rPr lang="en-US" sz="2800" dirty="0" err="1"/>
              <a:t>Kupersmith</a:t>
            </a:r>
            <a:r>
              <a:rPr lang="en-US" sz="2800" dirty="0"/>
              <a:t>, Pilots’ Union Representative</a:t>
            </a:r>
          </a:p>
          <a:p>
            <a:r>
              <a:rPr lang="en-US" dirty="0"/>
              <a:t>So it seems some people think so.  But what is the nature of this connection?</a:t>
            </a:r>
          </a:p>
          <a:p>
            <a:endParaRPr lang="en-US" dirty="0"/>
          </a:p>
        </p:txBody>
      </p:sp>
    </p:spTree>
    <p:extLst>
      <p:ext uri="{BB962C8B-B14F-4D97-AF65-F5344CB8AC3E}">
        <p14:creationId xmlns:p14="http://schemas.microsoft.com/office/powerpoint/2010/main" val="4085184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a:xfrm>
            <a:off x="228600" y="1066800"/>
            <a:ext cx="8610600" cy="5486400"/>
          </a:xfrm>
        </p:spPr>
        <p:txBody>
          <a:bodyPr>
            <a:normAutofit fontScale="77500" lnSpcReduction="20000"/>
          </a:bodyPr>
          <a:lstStyle/>
          <a:p>
            <a:r>
              <a:rPr lang="en-US" dirty="0"/>
              <a:t>Capital Structure and  Consumers </a:t>
            </a:r>
          </a:p>
          <a:p>
            <a:pPr lvl="1"/>
            <a:r>
              <a:rPr lang="en-US" dirty="0"/>
              <a:t>Capital Structure, Financial Distress and Consumer Confidence</a:t>
            </a:r>
          </a:p>
          <a:p>
            <a:pPr lvl="1"/>
            <a:r>
              <a:rPr lang="en-US" dirty="0"/>
              <a:t>Financial Distress and Reputation</a:t>
            </a:r>
          </a:p>
          <a:p>
            <a:pPr lvl="1"/>
            <a:r>
              <a:rPr lang="en-US" dirty="0"/>
              <a:t>Excess Debt &amp; Customer Confidence</a:t>
            </a:r>
          </a:p>
          <a:p>
            <a:r>
              <a:rPr lang="en-US" dirty="0"/>
              <a:t>Capital Structure and the Supply Chain</a:t>
            </a:r>
          </a:p>
          <a:p>
            <a:pPr lvl="1"/>
            <a:r>
              <a:rPr lang="en-US" dirty="0"/>
              <a:t>Capital Structure and Suppliers</a:t>
            </a:r>
          </a:p>
          <a:p>
            <a:pPr lvl="1"/>
            <a:r>
              <a:rPr lang="en-US" dirty="0"/>
              <a:t>Debt Overhang and Negotiating with Creditors</a:t>
            </a:r>
          </a:p>
          <a:p>
            <a:r>
              <a:rPr lang="en-US" dirty="0"/>
              <a:t>Capital Structure and Employment Decisions</a:t>
            </a:r>
          </a:p>
          <a:p>
            <a:pPr lvl="1"/>
            <a:r>
              <a:rPr lang="en-US" dirty="0"/>
              <a:t>Capital Structure and Employees</a:t>
            </a:r>
          </a:p>
          <a:p>
            <a:pPr lvl="1"/>
            <a:r>
              <a:rPr lang="en-US" dirty="0"/>
              <a:t>Capital Structure and Hiring Discipline</a:t>
            </a:r>
          </a:p>
          <a:p>
            <a:pPr lvl="1"/>
            <a:r>
              <a:rPr lang="en-US" dirty="0"/>
              <a:t>Leverage &amp; Collective Bargaining</a:t>
            </a:r>
          </a:p>
          <a:p>
            <a:pPr lvl="1"/>
            <a:r>
              <a:rPr lang="en-US" dirty="0"/>
              <a:t>Capital Structure and Employment Decisions</a:t>
            </a:r>
          </a:p>
          <a:p>
            <a:r>
              <a:rPr lang="en-US" dirty="0"/>
              <a:t>Capital Structure &amp; Bargaining with the Government</a:t>
            </a:r>
          </a:p>
          <a:p>
            <a:pPr lvl="0"/>
            <a:r>
              <a:rPr lang="en-US" dirty="0"/>
              <a:t>Capital Structure and Location Decisions</a:t>
            </a:r>
          </a:p>
        </p:txBody>
      </p:sp>
    </p:spTree>
    <p:extLst>
      <p:ext uri="{BB962C8B-B14F-4D97-AF65-F5344CB8AC3E}">
        <p14:creationId xmlns:p14="http://schemas.microsoft.com/office/powerpoint/2010/main" val="3423877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85800"/>
          </a:xfrm>
        </p:spPr>
        <p:txBody>
          <a:bodyPr/>
          <a:lstStyle/>
          <a:p>
            <a:r>
              <a:rPr lang="en-US" dirty="0"/>
              <a:t>Leverage &amp; Collective Bargaining</a:t>
            </a:r>
          </a:p>
        </p:txBody>
      </p:sp>
      <p:sp>
        <p:nvSpPr>
          <p:cNvPr id="3" name="Content Placeholder 2"/>
          <p:cNvSpPr>
            <a:spLocks noGrp="1"/>
          </p:cNvSpPr>
          <p:nvPr>
            <p:ph idx="1"/>
          </p:nvPr>
        </p:nvSpPr>
        <p:spPr>
          <a:xfrm>
            <a:off x="533400" y="838198"/>
            <a:ext cx="8534400" cy="5717233"/>
          </a:xfrm>
        </p:spPr>
        <p:txBody>
          <a:bodyPr>
            <a:normAutofit fontScale="70000" lnSpcReduction="20000"/>
          </a:bodyPr>
          <a:lstStyle/>
          <a:p>
            <a:r>
              <a:rPr lang="en-US" dirty="0"/>
              <a:t>Here’s an example from the airline industry:</a:t>
            </a:r>
          </a:p>
          <a:p>
            <a:r>
              <a:rPr lang="en-US" dirty="0"/>
              <a:t>Airlines in financial distress obtain wage concessions from employees whose pension plans are underfunded in that plan assets are insufficient to cover outstanding liabilities. Since employees with underfunded pension plans bear a higher cost when firms default, their outside option in the event of default is reduced. Therefore, in bargaining, management can employ the threat of ‘pension dumping’ to extract greater concessions from labor. </a:t>
            </a:r>
          </a:p>
          <a:p>
            <a:r>
              <a:rPr lang="en-US" dirty="0"/>
              <a:t>Pensions are partially insured by the PBGC.  Since highly-paid employees with promised pensions that exceed the PBGC guarantee stand to lose more when their pension is dumped, they are more likely to make concessions during labor bargaining.</a:t>
            </a:r>
          </a:p>
          <a:p>
            <a:r>
              <a:rPr lang="en-US" dirty="0"/>
              <a:t>In renegotiation financially constrained airlines with underfunded pension plans extract between $12,252 and $17,360 in annual wages from employees not fully covered by the PBGC guarantee.</a:t>
            </a:r>
          </a:p>
          <a:p>
            <a:endParaRPr lang="en-US" dirty="0"/>
          </a:p>
        </p:txBody>
      </p:sp>
      <p:sp>
        <p:nvSpPr>
          <p:cNvPr id="4" name="TextBox 3"/>
          <p:cNvSpPr txBox="1"/>
          <p:nvPr/>
        </p:nvSpPr>
        <p:spPr>
          <a:xfrm>
            <a:off x="324465" y="6324600"/>
            <a:ext cx="8458200" cy="461665"/>
          </a:xfrm>
          <a:prstGeom prst="rect">
            <a:avLst/>
          </a:prstGeom>
          <a:noFill/>
        </p:spPr>
        <p:txBody>
          <a:bodyPr wrap="square" rtlCol="0">
            <a:spAutoFit/>
          </a:bodyPr>
          <a:lstStyle/>
          <a:p>
            <a:r>
              <a:rPr lang="en-US" dirty="0"/>
              <a:t>Negotiating with Labor under Financial Distress, </a:t>
            </a:r>
            <a:r>
              <a:rPr lang="en-US" dirty="0" err="1"/>
              <a:t>Benmelech</a:t>
            </a:r>
            <a:r>
              <a:rPr lang="en-US" dirty="0"/>
              <a:t> et al.</a:t>
            </a:r>
          </a:p>
        </p:txBody>
      </p:sp>
    </p:spTree>
    <p:extLst>
      <p:ext uri="{BB962C8B-B14F-4D97-AF65-F5344CB8AC3E}">
        <p14:creationId xmlns:p14="http://schemas.microsoft.com/office/powerpoint/2010/main" val="2421331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624352"/>
          </a:xfrm>
        </p:spPr>
        <p:txBody>
          <a:bodyPr/>
          <a:lstStyle/>
          <a:p>
            <a:r>
              <a:rPr lang="en-US" dirty="0"/>
              <a:t>Leverage &amp; Collective Bargaining</a:t>
            </a:r>
          </a:p>
        </p:txBody>
      </p:sp>
      <p:sp>
        <p:nvSpPr>
          <p:cNvPr id="3" name="Content Placeholder 2"/>
          <p:cNvSpPr>
            <a:spLocks noGrp="1"/>
          </p:cNvSpPr>
          <p:nvPr>
            <p:ph idx="1"/>
          </p:nvPr>
        </p:nvSpPr>
        <p:spPr>
          <a:xfrm>
            <a:off x="228600" y="838200"/>
            <a:ext cx="8763000" cy="5257800"/>
          </a:xfrm>
        </p:spPr>
        <p:txBody>
          <a:bodyPr>
            <a:normAutofit fontScale="70000" lnSpcReduction="20000"/>
          </a:bodyPr>
          <a:lstStyle/>
          <a:p>
            <a:r>
              <a:rPr lang="en-US" dirty="0"/>
              <a:t>David </a:t>
            </a:r>
            <a:r>
              <a:rPr lang="en-US" dirty="0" err="1"/>
              <a:t>Matsa</a:t>
            </a:r>
            <a:r>
              <a:rPr lang="en-US" dirty="0"/>
              <a:t> analyzed the strategic use of debt financing to improve a firm’s bargaining position with organized labor. </a:t>
            </a:r>
          </a:p>
          <a:p>
            <a:r>
              <a:rPr lang="en-US" dirty="0"/>
              <a:t>Because maintaining high levels of corporate liquidity can encourage workers to raise their wage demands, a firm with external finance constraints has an incentive to use the cash flow demands of debt service to improve its bargaining position with workers. </a:t>
            </a:r>
          </a:p>
          <a:p>
            <a:r>
              <a:rPr lang="en-US" dirty="0"/>
              <a:t>Using both firm-level collective bargaining coverage and state changes in labor laws to identify changes in union bargaining power, </a:t>
            </a:r>
            <a:r>
              <a:rPr lang="en-US" dirty="0" err="1"/>
              <a:t>Matsa</a:t>
            </a:r>
            <a:r>
              <a:rPr lang="en-US" dirty="0"/>
              <a:t> showed that strategic incentives from union bargaining appear to have a substantial impact on corporate financing decisions. </a:t>
            </a:r>
          </a:p>
          <a:p>
            <a:r>
              <a:rPr lang="en-US" dirty="0"/>
              <a:t>In other words, firms with excess cash cannot credibly threaten labor demands with dire consequences.  Hence it might make sense for a firm to have large amounts of debt that might enable it to force labor to make concessions at difficult times.  Thus, in good times, leverage increases ROE, while, in bad times, it can reduce labor costs.</a:t>
            </a:r>
          </a:p>
          <a:p>
            <a:endParaRPr lang="en-US" dirty="0"/>
          </a:p>
        </p:txBody>
      </p:sp>
      <p:sp>
        <p:nvSpPr>
          <p:cNvPr id="4" name="TextBox 3"/>
          <p:cNvSpPr txBox="1"/>
          <p:nvPr/>
        </p:nvSpPr>
        <p:spPr>
          <a:xfrm>
            <a:off x="228600" y="5943600"/>
            <a:ext cx="8610600" cy="769441"/>
          </a:xfrm>
          <a:prstGeom prst="rect">
            <a:avLst/>
          </a:prstGeom>
          <a:noFill/>
        </p:spPr>
        <p:txBody>
          <a:bodyPr wrap="square" rtlCol="0">
            <a:spAutoFit/>
          </a:bodyPr>
          <a:lstStyle/>
          <a:p>
            <a:r>
              <a:rPr lang="en-US" sz="2200" dirty="0"/>
              <a:t>Capital Structure as a Strategic Variable: Evidence from Collective Bargaining, David </a:t>
            </a:r>
            <a:r>
              <a:rPr lang="en-US" sz="2200" dirty="0" err="1"/>
              <a:t>Matsa</a:t>
            </a:r>
            <a:r>
              <a:rPr lang="en-US" sz="2200" dirty="0"/>
              <a:t>, JF 2010</a:t>
            </a:r>
          </a:p>
        </p:txBody>
      </p:sp>
    </p:spTree>
    <p:extLst>
      <p:ext uri="{BB962C8B-B14F-4D97-AF65-F5344CB8AC3E}">
        <p14:creationId xmlns:p14="http://schemas.microsoft.com/office/powerpoint/2010/main" val="3343787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38113"/>
            <a:ext cx="8915400" cy="700087"/>
          </a:xfrm>
        </p:spPr>
        <p:txBody>
          <a:bodyPr/>
          <a:lstStyle/>
          <a:p>
            <a:r>
              <a:rPr lang="en-US" sz="4200" dirty="0"/>
              <a:t>Do Unions reduce the cost of debt?</a:t>
            </a:r>
          </a:p>
        </p:txBody>
      </p:sp>
      <p:sp>
        <p:nvSpPr>
          <p:cNvPr id="3" name="Content Placeholder 2"/>
          <p:cNvSpPr>
            <a:spLocks noGrp="1"/>
          </p:cNvSpPr>
          <p:nvPr>
            <p:ph idx="1"/>
          </p:nvPr>
        </p:nvSpPr>
        <p:spPr>
          <a:xfrm>
            <a:off x="685800" y="1066800"/>
            <a:ext cx="7772400" cy="5410200"/>
          </a:xfrm>
        </p:spPr>
        <p:txBody>
          <a:bodyPr>
            <a:normAutofit fontScale="62500" lnSpcReduction="20000"/>
          </a:bodyPr>
          <a:lstStyle/>
          <a:p>
            <a:r>
              <a:rPr lang="en-US" dirty="0"/>
              <a:t>One of the disadvantages of debt is the agency cost that it generates. Leveraged firms acting on behalf of shareholders tend to increase risk.</a:t>
            </a:r>
          </a:p>
          <a:p>
            <a:r>
              <a:rPr lang="en-US" dirty="0"/>
              <a:t>Chen, </a:t>
            </a:r>
            <a:r>
              <a:rPr lang="en-US" dirty="0" err="1"/>
              <a:t>Kaperczyk</a:t>
            </a:r>
            <a:r>
              <a:rPr lang="en-US" dirty="0"/>
              <a:t> and Ortiz-Molina (2014) find that, in pursuing their own interests, labor unions curb shareholders’ incentives to take actions that expropriate bondholders and other fixed claimants. </a:t>
            </a:r>
          </a:p>
          <a:p>
            <a:r>
              <a:rPr lang="en-US" dirty="0"/>
              <a:t>Firms in more unionized industries are associated with statistically and economically significant lower costs of debt, and that this effect is stronger in firms where shareholder-bondholder conflicts are likely to be more severe. </a:t>
            </a:r>
          </a:p>
          <a:p>
            <a:r>
              <a:rPr lang="en-US" dirty="0"/>
              <a:t>They also find that firms in more unionized industries are less risky and allocate a lower fraction of their investment budgets to R&amp;D than to physical investment, which suggests that unions decrease agency costs of debt because they reduce the scope for shareholders’ risk-shifting behavior. </a:t>
            </a:r>
          </a:p>
          <a:p>
            <a:r>
              <a:rPr lang="en-US" dirty="0"/>
              <a:t>This suggests that unionized firms can borrow more cheaply.  Alternatively, costs of dealing with labor unions are likely to be lower for levered firms because there are positive externalities from union behavior.  </a:t>
            </a:r>
          </a:p>
        </p:txBody>
      </p:sp>
    </p:spTree>
    <p:extLst>
      <p:ext uri="{BB962C8B-B14F-4D97-AF65-F5344CB8AC3E}">
        <p14:creationId xmlns:p14="http://schemas.microsoft.com/office/powerpoint/2010/main" val="1830453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9150A-8E44-7F13-DAB5-D3C75C6CAC3B}"/>
              </a:ext>
            </a:extLst>
          </p:cNvPr>
          <p:cNvSpPr>
            <a:spLocks noGrp="1"/>
          </p:cNvSpPr>
          <p:nvPr>
            <p:ph type="title"/>
          </p:nvPr>
        </p:nvSpPr>
        <p:spPr>
          <a:xfrm>
            <a:off x="914400" y="2514600"/>
            <a:ext cx="7772400" cy="700087"/>
          </a:xfrm>
        </p:spPr>
        <p:txBody>
          <a:bodyPr/>
          <a:lstStyle/>
          <a:p>
            <a:r>
              <a:rPr lang="en-US" dirty="0"/>
              <a:t>Leverage and Government</a:t>
            </a:r>
          </a:p>
        </p:txBody>
      </p:sp>
    </p:spTree>
    <p:extLst>
      <p:ext uri="{BB962C8B-B14F-4D97-AF65-F5344CB8AC3E}">
        <p14:creationId xmlns:p14="http://schemas.microsoft.com/office/powerpoint/2010/main" val="2432065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819" y="152400"/>
            <a:ext cx="8991600" cy="685800"/>
          </a:xfrm>
        </p:spPr>
        <p:txBody>
          <a:bodyPr/>
          <a:lstStyle/>
          <a:p>
            <a:r>
              <a:rPr lang="en-US" sz="4000" dirty="0"/>
              <a:t>Leverage &amp; Bargaining with the Govt.</a:t>
            </a:r>
          </a:p>
        </p:txBody>
      </p:sp>
      <p:sp>
        <p:nvSpPr>
          <p:cNvPr id="3" name="Content Placeholder 2"/>
          <p:cNvSpPr>
            <a:spLocks noGrp="1"/>
          </p:cNvSpPr>
          <p:nvPr>
            <p:ph idx="1"/>
          </p:nvPr>
        </p:nvSpPr>
        <p:spPr>
          <a:xfrm>
            <a:off x="381000" y="1143000"/>
            <a:ext cx="8382000" cy="5410200"/>
          </a:xfrm>
        </p:spPr>
        <p:txBody>
          <a:bodyPr>
            <a:normAutofit fontScale="77500" lnSpcReduction="20000"/>
          </a:bodyPr>
          <a:lstStyle/>
          <a:p>
            <a:r>
              <a:rPr lang="en-US" dirty="0"/>
              <a:t>Too large to fail?  Can a firm be too important to a local government to fail?</a:t>
            </a:r>
          </a:p>
          <a:p>
            <a:r>
              <a:rPr lang="en-US" dirty="0"/>
              <a:t>If there are positive externalities to the operations of a firm, in terms of employment of the local population with the attendant positive effects of lower crime etc., governments might be willing to provide guaranteed loans to such firms in the event of financial distress</a:t>
            </a:r>
          </a:p>
          <a:p>
            <a:r>
              <a:rPr lang="en-US" dirty="0"/>
              <a:t>Thus, the US government guaranteed loans to Chrysler and received warrants in return.</a:t>
            </a:r>
          </a:p>
          <a:p>
            <a:r>
              <a:rPr lang="en-US" dirty="0"/>
              <a:t>The Canadian government provided guarantees to Massey-Ferguson on a preferred stock issue in return for a promise not to lay off workers in Canada.</a:t>
            </a:r>
          </a:p>
          <a:p>
            <a:r>
              <a:rPr lang="en-US" dirty="0"/>
              <a:t>Thus capital structure and financing policy can be a means for a firm to extract the value of positive externalities.</a:t>
            </a:r>
          </a:p>
        </p:txBody>
      </p:sp>
    </p:spTree>
    <p:extLst>
      <p:ext uri="{BB962C8B-B14F-4D97-AF65-F5344CB8AC3E}">
        <p14:creationId xmlns:p14="http://schemas.microsoft.com/office/powerpoint/2010/main" val="509355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9150A-8E44-7F13-DAB5-D3C75C6CAC3B}"/>
              </a:ext>
            </a:extLst>
          </p:cNvPr>
          <p:cNvSpPr>
            <a:spLocks noGrp="1"/>
          </p:cNvSpPr>
          <p:nvPr>
            <p:ph type="title"/>
          </p:nvPr>
        </p:nvSpPr>
        <p:spPr>
          <a:xfrm>
            <a:off x="914400" y="2514600"/>
            <a:ext cx="7772400" cy="700087"/>
          </a:xfrm>
        </p:spPr>
        <p:txBody>
          <a:bodyPr/>
          <a:lstStyle/>
          <a:p>
            <a:r>
              <a:rPr lang="en-US" dirty="0"/>
              <a:t>Leverage and Location Policy</a:t>
            </a:r>
          </a:p>
        </p:txBody>
      </p:sp>
    </p:spTree>
    <p:extLst>
      <p:ext uri="{BB962C8B-B14F-4D97-AF65-F5344CB8AC3E}">
        <p14:creationId xmlns:p14="http://schemas.microsoft.com/office/powerpoint/2010/main" val="2455872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152400"/>
            <a:ext cx="7772400" cy="700087"/>
          </a:xfrm>
        </p:spPr>
        <p:txBody>
          <a:bodyPr/>
          <a:lstStyle/>
          <a:p>
            <a:r>
              <a:rPr lang="en-US" dirty="0"/>
              <a:t>Capital Structure and Location</a:t>
            </a:r>
          </a:p>
        </p:txBody>
      </p:sp>
      <p:sp>
        <p:nvSpPr>
          <p:cNvPr id="3" name="Content Placeholder 2"/>
          <p:cNvSpPr>
            <a:spLocks noGrp="1"/>
          </p:cNvSpPr>
          <p:nvPr>
            <p:ph idx="1"/>
          </p:nvPr>
        </p:nvSpPr>
        <p:spPr>
          <a:xfrm>
            <a:off x="208671" y="1066800"/>
            <a:ext cx="8686800" cy="4343400"/>
          </a:xfrm>
        </p:spPr>
        <p:txBody>
          <a:bodyPr>
            <a:normAutofit fontScale="85000" lnSpcReduction="10000"/>
          </a:bodyPr>
          <a:lstStyle/>
          <a:p>
            <a:r>
              <a:rPr lang="en-US" dirty="0"/>
              <a:t>There is evidence that firms in the same location exhibit similar capital structures.</a:t>
            </a:r>
          </a:p>
          <a:p>
            <a:r>
              <a:rPr lang="en-US" dirty="0"/>
              <a:t>Apparently, local culture and social interactions among corporate executives, play a significant role in influencing corporate financial policies of firms headquartered in the same metropolitan area.</a:t>
            </a:r>
          </a:p>
          <a:p>
            <a:r>
              <a:rPr lang="en-US" dirty="0"/>
              <a:t>Wang, Wang and Johnson (2018) find that firms that are more remotely located have more information asymmetry and therefore issue more debt.</a:t>
            </a:r>
          </a:p>
          <a:p>
            <a:r>
              <a:rPr lang="en-US" dirty="0"/>
              <a:t>What does this imply for the location decision?</a:t>
            </a:r>
          </a:p>
        </p:txBody>
      </p:sp>
      <p:sp>
        <p:nvSpPr>
          <p:cNvPr id="4" name="Rectangle 3"/>
          <p:cNvSpPr/>
          <p:nvPr/>
        </p:nvSpPr>
        <p:spPr>
          <a:xfrm>
            <a:off x="383721" y="5176391"/>
            <a:ext cx="8763000" cy="1323439"/>
          </a:xfrm>
          <a:prstGeom prst="rect">
            <a:avLst/>
          </a:prstGeom>
        </p:spPr>
        <p:txBody>
          <a:bodyPr wrap="square">
            <a:spAutoFit/>
          </a:bodyPr>
          <a:lstStyle/>
          <a:p>
            <a:r>
              <a:rPr lang="en-US" sz="2000" dirty="0"/>
              <a:t>Does Corporate Headquarters Location Matter for Firm Capital Structure? By </a:t>
            </a:r>
            <a:r>
              <a:rPr lang="en-US" sz="2000" dirty="0" err="1"/>
              <a:t>Wenlian</a:t>
            </a:r>
            <a:r>
              <a:rPr lang="en-US" sz="2000" dirty="0"/>
              <a:t> </a:t>
            </a:r>
            <a:r>
              <a:rPr lang="en-US" sz="2000" dirty="0" err="1"/>
              <a:t>Gao</a:t>
            </a:r>
            <a:r>
              <a:rPr lang="en-US" sz="2000" dirty="0"/>
              <a:t>, </a:t>
            </a:r>
            <a:r>
              <a:rPr lang="en-US" sz="2000" dirty="0" err="1"/>
              <a:t>Lilian</a:t>
            </a:r>
            <a:r>
              <a:rPr lang="en-US" sz="2000" dirty="0"/>
              <a:t> K. Ng and Qinghai Wang, SSRN 2010</a:t>
            </a:r>
            <a:br>
              <a:rPr lang="en-US" sz="2000" dirty="0"/>
            </a:br>
            <a:r>
              <a:rPr lang="en-US" sz="2000" dirty="0"/>
              <a:t>Geography and Capital Structure, </a:t>
            </a:r>
            <a:r>
              <a:rPr lang="en-US" sz="2000" dirty="0" err="1"/>
              <a:t>Xiaoqiao</a:t>
            </a:r>
            <a:r>
              <a:rPr lang="en-US" sz="2000" dirty="0"/>
              <a:t> Wang, Jin Wang and Lewis Johnson, 2018</a:t>
            </a:r>
          </a:p>
        </p:txBody>
      </p:sp>
      <p:sp>
        <p:nvSpPr>
          <p:cNvPr id="5" name="Rectangle 4"/>
          <p:cNvSpPr/>
          <p:nvPr/>
        </p:nvSpPr>
        <p:spPr>
          <a:xfrm>
            <a:off x="1828800" y="4819471"/>
            <a:ext cx="4572000" cy="830997"/>
          </a:xfrm>
          <a:prstGeom prst="rect">
            <a:avLst/>
          </a:prstGeom>
        </p:spPr>
        <p:txBody>
          <a:bodyPr>
            <a:spAutoFit/>
          </a:bodyPr>
          <a:lstStyle/>
          <a:p>
            <a:endParaRPr lang="en-US" dirty="0"/>
          </a:p>
          <a:p>
            <a:r>
              <a:rPr lang="en-US" dirty="0"/>
              <a:t> </a:t>
            </a:r>
          </a:p>
        </p:txBody>
      </p:sp>
    </p:spTree>
    <p:extLst>
      <p:ext uri="{BB962C8B-B14F-4D97-AF65-F5344CB8AC3E}">
        <p14:creationId xmlns:p14="http://schemas.microsoft.com/office/powerpoint/2010/main" val="6398309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Structure and Location</a:t>
            </a:r>
          </a:p>
        </p:txBody>
      </p:sp>
      <p:sp>
        <p:nvSpPr>
          <p:cNvPr id="3" name="Content Placeholder 2"/>
          <p:cNvSpPr>
            <a:spLocks noGrp="1"/>
          </p:cNvSpPr>
          <p:nvPr>
            <p:ph idx="1"/>
          </p:nvPr>
        </p:nvSpPr>
        <p:spPr>
          <a:xfrm>
            <a:off x="609600" y="990600"/>
            <a:ext cx="8305800" cy="5181600"/>
          </a:xfrm>
        </p:spPr>
        <p:txBody>
          <a:bodyPr>
            <a:normAutofit fontScale="77500" lnSpcReduction="20000"/>
          </a:bodyPr>
          <a:lstStyle/>
          <a:p>
            <a:r>
              <a:rPr lang="en-US" dirty="0"/>
              <a:t>There is also evidence that firms that are located in rural areas or in areas that are distant from financial centers are more subject to information asymmetry than nearby firms.  The reason is that there are fewer equity analysts in these locations.  As a result, it is more difficult for such firms to obtain outside equity.</a:t>
            </a:r>
          </a:p>
          <a:p>
            <a:r>
              <a:rPr lang="en-US" dirty="0" err="1"/>
              <a:t>Loughran</a:t>
            </a:r>
            <a:r>
              <a:rPr lang="en-US" dirty="0"/>
              <a:t> and Schultz (2006) find that that rural firms wait longer to go public, are less likely to conduct seasoned equity offerings, and have more debt in their capital structure than otherwise similar urban firms. </a:t>
            </a:r>
          </a:p>
          <a:p>
            <a:r>
              <a:rPr lang="en-US" dirty="0"/>
              <a:t>This suggests that if entrepreneurs believe that they are more likely to have difficulties in obtaining financing, perhaps because they don’t have networking capabilities, then they should locate in urban areas close to financial centers.</a:t>
            </a:r>
          </a:p>
        </p:txBody>
      </p:sp>
      <p:sp>
        <p:nvSpPr>
          <p:cNvPr id="4" name="Rectangle 3"/>
          <p:cNvSpPr/>
          <p:nvPr/>
        </p:nvSpPr>
        <p:spPr>
          <a:xfrm>
            <a:off x="304800" y="5825698"/>
            <a:ext cx="8610600" cy="830997"/>
          </a:xfrm>
          <a:prstGeom prst="rect">
            <a:avLst/>
          </a:prstGeom>
        </p:spPr>
        <p:txBody>
          <a:bodyPr wrap="square">
            <a:spAutoFit/>
          </a:bodyPr>
          <a:lstStyle/>
          <a:p>
            <a:r>
              <a:rPr lang="en-US" dirty="0"/>
              <a:t>“Asymmetric Information, Firm Location, and Equity Issuance” by </a:t>
            </a:r>
            <a:r>
              <a:rPr lang="en-US" dirty="0" err="1"/>
              <a:t>Loughran</a:t>
            </a:r>
            <a:r>
              <a:rPr lang="en-US" dirty="0"/>
              <a:t> and Schultz, JFQA 2006 </a:t>
            </a:r>
          </a:p>
        </p:txBody>
      </p:sp>
    </p:spTree>
    <p:extLst>
      <p:ext uri="{BB962C8B-B14F-4D97-AF65-F5344CB8AC3E}">
        <p14:creationId xmlns:p14="http://schemas.microsoft.com/office/powerpoint/2010/main" val="1985414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9150A-8E44-7F13-DAB5-D3C75C6CAC3B}"/>
              </a:ext>
            </a:extLst>
          </p:cNvPr>
          <p:cNvSpPr>
            <a:spLocks noGrp="1"/>
          </p:cNvSpPr>
          <p:nvPr>
            <p:ph type="title"/>
          </p:nvPr>
        </p:nvSpPr>
        <p:spPr>
          <a:xfrm>
            <a:off x="914400" y="2514600"/>
            <a:ext cx="7772400" cy="700087"/>
          </a:xfrm>
        </p:spPr>
        <p:txBody>
          <a:bodyPr/>
          <a:lstStyle/>
          <a:p>
            <a:r>
              <a:rPr lang="en-US" dirty="0"/>
              <a:t>Leverage and Consumers</a:t>
            </a:r>
          </a:p>
        </p:txBody>
      </p:sp>
    </p:spTree>
    <p:extLst>
      <p:ext uri="{BB962C8B-B14F-4D97-AF65-F5344CB8AC3E}">
        <p14:creationId xmlns:p14="http://schemas.microsoft.com/office/powerpoint/2010/main" val="1420290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305800" cy="762000"/>
          </a:xfrm>
        </p:spPr>
        <p:txBody>
          <a:bodyPr>
            <a:normAutofit fontScale="90000"/>
          </a:bodyPr>
          <a:lstStyle/>
          <a:p>
            <a:r>
              <a:rPr lang="en-US" dirty="0"/>
              <a:t>Capital Structure, Liquidation and Consumer Confidence</a:t>
            </a:r>
          </a:p>
        </p:txBody>
      </p:sp>
      <p:sp>
        <p:nvSpPr>
          <p:cNvPr id="3" name="Content Placeholder 2"/>
          <p:cNvSpPr>
            <a:spLocks noGrp="1"/>
          </p:cNvSpPr>
          <p:nvPr>
            <p:ph idx="1"/>
          </p:nvPr>
        </p:nvSpPr>
        <p:spPr>
          <a:xfrm>
            <a:off x="304800" y="1219200"/>
            <a:ext cx="8686800" cy="5486400"/>
          </a:xfrm>
        </p:spPr>
        <p:txBody>
          <a:bodyPr>
            <a:normAutofit fontScale="70000" lnSpcReduction="20000"/>
          </a:bodyPr>
          <a:lstStyle/>
          <a:p>
            <a:r>
              <a:rPr lang="en-US" dirty="0"/>
              <a:t>A leveraged firm in bankruptcy is less likely to liquidate because it reduces the value of the call option that shareholders have in bankruptcy.</a:t>
            </a:r>
          </a:p>
          <a:p>
            <a:r>
              <a:rPr lang="en-US" dirty="0"/>
              <a:t>However once in bankruptcy, lenders do get some say in firm decisions through the bankruptcy process, and lenders prefer liquidation because they get paid first from liquidation.  Still the US bankruptcy procedure is debtor-friendly, overall.</a:t>
            </a:r>
          </a:p>
          <a:p>
            <a:r>
              <a:rPr lang="en-US" dirty="0"/>
              <a:t>Now, liquidation affects customers of firms that make durable products.  How?</a:t>
            </a:r>
          </a:p>
          <a:p>
            <a:r>
              <a:rPr lang="en-US" dirty="0"/>
              <a:t>Since a liquidated firm will no longer produce, customers are unlikely to get replacement parts.</a:t>
            </a:r>
          </a:p>
          <a:p>
            <a:r>
              <a:rPr lang="en-US" dirty="0"/>
              <a:t>Warranties are also less likely to be honored.</a:t>
            </a:r>
          </a:p>
          <a:p>
            <a:r>
              <a:rPr lang="en-US" dirty="0"/>
              <a:t>As a result, customers are less likely to buy durable products from firms that are likely to be liquidated.</a:t>
            </a:r>
          </a:p>
          <a:p>
            <a:r>
              <a:rPr lang="en-US" dirty="0"/>
              <a:t>This suggests that a firm’s capital structure could affect the efficacy of marketing strategies. </a:t>
            </a:r>
          </a:p>
          <a:p>
            <a:r>
              <a:rPr lang="en-US" dirty="0"/>
              <a:t>Since leverage increases financial distress likelihood, is it good/bad for durable good buyers?  Here’s some evidence.</a:t>
            </a:r>
          </a:p>
        </p:txBody>
      </p:sp>
    </p:spTree>
    <p:extLst>
      <p:ext uri="{BB962C8B-B14F-4D97-AF65-F5344CB8AC3E}">
        <p14:creationId xmlns:p14="http://schemas.microsoft.com/office/powerpoint/2010/main" val="3950349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412165" cy="457200"/>
          </a:xfrm>
        </p:spPr>
        <p:txBody>
          <a:bodyPr>
            <a:normAutofit fontScale="90000"/>
          </a:bodyPr>
          <a:lstStyle/>
          <a:p>
            <a:r>
              <a:rPr lang="en-US" dirty="0"/>
              <a:t>Capital Structure, Bankruptcy and Consumer Confidence</a:t>
            </a:r>
          </a:p>
        </p:txBody>
      </p:sp>
      <p:sp>
        <p:nvSpPr>
          <p:cNvPr id="3" name="Content Placeholder 2"/>
          <p:cNvSpPr>
            <a:spLocks noGrp="1"/>
          </p:cNvSpPr>
          <p:nvPr>
            <p:ph idx="1"/>
          </p:nvPr>
        </p:nvSpPr>
        <p:spPr>
          <a:xfrm>
            <a:off x="152400" y="1219200"/>
            <a:ext cx="8915400" cy="5105400"/>
          </a:xfrm>
        </p:spPr>
        <p:txBody>
          <a:bodyPr>
            <a:normAutofit fontScale="77500" lnSpcReduction="20000"/>
          </a:bodyPr>
          <a:lstStyle/>
          <a:p>
            <a:pPr marL="0" indent="0">
              <a:buNone/>
            </a:pPr>
            <a:r>
              <a:rPr lang="en-US" dirty="0"/>
              <a:t>Are Consumers Affected by Durable Goods Makers’ Financial Distress? The Case of Auto Manufacturers by </a:t>
            </a:r>
            <a:r>
              <a:rPr lang="en-US" dirty="0" err="1"/>
              <a:t>Hortacsu</a:t>
            </a:r>
            <a:r>
              <a:rPr lang="en-US" dirty="0"/>
              <a:t> et al.</a:t>
            </a:r>
          </a:p>
          <a:p>
            <a:pPr marL="0" indent="0">
              <a:lnSpc>
                <a:spcPct val="70000"/>
              </a:lnSpc>
              <a:spcBef>
                <a:spcPts val="0"/>
              </a:spcBef>
              <a:buNone/>
            </a:pPr>
            <a:endParaRPr lang="en-US" dirty="0"/>
          </a:p>
          <a:p>
            <a:r>
              <a:rPr lang="en-US" dirty="0"/>
              <a:t>We find that an increase in an auto manufacturer’s financial distress (as measured by an increase in its Credit Default Swap spread) does result in a contemporaneous drop in the prices of its cars at auction, controlling for a host of other influences on price.</a:t>
            </a:r>
          </a:p>
          <a:p>
            <a:r>
              <a:rPr lang="en-US" dirty="0"/>
              <a:t>Furthermore, cars with longer expected service lives (those within manufacturer warranty, having lower mileage, or in better condition) see larger price declines than those with shorter remaining lives. </a:t>
            </a:r>
          </a:p>
          <a:p>
            <a:r>
              <a:rPr lang="en-US" dirty="0"/>
              <a:t>These patterns do not seem to be driven solely by reduced demand from auto dealers affiliated with the troubled manufacturers or by contemporaneous declines in new car prices. </a:t>
            </a:r>
          </a:p>
        </p:txBody>
      </p:sp>
      <p:sp>
        <p:nvSpPr>
          <p:cNvPr id="4" name="TextBox 3"/>
          <p:cNvSpPr txBox="1"/>
          <p:nvPr/>
        </p:nvSpPr>
        <p:spPr>
          <a:xfrm>
            <a:off x="740898" y="6292194"/>
            <a:ext cx="7449475" cy="461665"/>
          </a:xfrm>
          <a:prstGeom prst="rect">
            <a:avLst/>
          </a:prstGeom>
          <a:noFill/>
        </p:spPr>
        <p:txBody>
          <a:bodyPr wrap="none" rtlCol="0">
            <a:spAutoFit/>
          </a:bodyPr>
          <a:lstStyle/>
          <a:p>
            <a:r>
              <a:rPr lang="en-US" dirty="0"/>
              <a:t>http://home.uchicago.edu/syverson/financeanddurables.pdf</a:t>
            </a:r>
          </a:p>
        </p:txBody>
      </p:sp>
    </p:spTree>
    <p:extLst>
      <p:ext uri="{BB962C8B-B14F-4D97-AF65-F5344CB8AC3E}">
        <p14:creationId xmlns:p14="http://schemas.microsoft.com/office/powerpoint/2010/main" val="1299218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534400" cy="685800"/>
          </a:xfrm>
        </p:spPr>
        <p:txBody>
          <a:bodyPr/>
          <a:lstStyle/>
          <a:p>
            <a:r>
              <a:rPr lang="en-US" dirty="0"/>
              <a:t>Financial Distress, Reputation and Product Quality</a:t>
            </a:r>
          </a:p>
        </p:txBody>
      </p:sp>
      <p:sp>
        <p:nvSpPr>
          <p:cNvPr id="3" name="Content Placeholder 2"/>
          <p:cNvSpPr>
            <a:spLocks noGrp="1"/>
          </p:cNvSpPr>
          <p:nvPr>
            <p:ph idx="1"/>
          </p:nvPr>
        </p:nvSpPr>
        <p:spPr>
          <a:xfrm>
            <a:off x="152400" y="1447800"/>
            <a:ext cx="8839200" cy="4724400"/>
          </a:xfrm>
        </p:spPr>
        <p:txBody>
          <a:bodyPr>
            <a:normAutofit fontScale="85000" lnSpcReduction="10000"/>
          </a:bodyPr>
          <a:lstStyle/>
          <a:p>
            <a:r>
              <a:rPr lang="en-US" dirty="0"/>
              <a:t>We have seen that the likelihood of financial distress can provide an incentive for firms to become short-sighted and to take risky, as well as NPV&lt;0 projects.</a:t>
            </a:r>
          </a:p>
          <a:p>
            <a:r>
              <a:rPr lang="en-US" dirty="0"/>
              <a:t>Non-financial stakeholders are therefore likely to be concerned that a distressed firm will become capital constrained, which could then cause managers to make short-sighted cutbacks in value-increasing investments. </a:t>
            </a:r>
          </a:p>
          <a:p>
            <a:r>
              <a:rPr lang="en-US" dirty="0"/>
              <a:t>Critical among such investments are the money and effort spent in maintaining the firm’s reputation for dealing honestly with employees and suppliers, and for providing quality products to its customers. </a:t>
            </a:r>
          </a:p>
        </p:txBody>
      </p:sp>
      <p:sp>
        <p:nvSpPr>
          <p:cNvPr id="4" name="TextBox 3"/>
          <p:cNvSpPr txBox="1"/>
          <p:nvPr/>
        </p:nvSpPr>
        <p:spPr>
          <a:xfrm>
            <a:off x="166456" y="6172200"/>
            <a:ext cx="8839200" cy="461665"/>
          </a:xfrm>
          <a:prstGeom prst="rect">
            <a:avLst/>
          </a:prstGeom>
          <a:noFill/>
        </p:spPr>
        <p:txBody>
          <a:bodyPr wrap="square" rtlCol="0">
            <a:spAutoFit/>
          </a:bodyPr>
          <a:lstStyle/>
          <a:p>
            <a:r>
              <a:rPr lang="en-US" dirty="0"/>
              <a:t>http://www2.mccombs.utexas.edu/faculty/andres.almazan/Article6.pdf</a:t>
            </a:r>
          </a:p>
        </p:txBody>
      </p:sp>
    </p:spTree>
    <p:extLst>
      <p:ext uri="{BB962C8B-B14F-4D97-AF65-F5344CB8AC3E}">
        <p14:creationId xmlns:p14="http://schemas.microsoft.com/office/powerpoint/2010/main" val="1877883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458200" cy="5181600"/>
          </a:xfrm>
        </p:spPr>
        <p:txBody>
          <a:bodyPr>
            <a:normAutofit fontScale="85000" lnSpcReduction="10000"/>
          </a:bodyPr>
          <a:lstStyle/>
          <a:p>
            <a:r>
              <a:rPr lang="en-US" dirty="0"/>
              <a:t>Under normal circumstances, managers have strong incentives to maintain their firms’ reputation because that contributes to higher long run profitability.</a:t>
            </a:r>
          </a:p>
          <a:p>
            <a:r>
              <a:rPr lang="en-US" dirty="0"/>
              <a:t>Under financial duress, however, the long-run value of a good reputation may be less important than the immediate need to generate cash to stave off bankruptcy. For this reason, a firm may lower the quality of its products in order to raise cash to meet debt obligations.</a:t>
            </a:r>
          </a:p>
          <a:p>
            <a:r>
              <a:rPr lang="en-US" dirty="0"/>
              <a:t>As we have already seen, the existence of debt could cause a firm to pick short-term oriented projects. </a:t>
            </a:r>
          </a:p>
          <a:p>
            <a:endParaRPr lang="en-US" dirty="0"/>
          </a:p>
        </p:txBody>
      </p:sp>
      <p:sp>
        <p:nvSpPr>
          <p:cNvPr id="4" name="Title 1"/>
          <p:cNvSpPr>
            <a:spLocks noGrp="1"/>
          </p:cNvSpPr>
          <p:nvPr>
            <p:ph type="title"/>
          </p:nvPr>
        </p:nvSpPr>
        <p:spPr>
          <a:xfrm>
            <a:off x="533400" y="152400"/>
            <a:ext cx="8534400" cy="685800"/>
          </a:xfrm>
        </p:spPr>
        <p:txBody>
          <a:bodyPr/>
          <a:lstStyle/>
          <a:p>
            <a:r>
              <a:rPr lang="en-US" dirty="0"/>
              <a:t>Financial Distress and Reputation</a:t>
            </a:r>
          </a:p>
        </p:txBody>
      </p:sp>
    </p:spTree>
    <p:extLst>
      <p:ext uri="{BB962C8B-B14F-4D97-AF65-F5344CB8AC3E}">
        <p14:creationId xmlns:p14="http://schemas.microsoft.com/office/powerpoint/2010/main" val="738184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52" y="152400"/>
            <a:ext cx="8883748" cy="776287"/>
          </a:xfrm>
        </p:spPr>
        <p:txBody>
          <a:bodyPr>
            <a:normAutofit fontScale="90000"/>
          </a:bodyPr>
          <a:lstStyle/>
          <a:p>
            <a:r>
              <a:rPr lang="en-US" dirty="0"/>
              <a:t>Excess Debt &amp; Customer Confidence</a:t>
            </a:r>
          </a:p>
        </p:txBody>
      </p:sp>
      <p:sp>
        <p:nvSpPr>
          <p:cNvPr id="3" name="Content Placeholder 2"/>
          <p:cNvSpPr>
            <a:spLocks noGrp="1"/>
          </p:cNvSpPr>
          <p:nvPr>
            <p:ph idx="1"/>
          </p:nvPr>
        </p:nvSpPr>
        <p:spPr>
          <a:xfrm>
            <a:off x="304800" y="1066800"/>
            <a:ext cx="8686800" cy="5562600"/>
          </a:xfrm>
        </p:spPr>
        <p:txBody>
          <a:bodyPr>
            <a:normAutofit fontScale="77500" lnSpcReduction="20000"/>
          </a:bodyPr>
          <a:lstStyle/>
          <a:p>
            <a:r>
              <a:rPr lang="en-US" dirty="0"/>
              <a:t>Once we note the impact of leverage on customer confidence, it’s easy to see that a potential solution to the problem is recapitalization.</a:t>
            </a:r>
          </a:p>
          <a:p>
            <a:r>
              <a:rPr lang="en-US" dirty="0"/>
              <a:t>The problem is that it is precisely in this situation that funds are difficult to come by.</a:t>
            </a:r>
          </a:p>
          <a:p>
            <a:r>
              <a:rPr lang="en-US" dirty="0"/>
              <a:t>Furthermore, recapitalization can have the effect of transferring value to debt-holders.</a:t>
            </a:r>
          </a:p>
          <a:p>
            <a:r>
              <a:rPr lang="en-US" dirty="0"/>
              <a:t>However, if the problems of the firm are purely financial and the business model is good, it may be possible to attract PIPE (Private Investment in Public Equity) if the firm is publicly held, or private equity if the firm is privately held.  Information asymmetry would affect PIPE investment less than issuance of public equity.</a:t>
            </a:r>
          </a:p>
          <a:p>
            <a:r>
              <a:rPr lang="en-US" dirty="0"/>
              <a:t>If the effect on customer confidence is high, it could trump the loss in shareholder value due to wealth transfer to bondholders.</a:t>
            </a:r>
          </a:p>
        </p:txBody>
      </p:sp>
    </p:spTree>
    <p:extLst>
      <p:ext uri="{BB962C8B-B14F-4D97-AF65-F5344CB8AC3E}">
        <p14:creationId xmlns:p14="http://schemas.microsoft.com/office/powerpoint/2010/main" val="3328107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9150A-8E44-7F13-DAB5-D3C75C6CAC3B}"/>
              </a:ext>
            </a:extLst>
          </p:cNvPr>
          <p:cNvSpPr>
            <a:spLocks noGrp="1"/>
          </p:cNvSpPr>
          <p:nvPr>
            <p:ph type="title"/>
          </p:nvPr>
        </p:nvSpPr>
        <p:spPr>
          <a:xfrm>
            <a:off x="914400" y="2514600"/>
            <a:ext cx="7772400" cy="700087"/>
          </a:xfrm>
        </p:spPr>
        <p:txBody>
          <a:bodyPr/>
          <a:lstStyle/>
          <a:p>
            <a:r>
              <a:rPr lang="en-US" dirty="0"/>
              <a:t>Leverage and Suppliers</a:t>
            </a:r>
          </a:p>
        </p:txBody>
      </p:sp>
    </p:spTree>
    <p:extLst>
      <p:ext uri="{BB962C8B-B14F-4D97-AF65-F5344CB8AC3E}">
        <p14:creationId xmlns:p14="http://schemas.microsoft.com/office/powerpoint/2010/main" val="32039011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Sumi Painting">
  <a:themeElements>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Sumi Paint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Sumi Painting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Sumi Painting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Sumi Painting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Sumi Painting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Designs\Sumi Painting.pot</Template>
  <TotalTime>34064</TotalTime>
  <Words>2991</Words>
  <Application>Microsoft Office PowerPoint</Application>
  <PresentationFormat>On-screen Show (4:3)</PresentationFormat>
  <Paragraphs>163</Paragraphs>
  <Slides>27</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Tahoma</vt:lpstr>
      <vt:lpstr>Times New Roman</vt:lpstr>
      <vt:lpstr>Sumi Painting</vt:lpstr>
      <vt:lpstr>Capital Structure and Operational Strategy</vt:lpstr>
      <vt:lpstr>Outline</vt:lpstr>
      <vt:lpstr>Leverage and Consumers</vt:lpstr>
      <vt:lpstr>Capital Structure, Liquidation and Consumer Confidence</vt:lpstr>
      <vt:lpstr>Capital Structure, Bankruptcy and Consumer Confidence</vt:lpstr>
      <vt:lpstr>Financial Distress, Reputation and Product Quality</vt:lpstr>
      <vt:lpstr>Financial Distress and Reputation</vt:lpstr>
      <vt:lpstr>Excess Debt &amp; Customer Confidence</vt:lpstr>
      <vt:lpstr>Leverage and Suppliers</vt:lpstr>
      <vt:lpstr>Capital Structure and Suppliers</vt:lpstr>
      <vt:lpstr>Capital Structure and Suppliers</vt:lpstr>
      <vt:lpstr>Capital Structure and Suppliers</vt:lpstr>
      <vt:lpstr>Debt Overhang and Negotiating with Creditors</vt:lpstr>
      <vt:lpstr>Leverage and Employees</vt:lpstr>
      <vt:lpstr>Capital Structure and Employees</vt:lpstr>
      <vt:lpstr>Capital Structure and Hiring Discipline</vt:lpstr>
      <vt:lpstr>Financial Leverage and Leverage Over Labor</vt:lpstr>
      <vt:lpstr>Capital Structure and HR</vt:lpstr>
      <vt:lpstr>Leverage &amp; Collective Bargaining</vt:lpstr>
      <vt:lpstr>Leverage &amp; Collective Bargaining</vt:lpstr>
      <vt:lpstr>Leverage &amp; Collective Bargaining</vt:lpstr>
      <vt:lpstr>Do Unions reduce the cost of debt?</vt:lpstr>
      <vt:lpstr>Leverage and Government</vt:lpstr>
      <vt:lpstr>Leverage &amp; Bargaining with the Govt.</vt:lpstr>
      <vt:lpstr>Leverage and Location Policy</vt:lpstr>
      <vt:lpstr>Capital Structure and Location</vt:lpstr>
      <vt:lpstr>Capital Structure and Location</vt:lpstr>
    </vt:vector>
  </TitlesOfParts>
  <Company>Pace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Tax/Regulation Motivated Financial Innovation</dc:title>
  <dc:creator>P.V. Viswanath</dc:creator>
  <cp:lastModifiedBy>Viswanath, Prof. P.V.</cp:lastModifiedBy>
  <cp:revision>397</cp:revision>
  <cp:lastPrinted>2022-04-12T10:32:52Z</cp:lastPrinted>
  <dcterms:created xsi:type="dcterms:W3CDTF">1999-10-19T17:15:03Z</dcterms:created>
  <dcterms:modified xsi:type="dcterms:W3CDTF">2024-03-15T19:07:00Z</dcterms:modified>
</cp:coreProperties>
</file>