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9.xml" ContentType="application/vnd.openxmlformats-officedocument.presentationml.tags+xml"/>
  <Override PartName="/ppt/notesSlides/notesSlide19.xml" ContentType="application/vnd.openxmlformats-officedocument.presentationml.notesSlide+xml"/>
  <Override PartName="/ppt/tags/tag10.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1.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2.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tags/tag13.xml" ContentType="application/vnd.openxmlformats-officedocument.presentationml.tag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ags/tag14.xml" ContentType="application/vnd.openxmlformats-officedocument.presentationml.tags+xml"/>
  <Override PartName="/ppt/notesSlides/notesSlide38.xml" ContentType="application/vnd.openxmlformats-officedocument.presentationml.notesSlide+xml"/>
  <Override PartName="/ppt/tags/tag15.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3"/>
  </p:notesMasterIdLst>
  <p:handoutMasterIdLst>
    <p:handoutMasterId r:id="rId44"/>
  </p:handoutMasterIdLst>
  <p:sldIdLst>
    <p:sldId id="261" r:id="rId2"/>
    <p:sldId id="315" r:id="rId3"/>
    <p:sldId id="262" r:id="rId4"/>
    <p:sldId id="276" r:id="rId5"/>
    <p:sldId id="277" r:id="rId6"/>
    <p:sldId id="304" r:id="rId7"/>
    <p:sldId id="265" r:id="rId8"/>
    <p:sldId id="267" r:id="rId9"/>
    <p:sldId id="271" r:id="rId10"/>
    <p:sldId id="273" r:id="rId11"/>
    <p:sldId id="274" r:id="rId12"/>
    <p:sldId id="275" r:id="rId13"/>
    <p:sldId id="278" r:id="rId14"/>
    <p:sldId id="279" r:id="rId15"/>
    <p:sldId id="294" r:id="rId16"/>
    <p:sldId id="295" r:id="rId17"/>
    <p:sldId id="311" r:id="rId18"/>
    <p:sldId id="312" r:id="rId19"/>
    <p:sldId id="286" r:id="rId20"/>
    <p:sldId id="272" r:id="rId21"/>
    <p:sldId id="263" r:id="rId22"/>
    <p:sldId id="322" r:id="rId23"/>
    <p:sldId id="323" r:id="rId24"/>
    <p:sldId id="324" r:id="rId25"/>
    <p:sldId id="290" r:id="rId26"/>
    <p:sldId id="325" r:id="rId27"/>
    <p:sldId id="326" r:id="rId28"/>
    <p:sldId id="327" r:id="rId29"/>
    <p:sldId id="291" r:id="rId30"/>
    <p:sldId id="328" r:id="rId31"/>
    <p:sldId id="292" r:id="rId32"/>
    <p:sldId id="281" r:id="rId33"/>
    <p:sldId id="293" r:id="rId34"/>
    <p:sldId id="287" r:id="rId35"/>
    <p:sldId id="329" r:id="rId36"/>
    <p:sldId id="288" r:id="rId37"/>
    <p:sldId id="289" r:id="rId38"/>
    <p:sldId id="285" r:id="rId39"/>
    <p:sldId id="283" r:id="rId40"/>
    <p:sldId id="280" r:id="rId41"/>
    <p:sldId id="317" r:id="rId42"/>
  </p:sldIdLst>
  <p:sldSz cx="9144000" cy="6858000" type="screen4x3"/>
  <p:notesSz cx="6858000" cy="9296400"/>
  <p:custDataLst>
    <p:tags r:id="rId45"/>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BC5FE5-105E-431B-96E7-F38DD191C306}" v="3" dt="2024-01-03T03:23:22.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87" autoAdjust="0"/>
    <p:restoredTop sz="94718" autoAdjust="0"/>
  </p:normalViewPr>
  <p:slideViewPr>
    <p:cSldViewPr>
      <p:cViewPr varScale="1">
        <p:scale>
          <a:sx n="79" d="100"/>
          <a:sy n="79" d="100"/>
        </p:scale>
        <p:origin x="10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Computation of Project Beta</a:t>
            </a:r>
          </a:p>
        </c:rich>
      </c:tx>
      <c:overlay val="0"/>
    </c:title>
    <c:autoTitleDeleted val="0"/>
    <c:plotArea>
      <c:layout/>
      <c:scatterChart>
        <c:scatterStyle val="lineMarker"/>
        <c:varyColors val="0"/>
        <c:ser>
          <c:idx val="0"/>
          <c:order val="1"/>
          <c:tx>
            <c:strRef>
              <c:f>Sheet1!$B$2</c:f>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Sheet1!$C$3:$C$4</c:f>
            </c:numRef>
          </c:xVal>
          <c:yVal>
            <c:numRef>
              <c:f>Sheet1!$B$3:$B$4</c:f>
            </c:numRef>
          </c:yVal>
          <c:smooth val="0"/>
          <c:extLst>
            <c:ext xmlns:c16="http://schemas.microsoft.com/office/drawing/2014/chart" uri="{C3380CC4-5D6E-409C-BE32-E72D297353CC}">
              <c16:uniqueId val="{00000000-050A-4163-864E-DB8FF4E0CD32}"/>
            </c:ext>
          </c:extLst>
        </c:ser>
        <c:ser>
          <c:idx val="1"/>
          <c:order val="0"/>
          <c:tx>
            <c:strRef>
              <c:f>[Book1]Sheet1!$B$2</c:f>
              <c:strCache>
                <c:ptCount val="1"/>
                <c:pt idx="0">
                  <c:v>Rproj</c:v>
                </c:pt>
              </c:strCache>
            </c:strRef>
          </c:tx>
          <c:dLbls>
            <c:spPr>
              <a:noFill/>
              <a:ln>
                <a:noFill/>
              </a:ln>
              <a:effectLst/>
            </c:spPr>
            <c:dLblPos val="t"/>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xVal>
            <c:numRef>
              <c:f>[Book1]Sheet1!$C$3:$C$4</c:f>
              <c:numCache>
                <c:formatCode>General</c:formatCode>
                <c:ptCount val="2"/>
                <c:pt idx="0">
                  <c:v>33</c:v>
                </c:pt>
                <c:pt idx="1">
                  <c:v>-7</c:v>
                </c:pt>
              </c:numCache>
            </c:numRef>
          </c:xVal>
          <c:yVal>
            <c:numRef>
              <c:f>[Book1]Sheet1!$B$3:$B$4</c:f>
              <c:numCache>
                <c:formatCode>General</c:formatCode>
                <c:ptCount val="2"/>
                <c:pt idx="0">
                  <c:v>40</c:v>
                </c:pt>
                <c:pt idx="1">
                  <c:v>-10</c:v>
                </c:pt>
              </c:numCache>
            </c:numRef>
          </c:yVal>
          <c:smooth val="0"/>
          <c:extLst>
            <c:ext xmlns:c16="http://schemas.microsoft.com/office/drawing/2014/chart" uri="{C3380CC4-5D6E-409C-BE32-E72D297353CC}">
              <c16:uniqueId val="{00000001-050A-4163-864E-DB8FF4E0CD32}"/>
            </c:ext>
          </c:extLst>
        </c:ser>
        <c:dLbls>
          <c:showLegendKey val="0"/>
          <c:showVal val="1"/>
          <c:showCatName val="0"/>
          <c:showSerName val="0"/>
          <c:showPercent val="0"/>
          <c:showBubbleSize val="0"/>
        </c:dLbls>
        <c:axId val="-1096163088"/>
        <c:axId val="-1096156560"/>
      </c:scatterChart>
      <c:valAx>
        <c:axId val="-1096163088"/>
        <c:scaling>
          <c:orientation val="minMax"/>
        </c:scaling>
        <c:delete val="0"/>
        <c:axPos val="b"/>
        <c:title>
          <c:tx>
            <c:rich>
              <a:bodyPr/>
              <a:lstStyle/>
              <a:p>
                <a:pPr>
                  <a:defRPr/>
                </a:pPr>
                <a:r>
                  <a:rPr lang="en-US"/>
                  <a:t>Return</a:t>
                </a:r>
                <a:r>
                  <a:rPr lang="en-US" baseline="0"/>
                  <a:t> on Market</a:t>
                </a:r>
                <a:endParaRPr lang="en-US"/>
              </a:p>
            </c:rich>
          </c:tx>
          <c:overlay val="0"/>
        </c:title>
        <c:numFmt formatCode="General" sourceLinked="1"/>
        <c:majorTickMark val="out"/>
        <c:minorTickMark val="none"/>
        <c:tickLblPos val="nextTo"/>
        <c:crossAx val="-1096156560"/>
        <c:crosses val="autoZero"/>
        <c:crossBetween val="midCat"/>
      </c:valAx>
      <c:valAx>
        <c:axId val="-1096156560"/>
        <c:scaling>
          <c:orientation val="minMax"/>
        </c:scaling>
        <c:delete val="0"/>
        <c:axPos val="l"/>
        <c:majorGridlines/>
        <c:title>
          <c:tx>
            <c:rich>
              <a:bodyPr rot="-5400000" vert="horz"/>
              <a:lstStyle/>
              <a:p>
                <a:pPr>
                  <a:defRPr/>
                </a:pPr>
                <a:r>
                  <a:rPr lang="en-US"/>
                  <a:t>Return on Project</a:t>
                </a:r>
              </a:p>
            </c:rich>
          </c:tx>
          <c:overlay val="0"/>
        </c:title>
        <c:numFmt formatCode="General" sourceLinked="1"/>
        <c:majorTickMark val="out"/>
        <c:minorTickMark val="none"/>
        <c:tickLblPos val="nextTo"/>
        <c:crossAx val="-1096163088"/>
        <c:crosses val="autoZero"/>
        <c:crossBetween val="midCat"/>
      </c:valAx>
    </c:plotArea>
    <c:legend>
      <c:legendPos val="r"/>
      <c:legendEntry>
        <c:idx val="0"/>
        <c:delete val="1"/>
      </c:legendEntry>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1/2/2024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3574169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1/2/2024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14526522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extLst>
      <p:ext uri="{BB962C8B-B14F-4D97-AF65-F5344CB8AC3E}">
        <p14:creationId xmlns:p14="http://schemas.microsoft.com/office/powerpoint/2010/main" val="2619517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42803-A6ED-4FE0-B16A-D76B641617C1}" type="slidenum">
              <a:rPr lang="en-US"/>
              <a:pPr/>
              <a:t>10</a:t>
            </a:fld>
            <a:endParaRPr lang="en-US"/>
          </a:p>
        </p:txBody>
      </p:sp>
      <p:sp>
        <p:nvSpPr>
          <p:cNvPr id="4403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524177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1376465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1440070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776606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089279-F9E3-4059-8EE5-8125C0464AE1}" type="slidenum">
              <a:rPr lang="en-US"/>
              <a:pPr/>
              <a:t>14</a:t>
            </a:fld>
            <a:endParaRPr lang="en-US"/>
          </a:p>
        </p:txBody>
      </p:sp>
      <p:sp>
        <p:nvSpPr>
          <p:cNvPr id="7475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390740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7D349A-D91E-485C-99AD-84D2AFEF8215}" type="slidenum">
              <a:rPr lang="en-US"/>
              <a:pPr/>
              <a:t>15</a:t>
            </a:fld>
            <a:endParaRPr lang="en-US"/>
          </a:p>
        </p:txBody>
      </p:sp>
      <p:sp>
        <p:nvSpPr>
          <p:cNvPr id="103426"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6774102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85A6D9-89C6-4E27-9FF0-6AC1C93F7FEC}" type="slidenum">
              <a:rPr lang="en-US"/>
              <a:pPr/>
              <a:t>16</a:t>
            </a:fld>
            <a:endParaRPr lang="en-US"/>
          </a:p>
        </p:txBody>
      </p:sp>
      <p:sp>
        <p:nvSpPr>
          <p:cNvPr id="10547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10547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373628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extLst>
      <p:ext uri="{BB962C8B-B14F-4D97-AF65-F5344CB8AC3E}">
        <p14:creationId xmlns:p14="http://schemas.microsoft.com/office/powerpoint/2010/main" val="2292232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extLst>
      <p:ext uri="{BB962C8B-B14F-4D97-AF65-F5344CB8AC3E}">
        <p14:creationId xmlns:p14="http://schemas.microsoft.com/office/powerpoint/2010/main" val="3478322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extLst>
      <p:ext uri="{BB962C8B-B14F-4D97-AF65-F5344CB8AC3E}">
        <p14:creationId xmlns:p14="http://schemas.microsoft.com/office/powerpoint/2010/main" val="3532102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1699119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extLst>
      <p:ext uri="{BB962C8B-B14F-4D97-AF65-F5344CB8AC3E}">
        <p14:creationId xmlns:p14="http://schemas.microsoft.com/office/powerpoint/2010/main" val="3338836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extLst>
      <p:ext uri="{BB962C8B-B14F-4D97-AF65-F5344CB8AC3E}">
        <p14:creationId xmlns:p14="http://schemas.microsoft.com/office/powerpoint/2010/main" val="3091749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extLst>
      <p:ext uri="{BB962C8B-B14F-4D97-AF65-F5344CB8AC3E}">
        <p14:creationId xmlns:p14="http://schemas.microsoft.com/office/powerpoint/2010/main" val="756698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extLst>
      <p:ext uri="{BB962C8B-B14F-4D97-AF65-F5344CB8AC3E}">
        <p14:creationId xmlns:p14="http://schemas.microsoft.com/office/powerpoint/2010/main" val="3606184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extLst>
      <p:ext uri="{BB962C8B-B14F-4D97-AF65-F5344CB8AC3E}">
        <p14:creationId xmlns:p14="http://schemas.microsoft.com/office/powerpoint/2010/main" val="39142514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extLst>
      <p:ext uri="{BB962C8B-B14F-4D97-AF65-F5344CB8AC3E}">
        <p14:creationId xmlns:p14="http://schemas.microsoft.com/office/powerpoint/2010/main" val="28856509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extLst>
      <p:ext uri="{BB962C8B-B14F-4D97-AF65-F5344CB8AC3E}">
        <p14:creationId xmlns:p14="http://schemas.microsoft.com/office/powerpoint/2010/main" val="12636807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29</a:t>
            </a:fld>
            <a:endParaRPr lang="en-US"/>
          </a:p>
        </p:txBody>
      </p:sp>
    </p:spTree>
    <p:extLst>
      <p:ext uri="{BB962C8B-B14F-4D97-AF65-F5344CB8AC3E}">
        <p14:creationId xmlns:p14="http://schemas.microsoft.com/office/powerpoint/2010/main" val="13352624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30</a:t>
            </a:fld>
            <a:endParaRPr lang="en-US"/>
          </a:p>
        </p:txBody>
      </p:sp>
    </p:spTree>
    <p:extLst>
      <p:ext uri="{BB962C8B-B14F-4D97-AF65-F5344CB8AC3E}">
        <p14:creationId xmlns:p14="http://schemas.microsoft.com/office/powerpoint/2010/main" val="31482385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31</a:t>
            </a:fld>
            <a:endParaRPr lang="en-US"/>
          </a:p>
        </p:txBody>
      </p:sp>
    </p:spTree>
    <p:extLst>
      <p:ext uri="{BB962C8B-B14F-4D97-AF65-F5344CB8AC3E}">
        <p14:creationId xmlns:p14="http://schemas.microsoft.com/office/powerpoint/2010/main" val="1974430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4C374-B787-47DF-9F80-968CE88202E4}" type="slidenum">
              <a:rPr lang="en-US"/>
              <a:pPr/>
              <a:t>3</a:t>
            </a:fld>
            <a:endParaRPr lang="en-US"/>
          </a:p>
        </p:txBody>
      </p:sp>
      <p:sp>
        <p:nvSpPr>
          <p:cNvPr id="2355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215119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lIns="91437" tIns="45718" rIns="91437" bIns="45718"/>
          <a:lstStyle/>
          <a:p>
            <a:r>
              <a:rPr lang="en-US" dirty="0"/>
              <a:t>Indirect bankruptcy costs are likely to be higher for these types of firms and they should therefore be much more cautious about borrowing money in the first place.</a:t>
            </a:r>
          </a:p>
        </p:txBody>
      </p:sp>
    </p:spTree>
    <p:extLst>
      <p:ext uri="{BB962C8B-B14F-4D97-AF65-F5344CB8AC3E}">
        <p14:creationId xmlns:p14="http://schemas.microsoft.com/office/powerpoint/2010/main" val="14436633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Rot="1" noChangeAspect="1" noChangeArrowheads="1" noTextEdit="1"/>
          </p:cNvSpPr>
          <p:nvPr>
            <p:ph type="sldImg"/>
          </p:nvPr>
        </p:nvSpPr>
        <p:spPr>
          <a:ln/>
        </p:spPr>
      </p:sp>
      <p:sp>
        <p:nvSpPr>
          <p:cNvPr id="740355" name="Rectangle 3"/>
          <p:cNvSpPr>
            <a:spLocks noGrp="1" noChangeArrowheads="1"/>
          </p:cNvSpPr>
          <p:nvPr>
            <p:ph type="body" idx="1"/>
          </p:nvPr>
        </p:nvSpPr>
        <p:spPr/>
        <p:txBody>
          <a:bodyPr lIns="91437" tIns="45718" rIns="91437" bIns="45718"/>
          <a:lstStyle/>
          <a:p>
            <a:r>
              <a:rPr lang="en-US" dirty="0"/>
              <a:t>Indirect bankruptcy costs are likely to be higher for these types of firms and they should therefore be much more cautious about borrowing money in the first place.</a:t>
            </a:r>
          </a:p>
        </p:txBody>
      </p:sp>
    </p:spTree>
    <p:extLst>
      <p:ext uri="{BB962C8B-B14F-4D97-AF65-F5344CB8AC3E}">
        <p14:creationId xmlns:p14="http://schemas.microsoft.com/office/powerpoint/2010/main" val="28344060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lIns="93379" tIns="46689" rIns="93379" bIns="46689"/>
          <a:lstStyle/>
          <a:p>
            <a:r>
              <a:rPr lang="en-US" altLang="en-US" dirty="0"/>
              <a:t>What is good for equity investors might not be good for bondholders and lenders….</a:t>
            </a:r>
          </a:p>
          <a:p>
            <a:r>
              <a:rPr lang="en-US" altLang="en-US" dirty="0"/>
              <a:t>A risky project, with substantial upside, may make equity investors happy, but they might cause bondholders, who do not share in the upside, much worse off.</a:t>
            </a:r>
          </a:p>
          <a:p>
            <a:r>
              <a:rPr lang="en-US" altLang="en-US" dirty="0"/>
              <a:t>Similarly, paying a large dividend may make stockholders happier but they make lenders less well off.</a:t>
            </a:r>
          </a:p>
        </p:txBody>
      </p:sp>
    </p:spTree>
    <p:extLst>
      <p:ext uri="{BB962C8B-B14F-4D97-AF65-F5344CB8AC3E}">
        <p14:creationId xmlns:p14="http://schemas.microsoft.com/office/powerpoint/2010/main" val="38623390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Rot="1" noChangeAspect="1" noChangeArrowheads="1" noTextEdit="1"/>
          </p:cNvSpPr>
          <p:nvPr>
            <p:ph type="sldImg"/>
          </p:nvPr>
        </p:nvSpPr>
        <p:spPr>
          <a:ln/>
        </p:spPr>
      </p:sp>
      <p:sp>
        <p:nvSpPr>
          <p:cNvPr id="748547" name="Rectangle 3"/>
          <p:cNvSpPr>
            <a:spLocks noGrp="1" noChangeArrowheads="1"/>
          </p:cNvSpPr>
          <p:nvPr>
            <p:ph type="body" idx="1"/>
          </p:nvPr>
        </p:nvSpPr>
        <p:spPr/>
        <p:txBody>
          <a:bodyPr lIns="93379" tIns="46689" rIns="93379" bIns="46689"/>
          <a:lstStyle/>
          <a:p>
            <a:r>
              <a:rPr lang="en-US" altLang="en-US" dirty="0"/>
              <a:t>What is good for equity investors might not be good for bondholders and lenders….</a:t>
            </a:r>
          </a:p>
          <a:p>
            <a:r>
              <a:rPr lang="en-US" altLang="en-US" dirty="0"/>
              <a:t>A risky project, with substantial upside, may make equity investors happy, but they might cause bondholders, who do not share in the upside, much worse off.</a:t>
            </a:r>
          </a:p>
          <a:p>
            <a:r>
              <a:rPr lang="en-US" altLang="en-US" dirty="0"/>
              <a:t>Similarly, paying a large dividend may make stockholders happier but they make lenders less well off.</a:t>
            </a:r>
          </a:p>
        </p:txBody>
      </p:sp>
    </p:spTree>
    <p:extLst>
      <p:ext uri="{BB962C8B-B14F-4D97-AF65-F5344CB8AC3E}">
        <p14:creationId xmlns:p14="http://schemas.microsoft.com/office/powerpoint/2010/main" val="39938227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Rot="1" noChangeAspect="1" noChangeArrowheads="1" noTextEdit="1"/>
          </p:cNvSpPr>
          <p:nvPr>
            <p:ph type="sldImg"/>
          </p:nvPr>
        </p:nvSpPr>
        <p:spPr>
          <a:ln/>
        </p:spPr>
      </p:sp>
      <p:sp>
        <p:nvSpPr>
          <p:cNvPr id="754691" name="Rectangle 3"/>
          <p:cNvSpPr>
            <a:spLocks noGrp="1" noChangeArrowheads="1"/>
          </p:cNvSpPr>
          <p:nvPr>
            <p:ph type="body" idx="1"/>
          </p:nvPr>
        </p:nvSpPr>
        <p:spPr/>
        <p:txBody>
          <a:bodyPr lIns="93379" tIns="46689" rIns="93379" bIns="46689"/>
          <a:lstStyle/>
          <a:p>
            <a:r>
              <a:rPr lang="en-US" altLang="en-US"/>
              <a:t>Agency costs can show up in a number of different ways. One is in the form of higher interest rates on debt. The other is in the form of monitoring costs or lost investments.</a:t>
            </a:r>
          </a:p>
        </p:txBody>
      </p:sp>
    </p:spTree>
    <p:extLst>
      <p:ext uri="{BB962C8B-B14F-4D97-AF65-F5344CB8AC3E}">
        <p14:creationId xmlns:p14="http://schemas.microsoft.com/office/powerpoint/2010/main" val="27830211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8" name="Rectangle 2"/>
          <p:cNvSpPr>
            <a:spLocks noGrp="1" noRot="1" noChangeAspect="1" noChangeArrowheads="1" noTextEdit="1"/>
          </p:cNvSpPr>
          <p:nvPr>
            <p:ph type="sldImg"/>
          </p:nvPr>
        </p:nvSpPr>
        <p:spPr>
          <a:ln/>
        </p:spPr>
      </p:sp>
      <p:sp>
        <p:nvSpPr>
          <p:cNvPr id="756739" name="Rectangle 3"/>
          <p:cNvSpPr>
            <a:spLocks noGrp="1" noChangeArrowheads="1"/>
          </p:cNvSpPr>
          <p:nvPr>
            <p:ph type="body" idx="1"/>
          </p:nvPr>
        </p:nvSpPr>
        <p:spPr/>
        <p:txBody>
          <a:bodyPr lIns="93379" tIns="46689" rIns="93379" bIns="46689"/>
          <a:lstStyle/>
          <a:p>
            <a:r>
              <a:rPr lang="en-US" altLang="en-US"/>
              <a:t>May provide some insight into why technology firms seldom borrow.</a:t>
            </a:r>
          </a:p>
        </p:txBody>
      </p:sp>
    </p:spTree>
    <p:extLst>
      <p:ext uri="{BB962C8B-B14F-4D97-AF65-F5344CB8AC3E}">
        <p14:creationId xmlns:p14="http://schemas.microsoft.com/office/powerpoint/2010/main" val="13966245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38</a:t>
            </a:fld>
            <a:endParaRPr lang="en-US"/>
          </a:p>
        </p:txBody>
      </p:sp>
    </p:spTree>
    <p:extLst>
      <p:ext uri="{BB962C8B-B14F-4D97-AF65-F5344CB8AC3E}">
        <p14:creationId xmlns:p14="http://schemas.microsoft.com/office/powerpoint/2010/main" val="31538955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39</a:t>
            </a:fld>
            <a:endParaRPr lang="en-US"/>
          </a:p>
        </p:txBody>
      </p:sp>
    </p:spTree>
    <p:extLst>
      <p:ext uri="{BB962C8B-B14F-4D97-AF65-F5344CB8AC3E}">
        <p14:creationId xmlns:p14="http://schemas.microsoft.com/office/powerpoint/2010/main" val="26226045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40</a:t>
            </a:fld>
            <a:endParaRPr lang="en-US"/>
          </a:p>
        </p:txBody>
      </p:sp>
    </p:spTree>
    <p:extLst>
      <p:ext uri="{BB962C8B-B14F-4D97-AF65-F5344CB8AC3E}">
        <p14:creationId xmlns:p14="http://schemas.microsoft.com/office/powerpoint/2010/main" val="71705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1079169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353693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102647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B196D-7443-494A-95B4-EE76B51DE257}" type="slidenum">
              <a:rPr lang="en-US"/>
              <a:pPr/>
              <a:t>7</a:t>
            </a:fld>
            <a:endParaRPr lang="en-US"/>
          </a:p>
        </p:txBody>
      </p:sp>
      <p:sp>
        <p:nvSpPr>
          <p:cNvPr id="2969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062881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DF6B2-58AE-4175-B2D8-36F531096AFE}" type="slidenum">
              <a:rPr lang="en-US"/>
              <a:pPr/>
              <a:t>8</a:t>
            </a:fld>
            <a:endParaRPr lang="en-US"/>
          </a:p>
        </p:txBody>
      </p:sp>
      <p:sp>
        <p:nvSpPr>
          <p:cNvPr id="3379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4181392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51C166-525A-4EDC-BAC4-B3071592B8D4}" type="slidenum">
              <a:rPr lang="en-US"/>
              <a:pPr/>
              <a:t>9</a:t>
            </a:fld>
            <a:endParaRPr lang="en-US"/>
          </a:p>
        </p:txBody>
      </p:sp>
      <p:sp>
        <p:nvSpPr>
          <p:cNvPr id="3993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9939"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479086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a:t>Copyright © 2007 Pearson Addison-Wesley. All rights reserved.</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a:t>Click to edit Master title style</a:t>
            </a:r>
          </a:p>
        </p:txBody>
      </p:sp>
      <p:sp>
        <p:nvSpPr>
          <p:cNvPr id="3" name="Content Placeholder 2"/>
          <p:cNvSpPr>
            <a:spLocks noGrp="1"/>
          </p:cNvSpPr>
          <p:nvPr>
            <p:ph sz="half" idx="1"/>
          </p:nvPr>
        </p:nvSpPr>
        <p:spPr>
          <a:xfrm>
            <a:off x="304800" y="1524000"/>
            <a:ext cx="8458200" cy="232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4000500"/>
            <a:ext cx="8458200" cy="2324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a:t>Copyright © 2007 Pearson Addison-Wesley. All rights reserved.</a:t>
            </a:r>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Copyright © 2007 Pearson Addison-Wesley. All rights reserved.</a:t>
            </a:r>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a:t>Copyright © 2007 Pearson Addison-Wesley. All rights reserved.</a:t>
            </a:r>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Copyright © 2007 Pearson Addison-Wesley. All rights reserved.</a:t>
            </a:r>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Copyright © 2007 Pearson Addison-Wesley. All rights reserved.</a:t>
            </a:r>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Copyright © 2007 Pearson Addison-Wesley. All rights reserved.</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a:t>Copyright © 2007 Pearson Addison-Wesley. All rights reserved.</a:t>
            </a:r>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2"/>
            </p:custDataLst>
            <p:extLst>
              <p:ext uri="{D42A27DB-BD31-4B8C-83A1-F6EECF244321}">
                <p14:modId xmlns:p14="http://schemas.microsoft.com/office/powerpoint/2010/main" val="6360256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3" imgW="395" imgH="394" progId="TCLayout.ActiveDocument.1">
                  <p:embed/>
                </p:oleObj>
              </mc:Choice>
              <mc:Fallback>
                <p:oleObj name="think-cell Slide" r:id="rId13" imgW="395" imgH="394" progId="TCLayout.ActiveDocument.1">
                  <p:embed/>
                  <p:pic>
                    <p:nvPicPr>
                      <p:cNvPr id="4" name="Object 3" hidden="1"/>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e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6.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8.wmf"/><Relationship Id="rId5" Type="http://schemas.openxmlformats.org/officeDocument/2006/relationships/oleObject" Target="../embeddings/oleObject7.bin"/><Relationship Id="rId4" Type="http://schemas.openxmlformats.org/officeDocument/2006/relationships/image" Target="../media/image17.png"/></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hyperlink" Target="http://webpage.pace.edu/pviswanath/notes/corpfin/capstruc.html#crosssecvart" TargetMode="Externa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7848600" cy="1143000"/>
          </a:xfrm>
          <a:noFill/>
          <a:ln/>
        </p:spPr>
        <p:txBody>
          <a:bodyPr lIns="90487" tIns="44450" rIns="90487" bIns="44450">
            <a:normAutofit/>
          </a:bodyPr>
          <a:lstStyle/>
          <a:p>
            <a:r>
              <a:rPr lang="en-US" dirty="0"/>
              <a:t>Capital Structure: An Overview</a:t>
            </a:r>
          </a:p>
        </p:txBody>
      </p:sp>
      <p:sp>
        <p:nvSpPr>
          <p:cNvPr id="622595" name="Rectangle 3"/>
          <p:cNvSpPr>
            <a:spLocks noGrp="1" noChangeArrowheads="1"/>
          </p:cNvSpPr>
          <p:nvPr>
            <p:ph type="subTitle" idx="1"/>
          </p:nvPr>
        </p:nvSpPr>
        <p:spPr>
          <a:xfrm>
            <a:off x="1371600" y="2819400"/>
            <a:ext cx="6400800" cy="2057400"/>
          </a:xfrm>
          <a:noFill/>
          <a:ln/>
        </p:spPr>
        <p:txBody>
          <a:bodyPr lIns="90487" tIns="44450" rIns="90487" bIns="44450">
            <a:normAutofit fontScale="850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a:t>Viswanath</a:t>
            </a:r>
            <a:endParaRPr lang="en-US" dirty="0"/>
          </a:p>
          <a:p>
            <a:pPr marL="342900" indent="-342900"/>
            <a:endParaRPr lang="en-US" dirty="0"/>
          </a:p>
          <a:p>
            <a:pPr marL="342900" indent="-342900"/>
            <a:endParaRPr lang="en-US" dirty="0"/>
          </a:p>
          <a:p>
            <a:pPr algn="ctr"/>
            <a:r>
              <a:rPr lang="en-US" sz="1600" dirty="0">
                <a:solidFill>
                  <a:schemeClr val="tx2"/>
                </a:solidFill>
                <a:latin typeface="Tahoma" pitchFamily="34" charset="0"/>
              </a:rPr>
              <a:t>Financial Strategy </a:t>
            </a:r>
          </a:p>
          <a:p>
            <a:pPr algn="ctr"/>
            <a:r>
              <a:rPr lang="en-US" dirty="0">
                <a:solidFill>
                  <a:schemeClr val="tx2"/>
                </a:solidFill>
                <a:latin typeface="Tahoma" pitchFamily="34" charset="0"/>
              </a:rPr>
              <a:t>and </a:t>
            </a:r>
          </a:p>
          <a:p>
            <a:pPr algn="ctr"/>
            <a:r>
              <a:rPr lang="en-US" sz="1600" dirty="0">
                <a:solidFill>
                  <a:schemeClr val="tx2"/>
                </a:solidFill>
                <a:latin typeface="Tahoma" pitchFamily="34" charset="0"/>
              </a:rPr>
              <a:t>Business Decisions</a:t>
            </a:r>
          </a:p>
          <a:p>
            <a:pPr marL="342900" indent="-342900"/>
            <a:endParaRPr lang="en-US" dirty="0"/>
          </a:p>
        </p:txBody>
      </p:sp>
      <p:sp>
        <p:nvSpPr>
          <p:cNvPr id="7" name="Slide Number Placeholder 6"/>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a:t>Financing a Firm with Debt and Equity</a:t>
            </a:r>
          </a:p>
        </p:txBody>
      </p:sp>
      <p:pic>
        <p:nvPicPr>
          <p:cNvPr id="43013" name="Picture 5" descr="BD14_03_14t03"/>
          <p:cNvPicPr preferRelativeResize="0">
            <a:picLocks noGrp="1" noChangeAspect="1" noChangeArrowheads="1"/>
          </p:cNvPicPr>
          <p:nvPr>
            <p:ph type="body" idx="4294967295"/>
            <p:custDataLst>
              <p:tags r:id="rId1"/>
            </p:custDataLst>
          </p:nvPr>
        </p:nvPicPr>
        <p:blipFill>
          <a:blip r:embed="rId4" cstate="print"/>
          <a:srcRect t="27415" r="450"/>
          <a:stretch>
            <a:fillRect/>
          </a:stretch>
        </p:blipFill>
        <p:spPr>
          <a:xfrm>
            <a:off x="685800" y="1447800"/>
            <a:ext cx="7277100" cy="2092304"/>
          </a:xfrm>
          <a:prstGeom prst="rect">
            <a:avLst/>
          </a:prstGeom>
          <a:noFill/>
          <a:ln/>
        </p:spPr>
      </p:pic>
      <p:sp>
        <p:nvSpPr>
          <p:cNvPr id="7" name="Rectangle 3"/>
          <p:cNvSpPr txBox="1">
            <a:spLocks noChangeArrowheads="1"/>
          </p:cNvSpPr>
          <p:nvPr/>
        </p:nvSpPr>
        <p:spPr>
          <a:xfrm>
            <a:off x="228600" y="3505200"/>
            <a:ext cx="8763000" cy="320040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What price </a:t>
            </a:r>
            <a:r>
              <a:rPr kumimoji="0" lang="en-US" sz="2700" b="0" i="1" u="none" strike="noStrike" kern="1200" cap="none" spc="0" normalizeH="0" baseline="0" noProof="0" dirty="0">
                <a:ln>
                  <a:noFill/>
                </a:ln>
                <a:solidFill>
                  <a:schemeClr val="tx1"/>
                </a:solidFill>
                <a:effectLst/>
                <a:uLnTx/>
                <a:uFillTx/>
                <a:latin typeface="+mn-lt"/>
                <a:ea typeface="+mn-ea"/>
                <a:cs typeface="+mn-cs"/>
              </a:rPr>
              <a:t>E</a:t>
            </a:r>
            <a:r>
              <a:rPr kumimoji="0" lang="en-US" sz="2700" b="0" i="0" u="none" strike="noStrike" kern="1200" cap="none" spc="0" normalizeH="0" baseline="0" noProof="0" dirty="0">
                <a:ln>
                  <a:noFill/>
                </a:ln>
                <a:solidFill>
                  <a:schemeClr val="tx1"/>
                </a:solidFill>
                <a:effectLst/>
                <a:uLnTx/>
                <a:uFillTx/>
                <a:latin typeface="+mn-lt"/>
                <a:ea typeface="+mn-ea"/>
                <a:cs typeface="+mn-cs"/>
              </a:rPr>
              <a:t> should the levered equity sell for?</a:t>
            </a:r>
          </a:p>
          <a:p>
            <a:pPr marL="274320" lvl="0" indent="-274320">
              <a:spcBef>
                <a:spcPct val="60000"/>
              </a:spcBef>
              <a:buClr>
                <a:schemeClr val="accent1"/>
              </a:buClr>
              <a:buSzPct val="85000"/>
              <a:buFont typeface="Wingdings 2"/>
              <a:buChar char=""/>
            </a:pPr>
            <a:r>
              <a:rPr lang="en-US" sz="2700" dirty="0"/>
              <a:t>Modigliani and Miller argue that if the cashflows to the entire firm does not change, then, according to the Law of One Price, the value of the firm cannot change.  Consequently, the value of levered equity must equal $500 ($1000-$500).  </a:t>
            </a:r>
          </a:p>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Does this mean that leverage</a:t>
            </a:r>
            <a:r>
              <a:rPr kumimoji="0" lang="en-US" sz="2700" b="0" i="0" u="none" strike="noStrike" kern="1200" cap="none" spc="0" normalizeH="0" noProof="0" dirty="0">
                <a:ln>
                  <a:noFill/>
                </a:ln>
                <a:solidFill>
                  <a:schemeClr val="tx1"/>
                </a:solidFill>
                <a:effectLst/>
                <a:uLnTx/>
                <a:uFillTx/>
                <a:latin typeface="+mn-lt"/>
                <a:ea typeface="+mn-ea"/>
                <a:cs typeface="+mn-cs"/>
              </a:rPr>
              <a:t> is bad because levered equity is worth less than unlevered equity?</a:t>
            </a:r>
          </a:p>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lang="en-US" sz="2700" baseline="0" dirty="0"/>
              <a:t>No</a:t>
            </a:r>
            <a:r>
              <a:rPr lang="en-US" sz="2700" dirty="0"/>
              <a:t>, as far as the entrepreneur is concerned, he is able to raise the same $1000 for the investment opportunity whether or not he uses leverage or not.</a:t>
            </a:r>
          </a:p>
        </p:txBody>
      </p:sp>
      <p:sp>
        <p:nvSpPr>
          <p:cNvPr id="8" name="Slide Number Placeholder 7"/>
          <p:cNvSpPr>
            <a:spLocks noGrp="1"/>
          </p:cNvSpPr>
          <p:nvPr>
            <p:ph type="sldNum" sz="quarter" idx="12"/>
          </p:nvPr>
        </p:nvSpPr>
        <p:spPr/>
        <p:txBody>
          <a:bodyPr/>
          <a:lstStyle/>
          <a:p>
            <a:fld id="{E8C80D2A-EA4E-4A37-A9DF-772D0EA46EC5}" type="slidenum">
              <a:rPr lang="en-US" smtClean="0"/>
              <a:pPr/>
              <a:t>10</a:t>
            </a:fld>
            <a:endParaRPr lang="en-US" dirty="0"/>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Rate of Return for Levered Equity</a:t>
            </a:r>
          </a:p>
        </p:txBody>
      </p:sp>
      <p:sp>
        <p:nvSpPr>
          <p:cNvPr id="4" name="Content Placeholder 3"/>
          <p:cNvSpPr>
            <a:spLocks noGrp="1"/>
          </p:cNvSpPr>
          <p:nvPr>
            <p:ph sz="quarter" idx="13"/>
          </p:nvPr>
        </p:nvSpPr>
        <p:spPr>
          <a:xfrm>
            <a:off x="304800" y="1447800"/>
            <a:ext cx="8503920" cy="4803648"/>
          </a:xfrm>
        </p:spPr>
        <p:txBody>
          <a:bodyPr>
            <a:normAutofit fontScale="85000" lnSpcReduction="20000"/>
          </a:bodyPr>
          <a:lstStyle/>
          <a:p>
            <a:r>
              <a:rPr lang="en-US" dirty="0"/>
              <a:t>What about the shareholders in the levered firm?  Are they getting the stock too cheap?</a:t>
            </a:r>
          </a:p>
          <a:p>
            <a:r>
              <a:rPr lang="en-US" dirty="0"/>
              <a:t>If the value of levered equity is $500, then shareholders earn 875/500 -1 or 75% in a strong economy and 375/500 -1 or </a:t>
            </a:r>
            <a:br>
              <a:rPr lang="en-US" dirty="0"/>
            </a:br>
            <a:r>
              <a:rPr lang="en-US" dirty="0"/>
              <a:t>-25% in a weak economy for an expected return of [0.5(75)+0.5(-25)] = 25% &gt; 15%!</a:t>
            </a:r>
          </a:p>
          <a:p>
            <a:r>
              <a:rPr lang="en-US" dirty="0"/>
              <a:t>Shouldn’t the value of levered equity be [0.5(875)+0.5(375)]/1.15 = $543.48 &gt; $500?</a:t>
            </a:r>
          </a:p>
          <a:p>
            <a:r>
              <a:rPr lang="en-US" dirty="0"/>
              <a:t>If the correct value of levered equity is $500, why is the average return for levered </a:t>
            </a:r>
            <a:r>
              <a:rPr lang="en-US" dirty="0" err="1"/>
              <a:t>equityholders</a:t>
            </a:r>
            <a:r>
              <a:rPr lang="en-US" dirty="0"/>
              <a:t> so high?</a:t>
            </a:r>
          </a:p>
          <a:p>
            <a:r>
              <a:rPr lang="en-US" dirty="0"/>
              <a:t>The answer is that the risk to levered </a:t>
            </a:r>
            <a:r>
              <a:rPr lang="en-US" dirty="0" err="1"/>
              <a:t>equityholders</a:t>
            </a:r>
            <a:r>
              <a:rPr lang="en-US" dirty="0"/>
              <a:t> is greater.</a:t>
            </a:r>
          </a:p>
          <a:p>
            <a:r>
              <a:rPr lang="en-US" dirty="0"/>
              <a:t>How can we check whether the risk is indeed greater?</a:t>
            </a:r>
          </a:p>
          <a:p>
            <a:r>
              <a:rPr lang="en-US" dirty="0"/>
              <a:t>According to the CAPM, we measure project risk with beta – what is the beta of levered equity?</a:t>
            </a:r>
          </a:p>
        </p:txBody>
      </p:sp>
      <p:sp>
        <p:nvSpPr>
          <p:cNvPr id="6" name="Slide Number Placeholder 5"/>
          <p:cNvSpPr>
            <a:spLocks noGrp="1"/>
          </p:cNvSpPr>
          <p:nvPr>
            <p:ph type="sldNum" sz="quarter" idx="12"/>
          </p:nvPr>
        </p:nvSpPr>
        <p:spPr/>
        <p:txBody>
          <a:bodyPr/>
          <a:lstStyle/>
          <a:p>
            <a:fld id="{E8C80D2A-EA4E-4A37-A9DF-772D0EA46EC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Valuation of Levered Equity</a:t>
            </a:r>
          </a:p>
        </p:txBody>
      </p:sp>
      <p:sp>
        <p:nvSpPr>
          <p:cNvPr id="4" name="Content Placeholder 3"/>
          <p:cNvSpPr>
            <a:spLocks noGrp="1"/>
          </p:cNvSpPr>
          <p:nvPr>
            <p:ph sz="quarter" idx="13"/>
          </p:nvPr>
        </p:nvSpPr>
        <p:spPr>
          <a:xfrm>
            <a:off x="457200" y="3429000"/>
            <a:ext cx="8503920" cy="533400"/>
          </a:xfrm>
        </p:spPr>
        <p:txBody>
          <a:bodyPr>
            <a:normAutofit fontScale="92500"/>
          </a:bodyPr>
          <a:lstStyle/>
          <a:p>
            <a:r>
              <a:rPr lang="en-US" dirty="0"/>
              <a:t>We can compute it as we did before for unlevered equity:</a:t>
            </a:r>
          </a:p>
        </p:txBody>
      </p:sp>
      <p:pic>
        <p:nvPicPr>
          <p:cNvPr id="5" name="Picture 5" descr="BD14_04_14t04"/>
          <p:cNvPicPr preferRelativeResize="0">
            <a:picLocks noChangeAspect="1" noChangeArrowheads="1"/>
          </p:cNvPicPr>
          <p:nvPr>
            <p:custDataLst>
              <p:tags r:id="rId1"/>
            </p:custDataLst>
          </p:nvPr>
        </p:nvPicPr>
        <p:blipFill>
          <a:blip r:embed="rId4" cstate="print"/>
          <a:srcRect t="21176" r="436"/>
          <a:stretch>
            <a:fillRect/>
          </a:stretch>
        </p:blipFill>
        <p:spPr>
          <a:xfrm>
            <a:off x="228600" y="1447800"/>
            <a:ext cx="8699500" cy="1914525"/>
          </a:xfrm>
          <a:prstGeom prst="rect">
            <a:avLst/>
          </a:prstGeom>
          <a:noFill/>
          <a:ln/>
        </p:spPr>
      </p:pic>
      <p:sp>
        <p:nvSpPr>
          <p:cNvPr id="6" name="Content Placeholder 3"/>
          <p:cNvSpPr txBox="1">
            <a:spLocks/>
          </p:cNvSpPr>
          <p:nvPr/>
        </p:nvSpPr>
        <p:spPr>
          <a:xfrm>
            <a:off x="457200" y="4724400"/>
            <a:ext cx="8534400" cy="1828800"/>
          </a:xfrm>
          <a:prstGeom prst="rect">
            <a:avLst/>
          </a:prstGeom>
        </p:spPr>
        <p:txBody>
          <a:bodyPr vert="horz">
            <a:normAutofit fontScale="9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Hence the required rate of return on levered equity should be 5% + 2.5(8%) = 25%!</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Hence the valuation of the levered equity as $500 is exactly right, because:</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[(0.5)875+(0.5)375]/1.25 = $500</a:t>
            </a:r>
          </a:p>
        </p:txBody>
      </p:sp>
      <p:graphicFrame>
        <p:nvGraphicFramePr>
          <p:cNvPr id="61442" name="Object 2"/>
          <p:cNvGraphicFramePr>
            <a:graphicFrameLocks noChangeAspect="1"/>
          </p:cNvGraphicFramePr>
          <p:nvPr/>
        </p:nvGraphicFramePr>
        <p:xfrm>
          <a:off x="2133600" y="3886200"/>
          <a:ext cx="3581400" cy="787908"/>
        </p:xfrm>
        <a:graphic>
          <a:graphicData uri="http://schemas.openxmlformats.org/presentationml/2006/ole">
            <mc:AlternateContent xmlns:mc="http://schemas.openxmlformats.org/markup-compatibility/2006">
              <mc:Choice xmlns:v="urn:schemas-microsoft-com:vml" Requires="v">
                <p:oleObj name="Equation" r:id="rId5" imgW="1904760" imgH="419040" progId="Equation.3">
                  <p:embed/>
                </p:oleObj>
              </mc:Choice>
              <mc:Fallback>
                <p:oleObj name="Equation" r:id="rId5" imgW="1904760" imgH="419040" progId="Equation.3">
                  <p:embed/>
                  <p:pic>
                    <p:nvPicPr>
                      <p:cNvPr id="61442"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3886200"/>
                        <a:ext cx="3581400" cy="7879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E8C80D2A-EA4E-4A37-A9DF-772D0EA46EC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in Perfect Markets</a:t>
            </a:r>
          </a:p>
        </p:txBody>
      </p:sp>
      <p:sp>
        <p:nvSpPr>
          <p:cNvPr id="4" name="Content Placeholder 3"/>
          <p:cNvSpPr>
            <a:spLocks noGrp="1"/>
          </p:cNvSpPr>
          <p:nvPr>
            <p:ph sz="quarter" idx="13"/>
          </p:nvPr>
        </p:nvSpPr>
        <p:spPr>
          <a:xfrm>
            <a:off x="301752" y="1676400"/>
            <a:ext cx="8503920" cy="4724400"/>
          </a:xfrm>
        </p:spPr>
        <p:txBody>
          <a:bodyPr>
            <a:normAutofit fontScale="77500" lnSpcReduction="20000"/>
          </a:bodyPr>
          <a:lstStyle/>
          <a:p>
            <a:pPr>
              <a:spcBef>
                <a:spcPct val="50000"/>
              </a:spcBef>
            </a:pPr>
            <a:r>
              <a:rPr lang="en-US" dirty="0"/>
              <a:t>In summary:</a:t>
            </a:r>
          </a:p>
          <a:p>
            <a:pPr>
              <a:spcBef>
                <a:spcPct val="50000"/>
              </a:spcBef>
            </a:pPr>
            <a:r>
              <a:rPr lang="en-US" dirty="0"/>
              <a:t>In the case of perfect capital markets, if the firm is 100% equity financed, the equity holders will require a 15% expected return. </a:t>
            </a:r>
          </a:p>
          <a:p>
            <a:pPr>
              <a:spcBef>
                <a:spcPct val="50000"/>
              </a:spcBef>
            </a:pPr>
            <a:r>
              <a:rPr lang="en-US" dirty="0"/>
              <a:t>If the firm is financed 50% with debt and 50% with equity, the debt holders will receive a return of 5%, while the levered equity holders will require an expected return of 25% (because of their increased risk). </a:t>
            </a:r>
          </a:p>
          <a:p>
            <a:pPr>
              <a:spcBef>
                <a:spcPct val="50000"/>
              </a:spcBef>
            </a:pPr>
            <a:r>
              <a:rPr lang="en-US" dirty="0"/>
              <a:t>Since the debt is riskless, it earns a return of 5%, as already noted.</a:t>
            </a:r>
          </a:p>
          <a:p>
            <a:pPr>
              <a:spcBef>
                <a:spcPct val="50000"/>
              </a:spcBef>
            </a:pPr>
            <a:r>
              <a:rPr lang="en-US" dirty="0"/>
              <a:t>The entrepreneur should be indifferent between using all equity or a combination of debt and equity because he makes the same $200 either way.</a:t>
            </a:r>
          </a:p>
          <a:p>
            <a:pPr>
              <a:spcBef>
                <a:spcPct val="50000"/>
              </a:spcBef>
            </a:pPr>
            <a:r>
              <a:rPr lang="en-US" dirty="0"/>
              <a:t>Investors are indifferent because they get an appropriate return for the risk they are taking.</a:t>
            </a:r>
          </a:p>
        </p:txBody>
      </p:sp>
      <p:sp>
        <p:nvSpPr>
          <p:cNvPr id="5" name="Slide Number Placeholder 4"/>
          <p:cNvSpPr>
            <a:spLocks noGrp="1"/>
          </p:cNvSpPr>
          <p:nvPr>
            <p:ph type="sldNum" sz="quarter" idx="12"/>
          </p:nvPr>
        </p:nvSpPr>
        <p:spPr/>
        <p:txBody>
          <a:bodyPr/>
          <a:lstStyle/>
          <a:p>
            <a:fld id="{E8C80D2A-EA4E-4A37-A9DF-772D0EA46EC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a:bodyPr>
          <a:lstStyle/>
          <a:p>
            <a:r>
              <a:rPr lang="en-US" dirty="0"/>
              <a:t>MM I: Leverage, Arbitrage, and Firm Value</a:t>
            </a:r>
          </a:p>
        </p:txBody>
      </p:sp>
      <p:sp>
        <p:nvSpPr>
          <p:cNvPr id="73731" name="Rectangle 3"/>
          <p:cNvSpPr>
            <a:spLocks noGrp="1" noChangeArrowheads="1"/>
          </p:cNvSpPr>
          <p:nvPr>
            <p:ph type="body" idx="4294967295"/>
          </p:nvPr>
        </p:nvSpPr>
        <p:spPr>
          <a:xfrm>
            <a:off x="304800" y="1524000"/>
            <a:ext cx="8458200" cy="4800600"/>
          </a:xfrm>
          <a:prstGeom prst="rect">
            <a:avLst/>
          </a:prstGeom>
        </p:spPr>
        <p:txBody>
          <a:bodyPr>
            <a:normAutofit fontScale="92500" lnSpcReduction="20000"/>
          </a:bodyPr>
          <a:lstStyle/>
          <a:p>
            <a:pPr>
              <a:spcBef>
                <a:spcPct val="60000"/>
              </a:spcBef>
            </a:pPr>
            <a:r>
              <a:rPr lang="en-US" dirty="0"/>
              <a:t>The Law of One Price implies that leverage will not affect the total value of the firm.</a:t>
            </a:r>
          </a:p>
          <a:p>
            <a:pPr lvl="1">
              <a:spcBef>
                <a:spcPct val="60000"/>
              </a:spcBef>
            </a:pPr>
            <a:r>
              <a:rPr lang="en-US" dirty="0"/>
              <a:t>Instead, it merely changes the allocation of cash flows between debt and equity, without altering the total cash flows of the firm.</a:t>
            </a:r>
          </a:p>
          <a:p>
            <a:pPr>
              <a:lnSpc>
                <a:spcPct val="90000"/>
              </a:lnSpc>
              <a:spcBef>
                <a:spcPct val="50000"/>
              </a:spcBef>
            </a:pPr>
            <a:r>
              <a:rPr lang="en-US" dirty="0"/>
              <a:t>When is this true?  When capital markets are perfect (as Modigliani and Miller (MM) showed).</a:t>
            </a:r>
          </a:p>
          <a:p>
            <a:pPr>
              <a:lnSpc>
                <a:spcPct val="90000"/>
              </a:lnSpc>
              <a:spcBef>
                <a:spcPct val="50000"/>
              </a:spcBef>
            </a:pPr>
            <a:r>
              <a:rPr lang="en-US" dirty="0"/>
              <a:t>What is the meaning of perfect capital markets?</a:t>
            </a:r>
          </a:p>
          <a:p>
            <a:pPr lvl="1">
              <a:lnSpc>
                <a:spcPct val="90000"/>
              </a:lnSpc>
              <a:spcBef>
                <a:spcPct val="50000"/>
              </a:spcBef>
            </a:pPr>
            <a:r>
              <a:rPr lang="en-US" dirty="0"/>
              <a:t>Investors and firms can trade the same set of securities at competitive market prices equal to the present value of their future cash flows.</a:t>
            </a:r>
          </a:p>
          <a:p>
            <a:pPr lvl="1">
              <a:lnSpc>
                <a:spcPct val="90000"/>
              </a:lnSpc>
              <a:spcBef>
                <a:spcPct val="50000"/>
              </a:spcBef>
            </a:pPr>
            <a:r>
              <a:rPr lang="en-US" dirty="0"/>
              <a:t>There are no taxes, transaction costs, or issuance costs associated with security trading.</a:t>
            </a:r>
          </a:p>
          <a:p>
            <a:pPr lvl="1">
              <a:lnSpc>
                <a:spcPct val="90000"/>
              </a:lnSpc>
              <a:spcBef>
                <a:spcPct val="50000"/>
              </a:spcBef>
            </a:pPr>
            <a:r>
              <a:rPr lang="en-US" dirty="0"/>
              <a:t> A firm’s financing decisions do not change the cash flows generated by its investments, nor do they reveal new information about them.</a:t>
            </a:r>
          </a:p>
        </p:txBody>
      </p:sp>
      <p:sp>
        <p:nvSpPr>
          <p:cNvPr id="6" name="Slide Number Placeholder 5"/>
          <p:cNvSpPr>
            <a:spLocks noGrp="1"/>
          </p:cNvSpPr>
          <p:nvPr>
            <p:ph type="sldNum" sz="quarter" idx="12"/>
          </p:nvPr>
        </p:nvSpPr>
        <p:spPr/>
        <p:txBody>
          <a:bodyPr/>
          <a:lstStyle/>
          <a:p>
            <a:fld id="{E8C80D2A-EA4E-4A37-A9DF-772D0EA46EC5}" type="slidenum">
              <a:rPr lang="en-US" smtClean="0"/>
              <a:pPr/>
              <a:t>14</a:t>
            </a:fld>
            <a:endParaRPr lang="en-US" dirty="0"/>
          </a:p>
        </p:txBody>
      </p:sp>
    </p:spTree>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The Market Value Balance Sheet</a:t>
            </a:r>
          </a:p>
        </p:txBody>
      </p:sp>
      <p:sp>
        <p:nvSpPr>
          <p:cNvPr id="102403" name="Rectangle 3"/>
          <p:cNvSpPr>
            <a:spLocks noGrp="1" noChangeArrowheads="1"/>
          </p:cNvSpPr>
          <p:nvPr>
            <p:ph type="body" idx="4294967295"/>
          </p:nvPr>
        </p:nvSpPr>
        <p:spPr>
          <a:xfrm>
            <a:off x="304800" y="1524000"/>
            <a:ext cx="8458200" cy="4800600"/>
          </a:xfrm>
          <a:prstGeom prst="rect">
            <a:avLst/>
          </a:prstGeom>
        </p:spPr>
        <p:txBody>
          <a:bodyPr>
            <a:normAutofit/>
          </a:bodyPr>
          <a:lstStyle/>
          <a:p>
            <a:r>
              <a:rPr lang="en-US" dirty="0"/>
              <a:t>One thing to keep in mind is that when MM measure the value of the firm, they are talking about a firm whose assets and liabilities are measured in market-value terms.</a:t>
            </a:r>
          </a:p>
          <a:p>
            <a:r>
              <a:rPr lang="en-US" dirty="0"/>
              <a:t>A Market-Value Balance Sheet is one where:</a:t>
            </a:r>
          </a:p>
          <a:p>
            <a:pPr lvl="1">
              <a:spcBef>
                <a:spcPct val="40000"/>
              </a:spcBef>
            </a:pPr>
            <a:r>
              <a:rPr lang="en-US" dirty="0"/>
              <a:t>All assets and liabilities of the firm are included (even intangible assets such as reputation, brand name, or </a:t>
            </a:r>
            <a:br>
              <a:rPr lang="en-US" dirty="0"/>
            </a:br>
            <a:r>
              <a:rPr lang="en-US" dirty="0"/>
              <a:t>human capital that are missing from a standard accounting balance sheet). </a:t>
            </a:r>
          </a:p>
          <a:p>
            <a:pPr lvl="1">
              <a:spcBef>
                <a:spcPct val="40000"/>
              </a:spcBef>
            </a:pPr>
            <a:r>
              <a:rPr lang="en-US" dirty="0"/>
              <a:t>All values are current market values rather than historical costs.</a:t>
            </a:r>
          </a:p>
        </p:txBody>
      </p:sp>
      <p:sp>
        <p:nvSpPr>
          <p:cNvPr id="6" name="Slide Number Placeholder 5"/>
          <p:cNvSpPr>
            <a:spLocks noGrp="1"/>
          </p:cNvSpPr>
          <p:nvPr>
            <p:ph type="sldNum" sz="quarter" idx="12"/>
          </p:nvPr>
        </p:nvSpPr>
        <p:spPr/>
        <p:txBody>
          <a:bodyPr/>
          <a:lstStyle/>
          <a:p>
            <a:fld id="{E8C80D2A-EA4E-4A37-A9DF-772D0EA46EC5}" type="slidenum">
              <a:rPr lang="en-US" smtClean="0"/>
              <a:pPr/>
              <a:t>15</a:t>
            </a:fld>
            <a:endParaRPr lang="en-US" dirty="0"/>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dirty="0"/>
              <a:t>Market Value Balance Sheets</a:t>
            </a:r>
          </a:p>
        </p:txBody>
      </p:sp>
      <p:pic>
        <p:nvPicPr>
          <p:cNvPr id="104453" name="Picture 5" descr="BD14_12_14t08"/>
          <p:cNvPicPr preferRelativeResize="0">
            <a:picLocks noGrp="1" noChangeAspect="1" noChangeArrowheads="1"/>
          </p:cNvPicPr>
          <p:nvPr>
            <p:ph type="body" idx="4294967295"/>
            <p:custDataLst>
              <p:tags r:id="rId1"/>
            </p:custDataLst>
          </p:nvPr>
        </p:nvPicPr>
        <p:blipFill>
          <a:blip r:embed="rId4" cstate="print"/>
          <a:srcRect t="12698" r="573"/>
          <a:stretch>
            <a:fillRect/>
          </a:stretch>
        </p:blipFill>
        <p:spPr>
          <a:xfrm>
            <a:off x="914400" y="2464340"/>
            <a:ext cx="6858000" cy="4012660"/>
          </a:xfrm>
          <a:prstGeom prst="rect">
            <a:avLst/>
          </a:prstGeom>
          <a:noFill/>
          <a:ln/>
        </p:spPr>
      </p:pic>
      <p:sp>
        <p:nvSpPr>
          <p:cNvPr id="6" name="Slide Number Placeholder 5"/>
          <p:cNvSpPr>
            <a:spLocks noGrp="1"/>
          </p:cNvSpPr>
          <p:nvPr>
            <p:ph type="sldNum" sz="quarter" idx="12"/>
          </p:nvPr>
        </p:nvSpPr>
        <p:spPr/>
        <p:txBody>
          <a:bodyPr/>
          <a:lstStyle/>
          <a:p>
            <a:fld id="{E8C80D2A-EA4E-4A37-A9DF-772D0EA46EC5}" type="slidenum">
              <a:rPr lang="en-US" smtClean="0"/>
              <a:pPr/>
              <a:t>16</a:t>
            </a:fld>
            <a:endParaRPr lang="en-US" dirty="0"/>
          </a:p>
        </p:txBody>
      </p:sp>
      <p:sp>
        <p:nvSpPr>
          <p:cNvPr id="9" name="Rectangle 3"/>
          <p:cNvSpPr txBox="1">
            <a:spLocks noChangeArrowheads="1"/>
          </p:cNvSpPr>
          <p:nvPr/>
        </p:nvSpPr>
        <p:spPr>
          <a:xfrm>
            <a:off x="381000" y="1524000"/>
            <a:ext cx="8458200" cy="990600"/>
          </a:xfrm>
          <a:prstGeom prst="rect">
            <a:avLst/>
          </a:prstGeom>
        </p:spPr>
        <p:txBody>
          <a:bodyPr vert="horz">
            <a:normAutofit fontScale="85000" lnSpcReduction="20000"/>
          </a:bodyPr>
          <a:lstStyle/>
          <a:p>
            <a:pPr marL="274320" indent="-274320">
              <a:spcBef>
                <a:spcPct val="20000"/>
              </a:spcBef>
              <a:buClr>
                <a:schemeClr val="accent1"/>
              </a:buClr>
              <a:buSzPct val="85000"/>
              <a:buFont typeface="Wingdings 2"/>
              <a:buChar char=""/>
            </a:pPr>
            <a:r>
              <a:rPr lang="en-US" sz="2800" dirty="0"/>
              <a:t>In a market where law of one price holds, the total value of all securities issued by the firm must equal the total value of the firm’s assets.</a:t>
            </a:r>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 Question</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p:txBody>
          <a:bodyPr/>
          <a:lstStyle/>
          <a:p>
            <a:r>
              <a:rPr lang="en-US" dirty="0"/>
              <a:t>Which of these two companies would have higher financial leverage, and why – </a:t>
            </a:r>
          </a:p>
          <a:p>
            <a:pPr lvl="1"/>
            <a:r>
              <a:rPr lang="en-US" dirty="0"/>
              <a:t>Deere &amp; Co. (DE) -- DE manufactures and distributes farm equipment, machines used in construction, earthmoving and forestry, and equipment for commercial and residential uses. </a:t>
            </a:r>
          </a:p>
          <a:p>
            <a:pPr lvl="1"/>
            <a:r>
              <a:rPr lang="en-US" dirty="0"/>
              <a:t>AMN Healthcare Services is a temporary healthcare staffing company and a nationwide provider of travel nurse staffing services to hospitals and healthcare facilities throughout the United States.</a:t>
            </a:r>
          </a:p>
          <a:p>
            <a:r>
              <a:rPr lang="en-US" dirty="0"/>
              <a:t>Let us look at one inadmissible answers and ask why this is incorrect.</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 Question</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a:xfrm>
            <a:off x="301752" y="1676400"/>
            <a:ext cx="8503920" cy="5105400"/>
          </a:xfrm>
        </p:spPr>
        <p:txBody>
          <a:bodyPr>
            <a:normAutofit fontScale="77500" lnSpcReduction="20000"/>
          </a:bodyPr>
          <a:lstStyle/>
          <a:p>
            <a:r>
              <a:rPr lang="en-US" dirty="0"/>
              <a:t>Inadmissible Answer:  Deere and Co. needs a lot of capital because it is involved in large expensive projects.  AMN Healthcare’s main assets are people, for which it doesn’t require a lot of capital.  Hence Deere and Co. will have more debt.</a:t>
            </a:r>
          </a:p>
          <a:p>
            <a:r>
              <a:rPr lang="en-US" dirty="0"/>
              <a:t>The problem with this answer is that it confuses two different concepts: it confuses capital intensity with financial leverage.  </a:t>
            </a:r>
          </a:p>
          <a:p>
            <a:r>
              <a:rPr lang="en-US" dirty="0"/>
              <a:t>A firm might need more capital per dollar of revenue because of the business it is in, compared to other firms, but this is a separate matter.  Financial leverage has to do with the </a:t>
            </a:r>
            <a:r>
              <a:rPr lang="en-US" i="1" dirty="0"/>
              <a:t>proportion </a:t>
            </a:r>
            <a:r>
              <a:rPr lang="en-US" dirty="0"/>
              <a:t>of capital that is raised with debt.  Noting that a firm requires a lot of capital doesn’t prove that it requires debt capital more than equity capital!</a:t>
            </a:r>
          </a:p>
          <a:p>
            <a:r>
              <a:rPr lang="en-US" dirty="0"/>
              <a:t>In this case, the business that Deere and Co. is in is better run with high operating leverage (i.e. lots of capital); hence it has high fixed costs and low variable costs.</a:t>
            </a:r>
          </a:p>
          <a:p>
            <a:r>
              <a:rPr lang="en-US" dirty="0"/>
              <a:t>AMN Healthcare has low fixed costs (less capital needed), but high variable costs.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Structure in Imperfect Markets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p:txBody>
          <a:bodyPr>
            <a:normAutofit lnSpcReduction="10000"/>
          </a:bodyPr>
          <a:lstStyle/>
          <a:p>
            <a:r>
              <a:rPr lang="en-US" dirty="0"/>
              <a:t>Payments to debt holders are considered as deductible expenses by the IRS; hence the IRS effectively gives the firm a tax break if it use debt capital as opposed to equity capital.  On the other hand, individual investors generally pay higher taxes on bond income.  Hence from a tax point of view, the debt vs. equity question is a wash.</a:t>
            </a:r>
          </a:p>
          <a:p>
            <a:r>
              <a:rPr lang="en-US" dirty="0"/>
              <a:t>However, more debt means a greater likelihood of bankruptcy and the costs of bankruptcy.</a:t>
            </a:r>
          </a:p>
          <a:p>
            <a:r>
              <a:rPr lang="en-US" dirty="0"/>
              <a:t>Debt also entails multiple agency costs, but these need to be balanced against the incentive effects of debt on </a:t>
            </a:r>
            <a:r>
              <a:rPr lang="en-US"/>
              <a:t>managerial efficiency.</a:t>
            </a:r>
            <a:endParaRPr lang="en-US" dirty="0"/>
          </a:p>
        </p:txBody>
      </p:sp>
    </p:spTree>
    <p:extLst>
      <p:ext uri="{BB962C8B-B14F-4D97-AF65-F5344CB8AC3E}">
        <p14:creationId xmlns:p14="http://schemas.microsoft.com/office/powerpoint/2010/main" val="3223827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Capital Structure in Perfect Markets: Summary</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1752" y="1456811"/>
            <a:ext cx="8503920" cy="5029200"/>
          </a:xfrm>
        </p:spPr>
        <p:txBody>
          <a:bodyPr>
            <a:normAutofit fontScale="85000" lnSpcReduction="20000"/>
          </a:bodyPr>
          <a:lstStyle/>
          <a:p>
            <a:r>
              <a:rPr lang="en-US" dirty="0"/>
              <a:t>In the absence of transactions costs and if there is no information asymmetry, then, as far as it concerns firm value, it doesn’t matter whether the firm is financed with debt or equity.</a:t>
            </a:r>
          </a:p>
          <a:p>
            <a:r>
              <a:rPr lang="en-US" dirty="0"/>
              <a:t>We will show that, after adjusting for risk, a firm’s assets will be worth exactly the same whether it is financed by debt or equity.</a:t>
            </a:r>
          </a:p>
          <a:p>
            <a:r>
              <a:rPr lang="en-US" dirty="0"/>
              <a:t>If this is not true, then it will be possible to make arbitrage profits.</a:t>
            </a:r>
          </a:p>
          <a:p>
            <a:r>
              <a:rPr lang="en-US" dirty="0"/>
              <a:t>The rate of return on debt and equity will be such that the rate of return on the assets of the firm is the same independent of capital structure.</a:t>
            </a:r>
          </a:p>
          <a:p>
            <a:r>
              <a:rPr lang="en-US" dirty="0"/>
              <a:t>In the real world, of course, capital structure does matter.  But any argument we make as to the desirability of debt (or equity) must be related either to specific transactions costs or to specific information asymmetries.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firms finance investments?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304800" y="1447800"/>
            <a:ext cx="8503920" cy="762000"/>
          </a:xfrm>
        </p:spPr>
        <p:txBody>
          <a:bodyPr>
            <a:normAutofit fontScale="92500" lnSpcReduction="20000"/>
          </a:bodyPr>
          <a:lstStyle/>
          <a:p>
            <a:r>
              <a:rPr lang="en-US" dirty="0"/>
              <a:t>When firms raise new capital, they do so primarily by issuing debt, as can be seen below:</a:t>
            </a:r>
          </a:p>
        </p:txBody>
      </p:sp>
      <p:pic>
        <p:nvPicPr>
          <p:cNvPr id="5" name="Picture 5" descr="BD15_21_15F05"/>
          <p:cNvPicPr preferRelativeResize="0">
            <a:picLocks noChangeAspect="1" noChangeArrowheads="1"/>
          </p:cNvPicPr>
          <p:nvPr>
            <p:custDataLst>
              <p:tags r:id="rId1"/>
            </p:custDataLst>
          </p:nvPr>
        </p:nvPicPr>
        <p:blipFill>
          <a:blip r:embed="rId4"/>
          <a:srcRect/>
          <a:stretch>
            <a:fillRect/>
          </a:stretch>
        </p:blipFill>
        <p:spPr>
          <a:xfrm>
            <a:off x="1066800" y="2057400"/>
            <a:ext cx="6937375" cy="4268788"/>
          </a:xfrm>
          <a:prstGeom prst="rect">
            <a:avLst/>
          </a:prstGeom>
          <a:noFill/>
          <a:ln/>
        </p:spPr>
      </p:pic>
      <p:sp>
        <p:nvSpPr>
          <p:cNvPr id="7" name="Footer Placeholder 3"/>
          <p:cNvSpPr txBox="1">
            <a:spLocks/>
          </p:cNvSpPr>
          <p:nvPr/>
        </p:nvSpPr>
        <p:spPr>
          <a:xfrm>
            <a:off x="304800" y="6477000"/>
            <a:ext cx="640080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n-lt"/>
                <a:ea typeface="+mn-ea"/>
                <a:cs typeface="+mn-cs"/>
              </a:rPr>
              <a:t>Copyright © 2007 Pearson Addison-Wesley.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firms finance investments?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304800" y="1447800"/>
            <a:ext cx="8610600" cy="1371600"/>
          </a:xfrm>
        </p:spPr>
        <p:txBody>
          <a:bodyPr>
            <a:normAutofit fontScale="70000" lnSpcReduction="20000"/>
          </a:bodyPr>
          <a:lstStyle/>
          <a:p>
            <a:r>
              <a:rPr lang="en-US" dirty="0"/>
              <a:t>Still, external capital accounts only for a small proportion of capital invested.</a:t>
            </a:r>
          </a:p>
          <a:p>
            <a:r>
              <a:rPr lang="en-US" dirty="0"/>
              <a:t>A large proportion of capital needs are met from retained earnings.  Even though most external capital raised is debt, the proportion of debt remains relatively constant over time.</a:t>
            </a:r>
          </a:p>
        </p:txBody>
      </p:sp>
      <p:pic>
        <p:nvPicPr>
          <p:cNvPr id="5" name="Picture 5" descr="BD15_22_15F06"/>
          <p:cNvPicPr preferRelativeResize="0">
            <a:picLocks noChangeAspect="1" noChangeArrowheads="1"/>
          </p:cNvPicPr>
          <p:nvPr>
            <p:custDataLst>
              <p:tags r:id="rId1"/>
            </p:custDataLst>
          </p:nvPr>
        </p:nvPicPr>
        <p:blipFill>
          <a:blip r:embed="rId4"/>
          <a:srcRect/>
          <a:stretch>
            <a:fillRect/>
          </a:stretch>
        </p:blipFill>
        <p:spPr>
          <a:xfrm>
            <a:off x="1295400" y="2667000"/>
            <a:ext cx="6908800" cy="3790950"/>
          </a:xfrm>
          <a:prstGeom prst="rect">
            <a:avLst/>
          </a:prstGeom>
          <a:noFill/>
          <a:ln/>
        </p:spPr>
      </p:pic>
      <p:sp>
        <p:nvSpPr>
          <p:cNvPr id="6" name="Footer Placeholder 3"/>
          <p:cNvSpPr txBox="1">
            <a:spLocks/>
          </p:cNvSpPr>
          <p:nvPr/>
        </p:nvSpPr>
        <p:spPr>
          <a:xfrm>
            <a:off x="304800" y="6477000"/>
            <a:ext cx="5638800" cy="22860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mn-lt"/>
                <a:ea typeface="+mn-ea"/>
                <a:cs typeface="+mn-cs"/>
              </a:rPr>
              <a:t>Copyright © 2007 Pearson Addison-Wesley. All rights reserved.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09600"/>
          </a:xfrm>
        </p:spPr>
        <p:txBody>
          <a:bodyPr>
            <a:noAutofit/>
          </a:bodyPr>
          <a:lstStyle/>
          <a:p>
            <a:r>
              <a:rPr lang="en-US" sz="2800" dirty="0"/>
              <a:t>Interest Payments as a Percentage of EBIT for S&amp;P 500 Firms, 1975–2005</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a:xfrm>
            <a:off x="304800" y="1447800"/>
            <a:ext cx="8503920" cy="762000"/>
          </a:xfrm>
        </p:spPr>
        <p:txBody>
          <a:bodyPr>
            <a:normAutofit fontScale="92500" lnSpcReduction="20000"/>
          </a:bodyPr>
          <a:lstStyle/>
          <a:p>
            <a:r>
              <a:rPr lang="en-US" dirty="0"/>
              <a:t>The amount of interest paid as a proportion of EBIT is never close to 100% and rarely goes above 50%.</a:t>
            </a:r>
          </a:p>
        </p:txBody>
      </p:sp>
      <p:pic>
        <p:nvPicPr>
          <p:cNvPr id="5" name="Picture 6" descr="BD15_26_15F09"/>
          <p:cNvPicPr>
            <a:picLocks noChangeAspect="1" noChangeArrowheads="1"/>
          </p:cNvPicPr>
          <p:nvPr/>
        </p:nvPicPr>
        <p:blipFill>
          <a:blip r:embed="rId3"/>
          <a:srcRect/>
          <a:stretch>
            <a:fillRect/>
          </a:stretch>
        </p:blipFill>
        <p:spPr>
          <a:xfrm>
            <a:off x="1219200" y="2133600"/>
            <a:ext cx="6707187" cy="4286250"/>
          </a:xfrm>
          <a:prstGeom prst="rect">
            <a:avLst/>
          </a:prstGeom>
        </p:spPr>
      </p:pic>
      <p:sp>
        <p:nvSpPr>
          <p:cNvPr id="6" name="Footer Placeholder 3"/>
          <p:cNvSpPr txBox="1">
            <a:spLocks/>
          </p:cNvSpPr>
          <p:nvPr/>
        </p:nvSpPr>
        <p:spPr>
          <a:xfrm>
            <a:off x="304800" y="6477000"/>
            <a:ext cx="5638800" cy="228600"/>
          </a:xfrm>
          <a:prstGeom prst="rect">
            <a:avLst/>
          </a:prstGeom>
        </p:spPr>
        <p:txBody>
          <a:bodyPr vert="horz"/>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mn-lt"/>
                <a:ea typeface="+mn-ea"/>
                <a:cs typeface="+mn-cs"/>
              </a:rPr>
              <a:t>Copyright © 2007 Pearson Addison-Wesley. All rights reserved.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firms finance investments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152400" y="1447800"/>
            <a:ext cx="2590800" cy="4572000"/>
          </a:xfrm>
        </p:spPr>
        <p:txBody>
          <a:bodyPr>
            <a:normAutofit fontScale="85000" lnSpcReduction="20000"/>
          </a:bodyPr>
          <a:lstStyle/>
          <a:p>
            <a:r>
              <a:rPr lang="en-US" dirty="0"/>
              <a:t>This is partly due to the unpredictability of EBIT.  Still this cannot account for such a low Interest/EBIT ratio.</a:t>
            </a:r>
          </a:p>
          <a:p>
            <a:r>
              <a:rPr lang="en-US" dirty="0"/>
              <a:t>Furthermore, the debt-assets ratio also varies a lot across industries</a:t>
            </a:r>
          </a:p>
        </p:txBody>
      </p:sp>
      <p:pic>
        <p:nvPicPr>
          <p:cNvPr id="5" name="Picture 5" descr="BD15_23_15F07"/>
          <p:cNvPicPr preferRelativeResize="0">
            <a:picLocks noChangeAspect="1" noChangeArrowheads="1"/>
          </p:cNvPicPr>
          <p:nvPr>
            <p:custDataLst>
              <p:tags r:id="rId1"/>
            </p:custDataLst>
          </p:nvPr>
        </p:nvPicPr>
        <p:blipFill>
          <a:blip r:embed="rId4"/>
          <a:srcRect/>
          <a:stretch>
            <a:fillRect/>
          </a:stretch>
        </p:blipFill>
        <p:spPr>
          <a:xfrm>
            <a:off x="2743200" y="1447800"/>
            <a:ext cx="6235700" cy="5240338"/>
          </a:xfrm>
          <a:prstGeom prst="rect">
            <a:avLst/>
          </a:prstGeom>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Bankruptcy and Firm Value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a:xfrm>
            <a:off x="304800" y="1447800"/>
            <a:ext cx="8503920" cy="5105400"/>
          </a:xfrm>
        </p:spPr>
        <p:txBody>
          <a:bodyPr>
            <a:normAutofit/>
          </a:bodyPr>
          <a:lstStyle/>
          <a:p>
            <a:r>
              <a:rPr lang="en-US" dirty="0"/>
              <a:t>It is clear that there are other factors determining capital structure, besides taxes.</a:t>
            </a:r>
          </a:p>
          <a:p>
            <a:r>
              <a:rPr lang="en-US" dirty="0"/>
              <a:t>The main additional factor is bankruptcy.</a:t>
            </a:r>
          </a:p>
          <a:p>
            <a:r>
              <a:rPr lang="en-US" dirty="0"/>
              <a:t>However, the mere possibility of bankruptcy would not make debt less attractive.</a:t>
            </a:r>
          </a:p>
          <a:p>
            <a:r>
              <a:rPr lang="en-US" dirty="0"/>
              <a:t>Keep in mind that the firm is an operation that attracts resources from investors, uses them and returns profits to investors according to certain rules.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Bankruptcy and Firm Value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a:t>Bankruptcy is simply a recognition that the promised payments to debtholders are greater than the value of all the assets.  Since </a:t>
            </a:r>
            <a:r>
              <a:rPr lang="en-US" dirty="0" err="1"/>
              <a:t>equityholders</a:t>
            </a:r>
            <a:r>
              <a:rPr lang="en-US" dirty="0"/>
              <a:t> are residual claimants, at this point, their claims are worth zero.  Hence control of the assets passes to the erstwhile debtholders, who now become the new </a:t>
            </a:r>
            <a:r>
              <a:rPr lang="en-US" dirty="0" err="1"/>
              <a:t>equityholders</a:t>
            </a:r>
            <a:r>
              <a:rPr lang="en-US" dirty="0"/>
              <a:t>.</a:t>
            </a:r>
          </a:p>
          <a:p>
            <a:r>
              <a:rPr lang="en-US" dirty="0"/>
              <a:t>The fact of bankruptcy does not change the value of the firm.  An instant before bankruptcy, the value of </a:t>
            </a:r>
            <a:r>
              <a:rPr lang="en-US" dirty="0" err="1"/>
              <a:t>equityholders</a:t>
            </a:r>
            <a:r>
              <a:rPr lang="en-US" dirty="0"/>
              <a:t> claims was very, very small.  If the prospects of the firm continue to deteriorate, </a:t>
            </a:r>
            <a:r>
              <a:rPr lang="en-US" dirty="0" err="1"/>
              <a:t>equityholders</a:t>
            </a:r>
            <a:r>
              <a:rPr lang="en-US" dirty="0"/>
              <a:t> claims drop to zero.  It is not bankruptcy that hurts </a:t>
            </a:r>
            <a:r>
              <a:rPr lang="en-US" dirty="0" err="1"/>
              <a:t>equityholders</a:t>
            </a:r>
            <a:r>
              <a:rPr lang="en-US" dirty="0"/>
              <a:t>, but rather the declining fortunes of the firm!</a:t>
            </a:r>
          </a:p>
          <a:p>
            <a:endParaRPr lang="en-US" dirty="0"/>
          </a:p>
        </p:txBody>
      </p:sp>
    </p:spTree>
    <p:extLst>
      <p:ext uri="{BB962C8B-B14F-4D97-AF65-F5344CB8AC3E}">
        <p14:creationId xmlns:p14="http://schemas.microsoft.com/office/powerpoint/2010/main" val="2861446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Bankruptcy Costs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301752" y="1600200"/>
            <a:ext cx="8503920" cy="4803648"/>
          </a:xfrm>
        </p:spPr>
        <p:txBody>
          <a:bodyPr>
            <a:normAutofit fontScale="77500" lnSpcReduction="20000"/>
          </a:bodyPr>
          <a:lstStyle/>
          <a:p>
            <a:r>
              <a:rPr lang="en-US" dirty="0"/>
              <a:t>The problem with bankruptcy is that its occurrence also entails additional costs.</a:t>
            </a:r>
          </a:p>
          <a:p>
            <a:r>
              <a:rPr lang="en-US" dirty="0"/>
              <a:t>There are two kinds of bankruptcy – Chapter 7 involves liquidation of the firm and repayment of </a:t>
            </a:r>
            <a:r>
              <a:rPr lang="en-US" dirty="0" err="1"/>
              <a:t>debtholders</a:t>
            </a:r>
            <a:r>
              <a:rPr lang="en-US" dirty="0"/>
              <a:t> and Chapter 11,which is more common involves financial reorganization of the firm.</a:t>
            </a:r>
          </a:p>
          <a:p>
            <a:r>
              <a:rPr lang="en-US" dirty="0"/>
              <a:t>Financial reorganization essentially involves reassigning rights to firm cashflows.  For example, the maturity of debt might be lengthened or the interest rate increased in return for a postponement of interest payments.</a:t>
            </a:r>
          </a:p>
          <a:p>
            <a:r>
              <a:rPr lang="en-US" dirty="0"/>
              <a:t>Alternatively, </a:t>
            </a:r>
            <a:r>
              <a:rPr lang="en-US" dirty="0" err="1"/>
              <a:t>debtholders</a:t>
            </a:r>
            <a:r>
              <a:rPr lang="en-US" dirty="0"/>
              <a:t> might be given equity in the firm.</a:t>
            </a:r>
          </a:p>
          <a:p>
            <a:r>
              <a:rPr lang="en-US" dirty="0"/>
              <a:t>Furthermore, there are different classes of </a:t>
            </a:r>
            <a:r>
              <a:rPr lang="en-US" dirty="0" err="1"/>
              <a:t>debtholders</a:t>
            </a:r>
            <a:r>
              <a:rPr lang="en-US" dirty="0"/>
              <a:t> with different payment priorities.  Secured </a:t>
            </a:r>
            <a:r>
              <a:rPr lang="en-US" dirty="0" err="1"/>
              <a:t>debtholders</a:t>
            </a:r>
            <a:r>
              <a:rPr lang="en-US" dirty="0"/>
              <a:t> have a right to be paid first out of the assets that are subordinated to those claims.  Then there is senior debt that is supposed to be paid in full before junior debt.</a:t>
            </a:r>
          </a:p>
          <a:p>
            <a:r>
              <a:rPr lang="en-US" dirty="0"/>
              <a:t>All of this makes for a lot of complications.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Costs of Bankruptcy</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a:xfrm>
            <a:off x="301752" y="1509214"/>
            <a:ext cx="8503920" cy="4803648"/>
          </a:xfrm>
        </p:spPr>
        <p:txBody>
          <a:bodyPr>
            <a:normAutofit fontScale="92500" lnSpcReduction="10000"/>
          </a:bodyPr>
          <a:lstStyle/>
          <a:p>
            <a:r>
              <a:rPr lang="en-US" dirty="0"/>
              <a:t>In order to ensure that all </a:t>
            </a:r>
            <a:r>
              <a:rPr lang="en-US" dirty="0" err="1"/>
              <a:t>debtholders</a:t>
            </a:r>
            <a:r>
              <a:rPr lang="en-US" dirty="0"/>
              <a:t> (and </a:t>
            </a:r>
            <a:r>
              <a:rPr lang="en-US" dirty="0" err="1"/>
              <a:t>equityholders</a:t>
            </a:r>
            <a:r>
              <a:rPr lang="en-US" dirty="0"/>
              <a:t>) are satisfied, it is necessary to value the firm at the time of bankruptcy, as well as the different securities that are being offered to the different </a:t>
            </a:r>
            <a:r>
              <a:rPr lang="en-US" dirty="0" err="1"/>
              <a:t>securityholders</a:t>
            </a:r>
            <a:r>
              <a:rPr lang="en-US" dirty="0"/>
              <a:t> as part of the reorganization.</a:t>
            </a:r>
          </a:p>
          <a:p>
            <a:r>
              <a:rPr lang="en-US" dirty="0"/>
              <a:t>Considering that the assets of most firms are illiquid, this is an expensive process, requiring payments to experts and lawyers, as well as one that involves a lot of gaming between </a:t>
            </a:r>
            <a:r>
              <a:rPr lang="en-US" dirty="0" err="1"/>
              <a:t>securityholders</a:t>
            </a:r>
            <a:r>
              <a:rPr lang="en-US" dirty="0"/>
              <a:t>.</a:t>
            </a:r>
          </a:p>
          <a:p>
            <a:r>
              <a:rPr lang="en-US" dirty="0"/>
              <a:t>Finally, the smooth operation of the business is held up while all this is happening.</a:t>
            </a:r>
          </a:p>
          <a:p>
            <a:r>
              <a:rPr lang="en-US" dirty="0"/>
              <a:t>All of this is expensive and can be termed the direct costs of bankruptcy.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 of Bankruptcy</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a:xfrm>
            <a:off x="301752" y="1828800"/>
            <a:ext cx="8503920" cy="4270248"/>
          </a:xfrm>
        </p:spPr>
        <p:txBody>
          <a:bodyPr>
            <a:normAutofit/>
          </a:bodyPr>
          <a:lstStyle/>
          <a:p>
            <a:r>
              <a:rPr lang="en-US" dirty="0"/>
              <a:t>Loss of Customers: bankruptcy allows firms to walk away from commitments to their customers – hence customers may be unwilling to purchase products that involve future services.  This may be in the form of warranties, or future upgrades (of software) or frequent flier mileage (for airlines) or availability of maintenance and parts for durable goods.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Costs of Bankruptcy</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1752" y="1600200"/>
            <a:ext cx="8503920" cy="4803648"/>
          </a:xfrm>
        </p:spPr>
        <p:txBody>
          <a:bodyPr>
            <a:normAutofit fontScale="92500" lnSpcReduction="20000"/>
          </a:bodyPr>
          <a:lstStyle/>
          <a:p>
            <a:r>
              <a:rPr lang="en-US" dirty="0"/>
              <a:t>Loss of suppliers: suppliers may be unwilling to provide a firm with inventory if they think they might not be paid.</a:t>
            </a:r>
            <a:br>
              <a:rPr lang="en-US" dirty="0"/>
            </a:br>
            <a:br>
              <a:rPr lang="en-US" i="1" dirty="0"/>
            </a:br>
            <a:r>
              <a:rPr lang="en-US" i="1" dirty="0"/>
              <a:t>(Corporate Finance, London: Feb 2002, issue 207, p. 8) Many Kmart shoppers have suffered the embarrassment of being strapped for cash at the checkout, but this time the shoe is on the other foot. Discount retailer Kmart did not have enough money to pay Fleming Companies, its food supplier, and filed for bankruptcy in January. </a:t>
            </a:r>
            <a:br>
              <a:rPr lang="en-US" i="1" dirty="0"/>
            </a:br>
            <a:r>
              <a:rPr lang="en-US" i="1" dirty="0"/>
              <a:t>Fleming is owed $77 million, and joined the tough suppliers who suspended shipments to the struggling retailer - the final blow for Kmart, who promotes itself as the home of low prices. </a:t>
            </a:r>
          </a:p>
          <a:p>
            <a:endParaRPr lang="en-US" dirty="0"/>
          </a:p>
        </p:txBody>
      </p:sp>
    </p:spTree>
    <p:extLst>
      <p:ext uri="{BB962C8B-B14F-4D97-AF65-F5344CB8AC3E}">
        <p14:creationId xmlns:p14="http://schemas.microsoft.com/office/powerpoint/2010/main" val="153544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Financing a Firm with Equity</a:t>
            </a:r>
          </a:p>
        </p:txBody>
      </p:sp>
      <p:sp>
        <p:nvSpPr>
          <p:cNvPr id="22531" name="Rectangle 3"/>
          <p:cNvSpPr>
            <a:spLocks noGrp="1" noChangeArrowheads="1"/>
          </p:cNvSpPr>
          <p:nvPr>
            <p:ph type="body" idx="4294967295"/>
          </p:nvPr>
        </p:nvSpPr>
        <p:spPr>
          <a:xfrm>
            <a:off x="304800" y="1447799"/>
            <a:ext cx="8458200" cy="2099129"/>
          </a:xfrm>
          <a:prstGeom prst="rect">
            <a:avLst/>
          </a:prstGeom>
        </p:spPr>
        <p:txBody>
          <a:bodyPr>
            <a:normAutofit fontScale="77500" lnSpcReduction="20000"/>
          </a:bodyPr>
          <a:lstStyle/>
          <a:p>
            <a:pPr>
              <a:spcBef>
                <a:spcPct val="60000"/>
              </a:spcBef>
            </a:pPr>
            <a:r>
              <a:rPr lang="en-US" dirty="0"/>
              <a:t>We will start off by considering an entrepreneur seeking financing for his/her project and show that the value of his/her firm will be the same whether s/he chooses debt or equity financing.</a:t>
            </a:r>
          </a:p>
          <a:p>
            <a:pPr>
              <a:spcBef>
                <a:spcPct val="60000"/>
              </a:spcBef>
            </a:pPr>
            <a:r>
              <a:rPr lang="en-US" dirty="0"/>
              <a:t>For an initial investment of $800 this year, the project will generate cash flows of either $1400 or $900 next year, depending on whether the economy is strong or weak, respectively. Both scenarios are equally likely.</a:t>
            </a:r>
          </a:p>
        </p:txBody>
      </p:sp>
      <p:pic>
        <p:nvPicPr>
          <p:cNvPr id="6" name="Picture 5" descr="BD14_01_14t01"/>
          <p:cNvPicPr preferRelativeResize="0">
            <a:picLocks noChangeAspect="1" noChangeArrowheads="1"/>
          </p:cNvPicPr>
          <p:nvPr>
            <p:custDataLst>
              <p:tags r:id="rId1"/>
            </p:custDataLst>
          </p:nvPr>
        </p:nvPicPr>
        <p:blipFill>
          <a:blip r:embed="rId4" cstate="print"/>
          <a:srcRect t="33762" r="450"/>
          <a:stretch>
            <a:fillRect/>
          </a:stretch>
        </p:blipFill>
        <p:spPr>
          <a:xfrm>
            <a:off x="369026" y="3546929"/>
            <a:ext cx="8420100" cy="1308100"/>
          </a:xfrm>
          <a:prstGeom prst="rect">
            <a:avLst/>
          </a:prstGeom>
          <a:noFill/>
          <a:ln/>
        </p:spPr>
      </p:pic>
      <p:sp>
        <p:nvSpPr>
          <p:cNvPr id="7" name="Rectangle 3"/>
          <p:cNvSpPr txBox="1">
            <a:spLocks noChangeArrowheads="1"/>
          </p:cNvSpPr>
          <p:nvPr/>
        </p:nvSpPr>
        <p:spPr>
          <a:xfrm>
            <a:off x="457200" y="4960621"/>
            <a:ext cx="8458200" cy="1600200"/>
          </a:xfrm>
          <a:prstGeom prst="rect">
            <a:avLst/>
          </a:prstGeom>
        </p:spPr>
        <p:txBody>
          <a:bodyPr vert="horz">
            <a:normAutofit fontScale="77500" lnSpcReduction="20000"/>
          </a:bodyPr>
          <a:lstStyle/>
          <a:p>
            <a:pPr marL="274320" indent="-274320">
              <a:spcBef>
                <a:spcPct val="60000"/>
              </a:spcBef>
              <a:buClr>
                <a:schemeClr val="accent1"/>
              </a:buClr>
              <a:buSzPct val="85000"/>
              <a:buFont typeface="Wingdings 2"/>
              <a:buChar char=""/>
            </a:pPr>
            <a:r>
              <a:rPr lang="en-US" sz="2700" dirty="0"/>
              <a:t>What is the NPV of this investment opportunity?</a:t>
            </a:r>
          </a:p>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To compute the NPV,</a:t>
            </a:r>
            <a:r>
              <a:rPr kumimoji="0" lang="en-US" sz="2700" b="0" i="0" u="none" strike="noStrike" kern="1200" cap="none" spc="0" normalizeH="0" noProof="0" dirty="0">
                <a:ln>
                  <a:noFill/>
                </a:ln>
                <a:solidFill>
                  <a:schemeClr val="tx1"/>
                </a:solidFill>
                <a:effectLst/>
                <a:uLnTx/>
                <a:uFillTx/>
                <a:latin typeface="+mn-lt"/>
                <a:ea typeface="+mn-ea"/>
                <a:cs typeface="+mn-cs"/>
              </a:rPr>
              <a:t> we need to know the correct discount rate.  In order to compute this, we can use the CAPM, which tells us that we must first figure out the market beta of the project.  </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lide Number Placeholder 9"/>
          <p:cNvSpPr>
            <a:spLocks noGrp="1"/>
          </p:cNvSpPr>
          <p:nvPr>
            <p:ph type="sldNum" sz="quarter" idx="12"/>
          </p:nvPr>
        </p:nvSpPr>
        <p:spPr/>
        <p:txBody>
          <a:bodyPr/>
          <a:lstStyle/>
          <a:p>
            <a:fld id="{E8C80D2A-EA4E-4A37-A9DF-772D0EA46EC5}" type="slidenum">
              <a:rPr lang="en-US" smtClean="0"/>
              <a:pPr/>
              <a:t>3</a:t>
            </a:fld>
            <a:endParaRPr lang="en-US" dirty="0"/>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Bankruptcy Costs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sp>
        <p:nvSpPr>
          <p:cNvPr id="4" name="Content Placeholder 3"/>
          <p:cNvSpPr>
            <a:spLocks noGrp="1"/>
          </p:cNvSpPr>
          <p:nvPr>
            <p:ph sz="quarter" idx="13"/>
          </p:nvPr>
        </p:nvSpPr>
        <p:spPr>
          <a:xfrm>
            <a:off x="301752" y="1676400"/>
            <a:ext cx="8503920" cy="4953000"/>
          </a:xfrm>
        </p:spPr>
        <p:txBody>
          <a:bodyPr>
            <a:normAutofit/>
          </a:bodyPr>
          <a:lstStyle/>
          <a:p>
            <a:r>
              <a:rPr lang="en-US" dirty="0"/>
              <a:t>Loss of employees: Firms that are more likely to enter into bankruptcy provide less job security for employees – hence top workers might be discouraged from working for such firms.</a:t>
            </a:r>
          </a:p>
          <a:p>
            <a:r>
              <a:rPr lang="en-US" dirty="0"/>
              <a:t>Loss of Receivables: Firms in bankruptcy might be distracted and be less able to collect from trade debtors.  Ordinarily, customers would pay in order to continue being able to do business with the firm – if a firm is in bankruptcy, this is less of an incentive.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Bankruptcy Costs</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sp>
        <p:nvSpPr>
          <p:cNvPr id="4" name="Content Placeholder 3"/>
          <p:cNvSpPr>
            <a:spLocks noGrp="1"/>
          </p:cNvSpPr>
          <p:nvPr>
            <p:ph sz="quarter" idx="13"/>
          </p:nvPr>
        </p:nvSpPr>
        <p:spPr>
          <a:xfrm>
            <a:off x="301752" y="1676400"/>
            <a:ext cx="8503920" cy="4953000"/>
          </a:xfrm>
        </p:spPr>
        <p:txBody>
          <a:bodyPr>
            <a:normAutofit/>
          </a:bodyPr>
          <a:lstStyle/>
          <a:p>
            <a:r>
              <a:rPr lang="en-US" dirty="0"/>
              <a:t>Fire sales of assets: assets might need to be sold at a lower price than they are worth if the firm needs the resources right away.</a:t>
            </a:r>
          </a:p>
          <a:p>
            <a:r>
              <a:rPr lang="en-US" dirty="0"/>
              <a:t>Creditors who have to wait for payment may themselves be pushed into bankruptcy.</a:t>
            </a:r>
          </a:p>
          <a:p>
            <a:r>
              <a:rPr lang="en-US" dirty="0"/>
              <a:t>A firm with more debt has a greater chance of bankruptcy and its attendant direct and indirect costs of bankruptcy.  Hence these costs must be taken into account by the firm in deciding how much debt to have in its capital structure.</a:t>
            </a:r>
          </a:p>
        </p:txBody>
      </p:sp>
    </p:spTree>
    <p:extLst>
      <p:ext uri="{BB962C8B-B14F-4D97-AF65-F5344CB8AC3E}">
        <p14:creationId xmlns:p14="http://schemas.microsoft.com/office/powerpoint/2010/main" val="842089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C1E4FDC-B6B2-4DBB-9E5A-D13B03FBF677}" type="slidenum">
              <a:rPr lang="en-US"/>
              <a:pPr/>
              <a:t>32</a:t>
            </a:fld>
            <a:endParaRPr lang="en-US"/>
          </a:p>
        </p:txBody>
      </p:sp>
      <p:sp>
        <p:nvSpPr>
          <p:cNvPr id="739330" name="Rectangle 2"/>
          <p:cNvSpPr>
            <a:spLocks noGrp="1" noChangeArrowheads="1"/>
          </p:cNvSpPr>
          <p:nvPr>
            <p:ph type="title"/>
          </p:nvPr>
        </p:nvSpPr>
        <p:spPr/>
        <p:txBody>
          <a:bodyPr>
            <a:normAutofit/>
          </a:bodyPr>
          <a:lstStyle/>
          <a:p>
            <a:r>
              <a:rPr lang="en-US" dirty="0"/>
              <a:t>Implications of Bankruptcy Costs</a:t>
            </a:r>
          </a:p>
        </p:txBody>
      </p:sp>
      <p:sp>
        <p:nvSpPr>
          <p:cNvPr id="739331" name="Rectangle 3"/>
          <p:cNvSpPr>
            <a:spLocks noGrp="1" noChangeArrowheads="1"/>
          </p:cNvSpPr>
          <p:nvPr>
            <p:ph type="body" idx="4294967295"/>
          </p:nvPr>
        </p:nvSpPr>
        <p:spPr>
          <a:xfrm>
            <a:off x="301752" y="1676399"/>
            <a:ext cx="8308848" cy="4648201"/>
          </a:xfrm>
          <a:prstGeom prst="rect">
            <a:avLst/>
          </a:prstGeom>
        </p:spPr>
        <p:txBody>
          <a:bodyPr>
            <a:normAutofit/>
          </a:bodyPr>
          <a:lstStyle/>
          <a:p>
            <a:pPr algn="just">
              <a:lnSpc>
                <a:spcPct val="80000"/>
              </a:lnSpc>
              <a:buFont typeface="Symbol" pitchFamily="18" charset="2"/>
              <a:buChar char="·"/>
            </a:pPr>
            <a:r>
              <a:rPr lang="en-US" sz="2400" dirty="0"/>
              <a:t>Indirect bankruptcy costs are likely to be higher for these types of firms and they should therefore be much more cautious about borrowing money in the first place.</a:t>
            </a:r>
            <a:br>
              <a:rPr lang="en-US" sz="2400" dirty="0"/>
            </a:br>
            <a:endParaRPr lang="en-US" sz="2400" dirty="0"/>
          </a:p>
          <a:p>
            <a:pPr lvl="1" algn="just">
              <a:lnSpc>
                <a:spcPct val="80000"/>
              </a:lnSpc>
              <a:buFont typeface="Symbol" pitchFamily="18" charset="2"/>
              <a:buChar char="·"/>
            </a:pPr>
            <a:r>
              <a:rPr lang="en-US" dirty="0"/>
              <a:t>Firms that sell durable products with long lives that require replacement parts and service, e.g. automobile firms.</a:t>
            </a:r>
          </a:p>
          <a:p>
            <a:pPr lvl="1" algn="just">
              <a:lnSpc>
                <a:spcPct val="80000"/>
              </a:lnSpc>
              <a:buFont typeface="Symbol" pitchFamily="18" charset="2"/>
              <a:buChar char="·"/>
            </a:pPr>
            <a:r>
              <a:rPr lang="en-US" dirty="0"/>
              <a:t>Firms that provide goods or services for which quality is an important attribute but where quality difficult to determine in advance (credence goods) – if the firm goes bankrupt by the time that the quality is determined to be low, customers cannot go to the firm for compensation, e.g. pharmaceutical firms, dietary supplement firms.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C1E4FDC-B6B2-4DBB-9E5A-D13B03FBF677}" type="slidenum">
              <a:rPr lang="en-US"/>
              <a:pPr/>
              <a:t>33</a:t>
            </a:fld>
            <a:endParaRPr lang="en-US"/>
          </a:p>
        </p:txBody>
      </p:sp>
      <p:sp>
        <p:nvSpPr>
          <p:cNvPr id="739330" name="Rectangle 2"/>
          <p:cNvSpPr>
            <a:spLocks noGrp="1" noChangeArrowheads="1"/>
          </p:cNvSpPr>
          <p:nvPr>
            <p:ph type="title"/>
          </p:nvPr>
        </p:nvSpPr>
        <p:spPr/>
        <p:txBody>
          <a:bodyPr>
            <a:normAutofit/>
          </a:bodyPr>
          <a:lstStyle/>
          <a:p>
            <a:r>
              <a:rPr lang="en-US" dirty="0"/>
              <a:t>Implications of Bankruptcy Costs</a:t>
            </a:r>
          </a:p>
        </p:txBody>
      </p:sp>
      <p:sp>
        <p:nvSpPr>
          <p:cNvPr id="739331" name="Rectangle 3"/>
          <p:cNvSpPr>
            <a:spLocks noGrp="1" noChangeArrowheads="1"/>
          </p:cNvSpPr>
          <p:nvPr>
            <p:ph type="body" idx="4294967295"/>
          </p:nvPr>
        </p:nvSpPr>
        <p:spPr>
          <a:xfrm>
            <a:off x="301752" y="1676399"/>
            <a:ext cx="8308848" cy="4648201"/>
          </a:xfrm>
          <a:prstGeom prst="rect">
            <a:avLst/>
          </a:prstGeom>
        </p:spPr>
        <p:txBody>
          <a:bodyPr>
            <a:normAutofit/>
          </a:bodyPr>
          <a:lstStyle/>
          <a:p>
            <a:pPr algn="just">
              <a:lnSpc>
                <a:spcPct val="80000"/>
              </a:lnSpc>
              <a:buFont typeface="Symbol" pitchFamily="18" charset="2"/>
              <a:buChar char="·"/>
            </a:pPr>
            <a:r>
              <a:rPr lang="en-US" sz="2400" dirty="0"/>
              <a:t>Indirect bankruptcy costs are likely to be higher for these types of firms and they should therefore be much more cautious about borrowing money in the first place.</a:t>
            </a:r>
            <a:br>
              <a:rPr lang="en-US" sz="2400" dirty="0"/>
            </a:br>
            <a:endParaRPr lang="en-US" sz="2400" dirty="0"/>
          </a:p>
          <a:p>
            <a:pPr lvl="1" algn="just">
              <a:lnSpc>
                <a:spcPct val="80000"/>
              </a:lnSpc>
              <a:buFont typeface="Symbol" pitchFamily="18" charset="2"/>
              <a:buChar char="·"/>
            </a:pPr>
            <a:r>
              <a:rPr lang="en-US" sz="2300" dirty="0"/>
              <a:t>Firms producing products whose value to customers depends on the services and complementary products supplied by independent companies – if these firms are highly levered, the independent suppliers may be cautious about producing for them.  An example is firms manufacturing computers, whose value depends on the software produced by independent companies that can run on those companies.</a:t>
            </a:r>
          </a:p>
          <a:p>
            <a:pPr lvl="1" algn="just">
              <a:lnSpc>
                <a:spcPct val="80000"/>
              </a:lnSpc>
              <a:buFont typeface="Symbol" pitchFamily="18" charset="2"/>
              <a:buChar char="·"/>
            </a:pPr>
            <a:r>
              <a:rPr lang="en-US" sz="2300" dirty="0"/>
              <a:t>Firms that sell products requiring continuous service and support from the manufacturer, e.g. computer firms.</a:t>
            </a:r>
          </a:p>
        </p:txBody>
      </p:sp>
    </p:spTree>
    <p:extLst>
      <p:ext uri="{BB962C8B-B14F-4D97-AF65-F5344CB8AC3E}">
        <p14:creationId xmlns:p14="http://schemas.microsoft.com/office/powerpoint/2010/main" val="2090870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8D315E-204A-4603-9996-DBFBB53AAA88}" type="slidenum">
              <a:rPr lang="en-US" altLang="en-US"/>
              <a:pPr/>
              <a:t>34</a:t>
            </a:fld>
            <a:endParaRPr lang="en-US" altLang="en-US"/>
          </a:p>
        </p:txBody>
      </p:sp>
      <p:sp>
        <p:nvSpPr>
          <p:cNvPr id="7475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Agency Costs of Debt</a:t>
            </a:r>
          </a:p>
        </p:txBody>
      </p:sp>
      <p:sp>
        <p:nvSpPr>
          <p:cNvPr id="747523" name="Rectangle 3"/>
          <p:cNvSpPr>
            <a:spLocks noGrp="1" noChangeArrowheads="1"/>
          </p:cNvSpPr>
          <p:nvPr>
            <p:ph type="body" idx="4294967295"/>
          </p:nvPr>
        </p:nvSpPr>
        <p:spPr>
          <a:xfrm>
            <a:off x="475583" y="1828800"/>
            <a:ext cx="8186738" cy="4665683"/>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a:bodyPr>
          <a:lstStyle/>
          <a:p>
            <a:pPr>
              <a:lnSpc>
                <a:spcPct val="95000"/>
              </a:lnSpc>
            </a:pPr>
            <a:r>
              <a:rPr lang="en-US" altLang="en-US" sz="2200" dirty="0"/>
              <a:t>An agency cost arises whenever you hire someone else to do something for you. It arises because your interests(as the principal) may deviate from those of the person you hired (as the agent).</a:t>
            </a:r>
          </a:p>
          <a:p>
            <a:pPr>
              <a:lnSpc>
                <a:spcPct val="95000"/>
              </a:lnSpc>
            </a:pPr>
            <a:r>
              <a:rPr lang="en-US" altLang="en-US" sz="2200" dirty="0"/>
              <a:t>When you lend money to a business, you are allowing the stockholders to use that money in the course of running that business. Stockholders interests are different from your interests, because </a:t>
            </a:r>
          </a:p>
          <a:p>
            <a:pPr lvl="1">
              <a:lnSpc>
                <a:spcPct val="85000"/>
              </a:lnSpc>
            </a:pPr>
            <a:r>
              <a:rPr lang="en-US" altLang="en-US" sz="2200" dirty="0"/>
              <a:t>You (as lender) are interested in getting your money back</a:t>
            </a:r>
          </a:p>
          <a:p>
            <a:pPr lvl="1">
              <a:lnSpc>
                <a:spcPct val="85000"/>
              </a:lnSpc>
            </a:pPr>
            <a:r>
              <a:rPr lang="en-US" altLang="en-US" sz="2200" dirty="0"/>
              <a:t>Stockholders are interested in maximizing their wealth</a:t>
            </a:r>
          </a:p>
        </p:txBody>
      </p:sp>
    </p:spTree>
    <p:extLst>
      <p:ext uri="{BB962C8B-B14F-4D97-AF65-F5344CB8AC3E}">
        <p14:creationId xmlns:p14="http://schemas.microsoft.com/office/powerpoint/2010/main" val="299731963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78D315E-204A-4603-9996-DBFBB53AAA88}" type="slidenum">
              <a:rPr lang="en-US" altLang="en-US"/>
              <a:pPr/>
              <a:t>35</a:t>
            </a:fld>
            <a:endParaRPr lang="en-US" altLang="en-US"/>
          </a:p>
        </p:txBody>
      </p:sp>
      <p:sp>
        <p:nvSpPr>
          <p:cNvPr id="7475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dirty="0"/>
              <a:t>Agency Costs of Debt</a:t>
            </a:r>
          </a:p>
        </p:txBody>
      </p:sp>
      <p:sp>
        <p:nvSpPr>
          <p:cNvPr id="747523" name="Rectangle 3"/>
          <p:cNvSpPr>
            <a:spLocks noGrp="1" noChangeArrowheads="1"/>
          </p:cNvSpPr>
          <p:nvPr>
            <p:ph type="body" idx="4294967295"/>
          </p:nvPr>
        </p:nvSpPr>
        <p:spPr>
          <a:xfrm>
            <a:off x="475583" y="1506516"/>
            <a:ext cx="8186738" cy="4665683"/>
          </a:xfrm>
          <a:prstGeom prst="rect">
            <a:avLst/>
          </a:prstGeo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normAutofit/>
          </a:bodyPr>
          <a:lstStyle/>
          <a:p>
            <a:pPr>
              <a:lnSpc>
                <a:spcPct val="95000"/>
              </a:lnSpc>
            </a:pPr>
            <a:r>
              <a:rPr lang="en-US" altLang="en-US" sz="2200" dirty="0"/>
              <a:t>In some cases, the clash of interests can lead to stockholders</a:t>
            </a:r>
            <a:br>
              <a:rPr lang="en-US" altLang="en-US" sz="2200" dirty="0"/>
            </a:br>
            <a:endParaRPr lang="en-US" altLang="en-US" sz="2200" dirty="0"/>
          </a:p>
          <a:p>
            <a:pPr lvl="1">
              <a:lnSpc>
                <a:spcPct val="85000"/>
              </a:lnSpc>
            </a:pPr>
            <a:r>
              <a:rPr lang="en-US" altLang="en-US" sz="2200" dirty="0"/>
              <a:t>Investing in riskier projects than you would want them to. (</a:t>
            </a:r>
            <a:r>
              <a:rPr lang="en-US" altLang="en-US" dirty="0"/>
              <a:t>A risky project, with substantial upside, may make equity investors happy, but they might cause bondholders, who do not share in the upside, much worse off.)</a:t>
            </a:r>
            <a:endParaRPr lang="en-US" altLang="en-US" sz="2200" dirty="0"/>
          </a:p>
          <a:p>
            <a:pPr lvl="1">
              <a:lnSpc>
                <a:spcPct val="85000"/>
              </a:lnSpc>
            </a:pPr>
            <a:r>
              <a:rPr lang="en-US" altLang="en-US" sz="2200" dirty="0"/>
              <a:t>Paying themselves large dividends when you would rather have them keep the cash in the business.</a:t>
            </a:r>
          </a:p>
        </p:txBody>
      </p:sp>
    </p:spTree>
    <p:extLst>
      <p:ext uri="{BB962C8B-B14F-4D97-AF65-F5344CB8AC3E}">
        <p14:creationId xmlns:p14="http://schemas.microsoft.com/office/powerpoint/2010/main" val="31668053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B882ABA-264A-46A9-B47A-A30DA83BDE6D}" type="slidenum">
              <a:rPr lang="en-US" altLang="en-US"/>
              <a:pPr/>
              <a:t>36</a:t>
            </a:fld>
            <a:endParaRPr lang="en-US" altLang="en-US"/>
          </a:p>
        </p:txBody>
      </p:sp>
      <p:sp>
        <p:nvSpPr>
          <p:cNvPr id="753666" name="Rectangle 2"/>
          <p:cNvSpPr>
            <a:spLocks noGrp="1" noChangeArrowheads="1"/>
          </p:cNvSpPr>
          <p:nvPr>
            <p:ph type="title"/>
          </p:nvPr>
        </p:nvSpPr>
        <p:spPr/>
        <p:txBody>
          <a:bodyPr/>
          <a:lstStyle/>
          <a:p>
            <a:r>
              <a:rPr lang="en-US" altLang="en-US"/>
              <a:t>How agency costs show up...</a:t>
            </a:r>
          </a:p>
        </p:txBody>
      </p:sp>
      <p:sp>
        <p:nvSpPr>
          <p:cNvPr id="753667" name="Rectangle 3"/>
          <p:cNvSpPr>
            <a:spLocks noGrp="1" noChangeArrowheads="1"/>
          </p:cNvSpPr>
          <p:nvPr>
            <p:ph type="body" idx="4294967295"/>
          </p:nvPr>
        </p:nvSpPr>
        <p:spPr>
          <a:xfrm>
            <a:off x="838200" y="1752600"/>
            <a:ext cx="7958138" cy="4267200"/>
          </a:xfrm>
          <a:prstGeom prst="rect">
            <a:avLst/>
          </a:prstGeom>
        </p:spPr>
        <p:txBody>
          <a:bodyPr>
            <a:normAutofit fontScale="92500"/>
          </a:bodyPr>
          <a:lstStyle/>
          <a:p>
            <a:pPr algn="just">
              <a:lnSpc>
                <a:spcPct val="90000"/>
              </a:lnSpc>
            </a:pPr>
            <a:r>
              <a:rPr lang="en-US" altLang="en-US" sz="2400" dirty="0"/>
              <a:t>If bondholders believe they cannot protect themselves from such opportunistic stockholder actions and that there is a significant chance that stockholder actions might make them worse off, they will build this expectation into bond prices by demanding much higher rates on debt.</a:t>
            </a:r>
          </a:p>
          <a:p>
            <a:pPr algn="just">
              <a:lnSpc>
                <a:spcPct val="90000"/>
              </a:lnSpc>
            </a:pPr>
            <a:r>
              <a:rPr lang="en-US" altLang="en-US" sz="2400" dirty="0"/>
              <a:t>If bondholders try to protect themselves against such actions by writing in restrictive covenants, two costs follow –</a:t>
            </a:r>
          </a:p>
          <a:p>
            <a:pPr lvl="1" algn="just">
              <a:lnSpc>
                <a:spcPct val="90000"/>
              </a:lnSpc>
              <a:buFont typeface="Symbol" panose="05050102010706020507" pitchFamily="18" charset="2"/>
              <a:buChar char="·"/>
            </a:pPr>
            <a:r>
              <a:rPr lang="en-US" altLang="en-US" sz="2000" dirty="0"/>
              <a:t>the direct cost of monitoring the covenants, which increases as the covenants become more detailed and restrictive.</a:t>
            </a:r>
          </a:p>
          <a:p>
            <a:pPr lvl="1" algn="just">
              <a:lnSpc>
                <a:spcPct val="90000"/>
              </a:lnSpc>
              <a:buFont typeface="Symbol" panose="05050102010706020507" pitchFamily="18" charset="2"/>
              <a:buChar char="·"/>
            </a:pPr>
            <a:r>
              <a:rPr lang="en-US" altLang="en-US" sz="2000" dirty="0"/>
              <a:t>the indirect cost of lost investments, since the firm is not able to take certain projects, use certain types of financing, or change its payout; this cost will also increase as the covenants becomes more restrictive.</a:t>
            </a:r>
          </a:p>
          <a:p>
            <a:pPr>
              <a:lnSpc>
                <a:spcPct val="90000"/>
              </a:lnSpc>
            </a:pPr>
            <a:endParaRPr lang="en-US" altLang="en-US" sz="2400" dirty="0"/>
          </a:p>
        </p:txBody>
      </p:sp>
    </p:spTree>
    <p:extLst>
      <p:ext uri="{BB962C8B-B14F-4D97-AF65-F5344CB8AC3E}">
        <p14:creationId xmlns:p14="http://schemas.microsoft.com/office/powerpoint/2010/main" val="2545965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0B52915-F16A-4BAE-8093-713678254204}" type="slidenum">
              <a:rPr lang="en-US" altLang="en-US"/>
              <a:pPr/>
              <a:t>37</a:t>
            </a:fld>
            <a:endParaRPr lang="en-US" altLang="en-US"/>
          </a:p>
        </p:txBody>
      </p:sp>
      <p:sp>
        <p:nvSpPr>
          <p:cNvPr id="755714" name="Rectangle 2"/>
          <p:cNvSpPr>
            <a:spLocks noGrp="1" noChangeArrowheads="1"/>
          </p:cNvSpPr>
          <p:nvPr>
            <p:ph type="title"/>
          </p:nvPr>
        </p:nvSpPr>
        <p:spPr/>
        <p:txBody>
          <a:bodyPr/>
          <a:lstStyle/>
          <a:p>
            <a:r>
              <a:rPr lang="en-US" altLang="en-US"/>
              <a:t>Implications of Agency Costs..</a:t>
            </a:r>
          </a:p>
        </p:txBody>
      </p:sp>
      <p:sp>
        <p:nvSpPr>
          <p:cNvPr id="755715" name="Rectangle 3"/>
          <p:cNvSpPr>
            <a:spLocks noGrp="1" noChangeArrowheads="1"/>
          </p:cNvSpPr>
          <p:nvPr>
            <p:ph type="body" idx="4294967295"/>
          </p:nvPr>
        </p:nvSpPr>
        <p:spPr>
          <a:xfrm>
            <a:off x="838200" y="1752600"/>
            <a:ext cx="7958138" cy="3881438"/>
          </a:xfrm>
          <a:prstGeom prst="rect">
            <a:avLst/>
          </a:prstGeom>
        </p:spPr>
        <p:txBody>
          <a:bodyPr>
            <a:normAutofit fontScale="92500" lnSpcReduction="10000"/>
          </a:bodyPr>
          <a:lstStyle/>
          <a:p>
            <a:r>
              <a:rPr lang="en-US" altLang="en-US" sz="2400" dirty="0"/>
              <a:t>The agency cost arising from risk shifting is likely to be greatest in firms whose investments cannot be easily observed and monitored. These firms should borrow less than firms whose assets can be easily observed and monitored.</a:t>
            </a:r>
          </a:p>
          <a:p>
            <a:r>
              <a:rPr lang="en-US" altLang="en-US" sz="2400" dirty="0"/>
              <a:t>The agency cost associated with monitoring actions and second-guessing investment decisions is likely to be largest for firms whose projects are long term, follow unpredictable paths, and may take years to come to fruition. These firms should also borrow less.</a:t>
            </a:r>
          </a:p>
          <a:p>
            <a:r>
              <a:rPr lang="en-US" altLang="en-US" sz="2400" dirty="0"/>
              <a:t>Let’s look at one other agency problem faced by levered firms.</a:t>
            </a:r>
          </a:p>
        </p:txBody>
      </p:sp>
    </p:spTree>
    <p:extLst>
      <p:ext uri="{BB962C8B-B14F-4D97-AF65-F5344CB8AC3E}">
        <p14:creationId xmlns:p14="http://schemas.microsoft.com/office/powerpoint/2010/main" val="7735168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Underinvestment Problem</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38</a:t>
            </a:fld>
            <a:endParaRPr lang="en-US" dirty="0"/>
          </a:p>
        </p:txBody>
      </p:sp>
      <p:sp>
        <p:nvSpPr>
          <p:cNvPr id="4" name="Content Placeholder 3"/>
          <p:cNvSpPr>
            <a:spLocks noGrp="1"/>
          </p:cNvSpPr>
          <p:nvPr>
            <p:ph sz="quarter" idx="13"/>
          </p:nvPr>
        </p:nvSpPr>
        <p:spPr>
          <a:xfrm>
            <a:off x="304800" y="1447800"/>
            <a:ext cx="8503920" cy="2743200"/>
          </a:xfrm>
        </p:spPr>
        <p:txBody>
          <a:bodyPr>
            <a:normAutofit fontScale="62500" lnSpcReduction="20000"/>
          </a:bodyPr>
          <a:lstStyle/>
          <a:p>
            <a:r>
              <a:rPr lang="en-US" dirty="0"/>
              <a:t>Consider a firm that currently has debt with face value of $1000 that will come due in one year and assets that are projected to be worth $900 in one year.  </a:t>
            </a:r>
          </a:p>
          <a:p>
            <a:r>
              <a:rPr lang="en-US" dirty="0"/>
              <a:t>Suppose the firm has the opportunity to invest in a new project requiring an immediate investment of $100 and offering a return of 50% in one year.  Assuming the required rate of return for this project is less than 50%, it’s a NPV&gt;0 project.</a:t>
            </a:r>
          </a:p>
          <a:p>
            <a:r>
              <a:rPr lang="en-US" dirty="0"/>
              <a:t>Suppose the only way to get the $100 for the initial investment is for the existing equity holders to contribute it.</a:t>
            </a:r>
          </a:p>
          <a:p>
            <a:r>
              <a:rPr lang="en-US" dirty="0"/>
              <a:t>With the new project, </a:t>
            </a:r>
            <a:r>
              <a:rPr lang="en-US" dirty="0" err="1"/>
              <a:t>equityholders</a:t>
            </a:r>
            <a:r>
              <a:rPr lang="en-US" dirty="0"/>
              <a:t> will get $50 in one year for a current investment of $100 – clearly </a:t>
            </a:r>
            <a:r>
              <a:rPr lang="en-US" dirty="0" err="1"/>
              <a:t>equityholders</a:t>
            </a:r>
            <a:r>
              <a:rPr lang="en-US" dirty="0"/>
              <a:t> would not make the investment even though the project has an NPV &gt; 0.  This is called the Underinvestment Problem.</a:t>
            </a:r>
          </a:p>
        </p:txBody>
      </p:sp>
      <p:pic>
        <p:nvPicPr>
          <p:cNvPr id="5" name="Picture 5" descr="BD16_13_16t04"/>
          <p:cNvPicPr preferRelativeResize="0">
            <a:picLocks noChangeAspect="1" noChangeArrowheads="1"/>
          </p:cNvPicPr>
          <p:nvPr>
            <p:custDataLst>
              <p:tags r:id="rId1"/>
            </p:custDataLst>
          </p:nvPr>
        </p:nvPicPr>
        <p:blipFill>
          <a:blip r:embed="rId4"/>
          <a:srcRect t="24638" r="901"/>
          <a:stretch>
            <a:fillRect/>
          </a:stretch>
        </p:blipFill>
        <p:spPr>
          <a:xfrm>
            <a:off x="457200" y="4191000"/>
            <a:ext cx="7467600" cy="2284124"/>
          </a:xfrm>
          <a:prstGeom prst="rect">
            <a:avLst/>
          </a:prstGeom>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Debt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39</a:t>
            </a:fld>
            <a:endParaRPr lang="en-US" dirty="0"/>
          </a:p>
        </p:txBody>
      </p:sp>
      <p:sp>
        <p:nvSpPr>
          <p:cNvPr id="4" name="Content Placeholder 3"/>
          <p:cNvSpPr>
            <a:spLocks noGrp="1"/>
          </p:cNvSpPr>
          <p:nvPr>
            <p:ph sz="quarter" idx="13"/>
          </p:nvPr>
        </p:nvSpPr>
        <p:spPr/>
        <p:txBody>
          <a:bodyPr>
            <a:normAutofit lnSpcReduction="10000"/>
          </a:bodyPr>
          <a:lstStyle/>
          <a:p>
            <a:r>
              <a:rPr lang="en-US" dirty="0"/>
              <a:t>Managerial Incentives:  Managerial incentives are better aligned with other shareholders, the greater the proportion of equity owned by them.</a:t>
            </a:r>
          </a:p>
          <a:p>
            <a:pPr lvl="1"/>
            <a:r>
              <a:rPr lang="en-US" dirty="0"/>
              <a:t>With more debt and fewer shares outstanding, less of an investment is required for managers to hold a given proportion of shares.  This reduces the cost to managers of having to hold an undiversified portfolio to maintain incentives.</a:t>
            </a:r>
          </a:p>
          <a:p>
            <a:r>
              <a:rPr lang="en-US" dirty="0"/>
              <a:t>Higher debt means that bad managerial decisions are more likely to result in bankruptcy, which among other things is likely to result in the manager’s losing his/her job.  This gives an incentive for managers to do a good job.</a:t>
            </a:r>
          </a:p>
          <a:p>
            <a:pPr lvl="1"/>
            <a:r>
              <a:rPr lang="en-US" dirty="0"/>
              <a:t>Wasteful investment is less likely in highly levered firms.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Rate of Return on the Project</a:t>
            </a:r>
          </a:p>
        </p:txBody>
      </p:sp>
      <p:sp>
        <p:nvSpPr>
          <p:cNvPr id="4" name="Content Placeholder 3"/>
          <p:cNvSpPr>
            <a:spLocks noGrp="1"/>
          </p:cNvSpPr>
          <p:nvPr>
            <p:ph sz="quarter" idx="13"/>
          </p:nvPr>
        </p:nvSpPr>
        <p:spPr>
          <a:xfrm>
            <a:off x="228600" y="1447800"/>
            <a:ext cx="8503920" cy="3962400"/>
          </a:xfrm>
        </p:spPr>
        <p:txBody>
          <a:bodyPr>
            <a:normAutofit fontScale="70000" lnSpcReduction="20000"/>
          </a:bodyPr>
          <a:lstStyle/>
          <a:p>
            <a:r>
              <a:rPr lang="en-US" dirty="0"/>
              <a:t>The use of the CAPM requires three things – we need the risk-free rate, the expected return on the market portfolio and the project beta.</a:t>
            </a:r>
          </a:p>
          <a:p>
            <a:r>
              <a:rPr lang="en-US" dirty="0"/>
              <a:t>Suppose the return on the market portfolio is 33% when the economy is strong and -7% when the economy is weak.</a:t>
            </a:r>
          </a:p>
          <a:p>
            <a:r>
              <a:rPr lang="en-US" dirty="0"/>
              <a:t>Suppose, furthermore that the risk-free rate is 5%.</a:t>
            </a:r>
          </a:p>
          <a:p>
            <a:r>
              <a:rPr lang="en-US" dirty="0"/>
              <a:t>How do we compute the beta of the project?</a:t>
            </a:r>
          </a:p>
          <a:p>
            <a:r>
              <a:rPr lang="en-US" dirty="0"/>
              <a:t>We know that the beta of the project is the slope coefficient of the regression of project return on the market return.  But we cannot compute the project return without knowing the present value of the project! </a:t>
            </a:r>
          </a:p>
          <a:p>
            <a:r>
              <a:rPr lang="en-US" dirty="0"/>
              <a:t>To get around this conundrum, let’s impute a particular value to the project and see if it’s consistent with the CAPM.</a:t>
            </a:r>
          </a:p>
          <a:p>
            <a:r>
              <a:rPr lang="en-US" dirty="0"/>
              <a:t>Suppose the project value is $1000.  Then, we see that the return on the project is 40% in a strong economy and -10% in a weak economy.</a:t>
            </a:r>
          </a:p>
          <a:p>
            <a:endParaRPr lang="en-US" dirty="0"/>
          </a:p>
          <a:p>
            <a:endParaRPr lang="en-US" dirty="0"/>
          </a:p>
        </p:txBody>
      </p:sp>
      <p:pic>
        <p:nvPicPr>
          <p:cNvPr id="5" name="Picture 4" descr="BD14_02_14t02"/>
          <p:cNvPicPr preferRelativeResize="0">
            <a:picLocks noChangeAspect="1" noChangeArrowheads="1"/>
          </p:cNvPicPr>
          <p:nvPr>
            <p:custDataLst>
              <p:tags r:id="rId1"/>
            </p:custDataLst>
          </p:nvPr>
        </p:nvPicPr>
        <p:blipFill>
          <a:blip r:embed="rId4" cstate="print"/>
          <a:srcRect l="20938" t="28003" r="639" b="1469"/>
          <a:stretch>
            <a:fillRect/>
          </a:stretch>
        </p:blipFill>
        <p:spPr bwMode="auto">
          <a:xfrm>
            <a:off x="762000" y="4953000"/>
            <a:ext cx="7010400" cy="12954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8C80D2A-EA4E-4A37-A9DF-772D0EA46EC5}"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Optimal Amount of Debt</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40</a:t>
            </a:fld>
            <a:endParaRPr lang="en-US" dirty="0"/>
          </a:p>
        </p:txBody>
      </p:sp>
      <p:pic>
        <p:nvPicPr>
          <p:cNvPr id="5" name="Picture 5" descr="BD16_16_16F02"/>
          <p:cNvPicPr preferRelativeResize="0">
            <a:picLocks noChangeAspect="1" noChangeArrowheads="1"/>
          </p:cNvPicPr>
          <p:nvPr>
            <p:custDataLst>
              <p:tags r:id="rId1"/>
            </p:custDataLst>
          </p:nvPr>
        </p:nvPicPr>
        <p:blipFill>
          <a:blip r:embed="rId4"/>
          <a:srcRect/>
          <a:stretch>
            <a:fillRect/>
          </a:stretch>
        </p:blipFill>
        <p:spPr>
          <a:xfrm>
            <a:off x="1143000" y="2286000"/>
            <a:ext cx="5810250" cy="4253097"/>
          </a:xfrm>
          <a:prstGeom prst="rect">
            <a:avLst/>
          </a:prstGeom>
          <a:noFill/>
          <a:ln/>
        </p:spPr>
      </p:pic>
      <p:graphicFrame>
        <p:nvGraphicFramePr>
          <p:cNvPr id="149506" name="Object 2"/>
          <p:cNvGraphicFramePr>
            <a:graphicFrameLocks noChangeAspect="1"/>
          </p:cNvGraphicFramePr>
          <p:nvPr/>
        </p:nvGraphicFramePr>
        <p:xfrm>
          <a:off x="457200" y="1371600"/>
          <a:ext cx="7907337" cy="873125"/>
        </p:xfrm>
        <a:graphic>
          <a:graphicData uri="http://schemas.openxmlformats.org/presentationml/2006/ole">
            <mc:AlternateContent xmlns:mc="http://schemas.openxmlformats.org/markup-compatibility/2006">
              <mc:Choice xmlns:v="urn:schemas-microsoft-com:vml" Requires="v">
                <p:oleObj name="Equation" r:id="rId5" imgW="4152600" imgH="457200" progId="Equation.DSMT4">
                  <p:embed/>
                </p:oleObj>
              </mc:Choice>
              <mc:Fallback>
                <p:oleObj name="Equation" r:id="rId5" imgW="4152600" imgH="457200" progId="Equation.DSMT4">
                  <p:embed/>
                  <p:pic>
                    <p:nvPicPr>
                      <p:cNvPr id="149506"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371600"/>
                        <a:ext cx="7907337" cy="87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5170364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4" progId="TCLayout.ActiveDocument.1">
                  <p:embed/>
                </p:oleObj>
              </mc:Choice>
              <mc:Fallback>
                <p:oleObj name="think-cell Slide" r:id="rId3" imgW="395" imgH="394" progId="TCLayout.ActiveDocument.1">
                  <p:embed/>
                  <p:pic>
                    <p:nvPicPr>
                      <p:cNvPr id="5" name="Object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a:t>Factors Determining Capital Structure</a:t>
            </a:r>
          </a:p>
        </p:txBody>
      </p:sp>
      <p:sp>
        <p:nvSpPr>
          <p:cNvPr id="3" name="Slide Number Placeholder 2"/>
          <p:cNvSpPr>
            <a:spLocks noGrp="1"/>
          </p:cNvSpPr>
          <p:nvPr>
            <p:ph type="sldNum" sz="quarter" idx="12"/>
          </p:nvPr>
        </p:nvSpPr>
        <p:spPr/>
        <p:txBody>
          <a:bodyPr/>
          <a:lstStyle/>
          <a:p>
            <a:fld id="{E8C80D2A-EA4E-4A37-A9DF-772D0EA46EC5}" type="slidenum">
              <a:rPr lang="en-US" smtClean="0"/>
              <a:pPr/>
              <a:t>41</a:t>
            </a:fld>
            <a:endParaRPr lang="en-US" dirty="0"/>
          </a:p>
        </p:txBody>
      </p:sp>
      <p:sp>
        <p:nvSpPr>
          <p:cNvPr id="4" name="Content Placeholder 3"/>
          <p:cNvSpPr>
            <a:spLocks noGrp="1"/>
          </p:cNvSpPr>
          <p:nvPr>
            <p:ph sz="quarter" idx="13"/>
          </p:nvPr>
        </p:nvSpPr>
        <p:spPr/>
        <p:txBody>
          <a:bodyPr/>
          <a:lstStyle/>
          <a:p>
            <a:endParaRPr lang="en-US" dirty="0"/>
          </a:p>
          <a:p>
            <a:endParaRPr lang="en-US" dirty="0"/>
          </a:p>
          <a:p>
            <a:r>
              <a:rPr lang="en-US" dirty="0"/>
              <a:t>Go to this website to get an overview of factors that affect capital structure:</a:t>
            </a:r>
            <a:br>
              <a:rPr lang="en-US"/>
            </a:br>
            <a:br>
              <a:rPr lang="en-US"/>
            </a:br>
            <a:r>
              <a:rPr lang="en-US">
                <a:hlinkClick r:id="rId5"/>
              </a:rPr>
              <a:t>http://webpage.pace.edu/pviswanath/notes/corpfin/capstruc.html#crosssecvart</a:t>
            </a:r>
            <a:r>
              <a:rPr lang="en-US"/>
              <a:t> </a:t>
            </a:r>
            <a:endParaRPr lang="en-US" dirty="0"/>
          </a:p>
        </p:txBody>
      </p:sp>
    </p:spTree>
    <p:extLst>
      <p:ext uri="{BB962C8B-B14F-4D97-AF65-F5344CB8AC3E}">
        <p14:creationId xmlns:p14="http://schemas.microsoft.com/office/powerpoint/2010/main" val="184267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Required Project Rate of Return</a:t>
            </a:r>
          </a:p>
        </p:txBody>
      </p:sp>
      <p:sp>
        <p:nvSpPr>
          <p:cNvPr id="4" name="Content Placeholder 3"/>
          <p:cNvSpPr>
            <a:spLocks noGrp="1"/>
          </p:cNvSpPr>
          <p:nvPr>
            <p:ph sz="quarter" idx="13"/>
          </p:nvPr>
        </p:nvSpPr>
        <p:spPr>
          <a:xfrm>
            <a:off x="228600" y="1371600"/>
            <a:ext cx="8503920" cy="2133600"/>
          </a:xfrm>
        </p:spPr>
        <p:txBody>
          <a:bodyPr>
            <a:normAutofit fontScale="77500" lnSpcReduction="20000"/>
          </a:bodyPr>
          <a:lstStyle/>
          <a:p>
            <a:r>
              <a:rPr lang="en-US" dirty="0"/>
              <a:t>What is the beta of the project?</a:t>
            </a:r>
          </a:p>
          <a:p>
            <a:r>
              <a:rPr lang="en-US" dirty="0"/>
              <a:t>Since we only have two return observations for the market and two for the project, it’s easy to compute the beta – the slope coefficient of the regression of the project return on the market return.</a:t>
            </a:r>
          </a:p>
          <a:p>
            <a:r>
              <a:rPr lang="en-US" dirty="0"/>
              <a:t>It’s simply the ratio of the change in the project return to the change in the market return in the two states:</a:t>
            </a:r>
          </a:p>
        </p:txBody>
      </p:sp>
      <p:graphicFrame>
        <p:nvGraphicFramePr>
          <p:cNvPr id="5" name="Object 4"/>
          <p:cNvGraphicFramePr>
            <a:graphicFrameLocks noChangeAspect="1"/>
          </p:cNvGraphicFramePr>
          <p:nvPr/>
        </p:nvGraphicFramePr>
        <p:xfrm>
          <a:off x="2362200" y="3124200"/>
          <a:ext cx="3810000" cy="838200"/>
        </p:xfrm>
        <a:graphic>
          <a:graphicData uri="http://schemas.openxmlformats.org/presentationml/2006/ole">
            <mc:AlternateContent xmlns:mc="http://schemas.openxmlformats.org/markup-compatibility/2006">
              <mc:Choice xmlns:v="urn:schemas-microsoft-com:vml" Requires="v">
                <p:oleObj name="Equation" r:id="rId3" imgW="1904760" imgH="419040" progId="Equation.3">
                  <p:embed/>
                </p:oleObj>
              </mc:Choice>
              <mc:Fallback>
                <p:oleObj name="Equation" r:id="rId3" imgW="1904760" imgH="419040"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3124200"/>
                        <a:ext cx="38100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3"/>
          <p:cNvSpPr txBox="1">
            <a:spLocks/>
          </p:cNvSpPr>
          <p:nvPr/>
        </p:nvSpPr>
        <p:spPr>
          <a:xfrm>
            <a:off x="381000" y="4114800"/>
            <a:ext cx="8503920" cy="2438400"/>
          </a:xfrm>
          <a:prstGeom prst="rect">
            <a:avLst/>
          </a:prstGeom>
        </p:spPr>
        <p:txBody>
          <a:bodyPr vert="horz">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dirty="0"/>
              <a:t>The expected rate of return on the market portfolio is (0.5)33+(0.5)(-7) = 13%.</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dirty="0"/>
              <a:t>Hence the required rate of return for the project is 5% + 1.25(8%) = 15%.</a:t>
            </a:r>
          </a:p>
          <a:p>
            <a:pPr marL="274320" lvl="0" indent="-274320">
              <a:spcBef>
                <a:spcPct val="20000"/>
              </a:spcBef>
              <a:buClr>
                <a:schemeClr val="accent1"/>
              </a:buClr>
              <a:buSzPct val="85000"/>
              <a:buFont typeface="Wingdings 2"/>
              <a:buChar char=""/>
            </a:pPr>
            <a:r>
              <a:rPr kumimoji="0" lang="en-US" sz="2700" b="0" i="0" u="none" strike="noStrike" kern="1200" cap="none" spc="0" normalizeH="0" baseline="0" noProof="0" dirty="0">
                <a:ln>
                  <a:noFill/>
                </a:ln>
                <a:solidFill>
                  <a:schemeClr val="tx1"/>
                </a:solidFill>
                <a:effectLst/>
                <a:uLnTx/>
                <a:uFillTx/>
                <a:latin typeface="+mn-lt"/>
                <a:ea typeface="+mn-ea"/>
                <a:cs typeface="+mn-cs"/>
              </a:rPr>
              <a:t>If we assume a project valuation of 1000, then we see that the expected return on the project is indeed </a:t>
            </a:r>
            <a:r>
              <a:rPr lang="en-US" sz="2700" dirty="0"/>
              <a:t>(0.5)40+(0.5)(-10) = 15%.</a:t>
            </a:r>
          </a:p>
          <a:p>
            <a:pPr marL="274320" lvl="0" indent="-274320">
              <a:spcBef>
                <a:spcPct val="20000"/>
              </a:spcBef>
              <a:buClr>
                <a:schemeClr val="accent1"/>
              </a:buClr>
              <a:buSzPct val="85000"/>
              <a:buFont typeface="Wingdings 2"/>
              <a:buChar char=""/>
            </a:pPr>
            <a:r>
              <a:rPr kumimoji="0" lang="en-US" sz="2700" b="0" i="0" u="none" strike="noStrike" kern="1200" cap="none" spc="0" normalizeH="0" baseline="0" noProof="0" dirty="0">
                <a:ln>
                  <a:noFill/>
                </a:ln>
                <a:solidFill>
                  <a:schemeClr val="tx1"/>
                </a:solidFill>
                <a:effectLst/>
                <a:uLnTx/>
                <a:uFillTx/>
                <a:latin typeface="+mn-lt"/>
                <a:ea typeface="+mn-ea"/>
                <a:cs typeface="+mn-cs"/>
              </a:rPr>
              <a:t>Hence the</a:t>
            </a:r>
            <a:r>
              <a:rPr kumimoji="0" lang="en-US" sz="2700" b="0" i="0" u="none" strike="noStrike" kern="1200" cap="none" spc="0" normalizeH="0" noProof="0" dirty="0">
                <a:ln>
                  <a:noFill/>
                </a:ln>
                <a:solidFill>
                  <a:schemeClr val="tx1"/>
                </a:solidFill>
                <a:effectLst/>
                <a:uLnTx/>
                <a:uFillTx/>
                <a:latin typeface="+mn-lt"/>
                <a:ea typeface="+mn-ea"/>
                <a:cs typeface="+mn-cs"/>
              </a:rPr>
              <a:t> project beta is indeed 1.25, and the discount rate or the cost of capital is 15%.</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Slide Number Placeholder 7"/>
          <p:cNvSpPr>
            <a:spLocks noGrp="1"/>
          </p:cNvSpPr>
          <p:nvPr>
            <p:ph type="sldNum" sz="quarter" idx="12"/>
          </p:nvPr>
        </p:nvSpPr>
        <p:spPr/>
        <p:txBody>
          <a:bodyPr/>
          <a:lstStyle/>
          <a:p>
            <a:fld id="{E8C80D2A-EA4E-4A37-A9DF-772D0EA46EC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Computation of Project Beta</a:t>
            </a:r>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graphicFrame>
        <p:nvGraphicFramePr>
          <p:cNvPr id="5" name="Chart 4"/>
          <p:cNvGraphicFramePr/>
          <p:nvPr/>
        </p:nvGraphicFramePr>
        <p:xfrm>
          <a:off x="1676400" y="1600200"/>
          <a:ext cx="63246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t>Financing a Firm with Equity</a:t>
            </a:r>
          </a:p>
        </p:txBody>
      </p:sp>
      <p:sp>
        <p:nvSpPr>
          <p:cNvPr id="28675" name="Rectangle 3"/>
          <p:cNvSpPr>
            <a:spLocks noGrp="1" noChangeArrowheads="1"/>
          </p:cNvSpPr>
          <p:nvPr>
            <p:ph type="body" idx="4294967295"/>
          </p:nvPr>
        </p:nvSpPr>
        <p:spPr>
          <a:xfrm>
            <a:off x="304800" y="1524000"/>
            <a:ext cx="8458200" cy="1524000"/>
          </a:xfrm>
          <a:prstGeom prst="rect">
            <a:avLst/>
          </a:prstGeom>
        </p:spPr>
        <p:txBody>
          <a:bodyPr>
            <a:normAutofit fontScale="85000" lnSpcReduction="20000"/>
          </a:bodyPr>
          <a:lstStyle/>
          <a:p>
            <a:r>
              <a:rPr lang="en-US" dirty="0"/>
              <a:t>The cost of capital for this project is 15%. The expected cash flow in one year is:</a:t>
            </a:r>
          </a:p>
          <a:p>
            <a:pPr lvl="1">
              <a:spcBef>
                <a:spcPct val="40000"/>
              </a:spcBef>
            </a:pPr>
            <a:r>
              <a:rPr lang="en-US" dirty="0"/>
              <a:t>½($1400) + ½($900) = $1150.</a:t>
            </a:r>
          </a:p>
          <a:p>
            <a:pPr>
              <a:spcBef>
                <a:spcPct val="60000"/>
              </a:spcBef>
            </a:pPr>
            <a:r>
              <a:rPr lang="en-US" dirty="0"/>
              <a:t>The NPV of the project is:</a:t>
            </a:r>
          </a:p>
        </p:txBody>
      </p:sp>
      <p:graphicFrame>
        <p:nvGraphicFramePr>
          <p:cNvPr id="248832" name="Object 1024"/>
          <p:cNvGraphicFramePr>
            <a:graphicFrameLocks noChangeAspect="1"/>
          </p:cNvGraphicFramePr>
          <p:nvPr/>
        </p:nvGraphicFramePr>
        <p:xfrm>
          <a:off x="1371599" y="3048000"/>
          <a:ext cx="6358457" cy="685800"/>
        </p:xfrm>
        <a:graphic>
          <a:graphicData uri="http://schemas.openxmlformats.org/presentationml/2006/ole">
            <mc:AlternateContent xmlns:mc="http://schemas.openxmlformats.org/markup-compatibility/2006">
              <mc:Choice xmlns:v="urn:schemas-microsoft-com:vml" Requires="v">
                <p:oleObj name="Equation" r:id="rId3" imgW="3657600" imgH="393480" progId="">
                  <p:embed/>
                </p:oleObj>
              </mc:Choice>
              <mc:Fallback>
                <p:oleObj name="Equation" r:id="rId3" imgW="3657600" imgH="393480" progId="">
                  <p:embed/>
                  <p:pic>
                    <p:nvPicPr>
                      <p:cNvPr id="248832" name="Object 10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599" y="3048000"/>
                        <a:ext cx="635845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 name="Rectangle 3"/>
          <p:cNvSpPr txBox="1">
            <a:spLocks noChangeArrowheads="1"/>
          </p:cNvSpPr>
          <p:nvPr/>
        </p:nvSpPr>
        <p:spPr>
          <a:xfrm>
            <a:off x="304800" y="3810000"/>
            <a:ext cx="8610600" cy="2667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If the</a:t>
            </a:r>
            <a:r>
              <a:rPr kumimoji="0" lang="en-US" sz="2700" b="0" i="0" u="none" strike="noStrike" kern="1200" cap="none" spc="0" normalizeH="0" noProof="0" dirty="0">
                <a:ln>
                  <a:noFill/>
                </a:ln>
                <a:solidFill>
                  <a:schemeClr val="tx1"/>
                </a:solidFill>
                <a:effectLst/>
                <a:uLnTx/>
                <a:uFillTx/>
                <a:latin typeface="+mn-lt"/>
                <a:ea typeface="+mn-ea"/>
                <a:cs typeface="+mn-cs"/>
              </a:rPr>
              <a:t> entrepreneur</a:t>
            </a:r>
            <a:r>
              <a:rPr kumimoji="0" lang="en-US" sz="2700" b="0" i="0" u="none" strike="noStrike" kern="1200" cap="none" spc="0" normalizeH="0" baseline="0" noProof="0" dirty="0">
                <a:ln>
                  <a:noFill/>
                </a:ln>
                <a:solidFill>
                  <a:schemeClr val="tx1"/>
                </a:solidFill>
                <a:effectLst/>
                <a:uLnTx/>
                <a:uFillTx/>
                <a:latin typeface="+mn-lt"/>
                <a:ea typeface="+mn-ea"/>
                <a:cs typeface="+mn-cs"/>
              </a:rPr>
              <a:t> finances this project using only equity, how much would shareholders be willing to pay for the project?</a:t>
            </a:r>
          </a:p>
          <a:p>
            <a:pPr marL="274320" marR="0" lvl="0" indent="-274320" algn="l" defTabSz="914400" rtl="0" eaLnBrk="1" fontAlgn="auto" latinLnBrk="0" hangingPunct="1">
              <a:lnSpc>
                <a:spcPct val="100000"/>
              </a:lnSpc>
              <a:spcBef>
                <a:spcPts val="7800"/>
              </a:spcBef>
              <a:spcAft>
                <a:spcPts val="0"/>
              </a:spcAft>
              <a:buClr>
                <a:schemeClr val="accent1"/>
              </a:buClr>
              <a:buSzPct val="85000"/>
              <a:buFont typeface="Wingdings 2"/>
              <a:buChar char=""/>
              <a:tabLst/>
              <a:defRPr/>
            </a:pPr>
            <a:r>
              <a:rPr kumimoji="0" lang="en-US" sz="2700" b="0" i="0" u="none" strike="noStrike" kern="1200" cap="none" spc="0" normalizeH="0" baseline="0" noProof="0" dirty="0">
                <a:ln>
                  <a:noFill/>
                </a:ln>
                <a:solidFill>
                  <a:schemeClr val="tx1"/>
                </a:solidFill>
                <a:effectLst/>
                <a:uLnTx/>
                <a:uFillTx/>
                <a:latin typeface="+mn-lt"/>
                <a:ea typeface="+mn-ea"/>
                <a:cs typeface="+mn-cs"/>
              </a:rPr>
              <a:t>If he can raise $1000 by selling equity in the firm, after paying the investment cost of $800, he can keep the remaining $200, the NPV of the project, as a profit.</a:t>
            </a:r>
          </a:p>
        </p:txBody>
      </p:sp>
      <p:graphicFrame>
        <p:nvGraphicFramePr>
          <p:cNvPr id="57347" name="Object 3"/>
          <p:cNvGraphicFramePr>
            <a:graphicFrameLocks noChangeAspect="1"/>
          </p:cNvGraphicFramePr>
          <p:nvPr/>
        </p:nvGraphicFramePr>
        <p:xfrm>
          <a:off x="1524000" y="4572000"/>
          <a:ext cx="4952999" cy="716352"/>
        </p:xfrm>
        <a:graphic>
          <a:graphicData uri="http://schemas.openxmlformats.org/presentationml/2006/ole">
            <mc:AlternateContent xmlns:mc="http://schemas.openxmlformats.org/markup-compatibility/2006">
              <mc:Choice xmlns:v="urn:schemas-microsoft-com:vml" Requires="v">
                <p:oleObj name="Equation" r:id="rId5" imgW="2730240" imgH="393480" progId="">
                  <p:embed/>
                </p:oleObj>
              </mc:Choice>
              <mc:Fallback>
                <p:oleObj name="Equation" r:id="rId5" imgW="2730240" imgH="393480" progId="">
                  <p:embed/>
                  <p:pic>
                    <p:nvPicPr>
                      <p:cNvPr id="57347"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4572000"/>
                        <a:ext cx="4952999" cy="716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2" name="Slide Number Placeholder 11"/>
          <p:cNvSpPr>
            <a:spLocks noGrp="1"/>
          </p:cNvSpPr>
          <p:nvPr>
            <p:ph type="sldNum" sz="quarter" idx="12"/>
          </p:nvPr>
        </p:nvSpPr>
        <p:spPr/>
        <p:txBody>
          <a:bodyPr/>
          <a:lstStyle/>
          <a:p>
            <a:fld id="{E8C80D2A-EA4E-4A37-A9DF-772D0EA46EC5}" type="slidenum">
              <a:rPr lang="en-US" smtClean="0"/>
              <a:pPr/>
              <a:t>7</a:t>
            </a:fld>
            <a:endParaRPr lang="en-US" dirty="0"/>
          </a:p>
        </p:txBody>
      </p:sp>
    </p:spTree>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t>Financing a Firm with Equity</a:t>
            </a:r>
          </a:p>
        </p:txBody>
      </p:sp>
      <p:sp>
        <p:nvSpPr>
          <p:cNvPr id="32771" name="Rectangle 3"/>
          <p:cNvSpPr>
            <a:spLocks noGrp="1" noChangeArrowheads="1"/>
          </p:cNvSpPr>
          <p:nvPr>
            <p:ph type="body" idx="4294967295"/>
          </p:nvPr>
        </p:nvSpPr>
        <p:spPr>
          <a:xfrm>
            <a:off x="304800" y="1524000"/>
            <a:ext cx="8458200" cy="1371600"/>
          </a:xfrm>
          <a:prstGeom prst="rect">
            <a:avLst/>
          </a:prstGeom>
        </p:spPr>
        <p:txBody>
          <a:bodyPr>
            <a:normAutofit fontScale="77500" lnSpcReduction="20000"/>
          </a:bodyPr>
          <a:lstStyle/>
          <a:p>
            <a:r>
              <a:rPr lang="en-US" dirty="0"/>
              <a:t>When the project is financed entirely with equity and no debt, it is called Unlevered Equity.</a:t>
            </a:r>
          </a:p>
          <a:p>
            <a:pPr>
              <a:spcBef>
                <a:spcPct val="60000"/>
              </a:spcBef>
            </a:pPr>
            <a:r>
              <a:rPr lang="en-US" dirty="0"/>
              <a:t>Because there is no debt, the cash flows of the unlevered equity are equal to those of the project. </a:t>
            </a:r>
          </a:p>
        </p:txBody>
      </p:sp>
      <p:pic>
        <p:nvPicPr>
          <p:cNvPr id="6" name="Picture 5" descr="BD14_02_14t02"/>
          <p:cNvPicPr preferRelativeResize="0">
            <a:picLocks noChangeAspect="1" noChangeArrowheads="1"/>
          </p:cNvPicPr>
          <p:nvPr>
            <p:custDataLst>
              <p:tags r:id="rId1"/>
            </p:custDataLst>
          </p:nvPr>
        </p:nvPicPr>
        <p:blipFill>
          <a:blip r:embed="rId4" cstate="print"/>
          <a:srcRect t="28003" r="639"/>
          <a:stretch>
            <a:fillRect/>
          </a:stretch>
        </p:blipFill>
        <p:spPr bwMode="auto">
          <a:xfrm>
            <a:off x="261938" y="2819400"/>
            <a:ext cx="8882062" cy="1322388"/>
          </a:xfrm>
          <a:prstGeom prst="rect">
            <a:avLst/>
          </a:prstGeom>
          <a:noFill/>
          <a:ln w="9525">
            <a:noFill/>
            <a:miter lim="800000"/>
            <a:headEnd/>
            <a:tailEnd/>
          </a:ln>
          <a:effectLst/>
        </p:spPr>
      </p:pic>
      <p:sp>
        <p:nvSpPr>
          <p:cNvPr id="9" name="Rectangle 3"/>
          <p:cNvSpPr txBox="1">
            <a:spLocks noChangeArrowheads="1"/>
          </p:cNvSpPr>
          <p:nvPr/>
        </p:nvSpPr>
        <p:spPr>
          <a:xfrm>
            <a:off x="304800" y="4191000"/>
            <a:ext cx="8686800" cy="243840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en-US" sz="3000" b="0" i="0" u="none" strike="noStrike" kern="1200" cap="none" spc="0" normalizeH="0" baseline="0" noProof="0" dirty="0">
                <a:ln>
                  <a:noFill/>
                </a:ln>
                <a:effectLst/>
                <a:uLnTx/>
                <a:uFillTx/>
                <a:latin typeface="+mn-lt"/>
                <a:ea typeface="+mn-ea"/>
                <a:cs typeface="+mn-cs"/>
              </a:rPr>
              <a:t>The shareholder’s returns are either 40% or –10%.</a:t>
            </a:r>
          </a:p>
          <a:p>
            <a:pPr marL="274320" indent="-274320">
              <a:spcBef>
                <a:spcPct val="50000"/>
              </a:spcBef>
              <a:buClr>
                <a:schemeClr val="accent1"/>
              </a:buClr>
              <a:buSzPct val="85000"/>
              <a:buFont typeface="Wingdings 2"/>
              <a:buChar char=""/>
            </a:pPr>
            <a:r>
              <a:rPr lang="en-US" sz="3000" dirty="0"/>
              <a:t>The expected return on the unlevered equity is the same as the required rate of return because the market is pricing the equity correctly:</a:t>
            </a:r>
          </a:p>
          <a:p>
            <a:pPr marL="731520" lvl="2" indent="-274320">
              <a:spcBef>
                <a:spcPct val="50000"/>
              </a:spcBef>
              <a:buClr>
                <a:schemeClr val="accent1"/>
              </a:buClr>
              <a:buSzPct val="85000"/>
              <a:buFont typeface="Wingdings 2"/>
              <a:buChar char=""/>
            </a:pPr>
            <a:r>
              <a:rPr lang="en-US" sz="3000" dirty="0"/>
              <a:t>½ (40%) + ½(–10%) = 15%. </a:t>
            </a:r>
          </a:p>
          <a:p>
            <a:pPr marL="274320" lvl="1" indent="-274320">
              <a:spcBef>
                <a:spcPct val="50000"/>
              </a:spcBef>
              <a:buClr>
                <a:schemeClr val="accent1"/>
              </a:buClr>
              <a:buSzPct val="85000"/>
              <a:buFont typeface="Wingdings 2"/>
              <a:buChar char=""/>
            </a:pPr>
            <a:r>
              <a:rPr lang="en-US" sz="3000" dirty="0"/>
              <a:t>Because the cost of capital of the project is 15%, shareholders are earning an appropriate return for the risk they are taking.</a:t>
            </a:r>
          </a:p>
          <a:p>
            <a:pPr marL="274320" lvl="1" indent="-274320">
              <a:spcBef>
                <a:spcPct val="50000"/>
              </a:spcBef>
              <a:buClr>
                <a:schemeClr val="accent1"/>
              </a:buClr>
              <a:buSzPct val="85000"/>
              <a:buFont typeface="Wingdings 2"/>
              <a:buChar char=""/>
            </a:pPr>
            <a:endParaRPr lang="en-US" sz="2000" dirty="0"/>
          </a:p>
          <a:p>
            <a:pPr marL="274320" indent="-274320">
              <a:spcBef>
                <a:spcPct val="50000"/>
              </a:spcBef>
              <a:buClr>
                <a:schemeClr val="accent1"/>
              </a:buClr>
              <a:buSzPct val="85000"/>
              <a:buFont typeface="Wingdings 2"/>
              <a:buChar char=""/>
            </a:pPr>
            <a:endParaRPr lang="en-US" sz="2800" dirty="0">
              <a:solidFill>
                <a:schemeClr val="tx2"/>
              </a:solidFill>
            </a:endParaRPr>
          </a:p>
          <a:p>
            <a:pPr marL="274320" marR="0" lvl="0" indent="-274320" algn="l" defTabSz="914400" rtl="0" eaLnBrk="1" fontAlgn="auto" latinLnBrk="0" hangingPunct="1">
              <a:lnSpc>
                <a:spcPct val="100000"/>
              </a:lnSpc>
              <a:spcBef>
                <a:spcPct val="5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Slide Number Placeholder 9"/>
          <p:cNvSpPr>
            <a:spLocks noGrp="1"/>
          </p:cNvSpPr>
          <p:nvPr>
            <p:ph type="sldNum" sz="quarter" idx="12"/>
          </p:nvPr>
        </p:nvSpPr>
        <p:spPr/>
        <p:txBody>
          <a:bodyPr/>
          <a:lstStyle/>
          <a:p>
            <a:fld id="{E8C80D2A-EA4E-4A37-A9DF-772D0EA46EC5}" type="slidenum">
              <a:rPr lang="en-US" smtClean="0"/>
              <a:pPr/>
              <a:t>8</a:t>
            </a:fld>
            <a:endParaRPr lang="en-US" dirty="0"/>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Financing a Firm with Debt and Equity</a:t>
            </a:r>
          </a:p>
        </p:txBody>
      </p:sp>
      <p:sp>
        <p:nvSpPr>
          <p:cNvPr id="38915" name="Rectangle 3"/>
          <p:cNvSpPr>
            <a:spLocks noGrp="1" noChangeArrowheads="1"/>
          </p:cNvSpPr>
          <p:nvPr>
            <p:ph type="body" idx="4294967295"/>
          </p:nvPr>
        </p:nvSpPr>
        <p:spPr>
          <a:xfrm>
            <a:off x="304800" y="1524000"/>
            <a:ext cx="8458200" cy="4800600"/>
          </a:xfrm>
          <a:prstGeom prst="rect">
            <a:avLst/>
          </a:prstGeom>
        </p:spPr>
        <p:txBody>
          <a:bodyPr>
            <a:normAutofit fontScale="92500" lnSpcReduction="10000"/>
          </a:bodyPr>
          <a:lstStyle/>
          <a:p>
            <a:pPr>
              <a:lnSpc>
                <a:spcPct val="90000"/>
              </a:lnSpc>
            </a:pPr>
            <a:r>
              <a:rPr lang="en-US" dirty="0"/>
              <a:t>Suppose, instead of financing the project wholly with debt, the entrepreneur decides to borrow $500 and finance the rest with equity.</a:t>
            </a:r>
          </a:p>
          <a:p>
            <a:pPr lvl="1">
              <a:lnSpc>
                <a:spcPct val="90000"/>
              </a:lnSpc>
              <a:spcBef>
                <a:spcPct val="40000"/>
              </a:spcBef>
            </a:pPr>
            <a:r>
              <a:rPr lang="en-US" dirty="0"/>
              <a:t>Because the project’s cash flow will always be enough to repay the debt, the debt is risk free and he can borrow at the risk-free interest rate of 5%.  He will owe the debt holders:</a:t>
            </a:r>
          </a:p>
          <a:p>
            <a:pPr lvl="1">
              <a:lnSpc>
                <a:spcPct val="90000"/>
              </a:lnSpc>
              <a:spcBef>
                <a:spcPct val="30000"/>
              </a:spcBef>
            </a:pPr>
            <a:r>
              <a:rPr lang="en-US" dirty="0"/>
              <a:t>$500 </a:t>
            </a:r>
            <a:r>
              <a:rPr lang="en-US" dirty="0">
                <a:cs typeface="Arial" pitchFamily="34" charset="0"/>
              </a:rPr>
              <a:t>×</a:t>
            </a:r>
            <a:r>
              <a:rPr lang="en-US" dirty="0"/>
              <a:t> 1.05 = $525 in one year.</a:t>
            </a:r>
          </a:p>
          <a:p>
            <a:pPr>
              <a:lnSpc>
                <a:spcPct val="90000"/>
              </a:lnSpc>
              <a:spcBef>
                <a:spcPct val="60000"/>
              </a:spcBef>
            </a:pPr>
            <a:r>
              <a:rPr lang="en-US" dirty="0"/>
              <a:t>Since the project is financed partly by debt and partly by equity, this is called Levered Equity; equity in a firm that also has debt outstanding is called Levered Equity.</a:t>
            </a:r>
          </a:p>
          <a:p>
            <a:pPr>
              <a:lnSpc>
                <a:spcPct val="90000"/>
              </a:lnSpc>
              <a:spcBef>
                <a:spcPct val="40000"/>
              </a:spcBef>
            </a:pPr>
            <a:r>
              <a:rPr lang="en-US" dirty="0"/>
              <a:t>Given the firm’s $525 debt obligation, the shareholders will receive only $875 ($1400 – $525 = $875) if the economy is strong and $375 ($900 – $525 = $375) if the economy is weak.</a:t>
            </a:r>
          </a:p>
        </p:txBody>
      </p:sp>
      <p:sp>
        <p:nvSpPr>
          <p:cNvPr id="7" name="Slide Number Placeholder 6"/>
          <p:cNvSpPr>
            <a:spLocks noGrp="1"/>
          </p:cNvSpPr>
          <p:nvPr>
            <p:ph type="sldNum" sz="quarter" idx="12"/>
          </p:nvPr>
        </p:nvSpPr>
        <p:spPr/>
        <p:txBody>
          <a:bodyPr/>
          <a:lstStyle/>
          <a:p>
            <a:fld id="{E8C80D2A-EA4E-4A37-A9DF-772D0EA46EC5}" type="slidenum">
              <a:rPr lang="en-US" smtClean="0"/>
              <a:pPr/>
              <a:t>9</a:t>
            </a:fld>
            <a:endParaRPr lang="en-US" dirty="0"/>
          </a:p>
        </p:txBody>
      </p:sp>
    </p:spTree>
  </p:cSld>
  <p:clrMapOvr>
    <a:masterClrMapping/>
  </p:clrMapOvr>
  <p:transition spd="med">
    <p:wipe dir="r"/>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8.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9.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4480</Words>
  <Application>Microsoft Office PowerPoint</Application>
  <PresentationFormat>On-screen Show (4:3)</PresentationFormat>
  <Paragraphs>283</Paragraphs>
  <Slides>41</Slides>
  <Notes>38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1" baseType="lpstr">
      <vt:lpstr>Arial</vt:lpstr>
      <vt:lpstr>Calibri</vt:lpstr>
      <vt:lpstr>Georgia</vt:lpstr>
      <vt:lpstr>Symbol</vt:lpstr>
      <vt:lpstr>Tahoma</vt:lpstr>
      <vt:lpstr>Wingdings</vt:lpstr>
      <vt:lpstr>Wingdings 2</vt:lpstr>
      <vt:lpstr>Process diagram</vt:lpstr>
      <vt:lpstr>think-cell Slide</vt:lpstr>
      <vt:lpstr>Equation</vt:lpstr>
      <vt:lpstr>Capital Structure: An Overview</vt:lpstr>
      <vt:lpstr>Capital Structure in Perfect Markets: Summary</vt:lpstr>
      <vt:lpstr>Financing a Firm with Equity</vt:lpstr>
      <vt:lpstr>Required Rate of Return on the Project</vt:lpstr>
      <vt:lpstr>Required Project Rate of Return</vt:lpstr>
      <vt:lpstr>Computation of Project Beta</vt:lpstr>
      <vt:lpstr>Financing a Firm with Equity</vt:lpstr>
      <vt:lpstr>Financing a Firm with Equity</vt:lpstr>
      <vt:lpstr>Financing a Firm with Debt and Equity</vt:lpstr>
      <vt:lpstr>Financing a Firm with Debt and Equity</vt:lpstr>
      <vt:lpstr>Required Rate of Return for Levered Equity</vt:lpstr>
      <vt:lpstr>Valuation of Levered Equity</vt:lpstr>
      <vt:lpstr>Financing in Perfect Markets</vt:lpstr>
      <vt:lpstr>MM I: Leverage, Arbitrage, and Firm Value</vt:lpstr>
      <vt:lpstr>The Market Value Balance Sheet</vt:lpstr>
      <vt:lpstr>Market Value Balance Sheets</vt:lpstr>
      <vt:lpstr>Capital Structure: Question</vt:lpstr>
      <vt:lpstr>Capital Structure: Question</vt:lpstr>
      <vt:lpstr>Capital Structure in Imperfect Markets</vt:lpstr>
      <vt:lpstr>How do firms finance investments?</vt:lpstr>
      <vt:lpstr>How do firms finance investments?</vt:lpstr>
      <vt:lpstr>Interest Payments as a Percentage of EBIT for S&amp;P 500 Firms, 1975–2005</vt:lpstr>
      <vt:lpstr>How firms finance investments</vt:lpstr>
      <vt:lpstr>Bankruptcy and Firm Value</vt:lpstr>
      <vt:lpstr>Bankruptcy and Firm Value</vt:lpstr>
      <vt:lpstr>Bankruptcy Costs</vt:lpstr>
      <vt:lpstr>Direct Costs of Bankruptcy</vt:lpstr>
      <vt:lpstr>Indirect Costs of Bankruptcy</vt:lpstr>
      <vt:lpstr>Indirect Costs of Bankruptcy</vt:lpstr>
      <vt:lpstr>Indirect Bankruptcy Costs</vt:lpstr>
      <vt:lpstr>Indirect Bankruptcy Costs</vt:lpstr>
      <vt:lpstr>Implications of Bankruptcy Costs</vt:lpstr>
      <vt:lpstr>Implications of Bankruptcy Costs</vt:lpstr>
      <vt:lpstr>Agency Costs of Debt</vt:lpstr>
      <vt:lpstr>Agency Costs of Debt</vt:lpstr>
      <vt:lpstr>How agency costs show up...</vt:lpstr>
      <vt:lpstr>Implications of Agency Costs..</vt:lpstr>
      <vt:lpstr>The Underinvestment Problem</vt:lpstr>
      <vt:lpstr>Advantages of Debt</vt:lpstr>
      <vt:lpstr>The Optimal Amount of Debt</vt:lpstr>
      <vt:lpstr>Factors Determining Capital Structure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2024-01-03T03:23:31Z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