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4.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5.xml" ContentType="application/vnd.openxmlformats-officedocument.presentationml.tags+xml"/>
  <Override PartName="/ppt/notesSlides/notesSlide11.xml" ContentType="application/vnd.openxmlformats-officedocument.presentationml.notesSlide+xml"/>
  <Override PartName="/ppt/tags/tag6.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7.xml" ContentType="application/vnd.openxmlformats-officedocument.presentationml.tags+xml"/>
  <Override PartName="/ppt/notesSlides/notesSlide19.xml" ContentType="application/vnd.openxmlformats-officedocument.presentationml.notesSlide+xml"/>
  <Override PartName="/ppt/tags/tag8.xml" ContentType="application/vnd.openxmlformats-officedocument.presentationml.tags+xml"/>
  <Override PartName="/ppt/notesSlides/notesSlide20.xml" ContentType="application/vnd.openxmlformats-officedocument.presentationml.notesSlide+xml"/>
  <Override PartName="/ppt/tags/tag9.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40"/>
  </p:notesMasterIdLst>
  <p:handoutMasterIdLst>
    <p:handoutMasterId r:id="rId41"/>
  </p:handoutMasterIdLst>
  <p:sldIdLst>
    <p:sldId id="258" r:id="rId5"/>
    <p:sldId id="282" r:id="rId6"/>
    <p:sldId id="270" r:id="rId7"/>
    <p:sldId id="271" r:id="rId8"/>
    <p:sldId id="272" r:id="rId9"/>
    <p:sldId id="273" r:id="rId10"/>
    <p:sldId id="274" r:id="rId11"/>
    <p:sldId id="275" r:id="rId12"/>
    <p:sldId id="265" r:id="rId13"/>
    <p:sldId id="288" r:id="rId14"/>
    <p:sldId id="266" r:id="rId15"/>
    <p:sldId id="267" r:id="rId16"/>
    <p:sldId id="268" r:id="rId17"/>
    <p:sldId id="269" r:id="rId18"/>
    <p:sldId id="296" r:id="rId19"/>
    <p:sldId id="260" r:id="rId20"/>
    <p:sldId id="261" r:id="rId21"/>
    <p:sldId id="262" r:id="rId22"/>
    <p:sldId id="279" r:id="rId23"/>
    <p:sldId id="263" r:id="rId24"/>
    <p:sldId id="264" r:id="rId25"/>
    <p:sldId id="280" r:id="rId26"/>
    <p:sldId id="278" r:id="rId27"/>
    <p:sldId id="277" r:id="rId28"/>
    <p:sldId id="259" r:id="rId29"/>
    <p:sldId id="276" r:id="rId30"/>
    <p:sldId id="281" r:id="rId31"/>
    <p:sldId id="293" r:id="rId32"/>
    <p:sldId id="294" r:id="rId33"/>
    <p:sldId id="295" r:id="rId34"/>
    <p:sldId id="283" r:id="rId35"/>
    <p:sldId id="290" r:id="rId36"/>
    <p:sldId id="292" r:id="rId37"/>
    <p:sldId id="291" r:id="rId38"/>
    <p:sldId id="284" r:id="rId39"/>
  </p:sldIdLst>
  <p:sldSz cx="9144000" cy="6858000" type="screen4x3"/>
  <p:notesSz cx="6950075" cy="9236075"/>
  <p:custDataLst>
    <p:tags r:id="rId42"/>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swanath, Prof. P.V." initials="VPP" lastIdx="9" clrIdx="0">
    <p:extLst>
      <p:ext uri="{19B8F6BF-5375-455C-9EA6-DF929625EA0E}">
        <p15:presenceInfo xmlns:p15="http://schemas.microsoft.com/office/powerpoint/2012/main" userId="S-1-5-21-254494878-1253622069-3383492343-328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90953" autoAdjust="0"/>
  </p:normalViewPr>
  <p:slideViewPr>
    <p:cSldViewPr>
      <p:cViewPr varScale="1">
        <p:scale>
          <a:sx n="85" d="100"/>
          <a:sy n="85" d="100"/>
        </p:scale>
        <p:origin x="608"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gs" Target="tags/tag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3011699" cy="4621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9635" name="Rectangle 3"/>
          <p:cNvSpPr>
            <a:spLocks noGrp="1" noChangeArrowheads="1"/>
          </p:cNvSpPr>
          <p:nvPr>
            <p:ph type="dt" sz="quarter" idx="1"/>
          </p:nvPr>
        </p:nvSpPr>
        <p:spPr bwMode="auto">
          <a:xfrm>
            <a:off x="3938376" y="0"/>
            <a:ext cx="3011699" cy="4621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9636" name="Rectangle 4"/>
          <p:cNvSpPr>
            <a:spLocks noGrp="1" noChangeArrowheads="1"/>
          </p:cNvSpPr>
          <p:nvPr>
            <p:ph type="ftr" sz="quarter" idx="2"/>
          </p:nvPr>
        </p:nvSpPr>
        <p:spPr bwMode="auto">
          <a:xfrm>
            <a:off x="0" y="8773958"/>
            <a:ext cx="3011699" cy="46211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9637" name="Rectangle 5"/>
          <p:cNvSpPr>
            <a:spLocks noGrp="1" noChangeArrowheads="1"/>
          </p:cNvSpPr>
          <p:nvPr>
            <p:ph type="sldNum" sz="quarter" idx="3"/>
          </p:nvPr>
        </p:nvSpPr>
        <p:spPr bwMode="auto">
          <a:xfrm>
            <a:off x="3938376" y="8773958"/>
            <a:ext cx="3011699" cy="46211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12735AE-40DC-4BF8-917E-4D6ECF170387}" type="slidenum">
              <a:rPr lang="en-US"/>
              <a:pPr>
                <a:defRPr/>
              </a:pPr>
              <a:t>‹#›</a:t>
            </a:fld>
            <a:endParaRPr lang="en-US"/>
          </a:p>
        </p:txBody>
      </p:sp>
    </p:spTree>
    <p:extLst>
      <p:ext uri="{BB962C8B-B14F-4D97-AF65-F5344CB8AC3E}">
        <p14:creationId xmlns:p14="http://schemas.microsoft.com/office/powerpoint/2010/main" val="3506095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1026"/>
          <p:cNvSpPr>
            <a:spLocks noGrp="1" noChangeArrowheads="1"/>
          </p:cNvSpPr>
          <p:nvPr>
            <p:ph type="hdr" sz="quarter"/>
          </p:nvPr>
        </p:nvSpPr>
        <p:spPr bwMode="auto">
          <a:xfrm>
            <a:off x="0" y="0"/>
            <a:ext cx="3011699" cy="4621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3731" name="Rectangle 1027"/>
          <p:cNvSpPr>
            <a:spLocks noGrp="1" noChangeArrowheads="1"/>
          </p:cNvSpPr>
          <p:nvPr>
            <p:ph type="dt" idx="1"/>
          </p:nvPr>
        </p:nvSpPr>
        <p:spPr bwMode="auto">
          <a:xfrm>
            <a:off x="3938376" y="0"/>
            <a:ext cx="3011699" cy="4621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1028"/>
          <p:cNvSpPr>
            <a:spLocks noGrp="1" noRot="1" noChangeAspect="1" noChangeArrowheads="1" noTextEdit="1"/>
          </p:cNvSpPr>
          <p:nvPr>
            <p:ph type="sldImg" idx="2"/>
          </p:nvPr>
        </p:nvSpPr>
        <p:spPr bwMode="auto">
          <a:xfrm>
            <a:off x="1166813" y="692150"/>
            <a:ext cx="4616450"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1029"/>
          <p:cNvSpPr>
            <a:spLocks noGrp="1" noChangeArrowheads="1"/>
          </p:cNvSpPr>
          <p:nvPr>
            <p:ph type="body" sz="quarter" idx="3"/>
          </p:nvPr>
        </p:nvSpPr>
        <p:spPr bwMode="auto">
          <a:xfrm>
            <a:off x="926677" y="4387768"/>
            <a:ext cx="5096722" cy="41559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3734" name="Rectangle 1030"/>
          <p:cNvSpPr>
            <a:spLocks noGrp="1" noChangeArrowheads="1"/>
          </p:cNvSpPr>
          <p:nvPr>
            <p:ph type="ftr" sz="quarter" idx="4"/>
          </p:nvPr>
        </p:nvSpPr>
        <p:spPr bwMode="auto">
          <a:xfrm>
            <a:off x="0" y="8773958"/>
            <a:ext cx="3011699" cy="46211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3735" name="Rectangle 1031"/>
          <p:cNvSpPr>
            <a:spLocks noGrp="1" noChangeArrowheads="1"/>
          </p:cNvSpPr>
          <p:nvPr>
            <p:ph type="sldNum" sz="quarter" idx="5"/>
          </p:nvPr>
        </p:nvSpPr>
        <p:spPr bwMode="auto">
          <a:xfrm>
            <a:off x="3938376" y="8773958"/>
            <a:ext cx="3011699" cy="46211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04E25A6-48FD-4967-8EFF-4B3C285A6450}" type="slidenum">
              <a:rPr lang="en-US"/>
              <a:pPr>
                <a:defRPr/>
              </a:pPr>
              <a:t>‹#›</a:t>
            </a:fld>
            <a:endParaRPr lang="en-US"/>
          </a:p>
        </p:txBody>
      </p:sp>
    </p:spTree>
    <p:extLst>
      <p:ext uri="{BB962C8B-B14F-4D97-AF65-F5344CB8AC3E}">
        <p14:creationId xmlns:p14="http://schemas.microsoft.com/office/powerpoint/2010/main" val="35115860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7F2D92B-0E12-496B-A911-EF71200066B2}" type="slidenum">
              <a:rPr lang="en-US" sz="1200" smtClean="0"/>
              <a:pPr eaLnBrk="1" hangingPunct="1"/>
              <a:t>1</a:t>
            </a:fld>
            <a:endParaRPr lang="en-US" sz="1200"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8465234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12</a:t>
            </a:fld>
            <a:endParaRPr lang="en-US"/>
          </a:p>
        </p:txBody>
      </p:sp>
    </p:spTree>
    <p:extLst>
      <p:ext uri="{BB962C8B-B14F-4D97-AF65-F5344CB8AC3E}">
        <p14:creationId xmlns:p14="http://schemas.microsoft.com/office/powerpoint/2010/main" val="742689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13</a:t>
            </a:fld>
            <a:endParaRPr lang="en-US"/>
          </a:p>
        </p:txBody>
      </p:sp>
    </p:spTree>
    <p:extLst>
      <p:ext uri="{BB962C8B-B14F-4D97-AF65-F5344CB8AC3E}">
        <p14:creationId xmlns:p14="http://schemas.microsoft.com/office/powerpoint/2010/main" val="321017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14</a:t>
            </a:fld>
            <a:endParaRPr lang="en-US"/>
          </a:p>
        </p:txBody>
      </p:sp>
    </p:spTree>
    <p:extLst>
      <p:ext uri="{BB962C8B-B14F-4D97-AF65-F5344CB8AC3E}">
        <p14:creationId xmlns:p14="http://schemas.microsoft.com/office/powerpoint/2010/main" val="1337266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16</a:t>
            </a:fld>
            <a:endParaRPr lang="en-US"/>
          </a:p>
        </p:txBody>
      </p:sp>
    </p:spTree>
    <p:extLst>
      <p:ext uri="{BB962C8B-B14F-4D97-AF65-F5344CB8AC3E}">
        <p14:creationId xmlns:p14="http://schemas.microsoft.com/office/powerpoint/2010/main" val="1521228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17</a:t>
            </a:fld>
            <a:endParaRPr lang="en-US"/>
          </a:p>
        </p:txBody>
      </p:sp>
    </p:spTree>
    <p:extLst>
      <p:ext uri="{BB962C8B-B14F-4D97-AF65-F5344CB8AC3E}">
        <p14:creationId xmlns:p14="http://schemas.microsoft.com/office/powerpoint/2010/main" val="1000536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18</a:t>
            </a:fld>
            <a:endParaRPr lang="en-US"/>
          </a:p>
        </p:txBody>
      </p:sp>
    </p:spTree>
    <p:extLst>
      <p:ext uri="{BB962C8B-B14F-4D97-AF65-F5344CB8AC3E}">
        <p14:creationId xmlns:p14="http://schemas.microsoft.com/office/powerpoint/2010/main" val="23402121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20</a:t>
            </a:fld>
            <a:endParaRPr lang="en-US"/>
          </a:p>
        </p:txBody>
      </p:sp>
    </p:spTree>
    <p:extLst>
      <p:ext uri="{BB962C8B-B14F-4D97-AF65-F5344CB8AC3E}">
        <p14:creationId xmlns:p14="http://schemas.microsoft.com/office/powerpoint/2010/main" val="35619174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21</a:t>
            </a:fld>
            <a:endParaRPr lang="en-US"/>
          </a:p>
        </p:txBody>
      </p:sp>
    </p:spTree>
    <p:extLst>
      <p:ext uri="{BB962C8B-B14F-4D97-AF65-F5344CB8AC3E}">
        <p14:creationId xmlns:p14="http://schemas.microsoft.com/office/powerpoint/2010/main" val="2263502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22</a:t>
            </a:fld>
            <a:endParaRPr lang="en-US"/>
          </a:p>
        </p:txBody>
      </p:sp>
    </p:spTree>
    <p:extLst>
      <p:ext uri="{BB962C8B-B14F-4D97-AF65-F5344CB8AC3E}">
        <p14:creationId xmlns:p14="http://schemas.microsoft.com/office/powerpoint/2010/main" val="25888461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23</a:t>
            </a:fld>
            <a:endParaRPr lang="en-US"/>
          </a:p>
        </p:txBody>
      </p:sp>
    </p:spTree>
    <p:extLst>
      <p:ext uri="{BB962C8B-B14F-4D97-AF65-F5344CB8AC3E}">
        <p14:creationId xmlns:p14="http://schemas.microsoft.com/office/powerpoint/2010/main" val="2196206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3</a:t>
            </a:fld>
            <a:endParaRPr lang="en-US"/>
          </a:p>
        </p:txBody>
      </p:sp>
    </p:spTree>
    <p:extLst>
      <p:ext uri="{BB962C8B-B14F-4D97-AF65-F5344CB8AC3E}">
        <p14:creationId xmlns:p14="http://schemas.microsoft.com/office/powerpoint/2010/main" val="14100527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24</a:t>
            </a:fld>
            <a:endParaRPr lang="en-US"/>
          </a:p>
        </p:txBody>
      </p:sp>
    </p:spTree>
    <p:extLst>
      <p:ext uri="{BB962C8B-B14F-4D97-AF65-F5344CB8AC3E}">
        <p14:creationId xmlns:p14="http://schemas.microsoft.com/office/powerpoint/2010/main" val="16685357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25</a:t>
            </a:fld>
            <a:endParaRPr lang="en-US"/>
          </a:p>
        </p:txBody>
      </p:sp>
    </p:spTree>
    <p:extLst>
      <p:ext uri="{BB962C8B-B14F-4D97-AF65-F5344CB8AC3E}">
        <p14:creationId xmlns:p14="http://schemas.microsoft.com/office/powerpoint/2010/main" val="36106390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26</a:t>
            </a:fld>
            <a:endParaRPr lang="en-US"/>
          </a:p>
        </p:txBody>
      </p:sp>
    </p:spTree>
    <p:extLst>
      <p:ext uri="{BB962C8B-B14F-4D97-AF65-F5344CB8AC3E}">
        <p14:creationId xmlns:p14="http://schemas.microsoft.com/office/powerpoint/2010/main" val="3422263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4</a:t>
            </a:fld>
            <a:endParaRPr lang="en-US"/>
          </a:p>
        </p:txBody>
      </p:sp>
    </p:spTree>
    <p:extLst>
      <p:ext uri="{BB962C8B-B14F-4D97-AF65-F5344CB8AC3E}">
        <p14:creationId xmlns:p14="http://schemas.microsoft.com/office/powerpoint/2010/main" val="3945605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5</a:t>
            </a:fld>
            <a:endParaRPr lang="en-US"/>
          </a:p>
        </p:txBody>
      </p:sp>
    </p:spTree>
    <p:extLst>
      <p:ext uri="{BB962C8B-B14F-4D97-AF65-F5344CB8AC3E}">
        <p14:creationId xmlns:p14="http://schemas.microsoft.com/office/powerpoint/2010/main" val="3429388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6</a:t>
            </a:fld>
            <a:endParaRPr lang="en-US"/>
          </a:p>
        </p:txBody>
      </p:sp>
    </p:spTree>
    <p:extLst>
      <p:ext uri="{BB962C8B-B14F-4D97-AF65-F5344CB8AC3E}">
        <p14:creationId xmlns:p14="http://schemas.microsoft.com/office/powerpoint/2010/main" val="830303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7</a:t>
            </a:fld>
            <a:endParaRPr lang="en-US"/>
          </a:p>
        </p:txBody>
      </p:sp>
    </p:spTree>
    <p:extLst>
      <p:ext uri="{BB962C8B-B14F-4D97-AF65-F5344CB8AC3E}">
        <p14:creationId xmlns:p14="http://schemas.microsoft.com/office/powerpoint/2010/main" val="175533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8</a:t>
            </a:fld>
            <a:endParaRPr lang="en-US"/>
          </a:p>
        </p:txBody>
      </p:sp>
    </p:spTree>
    <p:extLst>
      <p:ext uri="{BB962C8B-B14F-4D97-AF65-F5344CB8AC3E}">
        <p14:creationId xmlns:p14="http://schemas.microsoft.com/office/powerpoint/2010/main" val="2479979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9</a:t>
            </a:fld>
            <a:endParaRPr lang="en-US"/>
          </a:p>
        </p:txBody>
      </p:sp>
    </p:spTree>
    <p:extLst>
      <p:ext uri="{BB962C8B-B14F-4D97-AF65-F5344CB8AC3E}">
        <p14:creationId xmlns:p14="http://schemas.microsoft.com/office/powerpoint/2010/main" val="2936895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11</a:t>
            </a:fld>
            <a:endParaRPr lang="en-US"/>
          </a:p>
        </p:txBody>
      </p:sp>
    </p:spTree>
    <p:extLst>
      <p:ext uri="{BB962C8B-B14F-4D97-AF65-F5344CB8AC3E}">
        <p14:creationId xmlns:p14="http://schemas.microsoft.com/office/powerpoint/2010/main" val="4003245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9050" y="1109663"/>
            <a:ext cx="9156700" cy="757237"/>
            <a:chOff x="0" y="0"/>
            <a:chExt cx="5768" cy="477"/>
          </a:xfrm>
        </p:grpSpPr>
        <p:sp>
          <p:nvSpPr>
            <p:cNvPr id="5" name="Freeform 3"/>
            <p:cNvSpPr>
              <a:spLocks/>
            </p:cNvSpPr>
            <p:nvPr userDrawn="1"/>
          </p:nvSpPr>
          <p:spPr bwMode="auto">
            <a:xfrm>
              <a:off x="5" y="0"/>
              <a:ext cx="5763" cy="477"/>
            </a:xfrm>
            <a:custGeom>
              <a:avLst/>
              <a:gdLst>
                <a:gd name="T0" fmla="*/ 0 w 5763"/>
                <a:gd name="T1" fmla="*/ 450 h 477"/>
                <a:gd name="T2" fmla="*/ 3 w 5763"/>
                <a:gd name="T3" fmla="*/ 0 h 477"/>
                <a:gd name="T4" fmla="*/ 5763 w 5763"/>
                <a:gd name="T5" fmla="*/ 0 h 477"/>
                <a:gd name="T6" fmla="*/ 5763 w 5763"/>
                <a:gd name="T7" fmla="*/ 465 h 477"/>
                <a:gd name="T8" fmla="*/ 4821 w 5763"/>
                <a:gd name="T9" fmla="*/ 477 h 477"/>
                <a:gd name="T10" fmla="*/ 4326 w 5763"/>
                <a:gd name="T11" fmla="*/ 447 h 477"/>
                <a:gd name="T12" fmla="*/ 3783 w 5763"/>
                <a:gd name="T13" fmla="*/ 465 h 477"/>
                <a:gd name="T14" fmla="*/ 3417 w 5763"/>
                <a:gd name="T15" fmla="*/ 456 h 477"/>
                <a:gd name="T16" fmla="*/ 2973 w 5763"/>
                <a:gd name="T17" fmla="*/ 459 h 477"/>
                <a:gd name="T18" fmla="*/ 2451 w 5763"/>
                <a:gd name="T19" fmla="*/ 453 h 477"/>
                <a:gd name="T20" fmla="*/ 2289 w 5763"/>
                <a:gd name="T21" fmla="*/ 441 h 477"/>
                <a:gd name="T22" fmla="*/ 2010 w 5763"/>
                <a:gd name="T23" fmla="*/ 453 h 477"/>
                <a:gd name="T24" fmla="*/ 1827 w 5763"/>
                <a:gd name="T25" fmla="*/ 450 h 477"/>
                <a:gd name="T26" fmla="*/ 1215 w 5763"/>
                <a:gd name="T27" fmla="*/ 465 h 477"/>
                <a:gd name="T28" fmla="*/ 660 w 5763"/>
                <a:gd name="T29" fmla="*/ 456 h 477"/>
                <a:gd name="T30" fmla="*/ 0 w 5763"/>
                <a:gd name="T31" fmla="*/ 450 h 4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195"/>
              </a:schemeClr>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6" name="Freeform 4"/>
            <p:cNvSpPr>
              <a:spLocks/>
            </p:cNvSpPr>
            <p:nvPr userDrawn="1"/>
          </p:nvSpPr>
          <p:spPr bwMode="auto">
            <a:xfrm>
              <a:off x="0" y="98"/>
              <a:ext cx="256" cy="253"/>
            </a:xfrm>
            <a:custGeom>
              <a:avLst/>
              <a:gdLst>
                <a:gd name="T0" fmla="*/ 8 w 256"/>
                <a:gd name="T1" fmla="*/ 190 h 253"/>
                <a:gd name="T2" fmla="*/ 71 w 256"/>
                <a:gd name="T3" fmla="*/ 115 h 253"/>
                <a:gd name="T4" fmla="*/ 203 w 256"/>
                <a:gd name="T5" fmla="*/ 16 h 253"/>
                <a:gd name="T6" fmla="*/ 251 w 256"/>
                <a:gd name="T7" fmla="*/ 19 h 253"/>
                <a:gd name="T8" fmla="*/ 236 w 256"/>
                <a:gd name="T9" fmla="*/ 46 h 253"/>
                <a:gd name="T10" fmla="*/ 176 w 256"/>
                <a:gd name="T11" fmla="*/ 82 h 253"/>
                <a:gd name="T12" fmla="*/ 92 w 256"/>
                <a:gd name="T13" fmla="*/ 154 h 253"/>
                <a:gd name="T14" fmla="*/ 23 w 256"/>
                <a:gd name="T15" fmla="*/ 247 h 253"/>
                <a:gd name="T16" fmla="*/ 8 w 256"/>
                <a:gd name="T17" fmla="*/ 190 h 2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 name="Freeform 5"/>
            <p:cNvSpPr>
              <a:spLocks/>
            </p:cNvSpPr>
            <p:nvPr userDrawn="1"/>
          </p:nvSpPr>
          <p:spPr bwMode="auto">
            <a:xfrm>
              <a:off x="56" y="0"/>
              <a:ext cx="708" cy="459"/>
            </a:xfrm>
            <a:custGeom>
              <a:avLst/>
              <a:gdLst/>
              <a:ahLst/>
              <a:cxnLst>
                <a:cxn ang="0">
                  <a:pos x="0" y="432"/>
                </a:cxn>
                <a:cxn ang="0">
                  <a:pos x="0" y="453"/>
                </a:cxn>
                <a:cxn ang="0">
                  <a:pos x="72" y="324"/>
                </a:cxn>
                <a:cxn ang="0">
                  <a:pos x="198" y="201"/>
                </a:cxn>
                <a:cxn ang="0">
                  <a:pos x="366" y="102"/>
                </a:cxn>
                <a:cxn ang="0">
                  <a:pos x="531" y="36"/>
                </a:cxn>
                <a:cxn ang="0">
                  <a:pos x="609" y="0"/>
                </a:cxn>
                <a:cxn ang="0">
                  <a:pos x="708" y="3"/>
                </a:cxn>
                <a:cxn ang="0">
                  <a:pos x="591" y="66"/>
                </a:cxn>
                <a:cxn ang="0">
                  <a:pos x="417" y="126"/>
                </a:cxn>
                <a:cxn ang="0">
                  <a:pos x="237" y="231"/>
                </a:cxn>
                <a:cxn ang="0">
                  <a:pos x="117" y="345"/>
                </a:cxn>
                <a:cxn ang="0">
                  <a:pos x="51" y="459"/>
                </a:cxn>
                <a:cxn ang="0">
                  <a:pos x="0" y="453"/>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 name="Freeform 6"/>
            <p:cNvSpPr>
              <a:spLocks/>
            </p:cNvSpPr>
            <p:nvPr userDrawn="1"/>
          </p:nvSpPr>
          <p:spPr bwMode="auto">
            <a:xfrm>
              <a:off x="131" y="269"/>
              <a:ext cx="251" cy="194"/>
            </a:xfrm>
            <a:custGeom>
              <a:avLst/>
              <a:gdLst>
                <a:gd name="T0" fmla="*/ 21 w 251"/>
                <a:gd name="T1" fmla="*/ 163 h 194"/>
                <a:gd name="T2" fmla="*/ 9 w 251"/>
                <a:gd name="T3" fmla="*/ 184 h 194"/>
                <a:gd name="T4" fmla="*/ 75 w 251"/>
                <a:gd name="T5" fmla="*/ 103 h 194"/>
                <a:gd name="T6" fmla="*/ 165 w 251"/>
                <a:gd name="T7" fmla="*/ 28 h 194"/>
                <a:gd name="T8" fmla="*/ 207 w 251"/>
                <a:gd name="T9" fmla="*/ 7 h 194"/>
                <a:gd name="T10" fmla="*/ 246 w 251"/>
                <a:gd name="T11" fmla="*/ 4 h 194"/>
                <a:gd name="T12" fmla="*/ 237 w 251"/>
                <a:gd name="T13" fmla="*/ 34 h 194"/>
                <a:gd name="T14" fmla="*/ 183 w 251"/>
                <a:gd name="T15" fmla="*/ 61 h 194"/>
                <a:gd name="T16" fmla="*/ 108 w 251"/>
                <a:gd name="T17" fmla="*/ 124 h 194"/>
                <a:gd name="T18" fmla="*/ 54 w 251"/>
                <a:gd name="T19" fmla="*/ 190 h 194"/>
                <a:gd name="T20" fmla="*/ 6 w 251"/>
                <a:gd name="T21" fmla="*/ 184 h 1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 name="Freeform 7"/>
            <p:cNvSpPr>
              <a:spLocks/>
            </p:cNvSpPr>
            <p:nvPr userDrawn="1"/>
          </p:nvSpPr>
          <p:spPr bwMode="auto">
            <a:xfrm>
              <a:off x="341" y="0"/>
              <a:ext cx="159" cy="72"/>
            </a:xfrm>
            <a:custGeom>
              <a:avLst/>
              <a:gdLst>
                <a:gd name="T0" fmla="*/ 99 w 159"/>
                <a:gd name="T1" fmla="*/ 0 h 72"/>
                <a:gd name="T2" fmla="*/ 15 w 159"/>
                <a:gd name="T3" fmla="*/ 36 h 72"/>
                <a:gd name="T4" fmla="*/ 6 w 159"/>
                <a:gd name="T5" fmla="*/ 60 h 72"/>
                <a:gd name="T6" fmla="*/ 36 w 159"/>
                <a:gd name="T7" fmla="*/ 69 h 72"/>
                <a:gd name="T8" fmla="*/ 87 w 159"/>
                <a:gd name="T9" fmla="*/ 42 h 72"/>
                <a:gd name="T10" fmla="*/ 159 w 159"/>
                <a:gd name="T11" fmla="*/ 0 h 72"/>
                <a:gd name="T12" fmla="*/ 99 w 159"/>
                <a:gd name="T13" fmla="*/ 0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 name="Freeform 8"/>
            <p:cNvSpPr>
              <a:spLocks/>
            </p:cNvSpPr>
            <p:nvPr userDrawn="1"/>
          </p:nvSpPr>
          <p:spPr bwMode="auto">
            <a:xfrm>
              <a:off x="488" y="0"/>
              <a:ext cx="455" cy="216"/>
            </a:xfrm>
            <a:custGeom>
              <a:avLst/>
              <a:gdLst>
                <a:gd name="T0" fmla="*/ 395 w 455"/>
                <a:gd name="T1" fmla="*/ 0 h 216"/>
                <a:gd name="T2" fmla="*/ 338 w 455"/>
                <a:gd name="T3" fmla="*/ 48 h 216"/>
                <a:gd name="T4" fmla="*/ 242 w 455"/>
                <a:gd name="T5" fmla="*/ 102 h 216"/>
                <a:gd name="T6" fmla="*/ 104 w 455"/>
                <a:gd name="T7" fmla="*/ 147 h 216"/>
                <a:gd name="T8" fmla="*/ 35 w 455"/>
                <a:gd name="T9" fmla="*/ 168 h 216"/>
                <a:gd name="T10" fmla="*/ 8 w 455"/>
                <a:gd name="T11" fmla="*/ 192 h 216"/>
                <a:gd name="T12" fmla="*/ 8 w 455"/>
                <a:gd name="T13" fmla="*/ 213 h 216"/>
                <a:gd name="T14" fmla="*/ 59 w 455"/>
                <a:gd name="T15" fmla="*/ 213 h 216"/>
                <a:gd name="T16" fmla="*/ 86 w 455"/>
                <a:gd name="T17" fmla="*/ 192 h 216"/>
                <a:gd name="T18" fmla="*/ 173 w 455"/>
                <a:gd name="T19" fmla="*/ 159 h 216"/>
                <a:gd name="T20" fmla="*/ 299 w 455"/>
                <a:gd name="T21" fmla="*/ 126 h 216"/>
                <a:gd name="T22" fmla="*/ 392 w 455"/>
                <a:gd name="T23" fmla="*/ 72 h 216"/>
                <a:gd name="T24" fmla="*/ 455 w 455"/>
                <a:gd name="T25" fmla="*/ 0 h 216"/>
                <a:gd name="T26" fmla="*/ 395 w 455"/>
                <a:gd name="T27" fmla="*/ 0 h 2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 name="Freeform 9"/>
            <p:cNvSpPr>
              <a:spLocks/>
            </p:cNvSpPr>
            <p:nvPr userDrawn="1"/>
          </p:nvSpPr>
          <p:spPr bwMode="auto">
            <a:xfrm>
              <a:off x="1448" y="37"/>
              <a:ext cx="414" cy="108"/>
            </a:xfrm>
            <a:custGeom>
              <a:avLst/>
              <a:gdLst>
                <a:gd name="T0" fmla="*/ 0 w 414"/>
                <a:gd name="T1" fmla="*/ 11 h 108"/>
                <a:gd name="T2" fmla="*/ 24 w 414"/>
                <a:gd name="T3" fmla="*/ 11 h 108"/>
                <a:gd name="T4" fmla="*/ 156 w 414"/>
                <a:gd name="T5" fmla="*/ 2 h 108"/>
                <a:gd name="T6" fmla="*/ 288 w 414"/>
                <a:gd name="T7" fmla="*/ 23 h 108"/>
                <a:gd name="T8" fmla="*/ 384 w 414"/>
                <a:gd name="T9" fmla="*/ 53 h 108"/>
                <a:gd name="T10" fmla="*/ 411 w 414"/>
                <a:gd name="T11" fmla="*/ 74 h 108"/>
                <a:gd name="T12" fmla="*/ 405 w 414"/>
                <a:gd name="T13" fmla="*/ 104 h 108"/>
                <a:gd name="T14" fmla="*/ 363 w 414"/>
                <a:gd name="T15" fmla="*/ 101 h 108"/>
                <a:gd name="T16" fmla="*/ 294 w 414"/>
                <a:gd name="T17" fmla="*/ 77 h 108"/>
                <a:gd name="T18" fmla="*/ 174 w 414"/>
                <a:gd name="T19" fmla="*/ 50 h 108"/>
                <a:gd name="T20" fmla="*/ 72 w 414"/>
                <a:gd name="T21" fmla="*/ 62 h 108"/>
                <a:gd name="T22" fmla="*/ 36 w 414"/>
                <a:gd name="T23" fmla="*/ 59 h 108"/>
                <a:gd name="T24" fmla="*/ 0 w 414"/>
                <a:gd name="T25" fmla="*/ 11 h 1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 name="Freeform 10"/>
            <p:cNvSpPr>
              <a:spLocks/>
            </p:cNvSpPr>
            <p:nvPr userDrawn="1"/>
          </p:nvSpPr>
          <p:spPr bwMode="auto">
            <a:xfrm>
              <a:off x="1790" y="0"/>
              <a:ext cx="520" cy="225"/>
            </a:xfrm>
            <a:custGeom>
              <a:avLst/>
              <a:gdLst>
                <a:gd name="T0" fmla="*/ 42 w 520"/>
                <a:gd name="T1" fmla="*/ 0 h 225"/>
                <a:gd name="T2" fmla="*/ 12 w 520"/>
                <a:gd name="T3" fmla="*/ 24 h 225"/>
                <a:gd name="T4" fmla="*/ 114 w 520"/>
                <a:gd name="T5" fmla="*/ 54 h 225"/>
                <a:gd name="T6" fmla="*/ 240 w 520"/>
                <a:gd name="T7" fmla="*/ 117 h 225"/>
                <a:gd name="T8" fmla="*/ 333 w 520"/>
                <a:gd name="T9" fmla="*/ 153 h 225"/>
                <a:gd name="T10" fmla="*/ 438 w 520"/>
                <a:gd name="T11" fmla="*/ 219 h 225"/>
                <a:gd name="T12" fmla="*/ 426 w 520"/>
                <a:gd name="T13" fmla="*/ 192 h 225"/>
                <a:gd name="T14" fmla="*/ 441 w 520"/>
                <a:gd name="T15" fmla="*/ 180 h 225"/>
                <a:gd name="T16" fmla="*/ 519 w 520"/>
                <a:gd name="T17" fmla="*/ 216 h 225"/>
                <a:gd name="T18" fmla="*/ 450 w 520"/>
                <a:gd name="T19" fmla="*/ 162 h 225"/>
                <a:gd name="T20" fmla="*/ 381 w 520"/>
                <a:gd name="T21" fmla="*/ 135 h 225"/>
                <a:gd name="T22" fmla="*/ 285 w 520"/>
                <a:gd name="T23" fmla="*/ 84 h 225"/>
                <a:gd name="T24" fmla="*/ 186 w 520"/>
                <a:gd name="T25" fmla="*/ 18 h 225"/>
                <a:gd name="T26" fmla="*/ 123 w 520"/>
                <a:gd name="T27" fmla="*/ 0 h 225"/>
                <a:gd name="T28" fmla="*/ 42 w 520"/>
                <a:gd name="T29" fmla="*/ 0 h 2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3" name="Freeform 11"/>
            <p:cNvSpPr>
              <a:spLocks/>
            </p:cNvSpPr>
            <p:nvPr userDrawn="1"/>
          </p:nvSpPr>
          <p:spPr bwMode="auto">
            <a:xfrm>
              <a:off x="1943" y="154"/>
              <a:ext cx="431" cy="233"/>
            </a:xfrm>
            <a:custGeom>
              <a:avLst/>
              <a:gdLst>
                <a:gd name="T0" fmla="*/ 6 w 431"/>
                <a:gd name="T1" fmla="*/ 38 h 233"/>
                <a:gd name="T2" fmla="*/ 9 w 431"/>
                <a:gd name="T3" fmla="*/ 20 h 233"/>
                <a:gd name="T4" fmla="*/ 42 w 431"/>
                <a:gd name="T5" fmla="*/ 2 h 233"/>
                <a:gd name="T6" fmla="*/ 90 w 431"/>
                <a:gd name="T7" fmla="*/ 35 h 233"/>
                <a:gd name="T8" fmla="*/ 189 w 431"/>
                <a:gd name="T9" fmla="*/ 89 h 233"/>
                <a:gd name="T10" fmla="*/ 288 w 431"/>
                <a:gd name="T11" fmla="*/ 140 h 233"/>
                <a:gd name="T12" fmla="*/ 375 w 431"/>
                <a:gd name="T13" fmla="*/ 176 h 233"/>
                <a:gd name="T14" fmla="*/ 396 w 431"/>
                <a:gd name="T15" fmla="*/ 176 h 233"/>
                <a:gd name="T16" fmla="*/ 429 w 431"/>
                <a:gd name="T17" fmla="*/ 212 h 233"/>
                <a:gd name="T18" fmla="*/ 408 w 431"/>
                <a:gd name="T19" fmla="*/ 233 h 233"/>
                <a:gd name="T20" fmla="*/ 333 w 431"/>
                <a:gd name="T21" fmla="*/ 212 h 233"/>
                <a:gd name="T22" fmla="*/ 186 w 431"/>
                <a:gd name="T23" fmla="*/ 143 h 233"/>
                <a:gd name="T24" fmla="*/ 48 w 431"/>
                <a:gd name="T25" fmla="*/ 68 h 233"/>
                <a:gd name="T26" fmla="*/ 6 w 431"/>
                <a:gd name="T27" fmla="*/ 38 h 2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4" name="Freeform 12"/>
            <p:cNvSpPr>
              <a:spLocks/>
            </p:cNvSpPr>
            <p:nvPr userDrawn="1"/>
          </p:nvSpPr>
          <p:spPr bwMode="auto">
            <a:xfrm>
              <a:off x="2262" y="87"/>
              <a:ext cx="396" cy="227"/>
            </a:xfrm>
            <a:custGeom>
              <a:avLst/>
              <a:gdLst>
                <a:gd name="T0" fmla="*/ 2 w 396"/>
                <a:gd name="T1" fmla="*/ 9 h 227"/>
                <a:gd name="T2" fmla="*/ 53 w 396"/>
                <a:gd name="T3" fmla="*/ 66 h 227"/>
                <a:gd name="T4" fmla="*/ 176 w 396"/>
                <a:gd name="T5" fmla="*/ 132 h 227"/>
                <a:gd name="T6" fmla="*/ 293 w 396"/>
                <a:gd name="T7" fmla="*/ 189 h 227"/>
                <a:gd name="T8" fmla="*/ 341 w 396"/>
                <a:gd name="T9" fmla="*/ 222 h 227"/>
                <a:gd name="T10" fmla="*/ 377 w 396"/>
                <a:gd name="T11" fmla="*/ 219 h 227"/>
                <a:gd name="T12" fmla="*/ 377 w 396"/>
                <a:gd name="T13" fmla="*/ 180 h 227"/>
                <a:gd name="T14" fmla="*/ 260 w 396"/>
                <a:gd name="T15" fmla="*/ 126 h 227"/>
                <a:gd name="T16" fmla="*/ 113 w 396"/>
                <a:gd name="T17" fmla="*/ 51 h 227"/>
                <a:gd name="T18" fmla="*/ 41 w 396"/>
                <a:gd name="T19" fmla="*/ 9 h 227"/>
                <a:gd name="T20" fmla="*/ 2 w 396"/>
                <a:gd name="T21" fmla="*/ 9 h 2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5" name="Freeform 13"/>
            <p:cNvSpPr>
              <a:spLocks/>
            </p:cNvSpPr>
            <p:nvPr userDrawn="1"/>
          </p:nvSpPr>
          <p:spPr bwMode="auto">
            <a:xfrm>
              <a:off x="2264" y="240"/>
              <a:ext cx="516" cy="223"/>
            </a:xfrm>
            <a:custGeom>
              <a:avLst/>
              <a:gdLst>
                <a:gd name="T0" fmla="*/ 3 w 516"/>
                <a:gd name="T1" fmla="*/ 10 h 223"/>
                <a:gd name="T2" fmla="*/ 105 w 516"/>
                <a:gd name="T3" fmla="*/ 97 h 223"/>
                <a:gd name="T4" fmla="*/ 243 w 516"/>
                <a:gd name="T5" fmla="*/ 178 h 223"/>
                <a:gd name="T6" fmla="*/ 357 w 516"/>
                <a:gd name="T7" fmla="*/ 217 h 223"/>
                <a:gd name="T8" fmla="*/ 498 w 516"/>
                <a:gd name="T9" fmla="*/ 214 h 223"/>
                <a:gd name="T10" fmla="*/ 468 w 516"/>
                <a:gd name="T11" fmla="*/ 187 h 223"/>
                <a:gd name="T12" fmla="*/ 309 w 516"/>
                <a:gd name="T13" fmla="*/ 136 h 223"/>
                <a:gd name="T14" fmla="*/ 123 w 516"/>
                <a:gd name="T15" fmla="*/ 34 h 223"/>
                <a:gd name="T16" fmla="*/ 3 w 516"/>
                <a:gd name="T17" fmla="*/ 10 h 2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6" name="Freeform 14"/>
            <p:cNvSpPr>
              <a:spLocks/>
            </p:cNvSpPr>
            <p:nvPr userDrawn="1"/>
          </p:nvSpPr>
          <p:spPr bwMode="auto">
            <a:xfrm>
              <a:off x="2723" y="324"/>
              <a:ext cx="414" cy="100"/>
            </a:xfrm>
            <a:custGeom>
              <a:avLst/>
              <a:gdLst>
                <a:gd name="T0" fmla="*/ 69 w 414"/>
                <a:gd name="T1" fmla="*/ 60 h 100"/>
                <a:gd name="T2" fmla="*/ 12 w 414"/>
                <a:gd name="T3" fmla="*/ 42 h 100"/>
                <a:gd name="T4" fmla="*/ 3 w 414"/>
                <a:gd name="T5" fmla="*/ 15 h 100"/>
                <a:gd name="T6" fmla="*/ 30 w 414"/>
                <a:gd name="T7" fmla="*/ 0 h 100"/>
                <a:gd name="T8" fmla="*/ 117 w 414"/>
                <a:gd name="T9" fmla="*/ 18 h 100"/>
                <a:gd name="T10" fmla="*/ 243 w 414"/>
                <a:gd name="T11" fmla="*/ 48 h 100"/>
                <a:gd name="T12" fmla="*/ 387 w 414"/>
                <a:gd name="T13" fmla="*/ 48 h 100"/>
                <a:gd name="T14" fmla="*/ 408 w 414"/>
                <a:gd name="T15" fmla="*/ 54 h 100"/>
                <a:gd name="T16" fmla="*/ 381 w 414"/>
                <a:gd name="T17" fmla="*/ 87 h 100"/>
                <a:gd name="T18" fmla="*/ 318 w 414"/>
                <a:gd name="T19" fmla="*/ 99 h 100"/>
                <a:gd name="T20" fmla="*/ 195 w 414"/>
                <a:gd name="T21" fmla="*/ 93 h 100"/>
                <a:gd name="T22" fmla="*/ 69 w 414"/>
                <a:gd name="T23" fmla="*/ 60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7" name="Freeform 15"/>
            <p:cNvSpPr>
              <a:spLocks/>
            </p:cNvSpPr>
            <p:nvPr userDrawn="1"/>
          </p:nvSpPr>
          <p:spPr bwMode="auto">
            <a:xfrm>
              <a:off x="3165" y="375"/>
              <a:ext cx="150" cy="72"/>
            </a:xfrm>
            <a:custGeom>
              <a:avLst/>
              <a:gdLst>
                <a:gd name="T0" fmla="*/ 3 w 150"/>
                <a:gd name="T1" fmla="*/ 67 h 72"/>
                <a:gd name="T2" fmla="*/ 84 w 150"/>
                <a:gd name="T3" fmla="*/ 19 h 72"/>
                <a:gd name="T4" fmla="*/ 123 w 150"/>
                <a:gd name="T5" fmla="*/ 1 h 72"/>
                <a:gd name="T6" fmla="*/ 150 w 150"/>
                <a:gd name="T7" fmla="*/ 22 h 72"/>
                <a:gd name="T8" fmla="*/ 123 w 150"/>
                <a:gd name="T9" fmla="*/ 55 h 72"/>
                <a:gd name="T10" fmla="*/ 90 w 150"/>
                <a:gd name="T11" fmla="*/ 70 h 72"/>
                <a:gd name="T12" fmla="*/ 0 w 150"/>
                <a:gd name="T13" fmla="*/ 67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8" name="Freeform 16"/>
            <p:cNvSpPr>
              <a:spLocks/>
            </p:cNvSpPr>
            <p:nvPr userDrawn="1"/>
          </p:nvSpPr>
          <p:spPr bwMode="auto">
            <a:xfrm>
              <a:off x="3463" y="267"/>
              <a:ext cx="148" cy="91"/>
            </a:xfrm>
            <a:custGeom>
              <a:avLst/>
              <a:gdLst>
                <a:gd name="T0" fmla="*/ 1 w 148"/>
                <a:gd name="T1" fmla="*/ 69 h 91"/>
                <a:gd name="T2" fmla="*/ 25 w 148"/>
                <a:gd name="T3" fmla="*/ 51 h 91"/>
                <a:gd name="T4" fmla="*/ 100 w 148"/>
                <a:gd name="T5" fmla="*/ 9 h 91"/>
                <a:gd name="T6" fmla="*/ 133 w 148"/>
                <a:gd name="T7" fmla="*/ 3 h 91"/>
                <a:gd name="T8" fmla="*/ 136 w 148"/>
                <a:gd name="T9" fmla="*/ 27 h 91"/>
                <a:gd name="T10" fmla="*/ 61 w 148"/>
                <a:gd name="T11" fmla="*/ 75 h 91"/>
                <a:gd name="T12" fmla="*/ 19 w 148"/>
                <a:gd name="T13" fmla="*/ 90 h 91"/>
                <a:gd name="T14" fmla="*/ 1 w 148"/>
                <a:gd name="T15" fmla="*/ 69 h 9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9" name="Freeform 17"/>
            <p:cNvSpPr>
              <a:spLocks/>
            </p:cNvSpPr>
            <p:nvPr userDrawn="1"/>
          </p:nvSpPr>
          <p:spPr bwMode="auto">
            <a:xfrm>
              <a:off x="3580" y="58"/>
              <a:ext cx="938" cy="158"/>
            </a:xfrm>
            <a:custGeom>
              <a:avLst/>
              <a:gdLst>
                <a:gd name="T0" fmla="*/ 172 w 938"/>
                <a:gd name="T1" fmla="*/ 86 h 158"/>
                <a:gd name="T2" fmla="*/ 61 w 938"/>
                <a:gd name="T3" fmla="*/ 137 h 158"/>
                <a:gd name="T4" fmla="*/ 16 w 938"/>
                <a:gd name="T5" fmla="*/ 155 h 158"/>
                <a:gd name="T6" fmla="*/ 7 w 938"/>
                <a:gd name="T7" fmla="*/ 122 h 158"/>
                <a:gd name="T8" fmla="*/ 58 w 938"/>
                <a:gd name="T9" fmla="*/ 80 h 158"/>
                <a:gd name="T10" fmla="*/ 172 w 938"/>
                <a:gd name="T11" fmla="*/ 38 h 158"/>
                <a:gd name="T12" fmla="*/ 304 w 938"/>
                <a:gd name="T13" fmla="*/ 11 h 158"/>
                <a:gd name="T14" fmla="*/ 463 w 938"/>
                <a:gd name="T15" fmla="*/ 2 h 158"/>
                <a:gd name="T16" fmla="*/ 631 w 938"/>
                <a:gd name="T17" fmla="*/ 23 h 158"/>
                <a:gd name="T18" fmla="*/ 796 w 938"/>
                <a:gd name="T19" fmla="*/ 53 h 158"/>
                <a:gd name="T20" fmla="*/ 841 w 938"/>
                <a:gd name="T21" fmla="*/ 47 h 158"/>
                <a:gd name="T22" fmla="*/ 907 w 938"/>
                <a:gd name="T23" fmla="*/ 71 h 158"/>
                <a:gd name="T24" fmla="*/ 919 w 938"/>
                <a:gd name="T25" fmla="*/ 101 h 158"/>
                <a:gd name="T26" fmla="*/ 793 w 938"/>
                <a:gd name="T27" fmla="*/ 98 h 158"/>
                <a:gd name="T28" fmla="*/ 634 w 938"/>
                <a:gd name="T29" fmla="*/ 62 h 158"/>
                <a:gd name="T30" fmla="*/ 439 w 938"/>
                <a:gd name="T31" fmla="*/ 38 h 158"/>
                <a:gd name="T32" fmla="*/ 238 w 938"/>
                <a:gd name="T33" fmla="*/ 59 h 158"/>
                <a:gd name="T34" fmla="*/ 172 w 938"/>
                <a:gd name="T35" fmla="*/ 86 h 1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0" name="Freeform 18"/>
            <p:cNvSpPr>
              <a:spLocks/>
            </p:cNvSpPr>
            <p:nvPr userDrawn="1"/>
          </p:nvSpPr>
          <p:spPr bwMode="auto">
            <a:xfrm>
              <a:off x="3686" y="145"/>
              <a:ext cx="372" cy="98"/>
            </a:xfrm>
            <a:custGeom>
              <a:avLst/>
              <a:gdLst>
                <a:gd name="T0" fmla="*/ 18 w 372"/>
                <a:gd name="T1" fmla="*/ 47 h 98"/>
                <a:gd name="T2" fmla="*/ 141 w 372"/>
                <a:gd name="T3" fmla="*/ 17 h 98"/>
                <a:gd name="T4" fmla="*/ 246 w 372"/>
                <a:gd name="T5" fmla="*/ 2 h 98"/>
                <a:gd name="T6" fmla="*/ 351 w 372"/>
                <a:gd name="T7" fmla="*/ 5 h 98"/>
                <a:gd name="T8" fmla="*/ 372 w 372"/>
                <a:gd name="T9" fmla="*/ 23 h 98"/>
                <a:gd name="T10" fmla="*/ 354 w 372"/>
                <a:gd name="T11" fmla="*/ 44 h 98"/>
                <a:gd name="T12" fmla="*/ 264 w 372"/>
                <a:gd name="T13" fmla="*/ 50 h 98"/>
                <a:gd name="T14" fmla="*/ 168 w 372"/>
                <a:gd name="T15" fmla="*/ 53 h 98"/>
                <a:gd name="T16" fmla="*/ 72 w 372"/>
                <a:gd name="T17" fmla="*/ 77 h 98"/>
                <a:gd name="T18" fmla="*/ 15 w 372"/>
                <a:gd name="T19" fmla="*/ 95 h 98"/>
                <a:gd name="T20" fmla="*/ 0 w 372"/>
                <a:gd name="T21" fmla="*/ 56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1" name="Freeform 19"/>
            <p:cNvSpPr>
              <a:spLocks/>
            </p:cNvSpPr>
            <p:nvPr userDrawn="1"/>
          </p:nvSpPr>
          <p:spPr bwMode="auto">
            <a:xfrm>
              <a:off x="3618" y="308"/>
              <a:ext cx="318" cy="158"/>
            </a:xfrm>
            <a:custGeom>
              <a:avLst/>
              <a:gdLst/>
              <a:ahLst/>
              <a:cxnLst>
                <a:cxn ang="0">
                  <a:pos x="0" y="158"/>
                </a:cxn>
                <a:cxn ang="0">
                  <a:pos x="12" y="137"/>
                </a:cxn>
                <a:cxn ang="0">
                  <a:pos x="162" y="71"/>
                </a:cxn>
                <a:cxn ang="0">
                  <a:pos x="249" y="20"/>
                </a:cxn>
                <a:cxn ang="0">
                  <a:pos x="285" y="2"/>
                </a:cxn>
                <a:cxn ang="0">
                  <a:pos x="309" y="11"/>
                </a:cxn>
                <a:cxn ang="0">
                  <a:pos x="303" y="47"/>
                </a:cxn>
                <a:cxn ang="0">
                  <a:pos x="219" y="89"/>
                </a:cxn>
                <a:cxn ang="0">
                  <a:pos x="108" y="140"/>
                </a:cxn>
                <a:cxn ang="0">
                  <a:pos x="57" y="152"/>
                </a:cxn>
                <a:cxn ang="0">
                  <a:pos x="0" y="158"/>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 name="Freeform 20"/>
            <p:cNvSpPr>
              <a:spLocks/>
            </p:cNvSpPr>
            <p:nvPr userDrawn="1"/>
          </p:nvSpPr>
          <p:spPr bwMode="auto">
            <a:xfrm>
              <a:off x="3413" y="291"/>
              <a:ext cx="380" cy="174"/>
            </a:xfrm>
            <a:custGeom>
              <a:avLst/>
              <a:gdLst>
                <a:gd name="T0" fmla="*/ 3 w 380"/>
                <a:gd name="T1" fmla="*/ 165 h 174"/>
                <a:gd name="T2" fmla="*/ 129 w 380"/>
                <a:gd name="T3" fmla="*/ 93 h 174"/>
                <a:gd name="T4" fmla="*/ 261 w 380"/>
                <a:gd name="T5" fmla="*/ 30 h 174"/>
                <a:gd name="T6" fmla="*/ 351 w 380"/>
                <a:gd name="T7" fmla="*/ 0 h 174"/>
                <a:gd name="T8" fmla="*/ 378 w 380"/>
                <a:gd name="T9" fmla="*/ 27 h 174"/>
                <a:gd name="T10" fmla="*/ 336 w 380"/>
                <a:gd name="T11" fmla="*/ 51 h 174"/>
                <a:gd name="T12" fmla="*/ 291 w 380"/>
                <a:gd name="T13" fmla="*/ 60 h 174"/>
                <a:gd name="T14" fmla="*/ 240 w 380"/>
                <a:gd name="T15" fmla="*/ 75 h 174"/>
                <a:gd name="T16" fmla="*/ 189 w 380"/>
                <a:gd name="T17" fmla="*/ 120 h 174"/>
                <a:gd name="T18" fmla="*/ 102 w 380"/>
                <a:gd name="T19" fmla="*/ 174 h 174"/>
                <a:gd name="T20" fmla="*/ 0 w 380"/>
                <a:gd name="T21" fmla="*/ 162 h 1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3" name="Freeform 21"/>
            <p:cNvSpPr>
              <a:spLocks/>
            </p:cNvSpPr>
            <p:nvPr userDrawn="1"/>
          </p:nvSpPr>
          <p:spPr bwMode="auto">
            <a:xfrm>
              <a:off x="4178" y="187"/>
              <a:ext cx="523" cy="69"/>
            </a:xfrm>
            <a:custGeom>
              <a:avLst/>
              <a:gdLst>
                <a:gd name="T0" fmla="*/ 84 w 523"/>
                <a:gd name="T1" fmla="*/ 11 h 69"/>
                <a:gd name="T2" fmla="*/ 27 w 523"/>
                <a:gd name="T3" fmla="*/ 5 h 69"/>
                <a:gd name="T4" fmla="*/ 9 w 523"/>
                <a:gd name="T5" fmla="*/ 35 h 69"/>
                <a:gd name="T6" fmla="*/ 81 w 523"/>
                <a:gd name="T7" fmla="*/ 56 h 69"/>
                <a:gd name="T8" fmla="*/ 255 w 523"/>
                <a:gd name="T9" fmla="*/ 68 h 69"/>
                <a:gd name="T10" fmla="*/ 432 w 523"/>
                <a:gd name="T11" fmla="*/ 50 h 69"/>
                <a:gd name="T12" fmla="*/ 513 w 523"/>
                <a:gd name="T13" fmla="*/ 5 h 69"/>
                <a:gd name="T14" fmla="*/ 372 w 523"/>
                <a:gd name="T15" fmla="*/ 20 h 69"/>
                <a:gd name="T16" fmla="*/ 141 w 523"/>
                <a:gd name="T17" fmla="*/ 14 h 69"/>
                <a:gd name="T18" fmla="*/ 84 w 523"/>
                <a:gd name="T19" fmla="*/ 11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4" name="Freeform 22"/>
            <p:cNvSpPr>
              <a:spLocks/>
            </p:cNvSpPr>
            <p:nvPr userDrawn="1"/>
          </p:nvSpPr>
          <p:spPr bwMode="auto">
            <a:xfrm>
              <a:off x="4689" y="186"/>
              <a:ext cx="537" cy="120"/>
            </a:xfrm>
            <a:custGeom>
              <a:avLst/>
              <a:gdLst/>
              <a:ahLst/>
              <a:cxnLst>
                <a:cxn ang="0">
                  <a:pos x="23" y="6"/>
                </a:cxn>
                <a:cxn ang="0">
                  <a:pos x="188" y="3"/>
                </a:cxn>
                <a:cxn ang="0">
                  <a:pos x="323" y="27"/>
                </a:cxn>
                <a:cxn ang="0">
                  <a:pos x="464" y="69"/>
                </a:cxn>
                <a:cxn ang="0">
                  <a:pos x="521" y="90"/>
                </a:cxn>
                <a:cxn ang="0">
                  <a:pos x="533" y="105"/>
                </a:cxn>
                <a:cxn ang="0">
                  <a:pos x="497" y="120"/>
                </a:cxn>
                <a:cxn ang="0">
                  <a:pos x="452" y="108"/>
                </a:cxn>
                <a:cxn ang="0">
                  <a:pos x="350" y="72"/>
                </a:cxn>
                <a:cxn ang="0">
                  <a:pos x="158" y="39"/>
                </a:cxn>
                <a:cxn ang="0">
                  <a:pos x="50" y="39"/>
                </a:cxn>
                <a:cxn ang="0">
                  <a:pos x="23" y="6"/>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w="9525">
              <a:noFill/>
              <a:round/>
              <a:headEnd/>
              <a:tailEnd/>
            </a:ln>
            <a:effectLst/>
          </p:spPr>
          <p:txBody>
            <a:bodyPr wrap="none" anchor="ctr"/>
            <a:lstStyle/>
            <a:p>
              <a:pPr>
                <a:defRPr/>
              </a:pPr>
              <a:endParaRPr lang="en-US"/>
            </a:p>
          </p:txBody>
        </p:sp>
        <p:sp>
          <p:nvSpPr>
            <p:cNvPr id="25" name="Freeform 23"/>
            <p:cNvSpPr>
              <a:spLocks/>
            </p:cNvSpPr>
            <p:nvPr userDrawn="1"/>
          </p:nvSpPr>
          <p:spPr bwMode="auto">
            <a:xfrm>
              <a:off x="4968" y="312"/>
              <a:ext cx="800" cy="143"/>
            </a:xfrm>
            <a:custGeom>
              <a:avLst/>
              <a:gdLst/>
              <a:ahLst/>
              <a:cxnLst>
                <a:cxn ang="0">
                  <a:pos x="800" y="24"/>
                </a:cxn>
                <a:cxn ang="0">
                  <a:pos x="782" y="15"/>
                </a:cxn>
                <a:cxn ang="0">
                  <a:pos x="659" y="63"/>
                </a:cxn>
                <a:cxn ang="0">
                  <a:pos x="500" y="84"/>
                </a:cxn>
                <a:cxn ang="0">
                  <a:pos x="326" y="69"/>
                </a:cxn>
                <a:cxn ang="0">
                  <a:pos x="98" y="21"/>
                </a:cxn>
                <a:cxn ang="0">
                  <a:pos x="11" y="6"/>
                </a:cxn>
                <a:cxn ang="0">
                  <a:pos x="32" y="60"/>
                </a:cxn>
                <a:cxn ang="0">
                  <a:pos x="155" y="96"/>
                </a:cxn>
                <a:cxn ang="0">
                  <a:pos x="410" y="138"/>
                </a:cxn>
                <a:cxn ang="0">
                  <a:pos x="596" y="129"/>
                </a:cxn>
                <a:cxn ang="0">
                  <a:pos x="737" y="90"/>
                </a:cxn>
                <a:cxn ang="0">
                  <a:pos x="788" y="69"/>
                </a:cxn>
                <a:cxn ang="0">
                  <a:pos x="800" y="24"/>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w="9525">
              <a:noFill/>
              <a:round/>
              <a:headEnd/>
              <a:tailEnd/>
            </a:ln>
            <a:effectLst/>
          </p:spPr>
          <p:txBody>
            <a:bodyPr wrap="none" anchor="ctr"/>
            <a:lstStyle/>
            <a:p>
              <a:pPr>
                <a:defRPr/>
              </a:pPr>
              <a:endParaRPr lang="en-US"/>
            </a:p>
          </p:txBody>
        </p:sp>
        <p:sp>
          <p:nvSpPr>
            <p:cNvPr id="26" name="Freeform 24"/>
            <p:cNvSpPr>
              <a:spLocks/>
            </p:cNvSpPr>
            <p:nvPr userDrawn="1"/>
          </p:nvSpPr>
          <p:spPr bwMode="auto">
            <a:xfrm>
              <a:off x="5318" y="240"/>
              <a:ext cx="402" cy="115"/>
            </a:xfrm>
            <a:custGeom>
              <a:avLst/>
              <a:gdLst>
                <a:gd name="T0" fmla="*/ 402 w 402"/>
                <a:gd name="T1" fmla="*/ 0 h 115"/>
                <a:gd name="T2" fmla="*/ 384 w 402"/>
                <a:gd name="T3" fmla="*/ 12 h 115"/>
                <a:gd name="T4" fmla="*/ 276 w 402"/>
                <a:gd name="T5" fmla="*/ 51 h 115"/>
                <a:gd name="T6" fmla="*/ 165 w 402"/>
                <a:gd name="T7" fmla="*/ 66 h 115"/>
                <a:gd name="T8" fmla="*/ 51 w 402"/>
                <a:gd name="T9" fmla="*/ 57 h 115"/>
                <a:gd name="T10" fmla="*/ 15 w 402"/>
                <a:gd name="T11" fmla="*/ 54 h 115"/>
                <a:gd name="T12" fmla="*/ 3 w 402"/>
                <a:gd name="T13" fmla="*/ 69 h 115"/>
                <a:gd name="T14" fmla="*/ 9 w 402"/>
                <a:gd name="T15" fmla="*/ 93 h 115"/>
                <a:gd name="T16" fmla="*/ 54 w 402"/>
                <a:gd name="T17" fmla="*/ 102 h 115"/>
                <a:gd name="T18" fmla="*/ 198 w 402"/>
                <a:gd name="T19" fmla="*/ 111 h 115"/>
                <a:gd name="T20" fmla="*/ 336 w 402"/>
                <a:gd name="T21" fmla="*/ 75 h 115"/>
                <a:gd name="T22" fmla="*/ 375 w 402"/>
                <a:gd name="T23" fmla="*/ 54 h 115"/>
                <a:gd name="T24" fmla="*/ 402 w 402"/>
                <a:gd name="T25" fmla="*/ 0 h 1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27" name="Group 25"/>
          <p:cNvGrpSpPr>
            <a:grpSpLocks/>
          </p:cNvGrpSpPr>
          <p:nvPr/>
        </p:nvGrpSpPr>
        <p:grpSpPr bwMode="auto">
          <a:xfrm>
            <a:off x="20638" y="6161088"/>
            <a:ext cx="9169400" cy="138112"/>
            <a:chOff x="0" y="4032"/>
            <a:chExt cx="5776" cy="87"/>
          </a:xfrm>
        </p:grpSpPr>
        <p:sp>
          <p:nvSpPr>
            <p:cNvPr id="28" name="Freeform 26"/>
            <p:cNvSpPr>
              <a:spLocks/>
            </p:cNvSpPr>
            <p:nvPr userDrawn="1"/>
          </p:nvSpPr>
          <p:spPr bwMode="auto">
            <a:xfrm>
              <a:off x="4041" y="4047"/>
              <a:ext cx="1735" cy="72"/>
            </a:xfrm>
            <a:custGeom>
              <a:avLst/>
              <a:gdLst>
                <a:gd name="T0" fmla="*/ 165 w 1735"/>
                <a:gd name="T1" fmla="*/ 6 h 72"/>
                <a:gd name="T2" fmla="*/ 450 w 1735"/>
                <a:gd name="T3" fmla="*/ 3 h 72"/>
                <a:gd name="T4" fmla="*/ 714 w 1735"/>
                <a:gd name="T5" fmla="*/ 12 h 72"/>
                <a:gd name="T6" fmla="*/ 957 w 1735"/>
                <a:gd name="T7" fmla="*/ 24 h 72"/>
                <a:gd name="T8" fmla="*/ 1173 w 1735"/>
                <a:gd name="T9" fmla="*/ 24 h 72"/>
                <a:gd name="T10" fmla="*/ 1473 w 1735"/>
                <a:gd name="T11" fmla="*/ 15 h 72"/>
                <a:gd name="T12" fmla="*/ 1617 w 1735"/>
                <a:gd name="T13" fmla="*/ 0 h 72"/>
                <a:gd name="T14" fmla="*/ 1719 w 1735"/>
                <a:gd name="T15" fmla="*/ 15 h 72"/>
                <a:gd name="T16" fmla="*/ 1716 w 1735"/>
                <a:gd name="T17" fmla="*/ 66 h 72"/>
                <a:gd name="T18" fmla="*/ 1632 w 1735"/>
                <a:gd name="T19" fmla="*/ 51 h 72"/>
                <a:gd name="T20" fmla="*/ 1407 w 1735"/>
                <a:gd name="T21" fmla="*/ 51 h 72"/>
                <a:gd name="T22" fmla="*/ 1191 w 1735"/>
                <a:gd name="T23" fmla="*/ 48 h 72"/>
                <a:gd name="T24" fmla="*/ 870 w 1735"/>
                <a:gd name="T25" fmla="*/ 60 h 72"/>
                <a:gd name="T26" fmla="*/ 492 w 1735"/>
                <a:gd name="T27" fmla="*/ 48 h 72"/>
                <a:gd name="T28" fmla="*/ 291 w 1735"/>
                <a:gd name="T29" fmla="*/ 27 h 72"/>
                <a:gd name="T30" fmla="*/ 21 w 1735"/>
                <a:gd name="T31" fmla="*/ 36 h 72"/>
                <a:gd name="T32" fmla="*/ 165 w 1735"/>
                <a:gd name="T33" fmla="*/ 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9" name="Freeform 27"/>
            <p:cNvSpPr>
              <a:spLocks/>
            </p:cNvSpPr>
            <p:nvPr userDrawn="1"/>
          </p:nvSpPr>
          <p:spPr bwMode="auto">
            <a:xfrm>
              <a:off x="1727" y="4038"/>
              <a:ext cx="2655" cy="60"/>
            </a:xfrm>
            <a:custGeom>
              <a:avLst/>
              <a:gdLst>
                <a:gd name="T0" fmla="*/ 2641 w 2655"/>
                <a:gd name="T1" fmla="*/ 6 h 60"/>
                <a:gd name="T2" fmla="*/ 2620 w 2655"/>
                <a:gd name="T3" fmla="*/ 30 h 60"/>
                <a:gd name="T4" fmla="*/ 2368 w 2655"/>
                <a:gd name="T5" fmla="*/ 45 h 60"/>
                <a:gd name="T6" fmla="*/ 2023 w 2655"/>
                <a:gd name="T7" fmla="*/ 60 h 60"/>
                <a:gd name="T8" fmla="*/ 1786 w 2655"/>
                <a:gd name="T9" fmla="*/ 48 h 60"/>
                <a:gd name="T10" fmla="*/ 1525 w 2655"/>
                <a:gd name="T11" fmla="*/ 36 h 60"/>
                <a:gd name="T12" fmla="*/ 1195 w 2655"/>
                <a:gd name="T13" fmla="*/ 45 h 60"/>
                <a:gd name="T14" fmla="*/ 817 w 2655"/>
                <a:gd name="T15" fmla="*/ 39 h 60"/>
                <a:gd name="T16" fmla="*/ 499 w 2655"/>
                <a:gd name="T17" fmla="*/ 27 h 60"/>
                <a:gd name="T18" fmla="*/ 136 w 2655"/>
                <a:gd name="T19" fmla="*/ 39 h 60"/>
                <a:gd name="T20" fmla="*/ 10 w 2655"/>
                <a:gd name="T21" fmla="*/ 33 h 60"/>
                <a:gd name="T22" fmla="*/ 76 w 2655"/>
                <a:gd name="T23" fmla="*/ 24 h 60"/>
                <a:gd name="T24" fmla="*/ 310 w 2655"/>
                <a:gd name="T25" fmla="*/ 18 h 60"/>
                <a:gd name="T26" fmla="*/ 544 w 2655"/>
                <a:gd name="T27" fmla="*/ 0 h 60"/>
                <a:gd name="T28" fmla="*/ 853 w 2655"/>
                <a:gd name="T29" fmla="*/ 21 h 60"/>
                <a:gd name="T30" fmla="*/ 1114 w 2655"/>
                <a:gd name="T31" fmla="*/ 21 h 60"/>
                <a:gd name="T32" fmla="*/ 1399 w 2655"/>
                <a:gd name="T33" fmla="*/ 3 h 60"/>
                <a:gd name="T34" fmla="*/ 1588 w 2655"/>
                <a:gd name="T35" fmla="*/ 9 h 60"/>
                <a:gd name="T36" fmla="*/ 1807 w 2655"/>
                <a:gd name="T37" fmla="*/ 21 h 60"/>
                <a:gd name="T38" fmla="*/ 2035 w 2655"/>
                <a:gd name="T39" fmla="*/ 12 h 60"/>
                <a:gd name="T40" fmla="*/ 2290 w 2655"/>
                <a:gd name="T41" fmla="*/ 18 h 60"/>
                <a:gd name="T42" fmla="*/ 2596 w 2655"/>
                <a:gd name="T43" fmla="*/ 3 h 60"/>
                <a:gd name="T44" fmla="*/ 2641 w 2655"/>
                <a:gd name="T45" fmla="*/ 6 h 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0" name="Freeform 28"/>
            <p:cNvSpPr>
              <a:spLocks/>
            </p:cNvSpPr>
            <p:nvPr userDrawn="1"/>
          </p:nvSpPr>
          <p:spPr bwMode="auto">
            <a:xfrm>
              <a:off x="0" y="4032"/>
              <a:ext cx="2041" cy="62"/>
            </a:xfrm>
            <a:custGeom>
              <a:avLst/>
              <a:gdLst>
                <a:gd name="T0" fmla="*/ 1893 w 2041"/>
                <a:gd name="T1" fmla="*/ 39 h 62"/>
                <a:gd name="T2" fmla="*/ 1578 w 2041"/>
                <a:gd name="T3" fmla="*/ 45 h 62"/>
                <a:gd name="T4" fmla="*/ 1011 w 2041"/>
                <a:gd name="T5" fmla="*/ 60 h 62"/>
                <a:gd name="T6" fmla="*/ 438 w 2041"/>
                <a:gd name="T7" fmla="*/ 57 h 62"/>
                <a:gd name="T8" fmla="*/ 0 w 2041"/>
                <a:gd name="T9" fmla="*/ 36 h 62"/>
                <a:gd name="T10" fmla="*/ 0 w 2041"/>
                <a:gd name="T11" fmla="*/ 3 h 62"/>
                <a:gd name="T12" fmla="*/ 210 w 2041"/>
                <a:gd name="T13" fmla="*/ 18 h 62"/>
                <a:gd name="T14" fmla="*/ 474 w 2041"/>
                <a:gd name="T15" fmla="*/ 21 h 62"/>
                <a:gd name="T16" fmla="*/ 678 w 2041"/>
                <a:gd name="T17" fmla="*/ 9 h 62"/>
                <a:gd name="T18" fmla="*/ 897 w 2041"/>
                <a:gd name="T19" fmla="*/ 9 h 62"/>
                <a:gd name="T20" fmla="*/ 1167 w 2041"/>
                <a:gd name="T21" fmla="*/ 30 h 62"/>
                <a:gd name="T22" fmla="*/ 1500 w 2041"/>
                <a:gd name="T23" fmla="*/ 24 h 62"/>
                <a:gd name="T24" fmla="*/ 1758 w 2041"/>
                <a:gd name="T25" fmla="*/ 3 h 62"/>
                <a:gd name="T26" fmla="*/ 1938 w 2041"/>
                <a:gd name="T27" fmla="*/ 18 h 62"/>
                <a:gd name="T28" fmla="*/ 2034 w 2041"/>
                <a:gd name="T29" fmla="*/ 33 h 62"/>
                <a:gd name="T30" fmla="*/ 1893 w 2041"/>
                <a:gd name="T31" fmla="*/ 39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4125" name="Rectangle 29"/>
          <p:cNvSpPr>
            <a:spLocks noGrp="1" noChangeArrowheads="1"/>
          </p:cNvSpPr>
          <p:nvPr>
            <p:ph type="ctrTitle" sz="quarter"/>
          </p:nvPr>
        </p:nvSpPr>
        <p:spPr>
          <a:xfrm>
            <a:off x="685800" y="1868488"/>
            <a:ext cx="7772400" cy="1600200"/>
          </a:xfrm>
        </p:spPr>
        <p:txBody>
          <a:bodyPr anchorCtr="1"/>
          <a:lstStyle>
            <a:lvl1pPr>
              <a:defRPr/>
            </a:lvl1pPr>
          </a:lstStyle>
          <a:p>
            <a:r>
              <a:rPr lang="en-US"/>
              <a:t>Click to edit Master title style</a:t>
            </a:r>
          </a:p>
        </p:txBody>
      </p:sp>
      <p:sp>
        <p:nvSpPr>
          <p:cNvPr id="4126" name="Rectangle 30"/>
          <p:cNvSpPr>
            <a:spLocks noGrp="1" noChangeArrowheads="1"/>
          </p:cNvSpPr>
          <p:nvPr>
            <p:ph type="subTitle" sz="quarter" idx="1"/>
          </p:nvPr>
        </p:nvSpPr>
        <p:spPr>
          <a:xfrm>
            <a:off x="1273175" y="3729038"/>
            <a:ext cx="6400800" cy="1371600"/>
          </a:xfrm>
        </p:spPr>
        <p:txBody>
          <a:bodyPr anchorCtr="1"/>
          <a:lstStyle>
            <a:lvl1pPr marL="0" indent="0" algn="ctr">
              <a:buFontTx/>
              <a:buNone/>
              <a:defRPr/>
            </a:lvl1pPr>
          </a:lstStyle>
          <a:p>
            <a:r>
              <a:rPr lang="en-US"/>
              <a:t>Click to edit Master subtitle style</a:t>
            </a:r>
          </a:p>
        </p:txBody>
      </p:sp>
      <p:sp>
        <p:nvSpPr>
          <p:cNvPr id="31" name="Rectangle 31"/>
          <p:cNvSpPr>
            <a:spLocks noGrp="1" noChangeArrowheads="1"/>
          </p:cNvSpPr>
          <p:nvPr>
            <p:ph type="dt" sz="quarter" idx="10"/>
          </p:nvPr>
        </p:nvSpPr>
        <p:spPr>
          <a:xfrm>
            <a:off x="685800" y="6348413"/>
            <a:ext cx="1905000" cy="457200"/>
          </a:xfrm>
        </p:spPr>
        <p:txBody>
          <a:bodyPr/>
          <a:lstStyle>
            <a:lvl1pPr>
              <a:defRPr/>
            </a:lvl1pPr>
          </a:lstStyle>
          <a:p>
            <a:pPr>
              <a:defRPr/>
            </a:pPr>
            <a:endParaRPr lang="en-US"/>
          </a:p>
        </p:txBody>
      </p:sp>
      <p:sp>
        <p:nvSpPr>
          <p:cNvPr id="32" name="Rectangle 32"/>
          <p:cNvSpPr>
            <a:spLocks noGrp="1" noChangeArrowheads="1"/>
          </p:cNvSpPr>
          <p:nvPr>
            <p:ph type="ftr" sz="quarter" idx="11"/>
          </p:nvPr>
        </p:nvSpPr>
        <p:spPr>
          <a:xfrm>
            <a:off x="3124200" y="6348413"/>
            <a:ext cx="2895600" cy="457200"/>
          </a:xfrm>
        </p:spPr>
        <p:txBody>
          <a:bodyPr/>
          <a:lstStyle>
            <a:lvl1pPr>
              <a:defRPr/>
            </a:lvl1pPr>
          </a:lstStyle>
          <a:p>
            <a:pPr>
              <a:defRPr/>
            </a:pPr>
            <a:endParaRPr lang="en-US"/>
          </a:p>
        </p:txBody>
      </p:sp>
      <p:sp>
        <p:nvSpPr>
          <p:cNvPr id="33" name="Rectangle 33"/>
          <p:cNvSpPr>
            <a:spLocks noGrp="1" noChangeArrowheads="1"/>
          </p:cNvSpPr>
          <p:nvPr>
            <p:ph type="sldNum" sz="quarter" idx="12"/>
          </p:nvPr>
        </p:nvSpPr>
        <p:spPr>
          <a:xfrm>
            <a:off x="6553200" y="6348413"/>
            <a:ext cx="1905000" cy="457200"/>
          </a:xfrm>
        </p:spPr>
        <p:txBody>
          <a:bodyPr/>
          <a:lstStyle>
            <a:lvl1pPr>
              <a:defRPr/>
            </a:lvl1pPr>
          </a:lstStyle>
          <a:p>
            <a:pPr>
              <a:defRPr/>
            </a:pPr>
            <a:fld id="{62699E2E-F436-4690-9006-56A3BD31A3B3}" type="slidenum">
              <a:rPr lang="en-US"/>
              <a:pPr>
                <a:defRPr/>
              </a:pPr>
              <a:t>‹#›</a:t>
            </a:fld>
            <a:endParaRPr lang="en-US"/>
          </a:p>
        </p:txBody>
      </p:sp>
    </p:spTree>
    <p:extLst>
      <p:ext uri="{BB962C8B-B14F-4D97-AF65-F5344CB8AC3E}">
        <p14:creationId xmlns:p14="http://schemas.microsoft.com/office/powerpoint/2010/main" val="760386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C3E2B38E-5CF1-4CDA-93BF-4A6312437528}" type="slidenum">
              <a:rPr lang="en-US"/>
              <a:pPr>
                <a:defRPr/>
              </a:pPr>
              <a:t>‹#›</a:t>
            </a:fld>
            <a:endParaRPr lang="en-US"/>
          </a:p>
        </p:txBody>
      </p:sp>
    </p:spTree>
    <p:extLst>
      <p:ext uri="{BB962C8B-B14F-4D97-AF65-F5344CB8AC3E}">
        <p14:creationId xmlns:p14="http://schemas.microsoft.com/office/powerpoint/2010/main" val="333550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768350"/>
            <a:ext cx="1943100" cy="5327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8350"/>
            <a:ext cx="5676900" cy="5327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97457A24-4FEB-4ADC-86C9-FD8F40EF552F}" type="slidenum">
              <a:rPr lang="en-US"/>
              <a:pPr>
                <a:defRPr/>
              </a:pPr>
              <a:t>‹#›</a:t>
            </a:fld>
            <a:endParaRPr lang="en-US"/>
          </a:p>
        </p:txBody>
      </p:sp>
    </p:spTree>
    <p:extLst>
      <p:ext uri="{BB962C8B-B14F-4D97-AF65-F5344CB8AC3E}">
        <p14:creationId xmlns:p14="http://schemas.microsoft.com/office/powerpoint/2010/main" val="3816028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609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066800"/>
            <a:ext cx="7772400" cy="5029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BA16F3D1-DC23-4CF0-8CBD-AFED6E19E9CD}" type="slidenum">
              <a:rPr lang="en-US"/>
              <a:pPr>
                <a:defRPr/>
              </a:pPr>
              <a:t>‹#›</a:t>
            </a:fld>
            <a:endParaRPr lang="en-US"/>
          </a:p>
        </p:txBody>
      </p:sp>
    </p:spTree>
    <p:extLst>
      <p:ext uri="{BB962C8B-B14F-4D97-AF65-F5344CB8AC3E}">
        <p14:creationId xmlns:p14="http://schemas.microsoft.com/office/powerpoint/2010/main" val="223089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471680CA-E1B4-448E-AA3D-CE6CF706B5CA}" type="slidenum">
              <a:rPr lang="en-US"/>
              <a:pPr>
                <a:defRPr/>
              </a:pPr>
              <a:t>‹#›</a:t>
            </a:fld>
            <a:endParaRPr lang="en-US"/>
          </a:p>
        </p:txBody>
      </p:sp>
    </p:spTree>
    <p:extLst>
      <p:ext uri="{BB962C8B-B14F-4D97-AF65-F5344CB8AC3E}">
        <p14:creationId xmlns:p14="http://schemas.microsoft.com/office/powerpoint/2010/main" val="1271272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11498E23-4CE7-4694-9F54-C7DEAC01A45B}" type="slidenum">
              <a:rPr lang="en-US"/>
              <a:pPr>
                <a:defRPr/>
              </a:pPr>
              <a:t>‹#›</a:t>
            </a:fld>
            <a:endParaRPr lang="en-US"/>
          </a:p>
        </p:txBody>
      </p:sp>
    </p:spTree>
    <p:extLst>
      <p:ext uri="{BB962C8B-B14F-4D97-AF65-F5344CB8AC3E}">
        <p14:creationId xmlns:p14="http://schemas.microsoft.com/office/powerpoint/2010/main" val="1819454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1"/>
          <p:cNvSpPr>
            <a:spLocks noGrp="1" noChangeArrowheads="1"/>
          </p:cNvSpPr>
          <p:nvPr>
            <p:ph type="dt" sz="half" idx="10"/>
          </p:nvPr>
        </p:nvSpPr>
        <p:spPr>
          <a:ln/>
        </p:spPr>
        <p:txBody>
          <a:bodyPr/>
          <a:lstStyle>
            <a:lvl1pPr>
              <a:defRPr/>
            </a:lvl1pPr>
          </a:lstStyle>
          <a:p>
            <a:pPr>
              <a:defRPr/>
            </a:pPr>
            <a:endParaRPr lang="en-US"/>
          </a:p>
        </p:txBody>
      </p:sp>
      <p:sp>
        <p:nvSpPr>
          <p:cNvPr id="8" name="Rectangle 32"/>
          <p:cNvSpPr>
            <a:spLocks noGrp="1" noChangeArrowheads="1"/>
          </p:cNvSpPr>
          <p:nvPr>
            <p:ph type="ftr" sz="quarter" idx="11"/>
          </p:nvPr>
        </p:nvSpPr>
        <p:spPr>
          <a:ln/>
        </p:spPr>
        <p:txBody>
          <a:bodyPr/>
          <a:lstStyle>
            <a:lvl1pPr>
              <a:defRPr/>
            </a:lvl1pPr>
          </a:lstStyle>
          <a:p>
            <a:pPr>
              <a:defRPr/>
            </a:pPr>
            <a:endParaRPr lang="en-US"/>
          </a:p>
        </p:txBody>
      </p:sp>
      <p:sp>
        <p:nvSpPr>
          <p:cNvPr id="9" name="Rectangle 33"/>
          <p:cNvSpPr>
            <a:spLocks noGrp="1" noChangeArrowheads="1"/>
          </p:cNvSpPr>
          <p:nvPr>
            <p:ph type="sldNum" sz="quarter" idx="12"/>
          </p:nvPr>
        </p:nvSpPr>
        <p:spPr>
          <a:ln/>
        </p:spPr>
        <p:txBody>
          <a:bodyPr/>
          <a:lstStyle>
            <a:lvl1pPr>
              <a:defRPr/>
            </a:lvl1pPr>
          </a:lstStyle>
          <a:p>
            <a:pPr>
              <a:defRPr/>
            </a:pPr>
            <a:fld id="{54ABC568-6C0E-424A-951F-896FAD63D5DD}" type="slidenum">
              <a:rPr lang="en-US"/>
              <a:pPr>
                <a:defRPr/>
              </a:pPr>
              <a:t>‹#›</a:t>
            </a:fld>
            <a:endParaRPr lang="en-US"/>
          </a:p>
        </p:txBody>
      </p:sp>
    </p:spTree>
    <p:extLst>
      <p:ext uri="{BB962C8B-B14F-4D97-AF65-F5344CB8AC3E}">
        <p14:creationId xmlns:p14="http://schemas.microsoft.com/office/powerpoint/2010/main" val="464296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1"/>
          <p:cNvSpPr>
            <a:spLocks noGrp="1" noChangeArrowheads="1"/>
          </p:cNvSpPr>
          <p:nvPr>
            <p:ph type="dt" sz="half" idx="10"/>
          </p:nvPr>
        </p:nvSpPr>
        <p:spPr>
          <a:ln/>
        </p:spPr>
        <p:txBody>
          <a:bodyPr/>
          <a:lstStyle>
            <a:lvl1pPr>
              <a:defRPr/>
            </a:lvl1pPr>
          </a:lstStyle>
          <a:p>
            <a:pPr>
              <a:defRPr/>
            </a:pPr>
            <a:endParaRPr lang="en-US"/>
          </a:p>
        </p:txBody>
      </p:sp>
      <p:sp>
        <p:nvSpPr>
          <p:cNvPr id="4" name="Rectangle 32"/>
          <p:cNvSpPr>
            <a:spLocks noGrp="1" noChangeArrowheads="1"/>
          </p:cNvSpPr>
          <p:nvPr>
            <p:ph type="ftr" sz="quarter" idx="11"/>
          </p:nvPr>
        </p:nvSpPr>
        <p:spPr>
          <a:ln/>
        </p:spPr>
        <p:txBody>
          <a:bodyPr/>
          <a:lstStyle>
            <a:lvl1pPr>
              <a:defRPr/>
            </a:lvl1pPr>
          </a:lstStyle>
          <a:p>
            <a:pPr>
              <a:defRPr/>
            </a:pPr>
            <a:endParaRPr lang="en-US"/>
          </a:p>
        </p:txBody>
      </p:sp>
      <p:sp>
        <p:nvSpPr>
          <p:cNvPr id="5" name="Rectangle 33"/>
          <p:cNvSpPr>
            <a:spLocks noGrp="1" noChangeArrowheads="1"/>
          </p:cNvSpPr>
          <p:nvPr>
            <p:ph type="sldNum" sz="quarter" idx="12"/>
          </p:nvPr>
        </p:nvSpPr>
        <p:spPr>
          <a:ln/>
        </p:spPr>
        <p:txBody>
          <a:bodyPr/>
          <a:lstStyle>
            <a:lvl1pPr>
              <a:defRPr/>
            </a:lvl1pPr>
          </a:lstStyle>
          <a:p>
            <a:pPr>
              <a:defRPr/>
            </a:pPr>
            <a:fld id="{BB2ADDFC-1346-40BA-96EB-9F9641818BE4}" type="slidenum">
              <a:rPr lang="en-US"/>
              <a:pPr>
                <a:defRPr/>
              </a:pPr>
              <a:t>‹#›</a:t>
            </a:fld>
            <a:endParaRPr lang="en-US"/>
          </a:p>
        </p:txBody>
      </p:sp>
    </p:spTree>
    <p:extLst>
      <p:ext uri="{BB962C8B-B14F-4D97-AF65-F5344CB8AC3E}">
        <p14:creationId xmlns:p14="http://schemas.microsoft.com/office/powerpoint/2010/main" val="1560572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1"/>
          <p:cNvSpPr>
            <a:spLocks noGrp="1" noChangeArrowheads="1"/>
          </p:cNvSpPr>
          <p:nvPr>
            <p:ph type="dt" sz="half" idx="10"/>
          </p:nvPr>
        </p:nvSpPr>
        <p:spPr>
          <a:ln/>
        </p:spPr>
        <p:txBody>
          <a:bodyPr/>
          <a:lstStyle>
            <a:lvl1pPr>
              <a:defRPr/>
            </a:lvl1pPr>
          </a:lstStyle>
          <a:p>
            <a:pPr>
              <a:defRPr/>
            </a:pPr>
            <a:endParaRPr lang="en-US"/>
          </a:p>
        </p:txBody>
      </p:sp>
      <p:sp>
        <p:nvSpPr>
          <p:cNvPr id="3" name="Rectangle 32"/>
          <p:cNvSpPr>
            <a:spLocks noGrp="1" noChangeArrowheads="1"/>
          </p:cNvSpPr>
          <p:nvPr>
            <p:ph type="ftr" sz="quarter" idx="11"/>
          </p:nvPr>
        </p:nvSpPr>
        <p:spPr>
          <a:ln/>
        </p:spPr>
        <p:txBody>
          <a:bodyPr/>
          <a:lstStyle>
            <a:lvl1pPr>
              <a:defRPr/>
            </a:lvl1pPr>
          </a:lstStyle>
          <a:p>
            <a:pPr>
              <a:defRPr/>
            </a:pPr>
            <a:endParaRPr lang="en-US"/>
          </a:p>
        </p:txBody>
      </p:sp>
      <p:sp>
        <p:nvSpPr>
          <p:cNvPr id="4" name="Rectangle 33"/>
          <p:cNvSpPr>
            <a:spLocks noGrp="1" noChangeArrowheads="1"/>
          </p:cNvSpPr>
          <p:nvPr>
            <p:ph type="sldNum" sz="quarter" idx="12"/>
          </p:nvPr>
        </p:nvSpPr>
        <p:spPr>
          <a:ln/>
        </p:spPr>
        <p:txBody>
          <a:bodyPr/>
          <a:lstStyle>
            <a:lvl1pPr>
              <a:defRPr/>
            </a:lvl1pPr>
          </a:lstStyle>
          <a:p>
            <a:pPr>
              <a:defRPr/>
            </a:pPr>
            <a:fld id="{3E2C7872-930F-4951-B0A8-427C199803C3}" type="slidenum">
              <a:rPr lang="en-US"/>
              <a:pPr>
                <a:defRPr/>
              </a:pPr>
              <a:t>‹#›</a:t>
            </a:fld>
            <a:endParaRPr lang="en-US"/>
          </a:p>
        </p:txBody>
      </p:sp>
    </p:spTree>
    <p:extLst>
      <p:ext uri="{BB962C8B-B14F-4D97-AF65-F5344CB8AC3E}">
        <p14:creationId xmlns:p14="http://schemas.microsoft.com/office/powerpoint/2010/main" val="2477439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25F56C1B-F5F1-4D29-95F4-88DED02C3515}" type="slidenum">
              <a:rPr lang="en-US"/>
              <a:pPr>
                <a:defRPr/>
              </a:pPr>
              <a:t>‹#›</a:t>
            </a:fld>
            <a:endParaRPr lang="en-US"/>
          </a:p>
        </p:txBody>
      </p:sp>
    </p:spTree>
    <p:extLst>
      <p:ext uri="{BB962C8B-B14F-4D97-AF65-F5344CB8AC3E}">
        <p14:creationId xmlns:p14="http://schemas.microsoft.com/office/powerpoint/2010/main" val="331451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EA77E8B4-54B9-402D-A092-1D1A43EED256}" type="slidenum">
              <a:rPr lang="en-US"/>
              <a:pPr>
                <a:defRPr/>
              </a:pPr>
              <a:t>‹#›</a:t>
            </a:fld>
            <a:endParaRPr lang="en-US"/>
          </a:p>
        </p:txBody>
      </p:sp>
    </p:spTree>
    <p:extLst>
      <p:ext uri="{BB962C8B-B14F-4D97-AF65-F5344CB8AC3E}">
        <p14:creationId xmlns:p14="http://schemas.microsoft.com/office/powerpoint/2010/main" val="3038436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image" Target="../media/image3.png"/><Relationship Id="rId3" Type="http://schemas.openxmlformats.org/officeDocument/2006/relationships/slideLayout" Target="../slideLayouts/slideLayout3.xml"/><Relationship Id="rId21" Type="http://schemas.openxmlformats.org/officeDocument/2006/relationships/image" Target="../media/image6.pn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 Id="rId22"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tile tx="0" ty="0" sx="100000" sy="100000" flip="none" algn="tl"/>
        </a:blip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4"/>
            </p:custDataLst>
            <p:extLst>
              <p:ext uri="{D42A27DB-BD31-4B8C-83A1-F6EECF244321}">
                <p14:modId xmlns:p14="http://schemas.microsoft.com/office/powerpoint/2010/main" val="28565742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60" name="think-cell Slide" r:id="rId16" imgW="395" imgH="394" progId="TCLayout.ActiveDocument.1">
                  <p:embed/>
                </p:oleObj>
              </mc:Choice>
              <mc:Fallback>
                <p:oleObj name="think-cell Slide" r:id="rId16" imgW="395" imgH="394" progId="TCLayout.ActiveDocument.1">
                  <p:embed/>
                  <p:pic>
                    <p:nvPicPr>
                      <p:cNvPr id="0" name=""/>
                      <p:cNvPicPr/>
                      <p:nvPr/>
                    </p:nvPicPr>
                    <p:blipFill>
                      <a:blip r:embed="rId17"/>
                      <a:stretch>
                        <a:fillRect/>
                      </a:stretch>
                    </p:blipFill>
                    <p:spPr>
                      <a:xfrm>
                        <a:off x="1588" y="1588"/>
                        <a:ext cx="1588" cy="1588"/>
                      </a:xfrm>
                      <a:prstGeom prst="rect">
                        <a:avLst/>
                      </a:prstGeom>
                    </p:spPr>
                  </p:pic>
                </p:oleObj>
              </mc:Fallback>
            </mc:AlternateContent>
          </a:graphicData>
        </a:graphic>
      </p:graphicFrame>
      <p:grpSp>
        <p:nvGrpSpPr>
          <p:cNvPr id="1026" name="Group 2"/>
          <p:cNvGrpSpPr>
            <a:grpSpLocks/>
          </p:cNvGrpSpPr>
          <p:nvPr/>
        </p:nvGrpSpPr>
        <p:grpSpPr bwMode="auto">
          <a:xfrm>
            <a:off x="0" y="0"/>
            <a:ext cx="9156700" cy="757238"/>
            <a:chOff x="0" y="0"/>
            <a:chExt cx="5768" cy="477"/>
          </a:xfrm>
        </p:grpSpPr>
        <p:sp>
          <p:nvSpPr>
            <p:cNvPr id="1036" name="Freeform 3"/>
            <p:cNvSpPr>
              <a:spLocks/>
            </p:cNvSpPr>
            <p:nvPr userDrawn="1"/>
          </p:nvSpPr>
          <p:spPr bwMode="auto">
            <a:xfrm>
              <a:off x="5" y="0"/>
              <a:ext cx="5763" cy="477"/>
            </a:xfrm>
            <a:custGeom>
              <a:avLst/>
              <a:gdLst>
                <a:gd name="T0" fmla="*/ 0 w 5763"/>
                <a:gd name="T1" fmla="*/ 450 h 477"/>
                <a:gd name="T2" fmla="*/ 3 w 5763"/>
                <a:gd name="T3" fmla="*/ 0 h 477"/>
                <a:gd name="T4" fmla="*/ 5763 w 5763"/>
                <a:gd name="T5" fmla="*/ 0 h 477"/>
                <a:gd name="T6" fmla="*/ 5763 w 5763"/>
                <a:gd name="T7" fmla="*/ 465 h 477"/>
                <a:gd name="T8" fmla="*/ 4821 w 5763"/>
                <a:gd name="T9" fmla="*/ 477 h 477"/>
                <a:gd name="T10" fmla="*/ 4326 w 5763"/>
                <a:gd name="T11" fmla="*/ 447 h 477"/>
                <a:gd name="T12" fmla="*/ 3783 w 5763"/>
                <a:gd name="T13" fmla="*/ 465 h 477"/>
                <a:gd name="T14" fmla="*/ 3417 w 5763"/>
                <a:gd name="T15" fmla="*/ 456 h 477"/>
                <a:gd name="T16" fmla="*/ 2973 w 5763"/>
                <a:gd name="T17" fmla="*/ 459 h 477"/>
                <a:gd name="T18" fmla="*/ 2451 w 5763"/>
                <a:gd name="T19" fmla="*/ 453 h 477"/>
                <a:gd name="T20" fmla="*/ 2289 w 5763"/>
                <a:gd name="T21" fmla="*/ 441 h 477"/>
                <a:gd name="T22" fmla="*/ 2010 w 5763"/>
                <a:gd name="T23" fmla="*/ 453 h 477"/>
                <a:gd name="T24" fmla="*/ 1827 w 5763"/>
                <a:gd name="T25" fmla="*/ 450 h 477"/>
                <a:gd name="T26" fmla="*/ 1215 w 5763"/>
                <a:gd name="T27" fmla="*/ 465 h 477"/>
                <a:gd name="T28" fmla="*/ 660 w 5763"/>
                <a:gd name="T29" fmla="*/ 456 h 477"/>
                <a:gd name="T30" fmla="*/ 0 w 5763"/>
                <a:gd name="T31" fmla="*/ 450 h 4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195"/>
              </a:schemeClr>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1037" name="Freeform 4"/>
            <p:cNvSpPr>
              <a:spLocks/>
            </p:cNvSpPr>
            <p:nvPr userDrawn="1"/>
          </p:nvSpPr>
          <p:spPr bwMode="auto">
            <a:xfrm>
              <a:off x="0" y="98"/>
              <a:ext cx="256" cy="253"/>
            </a:xfrm>
            <a:custGeom>
              <a:avLst/>
              <a:gdLst>
                <a:gd name="T0" fmla="*/ 8 w 256"/>
                <a:gd name="T1" fmla="*/ 190 h 253"/>
                <a:gd name="T2" fmla="*/ 71 w 256"/>
                <a:gd name="T3" fmla="*/ 115 h 253"/>
                <a:gd name="T4" fmla="*/ 203 w 256"/>
                <a:gd name="T5" fmla="*/ 16 h 253"/>
                <a:gd name="T6" fmla="*/ 251 w 256"/>
                <a:gd name="T7" fmla="*/ 19 h 253"/>
                <a:gd name="T8" fmla="*/ 236 w 256"/>
                <a:gd name="T9" fmla="*/ 46 h 253"/>
                <a:gd name="T10" fmla="*/ 176 w 256"/>
                <a:gd name="T11" fmla="*/ 82 h 253"/>
                <a:gd name="T12" fmla="*/ 92 w 256"/>
                <a:gd name="T13" fmla="*/ 154 h 253"/>
                <a:gd name="T14" fmla="*/ 23 w 256"/>
                <a:gd name="T15" fmla="*/ 247 h 253"/>
                <a:gd name="T16" fmla="*/ 8 w 256"/>
                <a:gd name="T17" fmla="*/ 190 h 2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 name="Freeform 5"/>
            <p:cNvSpPr>
              <a:spLocks/>
            </p:cNvSpPr>
            <p:nvPr userDrawn="1"/>
          </p:nvSpPr>
          <p:spPr bwMode="auto">
            <a:xfrm>
              <a:off x="56" y="0"/>
              <a:ext cx="708" cy="459"/>
            </a:xfrm>
            <a:custGeom>
              <a:avLst/>
              <a:gdLst/>
              <a:ahLst/>
              <a:cxnLst>
                <a:cxn ang="0">
                  <a:pos x="0" y="432"/>
                </a:cxn>
                <a:cxn ang="0">
                  <a:pos x="0" y="453"/>
                </a:cxn>
                <a:cxn ang="0">
                  <a:pos x="72" y="324"/>
                </a:cxn>
                <a:cxn ang="0">
                  <a:pos x="198" y="201"/>
                </a:cxn>
                <a:cxn ang="0">
                  <a:pos x="366" y="102"/>
                </a:cxn>
                <a:cxn ang="0">
                  <a:pos x="531" y="36"/>
                </a:cxn>
                <a:cxn ang="0">
                  <a:pos x="609" y="0"/>
                </a:cxn>
                <a:cxn ang="0">
                  <a:pos x="708" y="3"/>
                </a:cxn>
                <a:cxn ang="0">
                  <a:pos x="591" y="66"/>
                </a:cxn>
                <a:cxn ang="0">
                  <a:pos x="417" y="126"/>
                </a:cxn>
                <a:cxn ang="0">
                  <a:pos x="237" y="231"/>
                </a:cxn>
                <a:cxn ang="0">
                  <a:pos x="117" y="345"/>
                </a:cxn>
                <a:cxn ang="0">
                  <a:pos x="51" y="459"/>
                </a:cxn>
                <a:cxn ang="0">
                  <a:pos x="0" y="453"/>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39" name="Freeform 6"/>
            <p:cNvSpPr>
              <a:spLocks/>
            </p:cNvSpPr>
            <p:nvPr userDrawn="1"/>
          </p:nvSpPr>
          <p:spPr bwMode="auto">
            <a:xfrm>
              <a:off x="131" y="269"/>
              <a:ext cx="251" cy="194"/>
            </a:xfrm>
            <a:custGeom>
              <a:avLst/>
              <a:gdLst>
                <a:gd name="T0" fmla="*/ 21 w 251"/>
                <a:gd name="T1" fmla="*/ 163 h 194"/>
                <a:gd name="T2" fmla="*/ 9 w 251"/>
                <a:gd name="T3" fmla="*/ 184 h 194"/>
                <a:gd name="T4" fmla="*/ 75 w 251"/>
                <a:gd name="T5" fmla="*/ 103 h 194"/>
                <a:gd name="T6" fmla="*/ 165 w 251"/>
                <a:gd name="T7" fmla="*/ 28 h 194"/>
                <a:gd name="T8" fmla="*/ 207 w 251"/>
                <a:gd name="T9" fmla="*/ 7 h 194"/>
                <a:gd name="T10" fmla="*/ 246 w 251"/>
                <a:gd name="T11" fmla="*/ 4 h 194"/>
                <a:gd name="T12" fmla="*/ 237 w 251"/>
                <a:gd name="T13" fmla="*/ 34 h 194"/>
                <a:gd name="T14" fmla="*/ 183 w 251"/>
                <a:gd name="T15" fmla="*/ 61 h 194"/>
                <a:gd name="T16" fmla="*/ 108 w 251"/>
                <a:gd name="T17" fmla="*/ 124 h 194"/>
                <a:gd name="T18" fmla="*/ 54 w 251"/>
                <a:gd name="T19" fmla="*/ 190 h 194"/>
                <a:gd name="T20" fmla="*/ 6 w 251"/>
                <a:gd name="T21" fmla="*/ 184 h 1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0" name="Freeform 7"/>
            <p:cNvSpPr>
              <a:spLocks/>
            </p:cNvSpPr>
            <p:nvPr userDrawn="1"/>
          </p:nvSpPr>
          <p:spPr bwMode="auto">
            <a:xfrm>
              <a:off x="341" y="0"/>
              <a:ext cx="159" cy="72"/>
            </a:xfrm>
            <a:custGeom>
              <a:avLst/>
              <a:gdLst>
                <a:gd name="T0" fmla="*/ 99 w 159"/>
                <a:gd name="T1" fmla="*/ 0 h 72"/>
                <a:gd name="T2" fmla="*/ 15 w 159"/>
                <a:gd name="T3" fmla="*/ 36 h 72"/>
                <a:gd name="T4" fmla="*/ 6 w 159"/>
                <a:gd name="T5" fmla="*/ 60 h 72"/>
                <a:gd name="T6" fmla="*/ 36 w 159"/>
                <a:gd name="T7" fmla="*/ 69 h 72"/>
                <a:gd name="T8" fmla="*/ 87 w 159"/>
                <a:gd name="T9" fmla="*/ 42 h 72"/>
                <a:gd name="T10" fmla="*/ 159 w 159"/>
                <a:gd name="T11" fmla="*/ 0 h 72"/>
                <a:gd name="T12" fmla="*/ 99 w 159"/>
                <a:gd name="T13" fmla="*/ 0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1" name="Freeform 8"/>
            <p:cNvSpPr>
              <a:spLocks/>
            </p:cNvSpPr>
            <p:nvPr userDrawn="1"/>
          </p:nvSpPr>
          <p:spPr bwMode="auto">
            <a:xfrm>
              <a:off x="488" y="0"/>
              <a:ext cx="455" cy="216"/>
            </a:xfrm>
            <a:custGeom>
              <a:avLst/>
              <a:gdLst>
                <a:gd name="T0" fmla="*/ 395 w 455"/>
                <a:gd name="T1" fmla="*/ 0 h 216"/>
                <a:gd name="T2" fmla="*/ 338 w 455"/>
                <a:gd name="T3" fmla="*/ 48 h 216"/>
                <a:gd name="T4" fmla="*/ 242 w 455"/>
                <a:gd name="T5" fmla="*/ 102 h 216"/>
                <a:gd name="T6" fmla="*/ 104 w 455"/>
                <a:gd name="T7" fmla="*/ 147 h 216"/>
                <a:gd name="T8" fmla="*/ 35 w 455"/>
                <a:gd name="T9" fmla="*/ 168 h 216"/>
                <a:gd name="T10" fmla="*/ 8 w 455"/>
                <a:gd name="T11" fmla="*/ 192 h 216"/>
                <a:gd name="T12" fmla="*/ 8 w 455"/>
                <a:gd name="T13" fmla="*/ 213 h 216"/>
                <a:gd name="T14" fmla="*/ 59 w 455"/>
                <a:gd name="T15" fmla="*/ 213 h 216"/>
                <a:gd name="T16" fmla="*/ 86 w 455"/>
                <a:gd name="T17" fmla="*/ 192 h 216"/>
                <a:gd name="T18" fmla="*/ 173 w 455"/>
                <a:gd name="T19" fmla="*/ 159 h 216"/>
                <a:gd name="T20" fmla="*/ 299 w 455"/>
                <a:gd name="T21" fmla="*/ 126 h 216"/>
                <a:gd name="T22" fmla="*/ 392 w 455"/>
                <a:gd name="T23" fmla="*/ 72 h 216"/>
                <a:gd name="T24" fmla="*/ 455 w 455"/>
                <a:gd name="T25" fmla="*/ 0 h 216"/>
                <a:gd name="T26" fmla="*/ 395 w 455"/>
                <a:gd name="T27" fmla="*/ 0 h 2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2" name="Freeform 9"/>
            <p:cNvSpPr>
              <a:spLocks/>
            </p:cNvSpPr>
            <p:nvPr userDrawn="1"/>
          </p:nvSpPr>
          <p:spPr bwMode="auto">
            <a:xfrm>
              <a:off x="1448" y="37"/>
              <a:ext cx="414" cy="108"/>
            </a:xfrm>
            <a:custGeom>
              <a:avLst/>
              <a:gdLst>
                <a:gd name="T0" fmla="*/ 0 w 414"/>
                <a:gd name="T1" fmla="*/ 11 h 108"/>
                <a:gd name="T2" fmla="*/ 24 w 414"/>
                <a:gd name="T3" fmla="*/ 11 h 108"/>
                <a:gd name="T4" fmla="*/ 156 w 414"/>
                <a:gd name="T5" fmla="*/ 2 h 108"/>
                <a:gd name="T6" fmla="*/ 288 w 414"/>
                <a:gd name="T7" fmla="*/ 23 h 108"/>
                <a:gd name="T8" fmla="*/ 384 w 414"/>
                <a:gd name="T9" fmla="*/ 53 h 108"/>
                <a:gd name="T10" fmla="*/ 411 w 414"/>
                <a:gd name="T11" fmla="*/ 74 h 108"/>
                <a:gd name="T12" fmla="*/ 405 w 414"/>
                <a:gd name="T13" fmla="*/ 104 h 108"/>
                <a:gd name="T14" fmla="*/ 363 w 414"/>
                <a:gd name="T15" fmla="*/ 101 h 108"/>
                <a:gd name="T16" fmla="*/ 294 w 414"/>
                <a:gd name="T17" fmla="*/ 77 h 108"/>
                <a:gd name="T18" fmla="*/ 174 w 414"/>
                <a:gd name="T19" fmla="*/ 50 h 108"/>
                <a:gd name="T20" fmla="*/ 72 w 414"/>
                <a:gd name="T21" fmla="*/ 62 h 108"/>
                <a:gd name="T22" fmla="*/ 36 w 414"/>
                <a:gd name="T23" fmla="*/ 59 h 108"/>
                <a:gd name="T24" fmla="*/ 0 w 414"/>
                <a:gd name="T25" fmla="*/ 11 h 1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3" name="Freeform 10"/>
            <p:cNvSpPr>
              <a:spLocks/>
            </p:cNvSpPr>
            <p:nvPr userDrawn="1"/>
          </p:nvSpPr>
          <p:spPr bwMode="auto">
            <a:xfrm>
              <a:off x="1790" y="0"/>
              <a:ext cx="520" cy="225"/>
            </a:xfrm>
            <a:custGeom>
              <a:avLst/>
              <a:gdLst>
                <a:gd name="T0" fmla="*/ 42 w 520"/>
                <a:gd name="T1" fmla="*/ 0 h 225"/>
                <a:gd name="T2" fmla="*/ 12 w 520"/>
                <a:gd name="T3" fmla="*/ 24 h 225"/>
                <a:gd name="T4" fmla="*/ 114 w 520"/>
                <a:gd name="T5" fmla="*/ 54 h 225"/>
                <a:gd name="T6" fmla="*/ 240 w 520"/>
                <a:gd name="T7" fmla="*/ 117 h 225"/>
                <a:gd name="T8" fmla="*/ 333 w 520"/>
                <a:gd name="T9" fmla="*/ 153 h 225"/>
                <a:gd name="T10" fmla="*/ 438 w 520"/>
                <a:gd name="T11" fmla="*/ 219 h 225"/>
                <a:gd name="T12" fmla="*/ 426 w 520"/>
                <a:gd name="T13" fmla="*/ 192 h 225"/>
                <a:gd name="T14" fmla="*/ 441 w 520"/>
                <a:gd name="T15" fmla="*/ 180 h 225"/>
                <a:gd name="T16" fmla="*/ 519 w 520"/>
                <a:gd name="T17" fmla="*/ 216 h 225"/>
                <a:gd name="T18" fmla="*/ 450 w 520"/>
                <a:gd name="T19" fmla="*/ 162 h 225"/>
                <a:gd name="T20" fmla="*/ 381 w 520"/>
                <a:gd name="T21" fmla="*/ 135 h 225"/>
                <a:gd name="T22" fmla="*/ 285 w 520"/>
                <a:gd name="T23" fmla="*/ 84 h 225"/>
                <a:gd name="T24" fmla="*/ 186 w 520"/>
                <a:gd name="T25" fmla="*/ 18 h 225"/>
                <a:gd name="T26" fmla="*/ 123 w 520"/>
                <a:gd name="T27" fmla="*/ 0 h 225"/>
                <a:gd name="T28" fmla="*/ 42 w 520"/>
                <a:gd name="T29" fmla="*/ 0 h 2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4" name="Freeform 11"/>
            <p:cNvSpPr>
              <a:spLocks/>
            </p:cNvSpPr>
            <p:nvPr userDrawn="1"/>
          </p:nvSpPr>
          <p:spPr bwMode="auto">
            <a:xfrm>
              <a:off x="1943" y="154"/>
              <a:ext cx="431" cy="233"/>
            </a:xfrm>
            <a:custGeom>
              <a:avLst/>
              <a:gdLst>
                <a:gd name="T0" fmla="*/ 6 w 431"/>
                <a:gd name="T1" fmla="*/ 38 h 233"/>
                <a:gd name="T2" fmla="*/ 9 w 431"/>
                <a:gd name="T3" fmla="*/ 20 h 233"/>
                <a:gd name="T4" fmla="*/ 42 w 431"/>
                <a:gd name="T5" fmla="*/ 2 h 233"/>
                <a:gd name="T6" fmla="*/ 90 w 431"/>
                <a:gd name="T7" fmla="*/ 35 h 233"/>
                <a:gd name="T8" fmla="*/ 189 w 431"/>
                <a:gd name="T9" fmla="*/ 89 h 233"/>
                <a:gd name="T10" fmla="*/ 288 w 431"/>
                <a:gd name="T11" fmla="*/ 140 h 233"/>
                <a:gd name="T12" fmla="*/ 375 w 431"/>
                <a:gd name="T13" fmla="*/ 176 h 233"/>
                <a:gd name="T14" fmla="*/ 396 w 431"/>
                <a:gd name="T15" fmla="*/ 176 h 233"/>
                <a:gd name="T16" fmla="*/ 429 w 431"/>
                <a:gd name="T17" fmla="*/ 212 h 233"/>
                <a:gd name="T18" fmla="*/ 408 w 431"/>
                <a:gd name="T19" fmla="*/ 233 h 233"/>
                <a:gd name="T20" fmla="*/ 333 w 431"/>
                <a:gd name="T21" fmla="*/ 212 h 233"/>
                <a:gd name="T22" fmla="*/ 186 w 431"/>
                <a:gd name="T23" fmla="*/ 143 h 233"/>
                <a:gd name="T24" fmla="*/ 48 w 431"/>
                <a:gd name="T25" fmla="*/ 68 h 233"/>
                <a:gd name="T26" fmla="*/ 6 w 431"/>
                <a:gd name="T27" fmla="*/ 38 h 2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5" name="Freeform 12"/>
            <p:cNvSpPr>
              <a:spLocks/>
            </p:cNvSpPr>
            <p:nvPr userDrawn="1"/>
          </p:nvSpPr>
          <p:spPr bwMode="auto">
            <a:xfrm>
              <a:off x="2262" y="87"/>
              <a:ext cx="396" cy="227"/>
            </a:xfrm>
            <a:custGeom>
              <a:avLst/>
              <a:gdLst>
                <a:gd name="T0" fmla="*/ 2 w 396"/>
                <a:gd name="T1" fmla="*/ 9 h 227"/>
                <a:gd name="T2" fmla="*/ 53 w 396"/>
                <a:gd name="T3" fmla="*/ 66 h 227"/>
                <a:gd name="T4" fmla="*/ 176 w 396"/>
                <a:gd name="T5" fmla="*/ 132 h 227"/>
                <a:gd name="T6" fmla="*/ 293 w 396"/>
                <a:gd name="T7" fmla="*/ 189 h 227"/>
                <a:gd name="T8" fmla="*/ 341 w 396"/>
                <a:gd name="T9" fmla="*/ 222 h 227"/>
                <a:gd name="T10" fmla="*/ 377 w 396"/>
                <a:gd name="T11" fmla="*/ 219 h 227"/>
                <a:gd name="T12" fmla="*/ 377 w 396"/>
                <a:gd name="T13" fmla="*/ 180 h 227"/>
                <a:gd name="T14" fmla="*/ 260 w 396"/>
                <a:gd name="T15" fmla="*/ 126 h 227"/>
                <a:gd name="T16" fmla="*/ 113 w 396"/>
                <a:gd name="T17" fmla="*/ 51 h 227"/>
                <a:gd name="T18" fmla="*/ 41 w 396"/>
                <a:gd name="T19" fmla="*/ 9 h 227"/>
                <a:gd name="T20" fmla="*/ 2 w 396"/>
                <a:gd name="T21" fmla="*/ 9 h 2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6" name="Freeform 13"/>
            <p:cNvSpPr>
              <a:spLocks/>
            </p:cNvSpPr>
            <p:nvPr userDrawn="1"/>
          </p:nvSpPr>
          <p:spPr bwMode="auto">
            <a:xfrm>
              <a:off x="2264" y="240"/>
              <a:ext cx="516" cy="223"/>
            </a:xfrm>
            <a:custGeom>
              <a:avLst/>
              <a:gdLst>
                <a:gd name="T0" fmla="*/ 3 w 516"/>
                <a:gd name="T1" fmla="*/ 10 h 223"/>
                <a:gd name="T2" fmla="*/ 105 w 516"/>
                <a:gd name="T3" fmla="*/ 97 h 223"/>
                <a:gd name="T4" fmla="*/ 243 w 516"/>
                <a:gd name="T5" fmla="*/ 178 h 223"/>
                <a:gd name="T6" fmla="*/ 357 w 516"/>
                <a:gd name="T7" fmla="*/ 217 h 223"/>
                <a:gd name="T8" fmla="*/ 498 w 516"/>
                <a:gd name="T9" fmla="*/ 214 h 223"/>
                <a:gd name="T10" fmla="*/ 468 w 516"/>
                <a:gd name="T11" fmla="*/ 187 h 223"/>
                <a:gd name="T12" fmla="*/ 309 w 516"/>
                <a:gd name="T13" fmla="*/ 136 h 223"/>
                <a:gd name="T14" fmla="*/ 123 w 516"/>
                <a:gd name="T15" fmla="*/ 34 h 223"/>
                <a:gd name="T16" fmla="*/ 3 w 516"/>
                <a:gd name="T17" fmla="*/ 10 h 2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7" name="Freeform 14"/>
            <p:cNvSpPr>
              <a:spLocks/>
            </p:cNvSpPr>
            <p:nvPr userDrawn="1"/>
          </p:nvSpPr>
          <p:spPr bwMode="auto">
            <a:xfrm>
              <a:off x="2723" y="324"/>
              <a:ext cx="414" cy="100"/>
            </a:xfrm>
            <a:custGeom>
              <a:avLst/>
              <a:gdLst>
                <a:gd name="T0" fmla="*/ 69 w 414"/>
                <a:gd name="T1" fmla="*/ 60 h 100"/>
                <a:gd name="T2" fmla="*/ 12 w 414"/>
                <a:gd name="T3" fmla="*/ 42 h 100"/>
                <a:gd name="T4" fmla="*/ 3 w 414"/>
                <a:gd name="T5" fmla="*/ 15 h 100"/>
                <a:gd name="T6" fmla="*/ 30 w 414"/>
                <a:gd name="T7" fmla="*/ 0 h 100"/>
                <a:gd name="T8" fmla="*/ 117 w 414"/>
                <a:gd name="T9" fmla="*/ 18 h 100"/>
                <a:gd name="T10" fmla="*/ 243 w 414"/>
                <a:gd name="T11" fmla="*/ 48 h 100"/>
                <a:gd name="T12" fmla="*/ 387 w 414"/>
                <a:gd name="T13" fmla="*/ 48 h 100"/>
                <a:gd name="T14" fmla="*/ 408 w 414"/>
                <a:gd name="T15" fmla="*/ 54 h 100"/>
                <a:gd name="T16" fmla="*/ 381 w 414"/>
                <a:gd name="T17" fmla="*/ 87 h 100"/>
                <a:gd name="T18" fmla="*/ 318 w 414"/>
                <a:gd name="T19" fmla="*/ 99 h 100"/>
                <a:gd name="T20" fmla="*/ 195 w 414"/>
                <a:gd name="T21" fmla="*/ 93 h 100"/>
                <a:gd name="T22" fmla="*/ 69 w 414"/>
                <a:gd name="T23" fmla="*/ 60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8" name="Freeform 15"/>
            <p:cNvSpPr>
              <a:spLocks/>
            </p:cNvSpPr>
            <p:nvPr userDrawn="1"/>
          </p:nvSpPr>
          <p:spPr bwMode="auto">
            <a:xfrm>
              <a:off x="3165" y="375"/>
              <a:ext cx="150" cy="72"/>
            </a:xfrm>
            <a:custGeom>
              <a:avLst/>
              <a:gdLst>
                <a:gd name="T0" fmla="*/ 3 w 150"/>
                <a:gd name="T1" fmla="*/ 67 h 72"/>
                <a:gd name="T2" fmla="*/ 84 w 150"/>
                <a:gd name="T3" fmla="*/ 19 h 72"/>
                <a:gd name="T4" fmla="*/ 123 w 150"/>
                <a:gd name="T5" fmla="*/ 1 h 72"/>
                <a:gd name="T6" fmla="*/ 150 w 150"/>
                <a:gd name="T7" fmla="*/ 22 h 72"/>
                <a:gd name="T8" fmla="*/ 123 w 150"/>
                <a:gd name="T9" fmla="*/ 55 h 72"/>
                <a:gd name="T10" fmla="*/ 90 w 150"/>
                <a:gd name="T11" fmla="*/ 70 h 72"/>
                <a:gd name="T12" fmla="*/ 0 w 150"/>
                <a:gd name="T13" fmla="*/ 67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9" name="Freeform 16"/>
            <p:cNvSpPr>
              <a:spLocks/>
            </p:cNvSpPr>
            <p:nvPr userDrawn="1"/>
          </p:nvSpPr>
          <p:spPr bwMode="auto">
            <a:xfrm>
              <a:off x="3463" y="267"/>
              <a:ext cx="148" cy="91"/>
            </a:xfrm>
            <a:custGeom>
              <a:avLst/>
              <a:gdLst>
                <a:gd name="T0" fmla="*/ 1 w 148"/>
                <a:gd name="T1" fmla="*/ 69 h 91"/>
                <a:gd name="T2" fmla="*/ 25 w 148"/>
                <a:gd name="T3" fmla="*/ 51 h 91"/>
                <a:gd name="T4" fmla="*/ 100 w 148"/>
                <a:gd name="T5" fmla="*/ 9 h 91"/>
                <a:gd name="T6" fmla="*/ 133 w 148"/>
                <a:gd name="T7" fmla="*/ 3 h 91"/>
                <a:gd name="T8" fmla="*/ 136 w 148"/>
                <a:gd name="T9" fmla="*/ 27 h 91"/>
                <a:gd name="T10" fmla="*/ 61 w 148"/>
                <a:gd name="T11" fmla="*/ 75 h 91"/>
                <a:gd name="T12" fmla="*/ 19 w 148"/>
                <a:gd name="T13" fmla="*/ 90 h 91"/>
                <a:gd name="T14" fmla="*/ 1 w 148"/>
                <a:gd name="T15" fmla="*/ 69 h 9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50" name="Freeform 17"/>
            <p:cNvSpPr>
              <a:spLocks/>
            </p:cNvSpPr>
            <p:nvPr userDrawn="1"/>
          </p:nvSpPr>
          <p:spPr bwMode="auto">
            <a:xfrm>
              <a:off x="3580" y="58"/>
              <a:ext cx="938" cy="158"/>
            </a:xfrm>
            <a:custGeom>
              <a:avLst/>
              <a:gdLst>
                <a:gd name="T0" fmla="*/ 172 w 938"/>
                <a:gd name="T1" fmla="*/ 86 h 158"/>
                <a:gd name="T2" fmla="*/ 61 w 938"/>
                <a:gd name="T3" fmla="*/ 137 h 158"/>
                <a:gd name="T4" fmla="*/ 16 w 938"/>
                <a:gd name="T5" fmla="*/ 155 h 158"/>
                <a:gd name="T6" fmla="*/ 7 w 938"/>
                <a:gd name="T7" fmla="*/ 122 h 158"/>
                <a:gd name="T8" fmla="*/ 58 w 938"/>
                <a:gd name="T9" fmla="*/ 80 h 158"/>
                <a:gd name="T10" fmla="*/ 172 w 938"/>
                <a:gd name="T11" fmla="*/ 38 h 158"/>
                <a:gd name="T12" fmla="*/ 304 w 938"/>
                <a:gd name="T13" fmla="*/ 11 h 158"/>
                <a:gd name="T14" fmla="*/ 463 w 938"/>
                <a:gd name="T15" fmla="*/ 2 h 158"/>
                <a:gd name="T16" fmla="*/ 631 w 938"/>
                <a:gd name="T17" fmla="*/ 23 h 158"/>
                <a:gd name="T18" fmla="*/ 796 w 938"/>
                <a:gd name="T19" fmla="*/ 53 h 158"/>
                <a:gd name="T20" fmla="*/ 841 w 938"/>
                <a:gd name="T21" fmla="*/ 47 h 158"/>
                <a:gd name="T22" fmla="*/ 907 w 938"/>
                <a:gd name="T23" fmla="*/ 71 h 158"/>
                <a:gd name="T24" fmla="*/ 919 w 938"/>
                <a:gd name="T25" fmla="*/ 101 h 158"/>
                <a:gd name="T26" fmla="*/ 793 w 938"/>
                <a:gd name="T27" fmla="*/ 98 h 158"/>
                <a:gd name="T28" fmla="*/ 634 w 938"/>
                <a:gd name="T29" fmla="*/ 62 h 158"/>
                <a:gd name="T30" fmla="*/ 439 w 938"/>
                <a:gd name="T31" fmla="*/ 38 h 158"/>
                <a:gd name="T32" fmla="*/ 238 w 938"/>
                <a:gd name="T33" fmla="*/ 59 h 158"/>
                <a:gd name="T34" fmla="*/ 172 w 938"/>
                <a:gd name="T35" fmla="*/ 86 h 1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51" name="Freeform 18"/>
            <p:cNvSpPr>
              <a:spLocks/>
            </p:cNvSpPr>
            <p:nvPr userDrawn="1"/>
          </p:nvSpPr>
          <p:spPr bwMode="auto">
            <a:xfrm>
              <a:off x="3686" y="145"/>
              <a:ext cx="372" cy="98"/>
            </a:xfrm>
            <a:custGeom>
              <a:avLst/>
              <a:gdLst>
                <a:gd name="T0" fmla="*/ 18 w 372"/>
                <a:gd name="T1" fmla="*/ 47 h 98"/>
                <a:gd name="T2" fmla="*/ 141 w 372"/>
                <a:gd name="T3" fmla="*/ 17 h 98"/>
                <a:gd name="T4" fmla="*/ 246 w 372"/>
                <a:gd name="T5" fmla="*/ 2 h 98"/>
                <a:gd name="T6" fmla="*/ 351 w 372"/>
                <a:gd name="T7" fmla="*/ 5 h 98"/>
                <a:gd name="T8" fmla="*/ 372 w 372"/>
                <a:gd name="T9" fmla="*/ 23 h 98"/>
                <a:gd name="T10" fmla="*/ 354 w 372"/>
                <a:gd name="T11" fmla="*/ 44 h 98"/>
                <a:gd name="T12" fmla="*/ 264 w 372"/>
                <a:gd name="T13" fmla="*/ 50 h 98"/>
                <a:gd name="T14" fmla="*/ 168 w 372"/>
                <a:gd name="T15" fmla="*/ 53 h 98"/>
                <a:gd name="T16" fmla="*/ 72 w 372"/>
                <a:gd name="T17" fmla="*/ 77 h 98"/>
                <a:gd name="T18" fmla="*/ 15 w 372"/>
                <a:gd name="T19" fmla="*/ 95 h 98"/>
                <a:gd name="T20" fmla="*/ 0 w 372"/>
                <a:gd name="T21" fmla="*/ 56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091" name="Freeform 19"/>
            <p:cNvSpPr>
              <a:spLocks/>
            </p:cNvSpPr>
            <p:nvPr userDrawn="1"/>
          </p:nvSpPr>
          <p:spPr bwMode="auto">
            <a:xfrm>
              <a:off x="3618" y="308"/>
              <a:ext cx="318" cy="158"/>
            </a:xfrm>
            <a:custGeom>
              <a:avLst/>
              <a:gdLst/>
              <a:ahLst/>
              <a:cxnLst>
                <a:cxn ang="0">
                  <a:pos x="0" y="158"/>
                </a:cxn>
                <a:cxn ang="0">
                  <a:pos x="12" y="137"/>
                </a:cxn>
                <a:cxn ang="0">
                  <a:pos x="162" y="71"/>
                </a:cxn>
                <a:cxn ang="0">
                  <a:pos x="249" y="20"/>
                </a:cxn>
                <a:cxn ang="0">
                  <a:pos x="285" y="2"/>
                </a:cxn>
                <a:cxn ang="0">
                  <a:pos x="309" y="11"/>
                </a:cxn>
                <a:cxn ang="0">
                  <a:pos x="303" y="47"/>
                </a:cxn>
                <a:cxn ang="0">
                  <a:pos x="219" y="89"/>
                </a:cxn>
                <a:cxn ang="0">
                  <a:pos x="108" y="140"/>
                </a:cxn>
                <a:cxn ang="0">
                  <a:pos x="57" y="152"/>
                </a:cxn>
                <a:cxn ang="0">
                  <a:pos x="0" y="158"/>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53" name="Freeform 20"/>
            <p:cNvSpPr>
              <a:spLocks/>
            </p:cNvSpPr>
            <p:nvPr userDrawn="1"/>
          </p:nvSpPr>
          <p:spPr bwMode="auto">
            <a:xfrm>
              <a:off x="3413" y="291"/>
              <a:ext cx="380" cy="174"/>
            </a:xfrm>
            <a:custGeom>
              <a:avLst/>
              <a:gdLst>
                <a:gd name="T0" fmla="*/ 3 w 380"/>
                <a:gd name="T1" fmla="*/ 165 h 174"/>
                <a:gd name="T2" fmla="*/ 129 w 380"/>
                <a:gd name="T3" fmla="*/ 93 h 174"/>
                <a:gd name="T4" fmla="*/ 261 w 380"/>
                <a:gd name="T5" fmla="*/ 30 h 174"/>
                <a:gd name="T6" fmla="*/ 351 w 380"/>
                <a:gd name="T7" fmla="*/ 0 h 174"/>
                <a:gd name="T8" fmla="*/ 378 w 380"/>
                <a:gd name="T9" fmla="*/ 27 h 174"/>
                <a:gd name="T10" fmla="*/ 336 w 380"/>
                <a:gd name="T11" fmla="*/ 51 h 174"/>
                <a:gd name="T12" fmla="*/ 291 w 380"/>
                <a:gd name="T13" fmla="*/ 60 h 174"/>
                <a:gd name="T14" fmla="*/ 240 w 380"/>
                <a:gd name="T15" fmla="*/ 75 h 174"/>
                <a:gd name="T16" fmla="*/ 189 w 380"/>
                <a:gd name="T17" fmla="*/ 120 h 174"/>
                <a:gd name="T18" fmla="*/ 102 w 380"/>
                <a:gd name="T19" fmla="*/ 174 h 174"/>
                <a:gd name="T20" fmla="*/ 0 w 380"/>
                <a:gd name="T21" fmla="*/ 162 h 1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54" name="Freeform 21"/>
            <p:cNvSpPr>
              <a:spLocks/>
            </p:cNvSpPr>
            <p:nvPr userDrawn="1"/>
          </p:nvSpPr>
          <p:spPr bwMode="auto">
            <a:xfrm>
              <a:off x="4178" y="187"/>
              <a:ext cx="523" cy="69"/>
            </a:xfrm>
            <a:custGeom>
              <a:avLst/>
              <a:gdLst>
                <a:gd name="T0" fmla="*/ 84 w 523"/>
                <a:gd name="T1" fmla="*/ 11 h 69"/>
                <a:gd name="T2" fmla="*/ 27 w 523"/>
                <a:gd name="T3" fmla="*/ 5 h 69"/>
                <a:gd name="T4" fmla="*/ 9 w 523"/>
                <a:gd name="T5" fmla="*/ 35 h 69"/>
                <a:gd name="T6" fmla="*/ 81 w 523"/>
                <a:gd name="T7" fmla="*/ 56 h 69"/>
                <a:gd name="T8" fmla="*/ 255 w 523"/>
                <a:gd name="T9" fmla="*/ 68 h 69"/>
                <a:gd name="T10" fmla="*/ 432 w 523"/>
                <a:gd name="T11" fmla="*/ 50 h 69"/>
                <a:gd name="T12" fmla="*/ 513 w 523"/>
                <a:gd name="T13" fmla="*/ 5 h 69"/>
                <a:gd name="T14" fmla="*/ 372 w 523"/>
                <a:gd name="T15" fmla="*/ 20 h 69"/>
                <a:gd name="T16" fmla="*/ 141 w 523"/>
                <a:gd name="T17" fmla="*/ 14 h 69"/>
                <a:gd name="T18" fmla="*/ 84 w 523"/>
                <a:gd name="T19" fmla="*/ 11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094" name="Freeform 22"/>
            <p:cNvSpPr>
              <a:spLocks/>
            </p:cNvSpPr>
            <p:nvPr userDrawn="1"/>
          </p:nvSpPr>
          <p:spPr bwMode="auto">
            <a:xfrm>
              <a:off x="4689" y="186"/>
              <a:ext cx="537" cy="120"/>
            </a:xfrm>
            <a:custGeom>
              <a:avLst/>
              <a:gdLst/>
              <a:ahLst/>
              <a:cxnLst>
                <a:cxn ang="0">
                  <a:pos x="23" y="6"/>
                </a:cxn>
                <a:cxn ang="0">
                  <a:pos x="188" y="3"/>
                </a:cxn>
                <a:cxn ang="0">
                  <a:pos x="323" y="27"/>
                </a:cxn>
                <a:cxn ang="0">
                  <a:pos x="464" y="69"/>
                </a:cxn>
                <a:cxn ang="0">
                  <a:pos x="521" y="90"/>
                </a:cxn>
                <a:cxn ang="0">
                  <a:pos x="533" y="105"/>
                </a:cxn>
                <a:cxn ang="0">
                  <a:pos x="497" y="120"/>
                </a:cxn>
                <a:cxn ang="0">
                  <a:pos x="452" y="108"/>
                </a:cxn>
                <a:cxn ang="0">
                  <a:pos x="350" y="72"/>
                </a:cxn>
                <a:cxn ang="0">
                  <a:pos x="158" y="39"/>
                </a:cxn>
                <a:cxn ang="0">
                  <a:pos x="50" y="39"/>
                </a:cxn>
                <a:cxn ang="0">
                  <a:pos x="23" y="6"/>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w="9525">
              <a:noFill/>
              <a:round/>
              <a:headEnd/>
              <a:tailEnd/>
            </a:ln>
            <a:effectLst/>
          </p:spPr>
          <p:txBody>
            <a:bodyPr wrap="none" anchor="ctr"/>
            <a:lstStyle/>
            <a:p>
              <a:pPr>
                <a:defRPr/>
              </a:pPr>
              <a:endParaRPr lang="en-US"/>
            </a:p>
          </p:txBody>
        </p:sp>
        <p:sp>
          <p:nvSpPr>
            <p:cNvPr id="3095" name="Freeform 23"/>
            <p:cNvSpPr>
              <a:spLocks/>
            </p:cNvSpPr>
            <p:nvPr userDrawn="1"/>
          </p:nvSpPr>
          <p:spPr bwMode="auto">
            <a:xfrm>
              <a:off x="4968" y="312"/>
              <a:ext cx="800" cy="143"/>
            </a:xfrm>
            <a:custGeom>
              <a:avLst/>
              <a:gdLst/>
              <a:ahLst/>
              <a:cxnLst>
                <a:cxn ang="0">
                  <a:pos x="800" y="24"/>
                </a:cxn>
                <a:cxn ang="0">
                  <a:pos x="782" y="15"/>
                </a:cxn>
                <a:cxn ang="0">
                  <a:pos x="659" y="63"/>
                </a:cxn>
                <a:cxn ang="0">
                  <a:pos x="500" y="84"/>
                </a:cxn>
                <a:cxn ang="0">
                  <a:pos x="326" y="69"/>
                </a:cxn>
                <a:cxn ang="0">
                  <a:pos x="98" y="21"/>
                </a:cxn>
                <a:cxn ang="0">
                  <a:pos x="11" y="6"/>
                </a:cxn>
                <a:cxn ang="0">
                  <a:pos x="32" y="60"/>
                </a:cxn>
                <a:cxn ang="0">
                  <a:pos x="155" y="96"/>
                </a:cxn>
                <a:cxn ang="0">
                  <a:pos x="410" y="138"/>
                </a:cxn>
                <a:cxn ang="0">
                  <a:pos x="596" y="129"/>
                </a:cxn>
                <a:cxn ang="0">
                  <a:pos x="737" y="90"/>
                </a:cxn>
                <a:cxn ang="0">
                  <a:pos x="788" y="69"/>
                </a:cxn>
                <a:cxn ang="0">
                  <a:pos x="800" y="24"/>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w="9525">
              <a:noFill/>
              <a:round/>
              <a:headEnd/>
              <a:tailEnd/>
            </a:ln>
            <a:effectLst/>
          </p:spPr>
          <p:txBody>
            <a:bodyPr wrap="none" anchor="ctr"/>
            <a:lstStyle/>
            <a:p>
              <a:pPr>
                <a:defRPr/>
              </a:pPr>
              <a:endParaRPr lang="en-US"/>
            </a:p>
          </p:txBody>
        </p:sp>
        <p:sp>
          <p:nvSpPr>
            <p:cNvPr id="1057" name="Freeform 24"/>
            <p:cNvSpPr>
              <a:spLocks/>
            </p:cNvSpPr>
            <p:nvPr userDrawn="1"/>
          </p:nvSpPr>
          <p:spPr bwMode="auto">
            <a:xfrm>
              <a:off x="5318" y="240"/>
              <a:ext cx="402" cy="115"/>
            </a:xfrm>
            <a:custGeom>
              <a:avLst/>
              <a:gdLst>
                <a:gd name="T0" fmla="*/ 402 w 402"/>
                <a:gd name="T1" fmla="*/ 0 h 115"/>
                <a:gd name="T2" fmla="*/ 384 w 402"/>
                <a:gd name="T3" fmla="*/ 12 h 115"/>
                <a:gd name="T4" fmla="*/ 276 w 402"/>
                <a:gd name="T5" fmla="*/ 51 h 115"/>
                <a:gd name="T6" fmla="*/ 165 w 402"/>
                <a:gd name="T7" fmla="*/ 66 h 115"/>
                <a:gd name="T8" fmla="*/ 51 w 402"/>
                <a:gd name="T9" fmla="*/ 57 h 115"/>
                <a:gd name="T10" fmla="*/ 15 w 402"/>
                <a:gd name="T11" fmla="*/ 54 h 115"/>
                <a:gd name="T12" fmla="*/ 3 w 402"/>
                <a:gd name="T13" fmla="*/ 69 h 115"/>
                <a:gd name="T14" fmla="*/ 9 w 402"/>
                <a:gd name="T15" fmla="*/ 93 h 115"/>
                <a:gd name="T16" fmla="*/ 54 w 402"/>
                <a:gd name="T17" fmla="*/ 102 h 115"/>
                <a:gd name="T18" fmla="*/ 198 w 402"/>
                <a:gd name="T19" fmla="*/ 111 h 115"/>
                <a:gd name="T20" fmla="*/ 336 w 402"/>
                <a:gd name="T21" fmla="*/ 75 h 115"/>
                <a:gd name="T22" fmla="*/ 375 w 402"/>
                <a:gd name="T23" fmla="*/ 54 h 115"/>
                <a:gd name="T24" fmla="*/ 402 w 402"/>
                <a:gd name="T25" fmla="*/ 0 h 1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27" name="Group 25"/>
          <p:cNvGrpSpPr>
            <a:grpSpLocks/>
          </p:cNvGrpSpPr>
          <p:nvPr/>
        </p:nvGrpSpPr>
        <p:grpSpPr bwMode="auto">
          <a:xfrm>
            <a:off x="0" y="6180138"/>
            <a:ext cx="9169400" cy="138112"/>
            <a:chOff x="0" y="4032"/>
            <a:chExt cx="5776" cy="87"/>
          </a:xfrm>
        </p:grpSpPr>
        <p:sp>
          <p:nvSpPr>
            <p:cNvPr id="1033" name="Freeform 26"/>
            <p:cNvSpPr>
              <a:spLocks/>
            </p:cNvSpPr>
            <p:nvPr userDrawn="1"/>
          </p:nvSpPr>
          <p:spPr bwMode="auto">
            <a:xfrm>
              <a:off x="4041" y="4047"/>
              <a:ext cx="1735" cy="72"/>
            </a:xfrm>
            <a:custGeom>
              <a:avLst/>
              <a:gdLst>
                <a:gd name="T0" fmla="*/ 165 w 1735"/>
                <a:gd name="T1" fmla="*/ 6 h 72"/>
                <a:gd name="T2" fmla="*/ 450 w 1735"/>
                <a:gd name="T3" fmla="*/ 3 h 72"/>
                <a:gd name="T4" fmla="*/ 714 w 1735"/>
                <a:gd name="T5" fmla="*/ 12 h 72"/>
                <a:gd name="T6" fmla="*/ 957 w 1735"/>
                <a:gd name="T7" fmla="*/ 24 h 72"/>
                <a:gd name="T8" fmla="*/ 1173 w 1735"/>
                <a:gd name="T9" fmla="*/ 24 h 72"/>
                <a:gd name="T10" fmla="*/ 1473 w 1735"/>
                <a:gd name="T11" fmla="*/ 15 h 72"/>
                <a:gd name="T12" fmla="*/ 1617 w 1735"/>
                <a:gd name="T13" fmla="*/ 0 h 72"/>
                <a:gd name="T14" fmla="*/ 1719 w 1735"/>
                <a:gd name="T15" fmla="*/ 15 h 72"/>
                <a:gd name="T16" fmla="*/ 1716 w 1735"/>
                <a:gd name="T17" fmla="*/ 66 h 72"/>
                <a:gd name="T18" fmla="*/ 1632 w 1735"/>
                <a:gd name="T19" fmla="*/ 51 h 72"/>
                <a:gd name="T20" fmla="*/ 1407 w 1735"/>
                <a:gd name="T21" fmla="*/ 51 h 72"/>
                <a:gd name="T22" fmla="*/ 1191 w 1735"/>
                <a:gd name="T23" fmla="*/ 48 h 72"/>
                <a:gd name="T24" fmla="*/ 870 w 1735"/>
                <a:gd name="T25" fmla="*/ 60 h 72"/>
                <a:gd name="T26" fmla="*/ 492 w 1735"/>
                <a:gd name="T27" fmla="*/ 48 h 72"/>
                <a:gd name="T28" fmla="*/ 291 w 1735"/>
                <a:gd name="T29" fmla="*/ 27 h 72"/>
                <a:gd name="T30" fmla="*/ 21 w 1735"/>
                <a:gd name="T31" fmla="*/ 36 h 72"/>
                <a:gd name="T32" fmla="*/ 165 w 1735"/>
                <a:gd name="T33" fmla="*/ 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34" name="Freeform 27"/>
            <p:cNvSpPr>
              <a:spLocks/>
            </p:cNvSpPr>
            <p:nvPr userDrawn="1"/>
          </p:nvSpPr>
          <p:spPr bwMode="auto">
            <a:xfrm>
              <a:off x="1727" y="4038"/>
              <a:ext cx="2655" cy="60"/>
            </a:xfrm>
            <a:custGeom>
              <a:avLst/>
              <a:gdLst>
                <a:gd name="T0" fmla="*/ 2641 w 2655"/>
                <a:gd name="T1" fmla="*/ 6 h 60"/>
                <a:gd name="T2" fmla="*/ 2620 w 2655"/>
                <a:gd name="T3" fmla="*/ 30 h 60"/>
                <a:gd name="T4" fmla="*/ 2368 w 2655"/>
                <a:gd name="T5" fmla="*/ 45 h 60"/>
                <a:gd name="T6" fmla="*/ 2023 w 2655"/>
                <a:gd name="T7" fmla="*/ 60 h 60"/>
                <a:gd name="T8" fmla="*/ 1786 w 2655"/>
                <a:gd name="T9" fmla="*/ 48 h 60"/>
                <a:gd name="T10" fmla="*/ 1525 w 2655"/>
                <a:gd name="T11" fmla="*/ 36 h 60"/>
                <a:gd name="T12" fmla="*/ 1195 w 2655"/>
                <a:gd name="T13" fmla="*/ 45 h 60"/>
                <a:gd name="T14" fmla="*/ 817 w 2655"/>
                <a:gd name="T15" fmla="*/ 39 h 60"/>
                <a:gd name="T16" fmla="*/ 499 w 2655"/>
                <a:gd name="T17" fmla="*/ 27 h 60"/>
                <a:gd name="T18" fmla="*/ 136 w 2655"/>
                <a:gd name="T19" fmla="*/ 39 h 60"/>
                <a:gd name="T20" fmla="*/ 10 w 2655"/>
                <a:gd name="T21" fmla="*/ 33 h 60"/>
                <a:gd name="T22" fmla="*/ 76 w 2655"/>
                <a:gd name="T23" fmla="*/ 24 h 60"/>
                <a:gd name="T24" fmla="*/ 310 w 2655"/>
                <a:gd name="T25" fmla="*/ 18 h 60"/>
                <a:gd name="T26" fmla="*/ 544 w 2655"/>
                <a:gd name="T27" fmla="*/ 0 h 60"/>
                <a:gd name="T28" fmla="*/ 853 w 2655"/>
                <a:gd name="T29" fmla="*/ 21 h 60"/>
                <a:gd name="T30" fmla="*/ 1114 w 2655"/>
                <a:gd name="T31" fmla="*/ 21 h 60"/>
                <a:gd name="T32" fmla="*/ 1399 w 2655"/>
                <a:gd name="T33" fmla="*/ 3 h 60"/>
                <a:gd name="T34" fmla="*/ 1588 w 2655"/>
                <a:gd name="T35" fmla="*/ 9 h 60"/>
                <a:gd name="T36" fmla="*/ 1807 w 2655"/>
                <a:gd name="T37" fmla="*/ 21 h 60"/>
                <a:gd name="T38" fmla="*/ 2035 w 2655"/>
                <a:gd name="T39" fmla="*/ 12 h 60"/>
                <a:gd name="T40" fmla="*/ 2290 w 2655"/>
                <a:gd name="T41" fmla="*/ 18 h 60"/>
                <a:gd name="T42" fmla="*/ 2596 w 2655"/>
                <a:gd name="T43" fmla="*/ 3 h 60"/>
                <a:gd name="T44" fmla="*/ 2641 w 2655"/>
                <a:gd name="T45" fmla="*/ 6 h 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35" name="Freeform 28"/>
            <p:cNvSpPr>
              <a:spLocks/>
            </p:cNvSpPr>
            <p:nvPr userDrawn="1"/>
          </p:nvSpPr>
          <p:spPr bwMode="auto">
            <a:xfrm>
              <a:off x="0" y="4032"/>
              <a:ext cx="2041" cy="62"/>
            </a:xfrm>
            <a:custGeom>
              <a:avLst/>
              <a:gdLst>
                <a:gd name="T0" fmla="*/ 1893 w 2041"/>
                <a:gd name="T1" fmla="*/ 39 h 62"/>
                <a:gd name="T2" fmla="*/ 1578 w 2041"/>
                <a:gd name="T3" fmla="*/ 45 h 62"/>
                <a:gd name="T4" fmla="*/ 1011 w 2041"/>
                <a:gd name="T5" fmla="*/ 60 h 62"/>
                <a:gd name="T6" fmla="*/ 438 w 2041"/>
                <a:gd name="T7" fmla="*/ 57 h 62"/>
                <a:gd name="T8" fmla="*/ 0 w 2041"/>
                <a:gd name="T9" fmla="*/ 36 h 62"/>
                <a:gd name="T10" fmla="*/ 0 w 2041"/>
                <a:gd name="T11" fmla="*/ 3 h 62"/>
                <a:gd name="T12" fmla="*/ 210 w 2041"/>
                <a:gd name="T13" fmla="*/ 18 h 62"/>
                <a:gd name="T14" fmla="*/ 474 w 2041"/>
                <a:gd name="T15" fmla="*/ 21 h 62"/>
                <a:gd name="T16" fmla="*/ 678 w 2041"/>
                <a:gd name="T17" fmla="*/ 9 h 62"/>
                <a:gd name="T18" fmla="*/ 897 w 2041"/>
                <a:gd name="T19" fmla="*/ 9 h 62"/>
                <a:gd name="T20" fmla="*/ 1167 w 2041"/>
                <a:gd name="T21" fmla="*/ 30 h 62"/>
                <a:gd name="T22" fmla="*/ 1500 w 2041"/>
                <a:gd name="T23" fmla="*/ 24 h 62"/>
                <a:gd name="T24" fmla="*/ 1758 w 2041"/>
                <a:gd name="T25" fmla="*/ 3 h 62"/>
                <a:gd name="T26" fmla="*/ 1938 w 2041"/>
                <a:gd name="T27" fmla="*/ 18 h 62"/>
                <a:gd name="T28" fmla="*/ 2034 w 2041"/>
                <a:gd name="T29" fmla="*/ 33 h 62"/>
                <a:gd name="T30" fmla="*/ 1893 w 2041"/>
                <a:gd name="T31" fmla="*/ 39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1028" name="Rectangle 29"/>
          <p:cNvSpPr>
            <a:spLocks noGrp="1" noChangeArrowheads="1"/>
          </p:cNvSpPr>
          <p:nvPr>
            <p:ph type="title"/>
          </p:nvPr>
        </p:nvSpPr>
        <p:spPr bwMode="auto">
          <a:xfrm>
            <a:off x="685800" y="76835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Rectangle 30"/>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03" name="Rectangle 31"/>
          <p:cNvSpPr>
            <a:spLocks noGrp="1" noChangeArrowheads="1"/>
          </p:cNvSpPr>
          <p:nvPr>
            <p:ph type="dt" sz="half" idx="2"/>
          </p:nvPr>
        </p:nvSpPr>
        <p:spPr bwMode="auto">
          <a:xfrm>
            <a:off x="6651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a:p>
        </p:txBody>
      </p:sp>
      <p:sp>
        <p:nvSpPr>
          <p:cNvPr id="3104" name="Rectangle 32"/>
          <p:cNvSpPr>
            <a:spLocks noGrp="1" noChangeArrowheads="1"/>
          </p:cNvSpPr>
          <p:nvPr>
            <p:ph type="ftr" sz="quarter" idx="3"/>
          </p:nvPr>
        </p:nvSpPr>
        <p:spPr bwMode="auto">
          <a:xfrm>
            <a:off x="3103563" y="63674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p>
        </p:txBody>
      </p:sp>
      <p:sp>
        <p:nvSpPr>
          <p:cNvPr id="3105" name="Rectangle 33"/>
          <p:cNvSpPr>
            <a:spLocks noGrp="1" noChangeArrowheads="1"/>
          </p:cNvSpPr>
          <p:nvPr>
            <p:ph type="sldNum" sz="quarter" idx="4"/>
          </p:nvPr>
        </p:nvSpPr>
        <p:spPr bwMode="auto">
          <a:xfrm>
            <a:off x="65325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6BD59D1D-8687-41DD-9A85-67B1F2A6D04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fontAlgn="base">
        <a:spcBef>
          <a:spcPct val="0"/>
        </a:spcBef>
        <a:spcAft>
          <a:spcPct val="0"/>
        </a:spcAft>
        <a:defRPr sz="4400">
          <a:solidFill>
            <a:schemeClr val="tx2"/>
          </a:solidFill>
          <a:latin typeface="Tahoma" pitchFamily="34" charset="0"/>
        </a:defRPr>
      </a:lvl6pPr>
      <a:lvl7pPr marL="914400" algn="ctr" rtl="0" fontAlgn="base">
        <a:spcBef>
          <a:spcPct val="0"/>
        </a:spcBef>
        <a:spcAft>
          <a:spcPct val="0"/>
        </a:spcAft>
        <a:defRPr sz="4400">
          <a:solidFill>
            <a:schemeClr val="tx2"/>
          </a:solidFill>
          <a:latin typeface="Tahoma" pitchFamily="34" charset="0"/>
        </a:defRPr>
      </a:lvl7pPr>
      <a:lvl8pPr marL="1371600" algn="ctr" rtl="0" fontAlgn="base">
        <a:spcBef>
          <a:spcPct val="0"/>
        </a:spcBef>
        <a:spcAft>
          <a:spcPct val="0"/>
        </a:spcAft>
        <a:defRPr sz="4400">
          <a:solidFill>
            <a:schemeClr val="tx2"/>
          </a:solidFill>
          <a:latin typeface="Tahoma" pitchFamily="34" charset="0"/>
        </a:defRPr>
      </a:lvl8pPr>
      <a:lvl9pPr marL="1828800" algn="ctr"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SzPct val="90000"/>
        <a:buBlip>
          <a:blip r:embed="rId18"/>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19"/>
        </a:buBlip>
        <a:defRPr sz="2800">
          <a:solidFill>
            <a:schemeClr val="tx1"/>
          </a:solidFill>
          <a:latin typeface="+mn-lt"/>
        </a:defRPr>
      </a:lvl2pPr>
      <a:lvl3pPr marL="1143000" indent="-228600" algn="l" rtl="0" eaLnBrk="0" fontAlgn="base" hangingPunct="0">
        <a:spcBef>
          <a:spcPct val="20000"/>
        </a:spcBef>
        <a:spcAft>
          <a:spcPct val="0"/>
        </a:spcAft>
        <a:buSzPct val="70000"/>
        <a:buBlip>
          <a:blip r:embed="rId20"/>
        </a:buBlip>
        <a:defRPr sz="2400">
          <a:solidFill>
            <a:schemeClr val="tx1"/>
          </a:solidFill>
          <a:latin typeface="+mn-lt"/>
        </a:defRPr>
      </a:lvl3pPr>
      <a:lvl4pPr marL="1600200" indent="-228600" algn="l" rtl="0" eaLnBrk="0" fontAlgn="base" hangingPunct="0">
        <a:spcBef>
          <a:spcPct val="20000"/>
        </a:spcBef>
        <a:spcAft>
          <a:spcPct val="0"/>
        </a:spcAft>
        <a:buSzPct val="70000"/>
        <a:buBlip>
          <a:blip r:embed="rId21"/>
        </a:buBlip>
        <a:defRPr sz="2000">
          <a:solidFill>
            <a:schemeClr val="tx1"/>
          </a:solidFill>
          <a:latin typeface="+mn-lt"/>
        </a:defRPr>
      </a:lvl4pPr>
      <a:lvl5pPr marL="2057400" indent="-228600" algn="l" rtl="0" eaLnBrk="0" fontAlgn="base" hangingPunct="0">
        <a:spcBef>
          <a:spcPct val="20000"/>
        </a:spcBef>
        <a:spcAft>
          <a:spcPct val="0"/>
        </a:spcAft>
        <a:buSzPct val="70000"/>
        <a:buBlip>
          <a:blip r:embed="rId22"/>
        </a:buBlip>
        <a:defRPr sz="2000">
          <a:solidFill>
            <a:schemeClr val="tx1"/>
          </a:solidFill>
          <a:latin typeface="+mn-lt"/>
        </a:defRPr>
      </a:lvl5pPr>
      <a:lvl6pPr marL="2514600" indent="-228600" algn="l" rtl="0" fontAlgn="base">
        <a:spcBef>
          <a:spcPct val="20000"/>
        </a:spcBef>
        <a:spcAft>
          <a:spcPct val="0"/>
        </a:spcAft>
        <a:buSzPct val="70000"/>
        <a:buBlip>
          <a:blip r:embed="rId22"/>
        </a:buBlip>
        <a:defRPr sz="2000">
          <a:solidFill>
            <a:schemeClr val="tx1"/>
          </a:solidFill>
          <a:latin typeface="+mn-lt"/>
        </a:defRPr>
      </a:lvl6pPr>
      <a:lvl7pPr marL="2971800" indent="-228600" algn="l" rtl="0" fontAlgn="base">
        <a:spcBef>
          <a:spcPct val="20000"/>
        </a:spcBef>
        <a:spcAft>
          <a:spcPct val="0"/>
        </a:spcAft>
        <a:buSzPct val="70000"/>
        <a:buBlip>
          <a:blip r:embed="rId22"/>
        </a:buBlip>
        <a:defRPr sz="2000">
          <a:solidFill>
            <a:schemeClr val="tx1"/>
          </a:solidFill>
          <a:latin typeface="+mn-lt"/>
        </a:defRPr>
      </a:lvl7pPr>
      <a:lvl8pPr marL="3429000" indent="-228600" algn="l" rtl="0" fontAlgn="base">
        <a:spcBef>
          <a:spcPct val="20000"/>
        </a:spcBef>
        <a:spcAft>
          <a:spcPct val="0"/>
        </a:spcAft>
        <a:buSzPct val="70000"/>
        <a:buBlip>
          <a:blip r:embed="rId22"/>
        </a:buBlip>
        <a:defRPr sz="2000">
          <a:solidFill>
            <a:schemeClr val="tx1"/>
          </a:solidFill>
          <a:latin typeface="+mn-lt"/>
        </a:defRPr>
      </a:lvl8pPr>
      <a:lvl9pPr marL="3886200" indent="-228600" algn="l" rtl="0" fontAlgn="base">
        <a:spcBef>
          <a:spcPct val="20000"/>
        </a:spcBef>
        <a:spcAft>
          <a:spcPct val="0"/>
        </a:spcAft>
        <a:buSzPct val="70000"/>
        <a:buBlip>
          <a:blip r:embed="rId22"/>
        </a:buBlip>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opentextbc.ca/strategicmanagement/chapter/best-cost-strategy/" TargetMode="External"/><Relationship Id="rId2" Type="http://schemas.openxmlformats.org/officeDocument/2006/relationships/hyperlink" Target="https://www.usatoday.com/story/money/2019/09/12/target-collection-lilly-pulitzer-issac-mizrahi-launches-saturday/222488400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vmlDrawing" Target="../drawings/vmlDrawing12.vml"/><Relationship Id="rId5" Type="http://schemas.openxmlformats.org/officeDocument/2006/relationships/image" Target="../media/image1.emf"/><Relationship Id="rId4" Type="http://schemas.openxmlformats.org/officeDocument/2006/relationships/oleObject" Target="../embeddings/oleObject12.bin"/></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vmlDrawing" Target="../drawings/vmlDrawing13.vml"/><Relationship Id="rId5" Type="http://schemas.openxmlformats.org/officeDocument/2006/relationships/image" Target="../media/image1.emf"/><Relationship Id="rId4" Type="http://schemas.openxmlformats.org/officeDocument/2006/relationships/oleObject" Target="../embeddings/oleObject13.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vmlDrawing" Target="../drawings/vmlDrawing14.vml"/><Relationship Id="rId5" Type="http://schemas.openxmlformats.org/officeDocument/2006/relationships/image" Target="../media/image1.emf"/><Relationship Id="rId4" Type="http://schemas.openxmlformats.org/officeDocument/2006/relationships/oleObject" Target="../embeddings/oleObject14.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Competitive_Strategy"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533400"/>
            <a:ext cx="8458200" cy="1143000"/>
          </a:xfrm>
        </p:spPr>
        <p:txBody>
          <a:bodyPr/>
          <a:lstStyle/>
          <a:p>
            <a:pPr eaLnBrk="1" hangingPunct="1"/>
            <a:r>
              <a:rPr lang="en-US" dirty="0" smtClean="0"/>
              <a:t>Dupont </a:t>
            </a:r>
            <a:r>
              <a:rPr lang="en-US" dirty="0" smtClean="0"/>
              <a:t>Analysis: Strategy</a:t>
            </a:r>
            <a:endParaRPr lang="en-US" dirty="0" smtClean="0"/>
          </a:p>
        </p:txBody>
      </p:sp>
      <p:sp>
        <p:nvSpPr>
          <p:cNvPr id="3075" name="Text Box 8"/>
          <p:cNvSpPr txBox="1">
            <a:spLocks noChangeArrowheads="1"/>
          </p:cNvSpPr>
          <p:nvPr/>
        </p:nvSpPr>
        <p:spPr bwMode="auto">
          <a:xfrm>
            <a:off x="2209800" y="2895600"/>
            <a:ext cx="4419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3600">
                <a:latin typeface="Tahoma" pitchFamily="34" charset="0"/>
                <a:cs typeface="Tahoma" pitchFamily="34" charset="0"/>
              </a:rPr>
              <a:t>P.V. </a:t>
            </a:r>
            <a:r>
              <a:rPr lang="en-US" sz="3600" dirty="0">
                <a:latin typeface="Tahoma" pitchFamily="34" charset="0"/>
                <a:cs typeface="Tahoma" pitchFamily="34" charset="0"/>
              </a:rPr>
              <a:t>Viswanath</a:t>
            </a:r>
          </a:p>
        </p:txBody>
      </p:sp>
      <p:sp>
        <p:nvSpPr>
          <p:cNvPr id="3076" name="Rectangle 9"/>
          <p:cNvSpPr>
            <a:spLocks noChangeArrowheads="1"/>
          </p:cNvSpPr>
          <p:nvPr/>
        </p:nvSpPr>
        <p:spPr bwMode="auto">
          <a:xfrm>
            <a:off x="762000" y="5029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lang="en-US" sz="4000" dirty="0">
                <a:solidFill>
                  <a:schemeClr val="tx2"/>
                </a:solidFill>
                <a:latin typeface="Tahoma" pitchFamily="34" charset="0"/>
              </a:rPr>
              <a:t>Financial </a:t>
            </a:r>
            <a:r>
              <a:rPr lang="en-US" sz="4000" dirty="0" smtClean="0">
                <a:solidFill>
                  <a:schemeClr val="tx2"/>
                </a:solidFill>
                <a:latin typeface="Tahoma" pitchFamily="34" charset="0"/>
              </a:rPr>
              <a:t>Strategy </a:t>
            </a:r>
            <a:endParaRPr lang="en-US" sz="4000" dirty="0">
              <a:solidFill>
                <a:schemeClr val="tx2"/>
              </a:solidFill>
              <a:latin typeface="Tahoma" pitchFamily="34" charset="0"/>
            </a:endParaRPr>
          </a:p>
          <a:p>
            <a:pPr algn="ctr"/>
            <a:r>
              <a:rPr lang="en-US" dirty="0">
                <a:solidFill>
                  <a:schemeClr val="tx2"/>
                </a:solidFill>
                <a:latin typeface="Tahoma" pitchFamily="34" charset="0"/>
              </a:rPr>
              <a:t>and </a:t>
            </a:r>
          </a:p>
          <a:p>
            <a:pPr algn="ctr"/>
            <a:r>
              <a:rPr lang="en-US" sz="4000" dirty="0" smtClean="0">
                <a:solidFill>
                  <a:schemeClr val="tx2"/>
                </a:solidFill>
                <a:latin typeface="Tahoma" pitchFamily="34" charset="0"/>
              </a:rPr>
              <a:t>Business Decisions</a:t>
            </a:r>
            <a:endParaRPr lang="en-US" sz="4000" dirty="0">
              <a:solidFill>
                <a:schemeClr val="tx2"/>
              </a:solidFill>
              <a:latin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1514690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7"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304800" y="228600"/>
            <a:ext cx="8686800" cy="609600"/>
          </a:xfrm>
        </p:spPr>
        <p:txBody>
          <a:bodyPr vert="horz"/>
          <a:lstStyle/>
          <a:p>
            <a:r>
              <a:rPr lang="en-US" dirty="0" smtClean="0"/>
              <a:t>How to Produce Cost Advantages</a:t>
            </a:r>
            <a:endParaRPr lang="en-US" dirty="0"/>
          </a:p>
        </p:txBody>
      </p:sp>
      <p:sp>
        <p:nvSpPr>
          <p:cNvPr id="3" name="Content Placeholder 2"/>
          <p:cNvSpPr>
            <a:spLocks noGrp="1"/>
          </p:cNvSpPr>
          <p:nvPr>
            <p:ph idx="1"/>
          </p:nvPr>
        </p:nvSpPr>
        <p:spPr>
          <a:xfrm>
            <a:off x="685800" y="1066800"/>
            <a:ext cx="8077200" cy="5257800"/>
          </a:xfrm>
        </p:spPr>
        <p:txBody>
          <a:bodyPr>
            <a:normAutofit/>
          </a:bodyPr>
          <a:lstStyle/>
          <a:p>
            <a:r>
              <a:rPr lang="en-US" dirty="0" smtClean="0"/>
              <a:t>Let’s look at the Asset Turnover Ratio.  This is defined as Sales/Assets.  How can this be improved?</a:t>
            </a:r>
          </a:p>
          <a:p>
            <a:r>
              <a:rPr lang="en-US" dirty="0" smtClean="0"/>
              <a:t>This can be done in two ways:</a:t>
            </a:r>
          </a:p>
          <a:p>
            <a:pPr lvl="1"/>
            <a:r>
              <a:rPr lang="en-US" dirty="0" smtClean="0"/>
              <a:t>You </a:t>
            </a:r>
            <a:r>
              <a:rPr lang="en-US" dirty="0"/>
              <a:t>can either increase sales with the same assets or </a:t>
            </a:r>
            <a:endParaRPr lang="en-US" dirty="0" smtClean="0"/>
          </a:p>
          <a:p>
            <a:pPr lvl="1"/>
            <a:r>
              <a:rPr lang="en-US" dirty="0" smtClean="0"/>
              <a:t>decrease </a:t>
            </a:r>
            <a:r>
              <a:rPr lang="en-US" dirty="0"/>
              <a:t>assets </a:t>
            </a:r>
            <a:r>
              <a:rPr lang="en-US" dirty="0" smtClean="0"/>
              <a:t>and generate </a:t>
            </a:r>
            <a:r>
              <a:rPr lang="en-US" dirty="0" smtClean="0"/>
              <a:t>the same amount of sales.</a:t>
            </a:r>
          </a:p>
          <a:p>
            <a:r>
              <a:rPr lang="en-US" dirty="0" smtClean="0"/>
              <a:t>Let us see examples of these.</a:t>
            </a:r>
            <a:endParaRPr lang="en-US" dirty="0"/>
          </a:p>
        </p:txBody>
      </p:sp>
    </p:spTree>
    <p:extLst>
      <p:ext uri="{BB962C8B-B14F-4D97-AF65-F5344CB8AC3E}">
        <p14:creationId xmlns:p14="http://schemas.microsoft.com/office/powerpoint/2010/main" val="2456096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Produce Cost Advantages</a:t>
            </a:r>
            <a:endParaRPr lang="en-US" dirty="0"/>
          </a:p>
        </p:txBody>
      </p:sp>
      <p:sp>
        <p:nvSpPr>
          <p:cNvPr id="3" name="Content Placeholder 2"/>
          <p:cNvSpPr>
            <a:spLocks noGrp="1"/>
          </p:cNvSpPr>
          <p:nvPr>
            <p:ph idx="1"/>
          </p:nvPr>
        </p:nvSpPr>
        <p:spPr>
          <a:xfrm>
            <a:off x="533400" y="1066800"/>
            <a:ext cx="8229600" cy="5410200"/>
          </a:xfrm>
        </p:spPr>
        <p:txBody>
          <a:bodyPr>
            <a:normAutofit fontScale="77500" lnSpcReduction="20000"/>
          </a:bodyPr>
          <a:lstStyle/>
          <a:p>
            <a:r>
              <a:rPr lang="en-US" dirty="0" smtClean="0"/>
              <a:t>The Asset Turnover ratio can be rewritten as (</a:t>
            </a:r>
            <a:r>
              <a:rPr lang="en-US" dirty="0" smtClean="0"/>
              <a:t>Sales-COGS+COGS</a:t>
            </a:r>
            <a:r>
              <a:rPr lang="en-US" dirty="0"/>
              <a:t>)/</a:t>
            </a:r>
            <a:r>
              <a:rPr lang="en-US" dirty="0" smtClean="0"/>
              <a:t>Assets.</a:t>
            </a:r>
          </a:p>
          <a:p>
            <a:r>
              <a:rPr lang="en-US" dirty="0" smtClean="0"/>
              <a:t>Sales-COGS or gross profit margin is addressed by differentiation; so the focus here is on COGS/Assets.</a:t>
            </a:r>
          </a:p>
          <a:p>
            <a:r>
              <a:rPr lang="en-US" dirty="0"/>
              <a:t>Perform value chain activities more cost-effectively than rivals</a:t>
            </a:r>
            <a:r>
              <a:rPr lang="en-US" dirty="0" smtClean="0"/>
              <a:t>.</a:t>
            </a:r>
          </a:p>
          <a:p>
            <a:pPr lvl="1"/>
            <a:r>
              <a:rPr lang="en-US" dirty="0" smtClean="0"/>
              <a:t>Economies of scale; manifests itself in lower COGS/Assets ratio – (better asset utilization)</a:t>
            </a:r>
          </a:p>
          <a:p>
            <a:pPr lvl="1"/>
            <a:r>
              <a:rPr lang="en-US" dirty="0" smtClean="0"/>
              <a:t>Cost efficient supply-chain management</a:t>
            </a:r>
          </a:p>
          <a:p>
            <a:pPr lvl="2"/>
            <a:r>
              <a:rPr lang="en-US" dirty="0" smtClean="0"/>
              <a:t>Reduce inventory costs – (lower assets)</a:t>
            </a:r>
          </a:p>
          <a:p>
            <a:pPr lvl="2"/>
            <a:r>
              <a:rPr lang="en-US" dirty="0" smtClean="0"/>
              <a:t>Use online systems to achieve operating efficiencies (better COGS/Asset)</a:t>
            </a:r>
          </a:p>
          <a:p>
            <a:r>
              <a:rPr lang="en-US" dirty="0" smtClean="0"/>
              <a:t>Revamp the firm’s overall value chain to eliminate or bypass some cost-producing activities altogether (e.g. outsourcing)</a:t>
            </a:r>
          </a:p>
        </p:txBody>
      </p:sp>
    </p:spTree>
    <p:extLst>
      <p:ext uri="{BB962C8B-B14F-4D97-AF65-F5344CB8AC3E}">
        <p14:creationId xmlns:p14="http://schemas.microsoft.com/office/powerpoint/2010/main" val="20619728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Examples</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WalMart</a:t>
            </a:r>
            <a:r>
              <a:rPr lang="en-US" dirty="0" smtClean="0"/>
              <a:t>: streamlining orders, automation of distribution centers</a:t>
            </a:r>
          </a:p>
          <a:p>
            <a:r>
              <a:rPr lang="en-US" dirty="0" smtClean="0"/>
              <a:t>Nucor Corporation: Using relatively inexpensive electric arc furnaces where scrap steel and directly reduced iron ore are melted.  Makes the use of coal, coke and iron ore unnecessary; cuts investment in facilities and equipment (eliminating coke ovens, blast furnaces, basic oxygen furnaces, and ingot casters).</a:t>
            </a:r>
          </a:p>
          <a:p>
            <a:r>
              <a:rPr lang="en-US" dirty="0" smtClean="0"/>
              <a:t>Southwest Airlines: no inflight meals, assigned seating; fast online reservation system; automated check-in equipment</a:t>
            </a:r>
          </a:p>
          <a:p>
            <a:r>
              <a:rPr lang="en-US" dirty="0" smtClean="0"/>
              <a:t>Q: How do these activities affect the income statement and the balance sheet?</a:t>
            </a:r>
            <a:endParaRPr lang="en-US" dirty="0"/>
          </a:p>
        </p:txBody>
      </p:sp>
    </p:spTree>
    <p:extLst>
      <p:ext uri="{BB962C8B-B14F-4D97-AF65-F5344CB8AC3E}">
        <p14:creationId xmlns:p14="http://schemas.microsoft.com/office/powerpoint/2010/main" val="17264611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18082659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6" name="think-cell Slide" r:id="rId5" imgW="395" imgH="394" progId="TCLayout.ActiveDocument.1">
                  <p:embed/>
                </p:oleObj>
              </mc:Choice>
              <mc:Fallback>
                <p:oleObj name="think-cell Slide" r:id="rId5" imgW="395" imgH="39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381000" y="304800"/>
            <a:ext cx="8382000" cy="609600"/>
          </a:xfrm>
        </p:spPr>
        <p:txBody>
          <a:bodyPr vert="horz"/>
          <a:lstStyle/>
          <a:p>
            <a:r>
              <a:rPr lang="en-US" dirty="0" smtClean="0"/>
              <a:t>General Differentiation Strategies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Incorporate Product attributes and user features that lower the buyer’s overall cost of using the product.</a:t>
            </a:r>
          </a:p>
          <a:p>
            <a:r>
              <a:rPr lang="en-US" dirty="0" smtClean="0"/>
              <a:t>Incorporate features that raise product performance.</a:t>
            </a:r>
          </a:p>
          <a:p>
            <a:r>
              <a:rPr lang="en-US" dirty="0" smtClean="0"/>
              <a:t>Incorporate features that enhance buyer satisfaction in noneconomic or intangible ways.</a:t>
            </a:r>
          </a:p>
          <a:p>
            <a:r>
              <a:rPr lang="en-US" dirty="0" smtClean="0"/>
              <a:t>Differentiate on the basis of competencies and competitive capabilities that rivals don’t have or can’t afford to match</a:t>
            </a:r>
            <a:endParaRPr lang="en-US" dirty="0"/>
          </a:p>
        </p:txBody>
      </p:sp>
    </p:spTree>
    <p:extLst>
      <p:ext uri="{BB962C8B-B14F-4D97-AF65-F5344CB8AC3E}">
        <p14:creationId xmlns:p14="http://schemas.microsoft.com/office/powerpoint/2010/main" val="12459481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35403495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19" name="think-cell Slide" r:id="rId5" imgW="395" imgH="394" progId="TCLayout.ActiveDocument.1">
                  <p:embed/>
                </p:oleObj>
              </mc:Choice>
              <mc:Fallback>
                <p:oleObj name="think-cell Slide" r:id="rId5" imgW="395" imgH="39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685800" y="228600"/>
            <a:ext cx="8077200" cy="609600"/>
          </a:xfrm>
        </p:spPr>
        <p:txBody>
          <a:bodyPr vert="horz">
            <a:normAutofit fontScale="90000"/>
          </a:bodyPr>
          <a:lstStyle/>
          <a:p>
            <a:r>
              <a:rPr lang="en-US" dirty="0" smtClean="0"/>
              <a:t>Specific Differentiation Strategies</a:t>
            </a:r>
            <a:endParaRPr lang="en-US" dirty="0"/>
          </a:p>
        </p:txBody>
      </p:sp>
      <p:sp>
        <p:nvSpPr>
          <p:cNvPr id="3" name="Content Placeholder 2"/>
          <p:cNvSpPr>
            <a:spLocks noGrp="1"/>
          </p:cNvSpPr>
          <p:nvPr>
            <p:ph idx="1"/>
          </p:nvPr>
        </p:nvSpPr>
        <p:spPr>
          <a:xfrm>
            <a:off x="457200" y="1066800"/>
            <a:ext cx="8001000" cy="5638800"/>
          </a:xfrm>
        </p:spPr>
        <p:txBody>
          <a:bodyPr>
            <a:normAutofit fontScale="77500" lnSpcReduction="20000"/>
          </a:bodyPr>
          <a:lstStyle/>
          <a:p>
            <a:r>
              <a:rPr lang="en-US" dirty="0" smtClean="0"/>
              <a:t>Product R&amp;D activities – improved product design and performance features; e.g. Volvo or BMW</a:t>
            </a:r>
          </a:p>
          <a:p>
            <a:r>
              <a:rPr lang="en-US" dirty="0" smtClean="0"/>
              <a:t>Supply Chain activities that affect the performance or quality of the company’s end product.  Starbucks has a better product because it has strict specifications on the coffee beans.</a:t>
            </a:r>
          </a:p>
          <a:p>
            <a:r>
              <a:rPr lang="en-US" dirty="0" smtClean="0"/>
              <a:t>Marketing, sales and customer service activities that result in superior technical assistance to buyers, faster maintenance and repair services, more and better product information for customers, more and better training materials for end users, better credit terms, quicker order processing etc.; e.g. Maytag</a:t>
            </a:r>
          </a:p>
          <a:p>
            <a:r>
              <a:rPr lang="en-US" dirty="0" smtClean="0"/>
              <a:t>Note that these have an effect on Assets and hence can decrease Asset Turnover Ratio.  Hence </a:t>
            </a:r>
            <a:r>
              <a:rPr lang="en-US" dirty="0" smtClean="0"/>
              <a:t>these </a:t>
            </a:r>
            <a:r>
              <a:rPr lang="en-US" dirty="0" smtClean="0"/>
              <a:t>strategies </a:t>
            </a:r>
            <a:r>
              <a:rPr lang="en-US" dirty="0" smtClean="0"/>
              <a:t>have </a:t>
            </a:r>
            <a:r>
              <a:rPr lang="en-US" dirty="0" smtClean="0"/>
              <a:t>to be considered in light of the firm’s resources and capabilities.</a:t>
            </a:r>
            <a:endParaRPr lang="en-US" dirty="0"/>
          </a:p>
        </p:txBody>
      </p:sp>
    </p:spTree>
    <p:extLst>
      <p:ext uri="{BB962C8B-B14F-4D97-AF65-F5344CB8AC3E}">
        <p14:creationId xmlns:p14="http://schemas.microsoft.com/office/powerpoint/2010/main" val="3260854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609600"/>
          </a:xfrm>
        </p:spPr>
        <p:txBody>
          <a:bodyPr/>
          <a:lstStyle/>
          <a:p>
            <a:r>
              <a:rPr lang="en-US" dirty="0" smtClean="0"/>
              <a:t>Analysis of the Generic Strategies</a:t>
            </a:r>
            <a:endParaRPr lang="en-US" dirty="0"/>
          </a:p>
        </p:txBody>
      </p:sp>
      <p:sp>
        <p:nvSpPr>
          <p:cNvPr id="3" name="Content Placeholder 2"/>
          <p:cNvSpPr>
            <a:spLocks noGrp="1"/>
          </p:cNvSpPr>
          <p:nvPr>
            <p:ph idx="1"/>
          </p:nvPr>
        </p:nvSpPr>
        <p:spPr>
          <a:xfrm>
            <a:off x="685800" y="1752600"/>
            <a:ext cx="7772400" cy="4343400"/>
          </a:xfrm>
        </p:spPr>
        <p:txBody>
          <a:bodyPr/>
          <a:lstStyle/>
          <a:p>
            <a:r>
              <a:rPr lang="en-US" dirty="0"/>
              <a:t>We now look at how these asset utilization and differentiation strategies manifest themselves in the context of each of the five generic Porter strategies.</a:t>
            </a:r>
          </a:p>
          <a:p>
            <a:endParaRPr lang="en-US" dirty="0"/>
          </a:p>
        </p:txBody>
      </p:sp>
    </p:spTree>
    <p:extLst>
      <p:ext uri="{BB962C8B-B14F-4D97-AF65-F5344CB8AC3E}">
        <p14:creationId xmlns:p14="http://schemas.microsoft.com/office/powerpoint/2010/main" val="1681110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Cost Provider Strategy</a:t>
            </a:r>
            <a:endParaRPr lang="en-US" dirty="0"/>
          </a:p>
        </p:txBody>
      </p:sp>
      <p:sp>
        <p:nvSpPr>
          <p:cNvPr id="3" name="Content Placeholder 2"/>
          <p:cNvSpPr>
            <a:spLocks noGrp="1"/>
          </p:cNvSpPr>
          <p:nvPr>
            <p:ph idx="1"/>
          </p:nvPr>
        </p:nvSpPr>
        <p:spPr>
          <a:xfrm>
            <a:off x="685800" y="1066800"/>
            <a:ext cx="7772400" cy="5334000"/>
          </a:xfrm>
        </p:spPr>
        <p:txBody>
          <a:bodyPr>
            <a:normAutofit fontScale="92500" lnSpcReduction="20000"/>
          </a:bodyPr>
          <a:lstStyle/>
          <a:p>
            <a:r>
              <a:rPr lang="en-US" dirty="0" smtClean="0"/>
              <a:t>Striving </a:t>
            </a:r>
            <a:r>
              <a:rPr lang="en-US" dirty="0" smtClean="0"/>
              <a:t>to achieve lower overall costs than rivals and appealing to a broad spectrum of customer, usually by underpricing rivals.</a:t>
            </a:r>
          </a:p>
          <a:p>
            <a:r>
              <a:rPr lang="en-US" dirty="0" smtClean="0"/>
              <a:t>Marketing Tactic: Low Price</a:t>
            </a:r>
          </a:p>
          <a:p>
            <a:pPr lvl="1"/>
            <a:r>
              <a:rPr lang="en-US" dirty="0" smtClean="0"/>
              <a:t>Reduced profit margin traded off against higher asset turnover</a:t>
            </a:r>
          </a:p>
          <a:p>
            <a:r>
              <a:rPr lang="en-US" dirty="0" smtClean="0"/>
              <a:t>Operating Tactic: Economies of Scale</a:t>
            </a:r>
            <a:endParaRPr lang="en-US" dirty="0"/>
          </a:p>
          <a:p>
            <a:pPr lvl="1"/>
            <a:r>
              <a:rPr lang="en-US" dirty="0" smtClean="0"/>
              <a:t>Higher total assets leading to lower costs and higher profit margin.</a:t>
            </a:r>
            <a:endParaRPr lang="en-US" dirty="0"/>
          </a:p>
          <a:p>
            <a:r>
              <a:rPr lang="en-US" dirty="0" smtClean="0"/>
              <a:t>These two strategies operate in different directions, one going from PM to AT and the other going from AT to PM.  They have to be worked in tandem.</a:t>
            </a:r>
          </a:p>
        </p:txBody>
      </p:sp>
    </p:spTree>
    <p:extLst>
      <p:ext uri="{BB962C8B-B14F-4D97-AF65-F5344CB8AC3E}">
        <p14:creationId xmlns:p14="http://schemas.microsoft.com/office/powerpoint/2010/main" val="14121815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Broad Differentiation Strategy</a:t>
            </a:r>
            <a:endParaRPr lang="en-US" dirty="0"/>
          </a:p>
        </p:txBody>
      </p:sp>
      <p:sp>
        <p:nvSpPr>
          <p:cNvPr id="3" name="Content Placeholder 2"/>
          <p:cNvSpPr>
            <a:spLocks noGrp="1"/>
          </p:cNvSpPr>
          <p:nvPr>
            <p:ph idx="1"/>
          </p:nvPr>
        </p:nvSpPr>
        <p:spPr>
          <a:xfrm>
            <a:off x="685800" y="1066800"/>
            <a:ext cx="7772400" cy="5334000"/>
          </a:xfrm>
        </p:spPr>
        <p:txBody>
          <a:bodyPr>
            <a:normAutofit fontScale="92500" lnSpcReduction="10000"/>
          </a:bodyPr>
          <a:lstStyle/>
          <a:p>
            <a:r>
              <a:rPr lang="en-US" dirty="0" smtClean="0"/>
              <a:t>Seeking to differentiate the company’s product offering from rivals’ in ways that will appeal to a broad spectrum of buyers</a:t>
            </a:r>
            <a:r>
              <a:rPr lang="en-US" dirty="0" smtClean="0"/>
              <a:t>.</a:t>
            </a:r>
          </a:p>
          <a:p>
            <a:r>
              <a:rPr lang="en-US" dirty="0"/>
              <a:t>This works if customers have low </a:t>
            </a:r>
            <a:r>
              <a:rPr lang="en-US" dirty="0" smtClean="0"/>
              <a:t>cost-to-serve so that </a:t>
            </a:r>
            <a:r>
              <a:rPr lang="en-US" dirty="0"/>
              <a:t>moving across segments is not costly.</a:t>
            </a:r>
            <a:endParaRPr lang="en-US" dirty="0" smtClean="0"/>
          </a:p>
          <a:p>
            <a:r>
              <a:rPr lang="en-US" dirty="0" smtClean="0"/>
              <a:t>Marketing Tactic: General Advertising – need to reach a broad audience; this could be broken down by advertising channel.  Higher expenditures on general TV ads, relatively fewer on direct marketing.</a:t>
            </a:r>
          </a:p>
          <a:p>
            <a:r>
              <a:rPr lang="en-US" dirty="0" smtClean="0"/>
              <a:t>Operating Tactic: Product R&amp;D</a:t>
            </a:r>
            <a:endParaRPr lang="en-US" dirty="0"/>
          </a:p>
        </p:txBody>
      </p:sp>
    </p:spTree>
    <p:extLst>
      <p:ext uri="{BB962C8B-B14F-4D97-AF65-F5344CB8AC3E}">
        <p14:creationId xmlns:p14="http://schemas.microsoft.com/office/powerpoint/2010/main" val="30741415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Best-Cost Provider Strategy</a:t>
            </a:r>
            <a:endParaRPr lang="en-US" dirty="0"/>
          </a:p>
        </p:txBody>
      </p:sp>
      <p:sp>
        <p:nvSpPr>
          <p:cNvPr id="3" name="Content Placeholder 2"/>
          <p:cNvSpPr>
            <a:spLocks noGrp="1"/>
          </p:cNvSpPr>
          <p:nvPr>
            <p:ph idx="1"/>
          </p:nvPr>
        </p:nvSpPr>
        <p:spPr/>
        <p:txBody>
          <a:bodyPr/>
          <a:lstStyle/>
          <a:p>
            <a:r>
              <a:rPr lang="en-US" dirty="0" smtClean="0"/>
              <a:t>Giving customers more value for the money by incorporating good-to-excellent product attributes at a lower cost than rivals. The objective is to have the lowest costs and prices compared to rivals offering products with comparable attributes.</a:t>
            </a:r>
          </a:p>
          <a:p>
            <a:r>
              <a:rPr lang="en-US" dirty="0" smtClean="0"/>
              <a:t>Marketing Tactic: Direct marketing</a:t>
            </a:r>
          </a:p>
          <a:p>
            <a:r>
              <a:rPr lang="en-US" dirty="0" smtClean="0"/>
              <a:t>Operating Tactic: </a:t>
            </a:r>
            <a:r>
              <a:rPr lang="en-US" dirty="0" smtClean="0"/>
              <a:t>Process R&amp;D</a:t>
            </a:r>
            <a:r>
              <a:rPr lang="en-US" dirty="0" smtClean="0"/>
              <a:t>, efficient use </a:t>
            </a:r>
            <a:r>
              <a:rPr lang="en-US" dirty="0" smtClean="0"/>
              <a:t>of inventory and supply chains</a:t>
            </a:r>
            <a:endParaRPr lang="en-US" dirty="0"/>
          </a:p>
        </p:txBody>
      </p:sp>
    </p:spTree>
    <p:extLst>
      <p:ext uri="{BB962C8B-B14F-4D97-AF65-F5344CB8AC3E}">
        <p14:creationId xmlns:p14="http://schemas.microsoft.com/office/powerpoint/2010/main" val="23999654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Best-Cost Provider Strategy</a:t>
            </a:r>
          </a:p>
        </p:txBody>
      </p:sp>
      <p:sp>
        <p:nvSpPr>
          <p:cNvPr id="3" name="Content Placeholder 2"/>
          <p:cNvSpPr>
            <a:spLocks noGrp="1"/>
          </p:cNvSpPr>
          <p:nvPr>
            <p:ph idx="1"/>
          </p:nvPr>
        </p:nvSpPr>
        <p:spPr>
          <a:xfrm>
            <a:off x="304800" y="838200"/>
            <a:ext cx="8534400" cy="990600"/>
          </a:xfrm>
        </p:spPr>
        <p:txBody>
          <a:bodyPr/>
          <a:lstStyle/>
          <a:p>
            <a:r>
              <a:rPr lang="en-US" sz="2800" dirty="0" smtClean="0"/>
              <a:t>Chipotle</a:t>
            </a:r>
            <a:br>
              <a:rPr lang="en-US" sz="2800" dirty="0" smtClean="0"/>
            </a:br>
            <a:r>
              <a:rPr lang="en-US" sz="2800" dirty="0" smtClean="0"/>
              <a:t>Relies on organic ingredients to create tasty burritos that are sold at prices comparable to </a:t>
            </a:r>
            <a:r>
              <a:rPr lang="en-US" sz="2800" dirty="0" err="1" smtClean="0"/>
              <a:t>fastfood</a:t>
            </a:r>
            <a:r>
              <a:rPr lang="en-US" sz="2800" dirty="0" smtClean="0"/>
              <a:t> restaurants</a:t>
            </a:r>
          </a:p>
          <a:p>
            <a:r>
              <a:rPr lang="en-US" sz="2800" dirty="0" smtClean="0"/>
              <a:t>Target</a:t>
            </a:r>
            <a:br>
              <a:rPr lang="en-US" sz="2800" dirty="0" smtClean="0"/>
            </a:br>
            <a:r>
              <a:rPr lang="en-US" sz="2800" dirty="0" smtClean="0"/>
              <a:t>Offers competitive prices, but also differentiates itself from other discount retailers by carrying products from trendy designers such as Isaac Mizrahi, Michael Graves </a:t>
            </a:r>
            <a:r>
              <a:rPr lang="en-US" sz="1400" dirty="0" smtClean="0"/>
              <a:t>(</a:t>
            </a:r>
            <a:r>
              <a:rPr lang="en-US" sz="1800" dirty="0">
                <a:hlinkClick r:id="rId2"/>
              </a:rPr>
              <a:t>https://www.usatoday.com/story/money/2019/09/12/target-collection-lilly-pulitzer-issac-mizrahi-launches-saturday/2224884001</a:t>
            </a:r>
            <a:r>
              <a:rPr lang="en-US" sz="1800" dirty="0" smtClean="0">
                <a:hlinkClick r:id="rId2"/>
              </a:rPr>
              <a:t>/</a:t>
            </a:r>
            <a:r>
              <a:rPr lang="en-US" sz="1800" dirty="0" smtClean="0"/>
              <a:t>)</a:t>
            </a:r>
          </a:p>
        </p:txBody>
      </p:sp>
      <p:sp>
        <p:nvSpPr>
          <p:cNvPr id="4" name="Rectangle 3"/>
          <p:cNvSpPr/>
          <p:nvPr/>
        </p:nvSpPr>
        <p:spPr>
          <a:xfrm>
            <a:off x="190500" y="6019800"/>
            <a:ext cx="8763000" cy="461665"/>
          </a:xfrm>
          <a:prstGeom prst="rect">
            <a:avLst/>
          </a:prstGeom>
        </p:spPr>
        <p:txBody>
          <a:bodyPr wrap="square">
            <a:spAutoFit/>
          </a:bodyPr>
          <a:lstStyle/>
          <a:p>
            <a:r>
              <a:rPr lang="en-US" dirty="0">
                <a:hlinkClick r:id="rId3"/>
              </a:rPr>
              <a:t>https://opentextbc.ca/strategicmanagement/chapter/best-cost-strategy/</a:t>
            </a:r>
            <a:endParaRPr lang="en-US" dirty="0"/>
          </a:p>
        </p:txBody>
      </p:sp>
    </p:spTree>
    <p:extLst>
      <p:ext uri="{BB962C8B-B14F-4D97-AF65-F5344CB8AC3E}">
        <p14:creationId xmlns:p14="http://schemas.microsoft.com/office/powerpoint/2010/main" val="1252021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2740233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8"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Topics</a:t>
            </a:r>
            <a:endParaRPr lang="en-US" dirty="0"/>
          </a:p>
        </p:txBody>
      </p:sp>
      <p:sp>
        <p:nvSpPr>
          <p:cNvPr id="3" name="Content Placeholder 2"/>
          <p:cNvSpPr>
            <a:spLocks noGrp="1"/>
          </p:cNvSpPr>
          <p:nvPr>
            <p:ph idx="1"/>
          </p:nvPr>
        </p:nvSpPr>
        <p:spPr>
          <a:xfrm>
            <a:off x="457200" y="1295400"/>
            <a:ext cx="8382000" cy="4800600"/>
          </a:xfrm>
        </p:spPr>
        <p:txBody>
          <a:bodyPr/>
          <a:lstStyle/>
          <a:p>
            <a:r>
              <a:rPr lang="en-US" dirty="0" smtClean="0"/>
              <a:t>Alternative Decomposition of the Dupont Model</a:t>
            </a:r>
          </a:p>
          <a:p>
            <a:r>
              <a:rPr lang="en-US" dirty="0" smtClean="0"/>
              <a:t>Generic Competitive Strategies and the Dupont Model</a:t>
            </a:r>
          </a:p>
          <a:p>
            <a:r>
              <a:rPr lang="en-US" dirty="0" smtClean="0"/>
              <a:t>Interactions between </a:t>
            </a:r>
            <a:r>
              <a:rPr lang="en-US" dirty="0" smtClean="0"/>
              <a:t>Accounts Receivable and </a:t>
            </a:r>
            <a:r>
              <a:rPr lang="en-US" dirty="0" smtClean="0"/>
              <a:t>Sales</a:t>
            </a:r>
          </a:p>
          <a:p>
            <a:r>
              <a:rPr lang="en-US" dirty="0" smtClean="0"/>
              <a:t>Interactions between </a:t>
            </a:r>
            <a:r>
              <a:rPr lang="en-US" dirty="0" smtClean="0"/>
              <a:t>Accounts Payable </a:t>
            </a:r>
            <a:r>
              <a:rPr lang="en-US" dirty="0" smtClean="0"/>
              <a:t>and Purchases.</a:t>
            </a:r>
          </a:p>
        </p:txBody>
      </p:sp>
    </p:spTree>
    <p:extLst>
      <p:ext uri="{BB962C8B-B14F-4D97-AF65-F5344CB8AC3E}">
        <p14:creationId xmlns:p14="http://schemas.microsoft.com/office/powerpoint/2010/main" val="1621600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Focused Low-Cost Strategy</a:t>
            </a:r>
            <a:endParaRPr lang="en-US" dirty="0"/>
          </a:p>
        </p:txBody>
      </p:sp>
      <p:sp>
        <p:nvSpPr>
          <p:cNvPr id="3" name="Content Placeholder 2"/>
          <p:cNvSpPr>
            <a:spLocks noGrp="1"/>
          </p:cNvSpPr>
          <p:nvPr>
            <p:ph idx="1"/>
          </p:nvPr>
        </p:nvSpPr>
        <p:spPr>
          <a:xfrm>
            <a:off x="685800" y="1066800"/>
            <a:ext cx="8001000" cy="5181600"/>
          </a:xfrm>
        </p:spPr>
        <p:txBody>
          <a:bodyPr>
            <a:normAutofit fontScale="92500"/>
          </a:bodyPr>
          <a:lstStyle/>
          <a:p>
            <a:r>
              <a:rPr lang="en-US" dirty="0" smtClean="0"/>
              <a:t>Concentrating on a narrow buyer segment and outcompeting rivals by having lower costs than rivals and thus being able to serve niche members at a lower price</a:t>
            </a:r>
            <a:r>
              <a:rPr lang="en-US" dirty="0" smtClean="0"/>
              <a:t>.</a:t>
            </a:r>
          </a:p>
          <a:p>
            <a:r>
              <a:rPr lang="en-US" dirty="0" smtClean="0"/>
              <a:t>This is indicated if cost-to-serve is high, which would rule out an overall low-cost strategy.</a:t>
            </a:r>
            <a:endParaRPr lang="en-US" dirty="0" smtClean="0"/>
          </a:p>
          <a:p>
            <a:r>
              <a:rPr lang="en-US" dirty="0" smtClean="0"/>
              <a:t>Marketing Tactic: Direct Marketing</a:t>
            </a:r>
          </a:p>
          <a:p>
            <a:r>
              <a:rPr lang="en-US" dirty="0" smtClean="0"/>
              <a:t>Operating Tactic: Efficient use of </a:t>
            </a:r>
            <a:r>
              <a:rPr lang="en-US" dirty="0" smtClean="0"/>
              <a:t>inventory and supplier chains.</a:t>
            </a:r>
            <a:endParaRPr lang="en-US" dirty="0"/>
          </a:p>
        </p:txBody>
      </p:sp>
    </p:spTree>
    <p:extLst>
      <p:ext uri="{BB962C8B-B14F-4D97-AF65-F5344CB8AC3E}">
        <p14:creationId xmlns:p14="http://schemas.microsoft.com/office/powerpoint/2010/main" val="2263331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609600"/>
          </a:xfrm>
        </p:spPr>
        <p:txBody>
          <a:bodyPr/>
          <a:lstStyle/>
          <a:p>
            <a:r>
              <a:rPr lang="en-US" dirty="0" smtClean="0"/>
              <a:t>Focused Differentiation Strategy</a:t>
            </a:r>
            <a:endParaRPr lang="en-US" dirty="0"/>
          </a:p>
        </p:txBody>
      </p:sp>
      <p:sp>
        <p:nvSpPr>
          <p:cNvPr id="3" name="Content Placeholder 2"/>
          <p:cNvSpPr>
            <a:spLocks noGrp="1"/>
          </p:cNvSpPr>
          <p:nvPr>
            <p:ph idx="1"/>
          </p:nvPr>
        </p:nvSpPr>
        <p:spPr/>
        <p:txBody>
          <a:bodyPr>
            <a:normAutofit fontScale="92500"/>
          </a:bodyPr>
          <a:lstStyle/>
          <a:p>
            <a:r>
              <a:rPr lang="en-US" dirty="0" smtClean="0"/>
              <a:t>Concentrating on a narrow buyer segment and outcompeting rivals by offering niche members customized attributes that meet their tastes and requirements better than rivals’ products</a:t>
            </a:r>
            <a:r>
              <a:rPr lang="en-US" dirty="0" smtClean="0"/>
              <a:t>.</a:t>
            </a:r>
          </a:p>
          <a:p>
            <a:r>
              <a:rPr lang="en-US" dirty="0" smtClean="0"/>
              <a:t>If cost-to-serve </a:t>
            </a:r>
            <a:r>
              <a:rPr lang="en-US" dirty="0"/>
              <a:t>is </a:t>
            </a:r>
            <a:r>
              <a:rPr lang="en-US" dirty="0" smtClean="0"/>
              <a:t>high, the same product cannot be sold </a:t>
            </a:r>
            <a:r>
              <a:rPr lang="en-US" dirty="0"/>
              <a:t>across customer categories.</a:t>
            </a:r>
            <a:endParaRPr lang="en-US" dirty="0" smtClean="0"/>
          </a:p>
          <a:p>
            <a:r>
              <a:rPr lang="en-US" dirty="0" smtClean="0"/>
              <a:t>Marketing Tactic: Direct Marketing</a:t>
            </a:r>
          </a:p>
          <a:p>
            <a:r>
              <a:rPr lang="en-US" dirty="0" smtClean="0"/>
              <a:t>Operating Tactic: </a:t>
            </a:r>
            <a:r>
              <a:rPr lang="en-US" dirty="0" smtClean="0"/>
              <a:t>Product R&amp;D</a:t>
            </a:r>
            <a:endParaRPr lang="en-US" dirty="0"/>
          </a:p>
        </p:txBody>
      </p:sp>
    </p:spTree>
    <p:extLst>
      <p:ext uri="{BB962C8B-B14F-4D97-AF65-F5344CB8AC3E}">
        <p14:creationId xmlns:p14="http://schemas.microsoft.com/office/powerpoint/2010/main" val="25142192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609600"/>
          </a:xfrm>
        </p:spPr>
        <p:txBody>
          <a:bodyPr/>
          <a:lstStyle/>
          <a:p>
            <a:r>
              <a:rPr lang="en-US" dirty="0" smtClean="0"/>
              <a:t>Focused Differentiation Strategy</a:t>
            </a:r>
            <a:endParaRPr lang="en-US" dirty="0"/>
          </a:p>
        </p:txBody>
      </p:sp>
      <p:sp>
        <p:nvSpPr>
          <p:cNvPr id="3" name="Content Placeholder 2"/>
          <p:cNvSpPr>
            <a:spLocks noGrp="1"/>
          </p:cNvSpPr>
          <p:nvPr>
            <p:ph idx="1"/>
          </p:nvPr>
        </p:nvSpPr>
        <p:spPr>
          <a:xfrm>
            <a:off x="685800" y="1066800"/>
            <a:ext cx="7772400" cy="5562600"/>
          </a:xfrm>
        </p:spPr>
        <p:txBody>
          <a:bodyPr>
            <a:normAutofit fontScale="92500" lnSpcReduction="10000"/>
          </a:bodyPr>
          <a:lstStyle/>
          <a:p>
            <a:r>
              <a:rPr lang="en-US" dirty="0"/>
              <a:t>Kopi </a:t>
            </a:r>
            <a:r>
              <a:rPr lang="en-US" dirty="0" err="1"/>
              <a:t>Luwak</a:t>
            </a:r>
            <a:r>
              <a:rPr lang="en-US" dirty="0"/>
              <a:t> </a:t>
            </a:r>
            <a:r>
              <a:rPr lang="en-US" dirty="0" smtClean="0"/>
              <a:t>Coffee Beans</a:t>
            </a:r>
            <a:r>
              <a:rPr lang="en-US" dirty="0"/>
              <a:t/>
            </a:r>
            <a:br>
              <a:rPr lang="en-US" dirty="0"/>
            </a:br>
            <a:r>
              <a:rPr lang="en-US" dirty="0" smtClean="0"/>
              <a:t>These </a:t>
            </a:r>
            <a:r>
              <a:rPr lang="en-US" dirty="0"/>
              <a:t>beans are found in the droppings of the civet, a </a:t>
            </a:r>
            <a:r>
              <a:rPr lang="en-US" dirty="0" smtClean="0"/>
              <a:t>nocturnal animal in Southeast </a:t>
            </a:r>
            <a:r>
              <a:rPr lang="en-US" dirty="0"/>
              <a:t>Asia’s coffee-growing lands for the tastiest, ripest coffee cherries</a:t>
            </a:r>
            <a:r>
              <a:rPr lang="en-US" dirty="0" smtClean="0"/>
              <a:t>.  </a:t>
            </a:r>
            <a:br>
              <a:rPr lang="en-US" dirty="0" smtClean="0"/>
            </a:br>
            <a:r>
              <a:rPr lang="en-US" dirty="0" smtClean="0"/>
              <a:t>Commands Premium Prices</a:t>
            </a:r>
            <a:endParaRPr lang="en-US" dirty="0"/>
          </a:p>
          <a:p>
            <a:r>
              <a:rPr lang="en-US" dirty="0"/>
              <a:t>Breezes Resorts, a company that caters to couples without children. The firm operates seven tropical resorts where vacationers are guaranteed that they will not be annoyed by loud and disruptive children.</a:t>
            </a:r>
          </a:p>
        </p:txBody>
      </p:sp>
    </p:spTree>
    <p:extLst>
      <p:ext uri="{BB962C8B-B14F-4D97-AF65-F5344CB8AC3E}">
        <p14:creationId xmlns:p14="http://schemas.microsoft.com/office/powerpoint/2010/main" val="26936347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8567399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94" name="think-cell Slide" r:id="rId5" imgW="395" imgH="394" progId="TCLayout.ActiveDocument.1">
                  <p:embed/>
                </p:oleObj>
              </mc:Choice>
              <mc:Fallback>
                <p:oleObj name="think-cell Slide" r:id="rId5" imgW="395" imgH="39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76200" y="228600"/>
            <a:ext cx="8991600" cy="609600"/>
          </a:xfrm>
        </p:spPr>
        <p:txBody>
          <a:bodyPr vert="horz">
            <a:normAutofit fontScale="90000"/>
          </a:bodyPr>
          <a:lstStyle/>
          <a:p>
            <a:r>
              <a:rPr lang="en-US" dirty="0" smtClean="0"/>
              <a:t>Generic Competitive Strategies: Detail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0589904"/>
              </p:ext>
            </p:extLst>
          </p:nvPr>
        </p:nvGraphicFramePr>
        <p:xfrm>
          <a:off x="228600" y="870857"/>
          <a:ext cx="8839200" cy="5772662"/>
        </p:xfrm>
        <a:graphic>
          <a:graphicData uri="http://schemas.openxmlformats.org/drawingml/2006/table">
            <a:tbl>
              <a:tblPr firstRow="1" bandRow="1">
                <a:tableStyleId>{5C22544A-7EE6-4342-B048-85BDC9FD1C3A}</a:tableStyleId>
              </a:tblPr>
              <a:tblGrid>
                <a:gridCol w="930442">
                  <a:extLst>
                    <a:ext uri="{9D8B030D-6E8A-4147-A177-3AD203B41FA5}">
                      <a16:colId xmlns:a16="http://schemas.microsoft.com/office/drawing/2014/main" val="20000"/>
                    </a:ext>
                  </a:extLst>
                </a:gridCol>
                <a:gridCol w="1318126">
                  <a:extLst>
                    <a:ext uri="{9D8B030D-6E8A-4147-A177-3AD203B41FA5}">
                      <a16:colId xmlns:a16="http://schemas.microsoft.com/office/drawing/2014/main" val="20001"/>
                    </a:ext>
                  </a:extLst>
                </a:gridCol>
                <a:gridCol w="2248568">
                  <a:extLst>
                    <a:ext uri="{9D8B030D-6E8A-4147-A177-3AD203B41FA5}">
                      <a16:colId xmlns:a16="http://schemas.microsoft.com/office/drawing/2014/main" val="20002"/>
                    </a:ext>
                  </a:extLst>
                </a:gridCol>
                <a:gridCol w="2171032">
                  <a:extLst>
                    <a:ext uri="{9D8B030D-6E8A-4147-A177-3AD203B41FA5}">
                      <a16:colId xmlns:a16="http://schemas.microsoft.com/office/drawing/2014/main" val="20003"/>
                    </a:ext>
                  </a:extLst>
                </a:gridCol>
                <a:gridCol w="2171032">
                  <a:extLst>
                    <a:ext uri="{9D8B030D-6E8A-4147-A177-3AD203B41FA5}">
                      <a16:colId xmlns:a16="http://schemas.microsoft.com/office/drawing/2014/main" val="20004"/>
                    </a:ext>
                  </a:extLst>
                </a:gridCol>
              </a:tblGrid>
              <a:tr h="351640">
                <a:tc>
                  <a:txBody>
                    <a:bodyPr/>
                    <a:lstStyle/>
                    <a:p>
                      <a:endParaRPr lang="en-US" dirty="0"/>
                    </a:p>
                  </a:txBody>
                  <a:tcPr/>
                </a:tc>
                <a:tc>
                  <a:txBody>
                    <a:bodyPr/>
                    <a:lstStyle/>
                    <a:p>
                      <a:endParaRPr lang="en-US" dirty="0"/>
                    </a:p>
                  </a:txBody>
                  <a:tcPr/>
                </a:tc>
                <a:tc gridSpan="3">
                  <a:txBody>
                    <a:bodyPr/>
                    <a:lstStyle/>
                    <a:p>
                      <a:r>
                        <a:rPr lang="en-US" dirty="0" smtClean="0"/>
                        <a:t>Type of Competitive Advantage</a:t>
                      </a:r>
                      <a:r>
                        <a:rPr lang="en-US" baseline="0" dirty="0" smtClean="0"/>
                        <a:t> Being Pursued</a:t>
                      </a: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51640">
                <a:tc rowSpan="4">
                  <a:txBody>
                    <a:bodyPr/>
                    <a:lstStyle/>
                    <a:p>
                      <a:endParaRPr lang="en-US" sz="1700" dirty="0" smtClean="0"/>
                    </a:p>
                    <a:p>
                      <a:endParaRPr lang="en-US" sz="1700" dirty="0" smtClean="0"/>
                    </a:p>
                    <a:p>
                      <a:endParaRPr lang="en-US" sz="1700" dirty="0" smtClean="0"/>
                    </a:p>
                    <a:p>
                      <a:endParaRPr lang="en-US" sz="1700" dirty="0" smtClean="0"/>
                    </a:p>
                    <a:p>
                      <a:endParaRPr lang="en-US" sz="1700" dirty="0" smtClean="0"/>
                    </a:p>
                    <a:p>
                      <a:r>
                        <a:rPr lang="en-US" sz="1700" dirty="0" smtClean="0"/>
                        <a:t>Market Target</a:t>
                      </a:r>
                      <a:endParaRPr lang="en-US" sz="1700" dirty="0"/>
                    </a:p>
                  </a:txBody>
                  <a:tcPr/>
                </a:tc>
                <a:tc>
                  <a:txBody>
                    <a:bodyPr/>
                    <a:lstStyle/>
                    <a:p>
                      <a:endParaRPr lang="en-US" sz="1700" dirty="0"/>
                    </a:p>
                  </a:txBody>
                  <a:tcPr/>
                </a:tc>
                <a:tc>
                  <a:txBody>
                    <a:bodyPr/>
                    <a:lstStyle/>
                    <a:p>
                      <a:r>
                        <a:rPr lang="en-US" sz="1700" dirty="0" smtClean="0"/>
                        <a:t>Lowest Cost</a:t>
                      </a:r>
                      <a:endParaRPr lang="en-US" sz="1700" dirty="0"/>
                    </a:p>
                  </a:txBody>
                  <a:tcPr/>
                </a:tc>
                <a:tc>
                  <a:txBody>
                    <a:bodyPr/>
                    <a:lstStyle/>
                    <a:p>
                      <a:endParaRPr lang="en-US" sz="1700" dirty="0"/>
                    </a:p>
                  </a:txBody>
                  <a:tcPr/>
                </a:tc>
                <a:tc>
                  <a:txBody>
                    <a:bodyPr/>
                    <a:lstStyle/>
                    <a:p>
                      <a:r>
                        <a:rPr lang="en-US" sz="1700" dirty="0" smtClean="0"/>
                        <a:t>Differentiation</a:t>
                      </a:r>
                      <a:endParaRPr lang="en-US" sz="1700" dirty="0"/>
                    </a:p>
                  </a:txBody>
                  <a:tcPr/>
                </a:tc>
                <a:extLst>
                  <a:ext uri="{0D108BD9-81ED-4DB2-BD59-A6C34878D82A}">
                    <a16:rowId xmlns:a16="http://schemas.microsoft.com/office/drawing/2014/main" val="10001"/>
                  </a:ext>
                </a:extLst>
              </a:tr>
              <a:tr h="1450948">
                <a:tc vMerge="1">
                  <a:txBody>
                    <a:bodyPr/>
                    <a:lstStyle/>
                    <a:p>
                      <a:endParaRPr lang="en-US" dirty="0"/>
                    </a:p>
                  </a:txBody>
                  <a:tcPr/>
                </a:tc>
                <a:tc>
                  <a:txBody>
                    <a:bodyPr/>
                    <a:lstStyle/>
                    <a:p>
                      <a:r>
                        <a:rPr lang="en-US" sz="1700" dirty="0" smtClean="0"/>
                        <a:t>Broad Cross-Section</a:t>
                      </a:r>
                      <a:r>
                        <a:rPr lang="en-US" sz="1700" baseline="0" dirty="0" smtClean="0"/>
                        <a:t> of buyer</a:t>
                      </a:r>
                      <a:endParaRPr lang="en-US" sz="17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Overall Low-Cost</a:t>
                      </a:r>
                      <a:r>
                        <a:rPr lang="en-US" sz="1700" baseline="0" dirty="0" smtClean="0"/>
                        <a:t> Provider Strategy</a:t>
                      </a:r>
                      <a:br>
                        <a:rPr lang="en-US" sz="1700" baseline="0" dirty="0" smtClean="0"/>
                      </a:br>
                      <a:r>
                        <a:rPr lang="en-US" sz="1700" baseline="0" dirty="0" smtClean="0">
                          <a:solidFill>
                            <a:srgbClr val="FF0000"/>
                          </a:solidFill>
                        </a:rPr>
                        <a:t>Low Price</a:t>
                      </a:r>
                    </a:p>
                    <a:p>
                      <a:pPr marL="0" marR="0" indent="0" algn="l" defTabSz="914400" rtl="0" eaLnBrk="1" fontAlgn="auto" latinLnBrk="0" hangingPunct="1">
                        <a:lnSpc>
                          <a:spcPct val="100000"/>
                        </a:lnSpc>
                        <a:spcBef>
                          <a:spcPts val="0"/>
                        </a:spcBef>
                        <a:spcAft>
                          <a:spcPts val="0"/>
                        </a:spcAft>
                        <a:buClrTx/>
                        <a:buSzTx/>
                        <a:buFontTx/>
                        <a:buNone/>
                        <a:tabLst/>
                        <a:defRPr/>
                      </a:pPr>
                      <a:r>
                        <a:rPr lang="en-US" sz="1700" baseline="0" dirty="0" smtClean="0">
                          <a:solidFill>
                            <a:srgbClr val="00B050"/>
                          </a:solidFill>
                        </a:rPr>
                        <a:t>Economies of Scale</a:t>
                      </a:r>
                      <a:endParaRPr lang="en-US" sz="1700" dirty="0" smtClean="0">
                        <a:solidFill>
                          <a:srgbClr val="00B050"/>
                        </a:solidFill>
                      </a:endParaRPr>
                    </a:p>
                  </a:txBody>
                  <a:tcPr/>
                </a:tc>
                <a:tc>
                  <a:txBody>
                    <a:bodyPr/>
                    <a:lstStyle/>
                    <a:p>
                      <a:endParaRPr lang="en-US" sz="17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Broad</a:t>
                      </a:r>
                      <a:r>
                        <a:rPr lang="en-US" sz="1700" baseline="0" dirty="0" smtClean="0"/>
                        <a:t> Differentiation Strategy</a:t>
                      </a:r>
                      <a:br>
                        <a:rPr lang="en-US" sz="1700" baseline="0" dirty="0" smtClean="0"/>
                      </a:br>
                      <a:r>
                        <a:rPr lang="en-US" sz="1700" baseline="0" dirty="0" smtClean="0">
                          <a:solidFill>
                            <a:srgbClr val="FF0000"/>
                          </a:solidFill>
                        </a:rPr>
                        <a:t>Gen </a:t>
                      </a:r>
                      <a:r>
                        <a:rPr lang="en-US" sz="1700" baseline="0" dirty="0" err="1" smtClean="0">
                          <a:solidFill>
                            <a:srgbClr val="FF0000"/>
                          </a:solidFill>
                        </a:rPr>
                        <a:t>Advtg</a:t>
                      </a:r>
                      <a:r>
                        <a:rPr lang="en-US" sz="1700" baseline="0" dirty="0" smtClean="0"/>
                        <a:t/>
                      </a:r>
                      <a:br>
                        <a:rPr lang="en-US" sz="1700" baseline="0" dirty="0" smtClean="0"/>
                      </a:br>
                      <a:r>
                        <a:rPr lang="en-US" sz="1700" dirty="0" smtClean="0">
                          <a:solidFill>
                            <a:srgbClr val="00B050"/>
                          </a:solidFill>
                        </a:rPr>
                        <a:t>Product R&amp;D</a:t>
                      </a:r>
                    </a:p>
                  </a:txBody>
                  <a:tcPr/>
                </a:tc>
                <a:extLst>
                  <a:ext uri="{0D108BD9-81ED-4DB2-BD59-A6C34878D82A}">
                    <a16:rowId xmlns:a16="http://schemas.microsoft.com/office/drawing/2014/main" val="10002"/>
                  </a:ext>
                </a:extLst>
              </a:tr>
              <a:tr h="1934022">
                <a:tc vMerge="1">
                  <a:txBody>
                    <a:bodyPr/>
                    <a:lstStyle/>
                    <a:p>
                      <a:endParaRPr lang="en-US" dirty="0"/>
                    </a:p>
                  </a:txBody>
                  <a:tcPr/>
                </a:tc>
                <a:tc>
                  <a:txBody>
                    <a:bodyPr/>
                    <a:lstStyle/>
                    <a:p>
                      <a:endParaRPr lang="en-US" sz="1700" dirty="0"/>
                    </a:p>
                  </a:txBody>
                  <a:tcPr/>
                </a:tc>
                <a:tc>
                  <a:txBody>
                    <a:bodyPr/>
                    <a:lstStyle/>
                    <a:p>
                      <a:endParaRPr lang="en-US" sz="170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smtClean="0"/>
                        <a:t>Best-Cost</a:t>
                      </a:r>
                      <a:r>
                        <a:rPr lang="en-US" sz="1700" baseline="0" dirty="0" smtClean="0"/>
                        <a:t> Provider Strategy</a:t>
                      </a:r>
                      <a:br>
                        <a:rPr lang="en-US" sz="1700" baseline="0" dirty="0" smtClean="0"/>
                      </a:br>
                      <a:r>
                        <a:rPr lang="en-US" sz="1700" baseline="0" dirty="0" smtClean="0">
                          <a:solidFill>
                            <a:srgbClr val="FF0000"/>
                          </a:solidFill>
                        </a:rPr>
                        <a:t>Direct </a:t>
                      </a:r>
                      <a:r>
                        <a:rPr lang="en-US" sz="1700" baseline="0" dirty="0" err="1" smtClean="0">
                          <a:solidFill>
                            <a:srgbClr val="FF0000"/>
                          </a:solidFill>
                        </a:rPr>
                        <a:t>Mktg</a:t>
                      </a:r>
                      <a:r>
                        <a:rPr lang="en-US" sz="1700" baseline="0" dirty="0" smtClean="0"/>
                        <a:t/>
                      </a:r>
                      <a:br>
                        <a:rPr lang="en-US" sz="1700" baseline="0" dirty="0" smtClean="0"/>
                      </a:br>
                      <a:r>
                        <a:rPr lang="en-US" sz="1700" kern="1200" dirty="0" smtClean="0">
                          <a:solidFill>
                            <a:srgbClr val="00B050"/>
                          </a:solidFill>
                          <a:latin typeface="+mn-lt"/>
                          <a:ea typeface="+mn-ea"/>
                          <a:cs typeface="+mn-cs"/>
                        </a:rPr>
                        <a:t>process</a:t>
                      </a:r>
                      <a:r>
                        <a:rPr lang="en-US" sz="1700" baseline="0" dirty="0" smtClean="0"/>
                        <a:t> </a:t>
                      </a:r>
                      <a:r>
                        <a:rPr lang="en-US" sz="1700" dirty="0" smtClean="0">
                          <a:solidFill>
                            <a:srgbClr val="00B050"/>
                          </a:solidFill>
                        </a:rPr>
                        <a:t>R&amp;D</a:t>
                      </a:r>
                      <a:r>
                        <a:rPr lang="en-US" sz="1700" dirty="0" smtClean="0">
                          <a:solidFill>
                            <a:srgbClr val="00B050"/>
                          </a:solidFill>
                        </a:rPr>
                        <a:t>, efficient use </a:t>
                      </a:r>
                      <a:r>
                        <a:rPr lang="en-US" sz="1700" dirty="0" smtClean="0">
                          <a:solidFill>
                            <a:srgbClr val="00B050"/>
                          </a:solidFill>
                        </a:rPr>
                        <a:t>inventory, supply</a:t>
                      </a:r>
                      <a:r>
                        <a:rPr lang="en-US" sz="1700" baseline="0" dirty="0" smtClean="0">
                          <a:solidFill>
                            <a:srgbClr val="00B050"/>
                          </a:solidFill>
                        </a:rPr>
                        <a:t> chains</a:t>
                      </a:r>
                      <a:endParaRPr lang="en-US" sz="1700" dirty="0" smtClean="0">
                        <a:solidFill>
                          <a:srgbClr val="00B050"/>
                        </a:solidFill>
                      </a:endParaRPr>
                    </a:p>
                  </a:txBody>
                  <a:tcPr/>
                </a:tc>
                <a:tc>
                  <a:txBody>
                    <a:bodyPr/>
                    <a:lstStyle/>
                    <a:p>
                      <a:endParaRPr lang="en-US" sz="1700" dirty="0"/>
                    </a:p>
                  </a:txBody>
                  <a:tcPr/>
                </a:tc>
                <a:extLst>
                  <a:ext uri="{0D108BD9-81ED-4DB2-BD59-A6C34878D82A}">
                    <a16:rowId xmlns:a16="http://schemas.microsoft.com/office/drawing/2014/main" val="10003"/>
                  </a:ext>
                </a:extLst>
              </a:tr>
              <a:tr h="1670292">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Narrow</a:t>
                      </a:r>
                      <a:r>
                        <a:rPr lang="en-US" sz="1700" baseline="0" dirty="0" smtClean="0"/>
                        <a:t> Buyer Segment</a:t>
                      </a:r>
                      <a:endParaRPr lang="en-US" sz="17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Focused Low-Cost</a:t>
                      </a:r>
                      <a:r>
                        <a:rPr lang="en-US" sz="1700" baseline="0" dirty="0" smtClean="0"/>
                        <a:t> strategy</a:t>
                      </a:r>
                      <a:br>
                        <a:rPr lang="en-US" sz="1700" baseline="0" dirty="0" smtClean="0"/>
                      </a:br>
                      <a:r>
                        <a:rPr lang="en-US" sz="1700" baseline="0" dirty="0" smtClean="0">
                          <a:solidFill>
                            <a:srgbClr val="FF0000"/>
                          </a:solidFill>
                        </a:rPr>
                        <a:t>Direct </a:t>
                      </a:r>
                      <a:r>
                        <a:rPr lang="en-US" sz="1700" baseline="0" dirty="0" err="1" smtClean="0">
                          <a:solidFill>
                            <a:srgbClr val="FF0000"/>
                          </a:solidFill>
                        </a:rPr>
                        <a:t>Mktg</a:t>
                      </a:r>
                      <a:r>
                        <a:rPr lang="en-US" sz="1700" baseline="0" dirty="0" smtClean="0">
                          <a:solidFill>
                            <a:srgbClr val="FF0000"/>
                          </a:solidFill>
                        </a:rPr>
                        <a:t> </a:t>
                      </a:r>
                      <a:r>
                        <a:rPr lang="en-US" sz="1700" baseline="0" dirty="0" smtClean="0"/>
                        <a:t/>
                      </a:r>
                      <a:br>
                        <a:rPr lang="en-US" sz="1700" baseline="0" dirty="0" smtClean="0"/>
                      </a:br>
                      <a:r>
                        <a:rPr lang="en-US" sz="1700" dirty="0" smtClean="0">
                          <a:solidFill>
                            <a:srgbClr val="00B050"/>
                          </a:solidFill>
                        </a:rPr>
                        <a:t>Efficient use of </a:t>
                      </a:r>
                      <a:r>
                        <a:rPr lang="en-US" sz="1700" dirty="0" smtClean="0">
                          <a:solidFill>
                            <a:srgbClr val="00B050"/>
                          </a:solidFill>
                        </a:rPr>
                        <a:t>inventory, supply</a:t>
                      </a:r>
                      <a:r>
                        <a:rPr lang="en-US" sz="1700" baseline="0" dirty="0" smtClean="0">
                          <a:solidFill>
                            <a:srgbClr val="00B050"/>
                          </a:solidFill>
                        </a:rPr>
                        <a:t> chains</a:t>
                      </a:r>
                      <a:endParaRPr lang="en-US" sz="1700" dirty="0" smtClean="0">
                        <a:solidFill>
                          <a:srgbClr val="00B050"/>
                        </a:solidFill>
                      </a:endParaRPr>
                    </a:p>
                  </a:txBody>
                  <a:tcPr/>
                </a:tc>
                <a:tc>
                  <a:txBody>
                    <a:bodyPr/>
                    <a:lstStyle/>
                    <a:p>
                      <a:endParaRPr lang="en-US" sz="1700"/>
                    </a:p>
                  </a:txBody>
                  <a:tcPr/>
                </a:tc>
                <a:tc>
                  <a:txBody>
                    <a:bodyPr/>
                    <a:lstStyle/>
                    <a:p>
                      <a:r>
                        <a:rPr lang="en-US" sz="1700" dirty="0" smtClean="0"/>
                        <a:t>Focused Differentiation</a:t>
                      </a:r>
                      <a:r>
                        <a:rPr lang="en-US" sz="1700" baseline="0" dirty="0" smtClean="0"/>
                        <a:t> Strategy</a:t>
                      </a:r>
                      <a:br>
                        <a:rPr lang="en-US" sz="1700" baseline="0" dirty="0" smtClean="0"/>
                      </a:br>
                      <a:r>
                        <a:rPr lang="en-US" sz="1700" baseline="0" dirty="0" smtClean="0">
                          <a:solidFill>
                            <a:srgbClr val="FF0000"/>
                          </a:solidFill>
                        </a:rPr>
                        <a:t>Direct </a:t>
                      </a:r>
                      <a:r>
                        <a:rPr lang="en-US" sz="1700" baseline="0" dirty="0" err="1" smtClean="0">
                          <a:solidFill>
                            <a:srgbClr val="FF0000"/>
                          </a:solidFill>
                        </a:rPr>
                        <a:t>Mktg</a:t>
                      </a:r>
                      <a:endParaRPr lang="en-US" sz="1700" baseline="0" dirty="0" smtClean="0">
                        <a:solidFill>
                          <a:srgbClr val="FF0000"/>
                        </a:solidFill>
                      </a:endParaRPr>
                    </a:p>
                    <a:p>
                      <a:r>
                        <a:rPr lang="en-US" sz="1700" baseline="0" dirty="0" smtClean="0">
                          <a:solidFill>
                            <a:srgbClr val="00B050"/>
                          </a:solidFill>
                        </a:rPr>
                        <a:t>Product R&amp;D</a:t>
                      </a:r>
                      <a:endParaRPr lang="en-US" sz="1700" dirty="0">
                        <a:solidFill>
                          <a:srgbClr val="00B050"/>
                        </a:solidFill>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504471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39603959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2" name="think-cell Slide" r:id="rId5" imgW="395" imgH="394" progId="TCLayout.ActiveDocument.1">
                  <p:embed/>
                </p:oleObj>
              </mc:Choice>
              <mc:Fallback>
                <p:oleObj name="think-cell Slide" r:id="rId5" imgW="395" imgH="39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0" y="228600"/>
            <a:ext cx="9067800" cy="609600"/>
          </a:xfrm>
        </p:spPr>
        <p:txBody>
          <a:bodyPr vert="horz">
            <a:noAutofit/>
          </a:bodyPr>
          <a:lstStyle/>
          <a:p>
            <a:r>
              <a:rPr lang="en-US" sz="3800" dirty="0" smtClean="0"/>
              <a:t>Generic Competitive Strategies: Examples</a:t>
            </a:r>
            <a:endParaRPr lang="en-US" sz="3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05286556"/>
              </p:ext>
            </p:extLst>
          </p:nvPr>
        </p:nvGraphicFramePr>
        <p:xfrm>
          <a:off x="533400" y="1066800"/>
          <a:ext cx="8381999" cy="5405120"/>
        </p:xfrm>
        <a:graphic>
          <a:graphicData uri="http://schemas.openxmlformats.org/drawingml/2006/table">
            <a:tbl>
              <a:tblPr firstRow="1" bandRow="1">
                <a:tableStyleId>{5C22544A-7EE6-4342-B048-85BDC9FD1C3A}</a:tableStyleId>
              </a:tblPr>
              <a:tblGrid>
                <a:gridCol w="957943">
                  <a:extLst>
                    <a:ext uri="{9D8B030D-6E8A-4147-A177-3AD203B41FA5}">
                      <a16:colId xmlns:a16="http://schemas.microsoft.com/office/drawing/2014/main" val="20000"/>
                    </a:ext>
                  </a:extLst>
                </a:gridCol>
                <a:gridCol w="1596571">
                  <a:extLst>
                    <a:ext uri="{9D8B030D-6E8A-4147-A177-3AD203B41FA5}">
                      <a16:colId xmlns:a16="http://schemas.microsoft.com/office/drawing/2014/main" val="20001"/>
                    </a:ext>
                  </a:extLst>
                </a:gridCol>
                <a:gridCol w="1941286">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2285999">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endParaRPr lang="en-US" dirty="0"/>
                    </a:p>
                  </a:txBody>
                  <a:tcPr/>
                </a:tc>
                <a:tc gridSpan="3">
                  <a:txBody>
                    <a:bodyPr/>
                    <a:lstStyle/>
                    <a:p>
                      <a:r>
                        <a:rPr lang="en-US" dirty="0" smtClean="0"/>
                        <a:t>Type of Competitive Advantage</a:t>
                      </a:r>
                      <a:r>
                        <a:rPr lang="en-US" baseline="0" dirty="0" smtClean="0"/>
                        <a:t> Being Pursued</a:t>
                      </a: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rowSpan="4">
                  <a:txBody>
                    <a:bodyPr/>
                    <a:lstStyle/>
                    <a:p>
                      <a:endParaRPr lang="en-US" dirty="0" smtClean="0"/>
                    </a:p>
                    <a:p>
                      <a:endParaRPr lang="en-US" dirty="0" smtClean="0"/>
                    </a:p>
                    <a:p>
                      <a:endParaRPr lang="en-US" dirty="0" smtClean="0"/>
                    </a:p>
                    <a:p>
                      <a:endParaRPr lang="en-US" dirty="0" smtClean="0"/>
                    </a:p>
                    <a:p>
                      <a:endParaRPr lang="en-US" dirty="0" smtClean="0"/>
                    </a:p>
                    <a:p>
                      <a:r>
                        <a:rPr lang="en-US" dirty="0" smtClean="0"/>
                        <a:t>Market Target</a:t>
                      </a:r>
                      <a:endParaRPr lang="en-US" dirty="0"/>
                    </a:p>
                  </a:txBody>
                  <a:tcPr/>
                </a:tc>
                <a:tc>
                  <a:txBody>
                    <a:bodyPr/>
                    <a:lstStyle/>
                    <a:p>
                      <a:endParaRPr lang="en-US" dirty="0"/>
                    </a:p>
                  </a:txBody>
                  <a:tcPr/>
                </a:tc>
                <a:tc>
                  <a:txBody>
                    <a:bodyPr/>
                    <a:lstStyle/>
                    <a:p>
                      <a:r>
                        <a:rPr lang="en-US" dirty="0" smtClean="0"/>
                        <a:t>Lowest Cost</a:t>
                      </a:r>
                      <a:endParaRPr lang="en-US" dirty="0"/>
                    </a:p>
                  </a:txBody>
                  <a:tcPr/>
                </a:tc>
                <a:tc>
                  <a:txBody>
                    <a:bodyPr/>
                    <a:lstStyle/>
                    <a:p>
                      <a:endParaRPr lang="en-US" dirty="0"/>
                    </a:p>
                  </a:txBody>
                  <a:tcPr/>
                </a:tc>
                <a:tc>
                  <a:txBody>
                    <a:bodyPr/>
                    <a:lstStyle/>
                    <a:p>
                      <a:r>
                        <a:rPr lang="en-US" dirty="0" smtClean="0"/>
                        <a:t>Differentiation</a:t>
                      </a:r>
                      <a:endParaRPr lang="en-US" dirty="0"/>
                    </a:p>
                  </a:txBody>
                  <a:tcPr/>
                </a:tc>
                <a:extLst>
                  <a:ext uri="{0D108BD9-81ED-4DB2-BD59-A6C34878D82A}">
                    <a16:rowId xmlns:a16="http://schemas.microsoft.com/office/drawing/2014/main" val="10001"/>
                  </a:ext>
                </a:extLst>
              </a:tr>
              <a:tr h="370840">
                <a:tc vMerge="1">
                  <a:txBody>
                    <a:bodyPr/>
                    <a:lstStyle/>
                    <a:p>
                      <a:endParaRPr lang="en-US" dirty="0"/>
                    </a:p>
                  </a:txBody>
                  <a:tcPr/>
                </a:tc>
                <a:tc>
                  <a:txBody>
                    <a:bodyPr/>
                    <a:lstStyle/>
                    <a:p>
                      <a:r>
                        <a:rPr lang="en-US" dirty="0" smtClean="0"/>
                        <a:t>Broad Cross-Section</a:t>
                      </a:r>
                      <a:r>
                        <a:rPr lang="en-US" baseline="0" dirty="0" smtClean="0"/>
                        <a:t> of buyer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Overall Low-Cost</a:t>
                      </a:r>
                      <a:r>
                        <a:rPr lang="en-US" baseline="0" dirty="0" smtClean="0"/>
                        <a:t> Provider Strategy</a:t>
                      </a:r>
                      <a:br>
                        <a:rPr lang="en-US" baseline="0" dirty="0" smtClean="0"/>
                      </a:br>
                      <a:r>
                        <a:rPr lang="en-US" baseline="0" dirty="0" smtClean="0">
                          <a:solidFill>
                            <a:srgbClr val="FF0000"/>
                          </a:solidFill>
                        </a:rPr>
                        <a:t>Wal-Mart, 99 Cent Stores, Dollar Tree</a:t>
                      </a:r>
                      <a:endParaRPr lang="en-US" dirty="0" smtClean="0">
                        <a:solidFill>
                          <a:srgbClr val="FF0000"/>
                        </a:solidFill>
                      </a:endParaRPr>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Broad</a:t>
                      </a:r>
                      <a:r>
                        <a:rPr lang="en-US" baseline="0" dirty="0" smtClean="0"/>
                        <a:t> Differentiation Strategy</a:t>
                      </a:r>
                      <a:br>
                        <a:rPr lang="en-US" baseline="0" dirty="0" smtClean="0"/>
                      </a:br>
                      <a:r>
                        <a:rPr lang="en-US" baseline="0" dirty="0" smtClean="0">
                          <a:solidFill>
                            <a:srgbClr val="FF0000"/>
                          </a:solidFill>
                        </a:rPr>
                        <a:t>Starbuck’s, Land’s End, Victoria’s Secret</a:t>
                      </a:r>
                      <a:endParaRPr lang="en-US" dirty="0">
                        <a:solidFill>
                          <a:srgbClr val="FF0000"/>
                        </a:solidFill>
                      </a:endParaRPr>
                    </a:p>
                  </a:txBody>
                  <a:tcPr/>
                </a:tc>
                <a:extLst>
                  <a:ext uri="{0D108BD9-81ED-4DB2-BD59-A6C34878D82A}">
                    <a16:rowId xmlns:a16="http://schemas.microsoft.com/office/drawing/2014/main" val="10002"/>
                  </a:ext>
                </a:extLst>
              </a:tr>
              <a:tr h="370840">
                <a:tc vMerge="1">
                  <a:txBody>
                    <a:bodyPr/>
                    <a:lstStyle/>
                    <a:p>
                      <a:endParaRPr lang="en-US" dirty="0"/>
                    </a:p>
                  </a:txBody>
                  <a:tcPr/>
                </a:tc>
                <a:tc>
                  <a:txBody>
                    <a:bodyPr/>
                    <a:lstStyle/>
                    <a:p>
                      <a:endParaRPr lang="en-US" dirty="0"/>
                    </a:p>
                  </a:txBody>
                  <a:tcPr/>
                </a:tc>
                <a:tc>
                  <a:txBody>
                    <a:bodyPr/>
                    <a:lstStyle/>
                    <a:p>
                      <a:endParaRPr lang="en-US"/>
                    </a:p>
                  </a:txBody>
                  <a:tcPr/>
                </a:tc>
                <a:tc>
                  <a:txBody>
                    <a:bodyPr/>
                    <a:lstStyle/>
                    <a:p>
                      <a:pPr algn="ctr"/>
                      <a:r>
                        <a:rPr lang="en-US" dirty="0" smtClean="0"/>
                        <a:t>Best-Cost</a:t>
                      </a:r>
                      <a:r>
                        <a:rPr lang="en-US" baseline="0" dirty="0" smtClean="0"/>
                        <a:t> Provider Strategy</a:t>
                      </a:r>
                      <a:br>
                        <a:rPr lang="en-US" baseline="0" dirty="0" smtClean="0"/>
                      </a:br>
                      <a:r>
                        <a:rPr lang="en-US" baseline="0" dirty="0" smtClean="0">
                          <a:solidFill>
                            <a:srgbClr val="FF0000"/>
                          </a:solidFill>
                        </a:rPr>
                        <a:t>UPS, Budweiser</a:t>
                      </a:r>
                      <a:r>
                        <a:rPr lang="en-US" baseline="0" smtClean="0">
                          <a:solidFill>
                            <a:srgbClr val="FF0000"/>
                          </a:solidFill>
                        </a:rPr>
                        <a:t>, Target</a:t>
                      </a:r>
                      <a:endParaRPr lang="en-US" dirty="0">
                        <a:solidFill>
                          <a:srgbClr val="FF0000"/>
                        </a:solidFill>
                      </a:endParaRPr>
                    </a:p>
                  </a:txBody>
                  <a:tcPr/>
                </a:tc>
                <a:tc>
                  <a:txBody>
                    <a:bodyPr/>
                    <a:lstStyle/>
                    <a:p>
                      <a:endParaRPr lang="en-US"/>
                    </a:p>
                  </a:txBody>
                  <a:tcPr/>
                </a:tc>
                <a:extLst>
                  <a:ext uri="{0D108BD9-81ED-4DB2-BD59-A6C34878D82A}">
                    <a16:rowId xmlns:a16="http://schemas.microsoft.com/office/drawing/2014/main" val="10003"/>
                  </a:ext>
                </a:extLst>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Narrow</a:t>
                      </a:r>
                      <a:r>
                        <a:rPr lang="en-US" baseline="0" dirty="0" smtClean="0"/>
                        <a:t> Buyer Segment</a:t>
                      </a:r>
                      <a:endParaRPr lang="en-US" dirty="0" smtClean="0"/>
                    </a:p>
                  </a:txBody>
                  <a:tcPr/>
                </a:tc>
                <a:tc>
                  <a:txBody>
                    <a:bodyPr/>
                    <a:lstStyle/>
                    <a:p>
                      <a:r>
                        <a:rPr lang="en-US" dirty="0" smtClean="0"/>
                        <a:t>Focused Low-Cost</a:t>
                      </a:r>
                      <a:r>
                        <a:rPr lang="en-US" baseline="0" dirty="0" smtClean="0"/>
                        <a:t> strategy</a:t>
                      </a:r>
                      <a:endParaRPr lang="en-US" baseline="0" dirty="0" smtClean="0">
                        <a:solidFill>
                          <a:srgbClr val="FF0000"/>
                        </a:solidFill>
                      </a:endParaRPr>
                    </a:p>
                    <a:p>
                      <a:r>
                        <a:rPr lang="en-US" baseline="0" dirty="0" smtClean="0">
                          <a:solidFill>
                            <a:srgbClr val="FF0000"/>
                          </a:solidFill>
                        </a:rPr>
                        <a:t>Dairy Queen, Tabasco</a:t>
                      </a:r>
                      <a:endParaRPr lang="en-US" dirty="0">
                        <a:solidFill>
                          <a:srgbClr val="FF0000"/>
                        </a:solidFill>
                      </a:endParaRPr>
                    </a:p>
                  </a:txBody>
                  <a:tcPr/>
                </a:tc>
                <a:tc>
                  <a:txBody>
                    <a:bodyPr/>
                    <a:lstStyle/>
                    <a:p>
                      <a:endParaRPr lang="en-US"/>
                    </a:p>
                  </a:txBody>
                  <a:tcPr/>
                </a:tc>
                <a:tc>
                  <a:txBody>
                    <a:bodyPr/>
                    <a:lstStyle/>
                    <a:p>
                      <a:r>
                        <a:rPr lang="en-US" dirty="0" smtClean="0"/>
                        <a:t>Focused Differentiation</a:t>
                      </a:r>
                      <a:r>
                        <a:rPr lang="en-US" baseline="0" dirty="0" smtClean="0"/>
                        <a:t> Strategy</a:t>
                      </a:r>
                      <a:br>
                        <a:rPr lang="en-US" baseline="0" dirty="0" smtClean="0"/>
                      </a:br>
                      <a:r>
                        <a:rPr lang="en-US" baseline="0" dirty="0" smtClean="0">
                          <a:solidFill>
                            <a:srgbClr val="FF0000"/>
                          </a:solidFill>
                        </a:rPr>
                        <a:t>Trader Joe’s, Micro-breweries, Breezes</a:t>
                      </a:r>
                      <a:endParaRPr lang="en-US" dirty="0">
                        <a:solidFill>
                          <a:srgbClr val="FF0000"/>
                        </a:solidFill>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188093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15597537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4" name="think-cell Slide" r:id="rId5" imgW="395" imgH="394" progId="TCLayout.ActiveDocument.1">
                  <p:embed/>
                </p:oleObj>
              </mc:Choice>
              <mc:Fallback>
                <p:oleObj name="think-cell Slide" r:id="rId5" imgW="395" imgH="39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2711615998"/>
              </p:ext>
            </p:extLst>
          </p:nvPr>
        </p:nvGraphicFramePr>
        <p:xfrm>
          <a:off x="342899" y="914400"/>
          <a:ext cx="8534402" cy="4828858"/>
        </p:xfrm>
        <a:graphic>
          <a:graphicData uri="http://schemas.openxmlformats.org/drawingml/2006/table">
            <a:tbl>
              <a:tblPr firstRow="1" firstCol="1" bandRow="1">
                <a:tableStyleId>{5C22544A-7EE6-4342-B048-85BDC9FD1C3A}</a:tableStyleId>
              </a:tblPr>
              <a:tblGrid>
                <a:gridCol w="1257301">
                  <a:extLst>
                    <a:ext uri="{9D8B030D-6E8A-4147-A177-3AD203B41FA5}">
                      <a16:colId xmlns:a16="http://schemas.microsoft.com/office/drawing/2014/main" val="20000"/>
                    </a:ext>
                  </a:extLst>
                </a:gridCol>
                <a:gridCol w="5334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1143000">
                  <a:extLst>
                    <a:ext uri="{9D8B030D-6E8A-4147-A177-3AD203B41FA5}">
                      <a16:colId xmlns:a16="http://schemas.microsoft.com/office/drawing/2014/main" val="20006"/>
                    </a:ext>
                  </a:extLst>
                </a:gridCol>
                <a:gridCol w="1447800">
                  <a:extLst>
                    <a:ext uri="{9D8B030D-6E8A-4147-A177-3AD203B41FA5}">
                      <a16:colId xmlns:a16="http://schemas.microsoft.com/office/drawing/2014/main" val="20007"/>
                    </a:ext>
                  </a:extLst>
                </a:gridCol>
                <a:gridCol w="1562101">
                  <a:extLst>
                    <a:ext uri="{9D8B030D-6E8A-4147-A177-3AD203B41FA5}">
                      <a16:colId xmlns:a16="http://schemas.microsoft.com/office/drawing/2014/main" val="20008"/>
                    </a:ext>
                  </a:extLst>
                </a:gridCol>
              </a:tblGrid>
              <a:tr h="0">
                <a:tc>
                  <a:txBody>
                    <a:bodyPr/>
                    <a:lstStyle/>
                    <a:p>
                      <a:pPr marL="0" marR="0">
                        <a:lnSpc>
                          <a:spcPct val="120000"/>
                        </a:lnSpc>
                        <a:spcBef>
                          <a:spcPts val="0"/>
                        </a:spcBef>
                        <a:spcAft>
                          <a:spcPts val="0"/>
                        </a:spcAft>
                      </a:pPr>
                      <a:r>
                        <a:rPr lang="en-US" sz="1200" dirty="0">
                          <a:effectLst/>
                        </a:rPr>
                        <a:t>Strategy</a:t>
                      </a:r>
                      <a:endParaRPr lang="en-US" sz="1200" dirty="0">
                        <a:solidFill>
                          <a:srgbClr val="000000"/>
                        </a:solidFill>
                        <a:effectLst/>
                        <a:latin typeface="Times"/>
                        <a:ea typeface="Times New Roman"/>
                      </a:endParaRPr>
                    </a:p>
                  </a:txBody>
                  <a:tcPr marL="68580" marR="68580" marT="0" marB="0"/>
                </a:tc>
                <a:tc>
                  <a:txBody>
                    <a:bodyPr/>
                    <a:lstStyle/>
                    <a:p>
                      <a:pPr marL="0" marR="0">
                        <a:lnSpc>
                          <a:spcPct val="120000"/>
                        </a:lnSpc>
                        <a:spcBef>
                          <a:spcPts val="0"/>
                        </a:spcBef>
                        <a:spcAft>
                          <a:spcPts val="0"/>
                        </a:spcAft>
                      </a:pPr>
                      <a:r>
                        <a:rPr lang="en-US" sz="1200">
                          <a:effectLst/>
                        </a:rPr>
                        <a:t>Cost</a:t>
                      </a:r>
                      <a:endParaRPr lang="en-US" sz="1200">
                        <a:solidFill>
                          <a:srgbClr val="000000"/>
                        </a:solidFill>
                        <a:effectLst/>
                        <a:latin typeface="Times"/>
                        <a:ea typeface="Times New Roman"/>
                      </a:endParaRPr>
                    </a:p>
                  </a:txBody>
                  <a:tcPr marL="68580" marR="68580" marT="0" marB="0"/>
                </a:tc>
                <a:tc>
                  <a:txBody>
                    <a:bodyPr/>
                    <a:lstStyle/>
                    <a:p>
                      <a:pPr marL="0" marR="0">
                        <a:lnSpc>
                          <a:spcPct val="120000"/>
                        </a:lnSpc>
                        <a:spcBef>
                          <a:spcPts val="0"/>
                        </a:spcBef>
                        <a:spcAft>
                          <a:spcPts val="0"/>
                        </a:spcAft>
                      </a:pPr>
                      <a:r>
                        <a:rPr lang="en-US" sz="1200">
                          <a:effectLst/>
                        </a:rPr>
                        <a:t>Price</a:t>
                      </a:r>
                      <a:endParaRPr lang="en-US" sz="1200">
                        <a:solidFill>
                          <a:srgbClr val="000000"/>
                        </a:solidFill>
                        <a:effectLst/>
                        <a:latin typeface="Times"/>
                        <a:ea typeface="Times New Roman"/>
                      </a:endParaRPr>
                    </a:p>
                  </a:txBody>
                  <a:tcPr marL="68580" marR="68580" marT="0" marB="0"/>
                </a:tc>
                <a:tc>
                  <a:txBody>
                    <a:bodyPr/>
                    <a:lstStyle/>
                    <a:p>
                      <a:pPr marL="0" marR="0">
                        <a:lnSpc>
                          <a:spcPct val="120000"/>
                        </a:lnSpc>
                        <a:spcBef>
                          <a:spcPts val="0"/>
                        </a:spcBef>
                        <a:spcAft>
                          <a:spcPts val="0"/>
                        </a:spcAft>
                      </a:pPr>
                      <a:r>
                        <a:rPr lang="en-US" sz="1200">
                          <a:effectLst/>
                        </a:rPr>
                        <a:t>Quality</a:t>
                      </a:r>
                      <a:endParaRPr lang="en-US" sz="1200">
                        <a:solidFill>
                          <a:srgbClr val="000000"/>
                        </a:solidFill>
                        <a:effectLst/>
                        <a:latin typeface="Times"/>
                        <a:ea typeface="Times New Roman"/>
                      </a:endParaRPr>
                    </a:p>
                  </a:txBody>
                  <a:tcPr marL="68580" marR="68580" marT="0" marB="0"/>
                </a:tc>
                <a:tc>
                  <a:txBody>
                    <a:bodyPr/>
                    <a:lstStyle/>
                    <a:p>
                      <a:pPr marL="0" marR="0">
                        <a:lnSpc>
                          <a:spcPct val="120000"/>
                        </a:lnSpc>
                        <a:spcBef>
                          <a:spcPts val="0"/>
                        </a:spcBef>
                        <a:spcAft>
                          <a:spcPts val="0"/>
                        </a:spcAft>
                      </a:pPr>
                      <a:r>
                        <a:rPr lang="en-US" sz="1200">
                          <a:effectLst/>
                        </a:rPr>
                        <a:t>Margin</a:t>
                      </a:r>
                      <a:endParaRPr lang="en-US" sz="1200">
                        <a:solidFill>
                          <a:srgbClr val="000000"/>
                        </a:solidFill>
                        <a:effectLst/>
                        <a:latin typeface="Times"/>
                        <a:ea typeface="Times New Roman"/>
                      </a:endParaRPr>
                    </a:p>
                  </a:txBody>
                  <a:tcPr marL="68580" marR="68580" marT="0" marB="0"/>
                </a:tc>
                <a:tc>
                  <a:txBody>
                    <a:bodyPr/>
                    <a:lstStyle/>
                    <a:p>
                      <a:pPr marL="0" marR="0">
                        <a:lnSpc>
                          <a:spcPct val="120000"/>
                        </a:lnSpc>
                        <a:spcBef>
                          <a:spcPts val="0"/>
                        </a:spcBef>
                        <a:spcAft>
                          <a:spcPts val="0"/>
                        </a:spcAft>
                      </a:pPr>
                      <a:r>
                        <a:rPr lang="en-US" sz="1200" dirty="0" smtClean="0">
                          <a:effectLst/>
                        </a:rPr>
                        <a:t>Vol</a:t>
                      </a:r>
                      <a:endParaRPr lang="en-US" sz="1200" dirty="0">
                        <a:solidFill>
                          <a:srgbClr val="000000"/>
                        </a:solidFill>
                        <a:effectLst/>
                        <a:latin typeface="Times"/>
                        <a:ea typeface="Times New Roman"/>
                      </a:endParaRPr>
                    </a:p>
                  </a:txBody>
                  <a:tcPr marL="68580" marR="68580" marT="0" marB="0"/>
                </a:tc>
                <a:tc>
                  <a:txBody>
                    <a:bodyPr/>
                    <a:lstStyle/>
                    <a:p>
                      <a:pPr marL="0" marR="0">
                        <a:lnSpc>
                          <a:spcPct val="120000"/>
                        </a:lnSpc>
                        <a:spcBef>
                          <a:spcPts val="0"/>
                        </a:spcBef>
                        <a:spcAft>
                          <a:spcPts val="0"/>
                        </a:spcAft>
                      </a:pPr>
                      <a:r>
                        <a:rPr lang="en-US" sz="1200" dirty="0" smtClean="0">
                          <a:effectLst/>
                        </a:rPr>
                        <a:t>Marketing</a:t>
                      </a:r>
                      <a:r>
                        <a:rPr lang="en-US" sz="1200" baseline="0" dirty="0" smtClean="0">
                          <a:effectLst/>
                        </a:rPr>
                        <a:t> Tactic</a:t>
                      </a:r>
                      <a:endParaRPr lang="en-US" sz="1200" dirty="0">
                        <a:solidFill>
                          <a:srgbClr val="000000"/>
                        </a:solidFill>
                        <a:effectLst/>
                        <a:latin typeface="Times"/>
                        <a:ea typeface="Times New Roman"/>
                      </a:endParaRPr>
                    </a:p>
                  </a:txBody>
                  <a:tcPr marL="68580" marR="68580" marT="0" marB="0"/>
                </a:tc>
                <a:tc>
                  <a:txBody>
                    <a:bodyPr/>
                    <a:lstStyle/>
                    <a:p>
                      <a:pPr marL="0" marR="0">
                        <a:lnSpc>
                          <a:spcPct val="120000"/>
                        </a:lnSpc>
                        <a:spcBef>
                          <a:spcPts val="0"/>
                        </a:spcBef>
                        <a:spcAft>
                          <a:spcPts val="0"/>
                        </a:spcAft>
                      </a:pPr>
                      <a:r>
                        <a:rPr lang="en-US" sz="1200" b="1" kern="1200" dirty="0" smtClean="0">
                          <a:solidFill>
                            <a:schemeClr val="lt1"/>
                          </a:solidFill>
                          <a:effectLst/>
                          <a:latin typeface="+mn-lt"/>
                          <a:ea typeface="+mn-ea"/>
                          <a:cs typeface="+mn-cs"/>
                        </a:rPr>
                        <a:t>Operating Tactic</a:t>
                      </a:r>
                      <a:endParaRPr lang="en-US" sz="1200" b="1" kern="1200" dirty="0">
                        <a:solidFill>
                          <a:schemeClr val="lt1"/>
                        </a:solidFill>
                        <a:effectLst/>
                        <a:latin typeface="+mn-lt"/>
                        <a:ea typeface="+mn-ea"/>
                        <a:cs typeface="+mn-cs"/>
                      </a:endParaRPr>
                    </a:p>
                  </a:txBody>
                  <a:tcPr marL="68580" marR="68580" marT="0" marB="0"/>
                </a:tc>
                <a:tc>
                  <a:txBody>
                    <a:bodyPr/>
                    <a:lstStyle/>
                    <a:p>
                      <a:pPr marL="0" marR="0">
                        <a:lnSpc>
                          <a:spcPct val="120000"/>
                        </a:lnSpc>
                        <a:spcBef>
                          <a:spcPts val="0"/>
                        </a:spcBef>
                        <a:spcAft>
                          <a:spcPts val="0"/>
                        </a:spcAft>
                      </a:pPr>
                      <a:r>
                        <a:rPr lang="en-US" sz="1200" b="1" kern="1200" dirty="0" smtClean="0">
                          <a:solidFill>
                            <a:schemeClr val="lt1"/>
                          </a:solidFill>
                          <a:effectLst/>
                          <a:latin typeface="+mn-lt"/>
                          <a:ea typeface="+mn-ea"/>
                          <a:cs typeface="+mn-cs"/>
                        </a:rPr>
                        <a:t>Ratio</a:t>
                      </a:r>
                      <a:endParaRPr lang="en-US" sz="1200" b="1" kern="1200" dirty="0">
                        <a:solidFill>
                          <a:schemeClr val="lt1"/>
                        </a:solidFill>
                        <a:effectLst/>
                        <a:latin typeface="+mn-lt"/>
                        <a:ea typeface="+mn-ea"/>
                        <a:cs typeface="+mn-cs"/>
                      </a:endParaRPr>
                    </a:p>
                  </a:txBody>
                  <a:tcPr marL="68580" marR="68580" marT="0" marB="0"/>
                </a:tc>
                <a:extLst>
                  <a:ext uri="{0D108BD9-81ED-4DB2-BD59-A6C34878D82A}">
                    <a16:rowId xmlns:a16="http://schemas.microsoft.com/office/drawing/2014/main" val="10000"/>
                  </a:ext>
                </a:extLst>
              </a:tr>
              <a:tr h="0">
                <a:tc>
                  <a:txBody>
                    <a:bodyPr/>
                    <a:lstStyle/>
                    <a:p>
                      <a:pPr marL="0" marR="0">
                        <a:lnSpc>
                          <a:spcPct val="120000"/>
                        </a:lnSpc>
                        <a:spcBef>
                          <a:spcPts val="0"/>
                        </a:spcBef>
                        <a:spcAft>
                          <a:spcPts val="0"/>
                        </a:spcAft>
                      </a:pPr>
                      <a:r>
                        <a:rPr lang="en-US" sz="1200">
                          <a:effectLst/>
                        </a:rPr>
                        <a:t>Low-cost provider strategy</a:t>
                      </a:r>
                      <a:endParaRPr lang="en-US" sz="1200">
                        <a:solidFill>
                          <a:srgbClr val="000000"/>
                        </a:solidFill>
                        <a:effectLst/>
                        <a:latin typeface="Times"/>
                        <a:ea typeface="Times New Roman"/>
                      </a:endParaRPr>
                    </a:p>
                  </a:txBody>
                  <a:tcPr marL="68580" marR="68580" marT="0" marB="0"/>
                </a:tc>
                <a:tc>
                  <a:txBody>
                    <a:bodyPr/>
                    <a:lstStyle/>
                    <a:p>
                      <a:pPr marL="0" marR="0">
                        <a:lnSpc>
                          <a:spcPct val="120000"/>
                        </a:lnSpc>
                        <a:spcBef>
                          <a:spcPts val="0"/>
                        </a:spcBef>
                        <a:spcAft>
                          <a:spcPts val="0"/>
                        </a:spcAft>
                      </a:pPr>
                      <a:r>
                        <a:rPr lang="en-US" sz="1200" kern="1200">
                          <a:solidFill>
                            <a:srgbClr val="000000"/>
                          </a:solidFill>
                          <a:effectLst/>
                          <a:latin typeface="Times"/>
                          <a:ea typeface="Times New Roman"/>
                          <a:cs typeface="+mn-cs"/>
                        </a:rPr>
                        <a:t>Low</a:t>
                      </a:r>
                    </a:p>
                  </a:txBody>
                  <a:tcPr marL="68580" marR="68580" marT="0" marB="0"/>
                </a:tc>
                <a:tc>
                  <a:txBody>
                    <a:bodyPr/>
                    <a:lstStyle/>
                    <a:p>
                      <a:pPr marL="0" marR="0">
                        <a:lnSpc>
                          <a:spcPct val="120000"/>
                        </a:lnSpc>
                        <a:spcBef>
                          <a:spcPts val="0"/>
                        </a:spcBef>
                        <a:spcAft>
                          <a:spcPts val="0"/>
                        </a:spcAft>
                      </a:pPr>
                      <a:r>
                        <a:rPr lang="en-US" sz="1200" kern="1200">
                          <a:solidFill>
                            <a:srgbClr val="000000"/>
                          </a:solidFill>
                          <a:effectLst/>
                          <a:latin typeface="Times"/>
                          <a:ea typeface="Times New Roman"/>
                          <a:cs typeface="+mn-cs"/>
                        </a:rPr>
                        <a:t>Low</a:t>
                      </a: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Low</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a:solidFill>
                            <a:srgbClr val="000000"/>
                          </a:solidFill>
                          <a:effectLst/>
                          <a:latin typeface="Times"/>
                          <a:ea typeface="Times New Roman"/>
                          <a:cs typeface="+mn-cs"/>
                        </a:rPr>
                        <a:t>Low</a:t>
                      </a:r>
                    </a:p>
                  </a:txBody>
                  <a:tcPr marL="68580" marR="68580" marT="0" marB="0"/>
                </a:tc>
                <a:tc>
                  <a:txBody>
                    <a:bodyPr/>
                    <a:lstStyle/>
                    <a:p>
                      <a:pPr marL="0" marR="0">
                        <a:lnSpc>
                          <a:spcPct val="120000"/>
                        </a:lnSpc>
                        <a:spcBef>
                          <a:spcPts val="0"/>
                        </a:spcBef>
                        <a:spcAft>
                          <a:spcPts val="0"/>
                        </a:spcAft>
                      </a:pPr>
                      <a:r>
                        <a:rPr lang="en-US" sz="1200" kern="1200">
                          <a:solidFill>
                            <a:srgbClr val="000000"/>
                          </a:solidFill>
                          <a:effectLst/>
                          <a:latin typeface="Times"/>
                          <a:ea typeface="Times New Roman"/>
                          <a:cs typeface="+mn-cs"/>
                        </a:rPr>
                        <a:t>High</a:t>
                      </a: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Low</a:t>
                      </a:r>
                      <a:r>
                        <a:rPr lang="en-US" sz="1200" kern="1200" baseline="0" dirty="0" smtClean="0">
                          <a:solidFill>
                            <a:srgbClr val="000000"/>
                          </a:solidFill>
                          <a:effectLst/>
                          <a:latin typeface="Times"/>
                          <a:ea typeface="Times New Roman"/>
                          <a:cs typeface="+mn-cs"/>
                        </a:rPr>
                        <a:t> Price</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lang="en-US" sz="1200" kern="1200" dirty="0" smtClean="0">
                          <a:solidFill>
                            <a:srgbClr val="000000"/>
                          </a:solidFill>
                          <a:effectLst/>
                          <a:latin typeface="Times"/>
                          <a:ea typeface="Times New Roman"/>
                          <a:cs typeface="+mn-cs"/>
                        </a:rPr>
                        <a:t>Economies of Scale; high working capital utilization; high fixed asset utilization</a:t>
                      </a:r>
                      <a:r>
                        <a:rPr lang="en-US" sz="1200" kern="1200" baseline="0" dirty="0" smtClean="0">
                          <a:solidFill>
                            <a:srgbClr val="000000"/>
                          </a:solidFill>
                          <a:effectLst/>
                          <a:latin typeface="Times"/>
                          <a:ea typeface="Times New Roman"/>
                          <a:cs typeface="+mn-cs"/>
                        </a:rPr>
                        <a:t> </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dirty="0" smtClean="0">
                          <a:solidFill>
                            <a:srgbClr val="000000"/>
                          </a:solidFill>
                          <a:effectLst/>
                          <a:latin typeface="Times"/>
                          <a:ea typeface="Times New Roman"/>
                        </a:rPr>
                        <a:t>Higher Sales/Net Working Capital; Lower </a:t>
                      </a:r>
                      <a:r>
                        <a:rPr lang="en-US" sz="1200" baseline="0" dirty="0" smtClean="0">
                          <a:solidFill>
                            <a:srgbClr val="000000"/>
                          </a:solidFill>
                          <a:effectLst/>
                          <a:latin typeface="Times"/>
                          <a:ea typeface="Times New Roman"/>
                        </a:rPr>
                        <a:t>COGS/Assets</a:t>
                      </a:r>
                      <a:endParaRPr lang="en-US" sz="1200" dirty="0">
                        <a:solidFill>
                          <a:srgbClr val="000000"/>
                        </a:solidFill>
                        <a:effectLst/>
                        <a:latin typeface="Times"/>
                        <a:ea typeface="Times New Roman"/>
                      </a:endParaRPr>
                    </a:p>
                  </a:txBody>
                  <a:tcPr marL="68580" marR="68580" marT="0" marB="0"/>
                </a:tc>
                <a:extLst>
                  <a:ext uri="{0D108BD9-81ED-4DB2-BD59-A6C34878D82A}">
                    <a16:rowId xmlns:a16="http://schemas.microsoft.com/office/drawing/2014/main" val="10001"/>
                  </a:ext>
                </a:extLst>
              </a:tr>
              <a:tr h="0">
                <a:tc>
                  <a:txBody>
                    <a:bodyPr/>
                    <a:lstStyle/>
                    <a:p>
                      <a:pPr marL="0" marR="0">
                        <a:lnSpc>
                          <a:spcPct val="120000"/>
                        </a:lnSpc>
                        <a:spcBef>
                          <a:spcPts val="0"/>
                        </a:spcBef>
                        <a:spcAft>
                          <a:spcPts val="0"/>
                        </a:spcAft>
                      </a:pPr>
                      <a:r>
                        <a:rPr lang="en-US" sz="1200">
                          <a:effectLst/>
                        </a:rPr>
                        <a:t>Broad differentiation strategy</a:t>
                      </a:r>
                      <a:endParaRPr lang="en-US" sz="1200">
                        <a:solidFill>
                          <a:srgbClr val="000000"/>
                        </a:solidFill>
                        <a:effectLst/>
                        <a:latin typeface="Times"/>
                        <a:ea typeface="Times New Roman"/>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Med</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en-US" sz="1200" kern="1200" dirty="0" smtClean="0">
                          <a:solidFill>
                            <a:srgbClr val="000000"/>
                          </a:solidFill>
                          <a:effectLst/>
                          <a:latin typeface="Times"/>
                          <a:ea typeface="Times New Roman"/>
                          <a:cs typeface="+mn-cs"/>
                        </a:rPr>
                        <a:t>Med-to-high</a:t>
                      </a:r>
                    </a:p>
                    <a:p>
                      <a:pPr marL="0" marR="0">
                        <a:lnSpc>
                          <a:spcPct val="120000"/>
                        </a:lnSpc>
                        <a:spcBef>
                          <a:spcPts val="0"/>
                        </a:spcBef>
                        <a:spcAft>
                          <a:spcPts val="0"/>
                        </a:spcAft>
                      </a:pP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Med-to-high</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Medium</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Medium</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Branding; General Advertising; moderately</a:t>
                      </a:r>
                      <a:r>
                        <a:rPr lang="en-US" sz="1200" kern="1200" baseline="0" dirty="0" smtClean="0">
                          <a:solidFill>
                            <a:srgbClr val="000000"/>
                          </a:solidFill>
                          <a:effectLst/>
                          <a:latin typeface="Times"/>
                          <a:ea typeface="Times New Roman"/>
                          <a:cs typeface="+mn-cs"/>
                        </a:rPr>
                        <a:t> </a:t>
                      </a:r>
                      <a:r>
                        <a:rPr lang="en-US" sz="1200" kern="1200" dirty="0" smtClean="0">
                          <a:solidFill>
                            <a:srgbClr val="000000"/>
                          </a:solidFill>
                          <a:effectLst/>
                          <a:latin typeface="Times"/>
                          <a:ea typeface="Times New Roman"/>
                          <a:cs typeface="+mn-cs"/>
                        </a:rPr>
                        <a:t>high </a:t>
                      </a:r>
                      <a:r>
                        <a:rPr lang="en-US" sz="1200" kern="1200" dirty="0" err="1">
                          <a:solidFill>
                            <a:srgbClr val="000000"/>
                          </a:solidFill>
                          <a:effectLst/>
                          <a:latin typeface="Times"/>
                          <a:ea typeface="Times New Roman"/>
                          <a:cs typeface="+mn-cs"/>
                        </a:rPr>
                        <a:t>mktg</a:t>
                      </a:r>
                      <a:r>
                        <a:rPr lang="en-US" sz="1200" kern="1200" dirty="0">
                          <a:solidFill>
                            <a:srgbClr val="000000"/>
                          </a:solidFill>
                          <a:effectLst/>
                          <a:latin typeface="Times"/>
                          <a:ea typeface="Times New Roman"/>
                          <a:cs typeface="+mn-cs"/>
                        </a:rPr>
                        <a:t> costs</a:t>
                      </a:r>
                    </a:p>
                  </a:txBody>
                  <a:tcPr marL="68580" marR="68580" marT="0" marB="0"/>
                </a:tc>
                <a:tc>
                  <a:txBody>
                    <a:bodyPr/>
                    <a:lstStyle/>
                    <a:p>
                      <a:pPr marL="0" marR="0">
                        <a:lnSpc>
                          <a:spcPct val="120000"/>
                        </a:lnSpc>
                        <a:spcBef>
                          <a:spcPts val="0"/>
                        </a:spcBef>
                        <a:spcAft>
                          <a:spcPts val="0"/>
                        </a:spcAft>
                      </a:pPr>
                      <a:r>
                        <a:rPr lang="en-US" sz="1200" kern="1200" baseline="0" dirty="0" smtClean="0">
                          <a:solidFill>
                            <a:srgbClr val="000000"/>
                          </a:solidFill>
                          <a:effectLst/>
                          <a:latin typeface="Times"/>
                          <a:ea typeface="Times New Roman"/>
                          <a:cs typeface="+mn-cs"/>
                        </a:rPr>
                        <a:t>R&amp;D</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dirty="0" smtClean="0">
                          <a:solidFill>
                            <a:srgbClr val="000000"/>
                          </a:solidFill>
                          <a:effectLst/>
                          <a:latin typeface="Times"/>
                          <a:ea typeface="Times New Roman"/>
                        </a:rPr>
                        <a:t>Higher R&amp;D/Sales; lower</a:t>
                      </a:r>
                      <a:r>
                        <a:rPr lang="en-US" sz="1200" baseline="0" dirty="0" smtClean="0">
                          <a:solidFill>
                            <a:srgbClr val="000000"/>
                          </a:solidFill>
                          <a:effectLst/>
                          <a:latin typeface="Times"/>
                          <a:ea typeface="Times New Roman"/>
                        </a:rPr>
                        <a:t> Sales/AR; high advertising expenses/Sales</a:t>
                      </a:r>
                      <a:endParaRPr lang="en-US" sz="1200" dirty="0">
                        <a:solidFill>
                          <a:srgbClr val="000000"/>
                        </a:solidFill>
                        <a:effectLst/>
                        <a:latin typeface="Times"/>
                        <a:ea typeface="Times New Roman"/>
                      </a:endParaRPr>
                    </a:p>
                  </a:txBody>
                  <a:tcPr marL="68580" marR="68580" marT="0" marB="0"/>
                </a:tc>
                <a:extLst>
                  <a:ext uri="{0D108BD9-81ED-4DB2-BD59-A6C34878D82A}">
                    <a16:rowId xmlns:a16="http://schemas.microsoft.com/office/drawing/2014/main" val="10002"/>
                  </a:ext>
                </a:extLst>
              </a:tr>
              <a:tr h="0">
                <a:tc>
                  <a:txBody>
                    <a:bodyPr/>
                    <a:lstStyle/>
                    <a:p>
                      <a:pPr marL="0" marR="0">
                        <a:lnSpc>
                          <a:spcPct val="120000"/>
                        </a:lnSpc>
                        <a:spcBef>
                          <a:spcPts val="0"/>
                        </a:spcBef>
                        <a:spcAft>
                          <a:spcPts val="0"/>
                        </a:spcAft>
                      </a:pPr>
                      <a:r>
                        <a:rPr lang="en-US" sz="1200" dirty="0">
                          <a:effectLst/>
                        </a:rPr>
                        <a:t>Best-cost provider </a:t>
                      </a:r>
                      <a:r>
                        <a:rPr lang="en-US" sz="1200" dirty="0" smtClean="0">
                          <a:effectLst/>
                        </a:rPr>
                        <a:t>strategy</a:t>
                      </a:r>
                      <a:endParaRPr lang="en-US" sz="1200" dirty="0">
                        <a:solidFill>
                          <a:srgbClr val="000000"/>
                        </a:solidFill>
                        <a:effectLst/>
                        <a:latin typeface="Times"/>
                        <a:ea typeface="Times New Roman"/>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Low-to-Med</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Med-to-high</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a:solidFill>
                            <a:srgbClr val="000000"/>
                          </a:solidFill>
                          <a:effectLst/>
                          <a:latin typeface="Times"/>
                          <a:ea typeface="Times New Roman"/>
                          <a:cs typeface="+mn-cs"/>
                        </a:rPr>
                        <a:t>Higher</a:t>
                      </a:r>
                    </a:p>
                  </a:txBody>
                  <a:tcPr marL="68580" marR="68580" marT="0" marB="0"/>
                </a:tc>
                <a:tc>
                  <a:txBody>
                    <a:bodyPr/>
                    <a:lstStyle/>
                    <a:p>
                      <a:pPr marL="0" marR="0">
                        <a:lnSpc>
                          <a:spcPct val="120000"/>
                        </a:lnSpc>
                        <a:spcBef>
                          <a:spcPts val="0"/>
                        </a:spcBef>
                        <a:spcAft>
                          <a:spcPts val="0"/>
                        </a:spcAft>
                      </a:pPr>
                      <a:r>
                        <a:rPr lang="en-US" sz="1200" kern="1200">
                          <a:solidFill>
                            <a:srgbClr val="000000"/>
                          </a:solidFill>
                          <a:effectLst/>
                          <a:latin typeface="Times"/>
                          <a:ea typeface="Times New Roman"/>
                          <a:cs typeface="+mn-cs"/>
                        </a:rPr>
                        <a:t>Low-to-medium</a:t>
                      </a: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Med-to-high</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Direct Marketing; low marketing costs</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lang="en-US" sz="1200" kern="1200" dirty="0" smtClean="0">
                          <a:solidFill>
                            <a:srgbClr val="000000"/>
                          </a:solidFill>
                          <a:effectLst/>
                          <a:latin typeface="Times"/>
                          <a:ea typeface="Times New Roman"/>
                          <a:cs typeface="+mn-cs"/>
                        </a:rPr>
                        <a:t>R&amp;D, efficient use of working capital</a:t>
                      </a:r>
                    </a:p>
                  </a:txBody>
                  <a:tcPr marL="68580" marR="68580" marT="0" marB="0"/>
                </a:tc>
                <a:tc>
                  <a:txBody>
                    <a:bodyPr/>
                    <a:lstStyle/>
                    <a:p>
                      <a:pPr marL="0" marR="0">
                        <a:lnSpc>
                          <a:spcPct val="120000"/>
                        </a:lnSpc>
                        <a:spcBef>
                          <a:spcPts val="0"/>
                        </a:spcBef>
                        <a:spcAft>
                          <a:spcPts val="0"/>
                        </a:spcAft>
                      </a:pPr>
                      <a:r>
                        <a:rPr lang="en-US" sz="1200" dirty="0" smtClean="0">
                          <a:solidFill>
                            <a:srgbClr val="000000"/>
                          </a:solidFill>
                          <a:effectLst/>
                          <a:latin typeface="Times"/>
                          <a:ea typeface="Times New Roman"/>
                        </a:rPr>
                        <a:t>High</a:t>
                      </a:r>
                      <a:r>
                        <a:rPr lang="en-US" sz="1200" baseline="0" dirty="0" smtClean="0">
                          <a:solidFill>
                            <a:srgbClr val="000000"/>
                          </a:solidFill>
                          <a:effectLst/>
                          <a:latin typeface="Times"/>
                          <a:ea typeface="Times New Roman"/>
                        </a:rPr>
                        <a:t> Sales/NWC</a:t>
                      </a:r>
                      <a:br>
                        <a:rPr lang="en-US" sz="1200" baseline="0" dirty="0" smtClean="0">
                          <a:solidFill>
                            <a:srgbClr val="000000"/>
                          </a:solidFill>
                          <a:effectLst/>
                          <a:latin typeface="Times"/>
                          <a:ea typeface="Times New Roman"/>
                        </a:rPr>
                      </a:br>
                      <a:r>
                        <a:rPr lang="en-US" sz="1200" baseline="0" dirty="0" smtClean="0">
                          <a:solidFill>
                            <a:srgbClr val="000000"/>
                          </a:solidFill>
                          <a:effectLst/>
                          <a:latin typeface="Times"/>
                          <a:ea typeface="Times New Roman"/>
                        </a:rPr>
                        <a:t>Medium COGS/Assets</a:t>
                      </a:r>
                      <a:endParaRPr lang="en-US" sz="1200" dirty="0">
                        <a:solidFill>
                          <a:srgbClr val="000000"/>
                        </a:solidFill>
                        <a:effectLst/>
                        <a:latin typeface="Times"/>
                        <a:ea typeface="Times New Roman"/>
                      </a:endParaRPr>
                    </a:p>
                  </a:txBody>
                  <a:tcPr marL="68580" marR="68580" marT="0" marB="0"/>
                </a:tc>
                <a:extLst>
                  <a:ext uri="{0D108BD9-81ED-4DB2-BD59-A6C34878D82A}">
                    <a16:rowId xmlns:a16="http://schemas.microsoft.com/office/drawing/2014/main" val="10003"/>
                  </a:ext>
                </a:extLst>
              </a:tr>
              <a:tr h="1194816">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lang="en-US" sz="1200" dirty="0">
                          <a:effectLst/>
                        </a:rPr>
                        <a:t>Focused </a:t>
                      </a:r>
                      <a:r>
                        <a:rPr lang="en-US" sz="1200" dirty="0" smtClean="0">
                          <a:effectLst/>
                        </a:rPr>
                        <a:t>low costs</a:t>
                      </a:r>
                      <a:endParaRPr lang="en-US" sz="1200" dirty="0" smtClean="0">
                        <a:solidFill>
                          <a:srgbClr val="000000"/>
                        </a:solidFill>
                        <a:effectLst/>
                        <a:latin typeface="Times"/>
                        <a:ea typeface="Times New Roman"/>
                      </a:endParaRPr>
                    </a:p>
                    <a:p>
                      <a:pPr marL="0" marR="0">
                        <a:lnSpc>
                          <a:spcPct val="120000"/>
                        </a:lnSpc>
                        <a:spcBef>
                          <a:spcPts val="0"/>
                        </a:spcBef>
                        <a:spcAft>
                          <a:spcPts val="0"/>
                        </a:spcAft>
                      </a:pPr>
                      <a:r>
                        <a:rPr lang="en-US" sz="1200" dirty="0" smtClean="0">
                          <a:effectLst/>
                        </a:rPr>
                        <a:t>strategy</a:t>
                      </a:r>
                      <a:endParaRPr lang="en-US" sz="1200" dirty="0">
                        <a:solidFill>
                          <a:srgbClr val="000000"/>
                        </a:solidFill>
                        <a:effectLst/>
                        <a:latin typeface="Times"/>
                        <a:ea typeface="Times New Roman"/>
                      </a:endParaRPr>
                    </a:p>
                  </a:txBody>
                  <a:tcPr marL="68580" marR="68580" marT="0" marB="0"/>
                </a:tc>
                <a:tc>
                  <a:txBody>
                    <a:bodyPr/>
                    <a:lstStyle/>
                    <a:p>
                      <a:pPr marL="0" marR="0">
                        <a:lnSpc>
                          <a:spcPct val="120000"/>
                        </a:lnSpc>
                        <a:spcBef>
                          <a:spcPts val="0"/>
                        </a:spcBef>
                        <a:spcAft>
                          <a:spcPts val="0"/>
                        </a:spcAft>
                      </a:pPr>
                      <a:r>
                        <a:rPr lang="en-US" sz="1200" kern="1200">
                          <a:solidFill>
                            <a:srgbClr val="000000"/>
                          </a:solidFill>
                          <a:effectLst/>
                          <a:latin typeface="Times"/>
                          <a:ea typeface="Times New Roman"/>
                          <a:cs typeface="+mn-cs"/>
                        </a:rPr>
                        <a:t>Low</a:t>
                      </a:r>
                    </a:p>
                  </a:txBody>
                  <a:tcPr marL="68580" marR="68580" marT="0" marB="0"/>
                </a:tc>
                <a:tc>
                  <a:txBody>
                    <a:bodyPr/>
                    <a:lstStyle/>
                    <a:p>
                      <a:pPr marL="0" marR="0">
                        <a:lnSpc>
                          <a:spcPct val="120000"/>
                        </a:lnSpc>
                        <a:spcBef>
                          <a:spcPts val="0"/>
                        </a:spcBef>
                        <a:spcAft>
                          <a:spcPts val="0"/>
                        </a:spcAft>
                      </a:pPr>
                      <a:r>
                        <a:rPr lang="en-US" sz="1200" kern="1200">
                          <a:solidFill>
                            <a:srgbClr val="000000"/>
                          </a:solidFill>
                          <a:effectLst/>
                          <a:latin typeface="Times"/>
                          <a:ea typeface="Times New Roman"/>
                          <a:cs typeface="+mn-cs"/>
                        </a:rPr>
                        <a:t>Low</a:t>
                      </a: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Low to Med</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a:solidFill>
                            <a:srgbClr val="000000"/>
                          </a:solidFill>
                          <a:effectLst/>
                          <a:latin typeface="Times"/>
                          <a:ea typeface="Times New Roman"/>
                          <a:cs typeface="+mn-cs"/>
                        </a:rPr>
                        <a:t>Low</a:t>
                      </a: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Med-to-High</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General Advertising</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high working</a:t>
                      </a:r>
                      <a:r>
                        <a:rPr lang="en-US" sz="1200" kern="1200" baseline="0" dirty="0" smtClean="0">
                          <a:solidFill>
                            <a:srgbClr val="000000"/>
                          </a:solidFill>
                          <a:effectLst/>
                          <a:latin typeface="Times"/>
                          <a:ea typeface="Times New Roman"/>
                          <a:cs typeface="+mn-cs"/>
                        </a:rPr>
                        <a:t> capital </a:t>
                      </a:r>
                      <a:r>
                        <a:rPr lang="en-US" sz="1200" kern="1200" dirty="0" smtClean="0">
                          <a:solidFill>
                            <a:srgbClr val="000000"/>
                          </a:solidFill>
                          <a:effectLst/>
                          <a:latin typeface="Times"/>
                          <a:ea typeface="Times New Roman"/>
                          <a:cs typeface="+mn-cs"/>
                        </a:rPr>
                        <a:t>utilization; moderately high fixed asset utilization </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lang="en-US" sz="1200" dirty="0" smtClean="0">
                          <a:solidFill>
                            <a:srgbClr val="000000"/>
                          </a:solidFill>
                          <a:effectLst/>
                          <a:latin typeface="Times"/>
                          <a:ea typeface="Times New Roman"/>
                        </a:rPr>
                        <a:t>Moderate COGS/Assets</a:t>
                      </a:r>
                      <a:r>
                        <a:rPr lang="en-US" sz="1200" baseline="0" dirty="0" smtClean="0">
                          <a:solidFill>
                            <a:srgbClr val="000000"/>
                          </a:solidFill>
                          <a:effectLst/>
                          <a:latin typeface="Times"/>
                          <a:ea typeface="Times New Roman"/>
                        </a:rPr>
                        <a:t>, Sales/A/R may not be high but Sales/Assets are still relatively high</a:t>
                      </a:r>
                      <a:endParaRPr lang="en-US" sz="1200" dirty="0">
                        <a:solidFill>
                          <a:srgbClr val="000000"/>
                        </a:solidFill>
                        <a:effectLst/>
                        <a:latin typeface="Times"/>
                        <a:ea typeface="Times New Roman"/>
                      </a:endParaRPr>
                    </a:p>
                  </a:txBody>
                  <a:tcPr marL="68580" marR="68580" marT="0" marB="0"/>
                </a:tc>
                <a:extLst>
                  <a:ext uri="{0D108BD9-81ED-4DB2-BD59-A6C34878D82A}">
                    <a16:rowId xmlns:a16="http://schemas.microsoft.com/office/drawing/2014/main" val="10004"/>
                  </a:ext>
                </a:extLst>
              </a:tr>
              <a:tr h="0">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lang="en-US" sz="1200" dirty="0">
                          <a:effectLst/>
                        </a:rPr>
                        <a:t>Focused </a:t>
                      </a:r>
                      <a:r>
                        <a:rPr lang="en-US" sz="1200" dirty="0" smtClean="0">
                          <a:effectLst/>
                        </a:rPr>
                        <a:t>differentiation</a:t>
                      </a:r>
                      <a:endParaRPr lang="en-US" sz="1200" dirty="0" smtClean="0">
                        <a:solidFill>
                          <a:srgbClr val="000000"/>
                        </a:solidFill>
                        <a:effectLst/>
                        <a:latin typeface="Times"/>
                        <a:ea typeface="Times New Roman"/>
                      </a:endParaRPr>
                    </a:p>
                    <a:p>
                      <a:pPr marL="0" marR="0">
                        <a:lnSpc>
                          <a:spcPct val="120000"/>
                        </a:lnSpc>
                        <a:spcBef>
                          <a:spcPts val="0"/>
                        </a:spcBef>
                        <a:spcAft>
                          <a:spcPts val="0"/>
                        </a:spcAft>
                      </a:pPr>
                      <a:r>
                        <a:rPr lang="en-US" sz="1200" dirty="0" smtClean="0">
                          <a:effectLst/>
                        </a:rPr>
                        <a:t>strategy</a:t>
                      </a:r>
                      <a:endParaRPr lang="en-US" sz="1200" dirty="0">
                        <a:solidFill>
                          <a:srgbClr val="000000"/>
                        </a:solidFill>
                        <a:effectLst/>
                        <a:latin typeface="Times"/>
                        <a:ea typeface="Times New Roman"/>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Med</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High</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High </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High </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kern="1200">
                          <a:solidFill>
                            <a:srgbClr val="000000"/>
                          </a:solidFill>
                          <a:effectLst/>
                          <a:latin typeface="Times"/>
                          <a:ea typeface="Times New Roman"/>
                          <a:cs typeface="+mn-cs"/>
                        </a:rPr>
                        <a:t>Low</a:t>
                      </a:r>
                    </a:p>
                  </a:txBody>
                  <a:tcPr marL="68580" marR="68580" marT="0" marB="0"/>
                </a:tc>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lang="en-US" sz="1200" kern="1200" dirty="0" smtClean="0">
                          <a:solidFill>
                            <a:srgbClr val="000000"/>
                          </a:solidFill>
                          <a:effectLst/>
                          <a:latin typeface="Times"/>
                          <a:ea typeface="Times New Roman"/>
                          <a:cs typeface="+mn-cs"/>
                        </a:rPr>
                        <a:t>Direct marketing</a:t>
                      </a:r>
                    </a:p>
                  </a:txBody>
                  <a:tcPr marL="68580" marR="68580" marT="0" marB="0"/>
                </a:tc>
                <a:tc>
                  <a:txBody>
                    <a:bodyPr/>
                    <a:lstStyle/>
                    <a:p>
                      <a:pPr marL="0" marR="0">
                        <a:lnSpc>
                          <a:spcPct val="120000"/>
                        </a:lnSpc>
                        <a:spcBef>
                          <a:spcPts val="0"/>
                        </a:spcBef>
                        <a:spcAft>
                          <a:spcPts val="0"/>
                        </a:spcAft>
                      </a:pPr>
                      <a:r>
                        <a:rPr lang="en-US" sz="1200" kern="1200" dirty="0" smtClean="0">
                          <a:solidFill>
                            <a:srgbClr val="000000"/>
                          </a:solidFill>
                          <a:effectLst/>
                          <a:latin typeface="Times"/>
                          <a:ea typeface="Times New Roman"/>
                          <a:cs typeface="+mn-cs"/>
                        </a:rPr>
                        <a:t>R&amp;D</a:t>
                      </a:r>
                      <a:endParaRPr lang="en-US" sz="1200" kern="1200" dirty="0">
                        <a:solidFill>
                          <a:srgbClr val="000000"/>
                        </a:solidFill>
                        <a:effectLst/>
                        <a:latin typeface="Times"/>
                        <a:ea typeface="Times New Roman"/>
                        <a:cs typeface="+mn-cs"/>
                      </a:endParaRPr>
                    </a:p>
                  </a:txBody>
                  <a:tcPr marL="68580" marR="68580" marT="0" marB="0"/>
                </a:tc>
                <a:tc>
                  <a:txBody>
                    <a:bodyPr/>
                    <a:lstStyle/>
                    <a:p>
                      <a:pPr marL="0" marR="0">
                        <a:lnSpc>
                          <a:spcPct val="120000"/>
                        </a:lnSpc>
                        <a:spcBef>
                          <a:spcPts val="0"/>
                        </a:spcBef>
                        <a:spcAft>
                          <a:spcPts val="0"/>
                        </a:spcAft>
                      </a:pPr>
                      <a:r>
                        <a:rPr lang="en-US" sz="1200" dirty="0" smtClean="0">
                          <a:solidFill>
                            <a:srgbClr val="000000"/>
                          </a:solidFill>
                          <a:effectLst/>
                          <a:latin typeface="Times"/>
                          <a:ea typeface="Times New Roman"/>
                        </a:rPr>
                        <a:t>High Direct </a:t>
                      </a:r>
                      <a:r>
                        <a:rPr lang="en-US" sz="1200" dirty="0" err="1" smtClean="0">
                          <a:solidFill>
                            <a:srgbClr val="000000"/>
                          </a:solidFill>
                          <a:effectLst/>
                          <a:latin typeface="Times"/>
                          <a:ea typeface="Times New Roman"/>
                        </a:rPr>
                        <a:t>Mktg</a:t>
                      </a:r>
                      <a:r>
                        <a:rPr lang="en-US" sz="1200" dirty="0" smtClean="0">
                          <a:solidFill>
                            <a:srgbClr val="000000"/>
                          </a:solidFill>
                          <a:effectLst/>
                          <a:latin typeface="Times"/>
                          <a:ea typeface="Times New Roman"/>
                        </a:rPr>
                        <a:t>/Sales</a:t>
                      </a:r>
                      <a:r>
                        <a:rPr lang="en-US" sz="1200" baseline="0" dirty="0" smtClean="0">
                          <a:solidFill>
                            <a:srgbClr val="000000"/>
                          </a:solidFill>
                          <a:effectLst/>
                          <a:latin typeface="Times"/>
                          <a:ea typeface="Times New Roman"/>
                        </a:rPr>
                        <a:t> ratio; high R&amp;D/Sales</a:t>
                      </a:r>
                      <a:endParaRPr lang="en-US" sz="1200" dirty="0">
                        <a:solidFill>
                          <a:srgbClr val="000000"/>
                        </a:solidFill>
                        <a:effectLst/>
                        <a:latin typeface="Times"/>
                        <a:ea typeface="Times New Roman"/>
                      </a:endParaRPr>
                    </a:p>
                  </a:txBody>
                  <a:tcPr marL="68580" marR="68580" marT="0" marB="0"/>
                </a:tc>
                <a:extLst>
                  <a:ext uri="{0D108BD9-81ED-4DB2-BD59-A6C34878D82A}">
                    <a16:rowId xmlns:a16="http://schemas.microsoft.com/office/drawing/2014/main" val="10005"/>
                  </a:ext>
                </a:extLst>
              </a:tr>
            </a:tbl>
          </a:graphicData>
        </a:graphic>
      </p:graphicFrame>
      <p:sp>
        <p:nvSpPr>
          <p:cNvPr id="7" name="Title 6"/>
          <p:cNvSpPr>
            <a:spLocks noGrp="1"/>
          </p:cNvSpPr>
          <p:nvPr>
            <p:ph type="title"/>
          </p:nvPr>
        </p:nvSpPr>
        <p:spPr>
          <a:xfrm>
            <a:off x="609600" y="76200"/>
            <a:ext cx="8305800" cy="609600"/>
          </a:xfrm>
        </p:spPr>
        <p:txBody>
          <a:bodyPr vert="horz"/>
          <a:lstStyle/>
          <a:p>
            <a:r>
              <a:rPr lang="en-US" dirty="0" smtClean="0"/>
              <a:t>Generic Strategies: Comparison</a:t>
            </a:r>
            <a:endParaRPr lang="en-US" dirty="0"/>
          </a:p>
        </p:txBody>
      </p:sp>
    </p:spTree>
    <p:extLst>
      <p:ext uri="{BB962C8B-B14F-4D97-AF65-F5344CB8AC3E}">
        <p14:creationId xmlns:p14="http://schemas.microsoft.com/office/powerpoint/2010/main" val="15184063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further decomposition?</a:t>
            </a:r>
            <a:endParaRPr lang="en-US" dirty="0"/>
          </a:p>
        </p:txBody>
      </p:sp>
      <p:sp>
        <p:nvSpPr>
          <p:cNvPr id="3" name="Content Placeholder 2"/>
          <p:cNvSpPr>
            <a:spLocks noGrp="1"/>
          </p:cNvSpPr>
          <p:nvPr>
            <p:ph idx="1"/>
          </p:nvPr>
        </p:nvSpPr>
        <p:spPr>
          <a:xfrm>
            <a:off x="152400" y="1066800"/>
            <a:ext cx="8839200" cy="5562600"/>
          </a:xfrm>
        </p:spPr>
        <p:txBody>
          <a:bodyPr>
            <a:normAutofit/>
          </a:bodyPr>
          <a:lstStyle/>
          <a:p>
            <a:r>
              <a:rPr lang="en-US" dirty="0" smtClean="0"/>
              <a:t>If we separate Net Income into </a:t>
            </a:r>
          </a:p>
          <a:p>
            <a:r>
              <a:rPr lang="en-US" sz="2400" dirty="0" smtClean="0"/>
              <a:t>Sales – COGS – Direct Marketing expenses </a:t>
            </a:r>
          </a:p>
          <a:p>
            <a:r>
              <a:rPr lang="en-US" sz="2400" dirty="0"/>
              <a:t> </a:t>
            </a:r>
            <a:r>
              <a:rPr lang="en-US" sz="2400" dirty="0" smtClean="0"/>
              <a:t>        – General Advertising Expenses – Other expenses, </a:t>
            </a:r>
            <a:r>
              <a:rPr lang="en-US" dirty="0" smtClean="0"/>
              <a:t/>
            </a:r>
            <a:br>
              <a:rPr lang="en-US" dirty="0" smtClean="0"/>
            </a:br>
            <a:r>
              <a:rPr lang="en-US" dirty="0" smtClean="0"/>
              <a:t>we can write ROA as:</a:t>
            </a:r>
          </a:p>
          <a:p>
            <a:r>
              <a:rPr lang="en-US" sz="2400" dirty="0" smtClean="0"/>
              <a:t>[Sales/Assets] x [1-DME/Sales - GAE/Sales - Other </a:t>
            </a:r>
            <a:r>
              <a:rPr lang="en-US" sz="2400" dirty="0" err="1" smtClean="0"/>
              <a:t>exp</a:t>
            </a:r>
            <a:r>
              <a:rPr lang="en-US" sz="2400" dirty="0" smtClean="0"/>
              <a:t>/Sales] </a:t>
            </a:r>
          </a:p>
          <a:p>
            <a:r>
              <a:rPr lang="en-US" sz="2400" dirty="0" smtClean="0"/>
              <a:t>                                                               – COGS/Assets</a:t>
            </a:r>
            <a:endParaRPr lang="en-US" dirty="0" smtClean="0"/>
          </a:p>
          <a:p>
            <a:r>
              <a:rPr lang="en-US" dirty="0" smtClean="0"/>
              <a:t>The inverse of Sales/Assets can be written as </a:t>
            </a:r>
          </a:p>
          <a:p>
            <a:r>
              <a:rPr lang="en-US" sz="2400" dirty="0" smtClean="0"/>
              <a:t>(NWC + Net Long-term Assets)/Sales </a:t>
            </a:r>
          </a:p>
          <a:p>
            <a:r>
              <a:rPr lang="en-US" dirty="0" smtClean="0"/>
              <a:t>and NWC can be further broken down, if necessary.</a:t>
            </a:r>
            <a:endParaRPr lang="en-US" dirty="0"/>
          </a:p>
        </p:txBody>
      </p:sp>
    </p:spTree>
    <p:extLst>
      <p:ext uri="{BB962C8B-B14F-4D97-AF65-F5344CB8AC3E}">
        <p14:creationId xmlns:p14="http://schemas.microsoft.com/office/powerpoint/2010/main" val="15343220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41961153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70"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New Ratios to Consider </a:t>
            </a:r>
            <a:endParaRPr lang="en-US" dirty="0"/>
          </a:p>
        </p:txBody>
      </p:sp>
      <p:sp>
        <p:nvSpPr>
          <p:cNvPr id="3" name="Content Placeholder 2"/>
          <p:cNvSpPr>
            <a:spLocks noGrp="1"/>
          </p:cNvSpPr>
          <p:nvPr>
            <p:ph idx="1"/>
          </p:nvPr>
        </p:nvSpPr>
        <p:spPr/>
        <p:txBody>
          <a:bodyPr/>
          <a:lstStyle/>
          <a:p>
            <a:r>
              <a:rPr lang="en-US" dirty="0" smtClean="0"/>
              <a:t>From the previous analysis, we see the value of looking at new ratios:</a:t>
            </a:r>
          </a:p>
          <a:p>
            <a:r>
              <a:rPr lang="en-US" dirty="0" smtClean="0"/>
              <a:t>Profitability Ratios</a:t>
            </a:r>
          </a:p>
          <a:p>
            <a:pPr lvl="1"/>
            <a:r>
              <a:rPr lang="en-US" dirty="0" smtClean="0"/>
              <a:t>Direct Marketing Expenses/Sales</a:t>
            </a:r>
          </a:p>
          <a:p>
            <a:pPr lvl="1"/>
            <a:r>
              <a:rPr lang="en-US" dirty="0" smtClean="0"/>
              <a:t>General Advertising Expenses/Sales</a:t>
            </a:r>
          </a:p>
          <a:p>
            <a:pPr lvl="1"/>
            <a:r>
              <a:rPr lang="en-US" dirty="0" smtClean="0"/>
              <a:t>Other expenses/Sales</a:t>
            </a:r>
            <a:endParaRPr lang="en-US" dirty="0"/>
          </a:p>
          <a:p>
            <a:r>
              <a:rPr lang="en-US" dirty="0" smtClean="0"/>
              <a:t>Asset-Use Efficiency Ratios</a:t>
            </a:r>
          </a:p>
          <a:p>
            <a:pPr lvl="1"/>
            <a:r>
              <a:rPr lang="en-US" dirty="0" smtClean="0"/>
              <a:t>Total Assets/COGS</a:t>
            </a:r>
            <a:endParaRPr lang="en-US" dirty="0"/>
          </a:p>
          <a:p>
            <a:pPr lvl="1"/>
            <a:r>
              <a:rPr lang="en-US" dirty="0"/>
              <a:t>Net Working </a:t>
            </a:r>
            <a:r>
              <a:rPr lang="en-US" dirty="0" smtClean="0"/>
              <a:t>Capital/Sales</a:t>
            </a:r>
          </a:p>
          <a:p>
            <a:pPr lvl="1"/>
            <a:r>
              <a:rPr lang="en-US" dirty="0"/>
              <a:t>Net Long-Term </a:t>
            </a:r>
            <a:r>
              <a:rPr lang="en-US" dirty="0" smtClean="0"/>
              <a:t>Assets/Sales</a:t>
            </a:r>
            <a:endParaRPr lang="en-US" dirty="0"/>
          </a:p>
        </p:txBody>
      </p:sp>
    </p:spTree>
    <p:extLst>
      <p:ext uri="{BB962C8B-B14F-4D97-AF65-F5344CB8AC3E}">
        <p14:creationId xmlns:p14="http://schemas.microsoft.com/office/powerpoint/2010/main" val="2607648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4" name="think-cell Slide" r:id="rId4" imgW="395" imgH="394" progId="TCLayout.ActiveDocument.1">
                  <p:embed/>
                </p:oleObj>
              </mc:Choice>
              <mc:Fallback>
                <p:oleObj name="think-cell Slide" r:id="rId4" imgW="395" imgH="394" progId="TCLayout.ActiveDocument.1">
                  <p:embed/>
                  <p:pic>
                    <p:nvPicPr>
                      <p:cNvPr id="5" name="Object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685800" y="762000"/>
            <a:ext cx="8077200" cy="609600"/>
          </a:xfrm>
        </p:spPr>
        <p:txBody>
          <a:bodyPr vert="horz">
            <a:normAutofit fontScale="90000"/>
          </a:bodyPr>
          <a:lstStyle/>
          <a:p>
            <a:pPr algn="ctr"/>
            <a:r>
              <a:rPr lang="en-US" dirty="0" smtClean="0"/>
              <a:t>A/R and </a:t>
            </a:r>
            <a:r>
              <a:rPr lang="en-US" dirty="0" smtClean="0"/>
              <a:t>A/P or Trade Credit: </a:t>
            </a:r>
            <a:r>
              <a:rPr lang="en-US" dirty="0" smtClean="0"/>
              <a:t/>
            </a:r>
            <a:br>
              <a:rPr lang="en-US" dirty="0" smtClean="0"/>
            </a:br>
            <a:r>
              <a:rPr lang="en-US" dirty="0" smtClean="0"/>
              <a:t>Financial or Operating categories</a:t>
            </a:r>
            <a:endParaRPr lang="en-US" dirty="0"/>
          </a:p>
        </p:txBody>
      </p:sp>
      <p:sp>
        <p:nvSpPr>
          <p:cNvPr id="3" name="Content Placeholder 2"/>
          <p:cNvSpPr>
            <a:spLocks noGrp="1"/>
          </p:cNvSpPr>
          <p:nvPr>
            <p:ph idx="1"/>
          </p:nvPr>
        </p:nvSpPr>
        <p:spPr>
          <a:xfrm>
            <a:off x="457200" y="1447800"/>
            <a:ext cx="8305800" cy="4953000"/>
          </a:xfrm>
        </p:spPr>
        <p:txBody>
          <a:bodyPr>
            <a:normAutofit fontScale="77500" lnSpcReduction="20000"/>
          </a:bodyPr>
          <a:lstStyle/>
          <a:p>
            <a:r>
              <a:rPr lang="en-US" dirty="0" smtClean="0"/>
              <a:t>Let us consider the connection between financing and operating decisions</a:t>
            </a:r>
            <a:r>
              <a:rPr lang="en-US" dirty="0"/>
              <a:t> </a:t>
            </a:r>
            <a:r>
              <a:rPr lang="en-US" dirty="0" smtClean="0"/>
              <a:t>by looking at how Accounts </a:t>
            </a:r>
            <a:r>
              <a:rPr lang="en-US" dirty="0"/>
              <a:t>Receivable and Accounts </a:t>
            </a:r>
            <a:r>
              <a:rPr lang="en-US" dirty="0" smtClean="0"/>
              <a:t>Payable reflect the strategic aspect of financial decisions.</a:t>
            </a:r>
            <a:endParaRPr lang="en-US" dirty="0"/>
          </a:p>
          <a:p>
            <a:r>
              <a:rPr lang="en-US" dirty="0" smtClean="0"/>
              <a:t>Accounts Receivable and Accounts Payable are generated by financial </a:t>
            </a:r>
            <a:r>
              <a:rPr lang="en-US" dirty="0" smtClean="0"/>
              <a:t>decisions, viz. trade credit, </a:t>
            </a:r>
            <a:r>
              <a:rPr lang="en-US" dirty="0" smtClean="0"/>
              <a:t>even while they are linked to operations.</a:t>
            </a:r>
          </a:p>
          <a:p>
            <a:pPr lvl="1"/>
            <a:r>
              <a:rPr lang="en-US" dirty="0" smtClean="0"/>
              <a:t>Accounts </a:t>
            </a:r>
            <a:r>
              <a:rPr lang="en-US" dirty="0"/>
              <a:t>Payable </a:t>
            </a:r>
            <a:r>
              <a:rPr lang="en-US" dirty="0" smtClean="0"/>
              <a:t>is a loan taken from suppliers</a:t>
            </a:r>
          </a:p>
          <a:p>
            <a:pPr lvl="1"/>
            <a:r>
              <a:rPr lang="en-US" dirty="0" smtClean="0"/>
              <a:t>Accounts </a:t>
            </a:r>
            <a:r>
              <a:rPr lang="en-US" dirty="0"/>
              <a:t>Receivable </a:t>
            </a:r>
            <a:r>
              <a:rPr lang="en-US" dirty="0" smtClean="0"/>
              <a:t>is a loan given to customers</a:t>
            </a:r>
          </a:p>
          <a:p>
            <a:r>
              <a:rPr lang="en-US" dirty="0" smtClean="0"/>
              <a:t>Decisions regarding </a:t>
            </a:r>
            <a:r>
              <a:rPr lang="en-US" dirty="0" smtClean="0"/>
              <a:t>trade credit </a:t>
            </a:r>
            <a:r>
              <a:rPr lang="en-US" dirty="0" smtClean="0"/>
              <a:t>have </a:t>
            </a:r>
            <a:r>
              <a:rPr lang="en-US" dirty="0" smtClean="0"/>
              <a:t>implications for other operating assets that are substitutes for these two decisions.</a:t>
            </a:r>
          </a:p>
          <a:p>
            <a:r>
              <a:rPr lang="en-US" dirty="0" smtClean="0"/>
              <a:t>Hence </a:t>
            </a:r>
            <a:r>
              <a:rPr lang="en-US" dirty="0" smtClean="0"/>
              <a:t>trade credit decisions </a:t>
            </a:r>
            <a:r>
              <a:rPr lang="en-US" dirty="0" smtClean="0"/>
              <a:t>have to be taken in tandem with other operating decisions.</a:t>
            </a:r>
          </a:p>
          <a:p>
            <a:pPr lvl="1"/>
            <a:endParaRPr lang="en-US" dirty="0"/>
          </a:p>
        </p:txBody>
      </p:sp>
    </p:spTree>
    <p:extLst>
      <p:ext uri="{BB962C8B-B14F-4D97-AF65-F5344CB8AC3E}">
        <p14:creationId xmlns:p14="http://schemas.microsoft.com/office/powerpoint/2010/main" val="1032341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14" name="think-cell Slide" r:id="rId4" imgW="395" imgH="394" progId="TCLayout.ActiveDocument.1">
                  <p:embed/>
                </p:oleObj>
              </mc:Choice>
              <mc:Fallback>
                <p:oleObj name="think-cell Slide" r:id="rId4" imgW="395" imgH="394"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440871" y="76200"/>
            <a:ext cx="8382000" cy="762000"/>
          </a:xfrm>
        </p:spPr>
        <p:txBody>
          <a:bodyPr vert="horz">
            <a:normAutofit fontScale="90000"/>
          </a:bodyPr>
          <a:lstStyle/>
          <a:p>
            <a:r>
              <a:rPr lang="en-US" dirty="0" smtClean="0"/>
              <a:t>Providing trade credit &amp; Operations</a:t>
            </a:r>
            <a:endParaRPr lang="en-US" dirty="0"/>
          </a:p>
        </p:txBody>
      </p:sp>
      <p:sp>
        <p:nvSpPr>
          <p:cNvPr id="3" name="Content Placeholder 2"/>
          <p:cNvSpPr>
            <a:spLocks noGrp="1"/>
          </p:cNvSpPr>
          <p:nvPr>
            <p:ph idx="1"/>
          </p:nvPr>
        </p:nvSpPr>
        <p:spPr>
          <a:xfrm>
            <a:off x="457199" y="1066800"/>
            <a:ext cx="8365671" cy="5486400"/>
          </a:xfrm>
        </p:spPr>
        <p:txBody>
          <a:bodyPr>
            <a:normAutofit fontScale="62500" lnSpcReduction="20000"/>
          </a:bodyPr>
          <a:lstStyle/>
          <a:p>
            <a:r>
              <a:rPr lang="en-US" dirty="0" smtClean="0"/>
              <a:t>The provision of trade credit is</a:t>
            </a:r>
            <a:r>
              <a:rPr lang="en-US" dirty="0" smtClean="0"/>
              <a:t>, from a basic point of view, a desirable product characteristic for the customer.</a:t>
            </a:r>
          </a:p>
          <a:p>
            <a:r>
              <a:rPr lang="en-US" dirty="0" smtClean="0"/>
              <a:t>As such, it competes with other product characteristics.  Here are some examples.</a:t>
            </a:r>
          </a:p>
          <a:p>
            <a:r>
              <a:rPr lang="en-US" dirty="0" smtClean="0"/>
              <a:t>Invest in </a:t>
            </a:r>
            <a:r>
              <a:rPr lang="en-US" dirty="0"/>
              <a:t>higher levels of finished goods inventory </a:t>
            </a:r>
            <a:endParaRPr lang="en-US" dirty="0" smtClean="0"/>
          </a:p>
          <a:p>
            <a:pPr lvl="1"/>
            <a:r>
              <a:rPr lang="en-US" dirty="0"/>
              <a:t>alternative sales enhancement to providing </a:t>
            </a:r>
            <a:r>
              <a:rPr lang="en-US" dirty="0" smtClean="0"/>
              <a:t>credit, because it provides the customer greater certainty and speed in obtaining product after order.</a:t>
            </a:r>
          </a:p>
          <a:p>
            <a:pPr lvl="1"/>
            <a:r>
              <a:rPr lang="en-US" dirty="0" smtClean="0"/>
              <a:t>Allows price increase</a:t>
            </a:r>
          </a:p>
          <a:p>
            <a:r>
              <a:rPr lang="en-US" dirty="0" smtClean="0"/>
              <a:t>Invest in </a:t>
            </a:r>
            <a:r>
              <a:rPr lang="en-US" dirty="0"/>
              <a:t>an efficient inventory monitoring </a:t>
            </a:r>
            <a:r>
              <a:rPr lang="en-US" dirty="0" smtClean="0"/>
              <a:t>system</a:t>
            </a:r>
          </a:p>
          <a:p>
            <a:pPr lvl="1"/>
            <a:r>
              <a:rPr lang="en-US" dirty="0" smtClean="0"/>
              <a:t>Reduces inventory, while maintaining product availability.</a:t>
            </a:r>
          </a:p>
          <a:p>
            <a:pPr lvl="1"/>
            <a:r>
              <a:rPr lang="en-US" dirty="0" smtClean="0"/>
              <a:t>Reduces cost</a:t>
            </a:r>
          </a:p>
          <a:p>
            <a:r>
              <a:rPr lang="en-US" dirty="0" smtClean="0"/>
              <a:t>Investing in R&amp;D to generate a better quality product.</a:t>
            </a:r>
          </a:p>
          <a:p>
            <a:pPr lvl="1"/>
            <a:r>
              <a:rPr lang="en-US" dirty="0" smtClean="0"/>
              <a:t>Provides greater value for customer.</a:t>
            </a:r>
          </a:p>
          <a:p>
            <a:pPr lvl="1"/>
            <a:r>
              <a:rPr lang="en-US" dirty="0" smtClean="0"/>
              <a:t>Allows Price increase</a:t>
            </a:r>
          </a:p>
          <a:p>
            <a:r>
              <a:rPr lang="en-US" dirty="0" smtClean="0"/>
              <a:t>Invest in Supply Chain Innovations </a:t>
            </a:r>
          </a:p>
          <a:p>
            <a:pPr lvl="1"/>
            <a:r>
              <a:rPr lang="en-US" dirty="0"/>
              <a:t>Potential improvements in product </a:t>
            </a:r>
            <a:r>
              <a:rPr lang="en-US" dirty="0" smtClean="0"/>
              <a:t>quality, such as greater control over product</a:t>
            </a:r>
          </a:p>
          <a:p>
            <a:pPr lvl="1"/>
            <a:r>
              <a:rPr lang="en-US" dirty="0" smtClean="0"/>
              <a:t>Speedier deliveries (such as refrigeration)</a:t>
            </a:r>
            <a:endParaRPr lang="en-US" dirty="0"/>
          </a:p>
          <a:p>
            <a:endParaRPr lang="en-US" dirty="0"/>
          </a:p>
        </p:txBody>
      </p:sp>
    </p:spTree>
    <p:extLst>
      <p:ext uri="{BB962C8B-B14F-4D97-AF65-F5344CB8AC3E}">
        <p14:creationId xmlns:p14="http://schemas.microsoft.com/office/powerpoint/2010/main" val="782825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Dupont Analysis</a:t>
            </a:r>
            <a:endParaRPr lang="en-US" dirty="0"/>
          </a:p>
        </p:txBody>
      </p:sp>
      <p:sp>
        <p:nvSpPr>
          <p:cNvPr id="3" name="Content Placeholder 2"/>
          <p:cNvSpPr>
            <a:spLocks noGrp="1"/>
          </p:cNvSpPr>
          <p:nvPr>
            <p:ph idx="1"/>
          </p:nvPr>
        </p:nvSpPr>
        <p:spPr>
          <a:xfrm>
            <a:off x="762000" y="990600"/>
            <a:ext cx="8001000" cy="5638800"/>
          </a:xfrm>
        </p:spPr>
        <p:txBody>
          <a:bodyPr>
            <a:normAutofit fontScale="85000" lnSpcReduction="20000"/>
          </a:bodyPr>
          <a:lstStyle/>
          <a:p>
            <a:r>
              <a:rPr lang="en-US" dirty="0" smtClean="0"/>
              <a:t>ROA = NI/TA</a:t>
            </a:r>
          </a:p>
          <a:p>
            <a:pPr lvl="1"/>
            <a:r>
              <a:rPr lang="en-US" dirty="0" smtClean="0"/>
              <a:t>= (NI/Sales) x (Sales/TA) </a:t>
            </a:r>
          </a:p>
          <a:p>
            <a:pPr lvl="1"/>
            <a:r>
              <a:rPr lang="en-US" dirty="0" smtClean="0"/>
              <a:t>= (Net Profit Margin) x (Asset Turnover)</a:t>
            </a:r>
          </a:p>
          <a:p>
            <a:r>
              <a:rPr lang="en-US" dirty="0" smtClean="0"/>
              <a:t>ROE = NI/TE = ROA x (TA/TE)</a:t>
            </a:r>
          </a:p>
          <a:p>
            <a:pPr lvl="1"/>
            <a:r>
              <a:rPr lang="en-US" dirty="0" smtClean="0"/>
              <a:t>= (NI/Sales) x (Sales/TA) x (TA/TE)</a:t>
            </a:r>
          </a:p>
          <a:p>
            <a:pPr lvl="1"/>
            <a:r>
              <a:rPr lang="en-US" dirty="0" smtClean="0"/>
              <a:t>= Net Profit Margin x Asset Turnover x Equity    Multiplier</a:t>
            </a:r>
          </a:p>
          <a:p>
            <a:r>
              <a:rPr lang="en-US" dirty="0"/>
              <a:t>Blunt instrument to monitor strategy because </a:t>
            </a:r>
          </a:p>
          <a:p>
            <a:pPr lvl="1"/>
            <a:r>
              <a:rPr lang="en-US" dirty="0"/>
              <a:t>The denominator in the ROA includes assets claimed by all providers of capital, while the numerator includes only return to providers of equity.</a:t>
            </a:r>
          </a:p>
          <a:p>
            <a:pPr lvl="1"/>
            <a:r>
              <a:rPr lang="en-US" dirty="0"/>
              <a:t>Assets include operating assets and financial assets</a:t>
            </a:r>
          </a:p>
          <a:p>
            <a:pPr lvl="1"/>
            <a:r>
              <a:rPr lang="en-US" dirty="0"/>
              <a:t>Net income includes income from operating activities, as well as interest income and expense, which are the consequence of financial decisions</a:t>
            </a:r>
            <a:r>
              <a:rPr lang="en-US" dirty="0" smtClean="0"/>
              <a:t>.</a:t>
            </a:r>
            <a:endParaRPr lang="en-US" dirty="0"/>
          </a:p>
        </p:txBody>
      </p:sp>
    </p:spTree>
    <p:extLst>
      <p:ext uri="{BB962C8B-B14F-4D97-AF65-F5344CB8AC3E}">
        <p14:creationId xmlns:p14="http://schemas.microsoft.com/office/powerpoint/2010/main" val="283218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42" name="think-cell Slide" r:id="rId4" imgW="395" imgH="394" progId="TCLayout.ActiveDocument.1">
                  <p:embed/>
                </p:oleObj>
              </mc:Choice>
              <mc:Fallback>
                <p:oleObj name="think-cell Slide" r:id="rId4" imgW="395" imgH="394"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28600" y="152400"/>
            <a:ext cx="8763000" cy="609600"/>
          </a:xfrm>
        </p:spPr>
        <p:txBody>
          <a:bodyPr vert="horz"/>
          <a:lstStyle/>
          <a:p>
            <a:r>
              <a:rPr lang="en-US" dirty="0" smtClean="0"/>
              <a:t>Using Trade Credit &amp; Operations</a:t>
            </a:r>
            <a:endParaRPr lang="en-US" dirty="0"/>
          </a:p>
        </p:txBody>
      </p:sp>
      <p:sp>
        <p:nvSpPr>
          <p:cNvPr id="3" name="Content Placeholder 2"/>
          <p:cNvSpPr>
            <a:spLocks noGrp="1"/>
          </p:cNvSpPr>
          <p:nvPr>
            <p:ph idx="1"/>
          </p:nvPr>
        </p:nvSpPr>
        <p:spPr>
          <a:xfrm>
            <a:off x="457200" y="1295400"/>
            <a:ext cx="8534400" cy="5105400"/>
          </a:xfrm>
        </p:spPr>
        <p:txBody>
          <a:bodyPr>
            <a:normAutofit fontScale="77500" lnSpcReduction="20000"/>
          </a:bodyPr>
          <a:lstStyle/>
          <a:p>
            <a:r>
              <a:rPr lang="en-US" dirty="0" smtClean="0"/>
              <a:t>The use of trade credit is </a:t>
            </a:r>
            <a:r>
              <a:rPr lang="en-US" dirty="0" smtClean="0"/>
              <a:t>a product characteristic that reduces the cost to the </a:t>
            </a:r>
            <a:r>
              <a:rPr lang="en-US" dirty="0" smtClean="0"/>
              <a:t>buyer firm </a:t>
            </a:r>
            <a:r>
              <a:rPr lang="en-US" dirty="0" smtClean="0"/>
              <a:t>since it reduces financing costs.</a:t>
            </a:r>
          </a:p>
          <a:p>
            <a:r>
              <a:rPr lang="en-US" dirty="0" smtClean="0"/>
              <a:t>Product sourcing costs can be reduced in other ways.</a:t>
            </a:r>
          </a:p>
          <a:p>
            <a:r>
              <a:rPr lang="en-US" dirty="0" smtClean="0"/>
              <a:t>Increase inventory: </a:t>
            </a:r>
          </a:p>
          <a:p>
            <a:pPr lvl="1"/>
            <a:r>
              <a:rPr lang="en-US" dirty="0" smtClean="0"/>
              <a:t>Buy more at a time to obtain bulk discounts and thus reduce overall cost price and overall credit needs.</a:t>
            </a:r>
          </a:p>
          <a:p>
            <a:r>
              <a:rPr lang="en-US" dirty="0"/>
              <a:t>Invest in inventory management systems </a:t>
            </a:r>
            <a:endParaRPr lang="en-US" dirty="0" smtClean="0"/>
          </a:p>
          <a:p>
            <a:pPr lvl="1"/>
            <a:r>
              <a:rPr lang="en-US" dirty="0" smtClean="0"/>
              <a:t>Helps reduce inventory of intermediate parts (for manufacturing firms).</a:t>
            </a:r>
          </a:p>
          <a:p>
            <a:r>
              <a:rPr lang="en-US" dirty="0" smtClean="0"/>
              <a:t>Invest in Process R&amp;D</a:t>
            </a:r>
          </a:p>
          <a:p>
            <a:pPr lvl="1"/>
            <a:r>
              <a:rPr lang="en-US" dirty="0" smtClean="0"/>
              <a:t>Helps reduce need for inventory by increasing flexibility of production processes</a:t>
            </a:r>
          </a:p>
          <a:p>
            <a:r>
              <a:rPr lang="en-US" dirty="0" smtClean="0"/>
              <a:t>Invest in Supply Chain innovations</a:t>
            </a:r>
          </a:p>
          <a:p>
            <a:pPr lvl="1"/>
            <a:r>
              <a:rPr lang="en-US" dirty="0" smtClean="0"/>
              <a:t>Helps reduce inventory levels.</a:t>
            </a:r>
          </a:p>
        </p:txBody>
      </p:sp>
    </p:spTree>
    <p:extLst>
      <p:ext uri="{BB962C8B-B14F-4D97-AF65-F5344CB8AC3E}">
        <p14:creationId xmlns:p14="http://schemas.microsoft.com/office/powerpoint/2010/main" val="3616462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37051446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366"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533400" y="76200"/>
            <a:ext cx="8382000" cy="609600"/>
          </a:xfrm>
        </p:spPr>
        <p:txBody>
          <a:bodyPr vert="horz"/>
          <a:lstStyle/>
          <a:p>
            <a:r>
              <a:rPr lang="en-US" dirty="0" smtClean="0"/>
              <a:t>Accounts Payable and Purchases</a:t>
            </a:r>
            <a:endParaRPr lang="en-US" dirty="0"/>
          </a:p>
        </p:txBody>
      </p:sp>
      <p:sp>
        <p:nvSpPr>
          <p:cNvPr id="3" name="Content Placeholder 2"/>
          <p:cNvSpPr>
            <a:spLocks noGrp="1"/>
          </p:cNvSpPr>
          <p:nvPr>
            <p:ph idx="1"/>
          </p:nvPr>
        </p:nvSpPr>
        <p:spPr>
          <a:xfrm>
            <a:off x="304800" y="914400"/>
            <a:ext cx="8534400" cy="5867400"/>
          </a:xfrm>
        </p:spPr>
        <p:txBody>
          <a:bodyPr>
            <a:normAutofit fontScale="70000" lnSpcReduction="20000"/>
          </a:bodyPr>
          <a:lstStyle/>
          <a:p>
            <a:r>
              <a:rPr lang="en-US" dirty="0" smtClean="0"/>
              <a:t>It may sometimes be worthwhile substituting bank credit with supplier finance, which is likely to be cheaper.  </a:t>
            </a:r>
          </a:p>
          <a:p>
            <a:r>
              <a:rPr lang="en-US" dirty="0" smtClean="0"/>
              <a:t>This is because it </a:t>
            </a:r>
            <a:r>
              <a:rPr lang="en-US" dirty="0"/>
              <a:t>is typically less profitable for an opportunistic borrower to divert inputs than to divert cash. Therefore, suppliers may lend more liberally than banks. </a:t>
            </a:r>
            <a:endParaRPr lang="en-US" dirty="0" smtClean="0"/>
          </a:p>
          <a:p>
            <a:r>
              <a:rPr lang="en-US" dirty="0"/>
              <a:t>Suppliers can charge lower rates than banks because banks have much more difficulty in monitoring that the money is used for the stated purpose.  But when a loan is made in conjunction with a purchase of inputs, the monitoring is already in place</a:t>
            </a:r>
            <a:r>
              <a:rPr lang="en-US" dirty="0" smtClean="0"/>
              <a:t>.</a:t>
            </a:r>
          </a:p>
          <a:p>
            <a:r>
              <a:rPr lang="en-US" dirty="0" smtClean="0"/>
              <a:t>On the other hand, trade credit can only be used to buy inputs.  Hence the availability of trade credit also frees up the use of scarce bank credit for other purposes.  </a:t>
            </a:r>
          </a:p>
          <a:p>
            <a:r>
              <a:rPr lang="en-US" dirty="0" smtClean="0"/>
              <a:t>Thus when the availability of bank credit is limited, it may make sense for the firm to resort to trade credit even if the cost of trade credit is higher than the cost of bank credit (as long as the return to the firm on investment is greater than the cost of trade credit of course.)</a:t>
            </a:r>
            <a:endParaRPr lang="en-US" dirty="0"/>
          </a:p>
          <a:p>
            <a:pPr lvl="1"/>
            <a:r>
              <a:rPr lang="en-US" dirty="0" smtClean="0"/>
              <a:t>Mike </a:t>
            </a:r>
            <a:r>
              <a:rPr lang="en-US" dirty="0" err="1"/>
              <a:t>Burkart</a:t>
            </a:r>
            <a:r>
              <a:rPr lang="en-US" dirty="0"/>
              <a:t> and Tore </a:t>
            </a:r>
            <a:r>
              <a:rPr lang="en-US" dirty="0" err="1"/>
              <a:t>Ellingsen</a:t>
            </a:r>
            <a:r>
              <a:rPr lang="en-US" dirty="0"/>
              <a:t>, “In-Kind Finance: A Theory of Trade Credit,” </a:t>
            </a:r>
            <a:r>
              <a:rPr lang="en-US" i="1" dirty="0"/>
              <a:t>American Economic Review</a:t>
            </a:r>
            <a:r>
              <a:rPr lang="en-US" dirty="0"/>
              <a:t>, June 2004, pp. </a:t>
            </a:r>
            <a:r>
              <a:rPr lang="en-US" dirty="0" smtClean="0"/>
              <a:t>569-590</a:t>
            </a:r>
            <a:endParaRPr lang="en-US" dirty="0"/>
          </a:p>
        </p:txBody>
      </p:sp>
    </p:spTree>
    <p:extLst>
      <p:ext uri="{BB962C8B-B14F-4D97-AF65-F5344CB8AC3E}">
        <p14:creationId xmlns:p14="http://schemas.microsoft.com/office/powerpoint/2010/main" val="36652102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229600" cy="609600"/>
          </a:xfrm>
        </p:spPr>
        <p:txBody>
          <a:bodyPr>
            <a:normAutofit fontScale="90000"/>
          </a:bodyPr>
          <a:lstStyle/>
          <a:p>
            <a:r>
              <a:rPr lang="en-US" dirty="0" smtClean="0"/>
              <a:t>Reasons for Trade Credit: Collateral</a:t>
            </a:r>
            <a:endParaRPr lang="en-US" dirty="0"/>
          </a:p>
        </p:txBody>
      </p:sp>
      <p:sp>
        <p:nvSpPr>
          <p:cNvPr id="3" name="Content Placeholder 2"/>
          <p:cNvSpPr>
            <a:spLocks noGrp="1"/>
          </p:cNvSpPr>
          <p:nvPr>
            <p:ph idx="1"/>
          </p:nvPr>
        </p:nvSpPr>
        <p:spPr>
          <a:xfrm>
            <a:off x="685800" y="1066800"/>
            <a:ext cx="7772400" cy="5029200"/>
          </a:xfrm>
        </p:spPr>
        <p:txBody>
          <a:bodyPr>
            <a:normAutofit fontScale="77500" lnSpcReduction="20000"/>
          </a:bodyPr>
          <a:lstStyle/>
          <a:p>
            <a:r>
              <a:rPr lang="en-US" dirty="0" smtClean="0"/>
              <a:t>Why might suppliers be </a:t>
            </a:r>
            <a:r>
              <a:rPr lang="en-US" dirty="0"/>
              <a:t>willing to lend when banks are </a:t>
            </a:r>
            <a:r>
              <a:rPr lang="en-US" dirty="0" smtClean="0"/>
              <a:t>not? </a:t>
            </a:r>
          </a:p>
          <a:p>
            <a:r>
              <a:rPr lang="en-US" dirty="0" smtClean="0"/>
              <a:t>Trade </a:t>
            </a:r>
            <a:r>
              <a:rPr lang="en-US" dirty="0"/>
              <a:t>creditors may place a higher collateral value on borrowers’ assets. This may be because the supplier </a:t>
            </a:r>
            <a:r>
              <a:rPr lang="en-US" dirty="0" smtClean="0"/>
              <a:t>has an </a:t>
            </a:r>
            <a:r>
              <a:rPr lang="en-US" dirty="0"/>
              <a:t>advantage in valuing the underlying assets, particularly when those assets are not homogenous. </a:t>
            </a:r>
            <a:endParaRPr lang="en-US" dirty="0" smtClean="0"/>
          </a:p>
          <a:p>
            <a:r>
              <a:rPr lang="en-US" dirty="0" smtClean="0"/>
              <a:t>Also</a:t>
            </a:r>
            <a:r>
              <a:rPr lang="en-US" dirty="0"/>
              <a:t>, because suppliers have a network of alternative buyers, they place a higher liquidation value on the assets and will lend at a cheaper rate than banks otherwise would. </a:t>
            </a:r>
            <a:endParaRPr lang="en-US" dirty="0" smtClean="0"/>
          </a:p>
          <a:p>
            <a:r>
              <a:rPr lang="en-US" dirty="0" smtClean="0"/>
              <a:t>Key </a:t>
            </a:r>
            <a:r>
              <a:rPr lang="en-US" dirty="0"/>
              <a:t>to the collateral theory of trade credit is the assumption that suppliers have strong legal rights and institutions supporting their ability to reclaim and/or liquidate collateral. </a:t>
            </a:r>
          </a:p>
        </p:txBody>
      </p:sp>
    </p:spTree>
    <p:extLst>
      <p:ext uri="{BB962C8B-B14F-4D97-AF65-F5344CB8AC3E}">
        <p14:creationId xmlns:p14="http://schemas.microsoft.com/office/powerpoint/2010/main" val="21160284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609600"/>
          </a:xfrm>
        </p:spPr>
        <p:txBody>
          <a:bodyPr>
            <a:normAutofit fontScale="90000"/>
          </a:bodyPr>
          <a:lstStyle/>
          <a:p>
            <a:r>
              <a:rPr lang="en-US" dirty="0" smtClean="0"/>
              <a:t>Reasons for Trade Credit: Information</a:t>
            </a:r>
            <a:endParaRPr lang="en-US" dirty="0"/>
          </a:p>
        </p:txBody>
      </p:sp>
      <p:sp>
        <p:nvSpPr>
          <p:cNvPr id="3" name="Content Placeholder 2"/>
          <p:cNvSpPr>
            <a:spLocks noGrp="1"/>
          </p:cNvSpPr>
          <p:nvPr>
            <p:ph idx="1"/>
          </p:nvPr>
        </p:nvSpPr>
        <p:spPr>
          <a:xfrm>
            <a:off x="685800" y="1066800"/>
            <a:ext cx="7772400" cy="5257800"/>
          </a:xfrm>
        </p:spPr>
        <p:txBody>
          <a:bodyPr>
            <a:normAutofit fontScale="77500" lnSpcReduction="20000"/>
          </a:bodyPr>
          <a:lstStyle/>
          <a:p>
            <a:r>
              <a:rPr lang="en-US" dirty="0"/>
              <a:t>Suppliers may </a:t>
            </a:r>
            <a:r>
              <a:rPr lang="en-US" dirty="0" smtClean="0"/>
              <a:t>have </a:t>
            </a:r>
            <a:r>
              <a:rPr lang="en-US" dirty="0"/>
              <a:t>an informational advantage over banks, enabling them to screen and monitor loans more effectively. </a:t>
            </a:r>
            <a:endParaRPr lang="en-US" dirty="0" smtClean="0"/>
          </a:p>
          <a:p>
            <a:r>
              <a:rPr lang="en-US" dirty="0" smtClean="0"/>
              <a:t>This </a:t>
            </a:r>
            <a:r>
              <a:rPr lang="en-US" dirty="0"/>
              <a:t>may be because of the frequency of interactions and the types of information exchanged. </a:t>
            </a:r>
            <a:endParaRPr lang="en-US" dirty="0" smtClean="0"/>
          </a:p>
          <a:p>
            <a:r>
              <a:rPr lang="en-US" dirty="0" smtClean="0"/>
              <a:t>For </a:t>
            </a:r>
            <a:r>
              <a:rPr lang="en-US" dirty="0"/>
              <a:t>example, the supplier may visit the buyer’s premises more often than financial institutions or may obtain information about the buyer’s creditworthiness through demand forecasts and other operational information. </a:t>
            </a:r>
          </a:p>
          <a:p>
            <a:r>
              <a:rPr lang="en-US" dirty="0"/>
              <a:t>Also, it is less profitable for an opportunistic borrower to divert inputs rather than to divert cash; this reduces the monitoring costs of the trade creditor, putting him at an informational advantage relative to banks. </a:t>
            </a:r>
          </a:p>
          <a:p>
            <a:endParaRPr lang="en-US" dirty="0"/>
          </a:p>
        </p:txBody>
      </p:sp>
    </p:spTree>
    <p:extLst>
      <p:ext uri="{BB962C8B-B14F-4D97-AF65-F5344CB8AC3E}">
        <p14:creationId xmlns:p14="http://schemas.microsoft.com/office/powerpoint/2010/main" val="29563205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609600"/>
          </a:xfrm>
        </p:spPr>
        <p:txBody>
          <a:bodyPr>
            <a:normAutofit fontScale="90000"/>
          </a:bodyPr>
          <a:lstStyle/>
          <a:p>
            <a:r>
              <a:rPr lang="en-US" dirty="0" smtClean="0"/>
              <a:t>Reasons for Trade Credit: Relationship</a:t>
            </a:r>
            <a:endParaRPr lang="en-US" dirty="0"/>
          </a:p>
        </p:txBody>
      </p:sp>
      <p:sp>
        <p:nvSpPr>
          <p:cNvPr id="3" name="Content Placeholder 2"/>
          <p:cNvSpPr>
            <a:spLocks noGrp="1"/>
          </p:cNvSpPr>
          <p:nvPr>
            <p:ph idx="1"/>
          </p:nvPr>
        </p:nvSpPr>
        <p:spPr>
          <a:xfrm>
            <a:off x="685800" y="1066800"/>
            <a:ext cx="7772400" cy="5257800"/>
          </a:xfrm>
        </p:spPr>
        <p:txBody>
          <a:bodyPr>
            <a:normAutofit fontScale="77500" lnSpcReduction="20000"/>
          </a:bodyPr>
          <a:lstStyle/>
          <a:p>
            <a:r>
              <a:rPr lang="en-US" dirty="0" smtClean="0"/>
              <a:t>Suppliers </a:t>
            </a:r>
            <a:r>
              <a:rPr lang="en-US" dirty="0"/>
              <a:t>may be willing to finance their customers because their payoff differs from that of the bank. </a:t>
            </a:r>
            <a:endParaRPr lang="en-US" dirty="0" smtClean="0"/>
          </a:p>
          <a:p>
            <a:r>
              <a:rPr lang="en-US" dirty="0" smtClean="0"/>
              <a:t>Trade </a:t>
            </a:r>
            <a:r>
              <a:rPr lang="en-US" dirty="0"/>
              <a:t>creditors, desiring to maintain an enduring product market relationship, grant more concessions to a customer in financial distress than would be granted by lenders in competitive lending markets. </a:t>
            </a:r>
          </a:p>
          <a:p>
            <a:r>
              <a:rPr lang="en-US" dirty="0" smtClean="0"/>
              <a:t>The </a:t>
            </a:r>
            <a:r>
              <a:rPr lang="en-US" dirty="0"/>
              <a:t>trade relationship </a:t>
            </a:r>
            <a:r>
              <a:rPr lang="en-US" dirty="0" smtClean="0"/>
              <a:t>may involve </a:t>
            </a:r>
            <a:r>
              <a:rPr lang="en-US" dirty="0"/>
              <a:t>specific investments for which customers are dependent on the supplier for intermediate goods and the customer is a key client of the </a:t>
            </a:r>
            <a:r>
              <a:rPr lang="en-US" dirty="0" smtClean="0"/>
              <a:t>supplier.</a:t>
            </a:r>
          </a:p>
          <a:p>
            <a:r>
              <a:rPr lang="en-US" dirty="0" smtClean="0"/>
              <a:t>In this case, </a:t>
            </a:r>
            <a:r>
              <a:rPr lang="en-US" dirty="0"/>
              <a:t>customers have less incentive to default on their suppliers than on their banks, and suppliers have stronger incentives to extend credit to distressed buyers. </a:t>
            </a:r>
          </a:p>
          <a:p>
            <a:endParaRPr lang="en-US" dirty="0"/>
          </a:p>
        </p:txBody>
      </p:sp>
    </p:spTree>
    <p:extLst>
      <p:ext uri="{BB962C8B-B14F-4D97-AF65-F5344CB8AC3E}">
        <p14:creationId xmlns:p14="http://schemas.microsoft.com/office/powerpoint/2010/main" val="18651735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25582742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81"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Accounts Receivable and Sales</a:t>
            </a:r>
            <a:endParaRPr lang="en-US" dirty="0"/>
          </a:p>
        </p:txBody>
      </p:sp>
      <p:sp>
        <p:nvSpPr>
          <p:cNvPr id="3" name="Content Placeholder 2"/>
          <p:cNvSpPr>
            <a:spLocks noGrp="1"/>
          </p:cNvSpPr>
          <p:nvPr>
            <p:ph idx="1"/>
          </p:nvPr>
        </p:nvSpPr>
        <p:spPr>
          <a:xfrm>
            <a:off x="685800" y="914400"/>
            <a:ext cx="7772400" cy="5715000"/>
          </a:xfrm>
        </p:spPr>
        <p:txBody>
          <a:bodyPr>
            <a:normAutofit fontScale="77500" lnSpcReduction="20000"/>
          </a:bodyPr>
          <a:lstStyle/>
          <a:p>
            <a:r>
              <a:rPr lang="en-US" dirty="0" smtClean="0"/>
              <a:t>By </a:t>
            </a:r>
            <a:r>
              <a:rPr lang="en-US" dirty="0"/>
              <a:t>providing credit to your buyers, </a:t>
            </a:r>
            <a:r>
              <a:rPr lang="en-US" dirty="0" smtClean="0"/>
              <a:t>you are also providing an </a:t>
            </a:r>
            <a:r>
              <a:rPr lang="en-US" dirty="0"/>
              <a:t>implicit quality guarantee.  </a:t>
            </a:r>
            <a:r>
              <a:rPr lang="en-US" dirty="0" smtClean="0"/>
              <a:t>This is because if your product quality </a:t>
            </a:r>
            <a:r>
              <a:rPr lang="en-US" dirty="0"/>
              <a:t>is bad, then it will be more difficult to collect.  Hence provision of credit to buyers is also a quality-guarantee provision.  </a:t>
            </a:r>
          </a:p>
          <a:p>
            <a:r>
              <a:rPr lang="en-US" dirty="0"/>
              <a:t>When the seller's reputation for quality products is more likely to be known (the firm is older and larger), two-part credit offers </a:t>
            </a:r>
            <a:r>
              <a:rPr lang="en-US" dirty="0" smtClean="0"/>
              <a:t>(cash or credit) tend </a:t>
            </a:r>
            <a:r>
              <a:rPr lang="en-US" dirty="0"/>
              <a:t>to dominate net terms, indicating that terms are designed to deal with credit quality issues rather than product quality issues. </a:t>
            </a:r>
            <a:endParaRPr lang="en-US" dirty="0" smtClean="0"/>
          </a:p>
          <a:p>
            <a:r>
              <a:rPr lang="en-US" dirty="0" smtClean="0"/>
              <a:t>When </a:t>
            </a:r>
            <a:r>
              <a:rPr lang="en-US" dirty="0"/>
              <a:t>reputation of the buyers is likely to be high, credit terms are more likely than cash </a:t>
            </a:r>
            <a:r>
              <a:rPr lang="en-US" dirty="0" smtClean="0"/>
              <a:t>terms (credit terms are cheaper than bank borrowing costs).</a:t>
            </a:r>
          </a:p>
          <a:p>
            <a:r>
              <a:rPr lang="en-US" sz="2000" dirty="0"/>
              <a:t>Chee K. Ng, Janet </a:t>
            </a:r>
            <a:r>
              <a:rPr lang="en-US" sz="2000" dirty="0" err="1"/>
              <a:t>Kiholm</a:t>
            </a:r>
            <a:r>
              <a:rPr lang="en-US" sz="2000" dirty="0"/>
              <a:t> Smith and Richard L. Smith, “Evidence on the Determinants of Credit Terms Used in </a:t>
            </a:r>
            <a:r>
              <a:rPr lang="en-US" sz="2000" dirty="0" err="1"/>
              <a:t>Interfirm</a:t>
            </a:r>
            <a:r>
              <a:rPr lang="en-US" sz="2000" dirty="0"/>
              <a:t> Trade,” </a:t>
            </a:r>
            <a:r>
              <a:rPr lang="en-US" sz="2000" i="1" dirty="0"/>
              <a:t>The Journal of Finance</a:t>
            </a:r>
            <a:r>
              <a:rPr lang="en-US" sz="2000" dirty="0"/>
              <a:t>, Vol. 54, No. 3 (Jun., 1999), pp. 1109-1129 </a:t>
            </a:r>
          </a:p>
        </p:txBody>
      </p:sp>
    </p:spTree>
    <p:extLst>
      <p:ext uri="{BB962C8B-B14F-4D97-AF65-F5344CB8AC3E}">
        <p14:creationId xmlns:p14="http://schemas.microsoft.com/office/powerpoint/2010/main" val="998978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Decomposition</a:t>
            </a:r>
            <a:endParaRPr lang="en-US" dirty="0"/>
          </a:p>
        </p:txBody>
      </p:sp>
      <p:sp>
        <p:nvSpPr>
          <p:cNvPr id="3" name="Content Placeholder 2"/>
          <p:cNvSpPr>
            <a:spLocks noGrp="1"/>
          </p:cNvSpPr>
          <p:nvPr>
            <p:ph idx="1"/>
          </p:nvPr>
        </p:nvSpPr>
        <p:spPr>
          <a:xfrm>
            <a:off x="381000" y="1066800"/>
            <a:ext cx="8458200" cy="5410200"/>
          </a:xfrm>
        </p:spPr>
        <p:txBody>
          <a:bodyPr>
            <a:normAutofit fontScale="62500" lnSpcReduction="20000"/>
          </a:bodyPr>
          <a:lstStyle/>
          <a:p>
            <a:r>
              <a:rPr lang="en-US" dirty="0" smtClean="0"/>
              <a:t>The key is to divide assets into operating assets and non-operating (or financial) assets, and similarly the liabilities into those associated with the firm’s operations and those that are financial and hence not associated with the firm’s operations.</a:t>
            </a:r>
          </a:p>
          <a:p>
            <a:r>
              <a:rPr lang="en-US" dirty="0" smtClean="0"/>
              <a:t>Some of the firm’s long-term liabilities are non-interest bearing, such as pension obligations, which are really part of the firm’s operations rather than its financing – because they represent labor compensation.</a:t>
            </a:r>
          </a:p>
          <a:p>
            <a:r>
              <a:rPr lang="en-US" dirty="0" smtClean="0"/>
              <a:t>We net the firm’s long-term assets net of these non-interest bearing liabilities to get </a:t>
            </a:r>
            <a:r>
              <a:rPr lang="en-US" b="1" dirty="0" smtClean="0"/>
              <a:t>Net long-term assets.</a:t>
            </a:r>
          </a:p>
          <a:p>
            <a:r>
              <a:rPr lang="en-US" dirty="0" smtClean="0"/>
              <a:t>Similarly, we would like to create a category of short-term assets that includes all short operating assets, net of all short-term operating liabilities.  This gives us </a:t>
            </a:r>
            <a:r>
              <a:rPr lang="en-US" b="1" dirty="0" smtClean="0"/>
              <a:t>Operating Working Capital,</a:t>
            </a:r>
            <a:r>
              <a:rPr lang="en-US" dirty="0" smtClean="0"/>
              <a:t> </a:t>
            </a:r>
            <a:r>
              <a:rPr lang="en-US" dirty="0"/>
              <a:t>d</a:t>
            </a:r>
            <a:r>
              <a:rPr lang="en-US" dirty="0" smtClean="0"/>
              <a:t>efined as (Current Assets – Cash and Marketable Securities) – (Current Liabilities – Short term debt and current portion of long-term debt).</a:t>
            </a:r>
          </a:p>
          <a:p>
            <a:r>
              <a:rPr lang="en-US" b="1" dirty="0" smtClean="0"/>
              <a:t>Net Assets = </a:t>
            </a:r>
            <a:r>
              <a:rPr lang="en-US" b="1" dirty="0"/>
              <a:t>Net long-term </a:t>
            </a:r>
            <a:r>
              <a:rPr lang="en-US" b="1" dirty="0" smtClean="0"/>
              <a:t>assets + </a:t>
            </a:r>
            <a:r>
              <a:rPr lang="en-US" b="1" dirty="0"/>
              <a:t>Operating Working </a:t>
            </a:r>
            <a:r>
              <a:rPr lang="en-US" b="1" dirty="0" smtClean="0"/>
              <a:t>Capital</a:t>
            </a:r>
          </a:p>
          <a:p>
            <a:r>
              <a:rPr lang="en-US" b="1" dirty="0" smtClean="0"/>
              <a:t>Net Debt = Total interest bearing liabilities – Cash and Marketable Securities</a:t>
            </a:r>
          </a:p>
          <a:p>
            <a:r>
              <a:rPr lang="en-US" dirty="0" smtClean="0"/>
              <a:t>(Cash is typically treated as negative debt, which is debatable.)</a:t>
            </a:r>
          </a:p>
        </p:txBody>
      </p:sp>
    </p:spTree>
    <p:extLst>
      <p:ext uri="{BB962C8B-B14F-4D97-AF65-F5344CB8AC3E}">
        <p14:creationId xmlns:p14="http://schemas.microsoft.com/office/powerpoint/2010/main" val="329995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Decomposition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Similarly, we isolate and use net operating profit, rather than using Net Income (which includes interest).</a:t>
            </a:r>
          </a:p>
          <a:p>
            <a:r>
              <a:rPr lang="en-US" dirty="0" smtClean="0"/>
              <a:t>This is done by adding back interest expense to net income, after adjusting for their tax impact.  Similarly, interest income.</a:t>
            </a:r>
          </a:p>
          <a:p>
            <a:r>
              <a:rPr lang="en-US" dirty="0" smtClean="0"/>
              <a:t>Thus, we first define (</a:t>
            </a:r>
            <a:r>
              <a:rPr lang="en-US" dirty="0" err="1" smtClean="0"/>
              <a:t>NIntAT</a:t>
            </a:r>
            <a:r>
              <a:rPr lang="en-US" dirty="0" smtClean="0"/>
              <a:t>) Net Interest expense after tax as (Interest expense – Interest Income)x(1-Tax rate).</a:t>
            </a:r>
          </a:p>
          <a:p>
            <a:r>
              <a:rPr lang="en-US" dirty="0" smtClean="0"/>
              <a:t>Then Net Operating Profit After Taxes (NOPAT) = Net Income + Net Interest Expense after taxes; and Net Income = NOPAT – </a:t>
            </a:r>
            <a:r>
              <a:rPr lang="en-US" dirty="0" err="1" smtClean="0"/>
              <a:t>NIntAT</a:t>
            </a:r>
            <a:r>
              <a:rPr lang="en-US" dirty="0" smtClean="0"/>
              <a:t>.</a:t>
            </a:r>
            <a:endParaRPr lang="en-US" dirty="0"/>
          </a:p>
        </p:txBody>
      </p:sp>
    </p:spTree>
    <p:extLst>
      <p:ext uri="{BB962C8B-B14F-4D97-AF65-F5344CB8AC3E}">
        <p14:creationId xmlns:p14="http://schemas.microsoft.com/office/powerpoint/2010/main" val="4223377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Decomposition</a:t>
            </a:r>
            <a:endParaRPr lang="en-US" dirty="0"/>
          </a:p>
        </p:txBody>
      </p:sp>
      <p:sp>
        <p:nvSpPr>
          <p:cNvPr id="3" name="Content Placeholder 2"/>
          <p:cNvSpPr>
            <a:spLocks noGrp="1"/>
          </p:cNvSpPr>
          <p:nvPr>
            <p:ph idx="1"/>
          </p:nvPr>
        </p:nvSpPr>
        <p:spPr>
          <a:xfrm>
            <a:off x="533400" y="1066800"/>
            <a:ext cx="8305800" cy="5257800"/>
          </a:xfrm>
        </p:spPr>
        <p:txBody>
          <a:bodyPr>
            <a:normAutofit fontScale="77500" lnSpcReduction="20000"/>
          </a:bodyPr>
          <a:lstStyle/>
          <a:p>
            <a:r>
              <a:rPr lang="en-US" dirty="0" smtClean="0"/>
              <a:t>ROE = (NOPAT/Equity) – (</a:t>
            </a:r>
            <a:r>
              <a:rPr lang="en-US" dirty="0" err="1" smtClean="0"/>
              <a:t>NIntAT</a:t>
            </a:r>
            <a:r>
              <a:rPr lang="en-US" dirty="0" smtClean="0"/>
              <a:t> /Equity)</a:t>
            </a:r>
          </a:p>
          <a:p>
            <a:pPr lvl="1"/>
            <a:r>
              <a:rPr lang="en-US" dirty="0" smtClean="0"/>
              <a:t>= (NOPAT/Net Assets) x (Net Assets/Equity) – (</a:t>
            </a:r>
            <a:r>
              <a:rPr lang="en-US" dirty="0" err="1"/>
              <a:t>NIntAT</a:t>
            </a:r>
            <a:r>
              <a:rPr lang="en-US" dirty="0" smtClean="0"/>
              <a:t>)/Net Debt) x (Net debt/Equity).</a:t>
            </a:r>
          </a:p>
          <a:p>
            <a:r>
              <a:rPr lang="en-US" dirty="0" smtClean="0"/>
              <a:t>If we rewrite Net Assets as Net Debt + Equity, we get the following:</a:t>
            </a:r>
          </a:p>
          <a:p>
            <a:pPr lvl="1"/>
            <a:r>
              <a:rPr lang="en-US" dirty="0" smtClean="0"/>
              <a:t>ROE = (NOPAT/Net Assets) x (1+Net Debt/Equity) – </a:t>
            </a:r>
            <a:r>
              <a:rPr lang="en-US" dirty="0" err="1" smtClean="0"/>
              <a:t>NIntAT</a:t>
            </a:r>
            <a:r>
              <a:rPr lang="en-US" dirty="0" smtClean="0"/>
              <a:t>/Net Debt x </a:t>
            </a:r>
            <a:r>
              <a:rPr lang="en-US" dirty="0"/>
              <a:t>(Net debt/Equity</a:t>
            </a:r>
            <a:r>
              <a:rPr lang="en-US" dirty="0" smtClean="0"/>
              <a:t>).</a:t>
            </a:r>
          </a:p>
          <a:p>
            <a:r>
              <a:rPr lang="en-US" dirty="0" smtClean="0"/>
              <a:t>Defining NOPAT/Net Assets as Operating ROA and combining terms with </a:t>
            </a:r>
            <a:r>
              <a:rPr lang="en-US" dirty="0" err="1"/>
              <a:t>NIntAT</a:t>
            </a:r>
            <a:r>
              <a:rPr lang="en-US" dirty="0"/>
              <a:t>/Net </a:t>
            </a:r>
            <a:r>
              <a:rPr lang="en-US" dirty="0" smtClean="0"/>
              <a:t>Debt (which is the effective interest rate after tax on debt), we get </a:t>
            </a:r>
          </a:p>
          <a:p>
            <a:r>
              <a:rPr lang="en-US" dirty="0" smtClean="0"/>
              <a:t>ROE = Op ROA + (Op ROA – </a:t>
            </a:r>
            <a:r>
              <a:rPr lang="en-US" dirty="0" err="1" smtClean="0"/>
              <a:t>Eff</a:t>
            </a:r>
            <a:r>
              <a:rPr lang="en-US" dirty="0" smtClean="0"/>
              <a:t> </a:t>
            </a:r>
            <a:r>
              <a:rPr lang="en-US" dirty="0" err="1" smtClean="0"/>
              <a:t>Int</a:t>
            </a:r>
            <a:r>
              <a:rPr lang="en-US" dirty="0" smtClean="0"/>
              <a:t> Rate after tax) x (Net Debt/Equity)</a:t>
            </a:r>
          </a:p>
          <a:p>
            <a:pPr lvl="1"/>
            <a:r>
              <a:rPr lang="en-US" dirty="0" smtClean="0"/>
              <a:t>=Op ROA + (Op ROA – </a:t>
            </a:r>
            <a:r>
              <a:rPr lang="en-US" dirty="0" err="1" smtClean="0"/>
              <a:t>Eff</a:t>
            </a:r>
            <a:r>
              <a:rPr lang="en-US" dirty="0" smtClean="0"/>
              <a:t> </a:t>
            </a:r>
            <a:r>
              <a:rPr lang="en-US" dirty="0" err="1" smtClean="0"/>
              <a:t>Int</a:t>
            </a:r>
            <a:r>
              <a:rPr lang="en-US" dirty="0" smtClean="0"/>
              <a:t> Rate after tax) x Net fin leverage</a:t>
            </a:r>
          </a:p>
          <a:p>
            <a:pPr lvl="1"/>
            <a:r>
              <a:rPr lang="en-US" dirty="0" smtClean="0"/>
              <a:t>= Op ROA + Spread x Net financial leverage</a:t>
            </a:r>
          </a:p>
          <a:p>
            <a:endParaRPr lang="en-US" dirty="0"/>
          </a:p>
        </p:txBody>
      </p:sp>
    </p:spTree>
    <p:extLst>
      <p:ext uri="{BB962C8B-B14F-4D97-AF65-F5344CB8AC3E}">
        <p14:creationId xmlns:p14="http://schemas.microsoft.com/office/powerpoint/2010/main" val="357429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Decomposition</a:t>
            </a:r>
            <a:endParaRPr lang="en-US" dirty="0"/>
          </a:p>
        </p:txBody>
      </p:sp>
      <p:sp>
        <p:nvSpPr>
          <p:cNvPr id="3" name="Content Placeholder 2"/>
          <p:cNvSpPr>
            <a:spLocks noGrp="1"/>
          </p:cNvSpPr>
          <p:nvPr>
            <p:ph idx="1"/>
          </p:nvPr>
        </p:nvSpPr>
        <p:spPr>
          <a:xfrm>
            <a:off x="685800" y="1066800"/>
            <a:ext cx="7772400" cy="5410200"/>
          </a:xfrm>
        </p:spPr>
        <p:txBody>
          <a:bodyPr>
            <a:normAutofit/>
          </a:bodyPr>
          <a:lstStyle/>
          <a:p>
            <a:r>
              <a:rPr lang="en-US" dirty="0" smtClean="0"/>
              <a:t>Since we are primarily interested in using the Dupont decomposition to help us in operating decisions, we can further decompose Operating ROA.</a:t>
            </a:r>
          </a:p>
          <a:p>
            <a:r>
              <a:rPr lang="en-US" dirty="0" smtClean="0"/>
              <a:t>Operating ROA = NOPAT/Sales x Sales/Net Assets or</a:t>
            </a:r>
          </a:p>
          <a:p>
            <a:r>
              <a:rPr lang="en-US" dirty="0" smtClean="0"/>
              <a:t>Operating ROA = NOPAT Margin x Operating Asset Turnover</a:t>
            </a:r>
          </a:p>
          <a:p>
            <a:r>
              <a:rPr lang="en-US" dirty="0" smtClean="0"/>
              <a:t>Note that this alternative decomposition contains no financing elements.</a:t>
            </a:r>
          </a:p>
        </p:txBody>
      </p:sp>
    </p:spTree>
    <p:extLst>
      <p:ext uri="{BB962C8B-B14F-4D97-AF65-F5344CB8AC3E}">
        <p14:creationId xmlns:p14="http://schemas.microsoft.com/office/powerpoint/2010/main" val="4216728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Dupont Analysis Applied</a:t>
            </a:r>
            <a:endParaRPr lang="en-US" dirty="0"/>
          </a:p>
        </p:txBody>
      </p:sp>
      <p:sp>
        <p:nvSpPr>
          <p:cNvPr id="3" name="Content Placeholder 2"/>
          <p:cNvSpPr>
            <a:spLocks noGrp="1"/>
          </p:cNvSpPr>
          <p:nvPr>
            <p:ph idx="1"/>
          </p:nvPr>
        </p:nvSpPr>
        <p:spPr/>
        <p:txBody>
          <a:bodyPr/>
          <a:lstStyle/>
          <a:p>
            <a:r>
              <a:rPr lang="en-US" dirty="0" smtClean="0"/>
              <a:t>In 1980, Michael Porter suggested a taxonomy of operating strategies for any firm related to market focus, product differentiation and cost minimization.  </a:t>
            </a:r>
          </a:p>
          <a:p>
            <a:r>
              <a:rPr lang="en-US" dirty="0" smtClean="0"/>
              <a:t>We </a:t>
            </a:r>
            <a:r>
              <a:rPr lang="en-US" dirty="0" smtClean="0"/>
              <a:t>now </a:t>
            </a:r>
            <a:r>
              <a:rPr lang="en-US" dirty="0" smtClean="0"/>
              <a:t>relate </a:t>
            </a:r>
            <a:r>
              <a:rPr lang="en-US" dirty="0" smtClean="0"/>
              <a:t>Dupont Analysis to </a:t>
            </a:r>
            <a:r>
              <a:rPr lang="en-US" dirty="0" smtClean="0"/>
              <a:t>these generic operating strategies. </a:t>
            </a:r>
            <a:endParaRPr lang="en-US" dirty="0" smtClean="0"/>
          </a:p>
          <a:p>
            <a:r>
              <a:rPr lang="en-US" dirty="0" smtClean="0"/>
              <a:t>In this process, we will find it useful to extend the Dupont decomposition.</a:t>
            </a:r>
            <a:endParaRPr lang="en-US" dirty="0"/>
          </a:p>
        </p:txBody>
      </p:sp>
      <p:sp>
        <p:nvSpPr>
          <p:cNvPr id="4" name="Rectangle 3"/>
          <p:cNvSpPr/>
          <p:nvPr/>
        </p:nvSpPr>
        <p:spPr>
          <a:xfrm>
            <a:off x="381000" y="5869181"/>
            <a:ext cx="8534400" cy="461665"/>
          </a:xfrm>
          <a:prstGeom prst="rect">
            <a:avLst/>
          </a:prstGeom>
        </p:spPr>
        <p:txBody>
          <a:bodyPr wrap="square">
            <a:spAutoFit/>
          </a:bodyPr>
          <a:lstStyle/>
          <a:p>
            <a:r>
              <a:rPr lang="en-US" dirty="0">
                <a:solidFill>
                  <a:srgbClr val="202122"/>
                </a:solidFill>
                <a:latin typeface="Arial" panose="020B0604020202020204" pitchFamily="34" charset="0"/>
              </a:rPr>
              <a:t>Porter, Michael E. (1980). </a:t>
            </a:r>
            <a:r>
              <a:rPr lang="en-US" i="1" dirty="0">
                <a:solidFill>
                  <a:srgbClr val="0645AD"/>
                </a:solidFill>
                <a:latin typeface="Arial" panose="020B0604020202020204" pitchFamily="34" charset="0"/>
                <a:hlinkClick r:id="rId3" tooltip="Competitive Strategy"/>
              </a:rPr>
              <a:t>Competitive Strategy</a:t>
            </a:r>
            <a:r>
              <a:rPr lang="en-US" dirty="0">
                <a:solidFill>
                  <a:srgbClr val="202122"/>
                </a:solidFill>
                <a:latin typeface="Arial" panose="020B0604020202020204" pitchFamily="34" charset="0"/>
              </a:rPr>
              <a:t>. Free Press.</a:t>
            </a:r>
            <a:endParaRPr lang="en-US" dirty="0"/>
          </a:p>
        </p:txBody>
      </p:sp>
    </p:spTree>
    <p:extLst>
      <p:ext uri="{BB962C8B-B14F-4D97-AF65-F5344CB8AC3E}">
        <p14:creationId xmlns:p14="http://schemas.microsoft.com/office/powerpoint/2010/main" val="2135710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05800" cy="609600"/>
          </a:xfrm>
        </p:spPr>
        <p:txBody>
          <a:bodyPr>
            <a:normAutofit fontScale="90000"/>
          </a:bodyPr>
          <a:lstStyle/>
          <a:p>
            <a:r>
              <a:rPr lang="en-US" dirty="0" smtClean="0"/>
              <a:t>Five Generic Competitive Strategies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0128157"/>
              </p:ext>
            </p:extLst>
          </p:nvPr>
        </p:nvGraphicFramePr>
        <p:xfrm>
          <a:off x="609600" y="1143000"/>
          <a:ext cx="8001000" cy="348488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1779494">
                  <a:extLst>
                    <a:ext uri="{9D8B030D-6E8A-4147-A177-3AD203B41FA5}">
                      <a16:colId xmlns:a16="http://schemas.microsoft.com/office/drawing/2014/main" val="20003"/>
                    </a:ext>
                  </a:extLst>
                </a:gridCol>
                <a:gridCol w="1725706">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endParaRPr lang="en-US" dirty="0"/>
                    </a:p>
                  </a:txBody>
                  <a:tcPr/>
                </a:tc>
                <a:tc gridSpan="3">
                  <a:txBody>
                    <a:bodyPr/>
                    <a:lstStyle/>
                    <a:p>
                      <a:r>
                        <a:rPr lang="en-US" dirty="0" smtClean="0"/>
                        <a:t>Type of Competitive Advantage</a:t>
                      </a:r>
                      <a:r>
                        <a:rPr lang="en-US" baseline="0" dirty="0" smtClean="0"/>
                        <a:t> Being Pursued</a:t>
                      </a: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rowSpan="4">
                  <a:txBody>
                    <a:bodyPr/>
                    <a:lstStyle/>
                    <a:p>
                      <a:endParaRPr lang="en-US" dirty="0" smtClean="0"/>
                    </a:p>
                    <a:p>
                      <a:endParaRPr lang="en-US" dirty="0" smtClean="0"/>
                    </a:p>
                    <a:p>
                      <a:endParaRPr lang="en-US" dirty="0" smtClean="0"/>
                    </a:p>
                    <a:p>
                      <a:endParaRPr lang="en-US" dirty="0" smtClean="0"/>
                    </a:p>
                    <a:p>
                      <a:endParaRPr lang="en-US" dirty="0" smtClean="0"/>
                    </a:p>
                    <a:p>
                      <a:r>
                        <a:rPr lang="en-US" dirty="0" smtClean="0"/>
                        <a:t>Market Target</a:t>
                      </a:r>
                      <a:endParaRPr lang="en-US" dirty="0"/>
                    </a:p>
                  </a:txBody>
                  <a:tcPr/>
                </a:tc>
                <a:tc>
                  <a:txBody>
                    <a:bodyPr/>
                    <a:lstStyle/>
                    <a:p>
                      <a:endParaRPr lang="en-US" dirty="0"/>
                    </a:p>
                  </a:txBody>
                  <a:tcPr/>
                </a:tc>
                <a:tc>
                  <a:txBody>
                    <a:bodyPr/>
                    <a:lstStyle/>
                    <a:p>
                      <a:r>
                        <a:rPr lang="en-US" dirty="0" smtClean="0"/>
                        <a:t>Lowest Cost</a:t>
                      </a:r>
                      <a:endParaRPr lang="en-US" dirty="0"/>
                    </a:p>
                  </a:txBody>
                  <a:tcPr/>
                </a:tc>
                <a:tc>
                  <a:txBody>
                    <a:bodyPr/>
                    <a:lstStyle/>
                    <a:p>
                      <a:endParaRPr lang="en-US" dirty="0"/>
                    </a:p>
                  </a:txBody>
                  <a:tcPr/>
                </a:tc>
                <a:tc>
                  <a:txBody>
                    <a:bodyPr/>
                    <a:lstStyle/>
                    <a:p>
                      <a:r>
                        <a:rPr lang="en-US" dirty="0" smtClean="0"/>
                        <a:t>Differentiation</a:t>
                      </a:r>
                      <a:endParaRPr lang="en-US" dirty="0"/>
                    </a:p>
                  </a:txBody>
                  <a:tcPr/>
                </a:tc>
                <a:extLst>
                  <a:ext uri="{0D108BD9-81ED-4DB2-BD59-A6C34878D82A}">
                    <a16:rowId xmlns:a16="http://schemas.microsoft.com/office/drawing/2014/main" val="10001"/>
                  </a:ext>
                </a:extLst>
              </a:tr>
              <a:tr h="370840">
                <a:tc vMerge="1">
                  <a:txBody>
                    <a:bodyPr/>
                    <a:lstStyle/>
                    <a:p>
                      <a:endParaRPr lang="en-US" dirty="0"/>
                    </a:p>
                  </a:txBody>
                  <a:tcPr/>
                </a:tc>
                <a:tc>
                  <a:txBody>
                    <a:bodyPr/>
                    <a:lstStyle/>
                    <a:p>
                      <a:r>
                        <a:rPr lang="en-US" i="0" dirty="0" smtClean="0"/>
                        <a:t>Broad Cross-Section</a:t>
                      </a:r>
                      <a:r>
                        <a:rPr lang="en-US" i="0" baseline="0" dirty="0" smtClean="0"/>
                        <a:t> of buyer</a:t>
                      </a:r>
                      <a:endParaRPr lang="en-US" i="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solidFill>
                            <a:srgbClr val="C00000"/>
                          </a:solidFill>
                        </a:rPr>
                        <a:t>Overall Low-Cost</a:t>
                      </a:r>
                      <a:r>
                        <a:rPr lang="en-US" i="1" baseline="0" dirty="0" smtClean="0">
                          <a:solidFill>
                            <a:srgbClr val="C00000"/>
                          </a:solidFill>
                        </a:rPr>
                        <a:t> Provider Strategy</a:t>
                      </a:r>
                      <a:endParaRPr lang="en-US" i="1" dirty="0" smtClean="0">
                        <a:solidFill>
                          <a:srgbClr val="C00000"/>
                        </a:solidFill>
                      </a:endParaRPr>
                    </a:p>
                  </a:txBody>
                  <a:tcPr/>
                </a:tc>
                <a:tc>
                  <a:txBody>
                    <a:bodyPr/>
                    <a:lstStyle/>
                    <a:p>
                      <a:endParaRPr lang="en-US" i="1" dirty="0">
                        <a:solidFill>
                          <a:srgbClr val="C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solidFill>
                            <a:srgbClr val="C00000"/>
                          </a:solidFill>
                        </a:rPr>
                        <a:t>Broad</a:t>
                      </a:r>
                      <a:r>
                        <a:rPr lang="en-US" i="1" baseline="0" dirty="0" smtClean="0">
                          <a:solidFill>
                            <a:srgbClr val="C00000"/>
                          </a:solidFill>
                        </a:rPr>
                        <a:t> Differentiation Strategy</a:t>
                      </a:r>
                      <a:endParaRPr lang="en-US" i="1" dirty="0">
                        <a:solidFill>
                          <a:srgbClr val="C00000"/>
                        </a:solidFill>
                      </a:endParaRPr>
                    </a:p>
                  </a:txBody>
                  <a:tcPr/>
                </a:tc>
                <a:extLst>
                  <a:ext uri="{0D108BD9-81ED-4DB2-BD59-A6C34878D82A}">
                    <a16:rowId xmlns:a16="http://schemas.microsoft.com/office/drawing/2014/main" val="10002"/>
                  </a:ext>
                </a:extLst>
              </a:tr>
              <a:tr h="370840">
                <a:tc vMerge="1">
                  <a:txBody>
                    <a:bodyPr/>
                    <a:lstStyle/>
                    <a:p>
                      <a:endParaRPr lang="en-US" dirty="0"/>
                    </a:p>
                  </a:txBody>
                  <a:tcPr/>
                </a:tc>
                <a:tc>
                  <a:txBody>
                    <a:bodyPr/>
                    <a:lstStyle/>
                    <a:p>
                      <a:endParaRPr lang="en-US" dirty="0"/>
                    </a:p>
                  </a:txBody>
                  <a:tcPr/>
                </a:tc>
                <a:tc>
                  <a:txBody>
                    <a:bodyPr/>
                    <a:lstStyle/>
                    <a:p>
                      <a:endParaRPr lang="en-US" i="1" dirty="0">
                        <a:solidFill>
                          <a:srgbClr val="C00000"/>
                        </a:solidFill>
                      </a:endParaRPr>
                    </a:p>
                  </a:txBody>
                  <a:tcPr/>
                </a:tc>
                <a:tc>
                  <a:txBody>
                    <a:bodyPr/>
                    <a:lstStyle/>
                    <a:p>
                      <a:pPr algn="ctr"/>
                      <a:r>
                        <a:rPr lang="en-US" i="1" dirty="0" smtClean="0">
                          <a:solidFill>
                            <a:srgbClr val="C00000"/>
                          </a:solidFill>
                        </a:rPr>
                        <a:t>Best-Cost</a:t>
                      </a:r>
                      <a:r>
                        <a:rPr lang="en-US" i="1" baseline="0" dirty="0" smtClean="0">
                          <a:solidFill>
                            <a:srgbClr val="C00000"/>
                          </a:solidFill>
                        </a:rPr>
                        <a:t> Provider Strategy</a:t>
                      </a:r>
                      <a:endParaRPr lang="en-US" i="1" dirty="0">
                        <a:solidFill>
                          <a:srgbClr val="C00000"/>
                        </a:solidFill>
                      </a:endParaRPr>
                    </a:p>
                  </a:txBody>
                  <a:tcPr/>
                </a:tc>
                <a:tc>
                  <a:txBody>
                    <a:bodyPr/>
                    <a:lstStyle/>
                    <a:p>
                      <a:endParaRPr lang="en-US" i="1" dirty="0">
                        <a:solidFill>
                          <a:srgbClr val="C00000"/>
                        </a:solidFill>
                      </a:endParaRPr>
                    </a:p>
                  </a:txBody>
                  <a:tcPr/>
                </a:tc>
                <a:extLst>
                  <a:ext uri="{0D108BD9-81ED-4DB2-BD59-A6C34878D82A}">
                    <a16:rowId xmlns:a16="http://schemas.microsoft.com/office/drawing/2014/main" val="10003"/>
                  </a:ext>
                </a:extLst>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Narrow</a:t>
                      </a:r>
                      <a:r>
                        <a:rPr lang="en-US" baseline="0" dirty="0" smtClean="0"/>
                        <a:t> Buyer Segment</a:t>
                      </a:r>
                      <a:endParaRPr lang="en-US" dirty="0" smtClean="0"/>
                    </a:p>
                  </a:txBody>
                  <a:tcPr/>
                </a:tc>
                <a:tc>
                  <a:txBody>
                    <a:bodyPr/>
                    <a:lstStyle/>
                    <a:p>
                      <a:r>
                        <a:rPr lang="en-US" i="1" dirty="0" smtClean="0">
                          <a:solidFill>
                            <a:srgbClr val="C00000"/>
                          </a:solidFill>
                        </a:rPr>
                        <a:t>Focused Low-Cost</a:t>
                      </a:r>
                      <a:r>
                        <a:rPr lang="en-US" i="1" baseline="0" dirty="0" smtClean="0">
                          <a:solidFill>
                            <a:srgbClr val="C00000"/>
                          </a:solidFill>
                        </a:rPr>
                        <a:t> Provider strategy</a:t>
                      </a:r>
                      <a:endParaRPr lang="en-US" i="1" dirty="0">
                        <a:solidFill>
                          <a:srgbClr val="C00000"/>
                        </a:solidFill>
                      </a:endParaRPr>
                    </a:p>
                  </a:txBody>
                  <a:tcPr/>
                </a:tc>
                <a:tc>
                  <a:txBody>
                    <a:bodyPr/>
                    <a:lstStyle/>
                    <a:p>
                      <a:endParaRPr lang="en-US" i="1" dirty="0">
                        <a:solidFill>
                          <a:srgbClr val="C00000"/>
                        </a:solidFill>
                      </a:endParaRPr>
                    </a:p>
                  </a:txBody>
                  <a:tcPr/>
                </a:tc>
                <a:tc>
                  <a:txBody>
                    <a:bodyPr/>
                    <a:lstStyle/>
                    <a:p>
                      <a:r>
                        <a:rPr lang="en-US" i="1" dirty="0" smtClean="0">
                          <a:solidFill>
                            <a:srgbClr val="C00000"/>
                          </a:solidFill>
                        </a:rPr>
                        <a:t>Focused Differentiation</a:t>
                      </a:r>
                      <a:r>
                        <a:rPr lang="en-US" i="1" baseline="0" dirty="0" smtClean="0">
                          <a:solidFill>
                            <a:srgbClr val="C00000"/>
                          </a:solidFill>
                        </a:rPr>
                        <a:t> Strategy</a:t>
                      </a:r>
                      <a:endParaRPr lang="en-US" i="1" dirty="0">
                        <a:solidFill>
                          <a:srgbClr val="C00000"/>
                        </a:solidFill>
                      </a:endParaRPr>
                    </a:p>
                  </a:txBody>
                  <a:tcPr/>
                </a:tc>
                <a:extLst>
                  <a:ext uri="{0D108BD9-81ED-4DB2-BD59-A6C34878D82A}">
                    <a16:rowId xmlns:a16="http://schemas.microsoft.com/office/drawing/2014/main" val="10004"/>
                  </a:ext>
                </a:extLst>
              </a:tr>
            </a:tbl>
          </a:graphicData>
        </a:graphic>
      </p:graphicFrame>
      <p:sp>
        <p:nvSpPr>
          <p:cNvPr id="3" name="TextBox 2"/>
          <p:cNvSpPr txBox="1"/>
          <p:nvPr/>
        </p:nvSpPr>
        <p:spPr>
          <a:xfrm>
            <a:off x="604157" y="4800600"/>
            <a:ext cx="8001000" cy="1200329"/>
          </a:xfrm>
          <a:prstGeom prst="rect">
            <a:avLst/>
          </a:prstGeom>
          <a:noFill/>
        </p:spPr>
        <p:txBody>
          <a:bodyPr wrap="square" rtlCol="0">
            <a:spAutoFit/>
          </a:bodyPr>
          <a:lstStyle/>
          <a:p>
            <a:r>
              <a:rPr lang="en-US" dirty="0" smtClean="0"/>
              <a:t>We first look broadly at how to increase the two components of the Dupont model – asset turnover and profit margin. </a:t>
            </a:r>
          </a:p>
          <a:p>
            <a:r>
              <a:rPr lang="en-US" dirty="0" smtClean="0"/>
              <a:t>We then relate these to the five generic competitive strategies.</a:t>
            </a:r>
            <a:endParaRPr lang="en-US" dirty="0"/>
          </a:p>
        </p:txBody>
      </p:sp>
    </p:spTree>
    <p:extLst>
      <p:ext uri="{BB962C8B-B14F-4D97-AF65-F5344CB8AC3E}">
        <p14:creationId xmlns:p14="http://schemas.microsoft.com/office/powerpoint/2010/main" val="19680338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umi Painting">
  <a:themeElements>
    <a:clrScheme name="Sumi Painting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fontScheme name="Sumi Painting">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umi Painting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Sumi Painting 2">
        <a:dk1>
          <a:srgbClr val="545472"/>
        </a:dk1>
        <a:lt1>
          <a:srgbClr val="FFFFFF"/>
        </a:lt1>
        <a:dk2>
          <a:srgbClr val="892D5B"/>
        </a:dk2>
        <a:lt2>
          <a:srgbClr val="68A7BE"/>
        </a:lt2>
        <a:accent1>
          <a:srgbClr val="CAACCC"/>
        </a:accent1>
        <a:accent2>
          <a:srgbClr val="A7CCD9"/>
        </a:accent2>
        <a:accent3>
          <a:srgbClr val="FFFFFF"/>
        </a:accent3>
        <a:accent4>
          <a:srgbClr val="464660"/>
        </a:accent4>
        <a:accent5>
          <a:srgbClr val="E1D2E2"/>
        </a:accent5>
        <a:accent6>
          <a:srgbClr val="97B9C4"/>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Sumi Painting 3">
        <a:dk1>
          <a:srgbClr val="000000"/>
        </a:dk1>
        <a:lt1>
          <a:srgbClr val="FFFFFF"/>
        </a:lt1>
        <a:dk2>
          <a:srgbClr val="000000"/>
        </a:dk2>
        <a:lt2>
          <a:srgbClr val="333333"/>
        </a:lt2>
        <a:accent1>
          <a:srgbClr val="B2B2B2"/>
        </a:accent1>
        <a:accent2>
          <a:srgbClr val="DDDDDD"/>
        </a:accent2>
        <a:accent3>
          <a:srgbClr val="FFFFFF"/>
        </a:accent3>
        <a:accent4>
          <a:srgbClr val="000000"/>
        </a:accent4>
        <a:accent5>
          <a:srgbClr val="D5D5D5"/>
        </a:accent5>
        <a:accent6>
          <a:srgbClr val="C8C8C8"/>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Sumi Painting 4">
        <a:dk1>
          <a:srgbClr val="545472"/>
        </a:dk1>
        <a:lt1>
          <a:srgbClr val="FFFFFF"/>
        </a:lt1>
        <a:dk2>
          <a:srgbClr val="892D5B"/>
        </a:dk2>
        <a:lt2>
          <a:srgbClr val="AC3872"/>
        </a:lt2>
        <a:accent1>
          <a:srgbClr val="660066"/>
        </a:accent1>
        <a:accent2>
          <a:srgbClr val="E2A6C4"/>
        </a:accent2>
        <a:accent3>
          <a:srgbClr val="FFFFFF"/>
        </a:accent3>
        <a:accent4>
          <a:srgbClr val="464660"/>
        </a:accent4>
        <a:accent5>
          <a:srgbClr val="B8AAB8"/>
        </a:accent5>
        <a:accent6>
          <a:srgbClr val="CD96B1"/>
        </a:accent6>
        <a:hlink>
          <a:srgbClr val="8585FF"/>
        </a:hlink>
        <a:folHlink>
          <a:srgbClr val="563EE8"/>
        </a:folHlink>
      </a:clrScheme>
      <a:clrMap bg1="lt1" tx1="dk1" bg2="lt2" tx2="dk2" accent1="accent1" accent2="accent2" accent3="accent3" accent4="accent4" accent5="accent5" accent6="accent6" hlink="hlink" folHlink="folHlink"/>
    </a:extraClrScheme>
    <a:extraClrScheme>
      <a:clrScheme name="Sumi Painting 5">
        <a:dk1>
          <a:srgbClr val="545472"/>
        </a:dk1>
        <a:lt1>
          <a:srgbClr val="FFFFFF"/>
        </a:lt1>
        <a:dk2>
          <a:srgbClr val="892D5B"/>
        </a:dk2>
        <a:lt2>
          <a:srgbClr val="515BA7"/>
        </a:lt2>
        <a:accent1>
          <a:srgbClr val="8BD8E7"/>
        </a:accent1>
        <a:accent2>
          <a:srgbClr val="A5AAD3"/>
        </a:accent2>
        <a:accent3>
          <a:srgbClr val="FFFFFF"/>
        </a:accent3>
        <a:accent4>
          <a:srgbClr val="464660"/>
        </a:accent4>
        <a:accent5>
          <a:srgbClr val="C4E9F1"/>
        </a:accent5>
        <a:accent6>
          <a:srgbClr val="959ABF"/>
        </a:accent6>
        <a:hlink>
          <a:srgbClr val="B78AFA"/>
        </a:hlink>
        <a:folHlink>
          <a:srgbClr val="A0A5D0"/>
        </a:folHlink>
      </a:clrScheme>
      <a:clrMap bg1="lt1" tx1="dk1" bg2="lt2" tx2="dk2" accent1="accent1" accent2="accent2" accent3="accent3" accent4="accent4" accent5="accent5" accent6="accent6" hlink="hlink" folHlink="folHlink"/>
    </a:extraClrScheme>
    <a:extraClrScheme>
      <a:clrScheme name="Sumi Painting 6">
        <a:dk1>
          <a:srgbClr val="545472"/>
        </a:dk1>
        <a:lt1>
          <a:srgbClr val="FFFFFF"/>
        </a:lt1>
        <a:dk2>
          <a:srgbClr val="37467F"/>
        </a:dk2>
        <a:lt2>
          <a:srgbClr val="547A3C"/>
        </a:lt2>
        <a:accent1>
          <a:srgbClr val="8BD8E7"/>
        </a:accent1>
        <a:accent2>
          <a:srgbClr val="B7D3A5"/>
        </a:accent2>
        <a:accent3>
          <a:srgbClr val="FFFFFF"/>
        </a:accent3>
        <a:accent4>
          <a:srgbClr val="464660"/>
        </a:accent4>
        <a:accent5>
          <a:srgbClr val="C4E9F1"/>
        </a:accent5>
        <a:accent6>
          <a:srgbClr val="A6BF95"/>
        </a:accent6>
        <a:hlink>
          <a:srgbClr val="619147"/>
        </a:hlink>
        <a:folHlink>
          <a:srgbClr val="94BE7C"/>
        </a:folHlink>
      </a:clrScheme>
      <a:clrMap bg1="lt1" tx1="dk1" bg2="lt2" tx2="dk2" accent1="accent1" accent2="accent2" accent3="accent3" accent4="accent4" accent5="accent5" accent6="accent6" hlink="hlink" folHlink="folHlink"/>
    </a:extraClrScheme>
    <a:extraClrScheme>
      <a:clrScheme name="Sumi Painting 7">
        <a:dk1>
          <a:srgbClr val="545472"/>
        </a:dk1>
        <a:lt1>
          <a:srgbClr val="FFFFFF"/>
        </a:lt1>
        <a:dk2>
          <a:srgbClr val="655851"/>
        </a:dk2>
        <a:lt2>
          <a:srgbClr val="B49234"/>
        </a:lt2>
        <a:accent1>
          <a:srgbClr val="F8C684"/>
        </a:accent1>
        <a:accent2>
          <a:srgbClr val="E1CE97"/>
        </a:accent2>
        <a:accent3>
          <a:srgbClr val="FFFFFF"/>
        </a:accent3>
        <a:accent4>
          <a:srgbClr val="464660"/>
        </a:accent4>
        <a:accent5>
          <a:srgbClr val="FBDFC2"/>
        </a:accent5>
        <a:accent6>
          <a:srgbClr val="CCBA88"/>
        </a:accent6>
        <a:hlink>
          <a:srgbClr val="7C6148"/>
        </a:hlink>
        <a:folHlink>
          <a:srgbClr val="8E856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3" ma:contentTypeDescription="Create a new document." ma:contentTypeScope="" ma:versionID="0b9b530ecb6b81c140e81c3300bd0307">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1beeed5a04154245fc1551d8103b577a"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6EB24C-556C-49D5-97D7-6E1641951A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ACE0F8-1D35-4CFD-94D6-FB14611E3B93}">
  <ds:schemaRefs>
    <ds:schemaRef ds:uri="http://purl.org/dc/dcmitype/"/>
    <ds:schemaRef ds:uri="http://www.w3.org/XML/1998/namespace"/>
    <ds:schemaRef ds:uri="http://purl.org/dc/terms/"/>
    <ds:schemaRef ds:uri="bcb18cd9-2614-41de-a438-05e8f58d2b4e"/>
    <ds:schemaRef ds:uri="http://schemas.microsoft.com/office/2006/documentManagement/types"/>
    <ds:schemaRef ds:uri="9cd9834e-9656-4a9f-bc4d-b5b5e1a3e387"/>
    <ds:schemaRef ds:uri="http://schemas.microsoft.com/office/2006/metadata/properties"/>
    <ds:schemaRef ds:uri="http://schemas.openxmlformats.org/package/2006/metadata/core-properties"/>
    <ds:schemaRef ds:uri="http://schemas.microsoft.com/office/infopath/2007/PartnerControls"/>
    <ds:schemaRef ds:uri="http://purl.org/dc/elements/1.1/"/>
  </ds:schemaRefs>
</ds:datastoreItem>
</file>

<file path=customXml/itemProps3.xml><?xml version="1.0" encoding="utf-8"?>
<ds:datastoreItem xmlns:ds="http://schemas.openxmlformats.org/officeDocument/2006/customXml" ds:itemID="{29DB40A0-E9B5-4D7F-AE16-79BA9CE8EA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Designs\Sumi Painting.pot</Template>
  <TotalTime>42616</TotalTime>
  <Words>3268</Words>
  <Application>Microsoft Office PowerPoint</Application>
  <PresentationFormat>On-screen Show (4:3)</PresentationFormat>
  <Paragraphs>332</Paragraphs>
  <Slides>35</Slides>
  <Notes>22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vt:lpstr>
      <vt:lpstr>Tahoma</vt:lpstr>
      <vt:lpstr>Times</vt:lpstr>
      <vt:lpstr>Times New Roman</vt:lpstr>
      <vt:lpstr>Sumi Painting</vt:lpstr>
      <vt:lpstr>think-cell Slide</vt:lpstr>
      <vt:lpstr>Dupont Analysis: Strategy</vt:lpstr>
      <vt:lpstr>Topics</vt:lpstr>
      <vt:lpstr>Standard Dupont Analysis</vt:lpstr>
      <vt:lpstr>Alternative Decomposition</vt:lpstr>
      <vt:lpstr>Alternative Decomposition</vt:lpstr>
      <vt:lpstr>Alternative Decomposition</vt:lpstr>
      <vt:lpstr>Alternative Decomposition</vt:lpstr>
      <vt:lpstr>Dupont Analysis Applied</vt:lpstr>
      <vt:lpstr>Five Generic Competitive Strategies</vt:lpstr>
      <vt:lpstr>How to Produce Cost Advantages</vt:lpstr>
      <vt:lpstr>How to Produce Cost Advantages</vt:lpstr>
      <vt:lpstr>Corporate Examples</vt:lpstr>
      <vt:lpstr>General Differentiation Strategies</vt:lpstr>
      <vt:lpstr>Specific Differentiation Strategies</vt:lpstr>
      <vt:lpstr>Analysis of the Generic Strategies</vt:lpstr>
      <vt:lpstr>Low Cost Provider Strategy</vt:lpstr>
      <vt:lpstr>Broad Differentiation Strategy</vt:lpstr>
      <vt:lpstr>Best-Cost Provider Strategy</vt:lpstr>
      <vt:lpstr>Best-Cost Provider Strategy</vt:lpstr>
      <vt:lpstr>Focused Low-Cost Strategy</vt:lpstr>
      <vt:lpstr>Focused Differentiation Strategy</vt:lpstr>
      <vt:lpstr>Focused Differentiation Strategy</vt:lpstr>
      <vt:lpstr>Generic Competitive Strategies: Detail</vt:lpstr>
      <vt:lpstr>Generic Competitive Strategies: Examples</vt:lpstr>
      <vt:lpstr>Generic Strategies: Comparison</vt:lpstr>
      <vt:lpstr>A further decomposition?</vt:lpstr>
      <vt:lpstr>New Ratios to Consider </vt:lpstr>
      <vt:lpstr>A/R and A/P or Trade Credit:  Financial or Operating categories</vt:lpstr>
      <vt:lpstr>Providing trade credit &amp; Operations</vt:lpstr>
      <vt:lpstr>Using Trade Credit &amp; Operations</vt:lpstr>
      <vt:lpstr>Accounts Payable and Purchases</vt:lpstr>
      <vt:lpstr>Reasons for Trade Credit: Collateral</vt:lpstr>
      <vt:lpstr>Reasons for Trade Credit: Information</vt:lpstr>
      <vt:lpstr>Reasons for Trade Credit: Relationship</vt:lpstr>
      <vt:lpstr>Accounts Receivable and Sales</vt:lpstr>
    </vt:vector>
  </TitlesOfParts>
  <Company>Pace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Tax/Regulation Motivated Financial Innovation</dc:title>
  <dc:creator>P.V. Viswanath</dc:creator>
  <cp:lastModifiedBy>Viswanath, Prof. P.V.</cp:lastModifiedBy>
  <cp:revision>466</cp:revision>
  <cp:lastPrinted>2022-05-29T18:31:10Z</cp:lastPrinted>
  <dcterms:created xsi:type="dcterms:W3CDTF">1999-10-19T17:15:03Z</dcterms:created>
  <dcterms:modified xsi:type="dcterms:W3CDTF">2022-05-30T16:36:09Z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