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tags/tag5.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tags/tag10.xml" ContentType="application/vnd.openxmlformats-officedocument.presentationml.tags+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35"/>
  </p:notesMasterIdLst>
  <p:handoutMasterIdLst>
    <p:handoutMasterId r:id="rId36"/>
  </p:handoutMasterIdLst>
  <p:sldIdLst>
    <p:sldId id="256" r:id="rId5"/>
    <p:sldId id="257" r:id="rId6"/>
    <p:sldId id="258" r:id="rId7"/>
    <p:sldId id="283" r:id="rId8"/>
    <p:sldId id="259" r:id="rId9"/>
    <p:sldId id="295" r:id="rId10"/>
    <p:sldId id="287" r:id="rId11"/>
    <p:sldId id="260" r:id="rId12"/>
    <p:sldId id="261" r:id="rId13"/>
    <p:sldId id="322" r:id="rId14"/>
    <p:sldId id="323" r:id="rId15"/>
    <p:sldId id="324" r:id="rId16"/>
    <p:sldId id="325" r:id="rId17"/>
    <p:sldId id="305" r:id="rId18"/>
    <p:sldId id="271" r:id="rId19"/>
    <p:sldId id="294" r:id="rId20"/>
    <p:sldId id="300" r:id="rId21"/>
    <p:sldId id="272" r:id="rId22"/>
    <p:sldId id="285" r:id="rId23"/>
    <p:sldId id="292" r:id="rId24"/>
    <p:sldId id="273" r:id="rId25"/>
    <p:sldId id="302" r:id="rId26"/>
    <p:sldId id="319" r:id="rId27"/>
    <p:sldId id="301" r:id="rId28"/>
    <p:sldId id="303" r:id="rId29"/>
    <p:sldId id="286" r:id="rId30"/>
    <p:sldId id="274" r:id="rId31"/>
    <p:sldId id="320" r:id="rId32"/>
    <p:sldId id="304" r:id="rId33"/>
    <p:sldId id="275" r:id="rId34"/>
  </p:sldIdLst>
  <p:sldSz cx="9144000" cy="6858000" type="letter"/>
  <p:notesSz cx="6858000" cy="9296400"/>
  <p:custDataLst>
    <p:tags r:id="rId37"/>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ce University" initials="P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052" autoAdjust="0"/>
    <p:restoredTop sz="90929" autoAdjust="0"/>
  </p:normalViewPr>
  <p:slideViewPr>
    <p:cSldViewPr>
      <p:cViewPr varScale="1">
        <p:scale>
          <a:sx n="83" d="100"/>
          <a:sy n="83" d="100"/>
        </p:scale>
        <p:origin x="24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swanath, Prof. P.V." userId="8a131824-58bb-4923-a6b3-4be5edc53a32" providerId="ADAL" clId="{FE3AD1D1-23A2-45E0-AB44-528497BBA7D9}"/>
    <pc:docChg chg="delSld modSld">
      <pc:chgData name="Viswanath, Prof. P.V." userId="8a131824-58bb-4923-a6b3-4be5edc53a32" providerId="ADAL" clId="{FE3AD1D1-23A2-45E0-AB44-528497BBA7D9}" dt="2024-01-04T01:11:48.689" v="16" actId="20577"/>
      <pc:docMkLst>
        <pc:docMk/>
      </pc:docMkLst>
      <pc:sldChg chg="modSp mod">
        <pc:chgData name="Viswanath, Prof. P.V." userId="8a131824-58bb-4923-a6b3-4be5edc53a32" providerId="ADAL" clId="{FE3AD1D1-23A2-45E0-AB44-528497BBA7D9}" dt="2024-01-04T01:11:48.689" v="16" actId="20577"/>
        <pc:sldMkLst>
          <pc:docMk/>
          <pc:sldMk cId="0" sldId="256"/>
        </pc:sldMkLst>
        <pc:spChg chg="mod">
          <ac:chgData name="Viswanath, Prof. P.V." userId="8a131824-58bb-4923-a6b3-4be5edc53a32" providerId="ADAL" clId="{FE3AD1D1-23A2-45E0-AB44-528497BBA7D9}" dt="2024-01-04T01:11:48.689" v="16" actId="20577"/>
          <ac:spMkLst>
            <pc:docMk/>
            <pc:sldMk cId="0" sldId="256"/>
            <ac:spMk id="4098" creationId="{00000000-0000-0000-0000-000000000000}"/>
          </ac:spMkLst>
        </pc:spChg>
      </pc:sldChg>
      <pc:sldChg chg="del">
        <pc:chgData name="Viswanath, Prof. P.V." userId="8a131824-58bb-4923-a6b3-4be5edc53a32" providerId="ADAL" clId="{FE3AD1D1-23A2-45E0-AB44-528497BBA7D9}" dt="2024-01-04T01:10:52.225" v="1" actId="47"/>
        <pc:sldMkLst>
          <pc:docMk/>
          <pc:sldMk cId="0" sldId="262"/>
        </pc:sldMkLst>
      </pc:sldChg>
      <pc:sldChg chg="del">
        <pc:chgData name="Viswanath, Prof. P.V." userId="8a131824-58bb-4923-a6b3-4be5edc53a32" providerId="ADAL" clId="{FE3AD1D1-23A2-45E0-AB44-528497BBA7D9}" dt="2024-01-04T01:10:52.225" v="1" actId="47"/>
        <pc:sldMkLst>
          <pc:docMk/>
          <pc:sldMk cId="0" sldId="263"/>
        </pc:sldMkLst>
      </pc:sldChg>
      <pc:sldChg chg="del">
        <pc:chgData name="Viswanath, Prof. P.V." userId="8a131824-58bb-4923-a6b3-4be5edc53a32" providerId="ADAL" clId="{FE3AD1D1-23A2-45E0-AB44-528497BBA7D9}" dt="2024-01-04T01:10:52.225" v="1" actId="47"/>
        <pc:sldMkLst>
          <pc:docMk/>
          <pc:sldMk cId="0" sldId="264"/>
        </pc:sldMkLst>
      </pc:sldChg>
      <pc:sldChg chg="del">
        <pc:chgData name="Viswanath, Prof. P.V." userId="8a131824-58bb-4923-a6b3-4be5edc53a32" providerId="ADAL" clId="{FE3AD1D1-23A2-45E0-AB44-528497BBA7D9}" dt="2024-01-04T01:10:52.225" v="1" actId="47"/>
        <pc:sldMkLst>
          <pc:docMk/>
          <pc:sldMk cId="0" sldId="266"/>
        </pc:sldMkLst>
      </pc:sldChg>
      <pc:sldChg chg="del">
        <pc:chgData name="Viswanath, Prof. P.V." userId="8a131824-58bb-4923-a6b3-4be5edc53a32" providerId="ADAL" clId="{FE3AD1D1-23A2-45E0-AB44-528497BBA7D9}" dt="2024-01-04T01:10:52.225" v="1" actId="47"/>
        <pc:sldMkLst>
          <pc:docMk/>
          <pc:sldMk cId="0" sldId="267"/>
        </pc:sldMkLst>
      </pc:sldChg>
      <pc:sldChg chg="del">
        <pc:chgData name="Viswanath, Prof. P.V." userId="8a131824-58bb-4923-a6b3-4be5edc53a32" providerId="ADAL" clId="{FE3AD1D1-23A2-45E0-AB44-528497BBA7D9}" dt="2024-01-04T01:10:52.225" v="1" actId="47"/>
        <pc:sldMkLst>
          <pc:docMk/>
          <pc:sldMk cId="0" sldId="268"/>
        </pc:sldMkLst>
      </pc:sldChg>
      <pc:sldChg chg="del">
        <pc:chgData name="Viswanath, Prof. P.V." userId="8a131824-58bb-4923-a6b3-4be5edc53a32" providerId="ADAL" clId="{FE3AD1D1-23A2-45E0-AB44-528497BBA7D9}" dt="2024-01-04T01:10:52.225" v="1" actId="47"/>
        <pc:sldMkLst>
          <pc:docMk/>
          <pc:sldMk cId="0" sldId="269"/>
        </pc:sldMkLst>
      </pc:sldChg>
      <pc:sldChg chg="del">
        <pc:chgData name="Viswanath, Prof. P.V." userId="8a131824-58bb-4923-a6b3-4be5edc53a32" providerId="ADAL" clId="{FE3AD1D1-23A2-45E0-AB44-528497BBA7D9}" dt="2024-01-04T01:10:52.225" v="1" actId="47"/>
        <pc:sldMkLst>
          <pc:docMk/>
          <pc:sldMk cId="0" sldId="270"/>
        </pc:sldMkLst>
      </pc:sldChg>
      <pc:sldChg chg="del">
        <pc:chgData name="Viswanath, Prof. P.V." userId="8a131824-58bb-4923-a6b3-4be5edc53a32" providerId="ADAL" clId="{FE3AD1D1-23A2-45E0-AB44-528497BBA7D9}" dt="2024-01-04T01:10:52.225" v="1" actId="47"/>
        <pc:sldMkLst>
          <pc:docMk/>
          <pc:sldMk cId="0" sldId="284"/>
        </pc:sldMkLst>
      </pc:sldChg>
      <pc:sldChg chg="del">
        <pc:chgData name="Viswanath, Prof. P.V." userId="8a131824-58bb-4923-a6b3-4be5edc53a32" providerId="ADAL" clId="{FE3AD1D1-23A2-45E0-AB44-528497BBA7D9}" dt="2024-01-04T01:10:18.657" v="0" actId="47"/>
        <pc:sldMkLst>
          <pc:docMk/>
          <pc:sldMk cId="0" sldId="288"/>
        </pc:sldMkLst>
      </pc:sldChg>
      <pc:sldChg chg="del">
        <pc:chgData name="Viswanath, Prof. P.V." userId="8a131824-58bb-4923-a6b3-4be5edc53a32" providerId="ADAL" clId="{FE3AD1D1-23A2-45E0-AB44-528497BBA7D9}" dt="2024-01-04T01:10:18.657" v="0" actId="47"/>
        <pc:sldMkLst>
          <pc:docMk/>
          <pc:sldMk cId="0" sldId="289"/>
        </pc:sldMkLst>
      </pc:sldChg>
      <pc:sldChg chg="del">
        <pc:chgData name="Viswanath, Prof. P.V." userId="8a131824-58bb-4923-a6b3-4be5edc53a32" providerId="ADAL" clId="{FE3AD1D1-23A2-45E0-AB44-528497BBA7D9}" dt="2024-01-04T01:10:18.657" v="0" actId="47"/>
        <pc:sldMkLst>
          <pc:docMk/>
          <pc:sldMk cId="0" sldId="290"/>
        </pc:sldMkLst>
      </pc:sldChg>
      <pc:sldChg chg="del">
        <pc:chgData name="Viswanath, Prof. P.V." userId="8a131824-58bb-4923-a6b3-4be5edc53a32" providerId="ADAL" clId="{FE3AD1D1-23A2-45E0-AB44-528497BBA7D9}" dt="2024-01-04T01:10:18.657" v="0" actId="47"/>
        <pc:sldMkLst>
          <pc:docMk/>
          <pc:sldMk cId="0" sldId="291"/>
        </pc:sldMkLst>
      </pc:sldChg>
      <pc:sldChg chg="del">
        <pc:chgData name="Viswanath, Prof. P.V." userId="8a131824-58bb-4923-a6b3-4be5edc53a32" providerId="ADAL" clId="{FE3AD1D1-23A2-45E0-AB44-528497BBA7D9}" dt="2024-01-04T01:10:18.657" v="0" actId="47"/>
        <pc:sldMkLst>
          <pc:docMk/>
          <pc:sldMk cId="0" sldId="293"/>
        </pc:sldMkLst>
      </pc:sldChg>
      <pc:sldChg chg="del">
        <pc:chgData name="Viswanath, Prof. P.V." userId="8a131824-58bb-4923-a6b3-4be5edc53a32" providerId="ADAL" clId="{FE3AD1D1-23A2-45E0-AB44-528497BBA7D9}" dt="2024-01-04T01:10:18.657" v="0" actId="47"/>
        <pc:sldMkLst>
          <pc:docMk/>
          <pc:sldMk cId="2410164204" sldId="296"/>
        </pc:sldMkLst>
      </pc:sldChg>
      <pc:sldChg chg="del">
        <pc:chgData name="Viswanath, Prof. P.V." userId="8a131824-58bb-4923-a6b3-4be5edc53a32" providerId="ADAL" clId="{FE3AD1D1-23A2-45E0-AB44-528497BBA7D9}" dt="2024-01-04T01:10:52.225" v="1" actId="47"/>
        <pc:sldMkLst>
          <pc:docMk/>
          <pc:sldMk cId="3654484142" sldId="298"/>
        </pc:sldMkLst>
      </pc:sldChg>
      <pc:sldChg chg="del">
        <pc:chgData name="Viswanath, Prof. P.V." userId="8a131824-58bb-4923-a6b3-4be5edc53a32" providerId="ADAL" clId="{FE3AD1D1-23A2-45E0-AB44-528497BBA7D9}" dt="2024-01-04T01:10:52.225" v="1" actId="47"/>
        <pc:sldMkLst>
          <pc:docMk/>
          <pc:sldMk cId="1269639359" sldId="299"/>
        </pc:sldMkLst>
      </pc:sldChg>
      <pc:sldChg chg="del">
        <pc:chgData name="Viswanath, Prof. P.V." userId="8a131824-58bb-4923-a6b3-4be5edc53a32" providerId="ADAL" clId="{FE3AD1D1-23A2-45E0-AB44-528497BBA7D9}" dt="2024-01-04T01:10:52.225" v="1" actId="47"/>
        <pc:sldMkLst>
          <pc:docMk/>
          <pc:sldMk cId="1603965369" sldId="32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09-01-21T19:15:13.997"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416425"/>
            <a:ext cx="5029200" cy="4183063"/>
          </a:xfrm>
          <a:prstGeom prst="rect">
            <a:avLst/>
          </a:prstGeom>
          <a:noFill/>
          <a:ln w="12700">
            <a:noFill/>
            <a:miter lim="800000"/>
            <a:headEnd/>
            <a:tailEnd/>
          </a:ln>
          <a:effectLst/>
        </p:spPr>
        <p:txBody>
          <a:bodyPr vert="horz" wrap="square" lIns="91342" tIns="44870" rIns="91342" bIns="4487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441772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26259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13257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02183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a:p>
        </p:txBody>
      </p:sp>
      <p:sp>
        <p:nvSpPr>
          <p:cNvPr id="143466" name="Rectangle 106"/>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D53E302C-AEB0-455D-9073-FB7E7F659D56}" type="slidenum">
              <a:rPr lang="en-US"/>
              <a:pPr>
                <a:defRPr/>
              </a:pPr>
              <a:t>‹#›</a:t>
            </a:fld>
            <a:endParaRPr lang="en-US"/>
          </a:p>
        </p:txBody>
      </p:sp>
    </p:spTree>
    <p:extLst>
      <p:ext uri="{BB962C8B-B14F-4D97-AF65-F5344CB8AC3E}">
        <p14:creationId xmlns:p14="http://schemas.microsoft.com/office/powerpoint/2010/main" val="75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D75897A6-BD00-4088-8586-16B5F91A08AC}" type="slidenum">
              <a:rPr lang="en-US"/>
              <a:pPr>
                <a:defRPr/>
              </a:pPr>
              <a:t>‹#›</a:t>
            </a:fld>
            <a:endParaRPr lang="en-US"/>
          </a:p>
        </p:txBody>
      </p:sp>
    </p:spTree>
    <p:extLst>
      <p:ext uri="{BB962C8B-B14F-4D97-AF65-F5344CB8AC3E}">
        <p14:creationId xmlns:p14="http://schemas.microsoft.com/office/powerpoint/2010/main" val="369604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43746A0A-F365-4768-A601-47FDABA6FD69}" type="slidenum">
              <a:rPr lang="en-US"/>
              <a:pPr>
                <a:defRPr/>
              </a:pPr>
              <a:t>‹#›</a:t>
            </a:fld>
            <a:endParaRPr lang="en-US"/>
          </a:p>
        </p:txBody>
      </p:sp>
    </p:spTree>
    <p:extLst>
      <p:ext uri="{BB962C8B-B14F-4D97-AF65-F5344CB8AC3E}">
        <p14:creationId xmlns:p14="http://schemas.microsoft.com/office/powerpoint/2010/main" val="398361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0F304329-CF72-4759-8387-1269B2CA24B1}" type="slidenum">
              <a:rPr lang="en-US"/>
              <a:pPr>
                <a:defRPr/>
              </a:pPr>
              <a:t>‹#›</a:t>
            </a:fld>
            <a:endParaRPr lang="en-US"/>
          </a:p>
        </p:txBody>
      </p:sp>
    </p:spTree>
    <p:extLst>
      <p:ext uri="{BB962C8B-B14F-4D97-AF65-F5344CB8AC3E}">
        <p14:creationId xmlns:p14="http://schemas.microsoft.com/office/powerpoint/2010/main" val="14438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FD26720F-A3C3-4699-B300-A965A73087C1}" type="slidenum">
              <a:rPr lang="en-US"/>
              <a:pPr>
                <a:defRPr/>
              </a:pPr>
              <a:t>‹#›</a:t>
            </a:fld>
            <a:endParaRPr lang="en-US"/>
          </a:p>
        </p:txBody>
      </p:sp>
    </p:spTree>
    <p:extLst>
      <p:ext uri="{BB962C8B-B14F-4D97-AF65-F5344CB8AC3E}">
        <p14:creationId xmlns:p14="http://schemas.microsoft.com/office/powerpoint/2010/main" val="341073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3BB68FA9-9244-47F0-8B94-C854DEE8C1D9}" type="slidenum">
              <a:rPr lang="en-US"/>
              <a:pPr>
                <a:defRPr/>
              </a:pPr>
              <a:t>‹#›</a:t>
            </a:fld>
            <a:endParaRPr lang="en-US"/>
          </a:p>
        </p:txBody>
      </p:sp>
    </p:spTree>
    <p:extLst>
      <p:ext uri="{BB962C8B-B14F-4D97-AF65-F5344CB8AC3E}">
        <p14:creationId xmlns:p14="http://schemas.microsoft.com/office/powerpoint/2010/main" val="393657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8"/>
          <p:cNvSpPr>
            <a:spLocks noGrp="1" noChangeArrowheads="1"/>
          </p:cNvSpPr>
          <p:nvPr>
            <p:ph type="dt" sz="half" idx="10"/>
          </p:nvPr>
        </p:nvSpPr>
        <p:spPr>
          <a:ln/>
        </p:spPr>
        <p:txBody>
          <a:bodyPr/>
          <a:lstStyle>
            <a:lvl1pPr>
              <a:defRPr/>
            </a:lvl1pPr>
          </a:lstStyle>
          <a:p>
            <a:pPr>
              <a:defRPr/>
            </a:pPr>
            <a:endParaRPr lang="en-US"/>
          </a:p>
        </p:txBody>
      </p:sp>
      <p:sp>
        <p:nvSpPr>
          <p:cNvPr id="8"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9" name="Rectangle 110"/>
          <p:cNvSpPr>
            <a:spLocks noGrp="1" noChangeArrowheads="1"/>
          </p:cNvSpPr>
          <p:nvPr>
            <p:ph type="sldNum" sz="quarter" idx="12"/>
          </p:nvPr>
        </p:nvSpPr>
        <p:spPr>
          <a:ln/>
        </p:spPr>
        <p:txBody>
          <a:bodyPr/>
          <a:lstStyle>
            <a:lvl1pPr>
              <a:defRPr/>
            </a:lvl1pPr>
          </a:lstStyle>
          <a:p>
            <a:pPr>
              <a:defRPr/>
            </a:pPr>
            <a:fld id="{FE11BBE4-5B9F-471F-B171-F8E19C9DB490}" type="slidenum">
              <a:rPr lang="en-US"/>
              <a:pPr>
                <a:defRPr/>
              </a:pPr>
              <a:t>‹#›</a:t>
            </a:fld>
            <a:endParaRPr lang="en-US"/>
          </a:p>
        </p:txBody>
      </p:sp>
    </p:spTree>
    <p:extLst>
      <p:ext uri="{BB962C8B-B14F-4D97-AF65-F5344CB8AC3E}">
        <p14:creationId xmlns:p14="http://schemas.microsoft.com/office/powerpoint/2010/main" val="7594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5" name="Rectangle 110"/>
          <p:cNvSpPr>
            <a:spLocks noGrp="1" noChangeArrowheads="1"/>
          </p:cNvSpPr>
          <p:nvPr>
            <p:ph type="sldNum" sz="quarter" idx="12"/>
          </p:nvPr>
        </p:nvSpPr>
        <p:spPr>
          <a:ln/>
        </p:spPr>
        <p:txBody>
          <a:bodyPr/>
          <a:lstStyle>
            <a:lvl1pPr>
              <a:defRPr/>
            </a:lvl1pPr>
          </a:lstStyle>
          <a:p>
            <a:pPr>
              <a:defRPr/>
            </a:pPr>
            <a:fld id="{9D7E14C3-9595-46D6-8024-C64669DA23EF}" type="slidenum">
              <a:rPr lang="en-US"/>
              <a:pPr>
                <a:defRPr/>
              </a:pPr>
              <a:t>‹#›</a:t>
            </a:fld>
            <a:endParaRPr lang="en-US"/>
          </a:p>
        </p:txBody>
      </p:sp>
    </p:spTree>
    <p:extLst>
      <p:ext uri="{BB962C8B-B14F-4D97-AF65-F5344CB8AC3E}">
        <p14:creationId xmlns:p14="http://schemas.microsoft.com/office/powerpoint/2010/main" val="34828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p>
        </p:txBody>
      </p:sp>
      <p:sp>
        <p:nvSpPr>
          <p:cNvPr id="3"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4" name="Rectangle 110"/>
          <p:cNvSpPr>
            <a:spLocks noGrp="1" noChangeArrowheads="1"/>
          </p:cNvSpPr>
          <p:nvPr>
            <p:ph type="sldNum" sz="quarter" idx="12"/>
          </p:nvPr>
        </p:nvSpPr>
        <p:spPr>
          <a:ln/>
        </p:spPr>
        <p:txBody>
          <a:bodyPr/>
          <a:lstStyle>
            <a:lvl1pPr>
              <a:defRPr/>
            </a:lvl1pPr>
          </a:lstStyle>
          <a:p>
            <a:pPr>
              <a:defRPr/>
            </a:pPr>
            <a:fld id="{DC750A7B-0A0D-4640-8EAB-7345BB90AE12}" type="slidenum">
              <a:rPr lang="en-US"/>
              <a:pPr>
                <a:defRPr/>
              </a:pPr>
              <a:t>‹#›</a:t>
            </a:fld>
            <a:endParaRPr lang="en-US"/>
          </a:p>
        </p:txBody>
      </p:sp>
    </p:spTree>
    <p:extLst>
      <p:ext uri="{BB962C8B-B14F-4D97-AF65-F5344CB8AC3E}">
        <p14:creationId xmlns:p14="http://schemas.microsoft.com/office/powerpoint/2010/main" val="376911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70E3A7BD-2D3B-4BCA-9655-F3DA8FE8BEE9}" type="slidenum">
              <a:rPr lang="en-US"/>
              <a:pPr>
                <a:defRPr/>
              </a:pPr>
              <a:t>‹#›</a:t>
            </a:fld>
            <a:endParaRPr lang="en-US"/>
          </a:p>
        </p:txBody>
      </p:sp>
    </p:spTree>
    <p:extLst>
      <p:ext uri="{BB962C8B-B14F-4D97-AF65-F5344CB8AC3E}">
        <p14:creationId xmlns:p14="http://schemas.microsoft.com/office/powerpoint/2010/main" val="334917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BAC75D5F-2AF8-441E-B962-764FDBD8ECBA}" type="slidenum">
              <a:rPr lang="en-US"/>
              <a:pPr>
                <a:defRPr/>
              </a:pPr>
              <a:t>‹#›</a:t>
            </a:fld>
            <a:endParaRPr lang="en-US"/>
          </a:p>
        </p:txBody>
      </p:sp>
    </p:spTree>
    <p:extLst>
      <p:ext uri="{BB962C8B-B14F-4D97-AF65-F5344CB8AC3E}">
        <p14:creationId xmlns:p14="http://schemas.microsoft.com/office/powerpoint/2010/main" val="35258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3"/>
            </p:custDataLst>
            <p:extLst>
              <p:ext uri="{D42A27DB-BD31-4B8C-83A1-F6EECF244321}">
                <p14:modId xmlns:p14="http://schemas.microsoft.com/office/powerpoint/2010/main" val="34360679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395" imgH="394" progId="TCLayout.ActiveDocument.1">
                  <p:embed/>
                </p:oleObj>
              </mc:Choice>
              <mc:Fallback>
                <p:oleObj name="think-cell Slide" r:id="rId14" imgW="395" imgH="394" progId="TCLayout.ActiveDocument.1">
                  <p:embed/>
                  <p:pic>
                    <p:nvPicPr>
                      <p:cNvPr id="3" name="Object 2" hidden="1"/>
                      <p:cNvPicPr/>
                      <p:nvPr/>
                    </p:nvPicPr>
                    <p:blipFill>
                      <a:blip r:embed="rId15"/>
                      <a:stretch>
                        <a:fillRect/>
                      </a:stretch>
                    </p:blipFill>
                    <p:spPr>
                      <a:xfrm>
                        <a:off x="1588" y="1588"/>
                        <a:ext cx="1588" cy="1588"/>
                      </a:xfrm>
                      <a:prstGeom prst="rect">
                        <a:avLst/>
                      </a:prstGeom>
                    </p:spPr>
                  </p:pic>
                </p:oleObj>
              </mc:Fallback>
            </mc:AlternateContent>
          </a:graphicData>
        </a:graphic>
      </p:graphicFrame>
      <p:grpSp>
        <p:nvGrpSpPr>
          <p:cNvPr id="1026" name="Group 2"/>
          <p:cNvGrpSpPr>
            <a:grpSpLocks/>
          </p:cNvGrpSpPr>
          <p:nvPr/>
        </p:nvGrpSpPr>
        <p:grpSpPr bwMode="auto">
          <a:xfrm>
            <a:off x="0" y="-228600"/>
            <a:ext cx="8915400" cy="6713538"/>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a:p>
            </p:txBody>
          </p:sp>
        </p:grpSp>
      </p:grpSp>
      <p:sp>
        <p:nvSpPr>
          <p:cNvPr id="1027" name="Rectangle 107"/>
          <p:cNvSpPr>
            <a:spLocks noGrp="1" noChangeArrowheads="1"/>
          </p:cNvSpPr>
          <p:nvPr>
            <p:ph type="body" idx="1"/>
          </p:nvPr>
        </p:nvSpPr>
        <p:spPr bwMode="auto">
          <a:xfrm>
            <a:off x="838200" y="1752600"/>
            <a:ext cx="7958138"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chemeClr val="folHlink"/>
                </a:solidFill>
              </a:defRPr>
            </a:lvl1pPr>
          </a:lstStyle>
          <a:p>
            <a:pPr>
              <a:defRPr/>
            </a:pPr>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folHlink"/>
                </a:solidFill>
              </a:defRPr>
            </a:lvl1pPr>
          </a:lstStyle>
          <a:p>
            <a:pPr>
              <a:defRPr/>
            </a:pPr>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folHlink"/>
                </a:solidFill>
              </a:defRPr>
            </a:lvl1pPr>
          </a:lstStyle>
          <a:p>
            <a:pPr>
              <a:defRPr/>
            </a:pPr>
            <a:fld id="{D6250D57-E7AB-4DFB-AE05-9C1A7121C421}" type="slidenum">
              <a:rPr lang="en-US"/>
              <a:pPr>
                <a:defRPr/>
              </a:pPr>
              <a:t>‹#›</a:t>
            </a:fld>
            <a:endParaRPr lang="en-US"/>
          </a:p>
        </p:txBody>
      </p:sp>
      <p:sp>
        <p:nvSpPr>
          <p:cNvPr id="1031" name="Rectangle 111"/>
          <p:cNvSpPr>
            <a:spLocks noGrp="1" noChangeArrowheads="1"/>
          </p:cNvSpPr>
          <p:nvPr>
            <p:ph type="title"/>
          </p:nvPr>
        </p:nvSpPr>
        <p:spPr bwMode="auto">
          <a:xfrm>
            <a:off x="1371600" y="609600"/>
            <a:ext cx="7378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853"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hdr="0" dt="0"/>
  <p:txStyles>
    <p:titleStyle>
      <a:lvl1pPr algn="ctr" rtl="0" eaLnBrk="0" fontAlgn="base" hangingPunct="0">
        <a:lnSpc>
          <a:spcPct val="85000"/>
        </a:lnSpc>
        <a:spcBef>
          <a:spcPct val="0"/>
        </a:spcBef>
        <a:spcAft>
          <a:spcPct val="0"/>
        </a:spcAft>
        <a:defRPr sz="3600">
          <a:solidFill>
            <a:schemeClr val="tx2"/>
          </a:solidFill>
          <a:latin typeface="+mj-lt"/>
          <a:ea typeface="+mj-ea"/>
          <a:cs typeface="+mj-cs"/>
        </a:defRPr>
      </a:lvl1pPr>
      <a:lvl2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4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hyperlink" Target="http://en.wikipedia.org/wiki/Adverse_selection" TargetMode="External"/><Relationship Id="rId5" Type="http://schemas.openxmlformats.org/officeDocument/2006/relationships/image" Target="../media/image1.emf"/><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hyperlink" Target="http://en.wikipedia.org/wiki/Insurance" TargetMode="External"/><Relationship Id="rId5" Type="http://schemas.openxmlformats.org/officeDocument/2006/relationships/hyperlink" Target="http://en.wikipedia.org/wiki/Moral_hazard" TargetMode="Externa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lIns="90487" tIns="44450" rIns="90487" bIns="44450"/>
          <a:lstStyle/>
          <a:p>
            <a:pPr eaLnBrk="1" hangingPunct="1"/>
            <a:r>
              <a:rPr lang="en-US" altLang="en-US" sz="4000" dirty="0"/>
              <a:t>Financial System and Functions</a:t>
            </a:r>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altLang="en-US" dirty="0"/>
              <a:t>P.V. Viswanath</a:t>
            </a:r>
          </a:p>
          <a:p>
            <a:pPr marL="342900" indent="-342900" eaLnBrk="1" hangingPunct="1"/>
            <a:endParaRPr lang="en-US" altLang="en-US" dirty="0"/>
          </a:p>
          <a:p>
            <a:pPr marL="342900" indent="-342900" eaLnBrk="1" hangingPunct="1"/>
            <a:endParaRPr lang="en-US" altLang="en-US" dirty="0"/>
          </a:p>
          <a:p>
            <a:pPr marL="342900" indent="-342900" eaLnBrk="1" hangingPunct="1"/>
            <a:r>
              <a:rPr lang="en-US" altLang="en-US" dirty="0"/>
              <a:t>For a course on </a:t>
            </a:r>
            <a:br>
              <a:rPr lang="en-US" altLang="en-US" dirty="0"/>
            </a:br>
            <a:r>
              <a:rPr lang="en-US" altLang="en-US" dirty="0"/>
              <a:t>Financial Strategy and Business Decisions</a:t>
            </a:r>
          </a:p>
          <a:p>
            <a:pPr marL="342900" indent="-342900" eaLnBrk="1" hangingPunct="1"/>
            <a:endParaRPr lang="en-US" alt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8AFE8E2E-BCEB-427E-8DBD-BB39DB6B9877}" type="slidenum">
              <a:rPr lang="en-US" altLang="en-US" sz="1400" smtClean="0">
                <a:solidFill>
                  <a:schemeClr val="folHlink"/>
                </a:solidFill>
              </a:rPr>
              <a:pPr>
                <a:spcBef>
                  <a:spcPct val="0"/>
                </a:spcBef>
                <a:buClrTx/>
                <a:buFontTx/>
                <a:buNone/>
              </a:pPr>
              <a:t>10</a:t>
            </a:fld>
            <a:endParaRPr lang="en-US" altLang="en-US" sz="1400">
              <a:solidFill>
                <a:schemeClr val="folHlink"/>
              </a:solidFill>
            </a:endParaRPr>
          </a:p>
        </p:txBody>
      </p:sp>
      <p:sp>
        <p:nvSpPr>
          <p:cNvPr id="68612" name="Rectangle 2"/>
          <p:cNvSpPr>
            <a:spLocks noGrp="1" noChangeArrowheads="1"/>
          </p:cNvSpPr>
          <p:nvPr>
            <p:ph type="title"/>
          </p:nvPr>
        </p:nvSpPr>
        <p:spPr/>
        <p:txBody>
          <a:bodyPr/>
          <a:lstStyle/>
          <a:p>
            <a:pPr eaLnBrk="1" hangingPunct="1"/>
            <a:r>
              <a:rPr lang="en-US" altLang="en-US"/>
              <a:t>Rates of Return</a:t>
            </a:r>
          </a:p>
        </p:txBody>
      </p:sp>
      <p:sp>
        <p:nvSpPr>
          <p:cNvPr id="68613" name="Rectangle 3"/>
          <p:cNvSpPr>
            <a:spLocks noGrp="1" noChangeArrowheads="1"/>
          </p:cNvSpPr>
          <p:nvPr>
            <p:ph type="body" idx="1"/>
          </p:nvPr>
        </p:nvSpPr>
        <p:spPr>
          <a:xfrm>
            <a:off x="838200" y="1752600"/>
            <a:ext cx="7958138" cy="4572000"/>
          </a:xfrm>
        </p:spPr>
        <p:txBody>
          <a:bodyPr/>
          <a:lstStyle/>
          <a:p>
            <a:pPr eaLnBrk="1" hangingPunct="1">
              <a:lnSpc>
                <a:spcPct val="80000"/>
              </a:lnSpc>
            </a:pPr>
            <a:r>
              <a:rPr lang="en-US" altLang="en-US" sz="2400"/>
              <a:t>Fixed Income Securities have promised rates of return.</a:t>
            </a:r>
          </a:p>
          <a:p>
            <a:pPr eaLnBrk="1" hangingPunct="1">
              <a:lnSpc>
                <a:spcPct val="80000"/>
              </a:lnSpc>
            </a:pPr>
            <a:r>
              <a:rPr lang="en-US" altLang="en-US" sz="2400"/>
              <a:t>Thus, a bond might pay 8% per annum, i.e. for every $100 lent, the investor receives $8 per year.</a:t>
            </a:r>
          </a:p>
          <a:p>
            <a:pPr eaLnBrk="1" hangingPunct="1">
              <a:lnSpc>
                <a:spcPct val="80000"/>
              </a:lnSpc>
            </a:pPr>
            <a:r>
              <a:rPr lang="en-US" altLang="en-US" sz="2400"/>
              <a:t>However, the borrower might not be able to pay the promised annual return or the principal.</a:t>
            </a:r>
          </a:p>
          <a:p>
            <a:pPr eaLnBrk="1" hangingPunct="1">
              <a:lnSpc>
                <a:spcPct val="80000"/>
              </a:lnSpc>
            </a:pPr>
            <a:r>
              <a:rPr lang="en-US" altLang="en-US" sz="2400"/>
              <a:t>Hence the actual return could be less than the promised return.</a:t>
            </a:r>
          </a:p>
          <a:p>
            <a:pPr eaLnBrk="1" hangingPunct="1">
              <a:lnSpc>
                <a:spcPct val="80000"/>
              </a:lnSpc>
            </a:pPr>
            <a:r>
              <a:rPr lang="en-US" altLang="en-US" sz="2400"/>
              <a:t>If an investor buys a bond for $100 on Jan. 1 and receives interest of $8 on Dec. 31.  Suppose on Dec. 31, the bond drops in value to $98 because investors believe that the likelihood of the investor paying off the bond in full is less than certain.</a:t>
            </a:r>
          </a:p>
          <a:p>
            <a:pPr eaLnBrk="1" hangingPunct="1">
              <a:lnSpc>
                <a:spcPct val="80000"/>
              </a:lnSpc>
            </a:pPr>
            <a:r>
              <a:rPr lang="en-US" altLang="en-US" sz="2400"/>
              <a:t>The actual return on the bond over the year is [8+(98-100)]/100 = 6%</a:t>
            </a:r>
          </a:p>
        </p:txBody>
      </p:sp>
    </p:spTree>
    <p:extLst>
      <p:ext uri="{BB962C8B-B14F-4D97-AF65-F5344CB8AC3E}">
        <p14:creationId xmlns:p14="http://schemas.microsoft.com/office/powerpoint/2010/main" val="1430804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C26CF08E-3A85-4FC1-BE54-6184EC3436E6}" type="slidenum">
              <a:rPr lang="en-US" altLang="en-US" sz="1400" smtClean="0">
                <a:solidFill>
                  <a:schemeClr val="folHlink"/>
                </a:solidFill>
              </a:rPr>
              <a:pPr>
                <a:spcBef>
                  <a:spcPct val="0"/>
                </a:spcBef>
                <a:buClrTx/>
                <a:buFontTx/>
                <a:buNone/>
              </a:pPr>
              <a:t>11</a:t>
            </a:fld>
            <a:endParaRPr lang="en-US" altLang="en-US" sz="1400">
              <a:solidFill>
                <a:schemeClr val="folHlink"/>
              </a:solidFill>
            </a:endParaRPr>
          </a:p>
        </p:txBody>
      </p:sp>
      <p:sp>
        <p:nvSpPr>
          <p:cNvPr id="70660" name="Rectangle 2"/>
          <p:cNvSpPr>
            <a:spLocks noGrp="1" noChangeArrowheads="1"/>
          </p:cNvSpPr>
          <p:nvPr>
            <p:ph type="title"/>
          </p:nvPr>
        </p:nvSpPr>
        <p:spPr/>
        <p:txBody>
          <a:bodyPr/>
          <a:lstStyle/>
          <a:p>
            <a:pPr eaLnBrk="1" hangingPunct="1"/>
            <a:r>
              <a:rPr lang="en-US" altLang="en-US" dirty="0"/>
              <a:t>Nominal and Real Rates of Return</a:t>
            </a:r>
          </a:p>
        </p:txBody>
      </p:sp>
      <p:sp>
        <p:nvSpPr>
          <p:cNvPr id="70661" name="Rectangle 3"/>
          <p:cNvSpPr>
            <a:spLocks noGrp="1" noChangeArrowheads="1"/>
          </p:cNvSpPr>
          <p:nvPr>
            <p:ph type="body" idx="1"/>
          </p:nvPr>
        </p:nvSpPr>
        <p:spPr>
          <a:xfrm>
            <a:off x="838200" y="1752600"/>
            <a:ext cx="7958138" cy="4495800"/>
          </a:xfrm>
        </p:spPr>
        <p:txBody>
          <a:bodyPr/>
          <a:lstStyle/>
          <a:p>
            <a:pPr eaLnBrk="1" hangingPunct="1"/>
            <a:r>
              <a:rPr lang="en-US" altLang="en-US" sz="2400"/>
              <a:t>Suppose an investor buys a bond for $100 on Jan. 1 and receives $8 on Dec. 31.  Suppose the price of the bond on Dec. 31 remains at $100.</a:t>
            </a:r>
          </a:p>
          <a:p>
            <a:pPr eaLnBrk="1" hangingPunct="1"/>
            <a:r>
              <a:rPr lang="en-US" altLang="en-US" sz="2400"/>
              <a:t>The “nominal” return on the bond is 8/100 or 8%.</a:t>
            </a:r>
          </a:p>
          <a:p>
            <a:pPr eaLnBrk="1" hangingPunct="1"/>
            <a:r>
              <a:rPr lang="en-US" altLang="en-US" sz="2400"/>
              <a:t>Suppose, however, that prices have risen 3%; i.e. a basket of goods that cost $100 at the beginning of the year costs $103 at the end of the year.</a:t>
            </a:r>
          </a:p>
          <a:p>
            <a:pPr eaLnBrk="1" hangingPunct="1"/>
            <a:r>
              <a:rPr lang="en-US" altLang="en-US" sz="2400"/>
              <a:t>The investor has given up “one” basket of goods at the beginning of the year for (100+8)/103 = 1.0485 baskets of goods at the end of the year.</a:t>
            </a:r>
          </a:p>
          <a:p>
            <a:pPr eaLnBrk="1" hangingPunct="1"/>
            <a:r>
              <a:rPr lang="en-US" altLang="en-US" sz="2400"/>
              <a:t>The “real” rate of return on the bond is 4.85%</a:t>
            </a:r>
          </a:p>
        </p:txBody>
      </p:sp>
    </p:spTree>
    <p:extLst>
      <p:ext uri="{BB962C8B-B14F-4D97-AF65-F5344CB8AC3E}">
        <p14:creationId xmlns:p14="http://schemas.microsoft.com/office/powerpoint/2010/main" val="4162128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4C8F113-667B-4B8A-B47E-140ECF411E91}" type="slidenum">
              <a:rPr lang="en-US" altLang="en-US" sz="1400" smtClean="0">
                <a:solidFill>
                  <a:schemeClr val="folHlink"/>
                </a:solidFill>
              </a:rPr>
              <a:pPr>
                <a:spcBef>
                  <a:spcPct val="0"/>
                </a:spcBef>
                <a:buClrTx/>
                <a:buFontTx/>
                <a:buNone/>
              </a:pPr>
              <a:t>12</a:t>
            </a:fld>
            <a:endParaRPr lang="en-US" altLang="en-US" sz="1400">
              <a:solidFill>
                <a:schemeClr val="folHlink"/>
              </a:solidFill>
            </a:endParaRPr>
          </a:p>
        </p:txBody>
      </p:sp>
      <p:sp>
        <p:nvSpPr>
          <p:cNvPr id="72708" name="Rectangle 2"/>
          <p:cNvSpPr>
            <a:spLocks noGrp="1" noChangeArrowheads="1"/>
          </p:cNvSpPr>
          <p:nvPr>
            <p:ph type="title"/>
          </p:nvPr>
        </p:nvSpPr>
        <p:spPr/>
        <p:txBody>
          <a:bodyPr/>
          <a:lstStyle/>
          <a:p>
            <a:pPr eaLnBrk="1" hangingPunct="1"/>
            <a:r>
              <a:rPr lang="en-US" altLang="en-US"/>
              <a:t>Expected Rates of Return</a:t>
            </a:r>
          </a:p>
        </p:txBody>
      </p:sp>
      <p:sp>
        <p:nvSpPr>
          <p:cNvPr id="72709" name="Rectangle 3"/>
          <p:cNvSpPr>
            <a:spLocks noGrp="1" noChangeArrowheads="1"/>
          </p:cNvSpPr>
          <p:nvPr>
            <p:ph type="body" idx="1"/>
          </p:nvPr>
        </p:nvSpPr>
        <p:spPr>
          <a:xfrm>
            <a:off x="838200" y="1752600"/>
            <a:ext cx="7958138" cy="4267200"/>
          </a:xfrm>
        </p:spPr>
        <p:txBody>
          <a:bodyPr/>
          <a:lstStyle/>
          <a:p>
            <a:pPr eaLnBrk="1" hangingPunct="1"/>
            <a:r>
              <a:rPr lang="en-US" altLang="en-US"/>
              <a:t>Prices of traded assets are set according to the return that investors expect to get on average on their investments.</a:t>
            </a:r>
          </a:p>
          <a:p>
            <a:pPr eaLnBrk="1" hangingPunct="1"/>
            <a:r>
              <a:rPr lang="en-US" altLang="en-US"/>
              <a:t>If an asset is expected to be worth $120 at the end of the year, and no cash distributions are expected, then an investor desiring an expected return of $12% will pay 120/1.12 or $107.14 for the asset at the beginning of the year.</a:t>
            </a:r>
          </a:p>
          <a:p>
            <a:pPr lvl="1" eaLnBrk="1" hangingPunct="1"/>
            <a:r>
              <a:rPr lang="en-US" altLang="en-US"/>
              <a:t>(120 – 107.14)/107.14 = 12%</a:t>
            </a:r>
          </a:p>
        </p:txBody>
      </p:sp>
    </p:spTree>
    <p:extLst>
      <p:ext uri="{BB962C8B-B14F-4D97-AF65-F5344CB8AC3E}">
        <p14:creationId xmlns:p14="http://schemas.microsoft.com/office/powerpoint/2010/main" val="156503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747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38F52AF6-41A7-4F26-885D-9C25B53DBA07}" type="slidenum">
              <a:rPr lang="en-US" altLang="en-US" sz="1400" smtClean="0">
                <a:solidFill>
                  <a:schemeClr val="folHlink"/>
                </a:solidFill>
              </a:rPr>
              <a:pPr>
                <a:spcBef>
                  <a:spcPct val="0"/>
                </a:spcBef>
                <a:buClrTx/>
                <a:buFontTx/>
                <a:buNone/>
              </a:pPr>
              <a:t>13</a:t>
            </a:fld>
            <a:endParaRPr lang="en-US" altLang="en-US" sz="1400">
              <a:solidFill>
                <a:schemeClr val="folHlink"/>
              </a:solidFill>
            </a:endParaRPr>
          </a:p>
        </p:txBody>
      </p:sp>
      <p:sp>
        <p:nvSpPr>
          <p:cNvPr id="74756" name="Rectangle 2"/>
          <p:cNvSpPr>
            <a:spLocks noGrp="1" noChangeArrowheads="1"/>
          </p:cNvSpPr>
          <p:nvPr>
            <p:ph type="title"/>
          </p:nvPr>
        </p:nvSpPr>
        <p:spPr/>
        <p:txBody>
          <a:bodyPr/>
          <a:lstStyle/>
          <a:p>
            <a:pPr eaLnBrk="1" hangingPunct="1"/>
            <a:r>
              <a:rPr lang="en-US" altLang="en-US" sz="3200"/>
              <a:t>Determinants of Expected Rates of Return</a:t>
            </a:r>
          </a:p>
        </p:txBody>
      </p:sp>
      <p:sp>
        <p:nvSpPr>
          <p:cNvPr id="74757" name="Rectangle 3"/>
          <p:cNvSpPr>
            <a:spLocks noGrp="1" noChangeArrowheads="1"/>
          </p:cNvSpPr>
          <p:nvPr>
            <p:ph type="body" idx="1"/>
          </p:nvPr>
        </p:nvSpPr>
        <p:spPr>
          <a:xfrm>
            <a:off x="533400" y="1676400"/>
            <a:ext cx="8458200" cy="4419600"/>
          </a:xfrm>
        </p:spPr>
        <p:txBody>
          <a:bodyPr/>
          <a:lstStyle/>
          <a:p>
            <a:pPr eaLnBrk="1" hangingPunct="1">
              <a:lnSpc>
                <a:spcPct val="90000"/>
              </a:lnSpc>
            </a:pPr>
            <a:r>
              <a:rPr lang="en-US" altLang="en-US" sz="2400"/>
              <a:t>The expected productivity of capital goods</a:t>
            </a:r>
          </a:p>
          <a:p>
            <a:pPr lvl="1" eaLnBrk="1" hangingPunct="1">
              <a:lnSpc>
                <a:spcPct val="90000"/>
              </a:lnSpc>
            </a:pPr>
            <a:r>
              <a:rPr lang="en-US" altLang="en-US" sz="2000"/>
              <a:t>Capital goods, such as mines, roads, factories are more productive if an initial investment returns in more output at the end of the period</a:t>
            </a:r>
          </a:p>
          <a:p>
            <a:pPr eaLnBrk="1" hangingPunct="1">
              <a:lnSpc>
                <a:spcPct val="90000"/>
              </a:lnSpc>
            </a:pPr>
            <a:r>
              <a:rPr lang="en-US" altLang="en-US" sz="2400"/>
              <a:t>The degree of uncertainty about the productivity of capital goods</a:t>
            </a:r>
          </a:p>
          <a:p>
            <a:pPr lvl="1" eaLnBrk="1" hangingPunct="1">
              <a:lnSpc>
                <a:spcPct val="90000"/>
              </a:lnSpc>
            </a:pPr>
            <a:r>
              <a:rPr lang="en-US" altLang="en-US" sz="2000"/>
              <a:t>Investors dislike uncertainty; the greater the uncertainty, the greater the required expected rate of return</a:t>
            </a:r>
          </a:p>
          <a:p>
            <a:pPr eaLnBrk="1" hangingPunct="1">
              <a:lnSpc>
                <a:spcPct val="90000"/>
              </a:lnSpc>
            </a:pPr>
            <a:r>
              <a:rPr lang="en-US" altLang="en-US" sz="2400"/>
              <a:t>Time Preferences of people</a:t>
            </a:r>
          </a:p>
          <a:p>
            <a:pPr lvl="1" eaLnBrk="1" hangingPunct="1">
              <a:lnSpc>
                <a:spcPct val="90000"/>
              </a:lnSpc>
            </a:pPr>
            <a:r>
              <a:rPr lang="en-US" altLang="en-US" sz="2000"/>
              <a:t>If people dislike waiting to consume, expected returns will be higher.</a:t>
            </a:r>
          </a:p>
          <a:p>
            <a:pPr eaLnBrk="1" hangingPunct="1">
              <a:lnSpc>
                <a:spcPct val="90000"/>
              </a:lnSpc>
            </a:pPr>
            <a:r>
              <a:rPr lang="en-US" altLang="en-US" sz="2400"/>
              <a:t>Risk Aversion</a:t>
            </a:r>
          </a:p>
          <a:p>
            <a:pPr lvl="1" eaLnBrk="1" hangingPunct="1">
              <a:lnSpc>
                <a:spcPct val="90000"/>
              </a:lnSpc>
            </a:pPr>
            <a:r>
              <a:rPr lang="en-US" altLang="en-US" sz="2000"/>
              <a:t>The more people dislike uncertainty, the greater the required expected rate of return</a:t>
            </a:r>
          </a:p>
          <a:p>
            <a:pPr eaLnBrk="1" hangingPunct="1">
              <a:lnSpc>
                <a:spcPct val="90000"/>
              </a:lnSpc>
            </a:pPr>
            <a:r>
              <a:rPr lang="en-US" altLang="en-US" sz="2400"/>
              <a:t>Expected Inflation</a:t>
            </a:r>
          </a:p>
          <a:p>
            <a:pPr lvl="1" eaLnBrk="1" hangingPunct="1">
              <a:lnSpc>
                <a:spcPct val="90000"/>
              </a:lnSpc>
            </a:pPr>
            <a:r>
              <a:rPr lang="en-US" altLang="en-US" sz="2000"/>
              <a:t>The higher the expected rate of inflation, the greater the required expected nominal rate of return</a:t>
            </a:r>
          </a:p>
        </p:txBody>
      </p:sp>
    </p:spTree>
    <p:extLst>
      <p:ext uri="{BB962C8B-B14F-4D97-AF65-F5344CB8AC3E}">
        <p14:creationId xmlns:p14="http://schemas.microsoft.com/office/powerpoint/2010/main" val="2817278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6251341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Information Problems and Finance</a:t>
            </a:r>
          </a:p>
        </p:txBody>
      </p:sp>
      <p:sp>
        <p:nvSpPr>
          <p:cNvPr id="3" name="Content Placeholder 2"/>
          <p:cNvSpPr>
            <a:spLocks noGrp="1"/>
          </p:cNvSpPr>
          <p:nvPr>
            <p:ph idx="1"/>
          </p:nvPr>
        </p:nvSpPr>
        <p:spPr>
          <a:xfrm>
            <a:off x="838200" y="1752600"/>
            <a:ext cx="7958138" cy="4572000"/>
          </a:xfrm>
        </p:spPr>
        <p:txBody>
          <a:bodyPr>
            <a:normAutofit/>
          </a:bodyPr>
          <a:lstStyle/>
          <a:p>
            <a:r>
              <a:rPr lang="en-US" dirty="0"/>
              <a:t>Prices of financial assets are very important in sending the right signals to economic agents making real investment decisions.</a:t>
            </a:r>
          </a:p>
          <a:p>
            <a:r>
              <a:rPr lang="en-US" dirty="0"/>
              <a:t>We now talk about information-related issues:</a:t>
            </a:r>
          </a:p>
          <a:p>
            <a:pPr lvl="1"/>
            <a:r>
              <a:rPr lang="en-US" dirty="0"/>
              <a:t>The role of the financial sector in providing information</a:t>
            </a:r>
          </a:p>
          <a:p>
            <a:pPr lvl="1"/>
            <a:r>
              <a:rPr lang="en-US" dirty="0"/>
              <a:t>When might this role might be inefficiently performed</a:t>
            </a:r>
          </a:p>
          <a:p>
            <a:pPr lvl="1"/>
            <a:r>
              <a:rPr lang="en-US" dirty="0"/>
              <a:t>Adverse Selection</a:t>
            </a:r>
          </a:p>
          <a:p>
            <a:pPr lvl="1"/>
            <a:r>
              <a:rPr lang="en-US" dirty="0"/>
              <a:t>Moral Hazard</a:t>
            </a:r>
          </a:p>
          <a:p>
            <a:pPr lvl="1"/>
            <a:r>
              <a:rPr lang="en-US" dirty="0"/>
              <a:t>Principal-Agent problems</a:t>
            </a:r>
          </a:p>
          <a:p>
            <a:pPr lvl="1"/>
            <a:endParaRPr lang="en-US" dirty="0"/>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14</a:t>
            </a:fld>
            <a:endParaRPr lang="en-US"/>
          </a:p>
        </p:txBody>
      </p:sp>
    </p:spTree>
    <p:extLst>
      <p:ext uri="{BB962C8B-B14F-4D97-AF65-F5344CB8AC3E}">
        <p14:creationId xmlns:p14="http://schemas.microsoft.com/office/powerpoint/2010/main" val="373336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57A8816-5D7D-4C2C-BAE4-C2982C52D46D}" type="slidenum">
              <a:rPr lang="en-US" altLang="en-US" sz="1400" smtClean="0">
                <a:solidFill>
                  <a:schemeClr val="folHlink"/>
                </a:solidFill>
              </a:rPr>
              <a:pPr>
                <a:spcBef>
                  <a:spcPct val="0"/>
                </a:spcBef>
                <a:buClrTx/>
                <a:buFontTx/>
                <a:buNone/>
              </a:pPr>
              <a:t>15</a:t>
            </a:fld>
            <a:endParaRPr lang="en-US" altLang="en-US" sz="1400">
              <a:solidFill>
                <a:schemeClr val="folHlink"/>
              </a:solidFill>
            </a:endParaRPr>
          </a:p>
        </p:txBody>
      </p:sp>
      <p:sp>
        <p:nvSpPr>
          <p:cNvPr id="49156" name="Rectangle 2"/>
          <p:cNvSpPr>
            <a:spLocks noGrp="1" noChangeArrowheads="1"/>
          </p:cNvSpPr>
          <p:nvPr>
            <p:ph type="title"/>
          </p:nvPr>
        </p:nvSpPr>
        <p:spPr/>
        <p:txBody>
          <a:bodyPr/>
          <a:lstStyle/>
          <a:p>
            <a:pPr eaLnBrk="1" hangingPunct="1"/>
            <a:r>
              <a:rPr lang="en-US" altLang="en-US"/>
              <a:t>Providing Information</a:t>
            </a:r>
          </a:p>
        </p:txBody>
      </p:sp>
      <p:sp>
        <p:nvSpPr>
          <p:cNvPr id="49157" name="Rectangle 3"/>
          <p:cNvSpPr>
            <a:spLocks noGrp="1" noChangeArrowheads="1"/>
          </p:cNvSpPr>
          <p:nvPr>
            <p:ph type="body" idx="1"/>
          </p:nvPr>
        </p:nvSpPr>
        <p:spPr>
          <a:xfrm>
            <a:off x="838200" y="1752600"/>
            <a:ext cx="7958138" cy="4624388"/>
          </a:xfrm>
        </p:spPr>
        <p:txBody>
          <a:bodyPr>
            <a:normAutofit fontScale="92500"/>
          </a:bodyPr>
          <a:lstStyle/>
          <a:p>
            <a:pPr eaLnBrk="1" hangingPunct="1">
              <a:defRPr/>
            </a:pPr>
            <a:r>
              <a:rPr lang="en-US" altLang="en-US" sz="2400" dirty="0"/>
              <a:t>Asset prices and interest rates provide critical signals to firm managers in their selection of investment projects.</a:t>
            </a:r>
          </a:p>
          <a:p>
            <a:pPr eaLnBrk="1" hangingPunct="1">
              <a:defRPr/>
            </a:pPr>
            <a:r>
              <a:rPr lang="en-US" altLang="en-US" sz="2400" dirty="0"/>
              <a:t>If a manager notes that stock prices are up in a certain sector, that is indicative of higher profits in that sector.  It is, therefore, worthwhile investing there.</a:t>
            </a:r>
          </a:p>
          <a:p>
            <a:pPr eaLnBrk="1" hangingPunct="1">
              <a:defRPr/>
            </a:pPr>
            <a:r>
              <a:rPr lang="en-US" altLang="en-US" sz="2400" dirty="0"/>
              <a:t>Should a firm finance its projects in dollars or in euros?</a:t>
            </a:r>
          </a:p>
          <a:p>
            <a:pPr lvl="1" eaLnBrk="1" hangingPunct="1">
              <a:defRPr/>
            </a:pPr>
            <a:r>
              <a:rPr lang="en-US" altLang="en-US" sz="2000" dirty="0"/>
              <a:t>It can look at the forward euro rate, as well as euro-denominated interest rates to figure out the cost of borrowing in euros.</a:t>
            </a:r>
          </a:p>
          <a:p>
            <a:pPr lvl="1" eaLnBrk="1" hangingPunct="1">
              <a:defRPr/>
            </a:pPr>
            <a:r>
              <a:rPr lang="en-US" altLang="en-US" sz="2000" dirty="0"/>
              <a:t>It can look at borrowing rates domestically</a:t>
            </a:r>
          </a:p>
          <a:p>
            <a:pPr lvl="1" eaLnBrk="1" hangingPunct="1">
              <a:defRPr/>
            </a:pPr>
            <a:r>
              <a:rPr lang="en-US" altLang="en-US" sz="2000" dirty="0"/>
              <a:t>If the implied euro borrowing rate is lower, this means that there are more investors with euro resources and its better to finance in euros.</a:t>
            </a:r>
          </a:p>
          <a:p>
            <a:pPr eaLnBrk="1" hangingPunct="1">
              <a:defRPr/>
            </a:pPr>
            <a:r>
              <a:rPr lang="en-US" altLang="en-US" sz="2400" dirty="0"/>
              <a:t>Individuals can also use interest rates as a guide to decide how much they want to save and how much to consume today.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a:t>Information and Action</a:t>
            </a:r>
          </a:p>
        </p:txBody>
      </p:sp>
      <p:sp>
        <p:nvSpPr>
          <p:cNvPr id="3" name="Content Placeholder 2"/>
          <p:cNvSpPr>
            <a:spLocks noGrp="1"/>
          </p:cNvSpPr>
          <p:nvPr>
            <p:ph idx="1"/>
          </p:nvPr>
        </p:nvSpPr>
        <p:spPr>
          <a:xfrm>
            <a:off x="838200" y="1752600"/>
            <a:ext cx="7958138" cy="4624388"/>
          </a:xfrm>
        </p:spPr>
        <p:txBody>
          <a:bodyPr>
            <a:normAutofit fontScale="92500" lnSpcReduction="20000"/>
          </a:bodyPr>
          <a:lstStyle/>
          <a:p>
            <a:pPr>
              <a:defRPr/>
            </a:pPr>
            <a:r>
              <a:rPr lang="en-US" dirty="0"/>
              <a:t>It is worthwhile mentioning that, while higher stock prices in a given industry could be taken to imply the need for more real investment in that industry, it does not mean further investment in traded financial securities in that industry is warranted.</a:t>
            </a:r>
          </a:p>
          <a:p>
            <a:pPr>
              <a:defRPr/>
            </a:pPr>
            <a:r>
              <a:rPr lang="en-US" dirty="0"/>
              <a:t>Financial securities markets are fairly liquid and informationally efficient; hence prices adjust pretty rapidly to information.  Good news about a stock or industry will cause that information to cause the stock price to rise pretty quickly (perhaps within seconds), and beyond that window, will not imply abnormal returns for any investor.  Furthermore, the supply of financial securities is pretty fixed and cannot be easily increased in the short run.</a:t>
            </a:r>
          </a:p>
        </p:txBody>
      </p:sp>
      <p:sp>
        <p:nvSpPr>
          <p:cNvPr id="512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431AE5F-034E-48F1-85D0-50949DA1FB42}" type="slidenum">
              <a:rPr lang="en-US" altLang="en-US" sz="1400" smtClean="0">
                <a:solidFill>
                  <a:schemeClr val="folHlink"/>
                </a:solidFill>
              </a:rPr>
              <a:pPr>
                <a:spcBef>
                  <a:spcPct val="0"/>
                </a:spcBef>
                <a:buClrTx/>
                <a:buFontTx/>
                <a:buNone/>
              </a:pPr>
              <a:t>16</a:t>
            </a:fld>
            <a:endParaRPr lang="en-US" altLang="en-US" sz="1400">
              <a:solidFill>
                <a:schemeClr val="folHlink"/>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739284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Information and Action: 2</a:t>
            </a:r>
          </a:p>
        </p:txBody>
      </p:sp>
      <p:sp>
        <p:nvSpPr>
          <p:cNvPr id="3" name="Content Placeholder 2"/>
          <p:cNvSpPr>
            <a:spLocks noGrp="1"/>
          </p:cNvSpPr>
          <p:nvPr>
            <p:ph idx="1"/>
          </p:nvPr>
        </p:nvSpPr>
        <p:spPr/>
        <p:txBody>
          <a:bodyPr/>
          <a:lstStyle/>
          <a:p>
            <a:pPr>
              <a:defRPr/>
            </a:pPr>
            <a:r>
              <a:rPr lang="en-US" sz="2400" dirty="0"/>
              <a:t>On the other hand, if the reason for the increase in stock prices is due to an excess of demand over supply in that industry, real investment devoted to increasing supply of the underlying product will result in gains for the real sector investor.</a:t>
            </a:r>
          </a:p>
          <a:p>
            <a:pPr>
              <a:defRPr/>
            </a:pPr>
            <a:r>
              <a:rPr lang="en-US" sz="2400" dirty="0"/>
              <a:t>The reason is that real investment cannot occur instantaneously and there is a larger window within which such investment can be profitably made.  Furthermore, not everybody has the resources/knowhow to undertake real investment in a given sector .</a:t>
            </a:r>
          </a:p>
          <a:p>
            <a:pPr>
              <a:defRPr/>
            </a:pPr>
            <a:r>
              <a:rPr lang="en-US" sz="2400" dirty="0"/>
              <a:t>It is, of course, still true that if a potential real investor waits too long, such delayed investment will not be profitable.</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17</a:t>
            </a:fld>
            <a:endParaRPr lang="en-US"/>
          </a:p>
        </p:txBody>
      </p:sp>
    </p:spTree>
    <p:extLst>
      <p:ext uri="{BB962C8B-B14F-4D97-AF65-F5344CB8AC3E}">
        <p14:creationId xmlns:p14="http://schemas.microsoft.com/office/powerpoint/2010/main" val="3470096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4FAFCA34-80BC-4B8A-B1D7-E8AB044B7571}" type="slidenum">
              <a:rPr lang="en-US" altLang="en-US" sz="1400" smtClean="0">
                <a:solidFill>
                  <a:schemeClr val="folHlink"/>
                </a:solidFill>
              </a:rPr>
              <a:pPr>
                <a:spcBef>
                  <a:spcPct val="0"/>
                </a:spcBef>
                <a:buClrTx/>
                <a:buFontTx/>
                <a:buNone/>
              </a:pPr>
              <a:t>18</a:t>
            </a:fld>
            <a:endParaRPr lang="en-US" altLang="en-US" sz="1400">
              <a:solidFill>
                <a:schemeClr val="folHlink"/>
              </a:solidFill>
            </a:endParaRPr>
          </a:p>
        </p:txBody>
      </p:sp>
      <p:sp>
        <p:nvSpPr>
          <p:cNvPr id="52228" name="Rectangle 2"/>
          <p:cNvSpPr>
            <a:spLocks noGrp="1" noChangeArrowheads="1"/>
          </p:cNvSpPr>
          <p:nvPr>
            <p:ph type="title"/>
          </p:nvPr>
        </p:nvSpPr>
        <p:spPr/>
        <p:txBody>
          <a:bodyPr/>
          <a:lstStyle/>
          <a:p>
            <a:pPr eaLnBrk="1" hangingPunct="1"/>
            <a:r>
              <a:rPr lang="en-US" altLang="en-US"/>
              <a:t>Markets and Information</a:t>
            </a:r>
          </a:p>
        </p:txBody>
      </p:sp>
      <p:sp>
        <p:nvSpPr>
          <p:cNvPr id="52229" name="Rectangle 3"/>
          <p:cNvSpPr>
            <a:spLocks noGrp="1" noChangeArrowheads="1"/>
          </p:cNvSpPr>
          <p:nvPr>
            <p:ph type="body" idx="1"/>
          </p:nvPr>
        </p:nvSpPr>
        <p:spPr>
          <a:xfrm>
            <a:off x="838200" y="1752600"/>
            <a:ext cx="7958138" cy="4343400"/>
          </a:xfrm>
        </p:spPr>
        <p:txBody>
          <a:bodyPr/>
          <a:lstStyle/>
          <a:p>
            <a:pPr eaLnBrk="1" hangingPunct="1">
              <a:lnSpc>
                <a:spcPct val="80000"/>
              </a:lnSpc>
            </a:pPr>
            <a:r>
              <a:rPr lang="en-US" altLang="en-US" sz="2400"/>
              <a:t>In 1987, the stock market crashed.  Many people think this was because investors had synthesized put options to allow themselves to pull out of the stock market if prices dropped.</a:t>
            </a:r>
          </a:p>
          <a:p>
            <a:pPr eaLnBrk="1" hangingPunct="1">
              <a:lnSpc>
                <a:spcPct val="80000"/>
              </a:lnSpc>
            </a:pPr>
            <a:r>
              <a:rPr lang="en-US" altLang="en-US" sz="2400"/>
              <a:t>A put option is a security that allows the holder to sell an underlying asset at a pre-specified price – this provides the holder with a floor value for the asset.  Synthetic put options work by sending electronic signals to trading programs to sell automatically if prices drop.</a:t>
            </a:r>
          </a:p>
          <a:p>
            <a:pPr eaLnBrk="1" hangingPunct="1">
              <a:lnSpc>
                <a:spcPct val="80000"/>
              </a:lnSpc>
            </a:pPr>
            <a:r>
              <a:rPr lang="en-US" altLang="en-US" sz="2400"/>
              <a:t>A synthetic put option only works if the sell is executed.</a:t>
            </a:r>
          </a:p>
          <a:p>
            <a:pPr eaLnBrk="1" hangingPunct="1">
              <a:lnSpc>
                <a:spcPct val="80000"/>
              </a:lnSpc>
            </a:pPr>
            <a:r>
              <a:rPr lang="en-US" altLang="en-US" sz="2400"/>
              <a:t>In 1987, investors thought that they had price floor because of these synthetic put options.  However, since these put options were not traded, investors did not know how many investors were planning on executing the same “sell” strategy. </a:t>
            </a:r>
          </a:p>
          <a:p>
            <a:pPr eaLnBrk="1" hangingPunct="1">
              <a:lnSpc>
                <a:spcPct val="80000"/>
              </a:lnSpc>
            </a:pPr>
            <a:endParaRPr lang="en-US"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a:t>Markets and Information</a:t>
            </a:r>
          </a:p>
        </p:txBody>
      </p:sp>
      <p:sp>
        <p:nvSpPr>
          <p:cNvPr id="54275" name="Content Placeholder 2"/>
          <p:cNvSpPr>
            <a:spLocks noGrp="1"/>
          </p:cNvSpPr>
          <p:nvPr>
            <p:ph idx="1"/>
          </p:nvPr>
        </p:nvSpPr>
        <p:spPr>
          <a:xfrm>
            <a:off x="914400" y="2133600"/>
            <a:ext cx="7958138" cy="3881438"/>
          </a:xfrm>
        </p:spPr>
        <p:txBody>
          <a:bodyPr/>
          <a:lstStyle/>
          <a:p>
            <a:pPr eaLnBrk="1" hangingPunct="1">
              <a:lnSpc>
                <a:spcPct val="80000"/>
              </a:lnSpc>
            </a:pPr>
            <a:r>
              <a:rPr lang="en-US" altLang="en-US" sz="2400" dirty="0"/>
              <a:t>When stock prices dropped, all these programs tried to sell simultaneously.  However, there were many more sellers than buyers and most sellers were not able to sell at the prices that they had planned to. </a:t>
            </a:r>
          </a:p>
          <a:p>
            <a:pPr eaLnBrk="1" hangingPunct="1">
              <a:lnSpc>
                <a:spcPct val="80000"/>
              </a:lnSpc>
            </a:pPr>
            <a:r>
              <a:rPr lang="en-US" altLang="en-US" sz="2400" dirty="0"/>
              <a:t>Prices plummeted, triggering fresh “program” selling.  Ultimately, the floor that investors thought they had, didn’t exist because they didn’t have the information they needed to evaluate the feasibility of the synthetic put strategy.</a:t>
            </a:r>
          </a:p>
          <a:p>
            <a:pPr eaLnBrk="1" hangingPunct="1">
              <a:lnSpc>
                <a:spcPct val="80000"/>
              </a:lnSpc>
            </a:pPr>
            <a:r>
              <a:rPr lang="en-US" altLang="en-US" sz="2400" dirty="0"/>
              <a:t>The introduction of index options allowed investors to obtain information on the supply and demand for such options, as well as a more straightforward way of buying put “insurance.”</a:t>
            </a:r>
          </a:p>
        </p:txBody>
      </p:sp>
      <p:sp>
        <p:nvSpPr>
          <p:cNvPr id="542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9B561D6-1D91-4C03-9681-DACB8F158970}" type="slidenum">
              <a:rPr lang="en-US" altLang="en-US" sz="1400" smtClean="0">
                <a:solidFill>
                  <a:schemeClr val="folHlink"/>
                </a:solidFill>
              </a:rPr>
              <a:pPr>
                <a:spcBef>
                  <a:spcPct val="0"/>
                </a:spcBef>
                <a:buClrTx/>
                <a:buFontTx/>
                <a:buNone/>
              </a:pPr>
              <a:t>19</a:t>
            </a:fld>
            <a:endParaRPr lang="en-US" altLang="en-US" sz="1400">
              <a:solidFill>
                <a:schemeClr val="folHlin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D89183D3-7177-47ED-90C5-66398F44D259}" type="slidenum">
              <a:rPr lang="en-US" altLang="en-US" sz="1400" smtClean="0">
                <a:solidFill>
                  <a:schemeClr val="folHlink"/>
                </a:solidFill>
              </a:rPr>
              <a:pPr>
                <a:spcBef>
                  <a:spcPct val="0"/>
                </a:spcBef>
                <a:buClrTx/>
                <a:buFontTx/>
                <a:buNone/>
              </a:pPr>
              <a:t>2</a:t>
            </a:fld>
            <a:endParaRPr lang="en-US" altLang="en-US" sz="1400">
              <a:solidFill>
                <a:schemeClr val="folHlink"/>
              </a:solidFill>
            </a:endParaRPr>
          </a:p>
        </p:txBody>
      </p:sp>
      <p:sp>
        <p:nvSpPr>
          <p:cNvPr id="6148" name="Rectangle 2"/>
          <p:cNvSpPr>
            <a:spLocks noGrp="1" noChangeArrowheads="1"/>
          </p:cNvSpPr>
          <p:nvPr>
            <p:ph type="title"/>
          </p:nvPr>
        </p:nvSpPr>
        <p:spPr/>
        <p:txBody>
          <a:bodyPr/>
          <a:lstStyle/>
          <a:p>
            <a:pPr eaLnBrk="1" hangingPunct="1"/>
            <a:r>
              <a:rPr lang="en-US" altLang="en-US"/>
              <a:t>What is Finance</a:t>
            </a:r>
          </a:p>
        </p:txBody>
      </p:sp>
      <p:sp>
        <p:nvSpPr>
          <p:cNvPr id="6149" name="Rectangle 3"/>
          <p:cNvSpPr>
            <a:spLocks noGrp="1" noChangeArrowheads="1"/>
          </p:cNvSpPr>
          <p:nvPr>
            <p:ph type="body" idx="1"/>
          </p:nvPr>
        </p:nvSpPr>
        <p:spPr/>
        <p:txBody>
          <a:bodyPr/>
          <a:lstStyle/>
          <a:p>
            <a:pPr eaLnBrk="1" hangingPunct="1"/>
            <a:r>
              <a:rPr lang="en-US" altLang="en-US"/>
              <a:t>Finance is the study of how people allocate scarce resources over time.</a:t>
            </a:r>
          </a:p>
          <a:p>
            <a:pPr lvl="1" eaLnBrk="1" hangingPunct="1"/>
            <a:r>
              <a:rPr lang="en-US" altLang="en-US"/>
              <a:t>Decisions are made across time</a:t>
            </a:r>
          </a:p>
          <a:p>
            <a:pPr lvl="1" eaLnBrk="1" hangingPunct="1"/>
            <a:r>
              <a:rPr lang="en-US" altLang="en-US"/>
              <a:t>Decisions are made in an environment of uncertainty</a:t>
            </a:r>
          </a:p>
          <a:p>
            <a:pPr lvl="1" eaLnBrk="1" hangingPunct="1"/>
            <a:r>
              <a:rPr lang="en-US" altLang="en-US"/>
              <a:t>Decisions are made in the context of a financial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a:t>Other Providers of Information</a:t>
            </a:r>
          </a:p>
        </p:txBody>
      </p:sp>
      <p:sp>
        <p:nvSpPr>
          <p:cNvPr id="3" name="Content Placeholder 2"/>
          <p:cNvSpPr>
            <a:spLocks noGrp="1"/>
          </p:cNvSpPr>
          <p:nvPr>
            <p:ph idx="1"/>
          </p:nvPr>
        </p:nvSpPr>
        <p:spPr>
          <a:xfrm>
            <a:off x="838200" y="1752600"/>
            <a:ext cx="7958138" cy="4495800"/>
          </a:xfrm>
        </p:spPr>
        <p:txBody>
          <a:bodyPr>
            <a:normAutofit fontScale="77500" lnSpcReduction="20000"/>
          </a:bodyPr>
          <a:lstStyle/>
          <a:p>
            <a:pPr>
              <a:defRPr/>
            </a:pPr>
            <a:r>
              <a:rPr lang="en-US" dirty="0"/>
              <a:t>We have seen that markets act as aggregators of individual pieces of private information and incorporate them in prices, so that resource allocation decisions can be taken.</a:t>
            </a:r>
          </a:p>
          <a:p>
            <a:pPr>
              <a:defRPr/>
            </a:pPr>
            <a:r>
              <a:rPr lang="en-US" dirty="0"/>
              <a:t>In addition, individual firms collect information already available (but not necessarily easily), either about prices or about other aspects of firms so that individuals can make decisions.  </a:t>
            </a:r>
          </a:p>
          <a:p>
            <a:pPr lvl="1">
              <a:defRPr/>
            </a:pPr>
            <a:r>
              <a:rPr lang="en-US" dirty="0"/>
              <a:t>For example, Bloomberg, </a:t>
            </a:r>
            <a:r>
              <a:rPr lang="en-US" dirty="0" err="1"/>
              <a:t>Factset</a:t>
            </a:r>
            <a:r>
              <a:rPr lang="en-US" dirty="0"/>
              <a:t>, </a:t>
            </a:r>
            <a:r>
              <a:rPr lang="en-US" dirty="0" err="1"/>
              <a:t>Compustat</a:t>
            </a:r>
            <a:r>
              <a:rPr lang="en-US" dirty="0"/>
              <a:t> and other such organizations provide firm and market information through their own databases.</a:t>
            </a:r>
          </a:p>
          <a:p>
            <a:pPr>
              <a:defRPr/>
            </a:pPr>
            <a:r>
              <a:rPr lang="en-US" dirty="0"/>
              <a:t>Some firms might create “new” information by taking existing information, analyzing them and then presenting them in more useful ways for investors to make decision.</a:t>
            </a:r>
          </a:p>
          <a:p>
            <a:pPr lvl="1">
              <a:defRPr/>
            </a:pPr>
            <a:r>
              <a:rPr lang="en-US" dirty="0"/>
              <a:t>Credit Rating Agencies like Fitch and Moody’s would fall in this category.</a:t>
            </a:r>
          </a:p>
          <a:p>
            <a:pPr lvl="1">
              <a:defRPr/>
            </a:pPr>
            <a:r>
              <a:rPr lang="en-US" dirty="0"/>
              <a:t>So would equity research shops like JP Morgan, Goldman Sachs etc.</a:t>
            </a:r>
          </a:p>
        </p:txBody>
      </p:sp>
      <p:sp>
        <p:nvSpPr>
          <p:cNvPr id="563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205D43E-5AC5-4DD0-BEAB-B3473FE92B96}" type="slidenum">
              <a:rPr lang="en-US" altLang="en-US" sz="1400" smtClean="0">
                <a:solidFill>
                  <a:schemeClr val="folHlink"/>
                </a:solidFill>
              </a:rPr>
              <a:pPr>
                <a:spcBef>
                  <a:spcPct val="0"/>
                </a:spcBef>
                <a:buClrTx/>
                <a:buFontTx/>
                <a:buNone/>
              </a:pPr>
              <a:t>20</a:t>
            </a:fld>
            <a:endParaRPr lang="en-US" altLang="en-US" sz="1400">
              <a:solidFill>
                <a:schemeClr val="folHlink"/>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8676169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7D907B8-2B3D-4BFC-8ADB-5652896CA621}" type="slidenum">
              <a:rPr lang="en-US" altLang="en-US" sz="1400" smtClean="0">
                <a:solidFill>
                  <a:schemeClr val="folHlink"/>
                </a:solidFill>
              </a:rPr>
              <a:pPr>
                <a:spcBef>
                  <a:spcPct val="0"/>
                </a:spcBef>
                <a:buClrTx/>
                <a:buFontTx/>
                <a:buNone/>
              </a:pPr>
              <a:t>21</a:t>
            </a:fld>
            <a:endParaRPr lang="en-US" altLang="en-US" sz="1400">
              <a:solidFill>
                <a:schemeClr val="folHlink"/>
              </a:solidFill>
            </a:endParaRPr>
          </a:p>
        </p:txBody>
      </p:sp>
      <p:sp>
        <p:nvSpPr>
          <p:cNvPr id="58372" name="Rectangle 2"/>
          <p:cNvSpPr>
            <a:spLocks noGrp="1" noChangeArrowheads="1"/>
          </p:cNvSpPr>
          <p:nvPr>
            <p:ph type="title"/>
          </p:nvPr>
        </p:nvSpPr>
        <p:spPr/>
        <p:txBody>
          <a:bodyPr vert="horz"/>
          <a:lstStyle/>
          <a:p>
            <a:pPr eaLnBrk="1" hangingPunct="1"/>
            <a:r>
              <a:rPr lang="en-US" altLang="en-US" dirty="0"/>
              <a:t>Adverse Selection</a:t>
            </a:r>
          </a:p>
        </p:txBody>
      </p:sp>
      <p:sp>
        <p:nvSpPr>
          <p:cNvPr id="58373" name="Rectangle 3"/>
          <p:cNvSpPr>
            <a:spLocks noGrp="1" noChangeArrowheads="1"/>
          </p:cNvSpPr>
          <p:nvPr>
            <p:ph type="body" idx="1"/>
          </p:nvPr>
        </p:nvSpPr>
        <p:spPr>
          <a:xfrm>
            <a:off x="838200" y="2286000"/>
            <a:ext cx="7958138" cy="4191000"/>
          </a:xfrm>
        </p:spPr>
        <p:txBody>
          <a:bodyPr/>
          <a:lstStyle/>
          <a:p>
            <a:pPr eaLnBrk="1" hangingPunct="1">
              <a:lnSpc>
                <a:spcPct val="80000"/>
              </a:lnSpc>
            </a:pPr>
            <a:r>
              <a:rPr lang="en-US" altLang="en-US" dirty="0"/>
              <a:t>A</a:t>
            </a:r>
            <a:r>
              <a:rPr lang="en-US" altLang="en-US" dirty="0">
                <a:hlinkClick r:id="rId6" tooltip="Adverse selection"/>
              </a:rPr>
              <a:t>dverse selection</a:t>
            </a:r>
            <a:r>
              <a:rPr lang="en-US" altLang="en-US" dirty="0"/>
              <a:t>: One of the parties to a transaction lacks information while negotiating.  </a:t>
            </a:r>
          </a:p>
          <a:p>
            <a:pPr lvl="1" eaLnBrk="1" hangingPunct="1">
              <a:lnSpc>
                <a:spcPct val="80000"/>
              </a:lnSpc>
            </a:pPr>
            <a:r>
              <a:rPr lang="en-US" altLang="en-US" sz="2800" dirty="0"/>
              <a:t>An example of adverse selection is when people who are high risk are more likely to buy insurance, because the insurance company cannot effectively discriminate against them, usually due to lack of information about the particular individual's risk but also sometimes by force of law or other constraints.</a:t>
            </a:r>
          </a:p>
          <a:p>
            <a:pPr eaLnBrk="1" hangingPunct="1">
              <a:lnSpc>
                <a:spcPct val="80000"/>
              </a:lnSpc>
            </a:pPr>
            <a:endParaRPr lang="en-US" altLang="en-U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19793061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Adverse Selection</a:t>
            </a:r>
          </a:p>
        </p:txBody>
      </p:sp>
      <p:sp>
        <p:nvSpPr>
          <p:cNvPr id="3" name="Content Placeholder 2"/>
          <p:cNvSpPr>
            <a:spLocks noGrp="1"/>
          </p:cNvSpPr>
          <p:nvPr>
            <p:ph idx="1"/>
          </p:nvPr>
        </p:nvSpPr>
        <p:spPr/>
        <p:txBody>
          <a:bodyPr/>
          <a:lstStyle/>
          <a:p>
            <a:r>
              <a:rPr lang="en-US" dirty="0"/>
              <a:t>Suppose you announce that you are in the market for a used car and your budget is around $20,000</a:t>
            </a:r>
          </a:p>
          <a:p>
            <a:r>
              <a:rPr lang="en-US" dirty="0"/>
              <a:t>Suppose you can only tell imprecisely the true value of a car that is offered to you.</a:t>
            </a:r>
          </a:p>
          <a:p>
            <a:r>
              <a:rPr lang="en-US" dirty="0"/>
              <a:t>What proportion of cars offered to you will have an (unobservable to you) true worth of more than $20,000?</a:t>
            </a:r>
          </a:p>
          <a:p>
            <a:pPr lvl="1"/>
            <a:r>
              <a:rPr lang="en-US" dirty="0"/>
              <a:t>More than half</a:t>
            </a:r>
          </a:p>
          <a:p>
            <a:pPr lvl="1"/>
            <a:r>
              <a:rPr lang="en-US" dirty="0"/>
              <a:t>Less than half</a:t>
            </a:r>
          </a:p>
          <a:p>
            <a:pPr lvl="1"/>
            <a:r>
              <a:rPr lang="en-US" dirty="0"/>
              <a:t>Exactly half</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22</a:t>
            </a:fld>
            <a:endParaRPr lang="en-US"/>
          </a:p>
        </p:txBody>
      </p:sp>
    </p:spTree>
    <p:extLst>
      <p:ext uri="{BB962C8B-B14F-4D97-AF65-F5344CB8AC3E}">
        <p14:creationId xmlns:p14="http://schemas.microsoft.com/office/powerpoint/2010/main" val="439223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Selection</a:t>
            </a:r>
          </a:p>
        </p:txBody>
      </p:sp>
      <p:sp>
        <p:nvSpPr>
          <p:cNvPr id="3" name="Content Placeholder 2"/>
          <p:cNvSpPr>
            <a:spLocks noGrp="1"/>
          </p:cNvSpPr>
          <p:nvPr>
            <p:ph idx="1"/>
          </p:nvPr>
        </p:nvSpPr>
        <p:spPr>
          <a:xfrm>
            <a:off x="830497" y="1905000"/>
            <a:ext cx="7958138" cy="4572000"/>
          </a:xfrm>
        </p:spPr>
        <p:txBody>
          <a:bodyPr>
            <a:normAutofit fontScale="92500" lnSpcReduction="20000"/>
          </a:bodyPr>
          <a:lstStyle/>
          <a:p>
            <a:r>
              <a:rPr lang="en-US" dirty="0"/>
              <a:t>Because of asymmetry between insider firm managers and outsider investors in financial markets, stock prices are likely to be sometimes too high and sometimes too low.</a:t>
            </a:r>
          </a:p>
          <a:p>
            <a:r>
              <a:rPr lang="en-US" dirty="0"/>
              <a:t>Just like in the used car market, overvalued firms are more likely to issue stock to take advantage of the overvaluation.</a:t>
            </a:r>
          </a:p>
          <a:p>
            <a:r>
              <a:rPr lang="en-US" dirty="0"/>
              <a:t>Hence, ceteris paribus, an announcement by a firm that it is selling stock can be a revelation to the market that it is overvalued.  </a:t>
            </a:r>
          </a:p>
          <a:p>
            <a:r>
              <a:rPr lang="en-US" dirty="0"/>
              <a:t>Empirical evidence shows that stock prices, on average, drop on the announcement date. </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23</a:t>
            </a:fld>
            <a:endParaRPr lang="en-US"/>
          </a:p>
        </p:txBody>
      </p:sp>
    </p:spTree>
    <p:extLst>
      <p:ext uri="{BB962C8B-B14F-4D97-AF65-F5344CB8AC3E}">
        <p14:creationId xmlns:p14="http://schemas.microsoft.com/office/powerpoint/2010/main" val="4163653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28196323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7" name="Object 6"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390800" y="619125"/>
            <a:ext cx="7378700" cy="762000"/>
          </a:xfrm>
        </p:spPr>
        <p:txBody>
          <a:bodyPr vert="horz"/>
          <a:lstStyle/>
          <a:p>
            <a:r>
              <a:rPr lang="en-US" dirty="0"/>
              <a:t>Moral Hazard</a:t>
            </a:r>
          </a:p>
        </p:txBody>
      </p:sp>
      <p:sp>
        <p:nvSpPr>
          <p:cNvPr id="3" name="Content Placeholder 2"/>
          <p:cNvSpPr>
            <a:spLocks noGrp="1"/>
          </p:cNvSpPr>
          <p:nvPr>
            <p:ph idx="1"/>
          </p:nvPr>
        </p:nvSpPr>
        <p:spPr>
          <a:xfrm>
            <a:off x="849942" y="1676400"/>
            <a:ext cx="7958138" cy="4419600"/>
          </a:xfrm>
        </p:spPr>
        <p:txBody>
          <a:bodyPr/>
          <a:lstStyle/>
          <a:p>
            <a:pPr eaLnBrk="1" hangingPunct="1">
              <a:lnSpc>
                <a:spcPct val="80000"/>
              </a:lnSpc>
            </a:pPr>
            <a:r>
              <a:rPr lang="en-US" altLang="en-US" dirty="0"/>
              <a:t>M</a:t>
            </a:r>
            <a:r>
              <a:rPr lang="en-US" altLang="en-US" dirty="0">
                <a:hlinkClick r:id="rId5" tooltip="Moral hazard"/>
              </a:rPr>
              <a:t>oral hazard</a:t>
            </a:r>
            <a:r>
              <a:rPr lang="en-US" altLang="en-US" dirty="0"/>
              <a:t>: The ignorant party lacks information about performance of the agreed-upon transaction or lacks the ability to retaliate for a breach of the agreement. </a:t>
            </a:r>
          </a:p>
          <a:p>
            <a:pPr lvl="1" eaLnBrk="1" hangingPunct="1">
              <a:lnSpc>
                <a:spcPct val="80000"/>
              </a:lnSpc>
            </a:pPr>
            <a:r>
              <a:rPr lang="en-US" altLang="en-US" dirty="0"/>
              <a:t>People are more likely to behave recklessly if insured, either because the insurer cannot observe this behavior or cannot effectively retaliate against it, for example by failing to renew the </a:t>
            </a:r>
            <a:r>
              <a:rPr lang="en-US" altLang="en-US" dirty="0">
                <a:hlinkClick r:id="rId6" tooltip="Insurance"/>
              </a:rPr>
              <a:t>insurance</a:t>
            </a:r>
            <a:r>
              <a:rPr lang="en-US" altLang="en-US" dirty="0"/>
              <a:t>. This is an example of moral hazard.</a:t>
            </a:r>
          </a:p>
          <a:p>
            <a:pPr eaLnBrk="1" hangingPunct="1">
              <a:lnSpc>
                <a:spcPct val="80000"/>
              </a:lnSpc>
            </a:pPr>
            <a:r>
              <a:rPr lang="en-US" altLang="en-US" dirty="0"/>
              <a:t>Both issues are incentive problems and both have to do with lack of information; adverse selection manifests itself prior to the contract and moral hazard subsequent to the contract.</a:t>
            </a:r>
          </a:p>
          <a:p>
            <a:endParaRPr lang="en-US" dirty="0"/>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24</a:t>
            </a:fld>
            <a:endParaRPr lang="en-US"/>
          </a:p>
        </p:txBody>
      </p:sp>
    </p:spTree>
    <p:extLst>
      <p:ext uri="{BB962C8B-B14F-4D97-AF65-F5344CB8AC3E}">
        <p14:creationId xmlns:p14="http://schemas.microsoft.com/office/powerpoint/2010/main" val="2642197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
            </p:custDataLst>
            <p:extLst>
              <p:ext uri="{D42A27DB-BD31-4B8C-83A1-F6EECF244321}">
                <p14:modId xmlns:p14="http://schemas.microsoft.com/office/powerpoint/2010/main" val="24951974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7" name="Object 6"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Moral Hazard</a:t>
            </a:r>
          </a:p>
        </p:txBody>
      </p:sp>
      <p:sp>
        <p:nvSpPr>
          <p:cNvPr id="3" name="Content Placeholder 2"/>
          <p:cNvSpPr>
            <a:spLocks noGrp="1"/>
          </p:cNvSpPr>
          <p:nvPr>
            <p:ph idx="1"/>
          </p:nvPr>
        </p:nvSpPr>
        <p:spPr>
          <a:xfrm>
            <a:off x="838200" y="1752600"/>
            <a:ext cx="8077200" cy="3881438"/>
          </a:xfrm>
        </p:spPr>
        <p:txBody>
          <a:bodyPr/>
          <a:lstStyle/>
          <a:p>
            <a:r>
              <a:rPr lang="en-US" sz="2400" dirty="0"/>
              <a:t>Suppose 50% of drivers are good drivers and 50% of drivers are bad drivers.</a:t>
            </a:r>
          </a:p>
          <a:p>
            <a:r>
              <a:rPr lang="en-US" sz="2400" dirty="0"/>
              <a:t>Also, suppose an insurance company cannot tell good drivers from bad drivers.</a:t>
            </a:r>
          </a:p>
          <a:p>
            <a:r>
              <a:rPr lang="en-US" sz="2400" dirty="0"/>
              <a:t>The insurance company offers an automobile insurance policy.</a:t>
            </a:r>
          </a:p>
          <a:p>
            <a:r>
              <a:rPr lang="en-US" sz="2400" dirty="0"/>
              <a:t>What proportion of its policy holders will turn out to be good drivers?</a:t>
            </a:r>
          </a:p>
          <a:p>
            <a:pPr lvl="1"/>
            <a:r>
              <a:rPr lang="en-US" dirty="0"/>
              <a:t>Half</a:t>
            </a:r>
          </a:p>
          <a:p>
            <a:pPr lvl="1"/>
            <a:r>
              <a:rPr lang="en-US" dirty="0"/>
              <a:t>More than half</a:t>
            </a:r>
          </a:p>
          <a:p>
            <a:pPr lvl="1"/>
            <a:r>
              <a:rPr lang="en-US" dirty="0"/>
              <a:t>Less than half</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25</a:t>
            </a:fld>
            <a:endParaRPr lang="en-US"/>
          </a:p>
        </p:txBody>
      </p:sp>
    </p:spTree>
    <p:extLst>
      <p:ext uri="{BB962C8B-B14F-4D97-AF65-F5344CB8AC3E}">
        <p14:creationId xmlns:p14="http://schemas.microsoft.com/office/powerpoint/2010/main" val="28673464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a:t>Moral Hazard</a:t>
            </a:r>
          </a:p>
        </p:txBody>
      </p:sp>
      <p:sp>
        <p:nvSpPr>
          <p:cNvPr id="60419" name="Content Placeholder 2"/>
          <p:cNvSpPr>
            <a:spLocks noGrp="1"/>
          </p:cNvSpPr>
          <p:nvPr>
            <p:ph idx="1"/>
          </p:nvPr>
        </p:nvSpPr>
        <p:spPr>
          <a:xfrm>
            <a:off x="838200" y="1752600"/>
            <a:ext cx="7958138" cy="4624388"/>
          </a:xfrm>
        </p:spPr>
        <p:txBody>
          <a:bodyPr>
            <a:normAutofit fontScale="92500" lnSpcReduction="20000"/>
          </a:bodyPr>
          <a:lstStyle/>
          <a:p>
            <a:pPr eaLnBrk="1" hangingPunct="1"/>
            <a:r>
              <a:rPr lang="en-US" altLang="en-US" sz="2600" dirty="0"/>
              <a:t>What moral hazard problem is induced by the Federal Reserve bailing out banks?</a:t>
            </a:r>
          </a:p>
          <a:p>
            <a:pPr eaLnBrk="1" hangingPunct="1"/>
            <a:r>
              <a:rPr lang="en-US" altLang="en-US" sz="2600" dirty="0"/>
              <a:t>Is there a moral hazard problem when the Federal Government helps people affected by Hurricane Maria or Hurricane Katrina?</a:t>
            </a:r>
          </a:p>
          <a:p>
            <a:pPr eaLnBrk="1" hangingPunct="1"/>
            <a:r>
              <a:rPr lang="en-US" altLang="en-US" sz="2600" dirty="0"/>
              <a:t>Is there a moral hazard problem when the government helps people who can’t make their mortgage payments because they have lost their jobs?</a:t>
            </a:r>
          </a:p>
          <a:p>
            <a:pPr eaLnBrk="1" hangingPunct="1"/>
            <a:r>
              <a:rPr lang="en-US" altLang="en-US" sz="2600" dirty="0"/>
              <a:t>Arguably, there is a moral hazard problem because people figure that the government is compelled politically to help them in difficult situations.  As a result, they take excessive risk.</a:t>
            </a:r>
          </a:p>
          <a:p>
            <a:pPr eaLnBrk="1" hangingPunct="1"/>
            <a:r>
              <a:rPr lang="en-US" altLang="en-US" sz="2600" dirty="0"/>
              <a:t>How would you deal with these situations?</a:t>
            </a:r>
          </a:p>
        </p:txBody>
      </p:sp>
      <p:sp>
        <p:nvSpPr>
          <p:cNvPr id="604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04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F6577AB-6668-478A-B9E0-AFC091E8599A}" type="slidenum">
              <a:rPr lang="en-US" altLang="en-US" sz="1400" smtClean="0">
                <a:solidFill>
                  <a:schemeClr val="folHlink"/>
                </a:solidFill>
              </a:rPr>
              <a:pPr>
                <a:spcBef>
                  <a:spcPct val="0"/>
                </a:spcBef>
                <a:buClrTx/>
                <a:buFontTx/>
                <a:buNone/>
              </a:pPr>
              <a:t>26</a:t>
            </a:fld>
            <a:endParaRPr lang="en-US" altLang="en-US" sz="1400">
              <a:solidFill>
                <a:schemeClr val="folHlink"/>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DD5FB80-E45F-4043-B199-0DC8E3D521D7}" type="slidenum">
              <a:rPr lang="en-US" altLang="en-US" sz="1400" smtClean="0">
                <a:solidFill>
                  <a:schemeClr val="folHlink"/>
                </a:solidFill>
              </a:rPr>
              <a:pPr>
                <a:spcBef>
                  <a:spcPct val="0"/>
                </a:spcBef>
                <a:buClrTx/>
                <a:buFontTx/>
                <a:buNone/>
              </a:pPr>
              <a:t>27</a:t>
            </a:fld>
            <a:endParaRPr lang="en-US" altLang="en-US" sz="1400">
              <a:solidFill>
                <a:schemeClr val="folHlink"/>
              </a:solidFill>
            </a:endParaRPr>
          </a:p>
        </p:txBody>
      </p:sp>
      <p:sp>
        <p:nvSpPr>
          <p:cNvPr id="62468" name="Rectangle 2"/>
          <p:cNvSpPr>
            <a:spLocks noGrp="1" noChangeArrowheads="1"/>
          </p:cNvSpPr>
          <p:nvPr>
            <p:ph type="title"/>
          </p:nvPr>
        </p:nvSpPr>
        <p:spPr/>
        <p:txBody>
          <a:bodyPr/>
          <a:lstStyle/>
          <a:p>
            <a:pPr eaLnBrk="1" hangingPunct="1"/>
            <a:r>
              <a:rPr lang="en-US" altLang="en-US"/>
              <a:t>Principal-Agent Problems</a:t>
            </a:r>
          </a:p>
        </p:txBody>
      </p:sp>
      <p:sp>
        <p:nvSpPr>
          <p:cNvPr id="62469" name="Rectangle 3"/>
          <p:cNvSpPr>
            <a:spLocks noGrp="1" noChangeArrowheads="1"/>
          </p:cNvSpPr>
          <p:nvPr>
            <p:ph type="body" idx="1"/>
          </p:nvPr>
        </p:nvSpPr>
        <p:spPr/>
        <p:txBody>
          <a:bodyPr/>
          <a:lstStyle/>
          <a:p>
            <a:pPr eaLnBrk="1" hangingPunct="1">
              <a:lnSpc>
                <a:spcPct val="90000"/>
              </a:lnSpc>
            </a:pPr>
            <a:r>
              <a:rPr lang="en-US" altLang="en-US"/>
              <a:t>Principal-Agent problem: A special case of the moral hazard problem is when one party (the agent) undertakes to act on behalf of the other (principal).  However, if the agent cannot be costlessly monitored, s/he might act in his own interests and to the detriment of the principal.</a:t>
            </a:r>
          </a:p>
          <a:p>
            <a:pPr lvl="1" eaLnBrk="1" hangingPunct="1">
              <a:lnSpc>
                <a:spcPct val="90000"/>
              </a:lnSpc>
            </a:pPr>
            <a:r>
              <a:rPr lang="en-US" altLang="en-US"/>
              <a:t>An example is when managers might act too conservatively because they don’t want to lose their jobs if the business fails – and they turn down risky, but profitable investment opportunities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Moral hazard between managers and bondholders</a:t>
            </a:r>
          </a:p>
        </p:txBody>
      </p:sp>
      <p:sp>
        <p:nvSpPr>
          <p:cNvPr id="3" name="Content Placeholder 2"/>
          <p:cNvSpPr>
            <a:spLocks noGrp="1"/>
          </p:cNvSpPr>
          <p:nvPr>
            <p:ph idx="1"/>
          </p:nvPr>
        </p:nvSpPr>
        <p:spPr>
          <a:xfrm>
            <a:off x="838200" y="1752600"/>
            <a:ext cx="7958138" cy="4624388"/>
          </a:xfrm>
        </p:spPr>
        <p:txBody>
          <a:bodyPr>
            <a:normAutofit lnSpcReduction="10000"/>
          </a:bodyPr>
          <a:lstStyle/>
          <a:p>
            <a:r>
              <a:rPr lang="en-US" dirty="0"/>
              <a:t>Bondholders lend money to a firm and rely upon the firm’s managers to make good investment decisions so as to be able to repay bonds when they come due.</a:t>
            </a:r>
          </a:p>
          <a:p>
            <a:r>
              <a:rPr lang="en-US" dirty="0"/>
              <a:t>However because bond payments are capped, firm managers have an incentive to take excess risk.  </a:t>
            </a:r>
          </a:p>
          <a:p>
            <a:pPr lvl="1"/>
            <a:r>
              <a:rPr lang="en-US" dirty="0"/>
              <a:t>If the result of the risky investment is good, the returns above the cap go to the firm.</a:t>
            </a:r>
          </a:p>
          <a:p>
            <a:pPr lvl="1"/>
            <a:r>
              <a:rPr lang="en-US" dirty="0"/>
              <a:t>If the result of the risky investment is bad, the bond holders don’t get paid; since stock holders are not first claimants, the impact on them is less.</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28</a:t>
            </a:fld>
            <a:endParaRPr lang="en-US"/>
          </a:p>
        </p:txBody>
      </p:sp>
    </p:spTree>
    <p:extLst>
      <p:ext uri="{BB962C8B-B14F-4D97-AF65-F5344CB8AC3E}">
        <p14:creationId xmlns:p14="http://schemas.microsoft.com/office/powerpoint/2010/main" val="3830955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34458051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Financial System Solutions</a:t>
            </a:r>
          </a:p>
        </p:txBody>
      </p:sp>
      <p:sp>
        <p:nvSpPr>
          <p:cNvPr id="3" name="Content Placeholder 2"/>
          <p:cNvSpPr>
            <a:spLocks noGrp="1"/>
          </p:cNvSpPr>
          <p:nvPr>
            <p:ph idx="1"/>
          </p:nvPr>
        </p:nvSpPr>
        <p:spPr>
          <a:xfrm>
            <a:off x="844191" y="1905000"/>
            <a:ext cx="7958138" cy="3348038"/>
          </a:xfrm>
        </p:spPr>
        <p:txBody>
          <a:bodyPr/>
          <a:lstStyle/>
          <a:p>
            <a:pPr eaLnBrk="1" hangingPunct="1">
              <a:lnSpc>
                <a:spcPct val="80000"/>
              </a:lnSpc>
            </a:pPr>
            <a:r>
              <a:rPr lang="en-US" altLang="en-US" dirty="0"/>
              <a:t>Adverse Selection</a:t>
            </a:r>
          </a:p>
          <a:p>
            <a:pPr lvl="1" eaLnBrk="1" hangingPunct="1">
              <a:lnSpc>
                <a:spcPct val="80000"/>
              </a:lnSpc>
            </a:pPr>
            <a:r>
              <a:rPr lang="en-US" altLang="en-US" dirty="0"/>
              <a:t>Banks cultivate long-term relationships with their clients making it less risky for clients to share sensitive information with the banks and allowing banks to price risk in a more informed fashion.</a:t>
            </a:r>
            <a:br>
              <a:rPr lang="en-US" altLang="en-US" dirty="0"/>
            </a:br>
            <a:r>
              <a:rPr lang="en-US" altLang="en-US" dirty="0"/>
              <a:t>There is evidence that the bond prices of firms that take loans from reputable banks go up!</a:t>
            </a:r>
          </a:p>
          <a:p>
            <a:pPr lvl="1" eaLnBrk="1" hangingPunct="1">
              <a:lnSpc>
                <a:spcPct val="80000"/>
              </a:lnSpc>
            </a:pPr>
            <a:r>
              <a:rPr lang="en-US" altLang="en-US" dirty="0"/>
              <a:t>Firms can signal using mechanisms such as dividends and capital structure to reduce the adverse selection problem in the sale of securities.</a:t>
            </a:r>
          </a:p>
          <a:p>
            <a:pPr lvl="1" eaLnBrk="1" hangingPunct="1">
              <a:lnSpc>
                <a:spcPct val="80000"/>
              </a:lnSpc>
            </a:pPr>
            <a:r>
              <a:rPr lang="en-US" altLang="en-US" dirty="0"/>
              <a:t>Firms can signal quality through the offering of guarantees; this reduces the adverse selection problem in the sale of products/services.</a:t>
            </a:r>
          </a:p>
          <a:p>
            <a:endParaRPr lang="en-US" dirty="0"/>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29</a:t>
            </a:fld>
            <a:endParaRPr lang="en-US"/>
          </a:p>
        </p:txBody>
      </p:sp>
    </p:spTree>
    <p:extLst>
      <p:ext uri="{BB962C8B-B14F-4D97-AF65-F5344CB8AC3E}">
        <p14:creationId xmlns:p14="http://schemas.microsoft.com/office/powerpoint/2010/main" val="24463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43407597-EF0D-4C6F-ABAF-5B169842F8B6}" type="slidenum">
              <a:rPr lang="en-US" altLang="en-US" sz="1400" smtClean="0">
                <a:solidFill>
                  <a:schemeClr val="folHlink"/>
                </a:solidFill>
              </a:rPr>
              <a:pPr>
                <a:spcBef>
                  <a:spcPct val="0"/>
                </a:spcBef>
                <a:buClrTx/>
                <a:buFontTx/>
                <a:buNone/>
              </a:pPr>
              <a:t>3</a:t>
            </a:fld>
            <a:endParaRPr lang="en-US" altLang="en-US" sz="1400">
              <a:solidFill>
                <a:schemeClr val="folHlink"/>
              </a:solidFill>
            </a:endParaRPr>
          </a:p>
        </p:txBody>
      </p:sp>
      <p:sp>
        <p:nvSpPr>
          <p:cNvPr id="8196" name="Rectangle 2"/>
          <p:cNvSpPr>
            <a:spLocks noGrp="1" noChangeArrowheads="1"/>
          </p:cNvSpPr>
          <p:nvPr>
            <p:ph type="title"/>
          </p:nvPr>
        </p:nvSpPr>
        <p:spPr/>
        <p:txBody>
          <a:bodyPr/>
          <a:lstStyle/>
          <a:p>
            <a:pPr eaLnBrk="1" hangingPunct="1"/>
            <a:r>
              <a:rPr lang="en-US" altLang="en-US"/>
              <a:t>Financial System</a:t>
            </a:r>
          </a:p>
        </p:txBody>
      </p:sp>
      <p:sp>
        <p:nvSpPr>
          <p:cNvPr id="8197" name="Rectangle 3"/>
          <p:cNvSpPr>
            <a:spLocks noGrp="1" noChangeArrowheads="1"/>
          </p:cNvSpPr>
          <p:nvPr>
            <p:ph type="body" idx="1"/>
          </p:nvPr>
        </p:nvSpPr>
        <p:spPr/>
        <p:txBody>
          <a:bodyPr/>
          <a:lstStyle/>
          <a:p>
            <a:pPr eaLnBrk="1" hangingPunct="1"/>
            <a:r>
              <a:rPr lang="en-US" altLang="en-US"/>
              <a:t>The financial system is the set of markets and other institutions used for financial contracting and the exchange of assets and risks</a:t>
            </a:r>
          </a:p>
          <a:p>
            <a:pPr lvl="1" eaLnBrk="1" hangingPunct="1"/>
            <a:r>
              <a:rPr lang="en-US" altLang="en-US"/>
              <a:t>Markets for stocks, bonds and other financial instruments</a:t>
            </a:r>
          </a:p>
          <a:p>
            <a:pPr lvl="1" eaLnBrk="1" hangingPunct="1"/>
            <a:r>
              <a:rPr lang="en-US" altLang="en-US"/>
              <a:t>Financial intermediaries such as banks and insurance companies</a:t>
            </a:r>
          </a:p>
          <a:p>
            <a:pPr lvl="1" eaLnBrk="1" hangingPunct="1"/>
            <a:r>
              <a:rPr lang="en-US" altLang="en-US"/>
              <a:t>The regulatory bodies that govern all of these institutions, such as the Federal Reserve, the Securities and Exchange Commission etc.</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74DE44FE-5067-498B-8E2F-112BEED10A78}" type="slidenum">
              <a:rPr lang="en-US" altLang="en-US" sz="1400" smtClean="0">
                <a:solidFill>
                  <a:schemeClr val="folHlink"/>
                </a:solidFill>
              </a:rPr>
              <a:pPr>
                <a:spcBef>
                  <a:spcPct val="0"/>
                </a:spcBef>
                <a:buClrTx/>
                <a:buFontTx/>
                <a:buNone/>
              </a:pPr>
              <a:t>30</a:t>
            </a:fld>
            <a:endParaRPr lang="en-US" altLang="en-US" sz="1400">
              <a:solidFill>
                <a:schemeClr val="folHlink"/>
              </a:solidFill>
            </a:endParaRPr>
          </a:p>
        </p:txBody>
      </p:sp>
      <p:sp>
        <p:nvSpPr>
          <p:cNvPr id="64516" name="Rectangle 2"/>
          <p:cNvSpPr>
            <a:spLocks noGrp="1" noChangeArrowheads="1"/>
          </p:cNvSpPr>
          <p:nvPr>
            <p:ph type="title"/>
          </p:nvPr>
        </p:nvSpPr>
        <p:spPr/>
        <p:txBody>
          <a:bodyPr/>
          <a:lstStyle/>
          <a:p>
            <a:pPr eaLnBrk="1" hangingPunct="1"/>
            <a:r>
              <a:rPr lang="en-US" altLang="en-US"/>
              <a:t>Financial System Solutions</a:t>
            </a:r>
          </a:p>
        </p:txBody>
      </p:sp>
      <p:sp>
        <p:nvSpPr>
          <p:cNvPr id="64517" name="Rectangle 3"/>
          <p:cNvSpPr>
            <a:spLocks noGrp="1" noChangeArrowheads="1"/>
          </p:cNvSpPr>
          <p:nvPr>
            <p:ph type="body" idx="1"/>
          </p:nvPr>
        </p:nvSpPr>
        <p:spPr>
          <a:xfrm>
            <a:off x="609600" y="2362200"/>
            <a:ext cx="8382000" cy="3810000"/>
          </a:xfrm>
        </p:spPr>
        <p:txBody>
          <a:bodyPr/>
          <a:lstStyle/>
          <a:p>
            <a:pPr eaLnBrk="1" hangingPunct="1">
              <a:lnSpc>
                <a:spcPct val="80000"/>
              </a:lnSpc>
            </a:pPr>
            <a:r>
              <a:rPr lang="en-US" altLang="en-US" dirty="0"/>
              <a:t>Moral Hazard</a:t>
            </a:r>
          </a:p>
          <a:p>
            <a:pPr lvl="1" eaLnBrk="1" hangingPunct="1">
              <a:lnSpc>
                <a:spcPct val="80000"/>
              </a:lnSpc>
            </a:pPr>
            <a:r>
              <a:rPr lang="en-US" altLang="en-US" dirty="0"/>
              <a:t>Managers could be given shares of stock or stock options to give them incentives to act like stockholders.</a:t>
            </a:r>
          </a:p>
          <a:p>
            <a:pPr lvl="1" eaLnBrk="1" hangingPunct="1">
              <a:lnSpc>
                <a:spcPct val="80000"/>
              </a:lnSpc>
            </a:pPr>
            <a:r>
              <a:rPr lang="en-US" altLang="en-US" dirty="0"/>
              <a:t>Collateralization of loans reduces the incentive for borrowers to act in a risky fashion since they would lose their collateral.</a:t>
            </a:r>
          </a:p>
          <a:p>
            <a:pPr lvl="1" eaLnBrk="1" hangingPunct="1">
              <a:lnSpc>
                <a:spcPct val="80000"/>
              </a:lnSpc>
            </a:pPr>
            <a:r>
              <a:rPr lang="en-US" altLang="en-US" dirty="0"/>
              <a:t>The existence of liquid markets for collateral then allows lenders to dispose of the collateral.  Markets for collateralized assets also allow them to keep track of the value of the collateral.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Flow of Funds</a:t>
            </a:r>
          </a:p>
        </p:txBody>
      </p:sp>
      <p:sp>
        <p:nvSpPr>
          <p:cNvPr id="10243" name="Content Placeholder 2"/>
          <p:cNvSpPr>
            <a:spLocks noGrp="1"/>
          </p:cNvSpPr>
          <p:nvPr>
            <p:ph idx="1"/>
          </p:nvPr>
        </p:nvSpPr>
        <p:spPr/>
        <p:txBody>
          <a:bodyPr/>
          <a:lstStyle/>
          <a:p>
            <a:pPr eaLnBrk="1" hangingPunct="1"/>
            <a:r>
              <a:rPr lang="en-US" altLang="en-US"/>
              <a:t>The financial system allows for the transfer of funds from surplus units (such as savers) that have excess resources to deficit units, such as businesses that need resources.</a:t>
            </a:r>
          </a:p>
          <a:p>
            <a:pPr eaLnBrk="1" hangingPunct="1"/>
            <a:r>
              <a:rPr lang="en-US" altLang="en-US"/>
              <a:t>This can happen either through the market, as when an individual uses his savings to buy shares issued  by a corporation.</a:t>
            </a:r>
          </a:p>
          <a:p>
            <a:pPr eaLnBrk="1" hangingPunct="1"/>
            <a:r>
              <a:rPr lang="en-US" altLang="en-US"/>
              <a:t>Or through intermediaries, as when an individual deposits money in his banking account, and the bank then lends this money to a  firm.</a:t>
            </a:r>
          </a:p>
        </p:txBody>
      </p:sp>
      <p:sp>
        <p:nvSpPr>
          <p:cNvPr id="102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F4B93AD-384A-475B-9183-BEDFDBFE3FAA}" type="slidenum">
              <a:rPr lang="en-US" altLang="en-US" sz="1400" smtClean="0">
                <a:solidFill>
                  <a:schemeClr val="folHlink"/>
                </a:solidFill>
              </a:rPr>
              <a:pPr>
                <a:spcBef>
                  <a:spcPct val="0"/>
                </a:spcBef>
                <a:buClrTx/>
                <a:buFontTx/>
                <a:buNone/>
              </a:pPr>
              <a:t>4</a:t>
            </a:fld>
            <a:endParaRPr lang="en-US" altLang="en-US" sz="1400">
              <a:solidFill>
                <a:schemeClr val="folHlink"/>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618B9BA4-BAF3-48AB-9C5C-0E2AB6ACE7BB}" type="slidenum">
              <a:rPr lang="en-US" altLang="en-US" sz="1400" smtClean="0">
                <a:solidFill>
                  <a:schemeClr val="folHlink"/>
                </a:solidFill>
              </a:rPr>
              <a:pPr>
                <a:spcBef>
                  <a:spcPct val="0"/>
                </a:spcBef>
                <a:buClrTx/>
                <a:buFontTx/>
                <a:buNone/>
              </a:pPr>
              <a:t>5</a:t>
            </a:fld>
            <a:endParaRPr lang="en-US" altLang="en-US" sz="1400">
              <a:solidFill>
                <a:schemeClr val="folHlink"/>
              </a:solidFill>
            </a:endParaRPr>
          </a:p>
        </p:txBody>
      </p:sp>
      <p:sp>
        <p:nvSpPr>
          <p:cNvPr id="12292" name="Rectangle 2"/>
          <p:cNvSpPr>
            <a:spLocks noGrp="1" noChangeArrowheads="1"/>
          </p:cNvSpPr>
          <p:nvPr>
            <p:ph type="title"/>
          </p:nvPr>
        </p:nvSpPr>
        <p:spPr/>
        <p:txBody>
          <a:bodyPr/>
          <a:lstStyle/>
          <a:p>
            <a:pPr eaLnBrk="1" hangingPunct="1"/>
            <a:r>
              <a:rPr lang="en-US" altLang="en-US"/>
              <a:t>Financial System: Flow of Funds</a:t>
            </a:r>
          </a:p>
        </p:txBody>
      </p:sp>
      <p:sp>
        <p:nvSpPr>
          <p:cNvPr id="12293" name="Rectangle 5"/>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endParaRPr lang="en-US" altLang="en-US" sz="2400"/>
          </a:p>
        </p:txBody>
      </p:sp>
      <p:sp>
        <p:nvSpPr>
          <p:cNvPr id="12294" name="Rectangle 7"/>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endParaRPr lang="en-US" altLang="en-US" sz="2400"/>
          </a:p>
        </p:txBody>
      </p:sp>
      <p:graphicFrame>
        <p:nvGraphicFramePr>
          <p:cNvPr id="12295" name="Object 6"/>
          <p:cNvGraphicFramePr>
            <a:graphicFrameLocks noChangeAspect="1"/>
          </p:cNvGraphicFramePr>
          <p:nvPr/>
        </p:nvGraphicFramePr>
        <p:xfrm>
          <a:off x="2286000" y="1752600"/>
          <a:ext cx="5715000" cy="4691063"/>
        </p:xfrm>
        <a:graphic>
          <a:graphicData uri="http://schemas.openxmlformats.org/presentationml/2006/ole">
            <mc:AlternateContent xmlns:mc="http://schemas.openxmlformats.org/markup-compatibility/2006">
              <mc:Choice xmlns:v="urn:schemas-microsoft-com:vml" Requires="v">
                <p:oleObj name="Picture" r:id="rId3" imgW="3565349" imgH="2934027" progId="Word.Picture.8">
                  <p:embed/>
                </p:oleObj>
              </mc:Choice>
              <mc:Fallback>
                <p:oleObj name="Picture" r:id="rId3" imgW="3565349" imgH="2934027" progId="Word.Picture.8">
                  <p:embed/>
                  <p:pic>
                    <p:nvPicPr>
                      <p:cNvPr id="12295"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1752600"/>
                        <a:ext cx="5715000"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1"/>
            </p:custDataLst>
            <p:extLst>
              <p:ext uri="{D42A27DB-BD31-4B8C-83A1-F6EECF244321}">
                <p14:modId xmlns:p14="http://schemas.microsoft.com/office/powerpoint/2010/main" val="32323674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6" name="Object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Surplus or Deficit</a:t>
            </a:r>
          </a:p>
        </p:txBody>
      </p:sp>
      <p:sp>
        <p:nvSpPr>
          <p:cNvPr id="3" name="Content Placeholder 2"/>
          <p:cNvSpPr>
            <a:spLocks noGrp="1"/>
          </p:cNvSpPr>
          <p:nvPr>
            <p:ph idx="1"/>
          </p:nvPr>
        </p:nvSpPr>
        <p:spPr/>
        <p:txBody>
          <a:bodyPr/>
          <a:lstStyle/>
          <a:p>
            <a:endParaRPr lang="en-US" dirty="0"/>
          </a:p>
          <a:p>
            <a:r>
              <a:rPr lang="en-US" dirty="0"/>
              <a:t>Are Corporations Surplus Units or Deficit Units?</a:t>
            </a:r>
          </a:p>
          <a:p>
            <a:pPr lvl="1"/>
            <a:r>
              <a:rPr lang="en-US" dirty="0"/>
              <a:t>Deficit Units</a:t>
            </a:r>
          </a:p>
          <a:p>
            <a:pPr lvl="1"/>
            <a:r>
              <a:rPr lang="en-US" dirty="0"/>
              <a:t>Surplus Units</a:t>
            </a:r>
          </a:p>
          <a:p>
            <a:pPr lvl="1"/>
            <a:r>
              <a:rPr lang="en-US" dirty="0"/>
              <a:t>Both</a:t>
            </a:r>
          </a:p>
        </p:txBody>
      </p:sp>
      <p:sp>
        <p:nvSpPr>
          <p:cNvPr id="4" name="Footer Placeholder 3"/>
          <p:cNvSpPr>
            <a:spLocks noGrp="1"/>
          </p:cNvSpPr>
          <p:nvPr>
            <p:ph type="ftr" sz="quarter" idx="11"/>
          </p:nvPr>
        </p:nvSpPr>
        <p:spPr/>
        <p:txBody>
          <a:bodyPr/>
          <a:lstStyle/>
          <a:p>
            <a:pPr>
              <a:defRPr/>
            </a:pPr>
            <a:r>
              <a:rPr lang="en-US"/>
              <a:t>P.V. Viswanath</a:t>
            </a:r>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6</a:t>
            </a:fld>
            <a:endParaRPr lang="en-US"/>
          </a:p>
        </p:txBody>
      </p:sp>
    </p:spTree>
    <p:extLst>
      <p:ext uri="{BB962C8B-B14F-4D97-AF65-F5344CB8AC3E}">
        <p14:creationId xmlns:p14="http://schemas.microsoft.com/office/powerpoint/2010/main" val="278324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54D34281-D465-4C52-9685-50A1D6042940}" type="slidenum">
              <a:rPr lang="en-US" altLang="en-US" sz="1400" smtClean="0">
                <a:solidFill>
                  <a:schemeClr val="folHlink"/>
                </a:solidFill>
              </a:rPr>
              <a:pPr>
                <a:spcBef>
                  <a:spcPct val="0"/>
                </a:spcBef>
                <a:buClrTx/>
                <a:buFontTx/>
                <a:buNone/>
              </a:pPr>
              <a:t>7</a:t>
            </a:fld>
            <a:endParaRPr lang="en-US" altLang="en-US" sz="1400">
              <a:solidFill>
                <a:schemeClr val="folHlink"/>
              </a:solidFill>
            </a:endParaRPr>
          </a:p>
        </p:txBody>
      </p:sp>
      <p:sp>
        <p:nvSpPr>
          <p:cNvPr id="14340" name="Rectangle 2"/>
          <p:cNvSpPr>
            <a:spLocks noGrp="1" noChangeArrowheads="1"/>
          </p:cNvSpPr>
          <p:nvPr>
            <p:ph type="title"/>
          </p:nvPr>
        </p:nvSpPr>
        <p:spPr/>
        <p:txBody>
          <a:bodyPr/>
          <a:lstStyle/>
          <a:p>
            <a:pPr eaLnBrk="1" hangingPunct="1"/>
            <a:r>
              <a:rPr lang="en-US" altLang="en-US"/>
              <a:t>Examples of Financial Intermediaries</a:t>
            </a:r>
          </a:p>
        </p:txBody>
      </p:sp>
      <p:sp>
        <p:nvSpPr>
          <p:cNvPr id="14341" name="Rectangle 3"/>
          <p:cNvSpPr>
            <a:spLocks noGrp="1" noChangeArrowheads="1"/>
          </p:cNvSpPr>
          <p:nvPr>
            <p:ph type="body" idx="1"/>
          </p:nvPr>
        </p:nvSpPr>
        <p:spPr/>
        <p:txBody>
          <a:bodyPr/>
          <a:lstStyle/>
          <a:p>
            <a:pPr eaLnBrk="1" hangingPunct="1">
              <a:lnSpc>
                <a:spcPct val="90000"/>
              </a:lnSpc>
            </a:pPr>
            <a:r>
              <a:rPr lang="en-US" altLang="en-US"/>
              <a:t>Commercial Banks</a:t>
            </a:r>
          </a:p>
          <a:p>
            <a:pPr eaLnBrk="1" hangingPunct="1">
              <a:lnSpc>
                <a:spcPct val="90000"/>
              </a:lnSpc>
            </a:pPr>
            <a:r>
              <a:rPr lang="en-US" altLang="en-US"/>
              <a:t>Insurance Companies</a:t>
            </a:r>
          </a:p>
          <a:p>
            <a:pPr eaLnBrk="1" hangingPunct="1">
              <a:lnSpc>
                <a:spcPct val="90000"/>
              </a:lnSpc>
            </a:pPr>
            <a:r>
              <a:rPr lang="en-US" altLang="en-US"/>
              <a:t>Pension and Retirement Funds</a:t>
            </a:r>
          </a:p>
          <a:p>
            <a:pPr eaLnBrk="1" hangingPunct="1">
              <a:lnSpc>
                <a:spcPct val="90000"/>
              </a:lnSpc>
            </a:pPr>
            <a:r>
              <a:rPr lang="en-US" altLang="en-US"/>
              <a:t>Mutual Funds</a:t>
            </a:r>
          </a:p>
          <a:p>
            <a:pPr eaLnBrk="1" hangingPunct="1">
              <a:lnSpc>
                <a:spcPct val="90000"/>
              </a:lnSpc>
            </a:pPr>
            <a:r>
              <a:rPr lang="en-US" altLang="en-US"/>
              <a:t>Investment Banks</a:t>
            </a:r>
          </a:p>
          <a:p>
            <a:pPr eaLnBrk="1" hangingPunct="1">
              <a:lnSpc>
                <a:spcPct val="90000"/>
              </a:lnSpc>
            </a:pPr>
            <a:r>
              <a:rPr lang="en-US" altLang="en-US"/>
              <a:t>Venture Capital Firms</a:t>
            </a:r>
          </a:p>
          <a:p>
            <a:pPr eaLnBrk="1" hangingPunct="1">
              <a:lnSpc>
                <a:spcPct val="90000"/>
              </a:lnSpc>
            </a:pPr>
            <a:r>
              <a:rPr lang="en-US" altLang="en-US"/>
              <a:t>Asset Management Firms</a:t>
            </a:r>
          </a:p>
          <a:p>
            <a:pPr eaLnBrk="1" hangingPunct="1">
              <a:lnSpc>
                <a:spcPct val="90000"/>
              </a:lnSpc>
            </a:pPr>
            <a:r>
              <a:rPr lang="en-US" altLang="en-US"/>
              <a:t>Information Service Providers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DC33E00-22D9-49FF-B726-3A7F945E1F27}" type="slidenum">
              <a:rPr lang="en-US" altLang="en-US" sz="1400" smtClean="0">
                <a:solidFill>
                  <a:schemeClr val="folHlink"/>
                </a:solidFill>
              </a:rPr>
              <a:pPr>
                <a:spcBef>
                  <a:spcPct val="0"/>
                </a:spcBef>
                <a:buClrTx/>
                <a:buFontTx/>
                <a:buNone/>
              </a:pPr>
              <a:t>8</a:t>
            </a:fld>
            <a:endParaRPr lang="en-US" altLang="en-US" sz="1400">
              <a:solidFill>
                <a:schemeClr val="folHlink"/>
              </a:solidFill>
            </a:endParaRPr>
          </a:p>
        </p:txBody>
      </p:sp>
      <p:sp>
        <p:nvSpPr>
          <p:cNvPr id="26628" name="Rectangle 2"/>
          <p:cNvSpPr>
            <a:spLocks noGrp="1" noChangeArrowheads="1"/>
          </p:cNvSpPr>
          <p:nvPr>
            <p:ph type="title"/>
          </p:nvPr>
        </p:nvSpPr>
        <p:spPr/>
        <p:txBody>
          <a:bodyPr/>
          <a:lstStyle/>
          <a:p>
            <a:pPr eaLnBrk="1" hangingPunct="1"/>
            <a:r>
              <a:rPr lang="en-US" altLang="en-US"/>
              <a:t>The Financial System: Its Functions</a:t>
            </a:r>
          </a:p>
        </p:txBody>
      </p:sp>
      <p:sp>
        <p:nvSpPr>
          <p:cNvPr id="26629" name="Rectangle 3"/>
          <p:cNvSpPr>
            <a:spLocks noGrp="1" noChangeArrowheads="1"/>
          </p:cNvSpPr>
          <p:nvPr>
            <p:ph type="body" idx="1"/>
          </p:nvPr>
        </p:nvSpPr>
        <p:spPr/>
        <p:txBody>
          <a:bodyPr/>
          <a:lstStyle/>
          <a:p>
            <a:pPr eaLnBrk="1" hangingPunct="1"/>
            <a:r>
              <a:rPr lang="en-US" altLang="en-US"/>
              <a:t>To transfer economic resources across time, borders and among industries</a:t>
            </a:r>
          </a:p>
          <a:p>
            <a:pPr eaLnBrk="1" hangingPunct="1"/>
            <a:r>
              <a:rPr lang="en-US" altLang="en-US"/>
              <a:t>To provide ways of managing risk</a:t>
            </a:r>
          </a:p>
          <a:p>
            <a:pPr eaLnBrk="1" hangingPunct="1"/>
            <a:r>
              <a:rPr lang="en-US" altLang="en-US"/>
              <a:t>To provide ways of clearing and settling payments to facilitate trade</a:t>
            </a:r>
          </a:p>
          <a:p>
            <a:pPr eaLnBrk="1" hangingPunct="1"/>
            <a:r>
              <a:rPr lang="en-US" altLang="en-US"/>
              <a:t>To provide a mechanism for the pooling of resources and for the subdividing of ownership in various enterprises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a:solidFill>
                  <a:schemeClr val="folHlink"/>
                </a:solidFill>
              </a:rPr>
              <a:t>P.V. Viswanath</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68CF241-33D8-472B-A31A-0F87D3CC7CF4}" type="slidenum">
              <a:rPr lang="en-US" altLang="en-US" sz="1400" smtClean="0">
                <a:solidFill>
                  <a:schemeClr val="folHlink"/>
                </a:solidFill>
              </a:rPr>
              <a:pPr>
                <a:spcBef>
                  <a:spcPct val="0"/>
                </a:spcBef>
                <a:buClrTx/>
                <a:buFontTx/>
                <a:buNone/>
              </a:pPr>
              <a:t>9</a:t>
            </a:fld>
            <a:endParaRPr lang="en-US" altLang="en-US" sz="1400">
              <a:solidFill>
                <a:schemeClr val="folHlink"/>
              </a:solidFill>
            </a:endParaRPr>
          </a:p>
        </p:txBody>
      </p:sp>
      <p:sp>
        <p:nvSpPr>
          <p:cNvPr id="28676" name="Rectangle 2"/>
          <p:cNvSpPr>
            <a:spLocks noGrp="1" noChangeArrowheads="1"/>
          </p:cNvSpPr>
          <p:nvPr>
            <p:ph type="title"/>
          </p:nvPr>
        </p:nvSpPr>
        <p:spPr/>
        <p:txBody>
          <a:bodyPr/>
          <a:lstStyle/>
          <a:p>
            <a:pPr eaLnBrk="1" hangingPunct="1"/>
            <a:r>
              <a:rPr lang="en-US" altLang="en-US"/>
              <a:t>The Financial System: Its Functions</a:t>
            </a:r>
          </a:p>
        </p:txBody>
      </p:sp>
      <p:sp>
        <p:nvSpPr>
          <p:cNvPr id="28677" name="Rectangle 3"/>
          <p:cNvSpPr>
            <a:spLocks noGrp="1" noChangeArrowheads="1"/>
          </p:cNvSpPr>
          <p:nvPr>
            <p:ph type="body" idx="1"/>
          </p:nvPr>
        </p:nvSpPr>
        <p:spPr/>
        <p:txBody>
          <a:bodyPr/>
          <a:lstStyle/>
          <a:p>
            <a:pPr eaLnBrk="1" hangingPunct="1"/>
            <a:r>
              <a:rPr lang="en-US" altLang="en-US"/>
              <a:t>To provide price information to help coordinate decentralized decision making in various sectors of the economy</a:t>
            </a:r>
          </a:p>
          <a:p>
            <a:pPr eaLnBrk="1" hangingPunct="1"/>
            <a:r>
              <a:rPr lang="en-US" altLang="en-US"/>
              <a:t>To provide ways of dealing with the incentive problems created when one party to a transaction has information that the other party does not or when one party acts as an agent for another</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9C0BC-D217-4B1A-A3E4-6498EB5A9F6C}">
  <ds:schemaRefs>
    <ds:schemaRef ds:uri="http://schemas.microsoft.com/sharepoint/v3/contenttype/forms"/>
  </ds:schemaRefs>
</ds:datastoreItem>
</file>

<file path=customXml/itemProps2.xml><?xml version="1.0" encoding="utf-8"?>
<ds:datastoreItem xmlns:ds="http://schemas.openxmlformats.org/officeDocument/2006/customXml" ds:itemID="{F7F88221-0D41-4EF7-A7A2-0BC935B72217}">
  <ds:schemaRefs>
    <ds:schemaRef ds:uri="http://purl.org/dc/terms/"/>
    <ds:schemaRef ds:uri="http://purl.org/dc/elements/1.1/"/>
    <ds:schemaRef ds:uri="http://schemas.microsoft.com/office/infopath/2007/PartnerControls"/>
    <ds:schemaRef ds:uri="http://schemas.openxmlformats.org/package/2006/metadata/core-properties"/>
    <ds:schemaRef ds:uri="9cd9834e-9656-4a9f-bc4d-b5b5e1a3e387"/>
    <ds:schemaRef ds:uri="http://schemas.microsoft.com/office/2006/documentManagement/types"/>
    <ds:schemaRef ds:uri="http://schemas.microsoft.com/office/2006/metadata/properties"/>
    <ds:schemaRef ds:uri="http://purl.org/dc/dcmitype/"/>
    <ds:schemaRef ds:uri="bcb18cd9-2614-41de-a438-05e8f58d2b4e"/>
    <ds:schemaRef ds:uri="http://www.w3.org/XML/1998/namespace"/>
  </ds:schemaRefs>
</ds:datastoreItem>
</file>

<file path=customXml/itemProps3.xml><?xml version="1.0" encoding="utf-8"?>
<ds:datastoreItem xmlns:ds="http://schemas.openxmlformats.org/officeDocument/2006/customXml" ds:itemID="{FD134426-808C-4748-89D9-B7B3A5319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6465</TotalTime>
  <Pages>58</Pages>
  <Words>2750</Words>
  <Application>Microsoft Office PowerPoint</Application>
  <PresentationFormat>Letter Paper (8.5x11 in)</PresentationFormat>
  <Paragraphs>219</Paragraphs>
  <Slides>30</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7" baseType="lpstr">
      <vt:lpstr>Arial</vt:lpstr>
      <vt:lpstr>Times</vt:lpstr>
      <vt:lpstr>Times New Roman</vt:lpstr>
      <vt:lpstr>Wingdings</vt:lpstr>
      <vt:lpstr>Straight Edge</vt:lpstr>
      <vt:lpstr>think-cell Slide</vt:lpstr>
      <vt:lpstr>Picture</vt:lpstr>
      <vt:lpstr>Financial System and Functions</vt:lpstr>
      <vt:lpstr>What is Finance</vt:lpstr>
      <vt:lpstr>Financial System</vt:lpstr>
      <vt:lpstr>Flow of Funds</vt:lpstr>
      <vt:lpstr>Financial System: Flow of Funds</vt:lpstr>
      <vt:lpstr>Surplus or Deficit</vt:lpstr>
      <vt:lpstr>Examples of Financial Intermediaries</vt:lpstr>
      <vt:lpstr>The Financial System: Its Functions</vt:lpstr>
      <vt:lpstr>The Financial System: Its Functions</vt:lpstr>
      <vt:lpstr>Rates of Return</vt:lpstr>
      <vt:lpstr>Nominal and Real Rates of Return</vt:lpstr>
      <vt:lpstr>Expected Rates of Return</vt:lpstr>
      <vt:lpstr>Determinants of Expected Rates of Return</vt:lpstr>
      <vt:lpstr>Information Problems and Finance</vt:lpstr>
      <vt:lpstr>Providing Information</vt:lpstr>
      <vt:lpstr>Information and Action</vt:lpstr>
      <vt:lpstr>Information and Action: 2</vt:lpstr>
      <vt:lpstr>Markets and Information</vt:lpstr>
      <vt:lpstr>Markets and Information</vt:lpstr>
      <vt:lpstr>Other Providers of Information</vt:lpstr>
      <vt:lpstr>Adverse Selection</vt:lpstr>
      <vt:lpstr>Adverse Selection</vt:lpstr>
      <vt:lpstr>Adverse Selection</vt:lpstr>
      <vt:lpstr>Moral Hazard</vt:lpstr>
      <vt:lpstr>Moral Hazard</vt:lpstr>
      <vt:lpstr>Moral Hazard</vt:lpstr>
      <vt:lpstr>Principal-Agent Problems</vt:lpstr>
      <vt:lpstr>Moral hazard between managers and bondholders</vt:lpstr>
      <vt:lpstr>Financial System Solutions</vt:lpstr>
      <vt:lpstr>Financial System Solutions</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Statements Introduction</dc:title>
  <dc:subject/>
  <dc:creator>P.V. Viswanath</dc:creator>
  <cp:keywords/>
  <dc:description/>
  <cp:lastModifiedBy>Viswanath, Prof. P.V.</cp:lastModifiedBy>
  <cp:revision>163</cp:revision>
  <cp:lastPrinted>2014-05-23T01:41:08Z</cp:lastPrinted>
  <dcterms:created xsi:type="dcterms:W3CDTF">1998-04-17T17:34:42Z</dcterms:created>
  <dcterms:modified xsi:type="dcterms:W3CDTF">2024-01-04T01:11:52Z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