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tags/tag17.xml" ContentType="application/vnd.openxmlformats-officedocument.presentationml.tag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tags/tag20.xml" ContentType="application/vnd.openxmlformats-officedocument.presentationml.tags+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0" r:id="rId4"/>
  </p:sldMasterIdLst>
  <p:notesMasterIdLst>
    <p:notesMasterId r:id="rId57"/>
  </p:notesMasterIdLst>
  <p:handoutMasterIdLst>
    <p:handoutMasterId r:id="rId58"/>
  </p:handoutMasterIdLst>
  <p:sldIdLst>
    <p:sldId id="256" r:id="rId5"/>
    <p:sldId id="332" r:id="rId6"/>
    <p:sldId id="290" r:id="rId7"/>
    <p:sldId id="291" r:id="rId8"/>
    <p:sldId id="292" r:id="rId9"/>
    <p:sldId id="348" r:id="rId10"/>
    <p:sldId id="310" r:id="rId11"/>
    <p:sldId id="311" r:id="rId12"/>
    <p:sldId id="339" r:id="rId13"/>
    <p:sldId id="312" r:id="rId14"/>
    <p:sldId id="341" r:id="rId15"/>
    <p:sldId id="340" r:id="rId16"/>
    <p:sldId id="336" r:id="rId17"/>
    <p:sldId id="333" r:id="rId18"/>
    <p:sldId id="342" r:id="rId19"/>
    <p:sldId id="314" r:id="rId20"/>
    <p:sldId id="295" r:id="rId21"/>
    <p:sldId id="347" r:id="rId22"/>
    <p:sldId id="296" r:id="rId23"/>
    <p:sldId id="293" r:id="rId24"/>
    <p:sldId id="343" r:id="rId25"/>
    <p:sldId id="344" r:id="rId26"/>
    <p:sldId id="297" r:id="rId27"/>
    <p:sldId id="317" r:id="rId28"/>
    <p:sldId id="298" r:id="rId29"/>
    <p:sldId id="318" r:id="rId30"/>
    <p:sldId id="319" r:id="rId31"/>
    <p:sldId id="320" r:id="rId32"/>
    <p:sldId id="270" r:id="rId33"/>
    <p:sldId id="337" r:id="rId34"/>
    <p:sldId id="334" r:id="rId35"/>
    <p:sldId id="322" r:id="rId36"/>
    <p:sldId id="324" r:id="rId37"/>
    <p:sldId id="325" r:id="rId38"/>
    <p:sldId id="326" r:id="rId39"/>
    <p:sldId id="345" r:id="rId40"/>
    <p:sldId id="335" r:id="rId41"/>
    <p:sldId id="327" r:id="rId42"/>
    <p:sldId id="338" r:id="rId43"/>
    <p:sldId id="328" r:id="rId44"/>
    <p:sldId id="329" r:id="rId45"/>
    <p:sldId id="330" r:id="rId46"/>
    <p:sldId id="299" r:id="rId47"/>
    <p:sldId id="300" r:id="rId48"/>
    <p:sldId id="301" r:id="rId49"/>
    <p:sldId id="302" r:id="rId50"/>
    <p:sldId id="303" r:id="rId51"/>
    <p:sldId id="304" r:id="rId52"/>
    <p:sldId id="305" r:id="rId53"/>
    <p:sldId id="346" r:id="rId54"/>
    <p:sldId id="273" r:id="rId55"/>
    <p:sldId id="278" r:id="rId56"/>
  </p:sldIdLst>
  <p:sldSz cx="9144000" cy="6858000" type="letter"/>
  <p:notesSz cx="6858000" cy="9296400"/>
  <p:custDataLst>
    <p:tags r:id="rId59"/>
  </p:custDataLst>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swanath, Prof. P.V." initials="VPP" lastIdx="2" clrIdx="0">
    <p:extLst>
      <p:ext uri="{19B8F6BF-5375-455C-9EA6-DF929625EA0E}">
        <p15:presenceInfo xmlns:p15="http://schemas.microsoft.com/office/powerpoint/2012/main" userId="S-1-5-21-254494878-1253622069-3383492343-328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99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617" autoAdjust="0"/>
    <p:restoredTop sz="92732" autoAdjust="0"/>
  </p:normalViewPr>
  <p:slideViewPr>
    <p:cSldViewPr>
      <p:cViewPr varScale="1">
        <p:scale>
          <a:sx n="79" d="100"/>
          <a:sy n="79" d="100"/>
        </p:scale>
        <p:origin x="344" y="6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Lst>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864" y="-6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presProps" Target="pres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gs" Target="tags/tag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s>
</file>

<file path=ppt/_rels/viewProps.xml.rels><?xml version="1.0" encoding="UTF-8" standalone="yes"?>
<Relationships xmlns="http://schemas.openxmlformats.org/package/2006/relationships"><Relationship Id="rId8" Type="http://schemas.openxmlformats.org/officeDocument/2006/relationships/slide" Target="slides/slide31.xml"/><Relationship Id="rId13" Type="http://schemas.openxmlformats.org/officeDocument/2006/relationships/slide" Target="slides/slide37.xml"/><Relationship Id="rId18" Type="http://schemas.openxmlformats.org/officeDocument/2006/relationships/slide" Target="slides/slide51.xml"/><Relationship Id="rId3" Type="http://schemas.openxmlformats.org/officeDocument/2006/relationships/slide" Target="slides/slide17.xml"/><Relationship Id="rId7" Type="http://schemas.openxmlformats.org/officeDocument/2006/relationships/slide" Target="slides/slide29.xml"/><Relationship Id="rId12" Type="http://schemas.openxmlformats.org/officeDocument/2006/relationships/slide" Target="slides/slide35.xml"/><Relationship Id="rId17" Type="http://schemas.openxmlformats.org/officeDocument/2006/relationships/slide" Target="slides/slide42.xml"/><Relationship Id="rId2" Type="http://schemas.openxmlformats.org/officeDocument/2006/relationships/slide" Target="slides/slide3.xml"/><Relationship Id="rId16" Type="http://schemas.openxmlformats.org/officeDocument/2006/relationships/slide" Target="slides/slide41.xml"/><Relationship Id="rId1" Type="http://schemas.openxmlformats.org/officeDocument/2006/relationships/slide" Target="slides/slide1.xml"/><Relationship Id="rId6" Type="http://schemas.openxmlformats.org/officeDocument/2006/relationships/slide" Target="slides/slide28.xml"/><Relationship Id="rId11" Type="http://schemas.openxmlformats.org/officeDocument/2006/relationships/slide" Target="slides/slide34.xml"/><Relationship Id="rId5" Type="http://schemas.openxmlformats.org/officeDocument/2006/relationships/slide" Target="slides/slide27.xml"/><Relationship Id="rId15" Type="http://schemas.openxmlformats.org/officeDocument/2006/relationships/slide" Target="slides/slide40.xml"/><Relationship Id="rId10" Type="http://schemas.openxmlformats.org/officeDocument/2006/relationships/slide" Target="slides/slide33.xml"/><Relationship Id="rId19" Type="http://schemas.openxmlformats.org/officeDocument/2006/relationships/slide" Target="slides/slide52.xml"/><Relationship Id="rId4" Type="http://schemas.openxmlformats.org/officeDocument/2006/relationships/slide" Target="slides/slide19.xml"/><Relationship Id="rId9" Type="http://schemas.openxmlformats.org/officeDocument/2006/relationships/slide" Target="slides/slide32.xml"/><Relationship Id="rId14"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1615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Rot="1" noChangeAspect="1" noChangeArrowheads="1" noTextEdit="1"/>
          </p:cNvSpPr>
          <p:nvPr>
            <p:ph type="sldImg" idx="2"/>
          </p:nvPr>
        </p:nvSpPr>
        <p:spPr bwMode="auto">
          <a:xfrm>
            <a:off x="1114425" y="703263"/>
            <a:ext cx="4629150" cy="3473450"/>
          </a:xfrm>
          <a:prstGeom prst="rect">
            <a:avLst/>
          </a:prstGeom>
          <a:noFill/>
          <a:ln w="12700">
            <a:solidFill>
              <a:schemeClr val="tx1"/>
            </a:solidFill>
            <a:miter lim="800000"/>
            <a:headEnd/>
            <a:tailEnd/>
          </a:ln>
          <a:effectLst/>
        </p:spPr>
      </p:sp>
      <p:sp>
        <p:nvSpPr>
          <p:cNvPr id="2051" name="Rectangle 3"/>
          <p:cNvSpPr>
            <a:spLocks noGrp="1" noChangeArrowheads="1"/>
          </p:cNvSpPr>
          <p:nvPr>
            <p:ph type="body" sz="quarter" idx="3"/>
          </p:nvPr>
        </p:nvSpPr>
        <p:spPr bwMode="auto">
          <a:xfrm>
            <a:off x="913987" y="4416068"/>
            <a:ext cx="5030026" cy="4183142"/>
          </a:xfrm>
          <a:prstGeom prst="rect">
            <a:avLst/>
          </a:prstGeom>
          <a:noFill/>
          <a:ln w="12700">
            <a:noFill/>
            <a:miter lim="800000"/>
            <a:headEnd/>
            <a:tailEnd/>
          </a:ln>
          <a:effectLst/>
        </p:spPr>
        <p:txBody>
          <a:bodyPr vert="horz" wrap="square" lIns="91342" tIns="44870" rIns="91342" bIns="44870" numCol="1" anchor="t" anchorCtr="0" compatLnSpc="1">
            <a:prstTxWarp prst="textNoShape">
              <a:avLst/>
            </a:prstTxWarp>
          </a:bodyPr>
          <a:lstStyle/>
          <a:p>
            <a:pPr lvl="0"/>
            <a:r>
              <a:rPr lang="en-US" smtClean="0"/>
              <a:t>Click to edit Master notes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18954905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483037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ChangeArrowheads="1"/>
          </p:cNvSpPr>
          <p:nvPr/>
        </p:nvSpPr>
        <p:spPr bwMode="auto">
          <a:xfrm>
            <a:off x="3886769" y="0"/>
            <a:ext cx="2971232" cy="464266"/>
          </a:xfrm>
          <a:prstGeom prst="rect">
            <a:avLst/>
          </a:prstGeom>
          <a:noFill/>
          <a:ln w="12700">
            <a:noFill/>
            <a:miter lim="800000"/>
            <a:headEnd/>
            <a:tailEnd/>
          </a:ln>
          <a:effectLst/>
        </p:spPr>
        <p:txBody>
          <a:bodyPr wrap="none" lIns="90388" tIns="45194" rIns="90388" bIns="45194" anchor="ctr"/>
          <a:lstStyle/>
          <a:p>
            <a:endParaRPr lang="en-US"/>
          </a:p>
        </p:txBody>
      </p:sp>
      <p:sp>
        <p:nvSpPr>
          <p:cNvPr id="348163" name="Rectangle 3"/>
          <p:cNvSpPr>
            <a:spLocks noChangeArrowheads="1"/>
          </p:cNvSpPr>
          <p:nvPr/>
        </p:nvSpPr>
        <p:spPr bwMode="auto">
          <a:xfrm>
            <a:off x="3886769" y="8832134"/>
            <a:ext cx="2971232" cy="464266"/>
          </a:xfrm>
          <a:prstGeom prst="rect">
            <a:avLst/>
          </a:prstGeom>
          <a:noFill/>
          <a:ln w="12700">
            <a:noFill/>
            <a:miter lim="800000"/>
            <a:headEnd/>
            <a:tailEnd/>
          </a:ln>
          <a:effectLst/>
        </p:spPr>
        <p:txBody>
          <a:bodyPr lIns="19230" tIns="0" rIns="19230" bIns="0" anchor="b"/>
          <a:lstStyle/>
          <a:p>
            <a:pPr algn="r" defTabSz="922715" eaLnBrk="0" hangingPunct="0"/>
            <a:r>
              <a:rPr lang="en-US" sz="1000" i="1"/>
              <a:t>8</a:t>
            </a:r>
          </a:p>
        </p:txBody>
      </p:sp>
      <p:sp>
        <p:nvSpPr>
          <p:cNvPr id="348164" name="Rectangle 4"/>
          <p:cNvSpPr>
            <a:spLocks noChangeArrowheads="1"/>
          </p:cNvSpPr>
          <p:nvPr/>
        </p:nvSpPr>
        <p:spPr bwMode="auto">
          <a:xfrm>
            <a:off x="0" y="8832134"/>
            <a:ext cx="2971232" cy="464266"/>
          </a:xfrm>
          <a:prstGeom prst="rect">
            <a:avLst/>
          </a:prstGeom>
          <a:noFill/>
          <a:ln w="12700">
            <a:noFill/>
            <a:miter lim="800000"/>
            <a:headEnd/>
            <a:tailEnd/>
          </a:ln>
          <a:effectLst/>
        </p:spPr>
        <p:txBody>
          <a:bodyPr wrap="none" lIns="90388" tIns="45194" rIns="90388" bIns="45194" anchor="ctr"/>
          <a:lstStyle/>
          <a:p>
            <a:endParaRPr lang="en-US"/>
          </a:p>
        </p:txBody>
      </p:sp>
      <p:sp>
        <p:nvSpPr>
          <p:cNvPr id="348165" name="Rectangle 5"/>
          <p:cNvSpPr>
            <a:spLocks noChangeArrowheads="1"/>
          </p:cNvSpPr>
          <p:nvPr/>
        </p:nvSpPr>
        <p:spPr bwMode="auto">
          <a:xfrm>
            <a:off x="0" y="0"/>
            <a:ext cx="2971232" cy="464266"/>
          </a:xfrm>
          <a:prstGeom prst="rect">
            <a:avLst/>
          </a:prstGeom>
          <a:noFill/>
          <a:ln w="12700">
            <a:noFill/>
            <a:miter lim="800000"/>
            <a:headEnd/>
            <a:tailEnd/>
          </a:ln>
          <a:effectLst/>
        </p:spPr>
        <p:txBody>
          <a:bodyPr wrap="none" lIns="90388" tIns="45194" rIns="90388" bIns="45194" anchor="ctr"/>
          <a:lstStyle/>
          <a:p>
            <a:endParaRPr lang="en-US"/>
          </a:p>
        </p:txBody>
      </p:sp>
      <p:sp>
        <p:nvSpPr>
          <p:cNvPr id="348166" name="Rectangle 6"/>
          <p:cNvSpPr>
            <a:spLocks noGrp="1" noRot="1" noChangeAspect="1" noChangeArrowheads="1" noTextEdit="1"/>
          </p:cNvSpPr>
          <p:nvPr>
            <p:ph type="sldImg"/>
          </p:nvPr>
        </p:nvSpPr>
        <p:spPr>
          <a:ln cap="flat"/>
        </p:spPr>
      </p:sp>
      <p:sp>
        <p:nvSpPr>
          <p:cNvPr id="348167" name="Rectangle 7"/>
          <p:cNvSpPr>
            <a:spLocks noGrp="1" noChangeArrowheads="1"/>
          </p:cNvSpPr>
          <p:nvPr>
            <p:ph type="body" idx="1"/>
          </p:nvPr>
        </p:nvSpPr>
        <p:spPr>
          <a:ln/>
        </p:spPr>
        <p:txBody>
          <a:bodyPr lIns="91343" rIns="91343"/>
          <a:lstStyle/>
          <a:p>
            <a:endParaRPr lang="en-US"/>
          </a:p>
        </p:txBody>
      </p:sp>
    </p:spTree>
    <p:extLst>
      <p:ext uri="{BB962C8B-B14F-4D97-AF65-F5344CB8AC3E}">
        <p14:creationId xmlns:p14="http://schemas.microsoft.com/office/powerpoint/2010/main" val="4147914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2"/>
          <p:cNvSpPr>
            <a:spLocks noChangeArrowheads="1"/>
          </p:cNvSpPr>
          <p:nvPr/>
        </p:nvSpPr>
        <p:spPr bwMode="auto">
          <a:xfrm>
            <a:off x="3886769" y="0"/>
            <a:ext cx="2971232" cy="464266"/>
          </a:xfrm>
          <a:prstGeom prst="rect">
            <a:avLst/>
          </a:prstGeom>
          <a:noFill/>
          <a:ln w="12700">
            <a:noFill/>
            <a:miter lim="800000"/>
            <a:headEnd/>
            <a:tailEnd/>
          </a:ln>
          <a:effectLst/>
        </p:spPr>
        <p:txBody>
          <a:bodyPr wrap="none" lIns="90388" tIns="45194" rIns="90388" bIns="45194" anchor="ctr"/>
          <a:lstStyle/>
          <a:p>
            <a:endParaRPr lang="en-US"/>
          </a:p>
        </p:txBody>
      </p:sp>
      <p:sp>
        <p:nvSpPr>
          <p:cNvPr id="350211" name="Rectangle 3"/>
          <p:cNvSpPr>
            <a:spLocks noChangeArrowheads="1"/>
          </p:cNvSpPr>
          <p:nvPr/>
        </p:nvSpPr>
        <p:spPr bwMode="auto">
          <a:xfrm>
            <a:off x="3886769" y="8832134"/>
            <a:ext cx="2971232" cy="464266"/>
          </a:xfrm>
          <a:prstGeom prst="rect">
            <a:avLst/>
          </a:prstGeom>
          <a:noFill/>
          <a:ln w="12700">
            <a:noFill/>
            <a:miter lim="800000"/>
            <a:headEnd/>
            <a:tailEnd/>
          </a:ln>
          <a:effectLst/>
        </p:spPr>
        <p:txBody>
          <a:bodyPr lIns="19230" tIns="0" rIns="19230" bIns="0" anchor="b"/>
          <a:lstStyle/>
          <a:p>
            <a:pPr algn="r" defTabSz="922715" eaLnBrk="0" hangingPunct="0"/>
            <a:r>
              <a:rPr lang="en-US" sz="1000" i="1"/>
              <a:t>10</a:t>
            </a:r>
          </a:p>
        </p:txBody>
      </p:sp>
      <p:sp>
        <p:nvSpPr>
          <p:cNvPr id="350212" name="Rectangle 4"/>
          <p:cNvSpPr>
            <a:spLocks noChangeArrowheads="1"/>
          </p:cNvSpPr>
          <p:nvPr/>
        </p:nvSpPr>
        <p:spPr bwMode="auto">
          <a:xfrm>
            <a:off x="0" y="8832134"/>
            <a:ext cx="2971232" cy="464266"/>
          </a:xfrm>
          <a:prstGeom prst="rect">
            <a:avLst/>
          </a:prstGeom>
          <a:noFill/>
          <a:ln w="12700">
            <a:noFill/>
            <a:miter lim="800000"/>
            <a:headEnd/>
            <a:tailEnd/>
          </a:ln>
          <a:effectLst/>
        </p:spPr>
        <p:txBody>
          <a:bodyPr wrap="none" lIns="90388" tIns="45194" rIns="90388" bIns="45194" anchor="ctr"/>
          <a:lstStyle/>
          <a:p>
            <a:endParaRPr lang="en-US"/>
          </a:p>
        </p:txBody>
      </p:sp>
      <p:sp>
        <p:nvSpPr>
          <p:cNvPr id="350213" name="Rectangle 5"/>
          <p:cNvSpPr>
            <a:spLocks noChangeArrowheads="1"/>
          </p:cNvSpPr>
          <p:nvPr/>
        </p:nvSpPr>
        <p:spPr bwMode="auto">
          <a:xfrm>
            <a:off x="0" y="0"/>
            <a:ext cx="2971232" cy="464266"/>
          </a:xfrm>
          <a:prstGeom prst="rect">
            <a:avLst/>
          </a:prstGeom>
          <a:noFill/>
          <a:ln w="12700">
            <a:noFill/>
            <a:miter lim="800000"/>
            <a:headEnd/>
            <a:tailEnd/>
          </a:ln>
          <a:effectLst/>
        </p:spPr>
        <p:txBody>
          <a:bodyPr wrap="none" lIns="90388" tIns="45194" rIns="90388" bIns="45194" anchor="ctr"/>
          <a:lstStyle/>
          <a:p>
            <a:endParaRPr lang="en-US"/>
          </a:p>
        </p:txBody>
      </p:sp>
      <p:sp>
        <p:nvSpPr>
          <p:cNvPr id="350214" name="Rectangle 6"/>
          <p:cNvSpPr>
            <a:spLocks noGrp="1" noRot="1" noChangeAspect="1" noChangeArrowheads="1" noTextEdit="1"/>
          </p:cNvSpPr>
          <p:nvPr>
            <p:ph type="sldImg"/>
          </p:nvPr>
        </p:nvSpPr>
        <p:spPr>
          <a:ln cap="flat"/>
        </p:spPr>
      </p:sp>
      <p:sp>
        <p:nvSpPr>
          <p:cNvPr id="350215" name="Rectangle 7"/>
          <p:cNvSpPr>
            <a:spLocks noGrp="1" noChangeArrowheads="1"/>
          </p:cNvSpPr>
          <p:nvPr>
            <p:ph type="body" idx="1"/>
          </p:nvPr>
        </p:nvSpPr>
        <p:spPr>
          <a:ln/>
        </p:spPr>
        <p:txBody>
          <a:bodyPr lIns="91343" rIns="91343"/>
          <a:lstStyle/>
          <a:p>
            <a:endParaRPr lang="en-US"/>
          </a:p>
        </p:txBody>
      </p:sp>
    </p:spTree>
    <p:extLst>
      <p:ext uri="{BB962C8B-B14F-4D97-AF65-F5344CB8AC3E}">
        <p14:creationId xmlns:p14="http://schemas.microsoft.com/office/powerpoint/2010/main" val="10346628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p:cNvSpPr>
            <a:spLocks noGrp="1" noRot="1" noChangeAspect="1" noChangeArrowheads="1" noTextEdit="1"/>
          </p:cNvSpPr>
          <p:nvPr>
            <p:ph type="sldImg"/>
          </p:nvPr>
        </p:nvSpPr>
        <p:spPr>
          <a:ln/>
        </p:spPr>
      </p:sp>
      <p:sp>
        <p:nvSpPr>
          <p:cNvPr id="3440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376341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Grp="1" noRot="1" noChangeAspect="1" noChangeArrowheads="1" noTextEdit="1"/>
          </p:cNvSpPr>
          <p:nvPr>
            <p:ph type="sldImg"/>
          </p:nvPr>
        </p:nvSpPr>
        <p:spPr>
          <a:xfrm>
            <a:off x="1104900" y="696913"/>
            <a:ext cx="4648200" cy="3486150"/>
          </a:xfrm>
          <a:ln/>
        </p:spPr>
      </p:sp>
      <p:sp>
        <p:nvSpPr>
          <p:cNvPr id="352259" name="Rectangle 3"/>
          <p:cNvSpPr>
            <a:spLocks noGrp="1" noChangeArrowheads="1"/>
          </p:cNvSpPr>
          <p:nvPr>
            <p:ph type="body" idx="1"/>
          </p:nvPr>
        </p:nvSpPr>
        <p:spPr/>
        <p:txBody>
          <a:bodyPr lIns="90578" tIns="45289" rIns="90578" bIns="45289"/>
          <a:lstStyle/>
          <a:p>
            <a:r>
              <a:rPr lang="en-US"/>
              <a:t>Matching principle – this principle leads to non-cash deductions like depreciation.  This is why net income is NOT a measure of the cash flow during the period.</a:t>
            </a:r>
          </a:p>
        </p:txBody>
      </p:sp>
    </p:spTree>
    <p:extLst>
      <p:ext uri="{BB962C8B-B14F-4D97-AF65-F5344CB8AC3E}">
        <p14:creationId xmlns:p14="http://schemas.microsoft.com/office/powerpoint/2010/main" val="32723255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2495166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Rectangle 2"/>
          <p:cNvSpPr>
            <a:spLocks noGrp="1" noRot="1" noChangeAspect="1" noChangeArrowheads="1" noTextEdit="1"/>
          </p:cNvSpPr>
          <p:nvPr>
            <p:ph type="sldImg"/>
          </p:nvPr>
        </p:nvSpPr>
        <p:spPr>
          <a:ln/>
        </p:spPr>
      </p:sp>
      <p:sp>
        <p:nvSpPr>
          <p:cNvPr id="3543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7916705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p:cNvSpPr>
            <a:spLocks noGrp="1" noRot="1" noChangeAspect="1" noChangeArrowheads="1" noTextEdit="1"/>
          </p:cNvSpPr>
          <p:nvPr>
            <p:ph type="sldImg"/>
          </p:nvPr>
        </p:nvSpPr>
        <p:spPr>
          <a:ln/>
        </p:spPr>
      </p:sp>
      <p:sp>
        <p:nvSpPr>
          <p:cNvPr id="3706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32464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274435" name="Rectangle 3"/>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endParaRPr lang="en-US"/>
          </a:p>
        </p:txBody>
      </p:sp>
    </p:spTree>
    <p:extLst>
      <p:ext uri="{BB962C8B-B14F-4D97-AF65-F5344CB8AC3E}">
        <p14:creationId xmlns:p14="http://schemas.microsoft.com/office/powerpoint/2010/main" val="40625740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noRot="1" noChangeAspect="1" noChangeArrowheads="1" noTextEdit="1"/>
          </p:cNvSpPr>
          <p:nvPr>
            <p:ph type="sldImg"/>
          </p:nvPr>
        </p:nvSpPr>
        <p:spPr>
          <a:ln/>
        </p:spPr>
      </p:sp>
      <p:sp>
        <p:nvSpPr>
          <p:cNvPr id="328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690328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293891" name="Rectangle 3"/>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r>
              <a:rPr lang="en-US" dirty="0"/>
              <a:t>You can also compute the gross profit margin and the operating profit margin.</a:t>
            </a:r>
          </a:p>
          <a:p>
            <a:endParaRPr lang="en-US" dirty="0"/>
          </a:p>
          <a:p>
            <a:r>
              <a:rPr lang="en-US" dirty="0"/>
              <a:t>Profit margin is one of the components of the Du Pont identity and is a measure of operating efficiency.  It measures how well the firm controls the costs required to generate the revenues.  It tells how much the firm earns for every dollar in sales.  In the example, the firm earns almost $0.11 for each dollar in sales.</a:t>
            </a:r>
          </a:p>
          <a:p>
            <a:endParaRPr lang="en-US" dirty="0"/>
          </a:p>
          <a:p>
            <a:r>
              <a:rPr lang="en-US" dirty="0"/>
              <a:t>Note that the ROA and ROE are returns on accounting numbers.  As such, they are not directly comparable with returns found in the marketplace.  ROA is sometimes referred to as ROI (return on investment).  As with many of the ratios, there are variations in how they can be computed.  The most important thing is to make sure that you are computing them the same way as the benchmark you are using.</a:t>
            </a:r>
          </a:p>
          <a:p>
            <a:endParaRPr lang="en-US" dirty="0"/>
          </a:p>
          <a:p>
            <a:r>
              <a:rPr lang="en-US" dirty="0"/>
              <a:t>ROE will always be higher than ROA as long as the firm has debt.  The greater the leverage the larger the difference will be.  ROE is often used as a measure of how well management is attaining the goal of owner wealth maximization.  The Du Pont identity is used to identify factors that affect the ROE.</a:t>
            </a:r>
          </a:p>
        </p:txBody>
      </p:sp>
    </p:spTree>
    <p:extLst>
      <p:ext uri="{BB962C8B-B14F-4D97-AF65-F5344CB8AC3E}">
        <p14:creationId xmlns:p14="http://schemas.microsoft.com/office/powerpoint/2010/main" val="3832836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3923194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281603" name="Rectangle 3"/>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r>
              <a:rPr lang="en-US"/>
              <a:t>The firm is just barely able to cover current liabilities with it’s current assets.  A short-term creditor might find this a bit disconcerting and may reduce the likelihood that they would lend money to the company.  The ratio should be compared to the industry – it’s possible that this industry has a substantial amount of cash flow and that they can meet their current liabilities out of cash flow instead of relying solely on the liquidation of current assets that are on the books.</a:t>
            </a:r>
          </a:p>
          <a:p>
            <a:endParaRPr lang="en-US"/>
          </a:p>
          <a:p>
            <a:r>
              <a:rPr lang="en-US"/>
              <a:t>The quick ratio is a little lower than the current ratio, but overall inventory seems to be a small component of current assets.</a:t>
            </a:r>
          </a:p>
          <a:p>
            <a:endParaRPr lang="en-US"/>
          </a:p>
          <a:p>
            <a:r>
              <a:rPr lang="en-US"/>
              <a:t>This company carries a very low cash balance.  This may be an indication that they are aggressively investing in assets that will provide higher returns.  We need to make sure that we have enough cash to meet our obligations, but too much cash reduces the return earned by the company.</a:t>
            </a:r>
          </a:p>
        </p:txBody>
      </p:sp>
    </p:spTree>
    <p:extLst>
      <p:ext uri="{BB962C8B-B14F-4D97-AF65-F5344CB8AC3E}">
        <p14:creationId xmlns:p14="http://schemas.microsoft.com/office/powerpoint/2010/main" val="16094104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285699" name="Rectangle 3"/>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r>
              <a:rPr lang="en-US" dirty="0"/>
              <a:t>Even though the company is financed with over 58% debt, they have a substantial amount of operating income available to cover the required interest payments.</a:t>
            </a:r>
          </a:p>
          <a:p>
            <a:endParaRPr lang="en-US" dirty="0"/>
          </a:p>
          <a:p>
            <a:r>
              <a:rPr lang="en-US" dirty="0"/>
              <a:t>Remember that depreciation is a non-cash deduction.  A better indication of a firm’s ability to meet interest payments may be to add back the depreciation to get an estimate of cash flow before taxes.</a:t>
            </a:r>
          </a:p>
        </p:txBody>
      </p:sp>
    </p:spTree>
    <p:extLst>
      <p:ext uri="{BB962C8B-B14F-4D97-AF65-F5344CB8AC3E}">
        <p14:creationId xmlns:p14="http://schemas.microsoft.com/office/powerpoint/2010/main" val="14708213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287747" name="Rectangle 3"/>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r>
              <a:rPr lang="en-US"/>
              <a:t>Inventory turnover can be computed using either ending inventory or average inventory when you have both beginning and ending figures.  It is important to be consistent with whatever benchmark you are using to analyze the company’s strengths or weaknesses.</a:t>
            </a:r>
          </a:p>
          <a:p>
            <a:endParaRPr lang="en-US"/>
          </a:p>
          <a:p>
            <a:r>
              <a:rPr lang="en-US"/>
              <a:t>It is also important to consider seasonality in sales.  If the balance sheet is prepared at a time when there is a large inventory build-up to meet seasonal demand, then the inventory turnover will be understated and you might believe that the company is not performing as well as it is.  On the other hand, if the balance sheet is prepared when inventory has been drawn down due to seasonal sales, then the inventory turnover would be overstated and the company may appear to be doing better than it really is.  Averages using annual data may not fix this problem.  If a company has seasonal sales, you may want to look at quarterly averages to get a better indication of turnover.</a:t>
            </a:r>
          </a:p>
        </p:txBody>
      </p:sp>
    </p:spTree>
    <p:extLst>
      <p:ext uri="{BB962C8B-B14F-4D97-AF65-F5344CB8AC3E}">
        <p14:creationId xmlns:p14="http://schemas.microsoft.com/office/powerpoint/2010/main" val="7675260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289795" name="Rectangle 3"/>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r>
              <a:rPr lang="en-US"/>
              <a:t>Technically, the sales figure should be credit sales.  This is often difficult to determine from the income statements provided in annual reports.  If you use total sales instead of credit sales, you will overstate your turnover level.  You need to recognize this bias when credit sales are unavailable, particularly if a large portion of the sales are cash sales.</a:t>
            </a:r>
          </a:p>
          <a:p>
            <a:endParaRPr lang="en-US"/>
          </a:p>
          <a:p>
            <a:r>
              <a:rPr lang="en-US"/>
              <a:t>As with inventory turnover, you can use either ending receivables or an average of beginning and ending.</a:t>
            </a:r>
          </a:p>
          <a:p>
            <a:endParaRPr lang="en-US"/>
          </a:p>
          <a:p>
            <a:r>
              <a:rPr lang="en-US"/>
              <a:t>You also run into the same seasonal issues as discussed with inventory.</a:t>
            </a:r>
          </a:p>
          <a:p>
            <a:endParaRPr lang="en-US"/>
          </a:p>
          <a:p>
            <a:r>
              <a:rPr lang="en-US"/>
              <a:t>Probably the best benchmark for days’ sales in receivables is the company’s credit terms.  If the company offers a discount (1/10 net 30), then you would like to see days’ sales in receivables less than 30.  If the company does not offer a discount (net 30), then you would like to see days’ sales in receivables close to the net terms.  If days’ sales in receivables is substantially larger than the net terms, then you first need to look for biases, such as seasonality in sales.  If this does not provide an explanation for the difference, then the company may need to take another look at its credit policy (who it grants credit to and its collection procedures).</a:t>
            </a:r>
          </a:p>
        </p:txBody>
      </p:sp>
    </p:spTree>
    <p:extLst>
      <p:ext uri="{BB962C8B-B14F-4D97-AF65-F5344CB8AC3E}">
        <p14:creationId xmlns:p14="http://schemas.microsoft.com/office/powerpoint/2010/main" val="6581191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291843" name="Rectangle 3"/>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r>
              <a:rPr lang="en-US"/>
              <a:t>Having a TAT of less than one is not a problem for most firms.  Fixed assets are expensive and are meant to provide sales over a long period of time.  This is why the matching principle indicates that they should be depreciated instead of immediately expensed.</a:t>
            </a:r>
          </a:p>
          <a:p>
            <a:endParaRPr lang="en-US"/>
          </a:p>
          <a:p>
            <a:r>
              <a:rPr lang="en-US"/>
              <a:t>This is one of the ratios that will be used in the Du Pont identity.</a:t>
            </a:r>
          </a:p>
        </p:txBody>
      </p:sp>
    </p:spTree>
    <p:extLst>
      <p:ext uri="{BB962C8B-B14F-4D97-AF65-F5344CB8AC3E}">
        <p14:creationId xmlns:p14="http://schemas.microsoft.com/office/powerpoint/2010/main" val="31598615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1026"/>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283651" name="Rectangle 1027"/>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r>
              <a:rPr lang="en-US"/>
              <a:t>Note that these are often called leverage ratios.</a:t>
            </a:r>
          </a:p>
          <a:p>
            <a:endParaRPr lang="en-US"/>
          </a:p>
          <a:p>
            <a:r>
              <a:rPr lang="en-US"/>
              <a:t>TE = total equity and TA = total assets, the numerator in the total debt ratio could also be found by adding all of the current and long-term liabilities.</a:t>
            </a:r>
          </a:p>
          <a:p>
            <a:endParaRPr lang="en-US"/>
          </a:p>
          <a:p>
            <a:r>
              <a:rPr lang="en-US"/>
              <a:t>Another way to compute the D/E ratio if you already have the total debt ratio:</a:t>
            </a:r>
          </a:p>
          <a:p>
            <a:r>
              <a:rPr lang="en-US"/>
              <a:t>D/E = Total debt ratio / (1 – total debt ratio) = .5863 / (1 - .5863) = 1.417</a:t>
            </a:r>
          </a:p>
          <a:p>
            <a:endParaRPr lang="en-US"/>
          </a:p>
          <a:p>
            <a:r>
              <a:rPr lang="en-US"/>
              <a:t>The EM is one of the ratios that is used in the Du Pont Identity as a measure of the firm’s financial leverage.</a:t>
            </a:r>
          </a:p>
        </p:txBody>
      </p:sp>
    </p:spTree>
    <p:extLst>
      <p:ext uri="{BB962C8B-B14F-4D97-AF65-F5344CB8AC3E}">
        <p14:creationId xmlns:p14="http://schemas.microsoft.com/office/powerpoint/2010/main" val="35685407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295939" name="Rectangle 3"/>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r>
              <a:rPr lang="en-US" dirty="0"/>
              <a:t>Be sure and point out that the numbers in the tables are presented in thousands, so the BV of equity has to have the extra three zeros in order for the market-to-book ratio to work.</a:t>
            </a:r>
          </a:p>
        </p:txBody>
      </p:sp>
    </p:spTree>
    <p:extLst>
      <p:ext uri="{BB962C8B-B14F-4D97-AF65-F5344CB8AC3E}">
        <p14:creationId xmlns:p14="http://schemas.microsoft.com/office/powerpoint/2010/main" val="32246689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302083" name="Rectangle 3"/>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r>
              <a:rPr lang="en-US"/>
              <a:t>Note that these ratios can be computed either on a per share basis or on an actual basis.</a:t>
            </a:r>
          </a:p>
        </p:txBody>
      </p:sp>
    </p:spTree>
    <p:extLst>
      <p:ext uri="{BB962C8B-B14F-4D97-AF65-F5344CB8AC3E}">
        <p14:creationId xmlns:p14="http://schemas.microsoft.com/office/powerpoint/2010/main" val="32009754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312323" name="Rectangle 3"/>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r>
              <a:rPr lang="en-US"/>
              <a:t>SIC codes have been used many years to identify industries and allow for comparison with industry average ratios.  The SIC codes are limited however and have not kept pace with a rapidly changing environment.  Consequently, the North American Industry Classification System was introduced in 1997 to alleviate some of the problems with SIC codes.</a:t>
            </a:r>
          </a:p>
          <a:p>
            <a:endParaRPr lang="en-US"/>
          </a:p>
          <a:p>
            <a:r>
              <a:rPr lang="en-US" b="1" i="1"/>
              <a:t>www:</a:t>
            </a:r>
            <a:r>
              <a:rPr lang="en-US"/>
              <a:t> Click on the web surfer to go the NAICS home page.  It provides information on the change to the NAICS and conversion between SIC and NAICS codes.</a:t>
            </a:r>
            <a:endParaRPr lang="en-US" b="1" i="1"/>
          </a:p>
        </p:txBody>
      </p:sp>
    </p:spTree>
    <p:extLst>
      <p:ext uri="{BB962C8B-B14F-4D97-AF65-F5344CB8AC3E}">
        <p14:creationId xmlns:p14="http://schemas.microsoft.com/office/powerpoint/2010/main" val="5632641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Rot="1" noChangeAspect="1" noChangeArrowheads="1" noTextEdit="1"/>
          </p:cNvSpPr>
          <p:nvPr>
            <p:ph type="sldImg"/>
          </p:nvPr>
        </p:nvSpPr>
        <p:spPr>
          <a:ln/>
        </p:spPr>
      </p:sp>
      <p:sp>
        <p:nvSpPr>
          <p:cNvPr id="3276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21942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2"/>
          <p:cNvSpPr>
            <a:spLocks noGrp="1" noRot="1" noChangeAspect="1" noChangeArrowheads="1" noTextEdit="1"/>
          </p:cNvSpPr>
          <p:nvPr>
            <p:ph type="sldImg"/>
          </p:nvPr>
        </p:nvSpPr>
        <p:spPr>
          <a:ln/>
        </p:spPr>
      </p:sp>
      <p:sp>
        <p:nvSpPr>
          <p:cNvPr id="3379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489820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p:cNvSpPr>
            <a:spLocks noGrp="1" noRot="1" noChangeAspect="1" noChangeArrowheads="1" noTextEdit="1"/>
          </p:cNvSpPr>
          <p:nvPr>
            <p:ph type="sldImg"/>
          </p:nvPr>
        </p:nvSpPr>
        <p:spPr>
          <a:ln/>
        </p:spPr>
      </p:sp>
      <p:sp>
        <p:nvSpPr>
          <p:cNvPr id="3563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6360060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0526652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9020389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p:cNvSpPr>
            <a:spLocks noGrp="1" noRot="1" noChangeAspect="1" noChangeArrowheads="1" noTextEdit="1"/>
          </p:cNvSpPr>
          <p:nvPr>
            <p:ph type="sldImg"/>
          </p:nvPr>
        </p:nvSpPr>
        <p:spPr>
          <a:ln/>
        </p:spPr>
      </p:sp>
      <p:sp>
        <p:nvSpPr>
          <p:cNvPr id="3624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6219469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Rot="1" noChangeAspect="1" noChangeArrowheads="1" noTextEdit="1"/>
          </p:cNvSpPr>
          <p:nvPr>
            <p:ph type="sldImg"/>
          </p:nvPr>
        </p:nvSpPr>
        <p:spPr>
          <a:ln/>
        </p:spPr>
      </p:sp>
      <p:sp>
        <p:nvSpPr>
          <p:cNvPr id="3645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4736367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4" name="Rectangle 2"/>
          <p:cNvSpPr>
            <a:spLocks noGrp="1" noRot="1" noChangeAspect="1" noChangeArrowheads="1" noTextEdit="1"/>
          </p:cNvSpPr>
          <p:nvPr>
            <p:ph type="sldImg"/>
          </p:nvPr>
        </p:nvSpPr>
        <p:spPr>
          <a:ln/>
        </p:spPr>
      </p:sp>
      <p:sp>
        <p:nvSpPr>
          <p:cNvPr id="3665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4906564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2"/>
          <p:cNvSpPr>
            <a:spLocks noGrp="1" noRot="1" noChangeAspect="1" noChangeArrowheads="1" noTextEdit="1"/>
          </p:cNvSpPr>
          <p:nvPr>
            <p:ph type="sldImg"/>
          </p:nvPr>
        </p:nvSpPr>
        <p:spPr>
          <a:ln/>
        </p:spPr>
      </p:sp>
      <p:sp>
        <p:nvSpPr>
          <p:cNvPr id="3686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8705943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Rot="1" noChangeAspect="1" noChangeArrowheads="1" noTextEdit="1"/>
          </p:cNvSpPr>
          <p:nvPr>
            <p:ph type="sldImg"/>
          </p:nvPr>
        </p:nvSpPr>
        <p:spPr>
          <a:ln/>
        </p:spPr>
      </p:sp>
      <p:sp>
        <p:nvSpPr>
          <p:cNvPr id="3328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072116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Rot="1" noChangeAspect="1" noChangeArrowheads="1" noTextEdit="1"/>
          </p:cNvSpPr>
          <p:nvPr>
            <p:ph type="sldImg"/>
          </p:nvPr>
        </p:nvSpPr>
        <p:spPr bwMode="auto">
          <a:xfrm>
            <a:off x="1104900" y="696913"/>
            <a:ext cx="4648200" cy="3486150"/>
          </a:xfrm>
          <a:prstGeom prst="rect">
            <a:avLst/>
          </a:prstGeom>
          <a:solidFill>
            <a:srgbClr val="FFFFFF"/>
          </a:solidFill>
          <a:ln>
            <a:solidFill>
              <a:srgbClr val="000000"/>
            </a:solidFill>
            <a:miter lim="800000"/>
            <a:headEnd/>
            <a:tailEnd/>
          </a:ln>
        </p:spPr>
      </p:sp>
      <p:sp>
        <p:nvSpPr>
          <p:cNvPr id="308227" name="Rectangle 3"/>
          <p:cNvSpPr>
            <a:spLocks noGrp="1" noChangeArrowheads="1"/>
          </p:cNvSpPr>
          <p:nvPr>
            <p:ph type="body" idx="1"/>
          </p:nvPr>
        </p:nvSpPr>
        <p:spPr bwMode="auto">
          <a:xfrm>
            <a:off x="913987" y="4416068"/>
            <a:ext cx="5030026" cy="4183142"/>
          </a:xfrm>
          <a:prstGeom prst="rect">
            <a:avLst/>
          </a:prstGeom>
          <a:solidFill>
            <a:srgbClr val="FFFFFF"/>
          </a:solidFill>
          <a:ln>
            <a:solidFill>
              <a:srgbClr val="000000"/>
            </a:solidFill>
            <a:miter lim="800000"/>
            <a:headEnd/>
            <a:tailEnd/>
          </a:ln>
        </p:spPr>
        <p:txBody>
          <a:bodyPr lIns="90578" tIns="45289" rIns="90578" bIns="45289"/>
          <a:lstStyle/>
          <a:p>
            <a:r>
              <a:rPr lang="en-US" dirty="0"/>
              <a:t>The first three components come from the ROE and the Du Pont identity.</a:t>
            </a:r>
          </a:p>
          <a:p>
            <a:endParaRPr lang="en-US" dirty="0"/>
          </a:p>
          <a:p>
            <a:r>
              <a:rPr lang="en-US" dirty="0"/>
              <a:t>It is important to note at this point that growth is not the goal of a firm in and of itself.  Growth is only important so long as it continues to maximize shareholder value.</a:t>
            </a:r>
          </a:p>
        </p:txBody>
      </p:sp>
    </p:spTree>
    <p:extLst>
      <p:ext uri="{BB962C8B-B14F-4D97-AF65-F5344CB8AC3E}">
        <p14:creationId xmlns:p14="http://schemas.microsoft.com/office/powerpoint/2010/main" val="34378707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2"/>
          <p:cNvSpPr>
            <a:spLocks noGrp="1" noRot="1" noChangeAspect="1" noChangeArrowheads="1" noTextEdit="1"/>
          </p:cNvSpPr>
          <p:nvPr>
            <p:ph type="sldImg"/>
          </p:nvPr>
        </p:nvSpPr>
        <p:spPr>
          <a:xfrm>
            <a:off x="1104900" y="696913"/>
            <a:ext cx="4648200" cy="3486150"/>
          </a:xfrm>
          <a:ln/>
        </p:spPr>
      </p:sp>
      <p:sp>
        <p:nvSpPr>
          <p:cNvPr id="339971" name="Rectangle 3"/>
          <p:cNvSpPr>
            <a:spLocks noGrp="1" noChangeArrowheads="1"/>
          </p:cNvSpPr>
          <p:nvPr>
            <p:ph type="body" idx="1"/>
          </p:nvPr>
        </p:nvSpPr>
        <p:spPr/>
        <p:txBody>
          <a:bodyPr lIns="90578" tIns="45289" rIns="90578" bIns="45289"/>
          <a:lstStyle/>
          <a:p>
            <a:r>
              <a:rPr lang="en-US"/>
              <a:t>Liquidity is a very important concept.  Students tend to remember the “convert to cash quickly” component of liquidity, but often forget the part about “without loss of value.” Remind them that we can convert anything to cash quickly if we are willing to lower the price enough, but that doesn’t mean it is liquid.</a:t>
            </a:r>
          </a:p>
          <a:p>
            <a:endParaRPr lang="en-US"/>
          </a:p>
          <a:p>
            <a:r>
              <a:rPr lang="en-US"/>
              <a:t>Also, point out that a firm can be TOO liquid.  Excess cash holdings lead to overall lower returns.  See the IM for a more complete discussion of this issue.</a:t>
            </a:r>
          </a:p>
        </p:txBody>
      </p:sp>
    </p:spTree>
    <p:extLst>
      <p:ext uri="{BB962C8B-B14F-4D97-AF65-F5344CB8AC3E}">
        <p14:creationId xmlns:p14="http://schemas.microsoft.com/office/powerpoint/2010/main" val="1980181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p:cNvSpPr>
            <a:spLocks noChangeArrowheads="1"/>
          </p:cNvSpPr>
          <p:nvPr/>
        </p:nvSpPr>
        <p:spPr bwMode="auto">
          <a:xfrm>
            <a:off x="3886769" y="0"/>
            <a:ext cx="2971232" cy="464266"/>
          </a:xfrm>
          <a:prstGeom prst="rect">
            <a:avLst/>
          </a:prstGeom>
          <a:noFill/>
          <a:ln w="12700">
            <a:noFill/>
            <a:miter lim="800000"/>
            <a:headEnd/>
            <a:tailEnd/>
          </a:ln>
          <a:effectLst/>
        </p:spPr>
        <p:txBody>
          <a:bodyPr wrap="none" lIns="90388" tIns="45194" rIns="90388" bIns="45194" anchor="ctr"/>
          <a:lstStyle/>
          <a:p>
            <a:endParaRPr lang="en-US"/>
          </a:p>
        </p:txBody>
      </p:sp>
      <p:sp>
        <p:nvSpPr>
          <p:cNvPr id="342019" name="Rectangle 3"/>
          <p:cNvSpPr>
            <a:spLocks noChangeArrowheads="1"/>
          </p:cNvSpPr>
          <p:nvPr/>
        </p:nvSpPr>
        <p:spPr bwMode="auto">
          <a:xfrm>
            <a:off x="3886769" y="8832134"/>
            <a:ext cx="2971232" cy="464266"/>
          </a:xfrm>
          <a:prstGeom prst="rect">
            <a:avLst/>
          </a:prstGeom>
          <a:noFill/>
          <a:ln w="12700">
            <a:noFill/>
            <a:miter lim="800000"/>
            <a:headEnd/>
            <a:tailEnd/>
          </a:ln>
          <a:effectLst/>
        </p:spPr>
        <p:txBody>
          <a:bodyPr lIns="19230" tIns="0" rIns="19230" bIns="0" anchor="b"/>
          <a:lstStyle/>
          <a:p>
            <a:pPr algn="r" defTabSz="922715" eaLnBrk="0" hangingPunct="0"/>
            <a:r>
              <a:rPr lang="en-US" sz="1000" i="1"/>
              <a:t>5</a:t>
            </a:r>
          </a:p>
        </p:txBody>
      </p:sp>
      <p:sp>
        <p:nvSpPr>
          <p:cNvPr id="342020" name="Rectangle 4"/>
          <p:cNvSpPr>
            <a:spLocks noChangeArrowheads="1"/>
          </p:cNvSpPr>
          <p:nvPr/>
        </p:nvSpPr>
        <p:spPr bwMode="auto">
          <a:xfrm>
            <a:off x="0" y="8832134"/>
            <a:ext cx="2971232" cy="464266"/>
          </a:xfrm>
          <a:prstGeom prst="rect">
            <a:avLst/>
          </a:prstGeom>
          <a:noFill/>
          <a:ln w="12700">
            <a:noFill/>
            <a:miter lim="800000"/>
            <a:headEnd/>
            <a:tailEnd/>
          </a:ln>
          <a:effectLst/>
        </p:spPr>
        <p:txBody>
          <a:bodyPr wrap="none" lIns="90388" tIns="45194" rIns="90388" bIns="45194" anchor="ctr"/>
          <a:lstStyle/>
          <a:p>
            <a:endParaRPr lang="en-US"/>
          </a:p>
        </p:txBody>
      </p:sp>
      <p:sp>
        <p:nvSpPr>
          <p:cNvPr id="342021" name="Rectangle 5"/>
          <p:cNvSpPr>
            <a:spLocks noChangeArrowheads="1"/>
          </p:cNvSpPr>
          <p:nvPr/>
        </p:nvSpPr>
        <p:spPr bwMode="auto">
          <a:xfrm>
            <a:off x="0" y="0"/>
            <a:ext cx="2971232" cy="464266"/>
          </a:xfrm>
          <a:prstGeom prst="rect">
            <a:avLst/>
          </a:prstGeom>
          <a:noFill/>
          <a:ln w="12700">
            <a:noFill/>
            <a:miter lim="800000"/>
            <a:headEnd/>
            <a:tailEnd/>
          </a:ln>
          <a:effectLst/>
        </p:spPr>
        <p:txBody>
          <a:bodyPr wrap="none" lIns="90388" tIns="45194" rIns="90388" bIns="45194" anchor="ctr"/>
          <a:lstStyle/>
          <a:p>
            <a:endParaRPr lang="en-US"/>
          </a:p>
        </p:txBody>
      </p:sp>
      <p:sp>
        <p:nvSpPr>
          <p:cNvPr id="342022" name="Rectangle 6"/>
          <p:cNvSpPr>
            <a:spLocks noGrp="1" noRot="1" noChangeAspect="1" noChangeArrowheads="1" noTextEdit="1"/>
          </p:cNvSpPr>
          <p:nvPr>
            <p:ph type="sldImg"/>
          </p:nvPr>
        </p:nvSpPr>
        <p:spPr>
          <a:ln cap="flat"/>
        </p:spPr>
      </p:sp>
      <p:sp>
        <p:nvSpPr>
          <p:cNvPr id="342023" name="Rectangle 7"/>
          <p:cNvSpPr>
            <a:spLocks noGrp="1" noChangeArrowheads="1"/>
          </p:cNvSpPr>
          <p:nvPr>
            <p:ph type="body" idx="1"/>
          </p:nvPr>
        </p:nvSpPr>
        <p:spPr>
          <a:ln/>
        </p:spPr>
        <p:txBody>
          <a:bodyPr lIns="91343" rIns="91343"/>
          <a:lstStyle/>
          <a:p>
            <a:endParaRPr lang="en-US"/>
          </a:p>
        </p:txBody>
      </p:sp>
    </p:spTree>
    <p:extLst>
      <p:ext uri="{BB962C8B-B14F-4D97-AF65-F5344CB8AC3E}">
        <p14:creationId xmlns:p14="http://schemas.microsoft.com/office/powerpoint/2010/main" val="2081174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61190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912224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382381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a:t>Current assets and liabilities generally have book values and market values that are very close.  This is not necessarily the case with the other assets, liabilities and equity of the firm.</a:t>
            </a:r>
          </a:p>
          <a:p>
            <a:endParaRPr lang="en-US" dirty="0"/>
          </a:p>
          <a:p>
            <a:r>
              <a:rPr lang="en-US" dirty="0"/>
              <a:t>Assets are listed at historical costs less accumulated depreciation – this may bear little resemblance to what they could actually be sold for today. The balance sheet also does not include the value of many important assets, such as human capital.  Consequently, the “Total Assets” line on the balance sheet is generally not a very good estimate of what the assets of the firm are actually worth.</a:t>
            </a:r>
          </a:p>
          <a:p>
            <a:endParaRPr lang="en-US" dirty="0"/>
          </a:p>
          <a:p>
            <a:r>
              <a:rPr lang="en-US" dirty="0"/>
              <a:t>Liabilities are listed at face value.  When interest rates change or the risk of the firm changes, the value of those liabilities change in the market as well.  This is especially true for longer-term liabilities.</a:t>
            </a:r>
          </a:p>
          <a:p>
            <a:endParaRPr lang="en-US" dirty="0"/>
          </a:p>
          <a:p>
            <a:r>
              <a:rPr lang="en-US" dirty="0"/>
              <a:t>Equity is the ownership interest in the firm.  The market value of equity (stock price times number of shares) depends on the future growth prospects of the firm and on the market’s estimation of the current value of ALL of the assets of the firm.</a:t>
            </a:r>
          </a:p>
          <a:p>
            <a:endParaRPr lang="en-US" dirty="0"/>
          </a:p>
          <a:p>
            <a:r>
              <a:rPr lang="en-US" dirty="0"/>
              <a:t>The best estimate of the market value of the firm’s assets is market value of liabilities + market value of equity.</a:t>
            </a:r>
          </a:p>
          <a:p>
            <a:endParaRPr lang="en-US" dirty="0"/>
          </a:p>
          <a:p>
            <a:r>
              <a:rPr lang="en-US" dirty="0"/>
              <a:t>Market values are generally more important for the decision making process because they are more reflective of the cash flows that would occur today.</a:t>
            </a:r>
          </a:p>
        </p:txBody>
      </p:sp>
    </p:spTree>
    <p:extLst>
      <p:ext uri="{BB962C8B-B14F-4D97-AF65-F5344CB8AC3E}">
        <p14:creationId xmlns:p14="http://schemas.microsoft.com/office/powerpoint/2010/main" val="2385439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3362" name="Group 1026"/>
          <p:cNvGrpSpPr>
            <a:grpSpLocks/>
          </p:cNvGrpSpPr>
          <p:nvPr/>
        </p:nvGrpSpPr>
        <p:grpSpPr bwMode="auto">
          <a:xfrm>
            <a:off x="0" y="68263"/>
            <a:ext cx="8678863" cy="6713537"/>
            <a:chOff x="0" y="43"/>
            <a:chExt cx="5467" cy="4229"/>
          </a:xfrm>
        </p:grpSpPr>
        <p:sp>
          <p:nvSpPr>
            <p:cNvPr id="143363" name="Rectangle 1027"/>
            <p:cNvSpPr>
              <a:spLocks noChangeArrowheads="1"/>
            </p:cNvSpPr>
            <p:nvPr userDrawn="1"/>
          </p:nvSpPr>
          <p:spPr bwMode="auto">
            <a:xfrm>
              <a:off x="692" y="494"/>
              <a:ext cx="4775" cy="936"/>
            </a:xfrm>
            <a:prstGeom prst="rect">
              <a:avLst/>
            </a:prstGeom>
            <a:solidFill>
              <a:schemeClr val="accent1"/>
            </a:solidFill>
            <a:ln w="9525">
              <a:noFill/>
              <a:miter lim="800000"/>
              <a:headEnd/>
              <a:tailEnd/>
            </a:ln>
            <a:effectLst/>
          </p:spPr>
          <p:txBody>
            <a:bodyPr wrap="none" anchor="ctr"/>
            <a:lstStyle/>
            <a:p>
              <a:endParaRPr lang="en-US"/>
            </a:p>
          </p:txBody>
        </p:sp>
        <p:grpSp>
          <p:nvGrpSpPr>
            <p:cNvPr id="143364" name="Group 1028"/>
            <p:cNvGrpSpPr>
              <a:grpSpLocks/>
            </p:cNvGrpSpPr>
            <p:nvPr userDrawn="1"/>
          </p:nvGrpSpPr>
          <p:grpSpPr bwMode="auto">
            <a:xfrm>
              <a:off x="0" y="43"/>
              <a:ext cx="624" cy="4229"/>
              <a:chOff x="0" y="43"/>
              <a:chExt cx="624" cy="4229"/>
            </a:xfrm>
          </p:grpSpPr>
          <p:sp>
            <p:nvSpPr>
              <p:cNvPr id="143365" name="Line 1029"/>
              <p:cNvSpPr>
                <a:spLocks noChangeShapeType="1"/>
              </p:cNvSpPr>
              <p:nvPr userDrawn="1"/>
            </p:nvSpPr>
            <p:spPr bwMode="auto">
              <a:xfrm>
                <a:off x="0" y="4203"/>
                <a:ext cx="624" cy="0"/>
              </a:xfrm>
              <a:prstGeom prst="line">
                <a:avLst/>
              </a:prstGeom>
              <a:noFill/>
              <a:ln w="9525">
                <a:solidFill>
                  <a:schemeClr val="bg2"/>
                </a:solidFill>
                <a:round/>
                <a:headEnd/>
                <a:tailEnd/>
              </a:ln>
              <a:effectLst/>
            </p:spPr>
            <p:txBody>
              <a:bodyPr wrap="none" anchor="ctr"/>
              <a:lstStyle/>
              <a:p>
                <a:endParaRPr lang="en-US"/>
              </a:p>
            </p:txBody>
          </p:sp>
          <p:sp>
            <p:nvSpPr>
              <p:cNvPr id="143366" name="Line 1030"/>
              <p:cNvSpPr>
                <a:spLocks noChangeShapeType="1"/>
              </p:cNvSpPr>
              <p:nvPr userDrawn="1"/>
            </p:nvSpPr>
            <p:spPr bwMode="auto">
              <a:xfrm>
                <a:off x="0" y="4239"/>
                <a:ext cx="624" cy="0"/>
              </a:xfrm>
              <a:prstGeom prst="line">
                <a:avLst/>
              </a:prstGeom>
              <a:noFill/>
              <a:ln w="38100">
                <a:solidFill>
                  <a:schemeClr val="bg2"/>
                </a:solidFill>
                <a:round/>
                <a:headEnd/>
                <a:tailEnd/>
              </a:ln>
              <a:effectLst/>
            </p:spPr>
            <p:txBody>
              <a:bodyPr wrap="none" anchor="ctr"/>
              <a:lstStyle/>
              <a:p>
                <a:endParaRPr lang="en-US"/>
              </a:p>
            </p:txBody>
          </p:sp>
          <p:sp>
            <p:nvSpPr>
              <p:cNvPr id="143367" name="Line 1031"/>
              <p:cNvSpPr>
                <a:spLocks noChangeShapeType="1"/>
              </p:cNvSpPr>
              <p:nvPr userDrawn="1"/>
            </p:nvSpPr>
            <p:spPr bwMode="auto">
              <a:xfrm>
                <a:off x="0" y="4272"/>
                <a:ext cx="624" cy="0"/>
              </a:xfrm>
              <a:prstGeom prst="line">
                <a:avLst/>
              </a:prstGeom>
              <a:noFill/>
              <a:ln w="19050">
                <a:solidFill>
                  <a:schemeClr val="bg2"/>
                </a:solidFill>
                <a:round/>
                <a:headEnd/>
                <a:tailEnd/>
              </a:ln>
              <a:effectLst/>
            </p:spPr>
            <p:txBody>
              <a:bodyPr wrap="none" anchor="ctr"/>
              <a:lstStyle/>
              <a:p>
                <a:endParaRPr lang="en-US"/>
              </a:p>
            </p:txBody>
          </p:sp>
          <p:sp>
            <p:nvSpPr>
              <p:cNvPr id="143368" name="Line 1032"/>
              <p:cNvSpPr>
                <a:spLocks noChangeShapeType="1"/>
              </p:cNvSpPr>
              <p:nvPr userDrawn="1"/>
            </p:nvSpPr>
            <p:spPr bwMode="auto">
              <a:xfrm>
                <a:off x="0" y="4113"/>
                <a:ext cx="624" cy="0"/>
              </a:xfrm>
              <a:prstGeom prst="line">
                <a:avLst/>
              </a:prstGeom>
              <a:noFill/>
              <a:ln w="28575">
                <a:solidFill>
                  <a:schemeClr val="bg2"/>
                </a:solidFill>
                <a:round/>
                <a:headEnd/>
                <a:tailEnd/>
              </a:ln>
              <a:effectLst/>
            </p:spPr>
            <p:txBody>
              <a:bodyPr wrap="none" anchor="ctr"/>
              <a:lstStyle/>
              <a:p>
                <a:endParaRPr lang="en-US"/>
              </a:p>
            </p:txBody>
          </p:sp>
          <p:sp>
            <p:nvSpPr>
              <p:cNvPr id="143369" name="Line 1033"/>
              <p:cNvSpPr>
                <a:spLocks noChangeShapeType="1"/>
              </p:cNvSpPr>
              <p:nvPr userDrawn="1"/>
            </p:nvSpPr>
            <p:spPr bwMode="auto">
              <a:xfrm>
                <a:off x="0" y="4065"/>
                <a:ext cx="624" cy="0"/>
              </a:xfrm>
              <a:prstGeom prst="line">
                <a:avLst/>
              </a:prstGeom>
              <a:noFill/>
              <a:ln w="12700">
                <a:solidFill>
                  <a:schemeClr val="bg2"/>
                </a:solidFill>
                <a:round/>
                <a:headEnd/>
                <a:tailEnd/>
              </a:ln>
              <a:effectLst/>
            </p:spPr>
            <p:txBody>
              <a:bodyPr wrap="none" anchor="ctr"/>
              <a:lstStyle/>
              <a:p>
                <a:endParaRPr lang="en-US"/>
              </a:p>
            </p:txBody>
          </p:sp>
          <p:sp>
            <p:nvSpPr>
              <p:cNvPr id="143370" name="Line 1034"/>
              <p:cNvSpPr>
                <a:spLocks noChangeShapeType="1"/>
              </p:cNvSpPr>
              <p:nvPr userDrawn="1"/>
            </p:nvSpPr>
            <p:spPr bwMode="auto">
              <a:xfrm>
                <a:off x="0" y="4158"/>
                <a:ext cx="624" cy="0"/>
              </a:xfrm>
              <a:prstGeom prst="line">
                <a:avLst/>
              </a:prstGeom>
              <a:noFill/>
              <a:ln w="19050">
                <a:solidFill>
                  <a:schemeClr val="bg2"/>
                </a:solidFill>
                <a:round/>
                <a:headEnd/>
                <a:tailEnd/>
              </a:ln>
              <a:effectLst/>
            </p:spPr>
            <p:txBody>
              <a:bodyPr wrap="none" anchor="ctr"/>
              <a:lstStyle/>
              <a:p>
                <a:endParaRPr lang="en-US"/>
              </a:p>
            </p:txBody>
          </p:sp>
          <p:sp>
            <p:nvSpPr>
              <p:cNvPr id="143371" name="Line 1035"/>
              <p:cNvSpPr>
                <a:spLocks noChangeShapeType="1"/>
              </p:cNvSpPr>
              <p:nvPr userDrawn="1"/>
            </p:nvSpPr>
            <p:spPr bwMode="auto">
              <a:xfrm>
                <a:off x="0" y="3666"/>
                <a:ext cx="624" cy="0"/>
              </a:xfrm>
              <a:prstGeom prst="line">
                <a:avLst/>
              </a:prstGeom>
              <a:noFill/>
              <a:ln w="9525">
                <a:solidFill>
                  <a:schemeClr val="bg2"/>
                </a:solidFill>
                <a:round/>
                <a:headEnd/>
                <a:tailEnd/>
              </a:ln>
              <a:effectLst/>
            </p:spPr>
            <p:txBody>
              <a:bodyPr wrap="none" anchor="ctr"/>
              <a:lstStyle/>
              <a:p>
                <a:endParaRPr lang="en-US"/>
              </a:p>
            </p:txBody>
          </p:sp>
          <p:sp>
            <p:nvSpPr>
              <p:cNvPr id="143372" name="Line 1036"/>
              <p:cNvSpPr>
                <a:spLocks noChangeShapeType="1"/>
              </p:cNvSpPr>
              <p:nvPr userDrawn="1"/>
            </p:nvSpPr>
            <p:spPr bwMode="auto">
              <a:xfrm>
                <a:off x="0" y="3639"/>
                <a:ext cx="624" cy="0"/>
              </a:xfrm>
              <a:prstGeom prst="line">
                <a:avLst/>
              </a:prstGeom>
              <a:noFill/>
              <a:ln w="38100">
                <a:solidFill>
                  <a:schemeClr val="bg2"/>
                </a:solidFill>
                <a:round/>
                <a:headEnd/>
                <a:tailEnd/>
              </a:ln>
              <a:effectLst/>
            </p:spPr>
            <p:txBody>
              <a:bodyPr wrap="none" anchor="ctr"/>
              <a:lstStyle/>
              <a:p>
                <a:endParaRPr lang="en-US"/>
              </a:p>
            </p:txBody>
          </p:sp>
          <p:sp>
            <p:nvSpPr>
              <p:cNvPr id="143373" name="Line 1037"/>
              <p:cNvSpPr>
                <a:spLocks noChangeShapeType="1"/>
              </p:cNvSpPr>
              <p:nvPr userDrawn="1"/>
            </p:nvSpPr>
            <p:spPr bwMode="auto">
              <a:xfrm>
                <a:off x="0" y="4020"/>
                <a:ext cx="624" cy="0"/>
              </a:xfrm>
              <a:prstGeom prst="line">
                <a:avLst/>
              </a:prstGeom>
              <a:noFill/>
              <a:ln w="19050">
                <a:solidFill>
                  <a:schemeClr val="bg2"/>
                </a:solidFill>
                <a:round/>
                <a:headEnd/>
                <a:tailEnd/>
              </a:ln>
              <a:effectLst/>
            </p:spPr>
            <p:txBody>
              <a:bodyPr wrap="none" anchor="ctr"/>
              <a:lstStyle/>
              <a:p>
                <a:endParaRPr lang="en-US"/>
              </a:p>
            </p:txBody>
          </p:sp>
          <p:sp>
            <p:nvSpPr>
              <p:cNvPr id="143374" name="Line 1038"/>
              <p:cNvSpPr>
                <a:spLocks noChangeShapeType="1"/>
              </p:cNvSpPr>
              <p:nvPr userDrawn="1"/>
            </p:nvSpPr>
            <p:spPr bwMode="auto">
              <a:xfrm>
                <a:off x="0" y="3894"/>
                <a:ext cx="624" cy="0"/>
              </a:xfrm>
              <a:prstGeom prst="line">
                <a:avLst/>
              </a:prstGeom>
              <a:noFill/>
              <a:ln w="28575">
                <a:solidFill>
                  <a:schemeClr val="bg2"/>
                </a:solidFill>
                <a:round/>
                <a:headEnd/>
                <a:tailEnd/>
              </a:ln>
              <a:effectLst/>
            </p:spPr>
            <p:txBody>
              <a:bodyPr wrap="none" anchor="ctr"/>
              <a:lstStyle/>
              <a:p>
                <a:endParaRPr lang="en-US"/>
              </a:p>
            </p:txBody>
          </p:sp>
          <p:sp>
            <p:nvSpPr>
              <p:cNvPr id="143375" name="Line 1039"/>
              <p:cNvSpPr>
                <a:spLocks noChangeShapeType="1"/>
              </p:cNvSpPr>
              <p:nvPr userDrawn="1"/>
            </p:nvSpPr>
            <p:spPr bwMode="auto">
              <a:xfrm>
                <a:off x="0" y="3813"/>
                <a:ext cx="624" cy="0"/>
              </a:xfrm>
              <a:prstGeom prst="line">
                <a:avLst/>
              </a:prstGeom>
              <a:noFill/>
              <a:ln w="12700">
                <a:solidFill>
                  <a:schemeClr val="bg2"/>
                </a:solidFill>
                <a:round/>
                <a:headEnd/>
                <a:tailEnd/>
              </a:ln>
              <a:effectLst/>
            </p:spPr>
            <p:txBody>
              <a:bodyPr wrap="none" anchor="ctr"/>
              <a:lstStyle/>
              <a:p>
                <a:endParaRPr lang="en-US"/>
              </a:p>
            </p:txBody>
          </p:sp>
          <p:sp>
            <p:nvSpPr>
              <p:cNvPr id="143376" name="Line 1040"/>
              <p:cNvSpPr>
                <a:spLocks noChangeShapeType="1"/>
              </p:cNvSpPr>
              <p:nvPr userDrawn="1"/>
            </p:nvSpPr>
            <p:spPr bwMode="auto">
              <a:xfrm>
                <a:off x="0" y="3999"/>
                <a:ext cx="624" cy="0"/>
              </a:xfrm>
              <a:prstGeom prst="line">
                <a:avLst/>
              </a:prstGeom>
              <a:noFill/>
              <a:ln w="9525">
                <a:solidFill>
                  <a:schemeClr val="bg2"/>
                </a:solidFill>
                <a:round/>
                <a:headEnd/>
                <a:tailEnd/>
              </a:ln>
              <a:effectLst/>
            </p:spPr>
            <p:txBody>
              <a:bodyPr wrap="none" anchor="ctr"/>
              <a:lstStyle/>
              <a:p>
                <a:endParaRPr lang="en-US"/>
              </a:p>
            </p:txBody>
          </p:sp>
          <p:sp>
            <p:nvSpPr>
              <p:cNvPr id="143377" name="Line 1041"/>
              <p:cNvSpPr>
                <a:spLocks noChangeShapeType="1"/>
              </p:cNvSpPr>
              <p:nvPr userDrawn="1"/>
            </p:nvSpPr>
            <p:spPr bwMode="auto">
              <a:xfrm>
                <a:off x="0" y="3687"/>
                <a:ext cx="624" cy="0"/>
              </a:xfrm>
              <a:prstGeom prst="line">
                <a:avLst/>
              </a:prstGeom>
              <a:noFill/>
              <a:ln w="12700">
                <a:solidFill>
                  <a:schemeClr val="bg2"/>
                </a:solidFill>
                <a:round/>
                <a:headEnd/>
                <a:tailEnd/>
              </a:ln>
              <a:effectLst/>
            </p:spPr>
            <p:txBody>
              <a:bodyPr wrap="none" anchor="ctr"/>
              <a:lstStyle/>
              <a:p>
                <a:endParaRPr lang="en-US"/>
              </a:p>
            </p:txBody>
          </p:sp>
          <p:sp>
            <p:nvSpPr>
              <p:cNvPr id="143378" name="Line 1042"/>
              <p:cNvSpPr>
                <a:spLocks noChangeShapeType="1"/>
              </p:cNvSpPr>
              <p:nvPr userDrawn="1"/>
            </p:nvSpPr>
            <p:spPr bwMode="auto">
              <a:xfrm>
                <a:off x="0" y="3741"/>
                <a:ext cx="624" cy="0"/>
              </a:xfrm>
              <a:prstGeom prst="line">
                <a:avLst/>
              </a:prstGeom>
              <a:noFill/>
              <a:ln w="12700">
                <a:solidFill>
                  <a:schemeClr val="bg2"/>
                </a:solidFill>
                <a:round/>
                <a:headEnd/>
                <a:tailEnd/>
              </a:ln>
              <a:effectLst/>
            </p:spPr>
            <p:txBody>
              <a:bodyPr wrap="none" anchor="ctr"/>
              <a:lstStyle/>
              <a:p>
                <a:endParaRPr lang="en-US"/>
              </a:p>
            </p:txBody>
          </p:sp>
          <p:sp>
            <p:nvSpPr>
              <p:cNvPr id="143379" name="Line 1043"/>
              <p:cNvSpPr>
                <a:spLocks noChangeShapeType="1"/>
              </p:cNvSpPr>
              <p:nvPr userDrawn="1"/>
            </p:nvSpPr>
            <p:spPr bwMode="auto">
              <a:xfrm>
                <a:off x="0" y="3939"/>
                <a:ext cx="624" cy="0"/>
              </a:xfrm>
              <a:prstGeom prst="line">
                <a:avLst/>
              </a:prstGeom>
              <a:noFill/>
              <a:ln w="19050">
                <a:solidFill>
                  <a:schemeClr val="bg2"/>
                </a:solidFill>
                <a:round/>
                <a:headEnd/>
                <a:tailEnd/>
              </a:ln>
              <a:effectLst/>
            </p:spPr>
            <p:txBody>
              <a:bodyPr wrap="none" anchor="ctr"/>
              <a:lstStyle/>
              <a:p>
                <a:endParaRPr lang="en-US"/>
              </a:p>
            </p:txBody>
          </p:sp>
          <p:sp>
            <p:nvSpPr>
              <p:cNvPr id="143380" name="Line 1044"/>
              <p:cNvSpPr>
                <a:spLocks noChangeShapeType="1"/>
              </p:cNvSpPr>
              <p:nvPr userDrawn="1"/>
            </p:nvSpPr>
            <p:spPr bwMode="auto">
              <a:xfrm>
                <a:off x="0" y="3918"/>
                <a:ext cx="624" cy="0"/>
              </a:xfrm>
              <a:prstGeom prst="line">
                <a:avLst/>
              </a:prstGeom>
              <a:noFill/>
              <a:ln w="9525">
                <a:solidFill>
                  <a:schemeClr val="bg2"/>
                </a:solidFill>
                <a:round/>
                <a:headEnd/>
                <a:tailEnd/>
              </a:ln>
              <a:effectLst/>
            </p:spPr>
            <p:txBody>
              <a:bodyPr wrap="none" anchor="ctr"/>
              <a:lstStyle/>
              <a:p>
                <a:endParaRPr lang="en-US"/>
              </a:p>
            </p:txBody>
          </p:sp>
          <p:sp>
            <p:nvSpPr>
              <p:cNvPr id="143381" name="Line 1045"/>
              <p:cNvSpPr>
                <a:spLocks noChangeShapeType="1"/>
              </p:cNvSpPr>
              <p:nvPr userDrawn="1"/>
            </p:nvSpPr>
            <p:spPr bwMode="auto">
              <a:xfrm>
                <a:off x="0" y="3510"/>
                <a:ext cx="624" cy="0"/>
              </a:xfrm>
              <a:prstGeom prst="line">
                <a:avLst/>
              </a:prstGeom>
              <a:noFill/>
              <a:ln w="9525">
                <a:solidFill>
                  <a:schemeClr val="bg2"/>
                </a:solidFill>
                <a:round/>
                <a:headEnd/>
                <a:tailEnd/>
              </a:ln>
              <a:effectLst/>
            </p:spPr>
            <p:txBody>
              <a:bodyPr wrap="none" anchor="ctr"/>
              <a:lstStyle/>
              <a:p>
                <a:endParaRPr lang="en-US"/>
              </a:p>
            </p:txBody>
          </p:sp>
          <p:sp>
            <p:nvSpPr>
              <p:cNvPr id="143382" name="Line 1046"/>
              <p:cNvSpPr>
                <a:spLocks noChangeShapeType="1"/>
              </p:cNvSpPr>
              <p:nvPr userDrawn="1"/>
            </p:nvSpPr>
            <p:spPr bwMode="auto">
              <a:xfrm>
                <a:off x="0" y="3546"/>
                <a:ext cx="624" cy="0"/>
              </a:xfrm>
              <a:prstGeom prst="line">
                <a:avLst/>
              </a:prstGeom>
              <a:noFill/>
              <a:ln w="38100">
                <a:solidFill>
                  <a:schemeClr val="bg2"/>
                </a:solidFill>
                <a:round/>
                <a:headEnd/>
                <a:tailEnd/>
              </a:ln>
              <a:effectLst/>
            </p:spPr>
            <p:txBody>
              <a:bodyPr wrap="none" anchor="ctr"/>
              <a:lstStyle/>
              <a:p>
                <a:endParaRPr lang="en-US"/>
              </a:p>
            </p:txBody>
          </p:sp>
          <p:sp>
            <p:nvSpPr>
              <p:cNvPr id="143383" name="Line 1047"/>
              <p:cNvSpPr>
                <a:spLocks noChangeShapeType="1"/>
              </p:cNvSpPr>
              <p:nvPr userDrawn="1"/>
            </p:nvSpPr>
            <p:spPr bwMode="auto">
              <a:xfrm>
                <a:off x="0" y="3579"/>
                <a:ext cx="624" cy="0"/>
              </a:xfrm>
              <a:prstGeom prst="line">
                <a:avLst/>
              </a:prstGeom>
              <a:noFill/>
              <a:ln w="19050">
                <a:solidFill>
                  <a:schemeClr val="bg2"/>
                </a:solidFill>
                <a:round/>
                <a:headEnd/>
                <a:tailEnd/>
              </a:ln>
              <a:effectLst/>
            </p:spPr>
            <p:txBody>
              <a:bodyPr wrap="none" anchor="ctr"/>
              <a:lstStyle/>
              <a:p>
                <a:endParaRPr lang="en-US"/>
              </a:p>
            </p:txBody>
          </p:sp>
          <p:sp>
            <p:nvSpPr>
              <p:cNvPr id="143384" name="Line 1048"/>
              <p:cNvSpPr>
                <a:spLocks noChangeShapeType="1"/>
              </p:cNvSpPr>
              <p:nvPr userDrawn="1"/>
            </p:nvSpPr>
            <p:spPr bwMode="auto">
              <a:xfrm>
                <a:off x="0" y="3420"/>
                <a:ext cx="624" cy="0"/>
              </a:xfrm>
              <a:prstGeom prst="line">
                <a:avLst/>
              </a:prstGeom>
              <a:noFill/>
              <a:ln w="28575">
                <a:solidFill>
                  <a:schemeClr val="bg2"/>
                </a:solidFill>
                <a:round/>
                <a:headEnd/>
                <a:tailEnd/>
              </a:ln>
              <a:effectLst/>
            </p:spPr>
            <p:txBody>
              <a:bodyPr wrap="none" anchor="ctr"/>
              <a:lstStyle/>
              <a:p>
                <a:endParaRPr lang="en-US"/>
              </a:p>
            </p:txBody>
          </p:sp>
          <p:sp>
            <p:nvSpPr>
              <p:cNvPr id="143385" name="Line 1049"/>
              <p:cNvSpPr>
                <a:spLocks noChangeShapeType="1"/>
              </p:cNvSpPr>
              <p:nvPr userDrawn="1"/>
            </p:nvSpPr>
            <p:spPr bwMode="auto">
              <a:xfrm>
                <a:off x="0" y="3372"/>
                <a:ext cx="624" cy="0"/>
              </a:xfrm>
              <a:prstGeom prst="line">
                <a:avLst/>
              </a:prstGeom>
              <a:noFill/>
              <a:ln w="12700">
                <a:solidFill>
                  <a:schemeClr val="bg2"/>
                </a:solidFill>
                <a:round/>
                <a:headEnd/>
                <a:tailEnd/>
              </a:ln>
              <a:effectLst/>
            </p:spPr>
            <p:txBody>
              <a:bodyPr wrap="none" anchor="ctr"/>
              <a:lstStyle/>
              <a:p>
                <a:endParaRPr lang="en-US"/>
              </a:p>
            </p:txBody>
          </p:sp>
          <p:sp>
            <p:nvSpPr>
              <p:cNvPr id="143386" name="Line 1050"/>
              <p:cNvSpPr>
                <a:spLocks noChangeShapeType="1"/>
              </p:cNvSpPr>
              <p:nvPr userDrawn="1"/>
            </p:nvSpPr>
            <p:spPr bwMode="auto">
              <a:xfrm>
                <a:off x="0" y="3465"/>
                <a:ext cx="624" cy="0"/>
              </a:xfrm>
              <a:prstGeom prst="line">
                <a:avLst/>
              </a:prstGeom>
              <a:noFill/>
              <a:ln w="19050">
                <a:solidFill>
                  <a:schemeClr val="bg2"/>
                </a:solidFill>
                <a:round/>
                <a:headEnd/>
                <a:tailEnd/>
              </a:ln>
              <a:effectLst/>
            </p:spPr>
            <p:txBody>
              <a:bodyPr wrap="none" anchor="ctr"/>
              <a:lstStyle/>
              <a:p>
                <a:endParaRPr lang="en-US"/>
              </a:p>
            </p:txBody>
          </p:sp>
          <p:sp>
            <p:nvSpPr>
              <p:cNvPr id="143387" name="Line 1051"/>
              <p:cNvSpPr>
                <a:spLocks noChangeShapeType="1"/>
              </p:cNvSpPr>
              <p:nvPr userDrawn="1"/>
            </p:nvSpPr>
            <p:spPr bwMode="auto">
              <a:xfrm>
                <a:off x="0" y="2973"/>
                <a:ext cx="624" cy="0"/>
              </a:xfrm>
              <a:prstGeom prst="line">
                <a:avLst/>
              </a:prstGeom>
              <a:noFill/>
              <a:ln w="9525">
                <a:solidFill>
                  <a:schemeClr val="bg2"/>
                </a:solidFill>
                <a:round/>
                <a:headEnd/>
                <a:tailEnd/>
              </a:ln>
              <a:effectLst/>
            </p:spPr>
            <p:txBody>
              <a:bodyPr wrap="none" anchor="ctr"/>
              <a:lstStyle/>
              <a:p>
                <a:endParaRPr lang="en-US"/>
              </a:p>
            </p:txBody>
          </p:sp>
          <p:sp>
            <p:nvSpPr>
              <p:cNvPr id="143388" name="Line 1052"/>
              <p:cNvSpPr>
                <a:spLocks noChangeShapeType="1"/>
              </p:cNvSpPr>
              <p:nvPr userDrawn="1"/>
            </p:nvSpPr>
            <p:spPr bwMode="auto">
              <a:xfrm>
                <a:off x="0" y="2946"/>
                <a:ext cx="624" cy="0"/>
              </a:xfrm>
              <a:prstGeom prst="line">
                <a:avLst/>
              </a:prstGeom>
              <a:noFill/>
              <a:ln w="38100">
                <a:solidFill>
                  <a:schemeClr val="bg2"/>
                </a:solidFill>
                <a:round/>
                <a:headEnd/>
                <a:tailEnd/>
              </a:ln>
              <a:effectLst/>
            </p:spPr>
            <p:txBody>
              <a:bodyPr wrap="none" anchor="ctr"/>
              <a:lstStyle/>
              <a:p>
                <a:endParaRPr lang="en-US"/>
              </a:p>
            </p:txBody>
          </p:sp>
          <p:sp>
            <p:nvSpPr>
              <p:cNvPr id="143389" name="Line 1053"/>
              <p:cNvSpPr>
                <a:spLocks noChangeShapeType="1"/>
              </p:cNvSpPr>
              <p:nvPr userDrawn="1"/>
            </p:nvSpPr>
            <p:spPr bwMode="auto">
              <a:xfrm>
                <a:off x="0" y="3327"/>
                <a:ext cx="624" cy="0"/>
              </a:xfrm>
              <a:prstGeom prst="line">
                <a:avLst/>
              </a:prstGeom>
              <a:noFill/>
              <a:ln w="19050">
                <a:solidFill>
                  <a:schemeClr val="bg2"/>
                </a:solidFill>
                <a:round/>
                <a:headEnd/>
                <a:tailEnd/>
              </a:ln>
              <a:effectLst/>
            </p:spPr>
            <p:txBody>
              <a:bodyPr wrap="none" anchor="ctr"/>
              <a:lstStyle/>
              <a:p>
                <a:endParaRPr lang="en-US"/>
              </a:p>
            </p:txBody>
          </p:sp>
          <p:sp>
            <p:nvSpPr>
              <p:cNvPr id="143390" name="Line 1054"/>
              <p:cNvSpPr>
                <a:spLocks noChangeShapeType="1"/>
              </p:cNvSpPr>
              <p:nvPr userDrawn="1"/>
            </p:nvSpPr>
            <p:spPr bwMode="auto">
              <a:xfrm>
                <a:off x="0" y="3201"/>
                <a:ext cx="624" cy="0"/>
              </a:xfrm>
              <a:prstGeom prst="line">
                <a:avLst/>
              </a:prstGeom>
              <a:noFill/>
              <a:ln w="28575">
                <a:solidFill>
                  <a:schemeClr val="bg2"/>
                </a:solidFill>
                <a:round/>
                <a:headEnd/>
                <a:tailEnd/>
              </a:ln>
              <a:effectLst/>
            </p:spPr>
            <p:txBody>
              <a:bodyPr wrap="none" anchor="ctr"/>
              <a:lstStyle/>
              <a:p>
                <a:endParaRPr lang="en-US"/>
              </a:p>
            </p:txBody>
          </p:sp>
          <p:sp>
            <p:nvSpPr>
              <p:cNvPr id="143391" name="Line 1055"/>
              <p:cNvSpPr>
                <a:spLocks noChangeShapeType="1"/>
              </p:cNvSpPr>
              <p:nvPr userDrawn="1"/>
            </p:nvSpPr>
            <p:spPr bwMode="auto">
              <a:xfrm>
                <a:off x="0" y="3120"/>
                <a:ext cx="624" cy="0"/>
              </a:xfrm>
              <a:prstGeom prst="line">
                <a:avLst/>
              </a:prstGeom>
              <a:noFill/>
              <a:ln w="12700">
                <a:solidFill>
                  <a:schemeClr val="bg2"/>
                </a:solidFill>
                <a:round/>
                <a:headEnd/>
                <a:tailEnd/>
              </a:ln>
              <a:effectLst/>
            </p:spPr>
            <p:txBody>
              <a:bodyPr wrap="none" anchor="ctr"/>
              <a:lstStyle/>
              <a:p>
                <a:endParaRPr lang="en-US"/>
              </a:p>
            </p:txBody>
          </p:sp>
          <p:sp>
            <p:nvSpPr>
              <p:cNvPr id="143392" name="Line 1056"/>
              <p:cNvSpPr>
                <a:spLocks noChangeShapeType="1"/>
              </p:cNvSpPr>
              <p:nvPr userDrawn="1"/>
            </p:nvSpPr>
            <p:spPr bwMode="auto">
              <a:xfrm>
                <a:off x="0" y="3306"/>
                <a:ext cx="624" cy="0"/>
              </a:xfrm>
              <a:prstGeom prst="line">
                <a:avLst/>
              </a:prstGeom>
              <a:noFill/>
              <a:ln w="9525">
                <a:solidFill>
                  <a:schemeClr val="bg2"/>
                </a:solidFill>
                <a:round/>
                <a:headEnd/>
                <a:tailEnd/>
              </a:ln>
              <a:effectLst/>
            </p:spPr>
            <p:txBody>
              <a:bodyPr wrap="none" anchor="ctr"/>
              <a:lstStyle/>
              <a:p>
                <a:endParaRPr lang="en-US"/>
              </a:p>
            </p:txBody>
          </p:sp>
          <p:sp>
            <p:nvSpPr>
              <p:cNvPr id="143393" name="Line 1057"/>
              <p:cNvSpPr>
                <a:spLocks noChangeShapeType="1"/>
              </p:cNvSpPr>
              <p:nvPr userDrawn="1"/>
            </p:nvSpPr>
            <p:spPr bwMode="auto">
              <a:xfrm>
                <a:off x="0" y="2994"/>
                <a:ext cx="624" cy="0"/>
              </a:xfrm>
              <a:prstGeom prst="line">
                <a:avLst/>
              </a:prstGeom>
              <a:noFill/>
              <a:ln w="12700">
                <a:solidFill>
                  <a:schemeClr val="bg2"/>
                </a:solidFill>
                <a:round/>
                <a:headEnd/>
                <a:tailEnd/>
              </a:ln>
              <a:effectLst/>
            </p:spPr>
            <p:txBody>
              <a:bodyPr wrap="none" anchor="ctr"/>
              <a:lstStyle/>
              <a:p>
                <a:endParaRPr lang="en-US"/>
              </a:p>
            </p:txBody>
          </p:sp>
          <p:sp>
            <p:nvSpPr>
              <p:cNvPr id="143394" name="Line 1058"/>
              <p:cNvSpPr>
                <a:spLocks noChangeShapeType="1"/>
              </p:cNvSpPr>
              <p:nvPr userDrawn="1"/>
            </p:nvSpPr>
            <p:spPr bwMode="auto">
              <a:xfrm>
                <a:off x="0" y="3048"/>
                <a:ext cx="624" cy="0"/>
              </a:xfrm>
              <a:prstGeom prst="line">
                <a:avLst/>
              </a:prstGeom>
              <a:noFill/>
              <a:ln w="12700">
                <a:solidFill>
                  <a:schemeClr val="bg2"/>
                </a:solidFill>
                <a:round/>
                <a:headEnd/>
                <a:tailEnd/>
              </a:ln>
              <a:effectLst/>
            </p:spPr>
            <p:txBody>
              <a:bodyPr wrap="none" anchor="ctr"/>
              <a:lstStyle/>
              <a:p>
                <a:endParaRPr lang="en-US"/>
              </a:p>
            </p:txBody>
          </p:sp>
          <p:sp>
            <p:nvSpPr>
              <p:cNvPr id="143395" name="Line 1059"/>
              <p:cNvSpPr>
                <a:spLocks noChangeShapeType="1"/>
              </p:cNvSpPr>
              <p:nvPr userDrawn="1"/>
            </p:nvSpPr>
            <p:spPr bwMode="auto">
              <a:xfrm>
                <a:off x="0" y="3246"/>
                <a:ext cx="624" cy="0"/>
              </a:xfrm>
              <a:prstGeom prst="line">
                <a:avLst/>
              </a:prstGeom>
              <a:noFill/>
              <a:ln w="19050">
                <a:solidFill>
                  <a:schemeClr val="bg2"/>
                </a:solidFill>
                <a:round/>
                <a:headEnd/>
                <a:tailEnd/>
              </a:ln>
              <a:effectLst/>
            </p:spPr>
            <p:txBody>
              <a:bodyPr wrap="none" anchor="ctr"/>
              <a:lstStyle/>
              <a:p>
                <a:endParaRPr lang="en-US"/>
              </a:p>
            </p:txBody>
          </p:sp>
          <p:sp>
            <p:nvSpPr>
              <p:cNvPr id="143396" name="Line 1060"/>
              <p:cNvSpPr>
                <a:spLocks noChangeShapeType="1"/>
              </p:cNvSpPr>
              <p:nvPr userDrawn="1"/>
            </p:nvSpPr>
            <p:spPr bwMode="auto">
              <a:xfrm>
                <a:off x="0" y="3225"/>
                <a:ext cx="624" cy="0"/>
              </a:xfrm>
              <a:prstGeom prst="line">
                <a:avLst/>
              </a:prstGeom>
              <a:noFill/>
              <a:ln w="9525">
                <a:solidFill>
                  <a:schemeClr val="bg2"/>
                </a:solidFill>
                <a:round/>
                <a:headEnd/>
                <a:tailEnd/>
              </a:ln>
              <a:effectLst/>
            </p:spPr>
            <p:txBody>
              <a:bodyPr wrap="none" anchor="ctr"/>
              <a:lstStyle/>
              <a:p>
                <a:endParaRPr lang="en-US"/>
              </a:p>
            </p:txBody>
          </p:sp>
          <p:sp>
            <p:nvSpPr>
              <p:cNvPr id="143397" name="Line 1061"/>
              <p:cNvSpPr>
                <a:spLocks noChangeShapeType="1"/>
              </p:cNvSpPr>
              <p:nvPr userDrawn="1"/>
            </p:nvSpPr>
            <p:spPr bwMode="auto">
              <a:xfrm>
                <a:off x="0" y="2831"/>
                <a:ext cx="624" cy="0"/>
              </a:xfrm>
              <a:prstGeom prst="line">
                <a:avLst/>
              </a:prstGeom>
              <a:noFill/>
              <a:ln w="28575">
                <a:solidFill>
                  <a:schemeClr val="bg2"/>
                </a:solidFill>
                <a:round/>
                <a:headEnd/>
                <a:tailEnd/>
              </a:ln>
              <a:effectLst/>
            </p:spPr>
            <p:txBody>
              <a:bodyPr wrap="none" anchor="ctr"/>
              <a:lstStyle/>
              <a:p>
                <a:endParaRPr lang="en-US"/>
              </a:p>
            </p:txBody>
          </p:sp>
          <p:sp>
            <p:nvSpPr>
              <p:cNvPr id="143398" name="Line 1062"/>
              <p:cNvSpPr>
                <a:spLocks noChangeShapeType="1"/>
              </p:cNvSpPr>
              <p:nvPr userDrawn="1"/>
            </p:nvSpPr>
            <p:spPr bwMode="auto">
              <a:xfrm>
                <a:off x="0" y="2750"/>
                <a:ext cx="624" cy="0"/>
              </a:xfrm>
              <a:prstGeom prst="line">
                <a:avLst/>
              </a:prstGeom>
              <a:noFill/>
              <a:ln w="12700">
                <a:solidFill>
                  <a:schemeClr val="bg2"/>
                </a:solidFill>
                <a:round/>
                <a:headEnd/>
                <a:tailEnd/>
              </a:ln>
              <a:effectLst/>
            </p:spPr>
            <p:txBody>
              <a:bodyPr wrap="none" anchor="ctr"/>
              <a:lstStyle/>
              <a:p>
                <a:endParaRPr lang="en-US"/>
              </a:p>
            </p:txBody>
          </p:sp>
          <p:sp>
            <p:nvSpPr>
              <p:cNvPr id="143399" name="Line 1063"/>
              <p:cNvSpPr>
                <a:spLocks noChangeShapeType="1"/>
              </p:cNvSpPr>
              <p:nvPr userDrawn="1"/>
            </p:nvSpPr>
            <p:spPr bwMode="auto">
              <a:xfrm>
                <a:off x="0" y="2678"/>
                <a:ext cx="624" cy="0"/>
              </a:xfrm>
              <a:prstGeom prst="line">
                <a:avLst/>
              </a:prstGeom>
              <a:noFill/>
              <a:ln w="12700">
                <a:solidFill>
                  <a:schemeClr val="bg2"/>
                </a:solidFill>
                <a:round/>
                <a:headEnd/>
                <a:tailEnd/>
              </a:ln>
              <a:effectLst/>
            </p:spPr>
            <p:txBody>
              <a:bodyPr wrap="none" anchor="ctr"/>
              <a:lstStyle/>
              <a:p>
                <a:endParaRPr lang="en-US"/>
              </a:p>
            </p:txBody>
          </p:sp>
          <p:sp>
            <p:nvSpPr>
              <p:cNvPr id="143400" name="Line 1064"/>
              <p:cNvSpPr>
                <a:spLocks noChangeShapeType="1"/>
              </p:cNvSpPr>
              <p:nvPr userDrawn="1"/>
            </p:nvSpPr>
            <p:spPr bwMode="auto">
              <a:xfrm>
                <a:off x="0" y="2876"/>
                <a:ext cx="624" cy="0"/>
              </a:xfrm>
              <a:prstGeom prst="line">
                <a:avLst/>
              </a:prstGeom>
              <a:noFill/>
              <a:ln w="19050">
                <a:solidFill>
                  <a:schemeClr val="bg2"/>
                </a:solidFill>
                <a:round/>
                <a:headEnd/>
                <a:tailEnd/>
              </a:ln>
              <a:effectLst/>
            </p:spPr>
            <p:txBody>
              <a:bodyPr wrap="none" anchor="ctr"/>
              <a:lstStyle/>
              <a:p>
                <a:endParaRPr lang="en-US"/>
              </a:p>
            </p:txBody>
          </p:sp>
          <p:sp>
            <p:nvSpPr>
              <p:cNvPr id="143401" name="Line 1065"/>
              <p:cNvSpPr>
                <a:spLocks noChangeShapeType="1"/>
              </p:cNvSpPr>
              <p:nvPr userDrawn="1"/>
            </p:nvSpPr>
            <p:spPr bwMode="auto">
              <a:xfrm>
                <a:off x="0" y="2855"/>
                <a:ext cx="624" cy="0"/>
              </a:xfrm>
              <a:prstGeom prst="line">
                <a:avLst/>
              </a:prstGeom>
              <a:noFill/>
              <a:ln w="9525">
                <a:solidFill>
                  <a:schemeClr val="bg2"/>
                </a:solidFill>
                <a:round/>
                <a:headEnd/>
                <a:tailEnd/>
              </a:ln>
              <a:effectLst/>
            </p:spPr>
            <p:txBody>
              <a:bodyPr wrap="none" anchor="ctr"/>
              <a:lstStyle/>
              <a:p>
                <a:endParaRPr lang="en-US"/>
              </a:p>
            </p:txBody>
          </p:sp>
          <p:sp>
            <p:nvSpPr>
              <p:cNvPr id="143402" name="Line 1066"/>
              <p:cNvSpPr>
                <a:spLocks noChangeShapeType="1"/>
              </p:cNvSpPr>
              <p:nvPr userDrawn="1"/>
            </p:nvSpPr>
            <p:spPr bwMode="auto">
              <a:xfrm>
                <a:off x="0" y="2554"/>
                <a:ext cx="624" cy="0"/>
              </a:xfrm>
              <a:prstGeom prst="line">
                <a:avLst/>
              </a:prstGeom>
              <a:noFill/>
              <a:ln w="9525">
                <a:solidFill>
                  <a:schemeClr val="bg2"/>
                </a:solidFill>
                <a:round/>
                <a:headEnd/>
                <a:tailEnd/>
              </a:ln>
              <a:effectLst/>
            </p:spPr>
            <p:txBody>
              <a:bodyPr wrap="none" anchor="ctr"/>
              <a:lstStyle/>
              <a:p>
                <a:endParaRPr lang="en-US"/>
              </a:p>
            </p:txBody>
          </p:sp>
          <p:sp>
            <p:nvSpPr>
              <p:cNvPr id="143403" name="Line 1067"/>
              <p:cNvSpPr>
                <a:spLocks noChangeShapeType="1"/>
              </p:cNvSpPr>
              <p:nvPr userDrawn="1"/>
            </p:nvSpPr>
            <p:spPr bwMode="auto">
              <a:xfrm>
                <a:off x="0" y="2590"/>
                <a:ext cx="624" cy="0"/>
              </a:xfrm>
              <a:prstGeom prst="line">
                <a:avLst/>
              </a:prstGeom>
              <a:noFill/>
              <a:ln w="38100">
                <a:solidFill>
                  <a:schemeClr val="bg2"/>
                </a:solidFill>
                <a:round/>
                <a:headEnd/>
                <a:tailEnd/>
              </a:ln>
              <a:effectLst/>
            </p:spPr>
            <p:txBody>
              <a:bodyPr wrap="none" anchor="ctr"/>
              <a:lstStyle/>
              <a:p>
                <a:endParaRPr lang="en-US"/>
              </a:p>
            </p:txBody>
          </p:sp>
          <p:sp>
            <p:nvSpPr>
              <p:cNvPr id="143404" name="Line 1068"/>
              <p:cNvSpPr>
                <a:spLocks noChangeShapeType="1"/>
              </p:cNvSpPr>
              <p:nvPr userDrawn="1"/>
            </p:nvSpPr>
            <p:spPr bwMode="auto">
              <a:xfrm>
                <a:off x="0" y="2623"/>
                <a:ext cx="624" cy="0"/>
              </a:xfrm>
              <a:prstGeom prst="line">
                <a:avLst/>
              </a:prstGeom>
              <a:noFill/>
              <a:ln w="19050">
                <a:solidFill>
                  <a:schemeClr val="bg2"/>
                </a:solidFill>
                <a:round/>
                <a:headEnd/>
                <a:tailEnd/>
              </a:ln>
              <a:effectLst/>
            </p:spPr>
            <p:txBody>
              <a:bodyPr wrap="none" anchor="ctr"/>
              <a:lstStyle/>
              <a:p>
                <a:endParaRPr lang="en-US"/>
              </a:p>
            </p:txBody>
          </p:sp>
          <p:sp>
            <p:nvSpPr>
              <p:cNvPr id="143405" name="Line 1069"/>
              <p:cNvSpPr>
                <a:spLocks noChangeShapeType="1"/>
              </p:cNvSpPr>
              <p:nvPr userDrawn="1"/>
            </p:nvSpPr>
            <p:spPr bwMode="auto">
              <a:xfrm>
                <a:off x="0" y="2464"/>
                <a:ext cx="624" cy="0"/>
              </a:xfrm>
              <a:prstGeom prst="line">
                <a:avLst/>
              </a:prstGeom>
              <a:noFill/>
              <a:ln w="28575">
                <a:solidFill>
                  <a:schemeClr val="bg2"/>
                </a:solidFill>
                <a:round/>
                <a:headEnd/>
                <a:tailEnd/>
              </a:ln>
              <a:effectLst/>
            </p:spPr>
            <p:txBody>
              <a:bodyPr wrap="none" anchor="ctr"/>
              <a:lstStyle/>
              <a:p>
                <a:endParaRPr lang="en-US"/>
              </a:p>
            </p:txBody>
          </p:sp>
          <p:sp>
            <p:nvSpPr>
              <p:cNvPr id="143406" name="Line 1070"/>
              <p:cNvSpPr>
                <a:spLocks noChangeShapeType="1"/>
              </p:cNvSpPr>
              <p:nvPr userDrawn="1"/>
            </p:nvSpPr>
            <p:spPr bwMode="auto">
              <a:xfrm>
                <a:off x="0" y="2416"/>
                <a:ext cx="624" cy="0"/>
              </a:xfrm>
              <a:prstGeom prst="line">
                <a:avLst/>
              </a:prstGeom>
              <a:noFill/>
              <a:ln w="12700">
                <a:solidFill>
                  <a:schemeClr val="bg2"/>
                </a:solidFill>
                <a:round/>
                <a:headEnd/>
                <a:tailEnd/>
              </a:ln>
              <a:effectLst/>
            </p:spPr>
            <p:txBody>
              <a:bodyPr wrap="none" anchor="ctr"/>
              <a:lstStyle/>
              <a:p>
                <a:endParaRPr lang="en-US"/>
              </a:p>
            </p:txBody>
          </p:sp>
          <p:sp>
            <p:nvSpPr>
              <p:cNvPr id="143407" name="Line 1071"/>
              <p:cNvSpPr>
                <a:spLocks noChangeShapeType="1"/>
              </p:cNvSpPr>
              <p:nvPr userDrawn="1"/>
            </p:nvSpPr>
            <p:spPr bwMode="auto">
              <a:xfrm>
                <a:off x="0" y="2509"/>
                <a:ext cx="624" cy="0"/>
              </a:xfrm>
              <a:prstGeom prst="line">
                <a:avLst/>
              </a:prstGeom>
              <a:noFill/>
              <a:ln w="19050">
                <a:solidFill>
                  <a:schemeClr val="bg2"/>
                </a:solidFill>
                <a:round/>
                <a:headEnd/>
                <a:tailEnd/>
              </a:ln>
              <a:effectLst/>
            </p:spPr>
            <p:txBody>
              <a:bodyPr wrap="none" anchor="ctr"/>
              <a:lstStyle/>
              <a:p>
                <a:endParaRPr lang="en-US"/>
              </a:p>
            </p:txBody>
          </p:sp>
          <p:sp>
            <p:nvSpPr>
              <p:cNvPr id="143408" name="Line 1072"/>
              <p:cNvSpPr>
                <a:spLocks noChangeShapeType="1"/>
              </p:cNvSpPr>
              <p:nvPr userDrawn="1"/>
            </p:nvSpPr>
            <p:spPr bwMode="auto">
              <a:xfrm>
                <a:off x="0" y="2371"/>
                <a:ext cx="624" cy="0"/>
              </a:xfrm>
              <a:prstGeom prst="line">
                <a:avLst/>
              </a:prstGeom>
              <a:noFill/>
              <a:ln w="19050">
                <a:solidFill>
                  <a:schemeClr val="bg2"/>
                </a:solidFill>
                <a:round/>
                <a:headEnd/>
                <a:tailEnd/>
              </a:ln>
              <a:effectLst/>
            </p:spPr>
            <p:txBody>
              <a:bodyPr wrap="none" anchor="ctr"/>
              <a:lstStyle/>
              <a:p>
                <a:endParaRPr lang="en-US"/>
              </a:p>
            </p:txBody>
          </p:sp>
          <p:sp>
            <p:nvSpPr>
              <p:cNvPr id="143409" name="Line 1073"/>
              <p:cNvSpPr>
                <a:spLocks noChangeShapeType="1"/>
              </p:cNvSpPr>
              <p:nvPr userDrawn="1"/>
            </p:nvSpPr>
            <p:spPr bwMode="auto">
              <a:xfrm>
                <a:off x="0" y="2245"/>
                <a:ext cx="624" cy="0"/>
              </a:xfrm>
              <a:prstGeom prst="line">
                <a:avLst/>
              </a:prstGeom>
              <a:noFill/>
              <a:ln w="28575">
                <a:solidFill>
                  <a:schemeClr val="bg2"/>
                </a:solidFill>
                <a:round/>
                <a:headEnd/>
                <a:tailEnd/>
              </a:ln>
              <a:effectLst/>
            </p:spPr>
            <p:txBody>
              <a:bodyPr wrap="none" anchor="ctr"/>
              <a:lstStyle/>
              <a:p>
                <a:endParaRPr lang="en-US"/>
              </a:p>
            </p:txBody>
          </p:sp>
          <p:sp>
            <p:nvSpPr>
              <p:cNvPr id="143410" name="Line 1074"/>
              <p:cNvSpPr>
                <a:spLocks noChangeShapeType="1"/>
              </p:cNvSpPr>
              <p:nvPr userDrawn="1"/>
            </p:nvSpPr>
            <p:spPr bwMode="auto">
              <a:xfrm>
                <a:off x="0" y="2350"/>
                <a:ext cx="624" cy="0"/>
              </a:xfrm>
              <a:prstGeom prst="line">
                <a:avLst/>
              </a:prstGeom>
              <a:noFill/>
              <a:ln w="9525">
                <a:solidFill>
                  <a:schemeClr val="bg2"/>
                </a:solidFill>
                <a:round/>
                <a:headEnd/>
                <a:tailEnd/>
              </a:ln>
              <a:effectLst/>
            </p:spPr>
            <p:txBody>
              <a:bodyPr wrap="none" anchor="ctr"/>
              <a:lstStyle/>
              <a:p>
                <a:endParaRPr lang="en-US"/>
              </a:p>
            </p:txBody>
          </p:sp>
          <p:sp>
            <p:nvSpPr>
              <p:cNvPr id="143411" name="Line 1075"/>
              <p:cNvSpPr>
                <a:spLocks noChangeShapeType="1"/>
              </p:cNvSpPr>
              <p:nvPr userDrawn="1"/>
            </p:nvSpPr>
            <p:spPr bwMode="auto">
              <a:xfrm>
                <a:off x="0" y="2290"/>
                <a:ext cx="624" cy="0"/>
              </a:xfrm>
              <a:prstGeom prst="line">
                <a:avLst/>
              </a:prstGeom>
              <a:noFill/>
              <a:ln w="19050">
                <a:solidFill>
                  <a:schemeClr val="bg2"/>
                </a:solidFill>
                <a:round/>
                <a:headEnd/>
                <a:tailEnd/>
              </a:ln>
              <a:effectLst/>
            </p:spPr>
            <p:txBody>
              <a:bodyPr wrap="none" anchor="ctr"/>
              <a:lstStyle/>
              <a:p>
                <a:endParaRPr lang="en-US"/>
              </a:p>
            </p:txBody>
          </p:sp>
          <p:sp>
            <p:nvSpPr>
              <p:cNvPr id="143412" name="Line 1076"/>
              <p:cNvSpPr>
                <a:spLocks noChangeShapeType="1"/>
              </p:cNvSpPr>
              <p:nvPr userDrawn="1"/>
            </p:nvSpPr>
            <p:spPr bwMode="auto">
              <a:xfrm>
                <a:off x="0" y="2269"/>
                <a:ext cx="624" cy="0"/>
              </a:xfrm>
              <a:prstGeom prst="line">
                <a:avLst/>
              </a:prstGeom>
              <a:noFill/>
              <a:ln w="9525">
                <a:solidFill>
                  <a:schemeClr val="bg2"/>
                </a:solidFill>
                <a:round/>
                <a:headEnd/>
                <a:tailEnd/>
              </a:ln>
              <a:effectLst/>
            </p:spPr>
            <p:txBody>
              <a:bodyPr wrap="none" anchor="ctr"/>
              <a:lstStyle/>
              <a:p>
                <a:endParaRPr lang="en-US"/>
              </a:p>
            </p:txBody>
          </p:sp>
          <p:sp>
            <p:nvSpPr>
              <p:cNvPr id="143413" name="Line 1077"/>
              <p:cNvSpPr>
                <a:spLocks noChangeShapeType="1"/>
              </p:cNvSpPr>
              <p:nvPr userDrawn="1"/>
            </p:nvSpPr>
            <p:spPr bwMode="auto">
              <a:xfrm>
                <a:off x="0" y="2130"/>
                <a:ext cx="624" cy="0"/>
              </a:xfrm>
              <a:prstGeom prst="line">
                <a:avLst/>
              </a:prstGeom>
              <a:noFill/>
              <a:ln w="9525">
                <a:solidFill>
                  <a:schemeClr val="bg2"/>
                </a:solidFill>
                <a:round/>
                <a:headEnd/>
                <a:tailEnd/>
              </a:ln>
              <a:effectLst/>
            </p:spPr>
            <p:txBody>
              <a:bodyPr wrap="none" anchor="ctr"/>
              <a:lstStyle/>
              <a:p>
                <a:endParaRPr lang="en-US"/>
              </a:p>
            </p:txBody>
          </p:sp>
          <p:sp>
            <p:nvSpPr>
              <p:cNvPr id="143414" name="Line 1078"/>
              <p:cNvSpPr>
                <a:spLocks noChangeShapeType="1"/>
              </p:cNvSpPr>
              <p:nvPr userDrawn="1"/>
            </p:nvSpPr>
            <p:spPr bwMode="auto">
              <a:xfrm>
                <a:off x="0" y="2166"/>
                <a:ext cx="624" cy="0"/>
              </a:xfrm>
              <a:prstGeom prst="line">
                <a:avLst/>
              </a:prstGeom>
              <a:noFill/>
              <a:ln w="38100">
                <a:solidFill>
                  <a:schemeClr val="bg2"/>
                </a:solidFill>
                <a:round/>
                <a:headEnd/>
                <a:tailEnd/>
              </a:ln>
              <a:effectLst/>
            </p:spPr>
            <p:txBody>
              <a:bodyPr wrap="none" anchor="ctr"/>
              <a:lstStyle/>
              <a:p>
                <a:endParaRPr lang="en-US"/>
              </a:p>
            </p:txBody>
          </p:sp>
          <p:sp>
            <p:nvSpPr>
              <p:cNvPr id="143415" name="Line 1079"/>
              <p:cNvSpPr>
                <a:spLocks noChangeShapeType="1"/>
              </p:cNvSpPr>
              <p:nvPr userDrawn="1"/>
            </p:nvSpPr>
            <p:spPr bwMode="auto">
              <a:xfrm>
                <a:off x="0" y="2199"/>
                <a:ext cx="624" cy="0"/>
              </a:xfrm>
              <a:prstGeom prst="line">
                <a:avLst/>
              </a:prstGeom>
              <a:noFill/>
              <a:ln w="19050">
                <a:solidFill>
                  <a:schemeClr val="bg2"/>
                </a:solidFill>
                <a:round/>
                <a:headEnd/>
                <a:tailEnd/>
              </a:ln>
              <a:effectLst/>
            </p:spPr>
            <p:txBody>
              <a:bodyPr wrap="none" anchor="ctr"/>
              <a:lstStyle/>
              <a:p>
                <a:endParaRPr lang="en-US"/>
              </a:p>
            </p:txBody>
          </p:sp>
          <p:sp>
            <p:nvSpPr>
              <p:cNvPr id="143416" name="Line 1080"/>
              <p:cNvSpPr>
                <a:spLocks noChangeShapeType="1"/>
              </p:cNvSpPr>
              <p:nvPr userDrawn="1"/>
            </p:nvSpPr>
            <p:spPr bwMode="auto">
              <a:xfrm>
                <a:off x="0" y="2040"/>
                <a:ext cx="624" cy="0"/>
              </a:xfrm>
              <a:prstGeom prst="line">
                <a:avLst/>
              </a:prstGeom>
              <a:noFill/>
              <a:ln w="28575">
                <a:solidFill>
                  <a:schemeClr val="bg2"/>
                </a:solidFill>
                <a:round/>
                <a:headEnd/>
                <a:tailEnd/>
              </a:ln>
              <a:effectLst/>
            </p:spPr>
            <p:txBody>
              <a:bodyPr wrap="none" anchor="ctr"/>
              <a:lstStyle/>
              <a:p>
                <a:endParaRPr lang="en-US"/>
              </a:p>
            </p:txBody>
          </p:sp>
          <p:sp>
            <p:nvSpPr>
              <p:cNvPr id="143417" name="Line 1081"/>
              <p:cNvSpPr>
                <a:spLocks noChangeShapeType="1"/>
              </p:cNvSpPr>
              <p:nvPr userDrawn="1"/>
            </p:nvSpPr>
            <p:spPr bwMode="auto">
              <a:xfrm>
                <a:off x="0" y="1992"/>
                <a:ext cx="624" cy="0"/>
              </a:xfrm>
              <a:prstGeom prst="line">
                <a:avLst/>
              </a:prstGeom>
              <a:noFill/>
              <a:ln w="12700">
                <a:solidFill>
                  <a:schemeClr val="bg2"/>
                </a:solidFill>
                <a:round/>
                <a:headEnd/>
                <a:tailEnd/>
              </a:ln>
              <a:effectLst/>
            </p:spPr>
            <p:txBody>
              <a:bodyPr wrap="none" anchor="ctr"/>
              <a:lstStyle/>
              <a:p>
                <a:endParaRPr lang="en-US"/>
              </a:p>
            </p:txBody>
          </p:sp>
          <p:sp>
            <p:nvSpPr>
              <p:cNvPr id="143418" name="Line 1082"/>
              <p:cNvSpPr>
                <a:spLocks noChangeShapeType="1"/>
              </p:cNvSpPr>
              <p:nvPr userDrawn="1"/>
            </p:nvSpPr>
            <p:spPr bwMode="auto">
              <a:xfrm>
                <a:off x="0" y="2085"/>
                <a:ext cx="624" cy="0"/>
              </a:xfrm>
              <a:prstGeom prst="line">
                <a:avLst/>
              </a:prstGeom>
              <a:noFill/>
              <a:ln w="19050">
                <a:solidFill>
                  <a:schemeClr val="bg2"/>
                </a:solidFill>
                <a:round/>
                <a:headEnd/>
                <a:tailEnd/>
              </a:ln>
              <a:effectLst/>
            </p:spPr>
            <p:txBody>
              <a:bodyPr wrap="none" anchor="ctr"/>
              <a:lstStyle/>
              <a:p>
                <a:endParaRPr lang="en-US"/>
              </a:p>
            </p:txBody>
          </p:sp>
          <p:sp>
            <p:nvSpPr>
              <p:cNvPr id="143419" name="Line 1083"/>
              <p:cNvSpPr>
                <a:spLocks noChangeShapeType="1"/>
              </p:cNvSpPr>
              <p:nvPr userDrawn="1"/>
            </p:nvSpPr>
            <p:spPr bwMode="auto">
              <a:xfrm>
                <a:off x="0" y="1593"/>
                <a:ext cx="624" cy="0"/>
              </a:xfrm>
              <a:prstGeom prst="line">
                <a:avLst/>
              </a:prstGeom>
              <a:noFill/>
              <a:ln w="9525">
                <a:solidFill>
                  <a:schemeClr val="bg2"/>
                </a:solidFill>
                <a:round/>
                <a:headEnd/>
                <a:tailEnd/>
              </a:ln>
              <a:effectLst/>
            </p:spPr>
            <p:txBody>
              <a:bodyPr wrap="none" anchor="ctr"/>
              <a:lstStyle/>
              <a:p>
                <a:endParaRPr lang="en-US"/>
              </a:p>
            </p:txBody>
          </p:sp>
          <p:sp>
            <p:nvSpPr>
              <p:cNvPr id="143420" name="Line 1084"/>
              <p:cNvSpPr>
                <a:spLocks noChangeShapeType="1"/>
              </p:cNvSpPr>
              <p:nvPr userDrawn="1"/>
            </p:nvSpPr>
            <p:spPr bwMode="auto">
              <a:xfrm>
                <a:off x="0" y="1566"/>
                <a:ext cx="624" cy="0"/>
              </a:xfrm>
              <a:prstGeom prst="line">
                <a:avLst/>
              </a:prstGeom>
              <a:noFill/>
              <a:ln w="38100">
                <a:solidFill>
                  <a:schemeClr val="bg2"/>
                </a:solidFill>
                <a:round/>
                <a:headEnd/>
                <a:tailEnd/>
              </a:ln>
              <a:effectLst/>
            </p:spPr>
            <p:txBody>
              <a:bodyPr wrap="none" anchor="ctr"/>
              <a:lstStyle/>
              <a:p>
                <a:endParaRPr lang="en-US"/>
              </a:p>
            </p:txBody>
          </p:sp>
          <p:sp>
            <p:nvSpPr>
              <p:cNvPr id="143421" name="Line 1085"/>
              <p:cNvSpPr>
                <a:spLocks noChangeShapeType="1"/>
              </p:cNvSpPr>
              <p:nvPr userDrawn="1"/>
            </p:nvSpPr>
            <p:spPr bwMode="auto">
              <a:xfrm>
                <a:off x="0" y="1947"/>
                <a:ext cx="624" cy="0"/>
              </a:xfrm>
              <a:prstGeom prst="line">
                <a:avLst/>
              </a:prstGeom>
              <a:noFill/>
              <a:ln w="19050">
                <a:solidFill>
                  <a:schemeClr val="bg2"/>
                </a:solidFill>
                <a:round/>
                <a:headEnd/>
                <a:tailEnd/>
              </a:ln>
              <a:effectLst/>
            </p:spPr>
            <p:txBody>
              <a:bodyPr wrap="none" anchor="ctr"/>
              <a:lstStyle/>
              <a:p>
                <a:endParaRPr lang="en-US"/>
              </a:p>
            </p:txBody>
          </p:sp>
          <p:sp>
            <p:nvSpPr>
              <p:cNvPr id="143422" name="Line 1086"/>
              <p:cNvSpPr>
                <a:spLocks noChangeShapeType="1"/>
              </p:cNvSpPr>
              <p:nvPr userDrawn="1"/>
            </p:nvSpPr>
            <p:spPr bwMode="auto">
              <a:xfrm>
                <a:off x="0" y="1821"/>
                <a:ext cx="624" cy="0"/>
              </a:xfrm>
              <a:prstGeom prst="line">
                <a:avLst/>
              </a:prstGeom>
              <a:noFill/>
              <a:ln w="28575">
                <a:solidFill>
                  <a:schemeClr val="bg2"/>
                </a:solidFill>
                <a:round/>
                <a:headEnd/>
                <a:tailEnd/>
              </a:ln>
              <a:effectLst/>
            </p:spPr>
            <p:txBody>
              <a:bodyPr wrap="none" anchor="ctr"/>
              <a:lstStyle/>
              <a:p>
                <a:endParaRPr lang="en-US"/>
              </a:p>
            </p:txBody>
          </p:sp>
          <p:sp>
            <p:nvSpPr>
              <p:cNvPr id="143423" name="Line 1087"/>
              <p:cNvSpPr>
                <a:spLocks noChangeShapeType="1"/>
              </p:cNvSpPr>
              <p:nvPr userDrawn="1"/>
            </p:nvSpPr>
            <p:spPr bwMode="auto">
              <a:xfrm>
                <a:off x="0" y="1740"/>
                <a:ext cx="624" cy="0"/>
              </a:xfrm>
              <a:prstGeom prst="line">
                <a:avLst/>
              </a:prstGeom>
              <a:noFill/>
              <a:ln w="12700">
                <a:solidFill>
                  <a:schemeClr val="bg2"/>
                </a:solidFill>
                <a:round/>
                <a:headEnd/>
                <a:tailEnd/>
              </a:ln>
              <a:effectLst/>
            </p:spPr>
            <p:txBody>
              <a:bodyPr wrap="none" anchor="ctr"/>
              <a:lstStyle/>
              <a:p>
                <a:endParaRPr lang="en-US"/>
              </a:p>
            </p:txBody>
          </p:sp>
          <p:sp>
            <p:nvSpPr>
              <p:cNvPr id="143424" name="Line 1088"/>
              <p:cNvSpPr>
                <a:spLocks noChangeShapeType="1"/>
              </p:cNvSpPr>
              <p:nvPr userDrawn="1"/>
            </p:nvSpPr>
            <p:spPr bwMode="auto">
              <a:xfrm>
                <a:off x="0" y="1926"/>
                <a:ext cx="624" cy="0"/>
              </a:xfrm>
              <a:prstGeom prst="line">
                <a:avLst/>
              </a:prstGeom>
              <a:noFill/>
              <a:ln w="9525">
                <a:solidFill>
                  <a:schemeClr val="bg2"/>
                </a:solidFill>
                <a:round/>
                <a:headEnd/>
                <a:tailEnd/>
              </a:ln>
              <a:effectLst/>
            </p:spPr>
            <p:txBody>
              <a:bodyPr wrap="none" anchor="ctr"/>
              <a:lstStyle/>
              <a:p>
                <a:endParaRPr lang="en-US"/>
              </a:p>
            </p:txBody>
          </p:sp>
          <p:sp>
            <p:nvSpPr>
              <p:cNvPr id="143425" name="Line 1089"/>
              <p:cNvSpPr>
                <a:spLocks noChangeShapeType="1"/>
              </p:cNvSpPr>
              <p:nvPr userDrawn="1"/>
            </p:nvSpPr>
            <p:spPr bwMode="auto">
              <a:xfrm>
                <a:off x="0" y="1614"/>
                <a:ext cx="624" cy="0"/>
              </a:xfrm>
              <a:prstGeom prst="line">
                <a:avLst/>
              </a:prstGeom>
              <a:noFill/>
              <a:ln w="12700">
                <a:solidFill>
                  <a:schemeClr val="bg2"/>
                </a:solidFill>
                <a:round/>
                <a:headEnd/>
                <a:tailEnd/>
              </a:ln>
              <a:effectLst/>
            </p:spPr>
            <p:txBody>
              <a:bodyPr wrap="none" anchor="ctr"/>
              <a:lstStyle/>
              <a:p>
                <a:endParaRPr lang="en-US"/>
              </a:p>
            </p:txBody>
          </p:sp>
          <p:sp>
            <p:nvSpPr>
              <p:cNvPr id="143426" name="Line 1090"/>
              <p:cNvSpPr>
                <a:spLocks noChangeShapeType="1"/>
              </p:cNvSpPr>
              <p:nvPr userDrawn="1"/>
            </p:nvSpPr>
            <p:spPr bwMode="auto">
              <a:xfrm>
                <a:off x="0" y="1668"/>
                <a:ext cx="624" cy="0"/>
              </a:xfrm>
              <a:prstGeom prst="line">
                <a:avLst/>
              </a:prstGeom>
              <a:noFill/>
              <a:ln w="12700">
                <a:solidFill>
                  <a:schemeClr val="bg2"/>
                </a:solidFill>
                <a:round/>
                <a:headEnd/>
                <a:tailEnd/>
              </a:ln>
              <a:effectLst/>
            </p:spPr>
            <p:txBody>
              <a:bodyPr wrap="none" anchor="ctr"/>
              <a:lstStyle/>
              <a:p>
                <a:endParaRPr lang="en-US"/>
              </a:p>
            </p:txBody>
          </p:sp>
          <p:sp>
            <p:nvSpPr>
              <p:cNvPr id="143427" name="Line 1091"/>
              <p:cNvSpPr>
                <a:spLocks noChangeShapeType="1"/>
              </p:cNvSpPr>
              <p:nvPr userDrawn="1"/>
            </p:nvSpPr>
            <p:spPr bwMode="auto">
              <a:xfrm>
                <a:off x="0" y="1866"/>
                <a:ext cx="624" cy="0"/>
              </a:xfrm>
              <a:prstGeom prst="line">
                <a:avLst/>
              </a:prstGeom>
              <a:noFill/>
              <a:ln w="19050">
                <a:solidFill>
                  <a:schemeClr val="bg2"/>
                </a:solidFill>
                <a:round/>
                <a:headEnd/>
                <a:tailEnd/>
              </a:ln>
              <a:effectLst/>
            </p:spPr>
            <p:txBody>
              <a:bodyPr wrap="none" anchor="ctr"/>
              <a:lstStyle/>
              <a:p>
                <a:endParaRPr lang="en-US"/>
              </a:p>
            </p:txBody>
          </p:sp>
          <p:sp>
            <p:nvSpPr>
              <p:cNvPr id="143428" name="Line 1092"/>
              <p:cNvSpPr>
                <a:spLocks noChangeShapeType="1"/>
              </p:cNvSpPr>
              <p:nvPr userDrawn="1"/>
            </p:nvSpPr>
            <p:spPr bwMode="auto">
              <a:xfrm>
                <a:off x="0" y="1845"/>
                <a:ext cx="624" cy="0"/>
              </a:xfrm>
              <a:prstGeom prst="line">
                <a:avLst/>
              </a:prstGeom>
              <a:noFill/>
              <a:ln w="9525">
                <a:solidFill>
                  <a:schemeClr val="bg2"/>
                </a:solidFill>
                <a:round/>
                <a:headEnd/>
                <a:tailEnd/>
              </a:ln>
              <a:effectLst/>
            </p:spPr>
            <p:txBody>
              <a:bodyPr wrap="none" anchor="ctr"/>
              <a:lstStyle/>
              <a:p>
                <a:endParaRPr lang="en-US"/>
              </a:p>
            </p:txBody>
          </p:sp>
          <p:sp>
            <p:nvSpPr>
              <p:cNvPr id="143429" name="Line 1093"/>
              <p:cNvSpPr>
                <a:spLocks noChangeShapeType="1"/>
              </p:cNvSpPr>
              <p:nvPr userDrawn="1"/>
            </p:nvSpPr>
            <p:spPr bwMode="auto">
              <a:xfrm>
                <a:off x="0" y="1437"/>
                <a:ext cx="624" cy="0"/>
              </a:xfrm>
              <a:prstGeom prst="line">
                <a:avLst/>
              </a:prstGeom>
              <a:noFill/>
              <a:ln w="9525">
                <a:solidFill>
                  <a:schemeClr val="bg2"/>
                </a:solidFill>
                <a:round/>
                <a:headEnd/>
                <a:tailEnd/>
              </a:ln>
              <a:effectLst/>
            </p:spPr>
            <p:txBody>
              <a:bodyPr wrap="none" anchor="ctr"/>
              <a:lstStyle/>
              <a:p>
                <a:endParaRPr lang="en-US"/>
              </a:p>
            </p:txBody>
          </p:sp>
          <p:sp>
            <p:nvSpPr>
              <p:cNvPr id="143430" name="Line 1094"/>
              <p:cNvSpPr>
                <a:spLocks noChangeShapeType="1"/>
              </p:cNvSpPr>
              <p:nvPr userDrawn="1"/>
            </p:nvSpPr>
            <p:spPr bwMode="auto">
              <a:xfrm>
                <a:off x="0" y="1473"/>
                <a:ext cx="624" cy="0"/>
              </a:xfrm>
              <a:prstGeom prst="line">
                <a:avLst/>
              </a:prstGeom>
              <a:noFill/>
              <a:ln w="38100">
                <a:solidFill>
                  <a:schemeClr val="bg2"/>
                </a:solidFill>
                <a:round/>
                <a:headEnd/>
                <a:tailEnd/>
              </a:ln>
              <a:effectLst/>
            </p:spPr>
            <p:txBody>
              <a:bodyPr wrap="none" anchor="ctr"/>
              <a:lstStyle/>
              <a:p>
                <a:endParaRPr lang="en-US"/>
              </a:p>
            </p:txBody>
          </p:sp>
          <p:sp>
            <p:nvSpPr>
              <p:cNvPr id="143431" name="Line 1095"/>
              <p:cNvSpPr>
                <a:spLocks noChangeShapeType="1"/>
              </p:cNvSpPr>
              <p:nvPr userDrawn="1"/>
            </p:nvSpPr>
            <p:spPr bwMode="auto">
              <a:xfrm>
                <a:off x="0" y="1506"/>
                <a:ext cx="624" cy="0"/>
              </a:xfrm>
              <a:prstGeom prst="line">
                <a:avLst/>
              </a:prstGeom>
              <a:noFill/>
              <a:ln w="19050">
                <a:solidFill>
                  <a:schemeClr val="bg2"/>
                </a:solidFill>
                <a:round/>
                <a:headEnd/>
                <a:tailEnd/>
              </a:ln>
              <a:effectLst/>
            </p:spPr>
            <p:txBody>
              <a:bodyPr wrap="none" anchor="ctr"/>
              <a:lstStyle/>
              <a:p>
                <a:endParaRPr lang="en-US"/>
              </a:p>
            </p:txBody>
          </p:sp>
          <p:sp>
            <p:nvSpPr>
              <p:cNvPr id="143432" name="Line 1096"/>
              <p:cNvSpPr>
                <a:spLocks noChangeShapeType="1"/>
              </p:cNvSpPr>
              <p:nvPr userDrawn="1"/>
            </p:nvSpPr>
            <p:spPr bwMode="auto">
              <a:xfrm>
                <a:off x="0" y="1347"/>
                <a:ext cx="624" cy="0"/>
              </a:xfrm>
              <a:prstGeom prst="line">
                <a:avLst/>
              </a:prstGeom>
              <a:noFill/>
              <a:ln w="28575">
                <a:solidFill>
                  <a:schemeClr val="bg2"/>
                </a:solidFill>
                <a:round/>
                <a:headEnd/>
                <a:tailEnd/>
              </a:ln>
              <a:effectLst/>
            </p:spPr>
            <p:txBody>
              <a:bodyPr wrap="none" anchor="ctr"/>
              <a:lstStyle/>
              <a:p>
                <a:endParaRPr lang="en-US"/>
              </a:p>
            </p:txBody>
          </p:sp>
          <p:sp>
            <p:nvSpPr>
              <p:cNvPr id="143433" name="Line 1097"/>
              <p:cNvSpPr>
                <a:spLocks noChangeShapeType="1"/>
              </p:cNvSpPr>
              <p:nvPr userDrawn="1"/>
            </p:nvSpPr>
            <p:spPr bwMode="auto">
              <a:xfrm>
                <a:off x="0" y="1392"/>
                <a:ext cx="624" cy="0"/>
              </a:xfrm>
              <a:prstGeom prst="line">
                <a:avLst/>
              </a:prstGeom>
              <a:noFill/>
              <a:ln w="19050">
                <a:solidFill>
                  <a:schemeClr val="bg2"/>
                </a:solidFill>
                <a:round/>
                <a:headEnd/>
                <a:tailEnd/>
              </a:ln>
              <a:effectLst/>
            </p:spPr>
            <p:txBody>
              <a:bodyPr wrap="none" anchor="ctr"/>
              <a:lstStyle/>
              <a:p>
                <a:endParaRPr lang="en-US"/>
              </a:p>
            </p:txBody>
          </p:sp>
          <p:sp>
            <p:nvSpPr>
              <p:cNvPr id="143434" name="Line 1098"/>
              <p:cNvSpPr>
                <a:spLocks noChangeShapeType="1"/>
              </p:cNvSpPr>
              <p:nvPr userDrawn="1"/>
            </p:nvSpPr>
            <p:spPr bwMode="auto">
              <a:xfrm>
                <a:off x="0" y="1016"/>
                <a:ext cx="624" cy="0"/>
              </a:xfrm>
              <a:prstGeom prst="line">
                <a:avLst/>
              </a:prstGeom>
              <a:noFill/>
              <a:ln w="9525">
                <a:solidFill>
                  <a:schemeClr val="bg2"/>
                </a:solidFill>
                <a:round/>
                <a:headEnd/>
                <a:tailEnd/>
              </a:ln>
              <a:effectLst/>
            </p:spPr>
            <p:txBody>
              <a:bodyPr wrap="none" anchor="ctr"/>
              <a:lstStyle/>
              <a:p>
                <a:endParaRPr lang="en-US"/>
              </a:p>
            </p:txBody>
          </p:sp>
          <p:sp>
            <p:nvSpPr>
              <p:cNvPr id="143435" name="Line 1099"/>
              <p:cNvSpPr>
                <a:spLocks noChangeShapeType="1"/>
              </p:cNvSpPr>
              <p:nvPr userDrawn="1"/>
            </p:nvSpPr>
            <p:spPr bwMode="auto">
              <a:xfrm>
                <a:off x="0" y="989"/>
                <a:ext cx="624" cy="0"/>
              </a:xfrm>
              <a:prstGeom prst="line">
                <a:avLst/>
              </a:prstGeom>
              <a:noFill/>
              <a:ln w="38100">
                <a:solidFill>
                  <a:schemeClr val="bg2"/>
                </a:solidFill>
                <a:round/>
                <a:headEnd/>
                <a:tailEnd/>
              </a:ln>
              <a:effectLst/>
            </p:spPr>
            <p:txBody>
              <a:bodyPr wrap="none" anchor="ctr"/>
              <a:lstStyle/>
              <a:p>
                <a:endParaRPr lang="en-US"/>
              </a:p>
            </p:txBody>
          </p:sp>
          <p:sp>
            <p:nvSpPr>
              <p:cNvPr id="143436" name="Line 1100"/>
              <p:cNvSpPr>
                <a:spLocks noChangeShapeType="1"/>
              </p:cNvSpPr>
              <p:nvPr userDrawn="1"/>
            </p:nvSpPr>
            <p:spPr bwMode="auto">
              <a:xfrm>
                <a:off x="0" y="1244"/>
                <a:ext cx="624" cy="0"/>
              </a:xfrm>
              <a:prstGeom prst="line">
                <a:avLst/>
              </a:prstGeom>
              <a:noFill/>
              <a:ln w="28575">
                <a:solidFill>
                  <a:schemeClr val="bg2"/>
                </a:solidFill>
                <a:round/>
                <a:headEnd/>
                <a:tailEnd/>
              </a:ln>
              <a:effectLst/>
            </p:spPr>
            <p:txBody>
              <a:bodyPr wrap="none" anchor="ctr"/>
              <a:lstStyle/>
              <a:p>
                <a:endParaRPr lang="en-US"/>
              </a:p>
            </p:txBody>
          </p:sp>
          <p:sp>
            <p:nvSpPr>
              <p:cNvPr id="143437" name="Line 1101"/>
              <p:cNvSpPr>
                <a:spLocks noChangeShapeType="1"/>
              </p:cNvSpPr>
              <p:nvPr userDrawn="1"/>
            </p:nvSpPr>
            <p:spPr bwMode="auto">
              <a:xfrm>
                <a:off x="0" y="1163"/>
                <a:ext cx="624" cy="0"/>
              </a:xfrm>
              <a:prstGeom prst="line">
                <a:avLst/>
              </a:prstGeom>
              <a:noFill/>
              <a:ln w="12700">
                <a:solidFill>
                  <a:schemeClr val="bg2"/>
                </a:solidFill>
                <a:round/>
                <a:headEnd/>
                <a:tailEnd/>
              </a:ln>
              <a:effectLst/>
            </p:spPr>
            <p:txBody>
              <a:bodyPr wrap="none" anchor="ctr"/>
              <a:lstStyle/>
              <a:p>
                <a:endParaRPr lang="en-US"/>
              </a:p>
            </p:txBody>
          </p:sp>
          <p:sp>
            <p:nvSpPr>
              <p:cNvPr id="143438" name="Line 1102"/>
              <p:cNvSpPr>
                <a:spLocks noChangeShapeType="1"/>
              </p:cNvSpPr>
              <p:nvPr userDrawn="1"/>
            </p:nvSpPr>
            <p:spPr bwMode="auto">
              <a:xfrm>
                <a:off x="0" y="1037"/>
                <a:ext cx="624" cy="0"/>
              </a:xfrm>
              <a:prstGeom prst="line">
                <a:avLst/>
              </a:prstGeom>
              <a:noFill/>
              <a:ln w="12700">
                <a:solidFill>
                  <a:schemeClr val="bg2"/>
                </a:solidFill>
                <a:round/>
                <a:headEnd/>
                <a:tailEnd/>
              </a:ln>
              <a:effectLst/>
            </p:spPr>
            <p:txBody>
              <a:bodyPr wrap="none" anchor="ctr"/>
              <a:lstStyle/>
              <a:p>
                <a:endParaRPr lang="en-US"/>
              </a:p>
            </p:txBody>
          </p:sp>
          <p:sp>
            <p:nvSpPr>
              <p:cNvPr id="143439" name="Line 1103"/>
              <p:cNvSpPr>
                <a:spLocks noChangeShapeType="1"/>
              </p:cNvSpPr>
              <p:nvPr userDrawn="1"/>
            </p:nvSpPr>
            <p:spPr bwMode="auto">
              <a:xfrm>
                <a:off x="0" y="1091"/>
                <a:ext cx="624" cy="0"/>
              </a:xfrm>
              <a:prstGeom prst="line">
                <a:avLst/>
              </a:prstGeom>
              <a:noFill/>
              <a:ln w="12700">
                <a:solidFill>
                  <a:schemeClr val="bg2"/>
                </a:solidFill>
                <a:round/>
                <a:headEnd/>
                <a:tailEnd/>
              </a:ln>
              <a:effectLst/>
            </p:spPr>
            <p:txBody>
              <a:bodyPr wrap="none" anchor="ctr"/>
              <a:lstStyle/>
              <a:p>
                <a:endParaRPr lang="en-US"/>
              </a:p>
            </p:txBody>
          </p:sp>
          <p:sp>
            <p:nvSpPr>
              <p:cNvPr id="143440" name="Line 1104"/>
              <p:cNvSpPr>
                <a:spLocks noChangeShapeType="1"/>
              </p:cNvSpPr>
              <p:nvPr userDrawn="1"/>
            </p:nvSpPr>
            <p:spPr bwMode="auto">
              <a:xfrm>
                <a:off x="0" y="1289"/>
                <a:ext cx="624" cy="0"/>
              </a:xfrm>
              <a:prstGeom prst="line">
                <a:avLst/>
              </a:prstGeom>
              <a:noFill/>
              <a:ln w="19050">
                <a:solidFill>
                  <a:schemeClr val="bg2"/>
                </a:solidFill>
                <a:round/>
                <a:headEnd/>
                <a:tailEnd/>
              </a:ln>
              <a:effectLst/>
            </p:spPr>
            <p:txBody>
              <a:bodyPr wrap="none" anchor="ctr"/>
              <a:lstStyle/>
              <a:p>
                <a:endParaRPr lang="en-US"/>
              </a:p>
            </p:txBody>
          </p:sp>
          <p:sp>
            <p:nvSpPr>
              <p:cNvPr id="143441" name="Line 1105"/>
              <p:cNvSpPr>
                <a:spLocks noChangeShapeType="1"/>
              </p:cNvSpPr>
              <p:nvPr userDrawn="1"/>
            </p:nvSpPr>
            <p:spPr bwMode="auto">
              <a:xfrm>
                <a:off x="0" y="1268"/>
                <a:ext cx="624" cy="0"/>
              </a:xfrm>
              <a:prstGeom prst="line">
                <a:avLst/>
              </a:prstGeom>
              <a:noFill/>
              <a:ln w="9525">
                <a:solidFill>
                  <a:schemeClr val="bg2"/>
                </a:solidFill>
                <a:round/>
                <a:headEnd/>
                <a:tailEnd/>
              </a:ln>
              <a:effectLst/>
            </p:spPr>
            <p:txBody>
              <a:bodyPr wrap="none" anchor="ctr"/>
              <a:lstStyle/>
              <a:p>
                <a:endParaRPr lang="en-US"/>
              </a:p>
            </p:txBody>
          </p:sp>
          <p:sp>
            <p:nvSpPr>
              <p:cNvPr id="143442" name="Line 1106"/>
              <p:cNvSpPr>
                <a:spLocks noChangeShapeType="1"/>
              </p:cNvSpPr>
              <p:nvPr userDrawn="1"/>
            </p:nvSpPr>
            <p:spPr bwMode="auto">
              <a:xfrm>
                <a:off x="0" y="860"/>
                <a:ext cx="624" cy="0"/>
              </a:xfrm>
              <a:prstGeom prst="line">
                <a:avLst/>
              </a:prstGeom>
              <a:noFill/>
              <a:ln w="9525">
                <a:solidFill>
                  <a:schemeClr val="bg2"/>
                </a:solidFill>
                <a:round/>
                <a:headEnd/>
                <a:tailEnd/>
              </a:ln>
              <a:effectLst/>
            </p:spPr>
            <p:txBody>
              <a:bodyPr wrap="none" anchor="ctr"/>
              <a:lstStyle/>
              <a:p>
                <a:endParaRPr lang="en-US"/>
              </a:p>
            </p:txBody>
          </p:sp>
          <p:sp>
            <p:nvSpPr>
              <p:cNvPr id="143443" name="Line 1107"/>
              <p:cNvSpPr>
                <a:spLocks noChangeShapeType="1"/>
              </p:cNvSpPr>
              <p:nvPr userDrawn="1"/>
            </p:nvSpPr>
            <p:spPr bwMode="auto">
              <a:xfrm>
                <a:off x="0" y="896"/>
                <a:ext cx="624" cy="0"/>
              </a:xfrm>
              <a:prstGeom prst="line">
                <a:avLst/>
              </a:prstGeom>
              <a:noFill/>
              <a:ln w="38100">
                <a:solidFill>
                  <a:schemeClr val="bg2"/>
                </a:solidFill>
                <a:round/>
                <a:headEnd/>
                <a:tailEnd/>
              </a:ln>
              <a:effectLst/>
            </p:spPr>
            <p:txBody>
              <a:bodyPr wrap="none" anchor="ctr"/>
              <a:lstStyle/>
              <a:p>
                <a:endParaRPr lang="en-US"/>
              </a:p>
            </p:txBody>
          </p:sp>
          <p:sp>
            <p:nvSpPr>
              <p:cNvPr id="143444" name="Line 1108"/>
              <p:cNvSpPr>
                <a:spLocks noChangeShapeType="1"/>
              </p:cNvSpPr>
              <p:nvPr userDrawn="1"/>
            </p:nvSpPr>
            <p:spPr bwMode="auto">
              <a:xfrm>
                <a:off x="0" y="929"/>
                <a:ext cx="624" cy="0"/>
              </a:xfrm>
              <a:prstGeom prst="line">
                <a:avLst/>
              </a:prstGeom>
              <a:noFill/>
              <a:ln w="19050">
                <a:solidFill>
                  <a:schemeClr val="bg2"/>
                </a:solidFill>
                <a:round/>
                <a:headEnd/>
                <a:tailEnd/>
              </a:ln>
              <a:effectLst/>
            </p:spPr>
            <p:txBody>
              <a:bodyPr wrap="none" anchor="ctr"/>
              <a:lstStyle/>
              <a:p>
                <a:endParaRPr lang="en-US"/>
              </a:p>
            </p:txBody>
          </p:sp>
          <p:sp>
            <p:nvSpPr>
              <p:cNvPr id="143445" name="Line 1109"/>
              <p:cNvSpPr>
                <a:spLocks noChangeShapeType="1"/>
              </p:cNvSpPr>
              <p:nvPr userDrawn="1"/>
            </p:nvSpPr>
            <p:spPr bwMode="auto">
              <a:xfrm>
                <a:off x="0" y="770"/>
                <a:ext cx="624" cy="0"/>
              </a:xfrm>
              <a:prstGeom prst="line">
                <a:avLst/>
              </a:prstGeom>
              <a:noFill/>
              <a:ln w="28575">
                <a:solidFill>
                  <a:schemeClr val="bg2"/>
                </a:solidFill>
                <a:round/>
                <a:headEnd/>
                <a:tailEnd/>
              </a:ln>
              <a:effectLst/>
            </p:spPr>
            <p:txBody>
              <a:bodyPr wrap="none" anchor="ctr"/>
              <a:lstStyle/>
              <a:p>
                <a:endParaRPr lang="en-US"/>
              </a:p>
            </p:txBody>
          </p:sp>
          <p:sp>
            <p:nvSpPr>
              <p:cNvPr id="143446" name="Line 1110"/>
              <p:cNvSpPr>
                <a:spLocks noChangeShapeType="1"/>
              </p:cNvSpPr>
              <p:nvPr userDrawn="1"/>
            </p:nvSpPr>
            <p:spPr bwMode="auto">
              <a:xfrm>
                <a:off x="0" y="815"/>
                <a:ext cx="624" cy="0"/>
              </a:xfrm>
              <a:prstGeom prst="line">
                <a:avLst/>
              </a:prstGeom>
              <a:noFill/>
              <a:ln w="19050">
                <a:solidFill>
                  <a:schemeClr val="bg2"/>
                </a:solidFill>
                <a:round/>
                <a:headEnd/>
                <a:tailEnd/>
              </a:ln>
              <a:effectLst/>
            </p:spPr>
            <p:txBody>
              <a:bodyPr wrap="none" anchor="ctr"/>
              <a:lstStyle/>
              <a:p>
                <a:endParaRPr lang="en-US"/>
              </a:p>
            </p:txBody>
          </p:sp>
          <p:sp>
            <p:nvSpPr>
              <p:cNvPr id="143447" name="Line 1111"/>
              <p:cNvSpPr>
                <a:spLocks noChangeShapeType="1"/>
              </p:cNvSpPr>
              <p:nvPr userDrawn="1"/>
            </p:nvSpPr>
            <p:spPr bwMode="auto">
              <a:xfrm>
                <a:off x="0" y="718"/>
                <a:ext cx="624" cy="0"/>
              </a:xfrm>
              <a:prstGeom prst="line">
                <a:avLst/>
              </a:prstGeom>
              <a:noFill/>
              <a:ln w="12700">
                <a:solidFill>
                  <a:schemeClr val="bg2"/>
                </a:solidFill>
                <a:round/>
                <a:headEnd/>
                <a:tailEnd/>
              </a:ln>
              <a:effectLst/>
            </p:spPr>
            <p:txBody>
              <a:bodyPr wrap="none" anchor="ctr"/>
              <a:lstStyle/>
              <a:p>
                <a:endParaRPr lang="en-US"/>
              </a:p>
            </p:txBody>
          </p:sp>
          <p:sp>
            <p:nvSpPr>
              <p:cNvPr id="143448" name="Line 1112"/>
              <p:cNvSpPr>
                <a:spLocks noChangeShapeType="1"/>
              </p:cNvSpPr>
              <p:nvPr userDrawn="1"/>
            </p:nvSpPr>
            <p:spPr bwMode="auto">
              <a:xfrm>
                <a:off x="0" y="646"/>
                <a:ext cx="624" cy="0"/>
              </a:xfrm>
              <a:prstGeom prst="line">
                <a:avLst/>
              </a:prstGeom>
              <a:noFill/>
              <a:ln w="12700">
                <a:solidFill>
                  <a:schemeClr val="bg2"/>
                </a:solidFill>
                <a:round/>
                <a:headEnd/>
                <a:tailEnd/>
              </a:ln>
              <a:effectLst/>
            </p:spPr>
            <p:txBody>
              <a:bodyPr wrap="none" anchor="ctr"/>
              <a:lstStyle/>
              <a:p>
                <a:endParaRPr lang="en-US"/>
              </a:p>
            </p:txBody>
          </p:sp>
          <p:sp>
            <p:nvSpPr>
              <p:cNvPr id="143449" name="Line 1113"/>
              <p:cNvSpPr>
                <a:spLocks noChangeShapeType="1"/>
              </p:cNvSpPr>
              <p:nvPr userDrawn="1"/>
            </p:nvSpPr>
            <p:spPr bwMode="auto">
              <a:xfrm>
                <a:off x="0" y="522"/>
                <a:ext cx="624" cy="0"/>
              </a:xfrm>
              <a:prstGeom prst="line">
                <a:avLst/>
              </a:prstGeom>
              <a:noFill/>
              <a:ln w="9525">
                <a:solidFill>
                  <a:schemeClr val="bg2"/>
                </a:solidFill>
                <a:round/>
                <a:headEnd/>
                <a:tailEnd/>
              </a:ln>
              <a:effectLst/>
            </p:spPr>
            <p:txBody>
              <a:bodyPr wrap="none" anchor="ctr"/>
              <a:lstStyle/>
              <a:p>
                <a:endParaRPr lang="en-US"/>
              </a:p>
            </p:txBody>
          </p:sp>
          <p:sp>
            <p:nvSpPr>
              <p:cNvPr id="143450" name="Line 1114"/>
              <p:cNvSpPr>
                <a:spLocks noChangeShapeType="1"/>
              </p:cNvSpPr>
              <p:nvPr userDrawn="1"/>
            </p:nvSpPr>
            <p:spPr bwMode="auto">
              <a:xfrm>
                <a:off x="0" y="558"/>
                <a:ext cx="624" cy="0"/>
              </a:xfrm>
              <a:prstGeom prst="line">
                <a:avLst/>
              </a:prstGeom>
              <a:noFill/>
              <a:ln w="38100">
                <a:solidFill>
                  <a:schemeClr val="bg2"/>
                </a:solidFill>
                <a:round/>
                <a:headEnd/>
                <a:tailEnd/>
              </a:ln>
              <a:effectLst/>
            </p:spPr>
            <p:txBody>
              <a:bodyPr wrap="none" anchor="ctr"/>
              <a:lstStyle/>
              <a:p>
                <a:endParaRPr lang="en-US"/>
              </a:p>
            </p:txBody>
          </p:sp>
          <p:sp>
            <p:nvSpPr>
              <p:cNvPr id="143451" name="Line 1115"/>
              <p:cNvSpPr>
                <a:spLocks noChangeShapeType="1"/>
              </p:cNvSpPr>
              <p:nvPr userDrawn="1"/>
            </p:nvSpPr>
            <p:spPr bwMode="auto">
              <a:xfrm>
                <a:off x="0" y="591"/>
                <a:ext cx="624" cy="0"/>
              </a:xfrm>
              <a:prstGeom prst="line">
                <a:avLst/>
              </a:prstGeom>
              <a:noFill/>
              <a:ln w="19050">
                <a:solidFill>
                  <a:schemeClr val="bg2"/>
                </a:solidFill>
                <a:round/>
                <a:headEnd/>
                <a:tailEnd/>
              </a:ln>
              <a:effectLst/>
            </p:spPr>
            <p:txBody>
              <a:bodyPr wrap="none" anchor="ctr"/>
              <a:lstStyle/>
              <a:p>
                <a:endParaRPr lang="en-US"/>
              </a:p>
            </p:txBody>
          </p:sp>
          <p:sp>
            <p:nvSpPr>
              <p:cNvPr id="143452" name="Line 1116"/>
              <p:cNvSpPr>
                <a:spLocks noChangeShapeType="1"/>
              </p:cNvSpPr>
              <p:nvPr userDrawn="1"/>
            </p:nvSpPr>
            <p:spPr bwMode="auto">
              <a:xfrm>
                <a:off x="0" y="432"/>
                <a:ext cx="624" cy="0"/>
              </a:xfrm>
              <a:prstGeom prst="line">
                <a:avLst/>
              </a:prstGeom>
              <a:noFill/>
              <a:ln w="28575">
                <a:solidFill>
                  <a:schemeClr val="bg2"/>
                </a:solidFill>
                <a:round/>
                <a:headEnd/>
                <a:tailEnd/>
              </a:ln>
              <a:effectLst/>
            </p:spPr>
            <p:txBody>
              <a:bodyPr wrap="none" anchor="ctr"/>
              <a:lstStyle/>
              <a:p>
                <a:endParaRPr lang="en-US"/>
              </a:p>
            </p:txBody>
          </p:sp>
          <p:sp>
            <p:nvSpPr>
              <p:cNvPr id="143453" name="Line 1117"/>
              <p:cNvSpPr>
                <a:spLocks noChangeShapeType="1"/>
              </p:cNvSpPr>
              <p:nvPr userDrawn="1"/>
            </p:nvSpPr>
            <p:spPr bwMode="auto">
              <a:xfrm>
                <a:off x="0" y="384"/>
                <a:ext cx="624" cy="0"/>
              </a:xfrm>
              <a:prstGeom prst="line">
                <a:avLst/>
              </a:prstGeom>
              <a:noFill/>
              <a:ln w="12700">
                <a:solidFill>
                  <a:schemeClr val="bg2"/>
                </a:solidFill>
                <a:round/>
                <a:headEnd/>
                <a:tailEnd/>
              </a:ln>
              <a:effectLst/>
            </p:spPr>
            <p:txBody>
              <a:bodyPr wrap="none" anchor="ctr"/>
              <a:lstStyle/>
              <a:p>
                <a:endParaRPr lang="en-US"/>
              </a:p>
            </p:txBody>
          </p:sp>
          <p:sp>
            <p:nvSpPr>
              <p:cNvPr id="143454" name="Line 1118"/>
              <p:cNvSpPr>
                <a:spLocks noChangeShapeType="1"/>
              </p:cNvSpPr>
              <p:nvPr userDrawn="1"/>
            </p:nvSpPr>
            <p:spPr bwMode="auto">
              <a:xfrm>
                <a:off x="0" y="477"/>
                <a:ext cx="624" cy="0"/>
              </a:xfrm>
              <a:prstGeom prst="line">
                <a:avLst/>
              </a:prstGeom>
              <a:noFill/>
              <a:ln w="19050">
                <a:solidFill>
                  <a:schemeClr val="bg2"/>
                </a:solidFill>
                <a:round/>
                <a:headEnd/>
                <a:tailEnd/>
              </a:ln>
              <a:effectLst/>
            </p:spPr>
            <p:txBody>
              <a:bodyPr wrap="none" anchor="ctr"/>
              <a:lstStyle/>
              <a:p>
                <a:endParaRPr lang="en-US"/>
              </a:p>
            </p:txBody>
          </p:sp>
          <p:sp>
            <p:nvSpPr>
              <p:cNvPr id="143455" name="Line 1119"/>
              <p:cNvSpPr>
                <a:spLocks noChangeShapeType="1"/>
              </p:cNvSpPr>
              <p:nvPr userDrawn="1"/>
            </p:nvSpPr>
            <p:spPr bwMode="auto">
              <a:xfrm>
                <a:off x="0" y="339"/>
                <a:ext cx="624" cy="0"/>
              </a:xfrm>
              <a:prstGeom prst="line">
                <a:avLst/>
              </a:prstGeom>
              <a:noFill/>
              <a:ln w="19050">
                <a:solidFill>
                  <a:schemeClr val="bg2"/>
                </a:solidFill>
                <a:round/>
                <a:headEnd/>
                <a:tailEnd/>
              </a:ln>
              <a:effectLst/>
            </p:spPr>
            <p:txBody>
              <a:bodyPr wrap="none" anchor="ctr"/>
              <a:lstStyle/>
              <a:p>
                <a:endParaRPr lang="en-US"/>
              </a:p>
            </p:txBody>
          </p:sp>
          <p:sp>
            <p:nvSpPr>
              <p:cNvPr id="143456" name="Line 1120"/>
              <p:cNvSpPr>
                <a:spLocks noChangeShapeType="1"/>
              </p:cNvSpPr>
              <p:nvPr userDrawn="1"/>
            </p:nvSpPr>
            <p:spPr bwMode="auto">
              <a:xfrm>
                <a:off x="0" y="318"/>
                <a:ext cx="624" cy="0"/>
              </a:xfrm>
              <a:prstGeom prst="line">
                <a:avLst/>
              </a:prstGeom>
              <a:noFill/>
              <a:ln w="9525">
                <a:solidFill>
                  <a:schemeClr val="bg2"/>
                </a:solidFill>
                <a:round/>
                <a:headEnd/>
                <a:tailEnd/>
              </a:ln>
              <a:effectLst/>
            </p:spPr>
            <p:txBody>
              <a:bodyPr wrap="none" anchor="ctr"/>
              <a:lstStyle/>
              <a:p>
                <a:endParaRPr lang="en-US"/>
              </a:p>
            </p:txBody>
          </p:sp>
          <p:sp>
            <p:nvSpPr>
              <p:cNvPr id="143457" name="Line 1121"/>
              <p:cNvSpPr>
                <a:spLocks noChangeShapeType="1"/>
              </p:cNvSpPr>
              <p:nvPr userDrawn="1"/>
            </p:nvSpPr>
            <p:spPr bwMode="auto">
              <a:xfrm>
                <a:off x="0" y="258"/>
                <a:ext cx="624" cy="0"/>
              </a:xfrm>
              <a:prstGeom prst="line">
                <a:avLst/>
              </a:prstGeom>
              <a:noFill/>
              <a:ln w="19050">
                <a:solidFill>
                  <a:schemeClr val="bg2"/>
                </a:solidFill>
                <a:round/>
                <a:headEnd/>
                <a:tailEnd/>
              </a:ln>
              <a:effectLst/>
            </p:spPr>
            <p:txBody>
              <a:bodyPr wrap="none" anchor="ctr"/>
              <a:lstStyle/>
              <a:p>
                <a:endParaRPr lang="en-US"/>
              </a:p>
            </p:txBody>
          </p:sp>
          <p:sp>
            <p:nvSpPr>
              <p:cNvPr id="143458" name="Line 1122"/>
              <p:cNvSpPr>
                <a:spLocks noChangeShapeType="1"/>
              </p:cNvSpPr>
              <p:nvPr userDrawn="1"/>
            </p:nvSpPr>
            <p:spPr bwMode="auto">
              <a:xfrm>
                <a:off x="0" y="70"/>
                <a:ext cx="624" cy="0"/>
              </a:xfrm>
              <a:prstGeom prst="line">
                <a:avLst/>
              </a:prstGeom>
              <a:noFill/>
              <a:ln w="9525">
                <a:solidFill>
                  <a:schemeClr val="bg2"/>
                </a:solidFill>
                <a:round/>
                <a:headEnd/>
                <a:tailEnd/>
              </a:ln>
              <a:effectLst/>
            </p:spPr>
            <p:txBody>
              <a:bodyPr wrap="none" anchor="ctr"/>
              <a:lstStyle/>
              <a:p>
                <a:endParaRPr lang="en-US"/>
              </a:p>
            </p:txBody>
          </p:sp>
          <p:sp>
            <p:nvSpPr>
              <p:cNvPr id="143459" name="Line 1123"/>
              <p:cNvSpPr>
                <a:spLocks noChangeShapeType="1"/>
              </p:cNvSpPr>
              <p:nvPr userDrawn="1"/>
            </p:nvSpPr>
            <p:spPr bwMode="auto">
              <a:xfrm>
                <a:off x="0" y="43"/>
                <a:ext cx="624" cy="0"/>
              </a:xfrm>
              <a:prstGeom prst="line">
                <a:avLst/>
              </a:prstGeom>
              <a:noFill/>
              <a:ln w="38100">
                <a:solidFill>
                  <a:schemeClr val="bg2"/>
                </a:solidFill>
                <a:round/>
                <a:headEnd/>
                <a:tailEnd/>
              </a:ln>
              <a:effectLst/>
            </p:spPr>
            <p:txBody>
              <a:bodyPr wrap="none" anchor="ctr"/>
              <a:lstStyle/>
              <a:p>
                <a:endParaRPr lang="en-US"/>
              </a:p>
            </p:txBody>
          </p:sp>
          <p:sp>
            <p:nvSpPr>
              <p:cNvPr id="143460" name="Line 1124"/>
              <p:cNvSpPr>
                <a:spLocks noChangeShapeType="1"/>
              </p:cNvSpPr>
              <p:nvPr userDrawn="1"/>
            </p:nvSpPr>
            <p:spPr bwMode="auto">
              <a:xfrm>
                <a:off x="0" y="91"/>
                <a:ext cx="624" cy="0"/>
              </a:xfrm>
              <a:prstGeom prst="line">
                <a:avLst/>
              </a:prstGeom>
              <a:noFill/>
              <a:ln w="12700">
                <a:solidFill>
                  <a:schemeClr val="bg2"/>
                </a:solidFill>
                <a:round/>
                <a:headEnd/>
                <a:tailEnd/>
              </a:ln>
              <a:effectLst/>
            </p:spPr>
            <p:txBody>
              <a:bodyPr wrap="none" anchor="ctr"/>
              <a:lstStyle/>
              <a:p>
                <a:endParaRPr lang="en-US"/>
              </a:p>
            </p:txBody>
          </p:sp>
          <p:sp>
            <p:nvSpPr>
              <p:cNvPr id="143461" name="Line 1125"/>
              <p:cNvSpPr>
                <a:spLocks noChangeShapeType="1"/>
              </p:cNvSpPr>
              <p:nvPr userDrawn="1"/>
            </p:nvSpPr>
            <p:spPr bwMode="auto">
              <a:xfrm>
                <a:off x="0" y="145"/>
                <a:ext cx="624" cy="0"/>
              </a:xfrm>
              <a:prstGeom prst="line">
                <a:avLst/>
              </a:prstGeom>
              <a:noFill/>
              <a:ln w="12700">
                <a:solidFill>
                  <a:schemeClr val="bg2"/>
                </a:solidFill>
                <a:round/>
                <a:headEnd/>
                <a:tailEnd/>
              </a:ln>
              <a:effectLst/>
            </p:spPr>
            <p:txBody>
              <a:bodyPr wrap="none" anchor="ctr"/>
              <a:lstStyle/>
              <a:p>
                <a:endParaRPr lang="en-US"/>
              </a:p>
            </p:txBody>
          </p:sp>
          <p:sp>
            <p:nvSpPr>
              <p:cNvPr id="143462" name="Line 1126"/>
              <p:cNvSpPr>
                <a:spLocks noChangeShapeType="1"/>
              </p:cNvSpPr>
              <p:nvPr userDrawn="1"/>
            </p:nvSpPr>
            <p:spPr bwMode="auto">
              <a:xfrm>
                <a:off x="0" y="202"/>
                <a:ext cx="624" cy="0"/>
              </a:xfrm>
              <a:prstGeom prst="line">
                <a:avLst/>
              </a:prstGeom>
              <a:noFill/>
              <a:ln w="38100">
                <a:solidFill>
                  <a:schemeClr val="bg2"/>
                </a:solidFill>
                <a:round/>
                <a:headEnd/>
                <a:tailEnd/>
              </a:ln>
              <a:effectLst/>
            </p:spPr>
            <p:txBody>
              <a:bodyPr wrap="none" anchor="ctr"/>
              <a:lstStyle/>
              <a:p>
                <a:endParaRPr lang="en-US"/>
              </a:p>
            </p:txBody>
          </p:sp>
        </p:grpSp>
      </p:grpSp>
      <p:sp>
        <p:nvSpPr>
          <p:cNvPr id="143463" name="Rectangle 1127"/>
          <p:cNvSpPr>
            <a:spLocks noGrp="1" noChangeArrowheads="1"/>
          </p:cNvSpPr>
          <p:nvPr>
            <p:ph type="dt" sz="half" idx="2"/>
          </p:nvPr>
        </p:nvSpPr>
        <p:spPr>
          <a:xfrm>
            <a:off x="1387475" y="6357938"/>
            <a:ext cx="1905000" cy="457200"/>
          </a:xfrm>
        </p:spPr>
        <p:txBody>
          <a:bodyPr/>
          <a:lstStyle>
            <a:lvl1pPr>
              <a:defRPr/>
            </a:lvl1pPr>
          </a:lstStyle>
          <a:p>
            <a:endParaRPr lang="en-US"/>
          </a:p>
        </p:txBody>
      </p:sp>
      <p:sp>
        <p:nvSpPr>
          <p:cNvPr id="143464" name="Rectangle 1128"/>
          <p:cNvSpPr>
            <a:spLocks noGrp="1" noChangeArrowheads="1"/>
          </p:cNvSpPr>
          <p:nvPr>
            <p:ph type="ftr" sz="quarter" idx="3"/>
          </p:nvPr>
        </p:nvSpPr>
        <p:spPr>
          <a:xfrm>
            <a:off x="3722688" y="6357938"/>
            <a:ext cx="2271712" cy="457200"/>
          </a:xfrm>
        </p:spPr>
        <p:txBody>
          <a:bodyPr/>
          <a:lstStyle>
            <a:lvl1pPr>
              <a:defRPr/>
            </a:lvl1pPr>
          </a:lstStyle>
          <a:p>
            <a:endParaRPr lang="en-US"/>
          </a:p>
        </p:txBody>
      </p:sp>
      <p:sp>
        <p:nvSpPr>
          <p:cNvPr id="143465" name="Rectangle 1129"/>
          <p:cNvSpPr>
            <a:spLocks noGrp="1" noChangeArrowheads="1"/>
          </p:cNvSpPr>
          <p:nvPr>
            <p:ph type="sldNum" sz="quarter" idx="4"/>
          </p:nvPr>
        </p:nvSpPr>
        <p:spPr>
          <a:xfrm>
            <a:off x="6464300" y="6361113"/>
            <a:ext cx="1906588" cy="457200"/>
          </a:xfrm>
        </p:spPr>
        <p:txBody>
          <a:bodyPr/>
          <a:lstStyle>
            <a:lvl1pPr>
              <a:defRPr/>
            </a:lvl1pPr>
          </a:lstStyle>
          <a:p>
            <a:fld id="{DC0F565B-60D0-46C9-A644-E174E540A1AC}" type="slidenum">
              <a:rPr lang="en-US"/>
              <a:pPr/>
              <a:t>‹#›</a:t>
            </a:fld>
            <a:endParaRPr lang="en-US"/>
          </a:p>
        </p:txBody>
      </p:sp>
      <p:sp>
        <p:nvSpPr>
          <p:cNvPr id="143466" name="Rectangle 1130"/>
          <p:cNvSpPr>
            <a:spLocks noGrp="1" noChangeArrowheads="1"/>
          </p:cNvSpPr>
          <p:nvPr>
            <p:ph type="ctrTitle"/>
          </p:nvPr>
        </p:nvSpPr>
        <p:spPr>
          <a:xfrm>
            <a:off x="1169988" y="1046163"/>
            <a:ext cx="7380287" cy="1012825"/>
          </a:xfrm>
        </p:spPr>
        <p:txBody>
          <a:bodyPr/>
          <a:lstStyle>
            <a:lvl1pPr>
              <a:defRPr sz="3200"/>
            </a:lvl1pPr>
          </a:lstStyle>
          <a:p>
            <a:r>
              <a:rPr lang="en-US"/>
              <a:t>Click to edit Master title style</a:t>
            </a:r>
          </a:p>
        </p:txBody>
      </p:sp>
      <p:sp>
        <p:nvSpPr>
          <p:cNvPr id="143467" name="Rectangle 1131"/>
          <p:cNvSpPr>
            <a:spLocks noGrp="1" noChangeArrowheads="1"/>
          </p:cNvSpPr>
          <p:nvPr>
            <p:ph type="subTitle" idx="1"/>
          </p:nvPr>
        </p:nvSpPr>
        <p:spPr>
          <a:xfrm>
            <a:off x="1566863" y="2693988"/>
            <a:ext cx="6662737" cy="2994025"/>
          </a:xfrm>
        </p:spPr>
        <p:txBody>
          <a:bodyPr/>
          <a:lstStyle>
            <a:lvl1pPr marL="0" indent="0" algn="ctr">
              <a:buFont typeface="Wingdings" pitchFamily="2" charset="2"/>
              <a:buNone/>
              <a:defRPr/>
            </a:lvl1pPr>
          </a:lstStyle>
          <a:p>
            <a:r>
              <a:rPr lang="en-US"/>
              <a:t>Click to edit Master subtitle style</a:t>
            </a:r>
          </a:p>
        </p:txBody>
      </p:sp>
      <p:sp>
        <p:nvSpPr>
          <p:cNvPr id="143468" name="Rectangle 1132"/>
          <p:cNvSpPr>
            <a:spLocks noChangeArrowheads="1"/>
          </p:cNvSpPr>
          <p:nvPr/>
        </p:nvSpPr>
        <p:spPr bwMode="auto">
          <a:xfrm>
            <a:off x="3017838" y="2120900"/>
            <a:ext cx="5662612" cy="77788"/>
          </a:xfrm>
          <a:prstGeom prst="rect">
            <a:avLst/>
          </a:prstGeom>
          <a:solidFill>
            <a:schemeClr val="hlink"/>
          </a:solidFill>
          <a:ln w="9525">
            <a:noFill/>
            <a:miter lim="800000"/>
            <a:headEnd/>
            <a:tailEnd/>
          </a:ln>
          <a:effectLst/>
        </p:spPr>
        <p:txBody>
          <a:bodyPr wrap="none" anchor="ctr"/>
          <a:lstStyle/>
          <a:p>
            <a:pPr algn="ctr"/>
            <a:endParaRPr kumimoji="1" lang="en-US"/>
          </a:p>
        </p:txBody>
      </p:sp>
      <p:sp>
        <p:nvSpPr>
          <p:cNvPr id="143469" name="Rectangle 1133"/>
          <p:cNvSpPr>
            <a:spLocks noChangeArrowheads="1"/>
          </p:cNvSpPr>
          <p:nvPr/>
        </p:nvSpPr>
        <p:spPr bwMode="auto">
          <a:xfrm>
            <a:off x="1098550" y="862013"/>
            <a:ext cx="5662613" cy="77787"/>
          </a:xfrm>
          <a:prstGeom prst="rect">
            <a:avLst/>
          </a:prstGeom>
          <a:solidFill>
            <a:schemeClr val="hlink"/>
          </a:solidFill>
          <a:ln w="9525">
            <a:noFill/>
            <a:miter lim="800000"/>
            <a:headEnd/>
            <a:tailEnd/>
          </a:ln>
          <a:effectLst/>
        </p:spPr>
        <p:txBody>
          <a:bodyPr wrap="none" anchor="ctr"/>
          <a:lstStyle/>
          <a:p>
            <a:pPr algn="ctr"/>
            <a:endParaRPr kumimoji="1"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43469"/>
                                        </p:tgtEl>
                                        <p:attrNameLst>
                                          <p:attrName>style.visibility</p:attrName>
                                        </p:attrNameLst>
                                      </p:cBhvr>
                                      <p:to>
                                        <p:strVal val="visible"/>
                                      </p:to>
                                    </p:set>
                                    <p:animEffect transition="in" filter="slide(fromLeft)">
                                      <p:cBhvr>
                                        <p:cTn id="7" dur="500"/>
                                        <p:tgtEl>
                                          <p:spTgt spid="143469"/>
                                        </p:tgtEl>
                                      </p:cBhvr>
                                    </p:animEffect>
                                  </p:childTnLst>
                                </p:cTn>
                              </p:par>
                            </p:childTnLst>
                          </p:cTn>
                        </p:par>
                        <p:par>
                          <p:cTn id="8" fill="hold">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143468"/>
                                        </p:tgtEl>
                                        <p:attrNameLst>
                                          <p:attrName>style.visibility</p:attrName>
                                        </p:attrNameLst>
                                      </p:cBhvr>
                                      <p:to>
                                        <p:strVal val="visible"/>
                                      </p:to>
                                    </p:set>
                                    <p:animEffect transition="in" filter="slide(fromRight)">
                                      <p:cBhvr>
                                        <p:cTn id="11" dur="500"/>
                                        <p:tgtEl>
                                          <p:spTgt spid="1434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68" grpId="0" animBg="1" autoUpdateAnimBg="0"/>
      <p:bldP spid="143469" grpId="0" animBg="1"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P.V. Viswanath</a:t>
            </a:r>
          </a:p>
        </p:txBody>
      </p:sp>
      <p:sp>
        <p:nvSpPr>
          <p:cNvPr id="6" name="Slide Number Placeholder 5"/>
          <p:cNvSpPr>
            <a:spLocks noGrp="1"/>
          </p:cNvSpPr>
          <p:nvPr>
            <p:ph type="sldNum" sz="quarter" idx="12"/>
          </p:nvPr>
        </p:nvSpPr>
        <p:spPr/>
        <p:txBody>
          <a:bodyPr/>
          <a:lstStyle>
            <a:lvl1pPr>
              <a:defRPr/>
            </a:lvl1pPr>
          </a:lstStyle>
          <a:p>
            <a:fld id="{9BC43B0B-A458-49AD-9B30-3AC27DFBEF8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7200" y="609600"/>
            <a:ext cx="1989138" cy="50244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609600"/>
            <a:ext cx="5816600" cy="50244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P.V. Viswanath</a:t>
            </a:r>
          </a:p>
        </p:txBody>
      </p:sp>
      <p:sp>
        <p:nvSpPr>
          <p:cNvPr id="6" name="Slide Number Placeholder 5"/>
          <p:cNvSpPr>
            <a:spLocks noGrp="1"/>
          </p:cNvSpPr>
          <p:nvPr>
            <p:ph type="sldNum" sz="quarter" idx="12"/>
          </p:nvPr>
        </p:nvSpPr>
        <p:spPr/>
        <p:txBody>
          <a:bodyPr/>
          <a:lstStyle>
            <a:lvl1pPr>
              <a:defRPr/>
            </a:lvl1pPr>
          </a:lstStyle>
          <a:p>
            <a:fld id="{E7B7C97E-4026-4694-A9DF-42D361F9B88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P.V. Viswanath</a:t>
            </a:r>
          </a:p>
        </p:txBody>
      </p:sp>
      <p:sp>
        <p:nvSpPr>
          <p:cNvPr id="6" name="Slide Number Placeholder 5"/>
          <p:cNvSpPr>
            <a:spLocks noGrp="1"/>
          </p:cNvSpPr>
          <p:nvPr>
            <p:ph type="sldNum" sz="quarter" idx="12"/>
          </p:nvPr>
        </p:nvSpPr>
        <p:spPr/>
        <p:txBody>
          <a:bodyPr/>
          <a:lstStyle>
            <a:lvl1pPr>
              <a:defRPr/>
            </a:lvl1pPr>
          </a:lstStyle>
          <a:p>
            <a:fld id="{AAFAE974-1534-490A-A37B-5EAB53FA4CA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P.V. Viswanath</a:t>
            </a:r>
          </a:p>
        </p:txBody>
      </p:sp>
      <p:sp>
        <p:nvSpPr>
          <p:cNvPr id="6" name="Slide Number Placeholder 5"/>
          <p:cNvSpPr>
            <a:spLocks noGrp="1"/>
          </p:cNvSpPr>
          <p:nvPr>
            <p:ph type="sldNum" sz="quarter" idx="12"/>
          </p:nvPr>
        </p:nvSpPr>
        <p:spPr/>
        <p:txBody>
          <a:bodyPr/>
          <a:lstStyle>
            <a:lvl1pPr>
              <a:defRPr/>
            </a:lvl1pPr>
          </a:lstStyle>
          <a:p>
            <a:fld id="{02F6D28D-A6DE-4F3B-9AF7-0EBB2EF0BDF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752600"/>
            <a:ext cx="3902075" cy="3881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92675" y="1752600"/>
            <a:ext cx="3903663" cy="3881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P.V. Viswanath</a:t>
            </a:r>
          </a:p>
        </p:txBody>
      </p:sp>
      <p:sp>
        <p:nvSpPr>
          <p:cNvPr id="7" name="Slide Number Placeholder 6"/>
          <p:cNvSpPr>
            <a:spLocks noGrp="1"/>
          </p:cNvSpPr>
          <p:nvPr>
            <p:ph type="sldNum" sz="quarter" idx="12"/>
          </p:nvPr>
        </p:nvSpPr>
        <p:spPr/>
        <p:txBody>
          <a:bodyPr/>
          <a:lstStyle>
            <a:lvl1pPr>
              <a:defRPr/>
            </a:lvl1pPr>
          </a:lstStyle>
          <a:p>
            <a:fld id="{B51C2E88-D0C8-493F-A21F-88B41B5E0B1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P.V. Viswanath</a:t>
            </a:r>
          </a:p>
        </p:txBody>
      </p:sp>
      <p:sp>
        <p:nvSpPr>
          <p:cNvPr id="9" name="Slide Number Placeholder 8"/>
          <p:cNvSpPr>
            <a:spLocks noGrp="1"/>
          </p:cNvSpPr>
          <p:nvPr>
            <p:ph type="sldNum" sz="quarter" idx="12"/>
          </p:nvPr>
        </p:nvSpPr>
        <p:spPr/>
        <p:txBody>
          <a:bodyPr/>
          <a:lstStyle>
            <a:lvl1pPr>
              <a:defRPr/>
            </a:lvl1pPr>
          </a:lstStyle>
          <a:p>
            <a:fld id="{8358816B-DE29-40EF-9B1E-1C30F97407B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P.V. Viswanath</a:t>
            </a:r>
          </a:p>
        </p:txBody>
      </p:sp>
      <p:sp>
        <p:nvSpPr>
          <p:cNvPr id="5" name="Slide Number Placeholder 4"/>
          <p:cNvSpPr>
            <a:spLocks noGrp="1"/>
          </p:cNvSpPr>
          <p:nvPr>
            <p:ph type="sldNum" sz="quarter" idx="12"/>
          </p:nvPr>
        </p:nvSpPr>
        <p:spPr/>
        <p:txBody>
          <a:bodyPr/>
          <a:lstStyle>
            <a:lvl1pPr>
              <a:defRPr/>
            </a:lvl1pPr>
          </a:lstStyle>
          <a:p>
            <a:fld id="{20378FE6-A04C-49EA-A4EC-9AE9648CEF3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P.V. Viswanath</a:t>
            </a:r>
          </a:p>
        </p:txBody>
      </p:sp>
      <p:sp>
        <p:nvSpPr>
          <p:cNvPr id="4" name="Slide Number Placeholder 3"/>
          <p:cNvSpPr>
            <a:spLocks noGrp="1"/>
          </p:cNvSpPr>
          <p:nvPr>
            <p:ph type="sldNum" sz="quarter" idx="12"/>
          </p:nvPr>
        </p:nvSpPr>
        <p:spPr/>
        <p:txBody>
          <a:bodyPr/>
          <a:lstStyle>
            <a:lvl1pPr>
              <a:defRPr/>
            </a:lvl1pPr>
          </a:lstStyle>
          <a:p>
            <a:fld id="{D476E773-3491-421D-9EF4-EA4C2BDF11F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P.V. Viswanath</a:t>
            </a:r>
          </a:p>
        </p:txBody>
      </p:sp>
      <p:sp>
        <p:nvSpPr>
          <p:cNvPr id="7" name="Slide Number Placeholder 6"/>
          <p:cNvSpPr>
            <a:spLocks noGrp="1"/>
          </p:cNvSpPr>
          <p:nvPr>
            <p:ph type="sldNum" sz="quarter" idx="12"/>
          </p:nvPr>
        </p:nvSpPr>
        <p:spPr/>
        <p:txBody>
          <a:bodyPr/>
          <a:lstStyle>
            <a:lvl1pPr>
              <a:defRPr/>
            </a:lvl1pPr>
          </a:lstStyle>
          <a:p>
            <a:fld id="{425B9A60-8483-4A52-A117-862F665760D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P.V. Viswanath</a:t>
            </a:r>
          </a:p>
        </p:txBody>
      </p:sp>
      <p:sp>
        <p:nvSpPr>
          <p:cNvPr id="7" name="Slide Number Placeholder 6"/>
          <p:cNvSpPr>
            <a:spLocks noGrp="1"/>
          </p:cNvSpPr>
          <p:nvPr>
            <p:ph type="sldNum" sz="quarter" idx="12"/>
          </p:nvPr>
        </p:nvSpPr>
        <p:spPr/>
        <p:txBody>
          <a:bodyPr/>
          <a:lstStyle>
            <a:lvl1pPr>
              <a:defRPr/>
            </a:lvl1pPr>
          </a:lstStyle>
          <a:p>
            <a:fld id="{C5FB3364-513F-4A37-9C78-F33C46F2BA6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4"/>
            </p:custDataLst>
            <p:extLst>
              <p:ext uri="{D42A27DB-BD31-4B8C-83A1-F6EECF244321}">
                <p14:modId xmlns:p14="http://schemas.microsoft.com/office/powerpoint/2010/main" val="15966944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86073" name="think-cell Slide" r:id="rId16" imgW="395" imgH="394" progId="TCLayout.ActiveDocument.1">
                  <p:embed/>
                </p:oleObj>
              </mc:Choice>
              <mc:Fallback>
                <p:oleObj name="think-cell Slide" r:id="rId16" imgW="395" imgH="394" progId="TCLayout.ActiveDocument.1">
                  <p:embed/>
                  <p:pic>
                    <p:nvPicPr>
                      <p:cNvPr id="0" name=""/>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15"/>
            </p:custDataLst>
          </p:nvPr>
        </p:nvSpPr>
        <p:spPr bwMode="auto">
          <a:xfrm>
            <a:off x="0" y="0"/>
            <a:ext cx="158750" cy="15875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mj-ea"/>
              <a:cs typeface="Times New Roman" pitchFamily="18" charset="0"/>
              <a:sym typeface="Times New Roman" panose="02020603050405020304" pitchFamily="18" charset="0"/>
            </a:endParaRPr>
          </a:p>
        </p:txBody>
      </p:sp>
      <p:grpSp>
        <p:nvGrpSpPr>
          <p:cNvPr id="142338" name="Group 2"/>
          <p:cNvGrpSpPr>
            <a:grpSpLocks/>
          </p:cNvGrpSpPr>
          <p:nvPr/>
        </p:nvGrpSpPr>
        <p:grpSpPr bwMode="auto">
          <a:xfrm>
            <a:off x="0" y="-228600"/>
            <a:ext cx="8915400" cy="6713538"/>
            <a:chOff x="0" y="43"/>
            <a:chExt cx="5616" cy="4229"/>
          </a:xfrm>
        </p:grpSpPr>
        <p:grpSp>
          <p:nvGrpSpPr>
            <p:cNvPr id="142339" name="Group 3"/>
            <p:cNvGrpSpPr>
              <a:grpSpLocks/>
            </p:cNvGrpSpPr>
            <p:nvPr userDrawn="1"/>
          </p:nvGrpSpPr>
          <p:grpSpPr bwMode="auto">
            <a:xfrm>
              <a:off x="0" y="43"/>
              <a:ext cx="408" cy="4229"/>
              <a:chOff x="0" y="43"/>
              <a:chExt cx="5760" cy="4229"/>
            </a:xfrm>
          </p:grpSpPr>
          <p:sp>
            <p:nvSpPr>
              <p:cNvPr id="142340" name="Line 4"/>
              <p:cNvSpPr>
                <a:spLocks noChangeShapeType="1"/>
              </p:cNvSpPr>
              <p:nvPr userDrawn="1"/>
            </p:nvSpPr>
            <p:spPr bwMode="auto">
              <a:xfrm>
                <a:off x="0" y="4203"/>
                <a:ext cx="5760" cy="0"/>
              </a:xfrm>
              <a:prstGeom prst="line">
                <a:avLst/>
              </a:prstGeom>
              <a:noFill/>
              <a:ln w="9525">
                <a:solidFill>
                  <a:schemeClr val="bg2"/>
                </a:solidFill>
                <a:round/>
                <a:headEnd/>
                <a:tailEnd/>
              </a:ln>
              <a:effectLst/>
            </p:spPr>
            <p:txBody>
              <a:bodyPr wrap="none" anchor="ctr"/>
              <a:lstStyle/>
              <a:p>
                <a:endParaRPr lang="en-US"/>
              </a:p>
            </p:txBody>
          </p:sp>
          <p:sp>
            <p:nvSpPr>
              <p:cNvPr id="142341" name="Line 5"/>
              <p:cNvSpPr>
                <a:spLocks noChangeShapeType="1"/>
              </p:cNvSpPr>
              <p:nvPr userDrawn="1"/>
            </p:nvSpPr>
            <p:spPr bwMode="auto">
              <a:xfrm>
                <a:off x="0" y="4239"/>
                <a:ext cx="5760" cy="0"/>
              </a:xfrm>
              <a:prstGeom prst="line">
                <a:avLst/>
              </a:prstGeom>
              <a:noFill/>
              <a:ln w="38100">
                <a:solidFill>
                  <a:schemeClr val="bg2"/>
                </a:solidFill>
                <a:round/>
                <a:headEnd/>
                <a:tailEnd/>
              </a:ln>
              <a:effectLst/>
            </p:spPr>
            <p:txBody>
              <a:bodyPr wrap="none" anchor="ctr"/>
              <a:lstStyle/>
              <a:p>
                <a:endParaRPr lang="en-US"/>
              </a:p>
            </p:txBody>
          </p:sp>
          <p:sp>
            <p:nvSpPr>
              <p:cNvPr id="142342" name="Line 6"/>
              <p:cNvSpPr>
                <a:spLocks noChangeShapeType="1"/>
              </p:cNvSpPr>
              <p:nvPr userDrawn="1"/>
            </p:nvSpPr>
            <p:spPr bwMode="auto">
              <a:xfrm>
                <a:off x="0" y="4272"/>
                <a:ext cx="5760" cy="0"/>
              </a:xfrm>
              <a:prstGeom prst="line">
                <a:avLst/>
              </a:prstGeom>
              <a:noFill/>
              <a:ln w="19050">
                <a:solidFill>
                  <a:schemeClr val="bg2"/>
                </a:solidFill>
                <a:round/>
                <a:headEnd/>
                <a:tailEnd/>
              </a:ln>
              <a:effectLst/>
            </p:spPr>
            <p:txBody>
              <a:bodyPr wrap="none" anchor="ctr"/>
              <a:lstStyle/>
              <a:p>
                <a:endParaRPr lang="en-US"/>
              </a:p>
            </p:txBody>
          </p:sp>
          <p:sp>
            <p:nvSpPr>
              <p:cNvPr id="142343" name="Line 7"/>
              <p:cNvSpPr>
                <a:spLocks noChangeShapeType="1"/>
              </p:cNvSpPr>
              <p:nvPr userDrawn="1"/>
            </p:nvSpPr>
            <p:spPr bwMode="auto">
              <a:xfrm>
                <a:off x="0" y="4113"/>
                <a:ext cx="5760" cy="0"/>
              </a:xfrm>
              <a:prstGeom prst="line">
                <a:avLst/>
              </a:prstGeom>
              <a:noFill/>
              <a:ln w="28575">
                <a:solidFill>
                  <a:schemeClr val="bg2"/>
                </a:solidFill>
                <a:round/>
                <a:headEnd/>
                <a:tailEnd/>
              </a:ln>
              <a:effectLst/>
            </p:spPr>
            <p:txBody>
              <a:bodyPr wrap="none" anchor="ctr"/>
              <a:lstStyle/>
              <a:p>
                <a:endParaRPr lang="en-US"/>
              </a:p>
            </p:txBody>
          </p:sp>
          <p:sp>
            <p:nvSpPr>
              <p:cNvPr id="142344" name="Line 8"/>
              <p:cNvSpPr>
                <a:spLocks noChangeShapeType="1"/>
              </p:cNvSpPr>
              <p:nvPr userDrawn="1"/>
            </p:nvSpPr>
            <p:spPr bwMode="auto">
              <a:xfrm>
                <a:off x="0" y="4065"/>
                <a:ext cx="5760" cy="0"/>
              </a:xfrm>
              <a:prstGeom prst="line">
                <a:avLst/>
              </a:prstGeom>
              <a:noFill/>
              <a:ln w="12700">
                <a:solidFill>
                  <a:schemeClr val="bg2"/>
                </a:solidFill>
                <a:round/>
                <a:headEnd/>
                <a:tailEnd/>
              </a:ln>
              <a:effectLst/>
            </p:spPr>
            <p:txBody>
              <a:bodyPr wrap="none" anchor="ctr"/>
              <a:lstStyle/>
              <a:p>
                <a:endParaRPr lang="en-US"/>
              </a:p>
            </p:txBody>
          </p:sp>
          <p:sp>
            <p:nvSpPr>
              <p:cNvPr id="142345" name="Line 9"/>
              <p:cNvSpPr>
                <a:spLocks noChangeShapeType="1"/>
              </p:cNvSpPr>
              <p:nvPr userDrawn="1"/>
            </p:nvSpPr>
            <p:spPr bwMode="auto">
              <a:xfrm>
                <a:off x="0" y="4158"/>
                <a:ext cx="5760" cy="0"/>
              </a:xfrm>
              <a:prstGeom prst="line">
                <a:avLst/>
              </a:prstGeom>
              <a:noFill/>
              <a:ln w="19050">
                <a:solidFill>
                  <a:schemeClr val="bg2"/>
                </a:solidFill>
                <a:round/>
                <a:headEnd/>
                <a:tailEnd/>
              </a:ln>
              <a:effectLst/>
            </p:spPr>
            <p:txBody>
              <a:bodyPr wrap="none" anchor="ctr"/>
              <a:lstStyle/>
              <a:p>
                <a:endParaRPr lang="en-US"/>
              </a:p>
            </p:txBody>
          </p:sp>
          <p:sp>
            <p:nvSpPr>
              <p:cNvPr id="142346" name="Line 10"/>
              <p:cNvSpPr>
                <a:spLocks noChangeShapeType="1"/>
              </p:cNvSpPr>
              <p:nvPr userDrawn="1"/>
            </p:nvSpPr>
            <p:spPr bwMode="auto">
              <a:xfrm>
                <a:off x="0" y="3666"/>
                <a:ext cx="5760" cy="0"/>
              </a:xfrm>
              <a:prstGeom prst="line">
                <a:avLst/>
              </a:prstGeom>
              <a:noFill/>
              <a:ln w="9525">
                <a:solidFill>
                  <a:schemeClr val="bg2"/>
                </a:solidFill>
                <a:round/>
                <a:headEnd/>
                <a:tailEnd/>
              </a:ln>
              <a:effectLst/>
            </p:spPr>
            <p:txBody>
              <a:bodyPr wrap="none" anchor="ctr"/>
              <a:lstStyle/>
              <a:p>
                <a:endParaRPr lang="en-US"/>
              </a:p>
            </p:txBody>
          </p:sp>
          <p:sp>
            <p:nvSpPr>
              <p:cNvPr id="142347" name="Line 11"/>
              <p:cNvSpPr>
                <a:spLocks noChangeShapeType="1"/>
              </p:cNvSpPr>
              <p:nvPr userDrawn="1"/>
            </p:nvSpPr>
            <p:spPr bwMode="auto">
              <a:xfrm>
                <a:off x="0" y="3639"/>
                <a:ext cx="5760" cy="0"/>
              </a:xfrm>
              <a:prstGeom prst="line">
                <a:avLst/>
              </a:prstGeom>
              <a:noFill/>
              <a:ln w="38100">
                <a:solidFill>
                  <a:schemeClr val="bg2"/>
                </a:solidFill>
                <a:round/>
                <a:headEnd/>
                <a:tailEnd/>
              </a:ln>
              <a:effectLst/>
            </p:spPr>
            <p:txBody>
              <a:bodyPr wrap="none" anchor="ctr"/>
              <a:lstStyle/>
              <a:p>
                <a:endParaRPr lang="en-US"/>
              </a:p>
            </p:txBody>
          </p:sp>
          <p:sp>
            <p:nvSpPr>
              <p:cNvPr id="142348" name="Line 12"/>
              <p:cNvSpPr>
                <a:spLocks noChangeShapeType="1"/>
              </p:cNvSpPr>
              <p:nvPr userDrawn="1"/>
            </p:nvSpPr>
            <p:spPr bwMode="auto">
              <a:xfrm>
                <a:off x="0" y="4020"/>
                <a:ext cx="5760" cy="0"/>
              </a:xfrm>
              <a:prstGeom prst="line">
                <a:avLst/>
              </a:prstGeom>
              <a:noFill/>
              <a:ln w="19050">
                <a:solidFill>
                  <a:schemeClr val="bg2"/>
                </a:solidFill>
                <a:round/>
                <a:headEnd/>
                <a:tailEnd/>
              </a:ln>
              <a:effectLst/>
            </p:spPr>
            <p:txBody>
              <a:bodyPr wrap="none" anchor="ctr"/>
              <a:lstStyle/>
              <a:p>
                <a:endParaRPr lang="en-US"/>
              </a:p>
            </p:txBody>
          </p:sp>
          <p:sp>
            <p:nvSpPr>
              <p:cNvPr id="142349" name="Line 13"/>
              <p:cNvSpPr>
                <a:spLocks noChangeShapeType="1"/>
              </p:cNvSpPr>
              <p:nvPr userDrawn="1"/>
            </p:nvSpPr>
            <p:spPr bwMode="auto">
              <a:xfrm>
                <a:off x="0" y="3894"/>
                <a:ext cx="5760" cy="0"/>
              </a:xfrm>
              <a:prstGeom prst="line">
                <a:avLst/>
              </a:prstGeom>
              <a:noFill/>
              <a:ln w="28575">
                <a:solidFill>
                  <a:schemeClr val="bg2"/>
                </a:solidFill>
                <a:round/>
                <a:headEnd/>
                <a:tailEnd/>
              </a:ln>
              <a:effectLst/>
            </p:spPr>
            <p:txBody>
              <a:bodyPr wrap="none" anchor="ctr"/>
              <a:lstStyle/>
              <a:p>
                <a:endParaRPr lang="en-US"/>
              </a:p>
            </p:txBody>
          </p:sp>
          <p:sp>
            <p:nvSpPr>
              <p:cNvPr id="142350" name="Line 14"/>
              <p:cNvSpPr>
                <a:spLocks noChangeShapeType="1"/>
              </p:cNvSpPr>
              <p:nvPr userDrawn="1"/>
            </p:nvSpPr>
            <p:spPr bwMode="auto">
              <a:xfrm>
                <a:off x="0" y="3813"/>
                <a:ext cx="5760" cy="0"/>
              </a:xfrm>
              <a:prstGeom prst="line">
                <a:avLst/>
              </a:prstGeom>
              <a:noFill/>
              <a:ln w="12700">
                <a:solidFill>
                  <a:schemeClr val="bg2"/>
                </a:solidFill>
                <a:round/>
                <a:headEnd/>
                <a:tailEnd/>
              </a:ln>
              <a:effectLst/>
            </p:spPr>
            <p:txBody>
              <a:bodyPr wrap="none" anchor="ctr"/>
              <a:lstStyle/>
              <a:p>
                <a:endParaRPr lang="en-US"/>
              </a:p>
            </p:txBody>
          </p:sp>
          <p:sp>
            <p:nvSpPr>
              <p:cNvPr id="142351" name="Line 15"/>
              <p:cNvSpPr>
                <a:spLocks noChangeShapeType="1"/>
              </p:cNvSpPr>
              <p:nvPr userDrawn="1"/>
            </p:nvSpPr>
            <p:spPr bwMode="auto">
              <a:xfrm>
                <a:off x="0" y="3999"/>
                <a:ext cx="5760" cy="0"/>
              </a:xfrm>
              <a:prstGeom prst="line">
                <a:avLst/>
              </a:prstGeom>
              <a:noFill/>
              <a:ln w="9525">
                <a:solidFill>
                  <a:schemeClr val="bg2"/>
                </a:solidFill>
                <a:round/>
                <a:headEnd/>
                <a:tailEnd/>
              </a:ln>
              <a:effectLst/>
            </p:spPr>
            <p:txBody>
              <a:bodyPr wrap="none" anchor="ctr"/>
              <a:lstStyle/>
              <a:p>
                <a:endParaRPr lang="en-US"/>
              </a:p>
            </p:txBody>
          </p:sp>
          <p:sp>
            <p:nvSpPr>
              <p:cNvPr id="142352" name="Line 16"/>
              <p:cNvSpPr>
                <a:spLocks noChangeShapeType="1"/>
              </p:cNvSpPr>
              <p:nvPr userDrawn="1"/>
            </p:nvSpPr>
            <p:spPr bwMode="auto">
              <a:xfrm>
                <a:off x="0" y="3687"/>
                <a:ext cx="5760" cy="0"/>
              </a:xfrm>
              <a:prstGeom prst="line">
                <a:avLst/>
              </a:prstGeom>
              <a:noFill/>
              <a:ln w="12700">
                <a:solidFill>
                  <a:schemeClr val="bg2"/>
                </a:solidFill>
                <a:round/>
                <a:headEnd/>
                <a:tailEnd/>
              </a:ln>
              <a:effectLst/>
            </p:spPr>
            <p:txBody>
              <a:bodyPr wrap="none" anchor="ctr"/>
              <a:lstStyle/>
              <a:p>
                <a:endParaRPr lang="en-US"/>
              </a:p>
            </p:txBody>
          </p:sp>
          <p:sp>
            <p:nvSpPr>
              <p:cNvPr id="142353" name="Line 17"/>
              <p:cNvSpPr>
                <a:spLocks noChangeShapeType="1"/>
              </p:cNvSpPr>
              <p:nvPr userDrawn="1"/>
            </p:nvSpPr>
            <p:spPr bwMode="auto">
              <a:xfrm>
                <a:off x="0" y="3741"/>
                <a:ext cx="5760" cy="0"/>
              </a:xfrm>
              <a:prstGeom prst="line">
                <a:avLst/>
              </a:prstGeom>
              <a:noFill/>
              <a:ln w="12700">
                <a:solidFill>
                  <a:schemeClr val="bg2"/>
                </a:solidFill>
                <a:round/>
                <a:headEnd/>
                <a:tailEnd/>
              </a:ln>
              <a:effectLst/>
            </p:spPr>
            <p:txBody>
              <a:bodyPr wrap="none" anchor="ctr"/>
              <a:lstStyle/>
              <a:p>
                <a:endParaRPr lang="en-US"/>
              </a:p>
            </p:txBody>
          </p:sp>
          <p:sp>
            <p:nvSpPr>
              <p:cNvPr id="142354" name="Line 18"/>
              <p:cNvSpPr>
                <a:spLocks noChangeShapeType="1"/>
              </p:cNvSpPr>
              <p:nvPr userDrawn="1"/>
            </p:nvSpPr>
            <p:spPr bwMode="auto">
              <a:xfrm>
                <a:off x="0" y="3939"/>
                <a:ext cx="5760" cy="0"/>
              </a:xfrm>
              <a:prstGeom prst="line">
                <a:avLst/>
              </a:prstGeom>
              <a:noFill/>
              <a:ln w="19050">
                <a:solidFill>
                  <a:schemeClr val="bg2"/>
                </a:solidFill>
                <a:round/>
                <a:headEnd/>
                <a:tailEnd/>
              </a:ln>
              <a:effectLst/>
            </p:spPr>
            <p:txBody>
              <a:bodyPr wrap="none" anchor="ctr"/>
              <a:lstStyle/>
              <a:p>
                <a:endParaRPr lang="en-US"/>
              </a:p>
            </p:txBody>
          </p:sp>
          <p:sp>
            <p:nvSpPr>
              <p:cNvPr id="142355" name="Line 19"/>
              <p:cNvSpPr>
                <a:spLocks noChangeShapeType="1"/>
              </p:cNvSpPr>
              <p:nvPr userDrawn="1"/>
            </p:nvSpPr>
            <p:spPr bwMode="auto">
              <a:xfrm>
                <a:off x="0" y="3918"/>
                <a:ext cx="5760" cy="0"/>
              </a:xfrm>
              <a:prstGeom prst="line">
                <a:avLst/>
              </a:prstGeom>
              <a:noFill/>
              <a:ln w="9525">
                <a:solidFill>
                  <a:schemeClr val="bg2"/>
                </a:solidFill>
                <a:round/>
                <a:headEnd/>
                <a:tailEnd/>
              </a:ln>
              <a:effectLst/>
            </p:spPr>
            <p:txBody>
              <a:bodyPr wrap="none" anchor="ctr"/>
              <a:lstStyle/>
              <a:p>
                <a:endParaRPr lang="en-US"/>
              </a:p>
            </p:txBody>
          </p:sp>
          <p:sp>
            <p:nvSpPr>
              <p:cNvPr id="142356" name="Line 20"/>
              <p:cNvSpPr>
                <a:spLocks noChangeShapeType="1"/>
              </p:cNvSpPr>
              <p:nvPr userDrawn="1"/>
            </p:nvSpPr>
            <p:spPr bwMode="auto">
              <a:xfrm>
                <a:off x="0" y="3510"/>
                <a:ext cx="5760" cy="0"/>
              </a:xfrm>
              <a:prstGeom prst="line">
                <a:avLst/>
              </a:prstGeom>
              <a:noFill/>
              <a:ln w="9525">
                <a:solidFill>
                  <a:schemeClr val="bg2"/>
                </a:solidFill>
                <a:round/>
                <a:headEnd/>
                <a:tailEnd/>
              </a:ln>
              <a:effectLst/>
            </p:spPr>
            <p:txBody>
              <a:bodyPr wrap="none" anchor="ctr"/>
              <a:lstStyle/>
              <a:p>
                <a:endParaRPr lang="en-US"/>
              </a:p>
            </p:txBody>
          </p:sp>
          <p:sp>
            <p:nvSpPr>
              <p:cNvPr id="142357" name="Line 21"/>
              <p:cNvSpPr>
                <a:spLocks noChangeShapeType="1"/>
              </p:cNvSpPr>
              <p:nvPr userDrawn="1"/>
            </p:nvSpPr>
            <p:spPr bwMode="auto">
              <a:xfrm>
                <a:off x="0" y="3546"/>
                <a:ext cx="5760" cy="0"/>
              </a:xfrm>
              <a:prstGeom prst="line">
                <a:avLst/>
              </a:prstGeom>
              <a:noFill/>
              <a:ln w="38100">
                <a:solidFill>
                  <a:schemeClr val="bg2"/>
                </a:solidFill>
                <a:round/>
                <a:headEnd/>
                <a:tailEnd/>
              </a:ln>
              <a:effectLst/>
            </p:spPr>
            <p:txBody>
              <a:bodyPr wrap="none" anchor="ctr"/>
              <a:lstStyle/>
              <a:p>
                <a:endParaRPr lang="en-US"/>
              </a:p>
            </p:txBody>
          </p:sp>
          <p:sp>
            <p:nvSpPr>
              <p:cNvPr id="142358" name="Line 22"/>
              <p:cNvSpPr>
                <a:spLocks noChangeShapeType="1"/>
              </p:cNvSpPr>
              <p:nvPr userDrawn="1"/>
            </p:nvSpPr>
            <p:spPr bwMode="auto">
              <a:xfrm>
                <a:off x="0" y="3579"/>
                <a:ext cx="5760" cy="0"/>
              </a:xfrm>
              <a:prstGeom prst="line">
                <a:avLst/>
              </a:prstGeom>
              <a:noFill/>
              <a:ln w="19050">
                <a:solidFill>
                  <a:schemeClr val="bg2"/>
                </a:solidFill>
                <a:round/>
                <a:headEnd/>
                <a:tailEnd/>
              </a:ln>
              <a:effectLst/>
            </p:spPr>
            <p:txBody>
              <a:bodyPr wrap="none" anchor="ctr"/>
              <a:lstStyle/>
              <a:p>
                <a:endParaRPr lang="en-US"/>
              </a:p>
            </p:txBody>
          </p:sp>
          <p:sp>
            <p:nvSpPr>
              <p:cNvPr id="142359" name="Line 23"/>
              <p:cNvSpPr>
                <a:spLocks noChangeShapeType="1"/>
              </p:cNvSpPr>
              <p:nvPr userDrawn="1"/>
            </p:nvSpPr>
            <p:spPr bwMode="auto">
              <a:xfrm>
                <a:off x="0" y="3420"/>
                <a:ext cx="5760" cy="0"/>
              </a:xfrm>
              <a:prstGeom prst="line">
                <a:avLst/>
              </a:prstGeom>
              <a:noFill/>
              <a:ln w="28575">
                <a:solidFill>
                  <a:schemeClr val="bg2"/>
                </a:solidFill>
                <a:round/>
                <a:headEnd/>
                <a:tailEnd/>
              </a:ln>
              <a:effectLst/>
            </p:spPr>
            <p:txBody>
              <a:bodyPr wrap="none" anchor="ctr"/>
              <a:lstStyle/>
              <a:p>
                <a:endParaRPr lang="en-US"/>
              </a:p>
            </p:txBody>
          </p:sp>
          <p:sp>
            <p:nvSpPr>
              <p:cNvPr id="142360" name="Line 24"/>
              <p:cNvSpPr>
                <a:spLocks noChangeShapeType="1"/>
              </p:cNvSpPr>
              <p:nvPr userDrawn="1"/>
            </p:nvSpPr>
            <p:spPr bwMode="auto">
              <a:xfrm>
                <a:off x="0" y="3372"/>
                <a:ext cx="5760" cy="0"/>
              </a:xfrm>
              <a:prstGeom prst="line">
                <a:avLst/>
              </a:prstGeom>
              <a:noFill/>
              <a:ln w="12700">
                <a:solidFill>
                  <a:schemeClr val="bg2"/>
                </a:solidFill>
                <a:round/>
                <a:headEnd/>
                <a:tailEnd/>
              </a:ln>
              <a:effectLst/>
            </p:spPr>
            <p:txBody>
              <a:bodyPr wrap="none" anchor="ctr"/>
              <a:lstStyle/>
              <a:p>
                <a:endParaRPr lang="en-US"/>
              </a:p>
            </p:txBody>
          </p:sp>
          <p:sp>
            <p:nvSpPr>
              <p:cNvPr id="142361" name="Line 25"/>
              <p:cNvSpPr>
                <a:spLocks noChangeShapeType="1"/>
              </p:cNvSpPr>
              <p:nvPr userDrawn="1"/>
            </p:nvSpPr>
            <p:spPr bwMode="auto">
              <a:xfrm>
                <a:off x="0" y="3465"/>
                <a:ext cx="5760" cy="0"/>
              </a:xfrm>
              <a:prstGeom prst="line">
                <a:avLst/>
              </a:prstGeom>
              <a:noFill/>
              <a:ln w="19050">
                <a:solidFill>
                  <a:schemeClr val="bg2"/>
                </a:solidFill>
                <a:round/>
                <a:headEnd/>
                <a:tailEnd/>
              </a:ln>
              <a:effectLst/>
            </p:spPr>
            <p:txBody>
              <a:bodyPr wrap="none" anchor="ctr"/>
              <a:lstStyle/>
              <a:p>
                <a:endParaRPr lang="en-US"/>
              </a:p>
            </p:txBody>
          </p:sp>
          <p:sp>
            <p:nvSpPr>
              <p:cNvPr id="142362" name="Line 26"/>
              <p:cNvSpPr>
                <a:spLocks noChangeShapeType="1"/>
              </p:cNvSpPr>
              <p:nvPr userDrawn="1"/>
            </p:nvSpPr>
            <p:spPr bwMode="auto">
              <a:xfrm>
                <a:off x="0" y="2973"/>
                <a:ext cx="5760" cy="0"/>
              </a:xfrm>
              <a:prstGeom prst="line">
                <a:avLst/>
              </a:prstGeom>
              <a:noFill/>
              <a:ln w="9525">
                <a:solidFill>
                  <a:schemeClr val="bg2"/>
                </a:solidFill>
                <a:round/>
                <a:headEnd/>
                <a:tailEnd/>
              </a:ln>
              <a:effectLst/>
            </p:spPr>
            <p:txBody>
              <a:bodyPr wrap="none" anchor="ctr"/>
              <a:lstStyle/>
              <a:p>
                <a:endParaRPr lang="en-US"/>
              </a:p>
            </p:txBody>
          </p:sp>
          <p:sp>
            <p:nvSpPr>
              <p:cNvPr id="142363" name="Line 27"/>
              <p:cNvSpPr>
                <a:spLocks noChangeShapeType="1"/>
              </p:cNvSpPr>
              <p:nvPr userDrawn="1"/>
            </p:nvSpPr>
            <p:spPr bwMode="auto">
              <a:xfrm>
                <a:off x="0" y="2946"/>
                <a:ext cx="5760" cy="0"/>
              </a:xfrm>
              <a:prstGeom prst="line">
                <a:avLst/>
              </a:prstGeom>
              <a:noFill/>
              <a:ln w="38100">
                <a:solidFill>
                  <a:schemeClr val="bg2"/>
                </a:solidFill>
                <a:round/>
                <a:headEnd/>
                <a:tailEnd/>
              </a:ln>
              <a:effectLst/>
            </p:spPr>
            <p:txBody>
              <a:bodyPr wrap="none" anchor="ctr"/>
              <a:lstStyle/>
              <a:p>
                <a:endParaRPr lang="en-US"/>
              </a:p>
            </p:txBody>
          </p:sp>
          <p:sp>
            <p:nvSpPr>
              <p:cNvPr id="142364" name="Line 28"/>
              <p:cNvSpPr>
                <a:spLocks noChangeShapeType="1"/>
              </p:cNvSpPr>
              <p:nvPr userDrawn="1"/>
            </p:nvSpPr>
            <p:spPr bwMode="auto">
              <a:xfrm>
                <a:off x="0" y="3327"/>
                <a:ext cx="5760" cy="0"/>
              </a:xfrm>
              <a:prstGeom prst="line">
                <a:avLst/>
              </a:prstGeom>
              <a:noFill/>
              <a:ln w="19050">
                <a:solidFill>
                  <a:schemeClr val="bg2"/>
                </a:solidFill>
                <a:round/>
                <a:headEnd/>
                <a:tailEnd/>
              </a:ln>
              <a:effectLst/>
            </p:spPr>
            <p:txBody>
              <a:bodyPr wrap="none" anchor="ctr"/>
              <a:lstStyle/>
              <a:p>
                <a:endParaRPr lang="en-US"/>
              </a:p>
            </p:txBody>
          </p:sp>
          <p:sp>
            <p:nvSpPr>
              <p:cNvPr id="142365" name="Line 29"/>
              <p:cNvSpPr>
                <a:spLocks noChangeShapeType="1"/>
              </p:cNvSpPr>
              <p:nvPr userDrawn="1"/>
            </p:nvSpPr>
            <p:spPr bwMode="auto">
              <a:xfrm>
                <a:off x="0" y="3201"/>
                <a:ext cx="5760" cy="0"/>
              </a:xfrm>
              <a:prstGeom prst="line">
                <a:avLst/>
              </a:prstGeom>
              <a:noFill/>
              <a:ln w="28575">
                <a:solidFill>
                  <a:schemeClr val="bg2"/>
                </a:solidFill>
                <a:round/>
                <a:headEnd/>
                <a:tailEnd/>
              </a:ln>
              <a:effectLst/>
            </p:spPr>
            <p:txBody>
              <a:bodyPr wrap="none" anchor="ctr"/>
              <a:lstStyle/>
              <a:p>
                <a:endParaRPr lang="en-US"/>
              </a:p>
            </p:txBody>
          </p:sp>
          <p:sp>
            <p:nvSpPr>
              <p:cNvPr id="142366" name="Line 30"/>
              <p:cNvSpPr>
                <a:spLocks noChangeShapeType="1"/>
              </p:cNvSpPr>
              <p:nvPr userDrawn="1"/>
            </p:nvSpPr>
            <p:spPr bwMode="auto">
              <a:xfrm>
                <a:off x="0" y="3120"/>
                <a:ext cx="5760" cy="0"/>
              </a:xfrm>
              <a:prstGeom prst="line">
                <a:avLst/>
              </a:prstGeom>
              <a:noFill/>
              <a:ln w="12700">
                <a:solidFill>
                  <a:schemeClr val="bg2"/>
                </a:solidFill>
                <a:round/>
                <a:headEnd/>
                <a:tailEnd/>
              </a:ln>
              <a:effectLst/>
            </p:spPr>
            <p:txBody>
              <a:bodyPr wrap="none" anchor="ctr"/>
              <a:lstStyle/>
              <a:p>
                <a:endParaRPr lang="en-US"/>
              </a:p>
            </p:txBody>
          </p:sp>
          <p:sp>
            <p:nvSpPr>
              <p:cNvPr id="142367" name="Line 31"/>
              <p:cNvSpPr>
                <a:spLocks noChangeShapeType="1"/>
              </p:cNvSpPr>
              <p:nvPr userDrawn="1"/>
            </p:nvSpPr>
            <p:spPr bwMode="auto">
              <a:xfrm>
                <a:off x="0" y="3306"/>
                <a:ext cx="5760" cy="0"/>
              </a:xfrm>
              <a:prstGeom prst="line">
                <a:avLst/>
              </a:prstGeom>
              <a:noFill/>
              <a:ln w="9525">
                <a:solidFill>
                  <a:schemeClr val="bg2"/>
                </a:solidFill>
                <a:round/>
                <a:headEnd/>
                <a:tailEnd/>
              </a:ln>
              <a:effectLst/>
            </p:spPr>
            <p:txBody>
              <a:bodyPr wrap="none" anchor="ctr"/>
              <a:lstStyle/>
              <a:p>
                <a:endParaRPr lang="en-US"/>
              </a:p>
            </p:txBody>
          </p:sp>
          <p:sp>
            <p:nvSpPr>
              <p:cNvPr id="142368" name="Line 32"/>
              <p:cNvSpPr>
                <a:spLocks noChangeShapeType="1"/>
              </p:cNvSpPr>
              <p:nvPr userDrawn="1"/>
            </p:nvSpPr>
            <p:spPr bwMode="auto">
              <a:xfrm>
                <a:off x="0" y="2994"/>
                <a:ext cx="5760" cy="0"/>
              </a:xfrm>
              <a:prstGeom prst="line">
                <a:avLst/>
              </a:prstGeom>
              <a:noFill/>
              <a:ln w="12700">
                <a:solidFill>
                  <a:schemeClr val="bg2"/>
                </a:solidFill>
                <a:round/>
                <a:headEnd/>
                <a:tailEnd/>
              </a:ln>
              <a:effectLst/>
            </p:spPr>
            <p:txBody>
              <a:bodyPr wrap="none" anchor="ctr"/>
              <a:lstStyle/>
              <a:p>
                <a:endParaRPr lang="en-US"/>
              </a:p>
            </p:txBody>
          </p:sp>
          <p:sp>
            <p:nvSpPr>
              <p:cNvPr id="142369" name="Line 33"/>
              <p:cNvSpPr>
                <a:spLocks noChangeShapeType="1"/>
              </p:cNvSpPr>
              <p:nvPr userDrawn="1"/>
            </p:nvSpPr>
            <p:spPr bwMode="auto">
              <a:xfrm>
                <a:off x="0" y="3048"/>
                <a:ext cx="5760" cy="0"/>
              </a:xfrm>
              <a:prstGeom prst="line">
                <a:avLst/>
              </a:prstGeom>
              <a:noFill/>
              <a:ln w="12700">
                <a:solidFill>
                  <a:schemeClr val="bg2"/>
                </a:solidFill>
                <a:round/>
                <a:headEnd/>
                <a:tailEnd/>
              </a:ln>
              <a:effectLst/>
            </p:spPr>
            <p:txBody>
              <a:bodyPr wrap="none" anchor="ctr"/>
              <a:lstStyle/>
              <a:p>
                <a:endParaRPr lang="en-US"/>
              </a:p>
            </p:txBody>
          </p:sp>
          <p:sp>
            <p:nvSpPr>
              <p:cNvPr id="142370" name="Line 34"/>
              <p:cNvSpPr>
                <a:spLocks noChangeShapeType="1"/>
              </p:cNvSpPr>
              <p:nvPr userDrawn="1"/>
            </p:nvSpPr>
            <p:spPr bwMode="auto">
              <a:xfrm>
                <a:off x="0" y="3246"/>
                <a:ext cx="5760" cy="0"/>
              </a:xfrm>
              <a:prstGeom prst="line">
                <a:avLst/>
              </a:prstGeom>
              <a:noFill/>
              <a:ln w="19050">
                <a:solidFill>
                  <a:schemeClr val="bg2"/>
                </a:solidFill>
                <a:round/>
                <a:headEnd/>
                <a:tailEnd/>
              </a:ln>
              <a:effectLst/>
            </p:spPr>
            <p:txBody>
              <a:bodyPr wrap="none" anchor="ctr"/>
              <a:lstStyle/>
              <a:p>
                <a:endParaRPr lang="en-US"/>
              </a:p>
            </p:txBody>
          </p:sp>
          <p:sp>
            <p:nvSpPr>
              <p:cNvPr id="142371" name="Line 35"/>
              <p:cNvSpPr>
                <a:spLocks noChangeShapeType="1"/>
              </p:cNvSpPr>
              <p:nvPr userDrawn="1"/>
            </p:nvSpPr>
            <p:spPr bwMode="auto">
              <a:xfrm>
                <a:off x="0" y="3225"/>
                <a:ext cx="5760" cy="0"/>
              </a:xfrm>
              <a:prstGeom prst="line">
                <a:avLst/>
              </a:prstGeom>
              <a:noFill/>
              <a:ln w="9525">
                <a:solidFill>
                  <a:schemeClr val="bg2"/>
                </a:solidFill>
                <a:round/>
                <a:headEnd/>
                <a:tailEnd/>
              </a:ln>
              <a:effectLst/>
            </p:spPr>
            <p:txBody>
              <a:bodyPr wrap="none" anchor="ctr"/>
              <a:lstStyle/>
              <a:p>
                <a:endParaRPr lang="en-US"/>
              </a:p>
            </p:txBody>
          </p:sp>
          <p:sp>
            <p:nvSpPr>
              <p:cNvPr id="142372" name="Line 36"/>
              <p:cNvSpPr>
                <a:spLocks noChangeShapeType="1"/>
              </p:cNvSpPr>
              <p:nvPr userDrawn="1"/>
            </p:nvSpPr>
            <p:spPr bwMode="auto">
              <a:xfrm>
                <a:off x="0" y="2831"/>
                <a:ext cx="5760" cy="0"/>
              </a:xfrm>
              <a:prstGeom prst="line">
                <a:avLst/>
              </a:prstGeom>
              <a:noFill/>
              <a:ln w="28575">
                <a:solidFill>
                  <a:schemeClr val="bg2"/>
                </a:solidFill>
                <a:round/>
                <a:headEnd/>
                <a:tailEnd/>
              </a:ln>
              <a:effectLst/>
            </p:spPr>
            <p:txBody>
              <a:bodyPr wrap="none" anchor="ctr"/>
              <a:lstStyle/>
              <a:p>
                <a:endParaRPr lang="en-US"/>
              </a:p>
            </p:txBody>
          </p:sp>
          <p:sp>
            <p:nvSpPr>
              <p:cNvPr id="142373" name="Line 37"/>
              <p:cNvSpPr>
                <a:spLocks noChangeShapeType="1"/>
              </p:cNvSpPr>
              <p:nvPr userDrawn="1"/>
            </p:nvSpPr>
            <p:spPr bwMode="auto">
              <a:xfrm>
                <a:off x="0" y="2750"/>
                <a:ext cx="5760" cy="0"/>
              </a:xfrm>
              <a:prstGeom prst="line">
                <a:avLst/>
              </a:prstGeom>
              <a:noFill/>
              <a:ln w="12700">
                <a:solidFill>
                  <a:schemeClr val="bg2"/>
                </a:solidFill>
                <a:round/>
                <a:headEnd/>
                <a:tailEnd/>
              </a:ln>
              <a:effectLst/>
            </p:spPr>
            <p:txBody>
              <a:bodyPr wrap="none" anchor="ctr"/>
              <a:lstStyle/>
              <a:p>
                <a:endParaRPr lang="en-US"/>
              </a:p>
            </p:txBody>
          </p:sp>
          <p:sp>
            <p:nvSpPr>
              <p:cNvPr id="142374" name="Line 38"/>
              <p:cNvSpPr>
                <a:spLocks noChangeShapeType="1"/>
              </p:cNvSpPr>
              <p:nvPr userDrawn="1"/>
            </p:nvSpPr>
            <p:spPr bwMode="auto">
              <a:xfrm>
                <a:off x="0" y="2678"/>
                <a:ext cx="5760" cy="0"/>
              </a:xfrm>
              <a:prstGeom prst="line">
                <a:avLst/>
              </a:prstGeom>
              <a:noFill/>
              <a:ln w="12700">
                <a:solidFill>
                  <a:schemeClr val="bg2"/>
                </a:solidFill>
                <a:round/>
                <a:headEnd/>
                <a:tailEnd/>
              </a:ln>
              <a:effectLst/>
            </p:spPr>
            <p:txBody>
              <a:bodyPr wrap="none" anchor="ctr"/>
              <a:lstStyle/>
              <a:p>
                <a:endParaRPr lang="en-US"/>
              </a:p>
            </p:txBody>
          </p:sp>
          <p:sp>
            <p:nvSpPr>
              <p:cNvPr id="142375" name="Line 39"/>
              <p:cNvSpPr>
                <a:spLocks noChangeShapeType="1"/>
              </p:cNvSpPr>
              <p:nvPr userDrawn="1"/>
            </p:nvSpPr>
            <p:spPr bwMode="auto">
              <a:xfrm>
                <a:off x="0" y="2876"/>
                <a:ext cx="5760" cy="0"/>
              </a:xfrm>
              <a:prstGeom prst="line">
                <a:avLst/>
              </a:prstGeom>
              <a:noFill/>
              <a:ln w="19050">
                <a:solidFill>
                  <a:schemeClr val="bg2"/>
                </a:solidFill>
                <a:round/>
                <a:headEnd/>
                <a:tailEnd/>
              </a:ln>
              <a:effectLst/>
            </p:spPr>
            <p:txBody>
              <a:bodyPr wrap="none" anchor="ctr"/>
              <a:lstStyle/>
              <a:p>
                <a:endParaRPr lang="en-US"/>
              </a:p>
            </p:txBody>
          </p:sp>
          <p:sp>
            <p:nvSpPr>
              <p:cNvPr id="142376" name="Line 40"/>
              <p:cNvSpPr>
                <a:spLocks noChangeShapeType="1"/>
              </p:cNvSpPr>
              <p:nvPr userDrawn="1"/>
            </p:nvSpPr>
            <p:spPr bwMode="auto">
              <a:xfrm>
                <a:off x="0" y="2855"/>
                <a:ext cx="5760" cy="0"/>
              </a:xfrm>
              <a:prstGeom prst="line">
                <a:avLst/>
              </a:prstGeom>
              <a:noFill/>
              <a:ln w="9525">
                <a:solidFill>
                  <a:schemeClr val="bg2"/>
                </a:solidFill>
                <a:round/>
                <a:headEnd/>
                <a:tailEnd/>
              </a:ln>
              <a:effectLst/>
            </p:spPr>
            <p:txBody>
              <a:bodyPr wrap="none" anchor="ctr"/>
              <a:lstStyle/>
              <a:p>
                <a:endParaRPr lang="en-US"/>
              </a:p>
            </p:txBody>
          </p:sp>
          <p:sp>
            <p:nvSpPr>
              <p:cNvPr id="142377" name="Line 41"/>
              <p:cNvSpPr>
                <a:spLocks noChangeShapeType="1"/>
              </p:cNvSpPr>
              <p:nvPr userDrawn="1"/>
            </p:nvSpPr>
            <p:spPr bwMode="auto">
              <a:xfrm>
                <a:off x="0" y="2554"/>
                <a:ext cx="5760" cy="0"/>
              </a:xfrm>
              <a:prstGeom prst="line">
                <a:avLst/>
              </a:prstGeom>
              <a:noFill/>
              <a:ln w="9525">
                <a:solidFill>
                  <a:schemeClr val="bg2"/>
                </a:solidFill>
                <a:round/>
                <a:headEnd/>
                <a:tailEnd/>
              </a:ln>
              <a:effectLst/>
            </p:spPr>
            <p:txBody>
              <a:bodyPr wrap="none" anchor="ctr"/>
              <a:lstStyle/>
              <a:p>
                <a:endParaRPr lang="en-US"/>
              </a:p>
            </p:txBody>
          </p:sp>
          <p:sp>
            <p:nvSpPr>
              <p:cNvPr id="142378" name="Line 42"/>
              <p:cNvSpPr>
                <a:spLocks noChangeShapeType="1"/>
              </p:cNvSpPr>
              <p:nvPr userDrawn="1"/>
            </p:nvSpPr>
            <p:spPr bwMode="auto">
              <a:xfrm>
                <a:off x="0" y="2590"/>
                <a:ext cx="5760" cy="0"/>
              </a:xfrm>
              <a:prstGeom prst="line">
                <a:avLst/>
              </a:prstGeom>
              <a:noFill/>
              <a:ln w="38100">
                <a:solidFill>
                  <a:schemeClr val="bg2"/>
                </a:solidFill>
                <a:round/>
                <a:headEnd/>
                <a:tailEnd/>
              </a:ln>
              <a:effectLst/>
            </p:spPr>
            <p:txBody>
              <a:bodyPr wrap="none" anchor="ctr"/>
              <a:lstStyle/>
              <a:p>
                <a:endParaRPr lang="en-US"/>
              </a:p>
            </p:txBody>
          </p:sp>
          <p:sp>
            <p:nvSpPr>
              <p:cNvPr id="142379" name="Line 43"/>
              <p:cNvSpPr>
                <a:spLocks noChangeShapeType="1"/>
              </p:cNvSpPr>
              <p:nvPr userDrawn="1"/>
            </p:nvSpPr>
            <p:spPr bwMode="auto">
              <a:xfrm>
                <a:off x="0" y="2623"/>
                <a:ext cx="5760" cy="0"/>
              </a:xfrm>
              <a:prstGeom prst="line">
                <a:avLst/>
              </a:prstGeom>
              <a:noFill/>
              <a:ln w="19050">
                <a:solidFill>
                  <a:schemeClr val="bg2"/>
                </a:solidFill>
                <a:round/>
                <a:headEnd/>
                <a:tailEnd/>
              </a:ln>
              <a:effectLst/>
            </p:spPr>
            <p:txBody>
              <a:bodyPr wrap="none" anchor="ctr"/>
              <a:lstStyle/>
              <a:p>
                <a:endParaRPr lang="en-US"/>
              </a:p>
            </p:txBody>
          </p:sp>
          <p:sp>
            <p:nvSpPr>
              <p:cNvPr id="142380" name="Line 44"/>
              <p:cNvSpPr>
                <a:spLocks noChangeShapeType="1"/>
              </p:cNvSpPr>
              <p:nvPr userDrawn="1"/>
            </p:nvSpPr>
            <p:spPr bwMode="auto">
              <a:xfrm>
                <a:off x="0" y="2464"/>
                <a:ext cx="5760" cy="0"/>
              </a:xfrm>
              <a:prstGeom prst="line">
                <a:avLst/>
              </a:prstGeom>
              <a:noFill/>
              <a:ln w="28575">
                <a:solidFill>
                  <a:schemeClr val="bg2"/>
                </a:solidFill>
                <a:round/>
                <a:headEnd/>
                <a:tailEnd/>
              </a:ln>
              <a:effectLst/>
            </p:spPr>
            <p:txBody>
              <a:bodyPr wrap="none" anchor="ctr"/>
              <a:lstStyle/>
              <a:p>
                <a:endParaRPr lang="en-US"/>
              </a:p>
            </p:txBody>
          </p:sp>
          <p:sp>
            <p:nvSpPr>
              <p:cNvPr id="142381" name="Line 45"/>
              <p:cNvSpPr>
                <a:spLocks noChangeShapeType="1"/>
              </p:cNvSpPr>
              <p:nvPr userDrawn="1"/>
            </p:nvSpPr>
            <p:spPr bwMode="auto">
              <a:xfrm>
                <a:off x="0" y="2416"/>
                <a:ext cx="5760" cy="0"/>
              </a:xfrm>
              <a:prstGeom prst="line">
                <a:avLst/>
              </a:prstGeom>
              <a:noFill/>
              <a:ln w="12700">
                <a:solidFill>
                  <a:schemeClr val="bg2"/>
                </a:solidFill>
                <a:round/>
                <a:headEnd/>
                <a:tailEnd/>
              </a:ln>
              <a:effectLst/>
            </p:spPr>
            <p:txBody>
              <a:bodyPr wrap="none" anchor="ctr"/>
              <a:lstStyle/>
              <a:p>
                <a:endParaRPr lang="en-US"/>
              </a:p>
            </p:txBody>
          </p:sp>
          <p:sp>
            <p:nvSpPr>
              <p:cNvPr id="142382" name="Line 46"/>
              <p:cNvSpPr>
                <a:spLocks noChangeShapeType="1"/>
              </p:cNvSpPr>
              <p:nvPr userDrawn="1"/>
            </p:nvSpPr>
            <p:spPr bwMode="auto">
              <a:xfrm>
                <a:off x="0" y="2509"/>
                <a:ext cx="5760" cy="0"/>
              </a:xfrm>
              <a:prstGeom prst="line">
                <a:avLst/>
              </a:prstGeom>
              <a:noFill/>
              <a:ln w="19050">
                <a:solidFill>
                  <a:schemeClr val="bg2"/>
                </a:solidFill>
                <a:round/>
                <a:headEnd/>
                <a:tailEnd/>
              </a:ln>
              <a:effectLst/>
            </p:spPr>
            <p:txBody>
              <a:bodyPr wrap="none" anchor="ctr"/>
              <a:lstStyle/>
              <a:p>
                <a:endParaRPr lang="en-US"/>
              </a:p>
            </p:txBody>
          </p:sp>
          <p:sp>
            <p:nvSpPr>
              <p:cNvPr id="142383" name="Line 47"/>
              <p:cNvSpPr>
                <a:spLocks noChangeShapeType="1"/>
              </p:cNvSpPr>
              <p:nvPr userDrawn="1"/>
            </p:nvSpPr>
            <p:spPr bwMode="auto">
              <a:xfrm>
                <a:off x="0" y="2371"/>
                <a:ext cx="5760" cy="0"/>
              </a:xfrm>
              <a:prstGeom prst="line">
                <a:avLst/>
              </a:prstGeom>
              <a:noFill/>
              <a:ln w="19050">
                <a:solidFill>
                  <a:schemeClr val="bg2"/>
                </a:solidFill>
                <a:round/>
                <a:headEnd/>
                <a:tailEnd/>
              </a:ln>
              <a:effectLst/>
            </p:spPr>
            <p:txBody>
              <a:bodyPr wrap="none" anchor="ctr"/>
              <a:lstStyle/>
              <a:p>
                <a:endParaRPr lang="en-US"/>
              </a:p>
            </p:txBody>
          </p:sp>
          <p:sp>
            <p:nvSpPr>
              <p:cNvPr id="142384" name="Line 48"/>
              <p:cNvSpPr>
                <a:spLocks noChangeShapeType="1"/>
              </p:cNvSpPr>
              <p:nvPr userDrawn="1"/>
            </p:nvSpPr>
            <p:spPr bwMode="auto">
              <a:xfrm>
                <a:off x="0" y="2245"/>
                <a:ext cx="5760" cy="0"/>
              </a:xfrm>
              <a:prstGeom prst="line">
                <a:avLst/>
              </a:prstGeom>
              <a:noFill/>
              <a:ln w="28575">
                <a:solidFill>
                  <a:schemeClr val="bg2"/>
                </a:solidFill>
                <a:round/>
                <a:headEnd/>
                <a:tailEnd/>
              </a:ln>
              <a:effectLst/>
            </p:spPr>
            <p:txBody>
              <a:bodyPr wrap="none" anchor="ctr"/>
              <a:lstStyle/>
              <a:p>
                <a:endParaRPr lang="en-US"/>
              </a:p>
            </p:txBody>
          </p:sp>
          <p:sp>
            <p:nvSpPr>
              <p:cNvPr id="142385" name="Line 49"/>
              <p:cNvSpPr>
                <a:spLocks noChangeShapeType="1"/>
              </p:cNvSpPr>
              <p:nvPr userDrawn="1"/>
            </p:nvSpPr>
            <p:spPr bwMode="auto">
              <a:xfrm>
                <a:off x="0" y="2350"/>
                <a:ext cx="5760" cy="0"/>
              </a:xfrm>
              <a:prstGeom prst="line">
                <a:avLst/>
              </a:prstGeom>
              <a:noFill/>
              <a:ln w="9525">
                <a:solidFill>
                  <a:schemeClr val="bg2"/>
                </a:solidFill>
                <a:round/>
                <a:headEnd/>
                <a:tailEnd/>
              </a:ln>
              <a:effectLst/>
            </p:spPr>
            <p:txBody>
              <a:bodyPr wrap="none" anchor="ctr"/>
              <a:lstStyle/>
              <a:p>
                <a:endParaRPr lang="en-US"/>
              </a:p>
            </p:txBody>
          </p:sp>
          <p:sp>
            <p:nvSpPr>
              <p:cNvPr id="142386" name="Line 50"/>
              <p:cNvSpPr>
                <a:spLocks noChangeShapeType="1"/>
              </p:cNvSpPr>
              <p:nvPr userDrawn="1"/>
            </p:nvSpPr>
            <p:spPr bwMode="auto">
              <a:xfrm>
                <a:off x="0" y="2290"/>
                <a:ext cx="5760" cy="0"/>
              </a:xfrm>
              <a:prstGeom prst="line">
                <a:avLst/>
              </a:prstGeom>
              <a:noFill/>
              <a:ln w="19050">
                <a:solidFill>
                  <a:schemeClr val="bg2"/>
                </a:solidFill>
                <a:round/>
                <a:headEnd/>
                <a:tailEnd/>
              </a:ln>
              <a:effectLst/>
            </p:spPr>
            <p:txBody>
              <a:bodyPr wrap="none" anchor="ctr"/>
              <a:lstStyle/>
              <a:p>
                <a:endParaRPr lang="en-US"/>
              </a:p>
            </p:txBody>
          </p:sp>
          <p:sp>
            <p:nvSpPr>
              <p:cNvPr id="142387" name="Line 51"/>
              <p:cNvSpPr>
                <a:spLocks noChangeShapeType="1"/>
              </p:cNvSpPr>
              <p:nvPr userDrawn="1"/>
            </p:nvSpPr>
            <p:spPr bwMode="auto">
              <a:xfrm>
                <a:off x="0" y="2269"/>
                <a:ext cx="5760" cy="0"/>
              </a:xfrm>
              <a:prstGeom prst="line">
                <a:avLst/>
              </a:prstGeom>
              <a:noFill/>
              <a:ln w="9525">
                <a:solidFill>
                  <a:schemeClr val="bg2"/>
                </a:solidFill>
                <a:round/>
                <a:headEnd/>
                <a:tailEnd/>
              </a:ln>
              <a:effectLst/>
            </p:spPr>
            <p:txBody>
              <a:bodyPr wrap="none" anchor="ctr"/>
              <a:lstStyle/>
              <a:p>
                <a:endParaRPr lang="en-US"/>
              </a:p>
            </p:txBody>
          </p:sp>
          <p:sp>
            <p:nvSpPr>
              <p:cNvPr id="142388" name="Line 52"/>
              <p:cNvSpPr>
                <a:spLocks noChangeShapeType="1"/>
              </p:cNvSpPr>
              <p:nvPr userDrawn="1"/>
            </p:nvSpPr>
            <p:spPr bwMode="auto">
              <a:xfrm>
                <a:off x="0" y="2130"/>
                <a:ext cx="5760" cy="0"/>
              </a:xfrm>
              <a:prstGeom prst="line">
                <a:avLst/>
              </a:prstGeom>
              <a:noFill/>
              <a:ln w="9525">
                <a:solidFill>
                  <a:schemeClr val="bg2"/>
                </a:solidFill>
                <a:round/>
                <a:headEnd/>
                <a:tailEnd/>
              </a:ln>
              <a:effectLst/>
            </p:spPr>
            <p:txBody>
              <a:bodyPr wrap="none" anchor="ctr"/>
              <a:lstStyle/>
              <a:p>
                <a:endParaRPr lang="en-US"/>
              </a:p>
            </p:txBody>
          </p:sp>
          <p:sp>
            <p:nvSpPr>
              <p:cNvPr id="142389" name="Line 53"/>
              <p:cNvSpPr>
                <a:spLocks noChangeShapeType="1"/>
              </p:cNvSpPr>
              <p:nvPr userDrawn="1"/>
            </p:nvSpPr>
            <p:spPr bwMode="auto">
              <a:xfrm>
                <a:off x="0" y="2166"/>
                <a:ext cx="5760" cy="0"/>
              </a:xfrm>
              <a:prstGeom prst="line">
                <a:avLst/>
              </a:prstGeom>
              <a:noFill/>
              <a:ln w="38100">
                <a:solidFill>
                  <a:schemeClr val="bg2"/>
                </a:solidFill>
                <a:round/>
                <a:headEnd/>
                <a:tailEnd/>
              </a:ln>
              <a:effectLst/>
            </p:spPr>
            <p:txBody>
              <a:bodyPr wrap="none" anchor="ctr"/>
              <a:lstStyle/>
              <a:p>
                <a:endParaRPr lang="en-US"/>
              </a:p>
            </p:txBody>
          </p:sp>
          <p:sp>
            <p:nvSpPr>
              <p:cNvPr id="142390" name="Line 54"/>
              <p:cNvSpPr>
                <a:spLocks noChangeShapeType="1"/>
              </p:cNvSpPr>
              <p:nvPr userDrawn="1"/>
            </p:nvSpPr>
            <p:spPr bwMode="auto">
              <a:xfrm>
                <a:off x="0" y="2199"/>
                <a:ext cx="5760" cy="0"/>
              </a:xfrm>
              <a:prstGeom prst="line">
                <a:avLst/>
              </a:prstGeom>
              <a:noFill/>
              <a:ln w="19050">
                <a:solidFill>
                  <a:schemeClr val="bg2"/>
                </a:solidFill>
                <a:round/>
                <a:headEnd/>
                <a:tailEnd/>
              </a:ln>
              <a:effectLst/>
            </p:spPr>
            <p:txBody>
              <a:bodyPr wrap="none" anchor="ctr"/>
              <a:lstStyle/>
              <a:p>
                <a:endParaRPr lang="en-US"/>
              </a:p>
            </p:txBody>
          </p:sp>
          <p:sp>
            <p:nvSpPr>
              <p:cNvPr id="142391" name="Line 55"/>
              <p:cNvSpPr>
                <a:spLocks noChangeShapeType="1"/>
              </p:cNvSpPr>
              <p:nvPr userDrawn="1"/>
            </p:nvSpPr>
            <p:spPr bwMode="auto">
              <a:xfrm>
                <a:off x="0" y="2040"/>
                <a:ext cx="5760" cy="0"/>
              </a:xfrm>
              <a:prstGeom prst="line">
                <a:avLst/>
              </a:prstGeom>
              <a:noFill/>
              <a:ln w="28575">
                <a:solidFill>
                  <a:schemeClr val="bg2"/>
                </a:solidFill>
                <a:round/>
                <a:headEnd/>
                <a:tailEnd/>
              </a:ln>
              <a:effectLst/>
            </p:spPr>
            <p:txBody>
              <a:bodyPr wrap="none" anchor="ctr"/>
              <a:lstStyle/>
              <a:p>
                <a:endParaRPr lang="en-US"/>
              </a:p>
            </p:txBody>
          </p:sp>
          <p:sp>
            <p:nvSpPr>
              <p:cNvPr id="142392" name="Line 56"/>
              <p:cNvSpPr>
                <a:spLocks noChangeShapeType="1"/>
              </p:cNvSpPr>
              <p:nvPr userDrawn="1"/>
            </p:nvSpPr>
            <p:spPr bwMode="auto">
              <a:xfrm>
                <a:off x="0" y="1992"/>
                <a:ext cx="5760" cy="0"/>
              </a:xfrm>
              <a:prstGeom prst="line">
                <a:avLst/>
              </a:prstGeom>
              <a:noFill/>
              <a:ln w="12700">
                <a:solidFill>
                  <a:schemeClr val="bg2"/>
                </a:solidFill>
                <a:round/>
                <a:headEnd/>
                <a:tailEnd/>
              </a:ln>
              <a:effectLst/>
            </p:spPr>
            <p:txBody>
              <a:bodyPr wrap="none" anchor="ctr"/>
              <a:lstStyle/>
              <a:p>
                <a:endParaRPr lang="en-US"/>
              </a:p>
            </p:txBody>
          </p:sp>
          <p:sp>
            <p:nvSpPr>
              <p:cNvPr id="142393" name="Line 57"/>
              <p:cNvSpPr>
                <a:spLocks noChangeShapeType="1"/>
              </p:cNvSpPr>
              <p:nvPr userDrawn="1"/>
            </p:nvSpPr>
            <p:spPr bwMode="auto">
              <a:xfrm>
                <a:off x="0" y="2085"/>
                <a:ext cx="5760" cy="0"/>
              </a:xfrm>
              <a:prstGeom prst="line">
                <a:avLst/>
              </a:prstGeom>
              <a:noFill/>
              <a:ln w="19050">
                <a:solidFill>
                  <a:schemeClr val="bg2"/>
                </a:solidFill>
                <a:round/>
                <a:headEnd/>
                <a:tailEnd/>
              </a:ln>
              <a:effectLst/>
            </p:spPr>
            <p:txBody>
              <a:bodyPr wrap="none" anchor="ctr"/>
              <a:lstStyle/>
              <a:p>
                <a:endParaRPr lang="en-US"/>
              </a:p>
            </p:txBody>
          </p:sp>
          <p:sp>
            <p:nvSpPr>
              <p:cNvPr id="142394" name="Line 58"/>
              <p:cNvSpPr>
                <a:spLocks noChangeShapeType="1"/>
              </p:cNvSpPr>
              <p:nvPr userDrawn="1"/>
            </p:nvSpPr>
            <p:spPr bwMode="auto">
              <a:xfrm>
                <a:off x="0" y="1593"/>
                <a:ext cx="5760" cy="0"/>
              </a:xfrm>
              <a:prstGeom prst="line">
                <a:avLst/>
              </a:prstGeom>
              <a:noFill/>
              <a:ln w="9525">
                <a:solidFill>
                  <a:schemeClr val="bg2"/>
                </a:solidFill>
                <a:round/>
                <a:headEnd/>
                <a:tailEnd/>
              </a:ln>
              <a:effectLst/>
            </p:spPr>
            <p:txBody>
              <a:bodyPr wrap="none" anchor="ctr"/>
              <a:lstStyle/>
              <a:p>
                <a:endParaRPr lang="en-US"/>
              </a:p>
            </p:txBody>
          </p:sp>
          <p:sp>
            <p:nvSpPr>
              <p:cNvPr id="142395" name="Line 59"/>
              <p:cNvSpPr>
                <a:spLocks noChangeShapeType="1"/>
              </p:cNvSpPr>
              <p:nvPr userDrawn="1"/>
            </p:nvSpPr>
            <p:spPr bwMode="auto">
              <a:xfrm>
                <a:off x="0" y="1566"/>
                <a:ext cx="5760" cy="0"/>
              </a:xfrm>
              <a:prstGeom prst="line">
                <a:avLst/>
              </a:prstGeom>
              <a:noFill/>
              <a:ln w="38100">
                <a:solidFill>
                  <a:schemeClr val="bg2"/>
                </a:solidFill>
                <a:round/>
                <a:headEnd/>
                <a:tailEnd/>
              </a:ln>
              <a:effectLst/>
            </p:spPr>
            <p:txBody>
              <a:bodyPr wrap="none" anchor="ctr"/>
              <a:lstStyle/>
              <a:p>
                <a:endParaRPr lang="en-US"/>
              </a:p>
            </p:txBody>
          </p:sp>
          <p:sp>
            <p:nvSpPr>
              <p:cNvPr id="142396" name="Line 60"/>
              <p:cNvSpPr>
                <a:spLocks noChangeShapeType="1"/>
              </p:cNvSpPr>
              <p:nvPr userDrawn="1"/>
            </p:nvSpPr>
            <p:spPr bwMode="auto">
              <a:xfrm>
                <a:off x="0" y="1947"/>
                <a:ext cx="5760" cy="0"/>
              </a:xfrm>
              <a:prstGeom prst="line">
                <a:avLst/>
              </a:prstGeom>
              <a:noFill/>
              <a:ln w="19050">
                <a:solidFill>
                  <a:schemeClr val="bg2"/>
                </a:solidFill>
                <a:round/>
                <a:headEnd/>
                <a:tailEnd/>
              </a:ln>
              <a:effectLst/>
            </p:spPr>
            <p:txBody>
              <a:bodyPr wrap="none" anchor="ctr"/>
              <a:lstStyle/>
              <a:p>
                <a:endParaRPr lang="en-US"/>
              </a:p>
            </p:txBody>
          </p:sp>
          <p:sp>
            <p:nvSpPr>
              <p:cNvPr id="142397" name="Line 61"/>
              <p:cNvSpPr>
                <a:spLocks noChangeShapeType="1"/>
              </p:cNvSpPr>
              <p:nvPr userDrawn="1"/>
            </p:nvSpPr>
            <p:spPr bwMode="auto">
              <a:xfrm>
                <a:off x="0" y="1821"/>
                <a:ext cx="5760" cy="0"/>
              </a:xfrm>
              <a:prstGeom prst="line">
                <a:avLst/>
              </a:prstGeom>
              <a:noFill/>
              <a:ln w="28575">
                <a:solidFill>
                  <a:schemeClr val="bg2"/>
                </a:solidFill>
                <a:round/>
                <a:headEnd/>
                <a:tailEnd/>
              </a:ln>
              <a:effectLst/>
            </p:spPr>
            <p:txBody>
              <a:bodyPr wrap="none" anchor="ctr"/>
              <a:lstStyle/>
              <a:p>
                <a:endParaRPr lang="en-US"/>
              </a:p>
            </p:txBody>
          </p:sp>
          <p:sp>
            <p:nvSpPr>
              <p:cNvPr id="142398" name="Line 62"/>
              <p:cNvSpPr>
                <a:spLocks noChangeShapeType="1"/>
              </p:cNvSpPr>
              <p:nvPr userDrawn="1"/>
            </p:nvSpPr>
            <p:spPr bwMode="auto">
              <a:xfrm>
                <a:off x="0" y="1740"/>
                <a:ext cx="5760" cy="0"/>
              </a:xfrm>
              <a:prstGeom prst="line">
                <a:avLst/>
              </a:prstGeom>
              <a:noFill/>
              <a:ln w="12700">
                <a:solidFill>
                  <a:schemeClr val="bg2"/>
                </a:solidFill>
                <a:round/>
                <a:headEnd/>
                <a:tailEnd/>
              </a:ln>
              <a:effectLst/>
            </p:spPr>
            <p:txBody>
              <a:bodyPr wrap="none" anchor="ctr"/>
              <a:lstStyle/>
              <a:p>
                <a:endParaRPr lang="en-US"/>
              </a:p>
            </p:txBody>
          </p:sp>
          <p:sp>
            <p:nvSpPr>
              <p:cNvPr id="142399" name="Line 63"/>
              <p:cNvSpPr>
                <a:spLocks noChangeShapeType="1"/>
              </p:cNvSpPr>
              <p:nvPr userDrawn="1"/>
            </p:nvSpPr>
            <p:spPr bwMode="auto">
              <a:xfrm>
                <a:off x="0" y="1926"/>
                <a:ext cx="5760" cy="0"/>
              </a:xfrm>
              <a:prstGeom prst="line">
                <a:avLst/>
              </a:prstGeom>
              <a:noFill/>
              <a:ln w="9525">
                <a:solidFill>
                  <a:schemeClr val="bg2"/>
                </a:solidFill>
                <a:round/>
                <a:headEnd/>
                <a:tailEnd/>
              </a:ln>
              <a:effectLst/>
            </p:spPr>
            <p:txBody>
              <a:bodyPr wrap="none" anchor="ctr"/>
              <a:lstStyle/>
              <a:p>
                <a:endParaRPr lang="en-US"/>
              </a:p>
            </p:txBody>
          </p:sp>
          <p:sp>
            <p:nvSpPr>
              <p:cNvPr id="142400" name="Line 64"/>
              <p:cNvSpPr>
                <a:spLocks noChangeShapeType="1"/>
              </p:cNvSpPr>
              <p:nvPr userDrawn="1"/>
            </p:nvSpPr>
            <p:spPr bwMode="auto">
              <a:xfrm>
                <a:off x="0" y="1614"/>
                <a:ext cx="5760" cy="0"/>
              </a:xfrm>
              <a:prstGeom prst="line">
                <a:avLst/>
              </a:prstGeom>
              <a:noFill/>
              <a:ln w="12700">
                <a:solidFill>
                  <a:schemeClr val="bg2"/>
                </a:solidFill>
                <a:round/>
                <a:headEnd/>
                <a:tailEnd/>
              </a:ln>
              <a:effectLst/>
            </p:spPr>
            <p:txBody>
              <a:bodyPr wrap="none" anchor="ctr"/>
              <a:lstStyle/>
              <a:p>
                <a:endParaRPr lang="en-US"/>
              </a:p>
            </p:txBody>
          </p:sp>
          <p:sp>
            <p:nvSpPr>
              <p:cNvPr id="142401" name="Line 65"/>
              <p:cNvSpPr>
                <a:spLocks noChangeShapeType="1"/>
              </p:cNvSpPr>
              <p:nvPr userDrawn="1"/>
            </p:nvSpPr>
            <p:spPr bwMode="auto">
              <a:xfrm>
                <a:off x="0" y="1668"/>
                <a:ext cx="5760" cy="0"/>
              </a:xfrm>
              <a:prstGeom prst="line">
                <a:avLst/>
              </a:prstGeom>
              <a:noFill/>
              <a:ln w="12700">
                <a:solidFill>
                  <a:schemeClr val="bg2"/>
                </a:solidFill>
                <a:round/>
                <a:headEnd/>
                <a:tailEnd/>
              </a:ln>
              <a:effectLst/>
            </p:spPr>
            <p:txBody>
              <a:bodyPr wrap="none" anchor="ctr"/>
              <a:lstStyle/>
              <a:p>
                <a:endParaRPr lang="en-US"/>
              </a:p>
            </p:txBody>
          </p:sp>
          <p:sp>
            <p:nvSpPr>
              <p:cNvPr id="142402" name="Line 66"/>
              <p:cNvSpPr>
                <a:spLocks noChangeShapeType="1"/>
              </p:cNvSpPr>
              <p:nvPr userDrawn="1"/>
            </p:nvSpPr>
            <p:spPr bwMode="auto">
              <a:xfrm>
                <a:off x="0" y="1866"/>
                <a:ext cx="5760" cy="0"/>
              </a:xfrm>
              <a:prstGeom prst="line">
                <a:avLst/>
              </a:prstGeom>
              <a:noFill/>
              <a:ln w="19050">
                <a:solidFill>
                  <a:schemeClr val="bg2"/>
                </a:solidFill>
                <a:round/>
                <a:headEnd/>
                <a:tailEnd/>
              </a:ln>
              <a:effectLst/>
            </p:spPr>
            <p:txBody>
              <a:bodyPr wrap="none" anchor="ctr"/>
              <a:lstStyle/>
              <a:p>
                <a:endParaRPr lang="en-US"/>
              </a:p>
            </p:txBody>
          </p:sp>
          <p:sp>
            <p:nvSpPr>
              <p:cNvPr id="142403" name="Line 67"/>
              <p:cNvSpPr>
                <a:spLocks noChangeShapeType="1"/>
              </p:cNvSpPr>
              <p:nvPr userDrawn="1"/>
            </p:nvSpPr>
            <p:spPr bwMode="auto">
              <a:xfrm>
                <a:off x="0" y="1845"/>
                <a:ext cx="5760" cy="0"/>
              </a:xfrm>
              <a:prstGeom prst="line">
                <a:avLst/>
              </a:prstGeom>
              <a:noFill/>
              <a:ln w="9525">
                <a:solidFill>
                  <a:schemeClr val="bg2"/>
                </a:solidFill>
                <a:round/>
                <a:headEnd/>
                <a:tailEnd/>
              </a:ln>
              <a:effectLst/>
            </p:spPr>
            <p:txBody>
              <a:bodyPr wrap="none" anchor="ctr"/>
              <a:lstStyle/>
              <a:p>
                <a:endParaRPr lang="en-US"/>
              </a:p>
            </p:txBody>
          </p:sp>
          <p:sp>
            <p:nvSpPr>
              <p:cNvPr id="142404" name="Line 68"/>
              <p:cNvSpPr>
                <a:spLocks noChangeShapeType="1"/>
              </p:cNvSpPr>
              <p:nvPr userDrawn="1"/>
            </p:nvSpPr>
            <p:spPr bwMode="auto">
              <a:xfrm>
                <a:off x="0" y="1437"/>
                <a:ext cx="5760" cy="0"/>
              </a:xfrm>
              <a:prstGeom prst="line">
                <a:avLst/>
              </a:prstGeom>
              <a:noFill/>
              <a:ln w="9525">
                <a:solidFill>
                  <a:schemeClr val="bg2"/>
                </a:solidFill>
                <a:round/>
                <a:headEnd/>
                <a:tailEnd/>
              </a:ln>
              <a:effectLst/>
            </p:spPr>
            <p:txBody>
              <a:bodyPr wrap="none" anchor="ctr"/>
              <a:lstStyle/>
              <a:p>
                <a:endParaRPr lang="en-US"/>
              </a:p>
            </p:txBody>
          </p:sp>
          <p:sp>
            <p:nvSpPr>
              <p:cNvPr id="142405" name="Line 69"/>
              <p:cNvSpPr>
                <a:spLocks noChangeShapeType="1"/>
              </p:cNvSpPr>
              <p:nvPr userDrawn="1"/>
            </p:nvSpPr>
            <p:spPr bwMode="auto">
              <a:xfrm>
                <a:off x="0" y="1473"/>
                <a:ext cx="5760" cy="0"/>
              </a:xfrm>
              <a:prstGeom prst="line">
                <a:avLst/>
              </a:prstGeom>
              <a:noFill/>
              <a:ln w="38100">
                <a:solidFill>
                  <a:schemeClr val="bg2"/>
                </a:solidFill>
                <a:round/>
                <a:headEnd/>
                <a:tailEnd/>
              </a:ln>
              <a:effectLst/>
            </p:spPr>
            <p:txBody>
              <a:bodyPr wrap="none" anchor="ctr"/>
              <a:lstStyle/>
              <a:p>
                <a:endParaRPr lang="en-US"/>
              </a:p>
            </p:txBody>
          </p:sp>
          <p:sp>
            <p:nvSpPr>
              <p:cNvPr id="142406" name="Line 70"/>
              <p:cNvSpPr>
                <a:spLocks noChangeShapeType="1"/>
              </p:cNvSpPr>
              <p:nvPr userDrawn="1"/>
            </p:nvSpPr>
            <p:spPr bwMode="auto">
              <a:xfrm>
                <a:off x="0" y="1506"/>
                <a:ext cx="5760" cy="0"/>
              </a:xfrm>
              <a:prstGeom prst="line">
                <a:avLst/>
              </a:prstGeom>
              <a:noFill/>
              <a:ln w="19050">
                <a:solidFill>
                  <a:schemeClr val="bg2"/>
                </a:solidFill>
                <a:round/>
                <a:headEnd/>
                <a:tailEnd/>
              </a:ln>
              <a:effectLst/>
            </p:spPr>
            <p:txBody>
              <a:bodyPr wrap="none" anchor="ctr"/>
              <a:lstStyle/>
              <a:p>
                <a:endParaRPr lang="en-US"/>
              </a:p>
            </p:txBody>
          </p:sp>
          <p:sp>
            <p:nvSpPr>
              <p:cNvPr id="142407" name="Line 71"/>
              <p:cNvSpPr>
                <a:spLocks noChangeShapeType="1"/>
              </p:cNvSpPr>
              <p:nvPr userDrawn="1"/>
            </p:nvSpPr>
            <p:spPr bwMode="auto">
              <a:xfrm>
                <a:off x="0" y="1347"/>
                <a:ext cx="5760" cy="0"/>
              </a:xfrm>
              <a:prstGeom prst="line">
                <a:avLst/>
              </a:prstGeom>
              <a:noFill/>
              <a:ln w="28575">
                <a:solidFill>
                  <a:schemeClr val="bg2"/>
                </a:solidFill>
                <a:round/>
                <a:headEnd/>
                <a:tailEnd/>
              </a:ln>
              <a:effectLst/>
            </p:spPr>
            <p:txBody>
              <a:bodyPr wrap="none" anchor="ctr"/>
              <a:lstStyle/>
              <a:p>
                <a:endParaRPr lang="en-US"/>
              </a:p>
            </p:txBody>
          </p:sp>
          <p:sp>
            <p:nvSpPr>
              <p:cNvPr id="142408" name="Line 72"/>
              <p:cNvSpPr>
                <a:spLocks noChangeShapeType="1"/>
              </p:cNvSpPr>
              <p:nvPr userDrawn="1"/>
            </p:nvSpPr>
            <p:spPr bwMode="auto">
              <a:xfrm>
                <a:off x="0" y="1392"/>
                <a:ext cx="5760" cy="0"/>
              </a:xfrm>
              <a:prstGeom prst="line">
                <a:avLst/>
              </a:prstGeom>
              <a:noFill/>
              <a:ln w="19050">
                <a:solidFill>
                  <a:schemeClr val="bg2"/>
                </a:solidFill>
                <a:round/>
                <a:headEnd/>
                <a:tailEnd/>
              </a:ln>
              <a:effectLst/>
            </p:spPr>
            <p:txBody>
              <a:bodyPr wrap="none" anchor="ctr"/>
              <a:lstStyle/>
              <a:p>
                <a:endParaRPr lang="en-US"/>
              </a:p>
            </p:txBody>
          </p:sp>
          <p:sp>
            <p:nvSpPr>
              <p:cNvPr id="142409" name="Line 73"/>
              <p:cNvSpPr>
                <a:spLocks noChangeShapeType="1"/>
              </p:cNvSpPr>
              <p:nvPr userDrawn="1"/>
            </p:nvSpPr>
            <p:spPr bwMode="auto">
              <a:xfrm>
                <a:off x="0" y="1016"/>
                <a:ext cx="5760" cy="0"/>
              </a:xfrm>
              <a:prstGeom prst="line">
                <a:avLst/>
              </a:prstGeom>
              <a:noFill/>
              <a:ln w="9525">
                <a:solidFill>
                  <a:schemeClr val="bg2"/>
                </a:solidFill>
                <a:round/>
                <a:headEnd/>
                <a:tailEnd/>
              </a:ln>
              <a:effectLst/>
            </p:spPr>
            <p:txBody>
              <a:bodyPr wrap="none" anchor="ctr"/>
              <a:lstStyle/>
              <a:p>
                <a:endParaRPr lang="en-US"/>
              </a:p>
            </p:txBody>
          </p:sp>
          <p:sp>
            <p:nvSpPr>
              <p:cNvPr id="142410" name="Line 74"/>
              <p:cNvSpPr>
                <a:spLocks noChangeShapeType="1"/>
              </p:cNvSpPr>
              <p:nvPr userDrawn="1"/>
            </p:nvSpPr>
            <p:spPr bwMode="auto">
              <a:xfrm>
                <a:off x="0" y="989"/>
                <a:ext cx="5760" cy="0"/>
              </a:xfrm>
              <a:prstGeom prst="line">
                <a:avLst/>
              </a:prstGeom>
              <a:noFill/>
              <a:ln w="38100">
                <a:solidFill>
                  <a:schemeClr val="bg2"/>
                </a:solidFill>
                <a:round/>
                <a:headEnd/>
                <a:tailEnd/>
              </a:ln>
              <a:effectLst/>
            </p:spPr>
            <p:txBody>
              <a:bodyPr wrap="none" anchor="ctr"/>
              <a:lstStyle/>
              <a:p>
                <a:endParaRPr lang="en-US"/>
              </a:p>
            </p:txBody>
          </p:sp>
          <p:sp>
            <p:nvSpPr>
              <p:cNvPr id="142411" name="Line 75"/>
              <p:cNvSpPr>
                <a:spLocks noChangeShapeType="1"/>
              </p:cNvSpPr>
              <p:nvPr userDrawn="1"/>
            </p:nvSpPr>
            <p:spPr bwMode="auto">
              <a:xfrm>
                <a:off x="0" y="1244"/>
                <a:ext cx="5760" cy="0"/>
              </a:xfrm>
              <a:prstGeom prst="line">
                <a:avLst/>
              </a:prstGeom>
              <a:noFill/>
              <a:ln w="28575">
                <a:solidFill>
                  <a:schemeClr val="bg2"/>
                </a:solidFill>
                <a:round/>
                <a:headEnd/>
                <a:tailEnd/>
              </a:ln>
              <a:effectLst/>
            </p:spPr>
            <p:txBody>
              <a:bodyPr wrap="none" anchor="ctr"/>
              <a:lstStyle/>
              <a:p>
                <a:endParaRPr lang="en-US"/>
              </a:p>
            </p:txBody>
          </p:sp>
          <p:sp>
            <p:nvSpPr>
              <p:cNvPr id="142412" name="Line 76"/>
              <p:cNvSpPr>
                <a:spLocks noChangeShapeType="1"/>
              </p:cNvSpPr>
              <p:nvPr userDrawn="1"/>
            </p:nvSpPr>
            <p:spPr bwMode="auto">
              <a:xfrm>
                <a:off x="0" y="1163"/>
                <a:ext cx="5760" cy="0"/>
              </a:xfrm>
              <a:prstGeom prst="line">
                <a:avLst/>
              </a:prstGeom>
              <a:noFill/>
              <a:ln w="12700">
                <a:solidFill>
                  <a:schemeClr val="bg2"/>
                </a:solidFill>
                <a:round/>
                <a:headEnd/>
                <a:tailEnd/>
              </a:ln>
              <a:effectLst/>
            </p:spPr>
            <p:txBody>
              <a:bodyPr wrap="none" anchor="ctr"/>
              <a:lstStyle/>
              <a:p>
                <a:endParaRPr lang="en-US"/>
              </a:p>
            </p:txBody>
          </p:sp>
          <p:sp>
            <p:nvSpPr>
              <p:cNvPr id="142413" name="Line 77"/>
              <p:cNvSpPr>
                <a:spLocks noChangeShapeType="1"/>
              </p:cNvSpPr>
              <p:nvPr userDrawn="1"/>
            </p:nvSpPr>
            <p:spPr bwMode="auto">
              <a:xfrm>
                <a:off x="0" y="1037"/>
                <a:ext cx="5760" cy="0"/>
              </a:xfrm>
              <a:prstGeom prst="line">
                <a:avLst/>
              </a:prstGeom>
              <a:noFill/>
              <a:ln w="12700">
                <a:solidFill>
                  <a:schemeClr val="bg2"/>
                </a:solidFill>
                <a:round/>
                <a:headEnd/>
                <a:tailEnd/>
              </a:ln>
              <a:effectLst/>
            </p:spPr>
            <p:txBody>
              <a:bodyPr wrap="none" anchor="ctr"/>
              <a:lstStyle/>
              <a:p>
                <a:endParaRPr lang="en-US"/>
              </a:p>
            </p:txBody>
          </p:sp>
          <p:sp>
            <p:nvSpPr>
              <p:cNvPr id="142414" name="Line 78"/>
              <p:cNvSpPr>
                <a:spLocks noChangeShapeType="1"/>
              </p:cNvSpPr>
              <p:nvPr userDrawn="1"/>
            </p:nvSpPr>
            <p:spPr bwMode="auto">
              <a:xfrm>
                <a:off x="0" y="1091"/>
                <a:ext cx="5760" cy="0"/>
              </a:xfrm>
              <a:prstGeom prst="line">
                <a:avLst/>
              </a:prstGeom>
              <a:noFill/>
              <a:ln w="12700">
                <a:solidFill>
                  <a:schemeClr val="bg2"/>
                </a:solidFill>
                <a:round/>
                <a:headEnd/>
                <a:tailEnd/>
              </a:ln>
              <a:effectLst/>
            </p:spPr>
            <p:txBody>
              <a:bodyPr wrap="none" anchor="ctr"/>
              <a:lstStyle/>
              <a:p>
                <a:endParaRPr lang="en-US"/>
              </a:p>
            </p:txBody>
          </p:sp>
          <p:sp>
            <p:nvSpPr>
              <p:cNvPr id="142415" name="Line 79"/>
              <p:cNvSpPr>
                <a:spLocks noChangeShapeType="1"/>
              </p:cNvSpPr>
              <p:nvPr userDrawn="1"/>
            </p:nvSpPr>
            <p:spPr bwMode="auto">
              <a:xfrm>
                <a:off x="0" y="1289"/>
                <a:ext cx="5760" cy="0"/>
              </a:xfrm>
              <a:prstGeom prst="line">
                <a:avLst/>
              </a:prstGeom>
              <a:noFill/>
              <a:ln w="19050">
                <a:solidFill>
                  <a:schemeClr val="bg2"/>
                </a:solidFill>
                <a:round/>
                <a:headEnd/>
                <a:tailEnd/>
              </a:ln>
              <a:effectLst/>
            </p:spPr>
            <p:txBody>
              <a:bodyPr wrap="none" anchor="ctr"/>
              <a:lstStyle/>
              <a:p>
                <a:endParaRPr lang="en-US"/>
              </a:p>
            </p:txBody>
          </p:sp>
          <p:sp>
            <p:nvSpPr>
              <p:cNvPr id="142416" name="Line 80"/>
              <p:cNvSpPr>
                <a:spLocks noChangeShapeType="1"/>
              </p:cNvSpPr>
              <p:nvPr userDrawn="1"/>
            </p:nvSpPr>
            <p:spPr bwMode="auto">
              <a:xfrm>
                <a:off x="0" y="1268"/>
                <a:ext cx="5760" cy="0"/>
              </a:xfrm>
              <a:prstGeom prst="line">
                <a:avLst/>
              </a:prstGeom>
              <a:noFill/>
              <a:ln w="9525">
                <a:solidFill>
                  <a:schemeClr val="bg2"/>
                </a:solidFill>
                <a:round/>
                <a:headEnd/>
                <a:tailEnd/>
              </a:ln>
              <a:effectLst/>
            </p:spPr>
            <p:txBody>
              <a:bodyPr wrap="none" anchor="ctr"/>
              <a:lstStyle/>
              <a:p>
                <a:endParaRPr lang="en-US"/>
              </a:p>
            </p:txBody>
          </p:sp>
          <p:sp>
            <p:nvSpPr>
              <p:cNvPr id="142417" name="Line 81"/>
              <p:cNvSpPr>
                <a:spLocks noChangeShapeType="1"/>
              </p:cNvSpPr>
              <p:nvPr userDrawn="1"/>
            </p:nvSpPr>
            <p:spPr bwMode="auto">
              <a:xfrm>
                <a:off x="0" y="860"/>
                <a:ext cx="5760" cy="0"/>
              </a:xfrm>
              <a:prstGeom prst="line">
                <a:avLst/>
              </a:prstGeom>
              <a:noFill/>
              <a:ln w="9525">
                <a:solidFill>
                  <a:schemeClr val="bg2"/>
                </a:solidFill>
                <a:round/>
                <a:headEnd/>
                <a:tailEnd/>
              </a:ln>
              <a:effectLst/>
            </p:spPr>
            <p:txBody>
              <a:bodyPr wrap="none" anchor="ctr"/>
              <a:lstStyle/>
              <a:p>
                <a:endParaRPr lang="en-US"/>
              </a:p>
            </p:txBody>
          </p:sp>
          <p:sp>
            <p:nvSpPr>
              <p:cNvPr id="142418" name="Line 82"/>
              <p:cNvSpPr>
                <a:spLocks noChangeShapeType="1"/>
              </p:cNvSpPr>
              <p:nvPr userDrawn="1"/>
            </p:nvSpPr>
            <p:spPr bwMode="auto">
              <a:xfrm>
                <a:off x="0" y="896"/>
                <a:ext cx="5760" cy="0"/>
              </a:xfrm>
              <a:prstGeom prst="line">
                <a:avLst/>
              </a:prstGeom>
              <a:noFill/>
              <a:ln w="38100">
                <a:solidFill>
                  <a:schemeClr val="bg2"/>
                </a:solidFill>
                <a:round/>
                <a:headEnd/>
                <a:tailEnd/>
              </a:ln>
              <a:effectLst/>
            </p:spPr>
            <p:txBody>
              <a:bodyPr wrap="none" anchor="ctr"/>
              <a:lstStyle/>
              <a:p>
                <a:endParaRPr lang="en-US"/>
              </a:p>
            </p:txBody>
          </p:sp>
          <p:sp>
            <p:nvSpPr>
              <p:cNvPr id="142419" name="Line 83"/>
              <p:cNvSpPr>
                <a:spLocks noChangeShapeType="1"/>
              </p:cNvSpPr>
              <p:nvPr userDrawn="1"/>
            </p:nvSpPr>
            <p:spPr bwMode="auto">
              <a:xfrm>
                <a:off x="0" y="929"/>
                <a:ext cx="5760" cy="0"/>
              </a:xfrm>
              <a:prstGeom prst="line">
                <a:avLst/>
              </a:prstGeom>
              <a:noFill/>
              <a:ln w="19050">
                <a:solidFill>
                  <a:schemeClr val="bg2"/>
                </a:solidFill>
                <a:round/>
                <a:headEnd/>
                <a:tailEnd/>
              </a:ln>
              <a:effectLst/>
            </p:spPr>
            <p:txBody>
              <a:bodyPr wrap="none" anchor="ctr"/>
              <a:lstStyle/>
              <a:p>
                <a:endParaRPr lang="en-US"/>
              </a:p>
            </p:txBody>
          </p:sp>
          <p:sp>
            <p:nvSpPr>
              <p:cNvPr id="142420" name="Line 84"/>
              <p:cNvSpPr>
                <a:spLocks noChangeShapeType="1"/>
              </p:cNvSpPr>
              <p:nvPr userDrawn="1"/>
            </p:nvSpPr>
            <p:spPr bwMode="auto">
              <a:xfrm>
                <a:off x="0" y="770"/>
                <a:ext cx="5760" cy="0"/>
              </a:xfrm>
              <a:prstGeom prst="line">
                <a:avLst/>
              </a:prstGeom>
              <a:noFill/>
              <a:ln w="28575">
                <a:solidFill>
                  <a:schemeClr val="bg2"/>
                </a:solidFill>
                <a:round/>
                <a:headEnd/>
                <a:tailEnd/>
              </a:ln>
              <a:effectLst/>
            </p:spPr>
            <p:txBody>
              <a:bodyPr wrap="none" anchor="ctr"/>
              <a:lstStyle/>
              <a:p>
                <a:endParaRPr lang="en-US"/>
              </a:p>
            </p:txBody>
          </p:sp>
          <p:sp>
            <p:nvSpPr>
              <p:cNvPr id="142421" name="Line 85"/>
              <p:cNvSpPr>
                <a:spLocks noChangeShapeType="1"/>
              </p:cNvSpPr>
              <p:nvPr userDrawn="1"/>
            </p:nvSpPr>
            <p:spPr bwMode="auto">
              <a:xfrm>
                <a:off x="0" y="815"/>
                <a:ext cx="5760" cy="0"/>
              </a:xfrm>
              <a:prstGeom prst="line">
                <a:avLst/>
              </a:prstGeom>
              <a:noFill/>
              <a:ln w="19050">
                <a:solidFill>
                  <a:schemeClr val="bg2"/>
                </a:solidFill>
                <a:round/>
                <a:headEnd/>
                <a:tailEnd/>
              </a:ln>
              <a:effectLst/>
            </p:spPr>
            <p:txBody>
              <a:bodyPr wrap="none" anchor="ctr"/>
              <a:lstStyle/>
              <a:p>
                <a:endParaRPr lang="en-US"/>
              </a:p>
            </p:txBody>
          </p:sp>
          <p:sp>
            <p:nvSpPr>
              <p:cNvPr id="142422" name="Line 86"/>
              <p:cNvSpPr>
                <a:spLocks noChangeShapeType="1"/>
              </p:cNvSpPr>
              <p:nvPr userDrawn="1"/>
            </p:nvSpPr>
            <p:spPr bwMode="auto">
              <a:xfrm>
                <a:off x="0" y="718"/>
                <a:ext cx="5760" cy="0"/>
              </a:xfrm>
              <a:prstGeom prst="line">
                <a:avLst/>
              </a:prstGeom>
              <a:noFill/>
              <a:ln w="12700">
                <a:solidFill>
                  <a:schemeClr val="bg2"/>
                </a:solidFill>
                <a:round/>
                <a:headEnd/>
                <a:tailEnd/>
              </a:ln>
              <a:effectLst/>
            </p:spPr>
            <p:txBody>
              <a:bodyPr wrap="none" anchor="ctr"/>
              <a:lstStyle/>
              <a:p>
                <a:endParaRPr lang="en-US"/>
              </a:p>
            </p:txBody>
          </p:sp>
          <p:sp>
            <p:nvSpPr>
              <p:cNvPr id="142423" name="Line 87"/>
              <p:cNvSpPr>
                <a:spLocks noChangeShapeType="1"/>
              </p:cNvSpPr>
              <p:nvPr userDrawn="1"/>
            </p:nvSpPr>
            <p:spPr bwMode="auto">
              <a:xfrm>
                <a:off x="0" y="646"/>
                <a:ext cx="5760" cy="0"/>
              </a:xfrm>
              <a:prstGeom prst="line">
                <a:avLst/>
              </a:prstGeom>
              <a:noFill/>
              <a:ln w="12700">
                <a:solidFill>
                  <a:schemeClr val="bg2"/>
                </a:solidFill>
                <a:round/>
                <a:headEnd/>
                <a:tailEnd/>
              </a:ln>
              <a:effectLst/>
            </p:spPr>
            <p:txBody>
              <a:bodyPr wrap="none" anchor="ctr"/>
              <a:lstStyle/>
              <a:p>
                <a:endParaRPr lang="en-US"/>
              </a:p>
            </p:txBody>
          </p:sp>
          <p:sp>
            <p:nvSpPr>
              <p:cNvPr id="142424" name="Line 88"/>
              <p:cNvSpPr>
                <a:spLocks noChangeShapeType="1"/>
              </p:cNvSpPr>
              <p:nvPr userDrawn="1"/>
            </p:nvSpPr>
            <p:spPr bwMode="auto">
              <a:xfrm>
                <a:off x="0" y="522"/>
                <a:ext cx="5760" cy="0"/>
              </a:xfrm>
              <a:prstGeom prst="line">
                <a:avLst/>
              </a:prstGeom>
              <a:noFill/>
              <a:ln w="9525">
                <a:solidFill>
                  <a:schemeClr val="bg2"/>
                </a:solidFill>
                <a:round/>
                <a:headEnd/>
                <a:tailEnd/>
              </a:ln>
              <a:effectLst/>
            </p:spPr>
            <p:txBody>
              <a:bodyPr wrap="none" anchor="ctr"/>
              <a:lstStyle/>
              <a:p>
                <a:endParaRPr lang="en-US"/>
              </a:p>
            </p:txBody>
          </p:sp>
          <p:sp>
            <p:nvSpPr>
              <p:cNvPr id="142425" name="Line 89"/>
              <p:cNvSpPr>
                <a:spLocks noChangeShapeType="1"/>
              </p:cNvSpPr>
              <p:nvPr userDrawn="1"/>
            </p:nvSpPr>
            <p:spPr bwMode="auto">
              <a:xfrm>
                <a:off x="0" y="558"/>
                <a:ext cx="5760" cy="0"/>
              </a:xfrm>
              <a:prstGeom prst="line">
                <a:avLst/>
              </a:prstGeom>
              <a:noFill/>
              <a:ln w="38100">
                <a:solidFill>
                  <a:schemeClr val="bg2"/>
                </a:solidFill>
                <a:round/>
                <a:headEnd/>
                <a:tailEnd/>
              </a:ln>
              <a:effectLst/>
            </p:spPr>
            <p:txBody>
              <a:bodyPr wrap="none" anchor="ctr"/>
              <a:lstStyle/>
              <a:p>
                <a:endParaRPr lang="en-US"/>
              </a:p>
            </p:txBody>
          </p:sp>
          <p:sp>
            <p:nvSpPr>
              <p:cNvPr id="142426" name="Line 90"/>
              <p:cNvSpPr>
                <a:spLocks noChangeShapeType="1"/>
              </p:cNvSpPr>
              <p:nvPr userDrawn="1"/>
            </p:nvSpPr>
            <p:spPr bwMode="auto">
              <a:xfrm>
                <a:off x="0" y="591"/>
                <a:ext cx="5760" cy="0"/>
              </a:xfrm>
              <a:prstGeom prst="line">
                <a:avLst/>
              </a:prstGeom>
              <a:noFill/>
              <a:ln w="19050">
                <a:solidFill>
                  <a:schemeClr val="bg2"/>
                </a:solidFill>
                <a:round/>
                <a:headEnd/>
                <a:tailEnd/>
              </a:ln>
              <a:effectLst/>
            </p:spPr>
            <p:txBody>
              <a:bodyPr wrap="none" anchor="ctr"/>
              <a:lstStyle/>
              <a:p>
                <a:endParaRPr lang="en-US"/>
              </a:p>
            </p:txBody>
          </p:sp>
          <p:sp>
            <p:nvSpPr>
              <p:cNvPr id="142427" name="Line 91"/>
              <p:cNvSpPr>
                <a:spLocks noChangeShapeType="1"/>
              </p:cNvSpPr>
              <p:nvPr userDrawn="1"/>
            </p:nvSpPr>
            <p:spPr bwMode="auto">
              <a:xfrm>
                <a:off x="0" y="432"/>
                <a:ext cx="5760" cy="0"/>
              </a:xfrm>
              <a:prstGeom prst="line">
                <a:avLst/>
              </a:prstGeom>
              <a:noFill/>
              <a:ln w="28575">
                <a:solidFill>
                  <a:schemeClr val="bg2"/>
                </a:solidFill>
                <a:round/>
                <a:headEnd/>
                <a:tailEnd/>
              </a:ln>
              <a:effectLst/>
            </p:spPr>
            <p:txBody>
              <a:bodyPr wrap="none" anchor="ctr"/>
              <a:lstStyle/>
              <a:p>
                <a:endParaRPr lang="en-US"/>
              </a:p>
            </p:txBody>
          </p:sp>
          <p:sp>
            <p:nvSpPr>
              <p:cNvPr id="142428" name="Line 92"/>
              <p:cNvSpPr>
                <a:spLocks noChangeShapeType="1"/>
              </p:cNvSpPr>
              <p:nvPr userDrawn="1"/>
            </p:nvSpPr>
            <p:spPr bwMode="auto">
              <a:xfrm>
                <a:off x="0" y="384"/>
                <a:ext cx="5760" cy="0"/>
              </a:xfrm>
              <a:prstGeom prst="line">
                <a:avLst/>
              </a:prstGeom>
              <a:noFill/>
              <a:ln w="12700">
                <a:solidFill>
                  <a:schemeClr val="bg2"/>
                </a:solidFill>
                <a:round/>
                <a:headEnd/>
                <a:tailEnd/>
              </a:ln>
              <a:effectLst/>
            </p:spPr>
            <p:txBody>
              <a:bodyPr wrap="none" anchor="ctr"/>
              <a:lstStyle/>
              <a:p>
                <a:endParaRPr lang="en-US"/>
              </a:p>
            </p:txBody>
          </p:sp>
          <p:sp>
            <p:nvSpPr>
              <p:cNvPr id="142429" name="Line 93"/>
              <p:cNvSpPr>
                <a:spLocks noChangeShapeType="1"/>
              </p:cNvSpPr>
              <p:nvPr userDrawn="1"/>
            </p:nvSpPr>
            <p:spPr bwMode="auto">
              <a:xfrm>
                <a:off x="0" y="477"/>
                <a:ext cx="5760" cy="0"/>
              </a:xfrm>
              <a:prstGeom prst="line">
                <a:avLst/>
              </a:prstGeom>
              <a:noFill/>
              <a:ln w="19050">
                <a:solidFill>
                  <a:schemeClr val="bg2"/>
                </a:solidFill>
                <a:round/>
                <a:headEnd/>
                <a:tailEnd/>
              </a:ln>
              <a:effectLst/>
            </p:spPr>
            <p:txBody>
              <a:bodyPr wrap="none" anchor="ctr"/>
              <a:lstStyle/>
              <a:p>
                <a:endParaRPr lang="en-US"/>
              </a:p>
            </p:txBody>
          </p:sp>
          <p:sp>
            <p:nvSpPr>
              <p:cNvPr id="142430" name="Line 94"/>
              <p:cNvSpPr>
                <a:spLocks noChangeShapeType="1"/>
              </p:cNvSpPr>
              <p:nvPr userDrawn="1"/>
            </p:nvSpPr>
            <p:spPr bwMode="auto">
              <a:xfrm>
                <a:off x="0" y="339"/>
                <a:ext cx="5760" cy="0"/>
              </a:xfrm>
              <a:prstGeom prst="line">
                <a:avLst/>
              </a:prstGeom>
              <a:noFill/>
              <a:ln w="19050">
                <a:solidFill>
                  <a:schemeClr val="bg2"/>
                </a:solidFill>
                <a:round/>
                <a:headEnd/>
                <a:tailEnd/>
              </a:ln>
              <a:effectLst/>
            </p:spPr>
            <p:txBody>
              <a:bodyPr wrap="none" anchor="ctr"/>
              <a:lstStyle/>
              <a:p>
                <a:endParaRPr lang="en-US"/>
              </a:p>
            </p:txBody>
          </p:sp>
          <p:sp>
            <p:nvSpPr>
              <p:cNvPr id="142431" name="Line 95"/>
              <p:cNvSpPr>
                <a:spLocks noChangeShapeType="1"/>
              </p:cNvSpPr>
              <p:nvPr userDrawn="1"/>
            </p:nvSpPr>
            <p:spPr bwMode="auto">
              <a:xfrm>
                <a:off x="0" y="318"/>
                <a:ext cx="5760" cy="0"/>
              </a:xfrm>
              <a:prstGeom prst="line">
                <a:avLst/>
              </a:prstGeom>
              <a:noFill/>
              <a:ln w="9525">
                <a:solidFill>
                  <a:schemeClr val="bg2"/>
                </a:solidFill>
                <a:round/>
                <a:headEnd/>
                <a:tailEnd/>
              </a:ln>
              <a:effectLst/>
            </p:spPr>
            <p:txBody>
              <a:bodyPr wrap="none" anchor="ctr"/>
              <a:lstStyle/>
              <a:p>
                <a:endParaRPr lang="en-US"/>
              </a:p>
            </p:txBody>
          </p:sp>
          <p:sp>
            <p:nvSpPr>
              <p:cNvPr id="142432" name="Line 96"/>
              <p:cNvSpPr>
                <a:spLocks noChangeShapeType="1"/>
              </p:cNvSpPr>
              <p:nvPr userDrawn="1"/>
            </p:nvSpPr>
            <p:spPr bwMode="auto">
              <a:xfrm>
                <a:off x="0" y="258"/>
                <a:ext cx="5760" cy="0"/>
              </a:xfrm>
              <a:prstGeom prst="line">
                <a:avLst/>
              </a:prstGeom>
              <a:noFill/>
              <a:ln w="19050">
                <a:solidFill>
                  <a:schemeClr val="bg2"/>
                </a:solidFill>
                <a:round/>
                <a:headEnd/>
                <a:tailEnd/>
              </a:ln>
              <a:effectLst/>
            </p:spPr>
            <p:txBody>
              <a:bodyPr wrap="none" anchor="ctr"/>
              <a:lstStyle/>
              <a:p>
                <a:endParaRPr lang="en-US"/>
              </a:p>
            </p:txBody>
          </p:sp>
          <p:sp>
            <p:nvSpPr>
              <p:cNvPr id="142433" name="Line 97"/>
              <p:cNvSpPr>
                <a:spLocks noChangeShapeType="1"/>
              </p:cNvSpPr>
              <p:nvPr userDrawn="1"/>
            </p:nvSpPr>
            <p:spPr bwMode="auto">
              <a:xfrm>
                <a:off x="0" y="70"/>
                <a:ext cx="5760" cy="0"/>
              </a:xfrm>
              <a:prstGeom prst="line">
                <a:avLst/>
              </a:prstGeom>
              <a:noFill/>
              <a:ln w="9525">
                <a:solidFill>
                  <a:schemeClr val="bg2"/>
                </a:solidFill>
                <a:round/>
                <a:headEnd/>
                <a:tailEnd/>
              </a:ln>
              <a:effectLst/>
            </p:spPr>
            <p:txBody>
              <a:bodyPr wrap="none" anchor="ctr"/>
              <a:lstStyle/>
              <a:p>
                <a:endParaRPr lang="en-US"/>
              </a:p>
            </p:txBody>
          </p:sp>
          <p:sp>
            <p:nvSpPr>
              <p:cNvPr id="142434" name="Line 98"/>
              <p:cNvSpPr>
                <a:spLocks noChangeShapeType="1"/>
              </p:cNvSpPr>
              <p:nvPr userDrawn="1"/>
            </p:nvSpPr>
            <p:spPr bwMode="auto">
              <a:xfrm>
                <a:off x="0" y="43"/>
                <a:ext cx="5760" cy="0"/>
              </a:xfrm>
              <a:prstGeom prst="line">
                <a:avLst/>
              </a:prstGeom>
              <a:noFill/>
              <a:ln w="38100">
                <a:solidFill>
                  <a:schemeClr val="bg2"/>
                </a:solidFill>
                <a:round/>
                <a:headEnd/>
                <a:tailEnd/>
              </a:ln>
              <a:effectLst/>
            </p:spPr>
            <p:txBody>
              <a:bodyPr wrap="none" anchor="ctr"/>
              <a:lstStyle/>
              <a:p>
                <a:endParaRPr lang="en-US"/>
              </a:p>
            </p:txBody>
          </p:sp>
          <p:sp>
            <p:nvSpPr>
              <p:cNvPr id="142435" name="Line 99"/>
              <p:cNvSpPr>
                <a:spLocks noChangeShapeType="1"/>
              </p:cNvSpPr>
              <p:nvPr userDrawn="1"/>
            </p:nvSpPr>
            <p:spPr bwMode="auto">
              <a:xfrm>
                <a:off x="0" y="91"/>
                <a:ext cx="5760" cy="0"/>
              </a:xfrm>
              <a:prstGeom prst="line">
                <a:avLst/>
              </a:prstGeom>
              <a:noFill/>
              <a:ln w="12700">
                <a:solidFill>
                  <a:schemeClr val="bg2"/>
                </a:solidFill>
                <a:round/>
                <a:headEnd/>
                <a:tailEnd/>
              </a:ln>
              <a:effectLst/>
            </p:spPr>
            <p:txBody>
              <a:bodyPr wrap="none" anchor="ctr"/>
              <a:lstStyle/>
              <a:p>
                <a:endParaRPr lang="en-US"/>
              </a:p>
            </p:txBody>
          </p:sp>
          <p:sp>
            <p:nvSpPr>
              <p:cNvPr id="142436" name="Line 100"/>
              <p:cNvSpPr>
                <a:spLocks noChangeShapeType="1"/>
              </p:cNvSpPr>
              <p:nvPr userDrawn="1"/>
            </p:nvSpPr>
            <p:spPr bwMode="auto">
              <a:xfrm>
                <a:off x="0" y="145"/>
                <a:ext cx="5760" cy="0"/>
              </a:xfrm>
              <a:prstGeom prst="line">
                <a:avLst/>
              </a:prstGeom>
              <a:noFill/>
              <a:ln w="12700">
                <a:solidFill>
                  <a:schemeClr val="bg2"/>
                </a:solidFill>
                <a:round/>
                <a:headEnd/>
                <a:tailEnd/>
              </a:ln>
              <a:effectLst/>
            </p:spPr>
            <p:txBody>
              <a:bodyPr wrap="none" anchor="ctr"/>
              <a:lstStyle/>
              <a:p>
                <a:endParaRPr lang="en-US"/>
              </a:p>
            </p:txBody>
          </p:sp>
          <p:sp>
            <p:nvSpPr>
              <p:cNvPr id="142437" name="Line 101"/>
              <p:cNvSpPr>
                <a:spLocks noChangeShapeType="1"/>
              </p:cNvSpPr>
              <p:nvPr userDrawn="1"/>
            </p:nvSpPr>
            <p:spPr bwMode="auto">
              <a:xfrm>
                <a:off x="0" y="202"/>
                <a:ext cx="5760" cy="0"/>
              </a:xfrm>
              <a:prstGeom prst="line">
                <a:avLst/>
              </a:prstGeom>
              <a:noFill/>
              <a:ln w="38100">
                <a:solidFill>
                  <a:schemeClr val="bg2"/>
                </a:solidFill>
                <a:round/>
                <a:headEnd/>
                <a:tailEnd/>
              </a:ln>
              <a:effectLst/>
            </p:spPr>
            <p:txBody>
              <a:bodyPr wrap="none" anchor="ctr"/>
              <a:lstStyle/>
              <a:p>
                <a:endParaRPr lang="en-US"/>
              </a:p>
            </p:txBody>
          </p:sp>
        </p:grpSp>
        <p:grpSp>
          <p:nvGrpSpPr>
            <p:cNvPr id="142438" name="Group 102"/>
            <p:cNvGrpSpPr>
              <a:grpSpLocks/>
            </p:cNvGrpSpPr>
            <p:nvPr userDrawn="1"/>
          </p:nvGrpSpPr>
          <p:grpSpPr bwMode="auto">
            <a:xfrm>
              <a:off x="400" y="205"/>
              <a:ext cx="5216" cy="1123"/>
              <a:chOff x="400" y="205"/>
              <a:chExt cx="5216" cy="1123"/>
            </a:xfrm>
          </p:grpSpPr>
          <p:sp>
            <p:nvSpPr>
              <p:cNvPr id="142439" name="Rectangle 103"/>
              <p:cNvSpPr>
                <a:spLocks noChangeArrowheads="1"/>
              </p:cNvSpPr>
              <p:nvPr userDrawn="1"/>
            </p:nvSpPr>
            <p:spPr bwMode="auto">
              <a:xfrm>
                <a:off x="557" y="205"/>
                <a:ext cx="313" cy="914"/>
              </a:xfrm>
              <a:prstGeom prst="rect">
                <a:avLst/>
              </a:prstGeom>
              <a:solidFill>
                <a:schemeClr val="accent1"/>
              </a:solidFill>
              <a:ln w="9525">
                <a:noFill/>
                <a:miter lim="800000"/>
                <a:headEnd/>
                <a:tailEnd/>
              </a:ln>
              <a:effectLst/>
            </p:spPr>
            <p:txBody>
              <a:bodyPr wrap="none" anchor="ctr"/>
              <a:lstStyle/>
              <a:p>
                <a:endParaRPr lang="en-US"/>
              </a:p>
            </p:txBody>
          </p:sp>
          <p:sp>
            <p:nvSpPr>
              <p:cNvPr id="142440" name="Rectangle 104"/>
              <p:cNvSpPr>
                <a:spLocks noChangeArrowheads="1"/>
              </p:cNvSpPr>
              <p:nvPr userDrawn="1"/>
            </p:nvSpPr>
            <p:spPr bwMode="auto">
              <a:xfrm>
                <a:off x="400" y="288"/>
                <a:ext cx="3567" cy="49"/>
              </a:xfrm>
              <a:prstGeom prst="rect">
                <a:avLst/>
              </a:prstGeom>
              <a:solidFill>
                <a:schemeClr val="hlink"/>
              </a:solidFill>
              <a:ln w="9525">
                <a:noFill/>
                <a:miter lim="800000"/>
                <a:headEnd/>
                <a:tailEnd/>
              </a:ln>
              <a:effectLst/>
            </p:spPr>
            <p:txBody>
              <a:bodyPr wrap="none" anchor="ctr"/>
              <a:lstStyle/>
              <a:p>
                <a:endParaRPr lang="en-US"/>
              </a:p>
            </p:txBody>
          </p:sp>
          <p:sp>
            <p:nvSpPr>
              <p:cNvPr id="142441" name="Rectangle 105"/>
              <p:cNvSpPr>
                <a:spLocks noChangeArrowheads="1"/>
              </p:cNvSpPr>
              <p:nvPr userDrawn="1"/>
            </p:nvSpPr>
            <p:spPr bwMode="auto">
              <a:xfrm>
                <a:off x="4599" y="1115"/>
                <a:ext cx="929" cy="213"/>
              </a:xfrm>
              <a:prstGeom prst="rect">
                <a:avLst/>
              </a:prstGeom>
              <a:solidFill>
                <a:schemeClr val="accent1"/>
              </a:solidFill>
              <a:ln w="9525">
                <a:noFill/>
                <a:miter lim="800000"/>
                <a:headEnd/>
                <a:tailEnd/>
              </a:ln>
              <a:effectLst/>
            </p:spPr>
            <p:txBody>
              <a:bodyPr wrap="none" anchor="ctr"/>
              <a:lstStyle/>
              <a:p>
                <a:endParaRPr lang="en-US"/>
              </a:p>
            </p:txBody>
          </p:sp>
          <p:sp>
            <p:nvSpPr>
              <p:cNvPr id="142442" name="Rectangle 106"/>
              <p:cNvSpPr>
                <a:spLocks noChangeArrowheads="1"/>
              </p:cNvSpPr>
              <p:nvPr userDrawn="1"/>
            </p:nvSpPr>
            <p:spPr bwMode="auto">
              <a:xfrm>
                <a:off x="2049" y="1211"/>
                <a:ext cx="3567" cy="49"/>
              </a:xfrm>
              <a:prstGeom prst="rect">
                <a:avLst/>
              </a:prstGeom>
              <a:solidFill>
                <a:schemeClr val="hlink"/>
              </a:solidFill>
              <a:ln w="9525">
                <a:noFill/>
                <a:miter lim="800000"/>
                <a:headEnd/>
                <a:tailEnd/>
              </a:ln>
              <a:effectLst/>
            </p:spPr>
            <p:txBody>
              <a:bodyPr wrap="none" anchor="ctr"/>
              <a:lstStyle/>
              <a:p>
                <a:endParaRPr lang="en-US"/>
              </a:p>
            </p:txBody>
          </p:sp>
        </p:grpSp>
      </p:grpSp>
      <p:sp>
        <p:nvSpPr>
          <p:cNvPr id="142443" name="Rectangle 107"/>
          <p:cNvSpPr>
            <a:spLocks noGrp="1" noChangeArrowheads="1"/>
          </p:cNvSpPr>
          <p:nvPr>
            <p:ph type="body" idx="1"/>
          </p:nvPr>
        </p:nvSpPr>
        <p:spPr bwMode="auto">
          <a:xfrm>
            <a:off x="838200" y="1752600"/>
            <a:ext cx="7958138" cy="38814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2444" name="Rectangle 108"/>
          <p:cNvSpPr>
            <a:spLocks noGrp="1" noChangeArrowheads="1"/>
          </p:cNvSpPr>
          <p:nvPr>
            <p:ph type="dt" sz="half" idx="2"/>
          </p:nvPr>
        </p:nvSpPr>
        <p:spPr bwMode="auto">
          <a:xfrm>
            <a:off x="809625" y="63738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solidFill>
                  <a:schemeClr val="folHlink"/>
                </a:solidFill>
              </a:defRPr>
            </a:lvl1pPr>
          </a:lstStyle>
          <a:p>
            <a:endParaRPr lang="en-US"/>
          </a:p>
        </p:txBody>
      </p:sp>
      <p:sp>
        <p:nvSpPr>
          <p:cNvPr id="142445" name="Rectangle 109"/>
          <p:cNvSpPr>
            <a:spLocks noGrp="1" noChangeArrowheads="1"/>
          </p:cNvSpPr>
          <p:nvPr>
            <p:ph type="ftr" sz="quarter" idx="3"/>
          </p:nvPr>
        </p:nvSpPr>
        <p:spPr bwMode="auto">
          <a:xfrm>
            <a:off x="3132138" y="6376988"/>
            <a:ext cx="30861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solidFill>
                  <a:schemeClr val="folHlink"/>
                </a:solidFill>
              </a:defRPr>
            </a:lvl1pPr>
          </a:lstStyle>
          <a:p>
            <a:r>
              <a:rPr lang="en-US"/>
              <a:t>P.V. Viswanath</a:t>
            </a:r>
          </a:p>
        </p:txBody>
      </p:sp>
      <p:sp>
        <p:nvSpPr>
          <p:cNvPr id="142446" name="Rectangle 110"/>
          <p:cNvSpPr>
            <a:spLocks noGrp="1" noChangeArrowheads="1"/>
          </p:cNvSpPr>
          <p:nvPr>
            <p:ph type="sldNum" sz="quarter" idx="4"/>
          </p:nvPr>
        </p:nvSpPr>
        <p:spPr bwMode="auto">
          <a:xfrm>
            <a:off x="6589713" y="6376988"/>
            <a:ext cx="21939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chemeClr val="folHlink"/>
                </a:solidFill>
              </a:defRPr>
            </a:lvl1pPr>
          </a:lstStyle>
          <a:p>
            <a:fld id="{EB6A3754-76C3-486B-B433-CCE56F4B2F4E}" type="slidenum">
              <a:rPr lang="en-US"/>
              <a:pPr/>
              <a:t>‹#›</a:t>
            </a:fld>
            <a:endParaRPr lang="en-US"/>
          </a:p>
        </p:txBody>
      </p:sp>
      <p:sp>
        <p:nvSpPr>
          <p:cNvPr id="142447" name="Rectangle 111"/>
          <p:cNvSpPr>
            <a:spLocks noGrp="1" noChangeArrowheads="1"/>
          </p:cNvSpPr>
          <p:nvPr>
            <p:ph type="title"/>
          </p:nvPr>
        </p:nvSpPr>
        <p:spPr bwMode="auto">
          <a:xfrm>
            <a:off x="1371600" y="609600"/>
            <a:ext cx="73787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dt="0"/>
  <p:txStyles>
    <p:titleStyle>
      <a:lvl1pPr algn="ctr" rtl="0" fontAlgn="base">
        <a:lnSpc>
          <a:spcPct val="85000"/>
        </a:lnSpc>
        <a:spcBef>
          <a:spcPct val="0"/>
        </a:spcBef>
        <a:spcAft>
          <a:spcPct val="0"/>
        </a:spcAft>
        <a:defRPr sz="3600">
          <a:solidFill>
            <a:schemeClr val="tx2"/>
          </a:solidFill>
          <a:latin typeface="+mj-lt"/>
          <a:ea typeface="+mj-ea"/>
          <a:cs typeface="+mj-cs"/>
        </a:defRPr>
      </a:lvl1pPr>
      <a:lvl2pPr algn="ctr" rtl="0" fontAlgn="base">
        <a:lnSpc>
          <a:spcPct val="85000"/>
        </a:lnSpc>
        <a:spcBef>
          <a:spcPct val="0"/>
        </a:spcBef>
        <a:spcAft>
          <a:spcPct val="0"/>
        </a:spcAft>
        <a:defRPr sz="3600">
          <a:solidFill>
            <a:schemeClr val="tx2"/>
          </a:solidFill>
          <a:latin typeface="Times New Roman" pitchFamily="18" charset="0"/>
          <a:cs typeface="Times New Roman" pitchFamily="18" charset="0"/>
        </a:defRPr>
      </a:lvl2pPr>
      <a:lvl3pPr algn="ctr" rtl="0" fontAlgn="base">
        <a:lnSpc>
          <a:spcPct val="85000"/>
        </a:lnSpc>
        <a:spcBef>
          <a:spcPct val="0"/>
        </a:spcBef>
        <a:spcAft>
          <a:spcPct val="0"/>
        </a:spcAft>
        <a:defRPr sz="3600">
          <a:solidFill>
            <a:schemeClr val="tx2"/>
          </a:solidFill>
          <a:latin typeface="Times New Roman" pitchFamily="18" charset="0"/>
          <a:cs typeface="Times New Roman" pitchFamily="18" charset="0"/>
        </a:defRPr>
      </a:lvl3pPr>
      <a:lvl4pPr algn="ctr" rtl="0" fontAlgn="base">
        <a:lnSpc>
          <a:spcPct val="85000"/>
        </a:lnSpc>
        <a:spcBef>
          <a:spcPct val="0"/>
        </a:spcBef>
        <a:spcAft>
          <a:spcPct val="0"/>
        </a:spcAft>
        <a:defRPr sz="3600">
          <a:solidFill>
            <a:schemeClr val="tx2"/>
          </a:solidFill>
          <a:latin typeface="Times New Roman" pitchFamily="18" charset="0"/>
          <a:cs typeface="Times New Roman" pitchFamily="18" charset="0"/>
        </a:defRPr>
      </a:lvl4pPr>
      <a:lvl5pPr algn="ctr" rtl="0" fontAlgn="base">
        <a:lnSpc>
          <a:spcPct val="85000"/>
        </a:lnSpc>
        <a:spcBef>
          <a:spcPct val="0"/>
        </a:spcBef>
        <a:spcAft>
          <a:spcPct val="0"/>
        </a:spcAft>
        <a:defRPr sz="3600">
          <a:solidFill>
            <a:schemeClr val="tx2"/>
          </a:solidFill>
          <a:latin typeface="Times New Roman" pitchFamily="18" charset="0"/>
          <a:cs typeface="Times New Roman" pitchFamily="18" charset="0"/>
        </a:defRPr>
      </a:lvl5pPr>
      <a:lvl6pPr marL="457200" algn="ctr" rtl="0" fontAlgn="base">
        <a:lnSpc>
          <a:spcPct val="85000"/>
        </a:lnSpc>
        <a:spcBef>
          <a:spcPct val="0"/>
        </a:spcBef>
        <a:spcAft>
          <a:spcPct val="0"/>
        </a:spcAft>
        <a:defRPr sz="3600">
          <a:solidFill>
            <a:schemeClr val="tx2"/>
          </a:solidFill>
          <a:latin typeface="Times New Roman" pitchFamily="18" charset="0"/>
          <a:cs typeface="Times New Roman" pitchFamily="18" charset="0"/>
        </a:defRPr>
      </a:lvl6pPr>
      <a:lvl7pPr marL="914400" algn="ctr" rtl="0" fontAlgn="base">
        <a:lnSpc>
          <a:spcPct val="85000"/>
        </a:lnSpc>
        <a:spcBef>
          <a:spcPct val="0"/>
        </a:spcBef>
        <a:spcAft>
          <a:spcPct val="0"/>
        </a:spcAft>
        <a:defRPr sz="3600">
          <a:solidFill>
            <a:schemeClr val="tx2"/>
          </a:solidFill>
          <a:latin typeface="Times New Roman" pitchFamily="18" charset="0"/>
          <a:cs typeface="Times New Roman" pitchFamily="18" charset="0"/>
        </a:defRPr>
      </a:lvl7pPr>
      <a:lvl8pPr marL="1371600" algn="ctr" rtl="0" fontAlgn="base">
        <a:lnSpc>
          <a:spcPct val="85000"/>
        </a:lnSpc>
        <a:spcBef>
          <a:spcPct val="0"/>
        </a:spcBef>
        <a:spcAft>
          <a:spcPct val="0"/>
        </a:spcAft>
        <a:defRPr sz="3600">
          <a:solidFill>
            <a:schemeClr val="tx2"/>
          </a:solidFill>
          <a:latin typeface="Times New Roman" pitchFamily="18" charset="0"/>
          <a:cs typeface="Times New Roman" pitchFamily="18" charset="0"/>
        </a:defRPr>
      </a:lvl8pPr>
      <a:lvl9pPr marL="1828800" algn="ctr" rtl="0" fontAlgn="base">
        <a:lnSpc>
          <a:spcPct val="85000"/>
        </a:lnSpc>
        <a:spcBef>
          <a:spcPct val="0"/>
        </a:spcBef>
        <a:spcAft>
          <a:spcPct val="0"/>
        </a:spcAft>
        <a:defRPr sz="3600">
          <a:solidFill>
            <a:schemeClr val="tx2"/>
          </a:solidFill>
          <a:latin typeface="Times New Roman" pitchFamily="18" charset="0"/>
          <a:cs typeface="Times New Roman" pitchFamily="18" charset="0"/>
        </a:defRPr>
      </a:lvl9pPr>
    </p:titleStyle>
    <p:bodyStyle>
      <a:lvl1pPr marL="342900" indent="-342900" algn="l" rtl="0" fontAlgn="base">
        <a:spcBef>
          <a:spcPct val="20000"/>
        </a:spcBef>
        <a:spcAft>
          <a:spcPct val="0"/>
        </a:spcAft>
        <a:buClr>
          <a:schemeClr val="accent2"/>
        </a:buClr>
        <a:buFont typeface="Wingdings" pitchFamily="2" charset="2"/>
        <a:buChar char="w"/>
        <a:defRPr sz="28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55000"/>
        <a:buFont typeface="Wingdings" pitchFamily="2" charset="2"/>
        <a:buChar char="n"/>
        <a:defRPr sz="2400">
          <a:solidFill>
            <a:schemeClr val="tx1"/>
          </a:solidFill>
          <a:latin typeface="+mn-lt"/>
          <a:cs typeface="+mn-cs"/>
        </a:defRPr>
      </a:lvl2pPr>
      <a:lvl3pPr marL="1085850" indent="-228600" algn="l" rtl="0" fontAlgn="base">
        <a:spcBef>
          <a:spcPct val="20000"/>
        </a:spcBef>
        <a:spcAft>
          <a:spcPct val="0"/>
        </a:spcAft>
        <a:buClr>
          <a:schemeClr val="accent2"/>
        </a:buClr>
        <a:buSzPct val="65000"/>
        <a:buFont typeface="Wingdings" pitchFamily="2" charset="2"/>
        <a:buChar char="l"/>
        <a:defRPr sz="2000">
          <a:solidFill>
            <a:schemeClr val="tx1"/>
          </a:solidFill>
          <a:latin typeface="+mn-lt"/>
          <a:cs typeface="+mn-cs"/>
        </a:defRPr>
      </a:lvl3pPr>
      <a:lvl4pPr marL="1428750" indent="-228600" algn="l" rtl="0" fontAlgn="base">
        <a:spcBef>
          <a:spcPct val="20000"/>
        </a:spcBef>
        <a:spcAft>
          <a:spcPct val="0"/>
        </a:spcAft>
        <a:buClr>
          <a:schemeClr val="accent2"/>
        </a:buClr>
        <a:buSzPct val="85000"/>
        <a:buFont typeface="Wingdings" pitchFamily="2" charset="2"/>
        <a:buChar char="w"/>
        <a:defRPr>
          <a:solidFill>
            <a:schemeClr val="tx1"/>
          </a:solidFill>
          <a:latin typeface="+mn-lt"/>
          <a:cs typeface="+mn-cs"/>
        </a:defRPr>
      </a:lvl4pPr>
      <a:lvl5pPr marL="1771650" indent="-228600" algn="l" rtl="0" fontAlgn="base">
        <a:spcBef>
          <a:spcPct val="20000"/>
        </a:spcBef>
        <a:spcAft>
          <a:spcPct val="0"/>
        </a:spcAft>
        <a:buClr>
          <a:schemeClr val="accent2"/>
        </a:buClr>
        <a:buSzPct val="80000"/>
        <a:buFont typeface="Wingdings" pitchFamily="2" charset="2"/>
        <a:buChar char="§"/>
        <a:defRPr sz="1400">
          <a:solidFill>
            <a:schemeClr val="tx1"/>
          </a:solidFill>
          <a:latin typeface="+mn-lt"/>
          <a:cs typeface="+mn-cs"/>
        </a:defRPr>
      </a:lvl5pPr>
      <a:lvl6pPr marL="2228850" indent="-228600" algn="l" rtl="0" fontAlgn="base">
        <a:spcBef>
          <a:spcPct val="20000"/>
        </a:spcBef>
        <a:spcAft>
          <a:spcPct val="0"/>
        </a:spcAft>
        <a:buClr>
          <a:schemeClr val="accent2"/>
        </a:buClr>
        <a:buSzPct val="80000"/>
        <a:buFont typeface="Wingdings" pitchFamily="2" charset="2"/>
        <a:buChar char="§"/>
        <a:defRPr sz="1400">
          <a:solidFill>
            <a:schemeClr val="tx1"/>
          </a:solidFill>
          <a:latin typeface="+mn-lt"/>
          <a:cs typeface="+mn-cs"/>
        </a:defRPr>
      </a:lvl6pPr>
      <a:lvl7pPr marL="2686050" indent="-228600" algn="l" rtl="0" fontAlgn="base">
        <a:spcBef>
          <a:spcPct val="20000"/>
        </a:spcBef>
        <a:spcAft>
          <a:spcPct val="0"/>
        </a:spcAft>
        <a:buClr>
          <a:schemeClr val="accent2"/>
        </a:buClr>
        <a:buSzPct val="80000"/>
        <a:buFont typeface="Wingdings" pitchFamily="2" charset="2"/>
        <a:buChar char="§"/>
        <a:defRPr sz="1400">
          <a:solidFill>
            <a:schemeClr val="tx1"/>
          </a:solidFill>
          <a:latin typeface="+mn-lt"/>
          <a:cs typeface="+mn-cs"/>
        </a:defRPr>
      </a:lvl7pPr>
      <a:lvl8pPr marL="3143250" indent="-228600" algn="l" rtl="0" fontAlgn="base">
        <a:spcBef>
          <a:spcPct val="20000"/>
        </a:spcBef>
        <a:spcAft>
          <a:spcPct val="0"/>
        </a:spcAft>
        <a:buClr>
          <a:schemeClr val="accent2"/>
        </a:buClr>
        <a:buSzPct val="80000"/>
        <a:buFont typeface="Wingdings" pitchFamily="2" charset="2"/>
        <a:buChar char="§"/>
        <a:defRPr sz="1400">
          <a:solidFill>
            <a:schemeClr val="tx1"/>
          </a:solidFill>
          <a:latin typeface="+mn-lt"/>
          <a:cs typeface="+mn-cs"/>
        </a:defRPr>
      </a:lvl8pPr>
      <a:lvl9pPr marL="3600450" indent="-228600" algn="l" rtl="0" fontAlgn="base">
        <a:spcBef>
          <a:spcPct val="20000"/>
        </a:spcBef>
        <a:spcAft>
          <a:spcPct val="0"/>
        </a:spcAft>
        <a:buClr>
          <a:schemeClr val="accent2"/>
        </a:buClr>
        <a:buSzPct val="80000"/>
        <a:buFont typeface="Wingdings" pitchFamily="2" charset="2"/>
        <a:buChar char="§"/>
        <a:defRPr sz="1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vmlDrawing" Target="../drawings/vmlDrawing5.vml"/><Relationship Id="rId5" Type="http://schemas.openxmlformats.org/officeDocument/2006/relationships/image" Target="../media/image1.emf"/><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vmlDrawing" Target="../drawings/vmlDrawing6.vml"/><Relationship Id="rId5" Type="http://schemas.openxmlformats.org/officeDocument/2006/relationships/image" Target="../media/image1.emf"/><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vmlDrawing" Target="../drawings/vmlDrawing7.vml"/><Relationship Id="rId6" Type="http://schemas.openxmlformats.org/officeDocument/2006/relationships/image" Target="../media/image1.emf"/><Relationship Id="rId5" Type="http://schemas.openxmlformats.org/officeDocument/2006/relationships/oleObject" Target="../embeddings/oleObject9.bin"/><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vmlDrawing" Target="../drawings/vmlDrawing8.vml"/><Relationship Id="rId5" Type="http://schemas.openxmlformats.org/officeDocument/2006/relationships/image" Target="../media/image1.emf"/><Relationship Id="rId4" Type="http://schemas.openxmlformats.org/officeDocument/2006/relationships/oleObject" Target="../embeddings/oleObject10.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vmlDrawing" Target="../drawings/vmlDrawing9.vml"/><Relationship Id="rId5" Type="http://schemas.openxmlformats.org/officeDocument/2006/relationships/image" Target="../media/image1.emf"/><Relationship Id="rId4" Type="http://schemas.openxmlformats.org/officeDocument/2006/relationships/oleObject" Target="../embeddings/oleObject11.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vmlDrawing" Target="../drawings/vmlDrawing10.vml"/><Relationship Id="rId5" Type="http://schemas.openxmlformats.org/officeDocument/2006/relationships/image" Target="../media/image5.emf"/><Relationship Id="rId4" Type="http://schemas.openxmlformats.org/officeDocument/2006/relationships/oleObject" Target="../embeddings/oleObject12.bin"/></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vmlDrawing" Target="../drawings/vmlDrawing11.vml"/><Relationship Id="rId5" Type="http://schemas.openxmlformats.org/officeDocument/2006/relationships/image" Target="../media/image1.emf"/><Relationship Id="rId4" Type="http://schemas.openxmlformats.org/officeDocument/2006/relationships/oleObject" Target="../embeddings/oleObject13.bin"/></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vmlDrawing" Target="../drawings/vmlDrawing12.vml"/><Relationship Id="rId5" Type="http://schemas.openxmlformats.org/officeDocument/2006/relationships/image" Target="../media/image1.emf"/><Relationship Id="rId4" Type="http://schemas.openxmlformats.org/officeDocument/2006/relationships/oleObject" Target="../embeddings/oleObject14.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slideLayout" Target="../slideLayouts/slideLayout2.xml"/><Relationship Id="rId7" Type="http://schemas.openxmlformats.org/officeDocument/2006/relationships/oleObject" Target="../embeddings/oleObject16.bin"/><Relationship Id="rId2" Type="http://schemas.openxmlformats.org/officeDocument/2006/relationships/tags" Target="../tags/tag14.xml"/><Relationship Id="rId1" Type="http://schemas.openxmlformats.org/officeDocument/2006/relationships/vmlDrawing" Target="../drawings/vmlDrawing13.vml"/><Relationship Id="rId6" Type="http://schemas.openxmlformats.org/officeDocument/2006/relationships/image" Target="../media/image1.emf"/><Relationship Id="rId5" Type="http://schemas.openxmlformats.org/officeDocument/2006/relationships/oleObject" Target="../embeddings/oleObject15.bin"/><Relationship Id="rId4" Type="http://schemas.openxmlformats.org/officeDocument/2006/relationships/notesSlide" Target="../notesSlides/notesSlide15.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18.bin"/><Relationship Id="rId5" Type="http://schemas.openxmlformats.org/officeDocument/2006/relationships/image" Target="../media/image7.wmf"/><Relationship Id="rId4" Type="http://schemas.openxmlformats.org/officeDocument/2006/relationships/oleObject" Target="../embeddings/oleObject17.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vmlDrawing" Target="../drawings/vmlDrawing15.vml"/><Relationship Id="rId6" Type="http://schemas.openxmlformats.org/officeDocument/2006/relationships/image" Target="../media/image1.emf"/><Relationship Id="rId5" Type="http://schemas.openxmlformats.org/officeDocument/2006/relationships/oleObject" Target="../embeddings/oleObject19.bin"/><Relationship Id="rId4"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vmlDrawing" Target="../drawings/vmlDrawing16.vml"/><Relationship Id="rId5" Type="http://schemas.openxmlformats.org/officeDocument/2006/relationships/image" Target="../media/image1.emf"/><Relationship Id="rId4" Type="http://schemas.openxmlformats.org/officeDocument/2006/relationships/oleObject" Target="../embeddings/oleObject20.bin"/></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vmlDrawing" Target="../drawings/vmlDrawing17.vml"/><Relationship Id="rId6" Type="http://schemas.openxmlformats.org/officeDocument/2006/relationships/image" Target="../media/image1.emf"/><Relationship Id="rId5" Type="http://schemas.openxmlformats.org/officeDocument/2006/relationships/oleObject" Target="../embeddings/oleObject21.bin"/><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6.xml"/><Relationship Id="rId1" Type="http://schemas.openxmlformats.org/officeDocument/2006/relationships/vmlDrawing" Target="../drawings/vmlDrawing18.vml"/><Relationship Id="rId5" Type="http://schemas.openxmlformats.org/officeDocument/2006/relationships/image" Target="../media/image9.emf"/><Relationship Id="rId4" Type="http://schemas.openxmlformats.org/officeDocument/2006/relationships/oleObject" Target="../embeddings/oleObject22.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5.xml"/><Relationship Id="rId7" Type="http://schemas.openxmlformats.org/officeDocument/2006/relationships/image" Target="../media/image3.wmf"/><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 Id="rId9" Type="http://schemas.openxmlformats.org/officeDocument/2006/relationships/image" Target="../media/image4.wmf"/></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vmlDrawing" Target="../drawings/vmlDrawing19.vml"/><Relationship Id="rId5" Type="http://schemas.openxmlformats.org/officeDocument/2006/relationships/image" Target="../media/image1.emf"/><Relationship Id="rId4" Type="http://schemas.openxmlformats.org/officeDocument/2006/relationships/oleObject" Target="../embeddings/oleObject23.bin"/></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vmlDrawing" Target="../drawings/vmlDrawing3.vml"/><Relationship Id="rId5" Type="http://schemas.openxmlformats.org/officeDocument/2006/relationships/image" Target="../media/image1.emf"/><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vmlDrawing" Target="../drawings/vmlDrawing4.vml"/><Relationship Id="rId5" Type="http://schemas.openxmlformats.org/officeDocument/2006/relationships/image" Target="../media/image1.e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noFill/>
          <a:ln/>
        </p:spPr>
        <p:txBody>
          <a:bodyPr lIns="90487" tIns="44450" rIns="90487" bIns="44450"/>
          <a:lstStyle/>
          <a:p>
            <a:r>
              <a:rPr lang="en-US" sz="4000" dirty="0" smtClean="0"/>
              <a:t>Introduction to Financial Statement Analysis</a:t>
            </a:r>
            <a:endParaRPr lang="en-US" sz="4000" dirty="0"/>
          </a:p>
        </p:txBody>
      </p:sp>
      <p:sp>
        <p:nvSpPr>
          <p:cNvPr id="4099" name="Rectangle 3"/>
          <p:cNvSpPr>
            <a:spLocks noGrp="1" noChangeArrowheads="1"/>
          </p:cNvSpPr>
          <p:nvPr>
            <p:ph type="subTitle" idx="1"/>
          </p:nvPr>
        </p:nvSpPr>
        <p:spPr>
          <a:noFill/>
          <a:ln/>
        </p:spPr>
        <p:txBody>
          <a:bodyPr lIns="90487" tIns="44450" rIns="90487" bIns="44450"/>
          <a:lstStyle/>
          <a:p>
            <a:pPr marL="342900" indent="-342900"/>
            <a:endParaRPr lang="en-US" dirty="0" smtClean="0"/>
          </a:p>
          <a:p>
            <a:pPr marL="342900" indent="-342900"/>
            <a:endParaRPr lang="en-US" dirty="0"/>
          </a:p>
          <a:p>
            <a:pPr marL="342900" indent="-342900"/>
            <a:r>
              <a:rPr lang="en-US" dirty="0" smtClean="0"/>
              <a:t>P.V</a:t>
            </a:r>
            <a:r>
              <a:rPr lang="en-US" dirty="0"/>
              <a:t>. </a:t>
            </a:r>
            <a:r>
              <a:rPr lang="en-US" dirty="0" err="1"/>
              <a:t>Viswanath</a:t>
            </a:r>
            <a:endParaRPr lang="en-US" dirty="0"/>
          </a:p>
          <a:p>
            <a:pPr marL="342900" indent="-342900"/>
            <a:endParaRPr lang="en-US" dirty="0"/>
          </a:p>
          <a:p>
            <a:pPr marL="342900" indent="-342900"/>
            <a:endParaRPr lang="en-US" dirty="0"/>
          </a:p>
          <a:p>
            <a:pPr marL="342900" indent="-342900"/>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Liabilities</a:t>
            </a:r>
            <a:endParaRPr lang="en-US" dirty="0"/>
          </a:p>
        </p:txBody>
      </p:sp>
      <p:sp>
        <p:nvSpPr>
          <p:cNvPr id="3" name="Content Placeholder 2"/>
          <p:cNvSpPr>
            <a:spLocks noGrp="1"/>
          </p:cNvSpPr>
          <p:nvPr>
            <p:ph idx="1"/>
          </p:nvPr>
        </p:nvSpPr>
        <p:spPr/>
        <p:txBody>
          <a:bodyPr/>
          <a:lstStyle/>
          <a:p>
            <a:r>
              <a:rPr lang="en-US" sz="2400" dirty="0" smtClean="0"/>
              <a:t>Liabilities are divided into current and long-term liabilities.</a:t>
            </a:r>
          </a:p>
          <a:p>
            <a:r>
              <a:rPr lang="en-US" sz="2400" dirty="0" smtClean="0"/>
              <a:t>Liabilities that will be satisfied in one year are known as current, and include:</a:t>
            </a:r>
          </a:p>
          <a:p>
            <a:pPr lvl="1"/>
            <a:r>
              <a:rPr lang="en-US" sz="2000" dirty="0" smtClean="0"/>
              <a:t>Accounts payable,</a:t>
            </a:r>
          </a:p>
          <a:p>
            <a:pPr lvl="1"/>
            <a:r>
              <a:rPr lang="en-US" sz="2000" dirty="0" smtClean="0"/>
              <a:t>Notes payable, short-term debt and all repayments of debt that will occur within the year.</a:t>
            </a:r>
          </a:p>
          <a:p>
            <a:pPr lvl="1"/>
            <a:r>
              <a:rPr lang="en-US" sz="2000" dirty="0" smtClean="0"/>
              <a:t>Items such as salary or taxes that are owed but have not yet been paid.</a:t>
            </a:r>
          </a:p>
          <a:p>
            <a:r>
              <a:rPr lang="en-US" sz="2400" dirty="0" smtClean="0"/>
              <a:t>The difference between current assets and current liabilities is known as (net) working capital.</a:t>
            </a:r>
            <a:endParaRPr lang="en-US" sz="2400"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14316088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97319" name="think-cell Slide" r:id="rId4" imgW="395" imgH="394" progId="TCLayout.ActiveDocument.1">
                  <p:embed/>
                </p:oleObj>
              </mc:Choice>
              <mc:Fallback>
                <p:oleObj name="think-cell Slide" r:id="rId4" imgW="395" imgH="394"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dirty="0" smtClean="0"/>
              <a:t>Long-term liabilities</a:t>
            </a:r>
            <a:endParaRPr lang="en-US" dirty="0"/>
          </a:p>
        </p:txBody>
      </p:sp>
      <p:sp>
        <p:nvSpPr>
          <p:cNvPr id="3" name="Content Placeholder 2"/>
          <p:cNvSpPr>
            <a:spLocks noGrp="1"/>
          </p:cNvSpPr>
          <p:nvPr>
            <p:ph idx="1"/>
          </p:nvPr>
        </p:nvSpPr>
        <p:spPr>
          <a:xfrm>
            <a:off x="838200" y="1752600"/>
            <a:ext cx="7958138" cy="4724400"/>
          </a:xfrm>
        </p:spPr>
        <p:txBody>
          <a:bodyPr>
            <a:normAutofit lnSpcReduction="10000"/>
          </a:bodyPr>
          <a:lstStyle/>
          <a:p>
            <a:r>
              <a:rPr lang="en-US" dirty="0" smtClean="0"/>
              <a:t>Long-term liabilities represent obligations of the firm to make payouts over more than a year.  For example:</a:t>
            </a:r>
          </a:p>
          <a:p>
            <a:r>
              <a:rPr lang="en-US" dirty="0" smtClean="0"/>
              <a:t>Long-term </a:t>
            </a:r>
            <a:r>
              <a:rPr lang="en-US" dirty="0"/>
              <a:t>debt is any loan or debt obligation with a maturity of more than one year.</a:t>
            </a:r>
          </a:p>
          <a:p>
            <a:r>
              <a:rPr lang="en-US" dirty="0"/>
              <a:t>Capital leases are long-term lease contracts that obligate the firm to make regular payments in exchange for the use of an asset</a:t>
            </a:r>
            <a:r>
              <a:rPr lang="en-US" dirty="0" smtClean="0"/>
              <a:t>.</a:t>
            </a:r>
          </a:p>
          <a:p>
            <a:r>
              <a:rPr lang="en-US" dirty="0" smtClean="0"/>
              <a:t>We now discuss deferred tax liabilities and deferred tax assets – two categories that are purely accounting entities.</a:t>
            </a:r>
            <a:endParaRPr lang="en-US" dirty="0"/>
          </a:p>
          <a:p>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11</a:t>
            </a:fld>
            <a:endParaRPr lang="en-US"/>
          </a:p>
        </p:txBody>
      </p:sp>
    </p:spTree>
    <p:extLst>
      <p:ext uri="{BB962C8B-B14F-4D97-AF65-F5344CB8AC3E}">
        <p14:creationId xmlns:p14="http://schemas.microsoft.com/office/powerpoint/2010/main" val="912209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18108743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04487" name="think-cell Slide" r:id="rId4" imgW="395" imgH="394" progId="TCLayout.ActiveDocument.1">
                  <p:embed/>
                </p:oleObj>
              </mc:Choice>
              <mc:Fallback>
                <p:oleObj name="think-cell Slide" r:id="rId4" imgW="395" imgH="394"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dirty="0" smtClean="0"/>
              <a:t>Deferred Tax Liabilities</a:t>
            </a:r>
            <a:endParaRPr lang="en-US" dirty="0"/>
          </a:p>
        </p:txBody>
      </p:sp>
      <p:sp>
        <p:nvSpPr>
          <p:cNvPr id="3" name="Content Placeholder 2"/>
          <p:cNvSpPr>
            <a:spLocks noGrp="1"/>
          </p:cNvSpPr>
          <p:nvPr>
            <p:ph idx="1"/>
          </p:nvPr>
        </p:nvSpPr>
        <p:spPr>
          <a:xfrm>
            <a:off x="838200" y="1752600"/>
            <a:ext cx="7958138" cy="4495800"/>
          </a:xfrm>
        </p:spPr>
        <p:txBody>
          <a:bodyPr>
            <a:normAutofit fontScale="92500" lnSpcReduction="20000"/>
          </a:bodyPr>
          <a:lstStyle/>
          <a:p>
            <a:r>
              <a:rPr lang="en-US" dirty="0"/>
              <a:t>Deferred taxes are taxes that are owed but not yet paid.  Firms keep two sets of books – one for financial reporting and one for tax purposes.  Deferred tax liabilities arise when the firm’s financial (accounting) income exceeds its income for tax purposes.  </a:t>
            </a:r>
          </a:p>
          <a:p>
            <a:r>
              <a:rPr lang="en-US" dirty="0"/>
              <a:t>If a firm depreciates assets faster for tax purposes than for reporting purposes, its tax paid will be less than tax due according to reported income.  Hence it will look as if the firm has not paid taxes that it owes</a:t>
            </a:r>
            <a:r>
              <a:rPr lang="en-US" dirty="0" smtClean="0"/>
              <a:t>.</a:t>
            </a:r>
          </a:p>
          <a:p>
            <a:r>
              <a:rPr lang="en-US" dirty="0"/>
              <a:t>Over time, the discrepancy will disappear and the tax due will be “paid.”  Hence deferred tax is recorded as a liability.</a:t>
            </a:r>
          </a:p>
          <a:p>
            <a:endParaRPr lang="en-US" dirty="0"/>
          </a:p>
          <a:p>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12</a:t>
            </a:fld>
            <a:endParaRPr lang="en-US"/>
          </a:p>
        </p:txBody>
      </p:sp>
    </p:spTree>
    <p:extLst>
      <p:ext uri="{BB962C8B-B14F-4D97-AF65-F5344CB8AC3E}">
        <p14:creationId xmlns:p14="http://schemas.microsoft.com/office/powerpoint/2010/main" val="3279457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34892680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94247" name="think-cell Slide" r:id="rId5" imgW="395" imgH="394" progId="TCLayout.ActiveDocument.1">
                  <p:embed/>
                </p:oleObj>
              </mc:Choice>
              <mc:Fallback>
                <p:oleObj name="think-cell Slide" r:id="rId5" imgW="395" imgH="394"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7" name="Rectangle 6" hidden="1"/>
          <p:cNvSpPr/>
          <p:nvPr>
            <p:custDataLst>
              <p:tags r:id="rId3"/>
            </p:custDataLst>
          </p:nvPr>
        </p:nvSpPr>
        <p:spPr bwMode="auto">
          <a:xfrm>
            <a:off x="0" y="0"/>
            <a:ext cx="158750" cy="15875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endParaRPr kumimoji="0" lang="en-US" sz="3600" u="none" strike="noStrike" cap="none" normalizeH="0" dirty="0" smtClean="0">
              <a:ln>
                <a:noFill/>
              </a:ln>
              <a:solidFill>
                <a:schemeClr val="tx1"/>
              </a:solidFill>
              <a:effectLst/>
              <a:ea typeface="+mj-ea"/>
              <a:sym typeface="Times New Roman" panose="02020603050405020304" pitchFamily="18" charset="0"/>
            </a:endParaRPr>
          </a:p>
        </p:txBody>
      </p:sp>
      <p:sp>
        <p:nvSpPr>
          <p:cNvPr id="2" name="Title 1"/>
          <p:cNvSpPr>
            <a:spLocks noGrp="1"/>
          </p:cNvSpPr>
          <p:nvPr>
            <p:ph type="title"/>
          </p:nvPr>
        </p:nvSpPr>
        <p:spPr/>
        <p:txBody>
          <a:bodyPr vert="horz"/>
          <a:lstStyle/>
          <a:p>
            <a:r>
              <a:rPr lang="en-US" dirty="0" smtClean="0"/>
              <a:t>Deferred Tax Liabilities</a:t>
            </a:r>
            <a:endParaRPr lang="en-US" dirty="0"/>
          </a:p>
        </p:txBody>
      </p:sp>
      <p:sp>
        <p:nvSpPr>
          <p:cNvPr id="3" name="Content Placeholder 2"/>
          <p:cNvSpPr>
            <a:spLocks noGrp="1"/>
          </p:cNvSpPr>
          <p:nvPr>
            <p:ph idx="1"/>
          </p:nvPr>
        </p:nvSpPr>
        <p:spPr>
          <a:xfrm>
            <a:off x="685800" y="1752600"/>
            <a:ext cx="8110538" cy="4724400"/>
          </a:xfrm>
        </p:spPr>
        <p:txBody>
          <a:bodyPr>
            <a:normAutofit fontScale="92500" lnSpcReduction="20000"/>
          </a:bodyPr>
          <a:lstStyle/>
          <a:p>
            <a:r>
              <a:rPr lang="en-US" dirty="0" smtClean="0"/>
              <a:t>Suppose there is a depreciable asset worth $500 with a life of two years.  Reported depreciation (straight line) is $250 in each of two years.  Depreciation for tax purposes is accelerated -- $300 in year 1 and $200 in year 2. </a:t>
            </a:r>
          </a:p>
          <a:p>
            <a:r>
              <a:rPr lang="en-US" dirty="0" smtClean="0"/>
              <a:t>If </a:t>
            </a:r>
            <a:r>
              <a:rPr lang="en-US" dirty="0"/>
              <a:t>the tax rate is 20%, actual tax paid (based on the higher depreciation) will be 20</a:t>
            </a:r>
            <a:r>
              <a:rPr lang="en-US" dirty="0" smtClean="0"/>
              <a:t>% of $50 </a:t>
            </a:r>
            <a:r>
              <a:rPr lang="en-US" dirty="0"/>
              <a:t>or </a:t>
            </a:r>
            <a:r>
              <a:rPr lang="en-US" dirty="0" smtClean="0"/>
              <a:t>$10 less.  </a:t>
            </a:r>
            <a:r>
              <a:rPr lang="en-US" dirty="0"/>
              <a:t>Hence this will create a tax liability, i.e. an obligation to pay the IRS </a:t>
            </a:r>
            <a:r>
              <a:rPr lang="en-US" dirty="0" smtClean="0"/>
              <a:t>$10 </a:t>
            </a:r>
            <a:r>
              <a:rPr lang="en-US" dirty="0"/>
              <a:t>in the future.  </a:t>
            </a:r>
            <a:endParaRPr lang="en-US" dirty="0" smtClean="0"/>
          </a:p>
          <a:p>
            <a:r>
              <a:rPr lang="en-US" dirty="0" smtClean="0"/>
              <a:t>However</a:t>
            </a:r>
            <a:r>
              <a:rPr lang="en-US" dirty="0"/>
              <a:t>, in </a:t>
            </a:r>
            <a:r>
              <a:rPr lang="en-US" dirty="0" smtClean="0"/>
              <a:t>the next period</a:t>
            </a:r>
            <a:r>
              <a:rPr lang="en-US" dirty="0"/>
              <a:t>, </a:t>
            </a:r>
            <a:r>
              <a:rPr lang="en-US" dirty="0" smtClean="0"/>
              <a:t>reported </a:t>
            </a:r>
            <a:r>
              <a:rPr lang="en-US" dirty="0"/>
              <a:t>depreciation is </a:t>
            </a:r>
            <a:r>
              <a:rPr lang="en-US" dirty="0" smtClean="0"/>
              <a:t>$250</a:t>
            </a:r>
            <a:r>
              <a:rPr lang="en-US" dirty="0"/>
              <a:t>, while actual depreciation for tax purposes is $200; then the actual tax paid (based on the lower depreciation of $200 will be 20</a:t>
            </a:r>
            <a:r>
              <a:rPr lang="en-US" dirty="0" smtClean="0"/>
              <a:t>%(</a:t>
            </a:r>
            <a:r>
              <a:rPr lang="en-US" dirty="0"/>
              <a:t>5</a:t>
            </a:r>
            <a:r>
              <a:rPr lang="en-US" dirty="0" smtClean="0"/>
              <a:t>0</a:t>
            </a:r>
            <a:r>
              <a:rPr lang="en-US" dirty="0"/>
              <a:t>) or </a:t>
            </a:r>
            <a:r>
              <a:rPr lang="en-US" dirty="0" smtClean="0"/>
              <a:t>$10 </a:t>
            </a:r>
            <a:r>
              <a:rPr lang="en-US" dirty="0"/>
              <a:t>more than the tax required on the reported income.  This will reduce the tax liability to zero.</a:t>
            </a:r>
          </a:p>
          <a:p>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13</a:t>
            </a:fld>
            <a:endParaRPr lang="en-US"/>
          </a:p>
        </p:txBody>
      </p:sp>
    </p:spTree>
    <p:extLst>
      <p:ext uri="{BB962C8B-B14F-4D97-AF65-F5344CB8AC3E}">
        <p14:creationId xmlns:p14="http://schemas.microsoft.com/office/powerpoint/2010/main" val="212265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Deferred Tax Assets</a:t>
            </a:r>
            <a:endParaRPr lang="en-US" dirty="0"/>
          </a:p>
        </p:txBody>
      </p:sp>
      <p:sp>
        <p:nvSpPr>
          <p:cNvPr id="3" name="Content Placeholder 2"/>
          <p:cNvSpPr>
            <a:spLocks noGrp="1"/>
          </p:cNvSpPr>
          <p:nvPr>
            <p:ph idx="1"/>
          </p:nvPr>
        </p:nvSpPr>
        <p:spPr>
          <a:xfrm>
            <a:off x="838200" y="1752600"/>
            <a:ext cx="8153400" cy="4724400"/>
          </a:xfrm>
        </p:spPr>
        <p:txBody>
          <a:bodyPr>
            <a:normAutofit fontScale="92500" lnSpcReduction="20000"/>
          </a:bodyPr>
          <a:lstStyle/>
          <a:p>
            <a:r>
              <a:rPr lang="en-US" dirty="0" smtClean="0"/>
              <a:t>In principle, there could be deferred tax assets, as well.</a:t>
            </a:r>
          </a:p>
          <a:p>
            <a:r>
              <a:rPr lang="en-US" dirty="0" smtClean="0"/>
              <a:t>This occurs when reported accounting income is less than taxable income; i.e. when tax actually paid (based on taxable income) is greater than the tax liability (based on reported income).</a:t>
            </a:r>
          </a:p>
          <a:p>
            <a:r>
              <a:rPr lang="en-US" dirty="0" smtClean="0"/>
              <a:t>For example, when a product is sold with </a:t>
            </a:r>
            <a:r>
              <a:rPr lang="en-US" dirty="0"/>
              <a:t>a warranty, </a:t>
            </a:r>
            <a:r>
              <a:rPr lang="en-US" dirty="0" smtClean="0"/>
              <a:t>warranty </a:t>
            </a:r>
            <a:r>
              <a:rPr lang="en-US" dirty="0"/>
              <a:t>expense is estimated for the period the products are sold even though the actual cost isn’t incurred until later periods</a:t>
            </a:r>
            <a:r>
              <a:rPr lang="en-US" dirty="0" smtClean="0"/>
              <a:t>.  This causes reported income to be lower.</a:t>
            </a:r>
          </a:p>
          <a:p>
            <a:r>
              <a:rPr lang="en-US" dirty="0" smtClean="0"/>
              <a:t>However, tax laws recognize a warranty expense only when the payment is actually made.  Hence actual tax paid can be higher if actual warranty payments in a given period are lower.</a:t>
            </a:r>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14</a:t>
            </a:fld>
            <a:endParaRPr lang="en-US"/>
          </a:p>
        </p:txBody>
      </p:sp>
    </p:spTree>
    <p:extLst>
      <p:ext uri="{BB962C8B-B14F-4D97-AF65-F5344CB8AC3E}">
        <p14:creationId xmlns:p14="http://schemas.microsoft.com/office/powerpoint/2010/main" val="17587167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27057127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96295" name="think-cell Slide" r:id="rId4" imgW="395" imgH="394" progId="TCLayout.ActiveDocument.1">
                  <p:embed/>
                </p:oleObj>
              </mc:Choice>
              <mc:Fallback>
                <p:oleObj name="think-cell Slide" r:id="rId4" imgW="395" imgH="394"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dirty="0" smtClean="0"/>
              <a:t>Deferred Tax Assets</a:t>
            </a:r>
            <a:endParaRPr lang="en-US" dirty="0"/>
          </a:p>
        </p:txBody>
      </p:sp>
      <p:sp>
        <p:nvSpPr>
          <p:cNvPr id="3" name="Content Placeholder 2"/>
          <p:cNvSpPr>
            <a:spLocks noGrp="1"/>
          </p:cNvSpPr>
          <p:nvPr>
            <p:ph idx="1"/>
          </p:nvPr>
        </p:nvSpPr>
        <p:spPr>
          <a:xfrm>
            <a:off x="838200" y="1752600"/>
            <a:ext cx="8153400" cy="4800600"/>
          </a:xfrm>
        </p:spPr>
        <p:txBody>
          <a:bodyPr>
            <a:normAutofit fontScale="92500" lnSpcReduction="20000"/>
          </a:bodyPr>
          <a:lstStyle/>
          <a:p>
            <a:r>
              <a:rPr lang="en-US" dirty="0" smtClean="0"/>
              <a:t>Suppose actual </a:t>
            </a:r>
            <a:r>
              <a:rPr lang="en-US" dirty="0"/>
              <a:t>warranty payouts in earlier periods are </a:t>
            </a:r>
            <a:r>
              <a:rPr lang="en-US" dirty="0" smtClean="0"/>
              <a:t>lower than the warranty expense.</a:t>
            </a:r>
          </a:p>
          <a:p>
            <a:r>
              <a:rPr lang="en-US" dirty="0" smtClean="0"/>
              <a:t>Since only actual payouts can be deducted, the taxable income will be higher.  </a:t>
            </a:r>
            <a:r>
              <a:rPr lang="en-US" dirty="0"/>
              <a:t>But the </a:t>
            </a:r>
            <a:r>
              <a:rPr lang="en-US" dirty="0" smtClean="0"/>
              <a:t>higher accounting warranty </a:t>
            </a:r>
            <a:r>
              <a:rPr lang="en-US" dirty="0"/>
              <a:t>expense will make the </a:t>
            </a:r>
            <a:r>
              <a:rPr lang="en-US" dirty="0" smtClean="0"/>
              <a:t>accounting income </a:t>
            </a:r>
            <a:r>
              <a:rPr lang="en-US" dirty="0"/>
              <a:t>lower and hence the </a:t>
            </a:r>
            <a:r>
              <a:rPr lang="en-US" dirty="0" smtClean="0"/>
              <a:t>required accounting tax </a:t>
            </a:r>
            <a:r>
              <a:rPr lang="en-US" dirty="0"/>
              <a:t>payment lower.  </a:t>
            </a:r>
            <a:endParaRPr lang="en-US" dirty="0" smtClean="0"/>
          </a:p>
          <a:p>
            <a:r>
              <a:rPr lang="en-US" dirty="0" smtClean="0"/>
              <a:t>This </a:t>
            </a:r>
            <a:r>
              <a:rPr lang="en-US" dirty="0"/>
              <a:t>actual “excessively” high payment will </a:t>
            </a:r>
            <a:r>
              <a:rPr lang="en-US" dirty="0" smtClean="0"/>
              <a:t>thus generate </a:t>
            </a:r>
            <a:r>
              <a:rPr lang="en-US" dirty="0"/>
              <a:t>a deferred tax asset.</a:t>
            </a:r>
          </a:p>
          <a:p>
            <a:r>
              <a:rPr lang="en-US" dirty="0" smtClean="0"/>
              <a:t>If the warranty expense is correctly estimated on average, the lower early payouts will be balanced by higher warranty payments in </a:t>
            </a:r>
            <a:r>
              <a:rPr lang="en-US" dirty="0"/>
              <a:t>later periods, </a:t>
            </a:r>
            <a:r>
              <a:rPr lang="en-US" dirty="0" smtClean="0"/>
              <a:t>will generate tax benefits.  These are recognized now, as a (deferred tax) asset, as it were.</a:t>
            </a:r>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15</a:t>
            </a:fld>
            <a:endParaRPr lang="en-US"/>
          </a:p>
        </p:txBody>
      </p:sp>
    </p:spTree>
    <p:extLst>
      <p:ext uri="{BB962C8B-B14F-4D97-AF65-F5344CB8AC3E}">
        <p14:creationId xmlns:p14="http://schemas.microsoft.com/office/powerpoint/2010/main" val="728986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Stockholder’s Equity</a:t>
            </a:r>
            <a:endParaRPr lang="en-US" dirty="0"/>
          </a:p>
        </p:txBody>
      </p:sp>
      <p:sp>
        <p:nvSpPr>
          <p:cNvPr id="3" name="Content Placeholder 2"/>
          <p:cNvSpPr>
            <a:spLocks noGrp="1"/>
          </p:cNvSpPr>
          <p:nvPr>
            <p:ph idx="1"/>
          </p:nvPr>
        </p:nvSpPr>
        <p:spPr/>
        <p:txBody>
          <a:bodyPr/>
          <a:lstStyle/>
          <a:p>
            <a:r>
              <a:rPr lang="en-US" sz="2400" dirty="0" smtClean="0"/>
              <a:t>The sum of current liabilities and long-term liabilities is total liabilities.  The difference between the firm’s assets and its liabilities is Stockholders’ Equity or the book value of equity.</a:t>
            </a:r>
          </a:p>
          <a:p>
            <a:r>
              <a:rPr lang="en-US" sz="2400" dirty="0" smtClean="0"/>
              <a:t>This number often does not provide us with an accurate assessment of the firm’s equity because book values are  based on historical quantities and not on market values.</a:t>
            </a:r>
          </a:p>
          <a:p>
            <a:r>
              <a:rPr lang="en-US" sz="2400" dirty="0" smtClean="0"/>
              <a:t>The market price of a share times shares outstanding is called market capitalization; this reflects what investors expect the firms assets to produce in the future that can be distributed to shareholders.</a:t>
            </a:r>
            <a:endParaRPr lang="en-US" sz="2400"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en-US"/>
              <a:t>P.V. Viswanath</a:t>
            </a:r>
          </a:p>
        </p:txBody>
      </p:sp>
      <p:sp>
        <p:nvSpPr>
          <p:cNvPr id="7" name="Slide Number Placeholder 5"/>
          <p:cNvSpPr>
            <a:spLocks noGrp="1"/>
          </p:cNvSpPr>
          <p:nvPr>
            <p:ph type="sldNum" sz="quarter" idx="12"/>
          </p:nvPr>
        </p:nvSpPr>
        <p:spPr/>
        <p:txBody>
          <a:bodyPr/>
          <a:lstStyle/>
          <a:p>
            <a:fld id="{2BDA0E65-37F4-46D2-9F2B-767BED172F51}" type="slidenum">
              <a:rPr lang="en-US"/>
              <a:pPr/>
              <a:t>17</a:t>
            </a:fld>
            <a:endParaRPr lang="en-US"/>
          </a:p>
        </p:txBody>
      </p:sp>
      <p:sp>
        <p:nvSpPr>
          <p:cNvPr id="347138"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347139"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p>
        </p:txBody>
      </p:sp>
      <p:sp>
        <p:nvSpPr>
          <p:cNvPr id="347140" name="Rectangle 4"/>
          <p:cNvSpPr>
            <a:spLocks noGrp="1" noChangeArrowheads="1"/>
          </p:cNvSpPr>
          <p:nvPr>
            <p:ph type="title"/>
          </p:nvPr>
        </p:nvSpPr>
        <p:spPr>
          <a:noFill/>
          <a:ln/>
        </p:spPr>
        <p:txBody>
          <a:bodyPr lIns="90488" tIns="44450" rIns="90488" bIns="44450"/>
          <a:lstStyle/>
          <a:p>
            <a:r>
              <a:rPr lang="en-US"/>
              <a:t>Market Value vs. Book Value</a:t>
            </a:r>
          </a:p>
        </p:txBody>
      </p:sp>
      <p:sp>
        <p:nvSpPr>
          <p:cNvPr id="347141" name="Rectangle 5"/>
          <p:cNvSpPr>
            <a:spLocks noGrp="1" noChangeArrowheads="1"/>
          </p:cNvSpPr>
          <p:nvPr>
            <p:ph type="body" idx="1"/>
          </p:nvPr>
        </p:nvSpPr>
        <p:spPr>
          <a:xfrm>
            <a:off x="838200" y="1752600"/>
            <a:ext cx="7958138" cy="4624388"/>
          </a:xfrm>
          <a:noFill/>
          <a:ln/>
        </p:spPr>
        <p:txBody>
          <a:bodyPr lIns="90488" tIns="44450" rIns="90488" bIns="44450">
            <a:normAutofit fontScale="92500"/>
          </a:bodyPr>
          <a:lstStyle/>
          <a:p>
            <a:pPr>
              <a:buFont typeface="Wingdings" pitchFamily="2" charset="2"/>
              <a:buNone/>
            </a:pPr>
            <a:r>
              <a:rPr lang="en-US" sz="2400" u="sng" dirty="0">
                <a:solidFill>
                  <a:srgbClr val="002060"/>
                </a:solidFill>
              </a:rPr>
              <a:t>Example</a:t>
            </a:r>
            <a:endParaRPr lang="en-US" sz="2400" dirty="0">
              <a:solidFill>
                <a:srgbClr val="002060"/>
              </a:solidFill>
            </a:endParaRPr>
          </a:p>
          <a:p>
            <a:pPr>
              <a:buFont typeface="Wingdings" pitchFamily="2" charset="2"/>
              <a:buNone/>
            </a:pPr>
            <a:r>
              <a:rPr lang="en-US" sz="2400" dirty="0">
                <a:solidFill>
                  <a:srgbClr val="002060"/>
                </a:solidFill>
              </a:rPr>
              <a:t>According to </a:t>
            </a:r>
            <a:r>
              <a:rPr lang="en-US" sz="2400" dirty="0" smtClean="0">
                <a:solidFill>
                  <a:srgbClr val="002060"/>
                </a:solidFill>
              </a:rPr>
              <a:t>Generally Accepted Accounting Principles (GAAP), </a:t>
            </a:r>
            <a:r>
              <a:rPr lang="en-US" sz="2400" dirty="0">
                <a:solidFill>
                  <a:srgbClr val="002060"/>
                </a:solidFill>
              </a:rPr>
              <a:t>your firm has equity worth $6 billion, debt worth $4 billion, assets worth $10 billion.  The market values your firm’s 100 million shares at $75 per share and the debt at $4 billion.</a:t>
            </a:r>
          </a:p>
          <a:p>
            <a:pPr>
              <a:buFont typeface="Wingdings" pitchFamily="2" charset="2"/>
              <a:buNone/>
            </a:pPr>
            <a:r>
              <a:rPr lang="en-US" sz="2400" dirty="0">
                <a:solidFill>
                  <a:srgbClr val="002060"/>
                </a:solidFill>
              </a:rPr>
              <a:t>Q: What is the market value of your assets?</a:t>
            </a:r>
          </a:p>
          <a:p>
            <a:pPr>
              <a:buFont typeface="Wingdings" pitchFamily="2" charset="2"/>
              <a:buNone/>
            </a:pPr>
            <a:r>
              <a:rPr lang="en-US" sz="2400" dirty="0" smtClean="0">
                <a:solidFill>
                  <a:srgbClr val="002060"/>
                </a:solidFill>
              </a:rPr>
              <a:t>A</a:t>
            </a:r>
            <a:r>
              <a:rPr lang="en-US" sz="2400" dirty="0">
                <a:solidFill>
                  <a:srgbClr val="002060"/>
                </a:solidFill>
              </a:rPr>
              <a:t>: </a:t>
            </a:r>
            <a:r>
              <a:rPr lang="en-US" sz="2400" dirty="0" smtClean="0">
                <a:solidFill>
                  <a:srgbClr val="002060"/>
                </a:solidFill>
              </a:rPr>
              <a:t>Since </a:t>
            </a:r>
            <a:r>
              <a:rPr lang="en-US" sz="2400" dirty="0">
                <a:solidFill>
                  <a:srgbClr val="002060"/>
                </a:solidFill>
              </a:rPr>
              <a:t>(Assets=Liabilities + Equity), your assets must have a market value of $11.5 billion</a:t>
            </a:r>
            <a:r>
              <a:rPr lang="en-US" sz="2400" dirty="0" smtClean="0">
                <a:solidFill>
                  <a:srgbClr val="002060"/>
                </a:solidFill>
              </a:rPr>
              <a:t>.</a:t>
            </a:r>
          </a:p>
          <a:p>
            <a:pPr>
              <a:buFont typeface="Wingdings" pitchFamily="2" charset="2"/>
              <a:buNone/>
            </a:pPr>
            <a:endParaRPr lang="en-US" sz="2400" dirty="0" smtClean="0">
              <a:solidFill>
                <a:srgbClr val="002060"/>
              </a:solidFill>
            </a:endParaRPr>
          </a:p>
          <a:p>
            <a:pPr marL="0" indent="0">
              <a:buFont typeface="Wingdings" pitchFamily="2" charset="2"/>
              <a:buNone/>
            </a:pPr>
            <a:r>
              <a:rPr lang="en-US" sz="2400" dirty="0" smtClean="0">
                <a:solidFill>
                  <a:srgbClr val="002060"/>
                </a:solidFill>
              </a:rPr>
              <a:t>In this example, </a:t>
            </a:r>
            <a:r>
              <a:rPr lang="en-US" sz="2400" dirty="0" smtClean="0">
                <a:solidFill>
                  <a:srgbClr val="002060"/>
                </a:solidFill>
              </a:rPr>
              <a:t>we assume that the </a:t>
            </a:r>
            <a:r>
              <a:rPr lang="en-US" sz="2400" dirty="0" smtClean="0">
                <a:solidFill>
                  <a:srgbClr val="002060"/>
                </a:solidFill>
              </a:rPr>
              <a:t>market value of debt is the same as the book value of debt, but this need not always be true</a:t>
            </a:r>
            <a:r>
              <a:rPr lang="en-US" sz="2400" dirty="0" smtClean="0">
                <a:solidFill>
                  <a:srgbClr val="002060"/>
                </a:solidFill>
              </a:rPr>
              <a:t>.</a:t>
            </a:r>
            <a:endParaRPr lang="en-US" sz="2400" dirty="0">
              <a:solidFill>
                <a:srgbClr val="00206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7141">
                                            <p:txEl>
                                              <p:pRg st="0" end="0"/>
                                            </p:txEl>
                                          </p:spTgt>
                                        </p:tgtEl>
                                        <p:attrNameLst>
                                          <p:attrName>style.visibility</p:attrName>
                                        </p:attrNameLst>
                                      </p:cBhvr>
                                      <p:to>
                                        <p:strVal val="visible"/>
                                      </p:to>
                                    </p:set>
                                    <p:anim calcmode="lin" valueType="num">
                                      <p:cBhvr additive="base">
                                        <p:cTn id="7" dur="500" fill="hold"/>
                                        <p:tgtEl>
                                          <p:spTgt spid="34714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714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7141">
                                            <p:txEl>
                                              <p:pRg st="1" end="1"/>
                                            </p:txEl>
                                          </p:spTgt>
                                        </p:tgtEl>
                                        <p:attrNameLst>
                                          <p:attrName>style.visibility</p:attrName>
                                        </p:attrNameLst>
                                      </p:cBhvr>
                                      <p:to>
                                        <p:strVal val="visible"/>
                                      </p:to>
                                    </p:set>
                                    <p:anim calcmode="lin" valueType="num">
                                      <p:cBhvr additive="base">
                                        <p:cTn id="13" dur="500" fill="hold"/>
                                        <p:tgtEl>
                                          <p:spTgt spid="34714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714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7141">
                                            <p:txEl>
                                              <p:pRg st="2" end="2"/>
                                            </p:txEl>
                                          </p:spTgt>
                                        </p:tgtEl>
                                        <p:attrNameLst>
                                          <p:attrName>style.visibility</p:attrName>
                                        </p:attrNameLst>
                                      </p:cBhvr>
                                      <p:to>
                                        <p:strVal val="visible"/>
                                      </p:to>
                                    </p:set>
                                    <p:anim calcmode="lin" valueType="num">
                                      <p:cBhvr additive="base">
                                        <p:cTn id="19" dur="500" fill="hold"/>
                                        <p:tgtEl>
                                          <p:spTgt spid="34714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714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47141">
                                            <p:txEl>
                                              <p:pRg st="3" end="3"/>
                                            </p:txEl>
                                          </p:spTgt>
                                        </p:tgtEl>
                                        <p:attrNameLst>
                                          <p:attrName>style.visibility</p:attrName>
                                        </p:attrNameLst>
                                      </p:cBhvr>
                                      <p:to>
                                        <p:strVal val="visible"/>
                                      </p:to>
                                    </p:set>
                                    <p:anim calcmode="lin" valueType="num">
                                      <p:cBhvr additive="base">
                                        <p:cTn id="25" dur="500" fill="hold"/>
                                        <p:tgtEl>
                                          <p:spTgt spid="34714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4714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47141">
                                            <p:txEl>
                                              <p:pRg st="5" end="5"/>
                                            </p:txEl>
                                          </p:spTgt>
                                        </p:tgtEl>
                                        <p:attrNameLst>
                                          <p:attrName>style.visibility</p:attrName>
                                        </p:attrNameLst>
                                      </p:cBhvr>
                                      <p:to>
                                        <p:strVal val="visible"/>
                                      </p:to>
                                    </p:set>
                                    <p:anim calcmode="lin" valueType="num">
                                      <p:cBhvr additive="base">
                                        <p:cTn id="31" dur="500" fill="hold"/>
                                        <p:tgtEl>
                                          <p:spTgt spid="347141">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4714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41"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14482919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92199" name="think-cell Slide" r:id="rId4" imgW="395" imgH="394" progId="TCLayout.ActiveDocument.1">
                  <p:embed/>
                </p:oleObj>
              </mc:Choice>
              <mc:Fallback>
                <p:oleObj name="think-cell Slide" r:id="rId4" imgW="395" imgH="394"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dirty="0" smtClean="0"/>
              <a:t>Poll: Grammatical correctness</a:t>
            </a:r>
            <a:endParaRPr lang="en-US" dirty="0"/>
          </a:p>
        </p:txBody>
      </p:sp>
      <p:sp>
        <p:nvSpPr>
          <p:cNvPr id="3" name="Content Placeholder 2"/>
          <p:cNvSpPr>
            <a:spLocks noGrp="1"/>
          </p:cNvSpPr>
          <p:nvPr>
            <p:ph idx="1"/>
          </p:nvPr>
        </p:nvSpPr>
        <p:spPr/>
        <p:txBody>
          <a:bodyPr/>
          <a:lstStyle/>
          <a:p>
            <a:r>
              <a:rPr lang="en-US" dirty="0" smtClean="0"/>
              <a:t>Which one of these statements is correctly expressed?</a:t>
            </a:r>
          </a:p>
          <a:p>
            <a:pPr lvl="1"/>
            <a:r>
              <a:rPr lang="en-US" dirty="0" smtClean="0"/>
              <a:t>Balance Sheet for the </a:t>
            </a:r>
            <a:r>
              <a:rPr lang="en-US" dirty="0" err="1" smtClean="0"/>
              <a:t>Pepsico</a:t>
            </a:r>
            <a:r>
              <a:rPr lang="en-US" dirty="0" smtClean="0"/>
              <a:t> Corporation for the year 2019</a:t>
            </a:r>
          </a:p>
          <a:p>
            <a:pPr lvl="1"/>
            <a:r>
              <a:rPr lang="en-US" dirty="0" smtClean="0"/>
              <a:t>Balance Sheet for the </a:t>
            </a:r>
            <a:r>
              <a:rPr lang="en-US" dirty="0" err="1" smtClean="0"/>
              <a:t>Pepsico</a:t>
            </a:r>
            <a:r>
              <a:rPr lang="en-US" dirty="0" smtClean="0"/>
              <a:t> Corporation as of Dec. 31, 2019</a:t>
            </a:r>
          </a:p>
          <a:p>
            <a:pPr lvl="1"/>
            <a:r>
              <a:rPr lang="en-US" dirty="0" smtClean="0"/>
              <a:t>Both</a:t>
            </a:r>
          </a:p>
          <a:p>
            <a:pPr lvl="1"/>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18</a:t>
            </a:fld>
            <a:endParaRPr lang="en-US"/>
          </a:p>
        </p:txBody>
      </p:sp>
    </p:spTree>
    <p:extLst>
      <p:ext uri="{BB962C8B-B14F-4D97-AF65-F5344CB8AC3E}">
        <p14:creationId xmlns:p14="http://schemas.microsoft.com/office/powerpoint/2010/main" val="6184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4"/>
          <p:cNvSpPr>
            <a:spLocks noGrp="1"/>
          </p:cNvSpPr>
          <p:nvPr>
            <p:ph type="ftr" sz="quarter" idx="11"/>
          </p:nvPr>
        </p:nvSpPr>
        <p:spPr/>
        <p:txBody>
          <a:bodyPr/>
          <a:lstStyle/>
          <a:p>
            <a:r>
              <a:rPr lang="en-US"/>
              <a:t>P.V. Viswanath</a:t>
            </a:r>
          </a:p>
        </p:txBody>
      </p:sp>
      <p:sp>
        <p:nvSpPr>
          <p:cNvPr id="14" name="Slide Number Placeholder 5"/>
          <p:cNvSpPr>
            <a:spLocks noGrp="1"/>
          </p:cNvSpPr>
          <p:nvPr>
            <p:ph type="sldNum" sz="quarter" idx="12"/>
          </p:nvPr>
        </p:nvSpPr>
        <p:spPr/>
        <p:txBody>
          <a:bodyPr/>
          <a:lstStyle/>
          <a:p>
            <a:fld id="{11ADA9A7-5282-4A7F-BEF3-07FEB6703A92}" type="slidenum">
              <a:rPr lang="en-US"/>
              <a:pPr/>
              <a:t>19</a:t>
            </a:fld>
            <a:endParaRPr lang="en-US"/>
          </a:p>
        </p:txBody>
      </p:sp>
      <p:sp>
        <p:nvSpPr>
          <p:cNvPr id="349186" name="Rectangle 2"/>
          <p:cNvSpPr>
            <a:spLocks noGrp="1" noChangeArrowheads="1"/>
          </p:cNvSpPr>
          <p:nvPr>
            <p:ph type="title"/>
          </p:nvPr>
        </p:nvSpPr>
        <p:spPr>
          <a:noFill/>
          <a:ln/>
        </p:spPr>
        <p:txBody>
          <a:bodyPr lIns="90488" tIns="44450" rIns="90488" bIns="44450"/>
          <a:lstStyle/>
          <a:p>
            <a:r>
              <a:rPr lang="en-US"/>
              <a:t>Market Value vs. Book Value</a:t>
            </a:r>
          </a:p>
        </p:txBody>
      </p:sp>
      <p:sp>
        <p:nvSpPr>
          <p:cNvPr id="349187" name="Rectangle 3"/>
          <p:cNvSpPr>
            <a:spLocks noGrp="1" noChangeArrowheads="1"/>
          </p:cNvSpPr>
          <p:nvPr>
            <p:ph type="body" idx="1"/>
          </p:nvPr>
        </p:nvSpPr>
        <p:spPr>
          <a:xfrm>
            <a:off x="685800" y="1219200"/>
            <a:ext cx="7772400" cy="3048000"/>
          </a:xfrm>
          <a:noFill/>
          <a:ln/>
        </p:spPr>
        <p:txBody>
          <a:bodyPr lIns="90488" tIns="44450" rIns="90488" bIns="44450"/>
          <a:lstStyle/>
          <a:p>
            <a:pPr>
              <a:buFont typeface="Wingdings" pitchFamily="2" charset="2"/>
              <a:buNone/>
            </a:pPr>
            <a:endParaRPr lang="en-US" sz="900" b="1" dirty="0"/>
          </a:p>
          <a:p>
            <a:pPr>
              <a:buFont typeface="Wingdings" pitchFamily="2" charset="2"/>
              <a:buNone/>
            </a:pPr>
            <a:r>
              <a:rPr lang="en-US" dirty="0"/>
              <a:t> Example</a:t>
            </a:r>
            <a:endParaRPr lang="en-US" b="1" dirty="0"/>
          </a:p>
          <a:p>
            <a:pPr algn="ctr">
              <a:buFont typeface="Wingdings" pitchFamily="2" charset="2"/>
              <a:buNone/>
            </a:pPr>
            <a:r>
              <a:rPr lang="en-US" b="1" dirty="0"/>
              <a:t>Book Value Balance Sheet</a:t>
            </a:r>
            <a:endParaRPr lang="en-US" dirty="0"/>
          </a:p>
          <a:p>
            <a:pPr>
              <a:buFont typeface="Wingdings" pitchFamily="2" charset="2"/>
              <a:buNone/>
            </a:pPr>
            <a:r>
              <a:rPr lang="en-US" dirty="0"/>
              <a:t>Assets = $10 </a:t>
            </a:r>
            <a:r>
              <a:rPr lang="en-US" dirty="0" err="1"/>
              <a:t>bil</a:t>
            </a:r>
            <a:r>
              <a:rPr lang="en-US" dirty="0"/>
              <a:t>			Debt = $4 </a:t>
            </a:r>
            <a:r>
              <a:rPr lang="en-US" dirty="0" err="1"/>
              <a:t>bil</a:t>
            </a:r>
            <a:endParaRPr lang="en-US" dirty="0"/>
          </a:p>
          <a:p>
            <a:pPr>
              <a:buFont typeface="Wingdings" pitchFamily="2" charset="2"/>
              <a:buNone/>
            </a:pPr>
            <a:r>
              <a:rPr lang="en-US" dirty="0"/>
              <a:t>						Equity = $6 </a:t>
            </a:r>
            <a:r>
              <a:rPr lang="en-US" dirty="0" err="1"/>
              <a:t>bil</a:t>
            </a:r>
            <a:endParaRPr lang="en-US" dirty="0"/>
          </a:p>
        </p:txBody>
      </p:sp>
      <p:sp>
        <p:nvSpPr>
          <p:cNvPr id="349188" name="Rectangle 4"/>
          <p:cNvSpPr>
            <a:spLocks noChangeArrowheads="1"/>
          </p:cNvSpPr>
          <p:nvPr/>
        </p:nvSpPr>
        <p:spPr bwMode="auto">
          <a:xfrm>
            <a:off x="552450" y="1981200"/>
            <a:ext cx="7658100" cy="1809750"/>
          </a:xfrm>
          <a:prstGeom prst="rect">
            <a:avLst/>
          </a:prstGeom>
          <a:noFill/>
          <a:ln w="38100" cmpd="dbl">
            <a:solidFill>
              <a:schemeClr val="tx1"/>
            </a:solidFill>
            <a:miter lim="800000"/>
            <a:headEnd/>
            <a:tailEnd/>
          </a:ln>
          <a:effectLst/>
        </p:spPr>
        <p:txBody>
          <a:bodyPr wrap="none" anchor="ctr"/>
          <a:lstStyle/>
          <a:p>
            <a:endParaRPr lang="en-US"/>
          </a:p>
        </p:txBody>
      </p:sp>
      <p:grpSp>
        <p:nvGrpSpPr>
          <p:cNvPr id="349189" name="Group 5"/>
          <p:cNvGrpSpPr>
            <a:grpSpLocks/>
          </p:cNvGrpSpPr>
          <p:nvPr/>
        </p:nvGrpSpPr>
        <p:grpSpPr bwMode="auto">
          <a:xfrm>
            <a:off x="533400" y="3913188"/>
            <a:ext cx="7772400" cy="2792412"/>
            <a:chOff x="336" y="2465"/>
            <a:chExt cx="4896" cy="1759"/>
          </a:xfrm>
        </p:grpSpPr>
        <p:sp>
          <p:nvSpPr>
            <p:cNvPr id="349190" name="Rectangle 6"/>
            <p:cNvSpPr>
              <a:spLocks noChangeArrowheads="1"/>
            </p:cNvSpPr>
            <p:nvPr/>
          </p:nvSpPr>
          <p:spPr bwMode="auto">
            <a:xfrm>
              <a:off x="432" y="3936"/>
              <a:ext cx="1200" cy="288"/>
            </a:xfrm>
            <a:prstGeom prst="rect">
              <a:avLst/>
            </a:prstGeom>
            <a:noFill/>
            <a:ln w="12700">
              <a:noFill/>
              <a:miter lim="800000"/>
              <a:headEnd/>
              <a:tailEnd/>
            </a:ln>
            <a:effectLst/>
          </p:spPr>
          <p:txBody>
            <a:bodyPr wrap="none" anchor="ctr"/>
            <a:lstStyle/>
            <a:p>
              <a:endParaRPr lang="en-US"/>
            </a:p>
          </p:txBody>
        </p:sp>
        <p:sp>
          <p:nvSpPr>
            <p:cNvPr id="349191" name="Rectangle 7"/>
            <p:cNvSpPr>
              <a:spLocks noChangeArrowheads="1"/>
            </p:cNvSpPr>
            <p:nvPr/>
          </p:nvSpPr>
          <p:spPr bwMode="auto">
            <a:xfrm>
              <a:off x="1968" y="3936"/>
              <a:ext cx="1824" cy="288"/>
            </a:xfrm>
            <a:prstGeom prst="rect">
              <a:avLst/>
            </a:prstGeom>
            <a:noFill/>
            <a:ln w="12700">
              <a:noFill/>
              <a:miter lim="800000"/>
              <a:headEnd/>
              <a:tailEnd/>
            </a:ln>
            <a:effectLst/>
          </p:spPr>
          <p:txBody>
            <a:bodyPr wrap="none" anchor="ctr"/>
            <a:lstStyle/>
            <a:p>
              <a:endParaRPr lang="en-US"/>
            </a:p>
          </p:txBody>
        </p:sp>
        <p:sp>
          <p:nvSpPr>
            <p:cNvPr id="349192" name="Rectangle 8"/>
            <p:cNvSpPr>
              <a:spLocks noChangeArrowheads="1"/>
            </p:cNvSpPr>
            <p:nvPr/>
          </p:nvSpPr>
          <p:spPr bwMode="auto">
            <a:xfrm>
              <a:off x="348" y="2988"/>
              <a:ext cx="4824" cy="1032"/>
            </a:xfrm>
            <a:prstGeom prst="rect">
              <a:avLst/>
            </a:prstGeom>
            <a:noFill/>
            <a:ln w="38100" cmpd="dbl">
              <a:solidFill>
                <a:schemeClr val="tx1"/>
              </a:solidFill>
              <a:miter lim="800000"/>
              <a:headEnd/>
              <a:tailEnd/>
            </a:ln>
            <a:effectLst/>
          </p:spPr>
          <p:txBody>
            <a:bodyPr wrap="none" anchor="ctr"/>
            <a:lstStyle/>
            <a:p>
              <a:endParaRPr lang="en-US"/>
            </a:p>
          </p:txBody>
        </p:sp>
        <p:sp>
          <p:nvSpPr>
            <p:cNvPr id="349193" name="Line 9"/>
            <p:cNvSpPr>
              <a:spLocks noChangeShapeType="1"/>
            </p:cNvSpPr>
            <p:nvPr/>
          </p:nvSpPr>
          <p:spPr bwMode="auto">
            <a:xfrm>
              <a:off x="912" y="2465"/>
              <a:ext cx="0" cy="495"/>
            </a:xfrm>
            <a:prstGeom prst="line">
              <a:avLst/>
            </a:prstGeom>
            <a:noFill/>
            <a:ln w="50800">
              <a:solidFill>
                <a:schemeClr val="tx1"/>
              </a:solidFill>
              <a:round/>
              <a:headEnd/>
              <a:tailEnd type="triangle" w="med" len="med"/>
            </a:ln>
            <a:effectLst/>
          </p:spPr>
          <p:txBody>
            <a:bodyPr wrap="none" anchor="ctr"/>
            <a:lstStyle/>
            <a:p>
              <a:endParaRPr lang="en-US"/>
            </a:p>
          </p:txBody>
        </p:sp>
        <p:sp>
          <p:nvSpPr>
            <p:cNvPr id="349194" name="Line 10"/>
            <p:cNvSpPr>
              <a:spLocks noChangeShapeType="1"/>
            </p:cNvSpPr>
            <p:nvPr/>
          </p:nvSpPr>
          <p:spPr bwMode="auto">
            <a:xfrm>
              <a:off x="4464" y="2465"/>
              <a:ext cx="0" cy="495"/>
            </a:xfrm>
            <a:prstGeom prst="line">
              <a:avLst/>
            </a:prstGeom>
            <a:noFill/>
            <a:ln w="50800">
              <a:solidFill>
                <a:schemeClr val="tx1"/>
              </a:solidFill>
              <a:round/>
              <a:headEnd/>
              <a:tailEnd type="triangle" w="med" len="med"/>
            </a:ln>
            <a:effectLst/>
          </p:spPr>
          <p:txBody>
            <a:bodyPr wrap="none" anchor="ctr"/>
            <a:lstStyle/>
            <a:p>
              <a:endParaRPr lang="en-US"/>
            </a:p>
          </p:txBody>
        </p:sp>
        <p:sp>
          <p:nvSpPr>
            <p:cNvPr id="349195" name="Line 11"/>
            <p:cNvSpPr>
              <a:spLocks noChangeShapeType="1"/>
            </p:cNvSpPr>
            <p:nvPr/>
          </p:nvSpPr>
          <p:spPr bwMode="auto">
            <a:xfrm>
              <a:off x="2592" y="2465"/>
              <a:ext cx="0" cy="495"/>
            </a:xfrm>
            <a:prstGeom prst="line">
              <a:avLst/>
            </a:prstGeom>
            <a:noFill/>
            <a:ln w="50800">
              <a:solidFill>
                <a:schemeClr val="tx1"/>
              </a:solidFill>
              <a:round/>
              <a:headEnd/>
              <a:tailEnd type="triangle" w="med" len="med"/>
            </a:ln>
            <a:effectLst/>
          </p:spPr>
          <p:txBody>
            <a:bodyPr wrap="none" anchor="ctr"/>
            <a:lstStyle/>
            <a:p>
              <a:endParaRPr lang="en-US"/>
            </a:p>
          </p:txBody>
        </p:sp>
        <p:sp>
          <p:nvSpPr>
            <p:cNvPr id="349196" name="Rectangle 12"/>
            <p:cNvSpPr>
              <a:spLocks noChangeArrowheads="1"/>
            </p:cNvSpPr>
            <p:nvPr/>
          </p:nvSpPr>
          <p:spPr bwMode="auto">
            <a:xfrm>
              <a:off x="336" y="3024"/>
              <a:ext cx="4896" cy="960"/>
            </a:xfrm>
            <a:prstGeom prst="rect">
              <a:avLst/>
            </a:prstGeom>
            <a:noFill/>
            <a:ln w="12700">
              <a:noFill/>
              <a:miter lim="800000"/>
              <a:headEnd/>
              <a:tailEnd/>
            </a:ln>
            <a:effectLst/>
          </p:spPr>
          <p:txBody>
            <a:bodyPr lIns="90488" tIns="44450" rIns="90488" bIns="44450"/>
            <a:lstStyle/>
            <a:p>
              <a:pPr algn="ctr" eaLnBrk="0" hangingPunct="0">
                <a:lnSpc>
                  <a:spcPct val="90000"/>
                </a:lnSpc>
              </a:pPr>
              <a:r>
                <a:rPr lang="en-US" sz="2800" b="1"/>
                <a:t>Market Value Balance Sheet</a:t>
              </a:r>
              <a:endParaRPr lang="en-US" sz="2800"/>
            </a:p>
            <a:p>
              <a:pPr eaLnBrk="0" hangingPunct="0">
                <a:lnSpc>
                  <a:spcPct val="90000"/>
                </a:lnSpc>
              </a:pPr>
              <a:r>
                <a:rPr lang="en-US" sz="2800"/>
                <a:t>Assets = $11.5 bil			Debt = $4 bil</a:t>
              </a:r>
            </a:p>
            <a:p>
              <a:pPr eaLnBrk="0" hangingPunct="0">
                <a:lnSpc>
                  <a:spcPct val="90000"/>
                </a:lnSpc>
              </a:pPr>
              <a:r>
                <a:rPr lang="en-US" sz="2800"/>
                <a:t>					Equity = $7.5 bil</a:t>
              </a:r>
            </a:p>
          </p:txBody>
        </p:sp>
      </p:gr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49189"/>
                                        </p:tgtEl>
                                        <p:attrNameLst>
                                          <p:attrName>style.visibility</p:attrName>
                                        </p:attrNameLst>
                                      </p:cBhvr>
                                      <p:to>
                                        <p:strVal val="visible"/>
                                      </p:to>
                                    </p:set>
                                    <p:animEffect transition="in" filter="wipe(up)">
                                      <p:cBhvr>
                                        <p:cTn id="7" dur="500"/>
                                        <p:tgtEl>
                                          <p:spTgt spid="3491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a:t>
            </a:r>
            <a:endParaRPr lang="en-US" dirty="0"/>
          </a:p>
        </p:txBody>
      </p:sp>
      <p:sp>
        <p:nvSpPr>
          <p:cNvPr id="3" name="Content Placeholder 2"/>
          <p:cNvSpPr>
            <a:spLocks noGrp="1"/>
          </p:cNvSpPr>
          <p:nvPr>
            <p:ph idx="1"/>
          </p:nvPr>
        </p:nvSpPr>
        <p:spPr>
          <a:xfrm>
            <a:off x="838200" y="1752600"/>
            <a:ext cx="7958138" cy="4343400"/>
          </a:xfrm>
        </p:spPr>
        <p:txBody>
          <a:bodyPr>
            <a:normAutofit fontScale="92500" lnSpcReduction="20000"/>
          </a:bodyPr>
          <a:lstStyle/>
          <a:p>
            <a:r>
              <a:rPr lang="en-US" dirty="0" smtClean="0"/>
              <a:t>Financial Statements have to be modified and/or understood appropriately to be useful to Financial Analysts.</a:t>
            </a:r>
          </a:p>
          <a:p>
            <a:pPr lvl="1"/>
            <a:r>
              <a:rPr lang="en-US" dirty="0" smtClean="0"/>
              <a:t>Accounting Value is not necessary Market Value – managers need market values for decision-making.</a:t>
            </a:r>
          </a:p>
          <a:p>
            <a:pPr lvl="1"/>
            <a:r>
              <a:rPr lang="en-US" dirty="0" smtClean="0"/>
              <a:t>Accounting Flows are not cashflows.  Cashflows are relevant for valuation.</a:t>
            </a:r>
          </a:p>
          <a:p>
            <a:r>
              <a:rPr lang="en-US" dirty="0" smtClean="0"/>
              <a:t>Financial Ratios can be used to gauge the financial health of an institution.</a:t>
            </a:r>
          </a:p>
          <a:p>
            <a:r>
              <a:rPr lang="en-US" dirty="0" smtClean="0"/>
              <a:t>Financial Ratios can be used for strategic decision-making.</a:t>
            </a:r>
          </a:p>
          <a:p>
            <a:r>
              <a:rPr lang="en-US" dirty="0" smtClean="0"/>
              <a:t>Going beyond Financial Ratios</a:t>
            </a:r>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P.V. Viswanath</a:t>
            </a:r>
          </a:p>
        </p:txBody>
      </p:sp>
      <p:sp>
        <p:nvSpPr>
          <p:cNvPr id="5" name="Slide Number Placeholder 4"/>
          <p:cNvSpPr>
            <a:spLocks noGrp="1"/>
          </p:cNvSpPr>
          <p:nvPr>
            <p:ph type="sldNum" sz="quarter" idx="12"/>
          </p:nvPr>
        </p:nvSpPr>
        <p:spPr/>
        <p:txBody>
          <a:bodyPr/>
          <a:lstStyle/>
          <a:p>
            <a:fld id="{67337639-B587-4E70-8D5A-B9A1C6A8BE61}" type="slidenum">
              <a:rPr lang="en-US"/>
              <a:pPr/>
              <a:t>20</a:t>
            </a:fld>
            <a:endParaRPr lang="en-US"/>
          </a:p>
        </p:txBody>
      </p:sp>
      <p:sp>
        <p:nvSpPr>
          <p:cNvPr id="343042" name="Rectangle 2"/>
          <p:cNvSpPr>
            <a:spLocks noGrp="1" noChangeArrowheads="1"/>
          </p:cNvSpPr>
          <p:nvPr>
            <p:ph type="title"/>
          </p:nvPr>
        </p:nvSpPr>
        <p:spPr/>
        <p:txBody>
          <a:bodyPr/>
          <a:lstStyle/>
          <a:p>
            <a:r>
              <a:rPr lang="en-US"/>
              <a:t>Pepsico Inc. Balance Sheet </a:t>
            </a:r>
            <a:r>
              <a:rPr lang="en-US" sz="3200"/>
              <a:t>(in mil. $)</a:t>
            </a:r>
          </a:p>
        </p:txBody>
      </p:sp>
      <p:graphicFrame>
        <p:nvGraphicFramePr>
          <p:cNvPr id="343043" name="Object 3"/>
          <p:cNvGraphicFramePr>
            <a:graphicFrameLocks noChangeAspect="1"/>
          </p:cNvGraphicFramePr>
          <p:nvPr>
            <p:extLst>
              <p:ext uri="{D42A27DB-BD31-4B8C-83A1-F6EECF244321}">
                <p14:modId xmlns:p14="http://schemas.microsoft.com/office/powerpoint/2010/main" val="2329879507"/>
              </p:ext>
            </p:extLst>
          </p:nvPr>
        </p:nvGraphicFramePr>
        <p:xfrm>
          <a:off x="533400" y="2133600"/>
          <a:ext cx="8582025" cy="3657600"/>
        </p:xfrm>
        <a:graphic>
          <a:graphicData uri="http://schemas.openxmlformats.org/presentationml/2006/ole">
            <mc:AlternateContent xmlns:mc="http://schemas.openxmlformats.org/markup-compatibility/2006">
              <mc:Choice xmlns:v="urn:schemas-microsoft-com:vml" Requires="v">
                <p:oleObj spid="_x0000_s388103" name="Worksheet" r:id="rId4" imgW="5476775" imgH="2143191" progId="Excel.Sheet.8">
                  <p:embed/>
                </p:oleObj>
              </mc:Choice>
              <mc:Fallback>
                <p:oleObj name="Worksheet" r:id="rId4" imgW="5476775" imgH="2143191" progId="Excel.Sheet.8">
                  <p:embed/>
                  <p:pic>
                    <p:nvPicPr>
                      <p:cNvPr id="0" name="Picture 3"/>
                      <p:cNvPicPr>
                        <a:picLocks noChangeAspect="1" noChangeArrowheads="1"/>
                      </p:cNvPicPr>
                      <p:nvPr/>
                    </p:nvPicPr>
                    <p:blipFill>
                      <a:blip r:embed="rId5"/>
                      <a:srcRect/>
                      <a:stretch>
                        <a:fillRect/>
                      </a:stretch>
                    </p:blipFill>
                    <p:spPr bwMode="auto">
                      <a:xfrm>
                        <a:off x="533400" y="2133600"/>
                        <a:ext cx="8582025" cy="3657600"/>
                      </a:xfrm>
                      <a:prstGeom prst="rect">
                        <a:avLst/>
                      </a:prstGeom>
                      <a:noFill/>
                      <a:ln>
                        <a:noFill/>
                      </a:ln>
                      <a:effectLs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25171067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01415" name="think-cell Slide" r:id="rId4" imgW="395" imgH="394" progId="TCLayout.ActiveDocument.1">
                  <p:embed/>
                </p:oleObj>
              </mc:Choice>
              <mc:Fallback>
                <p:oleObj name="think-cell Slide" r:id="rId4" imgW="395" imgH="394"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dirty="0" smtClean="0"/>
              <a:t>Operating and Financial</a:t>
            </a:r>
            <a:endParaRPr lang="en-US" dirty="0"/>
          </a:p>
        </p:txBody>
      </p:sp>
      <p:sp>
        <p:nvSpPr>
          <p:cNvPr id="3" name="Content Placeholder 2"/>
          <p:cNvSpPr>
            <a:spLocks noGrp="1"/>
          </p:cNvSpPr>
          <p:nvPr>
            <p:ph idx="1"/>
          </p:nvPr>
        </p:nvSpPr>
        <p:spPr/>
        <p:txBody>
          <a:bodyPr/>
          <a:lstStyle/>
          <a:p>
            <a:r>
              <a:rPr lang="en-US" dirty="0" smtClean="0"/>
              <a:t>Until now, we talked quantities on the balance sheet being distinguished as </a:t>
            </a:r>
          </a:p>
          <a:p>
            <a:pPr lvl="1"/>
            <a:r>
              <a:rPr lang="en-US" dirty="0" smtClean="0"/>
              <a:t>assets and liabilities or </a:t>
            </a:r>
          </a:p>
          <a:p>
            <a:pPr lvl="1"/>
            <a:r>
              <a:rPr lang="en-US" dirty="0" smtClean="0"/>
              <a:t>short-term and long-term.  </a:t>
            </a:r>
          </a:p>
          <a:p>
            <a:r>
              <a:rPr lang="en-US" dirty="0" smtClean="0"/>
              <a:t>Let’s think of balance sheet quantities being </a:t>
            </a:r>
          </a:p>
          <a:p>
            <a:pPr lvl="1"/>
            <a:r>
              <a:rPr lang="en-US" dirty="0" smtClean="0"/>
              <a:t>Operating or</a:t>
            </a:r>
          </a:p>
          <a:p>
            <a:pPr lvl="1"/>
            <a:r>
              <a:rPr lang="en-US" dirty="0" smtClean="0"/>
              <a:t>Financial</a:t>
            </a:r>
          </a:p>
          <a:p>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21</a:t>
            </a:fld>
            <a:endParaRPr lang="en-US"/>
          </a:p>
        </p:txBody>
      </p:sp>
    </p:spTree>
    <p:extLst>
      <p:ext uri="{BB962C8B-B14F-4D97-AF65-F5344CB8AC3E}">
        <p14:creationId xmlns:p14="http://schemas.microsoft.com/office/powerpoint/2010/main" val="30441975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328333204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95271" name="think-cell Slide" r:id="rId4" imgW="395" imgH="394" progId="TCLayout.ActiveDocument.1">
                  <p:embed/>
                </p:oleObj>
              </mc:Choice>
              <mc:Fallback>
                <p:oleObj name="think-cell Slide" r:id="rId4" imgW="395" imgH="394"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dirty="0" smtClean="0"/>
              <a:t>Poll: Operating Assets</a:t>
            </a:r>
            <a:endParaRPr lang="en-US" dirty="0"/>
          </a:p>
        </p:txBody>
      </p:sp>
      <p:sp>
        <p:nvSpPr>
          <p:cNvPr id="3" name="Content Placeholder 2"/>
          <p:cNvSpPr>
            <a:spLocks noGrp="1"/>
          </p:cNvSpPr>
          <p:nvPr>
            <p:ph idx="1"/>
          </p:nvPr>
        </p:nvSpPr>
        <p:spPr/>
        <p:txBody>
          <a:bodyPr/>
          <a:lstStyle/>
          <a:p>
            <a:r>
              <a:rPr lang="en-US" dirty="0" smtClean="0"/>
              <a:t>Which of the following is not an operating asset?</a:t>
            </a:r>
          </a:p>
          <a:p>
            <a:pPr lvl="1"/>
            <a:r>
              <a:rPr lang="en-US" dirty="0" smtClean="0"/>
              <a:t>Inventory</a:t>
            </a:r>
          </a:p>
          <a:p>
            <a:pPr lvl="1"/>
            <a:r>
              <a:rPr lang="en-US" dirty="0" smtClean="0"/>
              <a:t>Accounts Receivable</a:t>
            </a:r>
          </a:p>
          <a:p>
            <a:pPr lvl="1"/>
            <a:r>
              <a:rPr lang="en-US" dirty="0" smtClean="0"/>
              <a:t>Property Plant and Equipment</a:t>
            </a:r>
          </a:p>
          <a:p>
            <a:pPr lvl="1"/>
            <a:r>
              <a:rPr lang="en-US" dirty="0" smtClean="0"/>
              <a:t>Marketable Securities</a:t>
            </a:r>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22</a:t>
            </a:fld>
            <a:endParaRPr lang="en-US"/>
          </a:p>
        </p:txBody>
      </p:sp>
    </p:spTree>
    <p:extLst>
      <p:ext uri="{BB962C8B-B14F-4D97-AF65-F5344CB8AC3E}">
        <p14:creationId xmlns:p14="http://schemas.microsoft.com/office/powerpoint/2010/main" val="7246216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8A879DEC-F982-4B09-8070-426196176024}" type="slidenum">
              <a:rPr lang="en-US"/>
              <a:pPr/>
              <a:t>23</a:t>
            </a:fld>
            <a:endParaRPr lang="en-US"/>
          </a:p>
        </p:txBody>
      </p:sp>
      <p:sp>
        <p:nvSpPr>
          <p:cNvPr id="351234" name="Rectangle 2"/>
          <p:cNvSpPr>
            <a:spLocks noGrp="1" noChangeArrowheads="1"/>
          </p:cNvSpPr>
          <p:nvPr>
            <p:ph type="title"/>
          </p:nvPr>
        </p:nvSpPr>
        <p:spPr/>
        <p:txBody>
          <a:bodyPr/>
          <a:lstStyle/>
          <a:p>
            <a:r>
              <a:rPr lang="en-US"/>
              <a:t>Income Statement</a:t>
            </a:r>
          </a:p>
        </p:txBody>
      </p:sp>
      <p:sp>
        <p:nvSpPr>
          <p:cNvPr id="351235" name="Rectangle 3"/>
          <p:cNvSpPr>
            <a:spLocks noGrp="1" noChangeArrowheads="1"/>
          </p:cNvSpPr>
          <p:nvPr>
            <p:ph type="body" idx="1"/>
          </p:nvPr>
        </p:nvSpPr>
        <p:spPr/>
        <p:txBody>
          <a:bodyPr>
            <a:normAutofit lnSpcReduction="10000"/>
          </a:bodyPr>
          <a:lstStyle/>
          <a:p>
            <a:pPr marL="254000" indent="-254000">
              <a:lnSpc>
                <a:spcPct val="90000"/>
              </a:lnSpc>
            </a:pPr>
            <a:r>
              <a:rPr lang="en-US" sz="3200" dirty="0"/>
              <a:t>The income statement is </a:t>
            </a:r>
            <a:r>
              <a:rPr lang="en-US" sz="3200" dirty="0" smtClean="0"/>
              <a:t>like </a:t>
            </a:r>
            <a:r>
              <a:rPr lang="en-US" sz="3200" dirty="0"/>
              <a:t>a video of the firm’s operations for a specified period of time.</a:t>
            </a:r>
          </a:p>
          <a:p>
            <a:pPr marL="254000" indent="-254000">
              <a:lnSpc>
                <a:spcPct val="90000"/>
              </a:lnSpc>
            </a:pPr>
            <a:r>
              <a:rPr lang="en-US" sz="3200" dirty="0"/>
              <a:t>You </a:t>
            </a:r>
            <a:r>
              <a:rPr lang="en-US" sz="3200" dirty="0" smtClean="0"/>
              <a:t>report </a:t>
            </a:r>
            <a:r>
              <a:rPr lang="en-US" sz="3200" dirty="0"/>
              <a:t>revenues first and then deduct any expenses for the </a:t>
            </a:r>
            <a:r>
              <a:rPr lang="en-US" sz="3200" dirty="0" smtClean="0"/>
              <a:t>period.</a:t>
            </a:r>
            <a:endParaRPr lang="en-US" sz="3200" dirty="0"/>
          </a:p>
          <a:p>
            <a:pPr marL="254000" indent="-254000">
              <a:lnSpc>
                <a:spcPct val="90000"/>
              </a:lnSpc>
            </a:pPr>
            <a:r>
              <a:rPr lang="en-US" sz="3200" dirty="0"/>
              <a:t>Matching principle – GAAP </a:t>
            </a:r>
            <a:r>
              <a:rPr lang="en-US" sz="3200" dirty="0" smtClean="0"/>
              <a:t>requires the income statement to </a:t>
            </a:r>
            <a:r>
              <a:rPr lang="en-US" sz="3200" dirty="0"/>
              <a:t>show revenue when it accrues and match the expenses required to generate the </a:t>
            </a:r>
            <a:r>
              <a:rPr lang="en-US" sz="3200" dirty="0" smtClean="0"/>
              <a:t>revenue.</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1235">
                                            <p:txEl>
                                              <p:pRg st="0" end="0"/>
                                            </p:txEl>
                                          </p:spTgt>
                                        </p:tgtEl>
                                        <p:attrNameLst>
                                          <p:attrName>style.visibility</p:attrName>
                                        </p:attrNameLst>
                                      </p:cBhvr>
                                      <p:to>
                                        <p:strVal val="visible"/>
                                      </p:to>
                                    </p:set>
                                    <p:anim calcmode="lin" valueType="num">
                                      <p:cBhvr additive="base">
                                        <p:cTn id="7" dur="500" fill="hold"/>
                                        <p:tgtEl>
                                          <p:spTgt spid="3512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123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5123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51235">
                                            <p:txEl>
                                              <p:pRg st="1" end="1"/>
                                            </p:txEl>
                                          </p:spTgt>
                                        </p:tgtEl>
                                        <p:attrNameLst>
                                          <p:attrName>style.visibility</p:attrName>
                                        </p:attrNameLst>
                                      </p:cBhvr>
                                      <p:to>
                                        <p:strVal val="visible"/>
                                      </p:to>
                                    </p:set>
                                    <p:anim calcmode="lin" valueType="num">
                                      <p:cBhvr additive="base">
                                        <p:cTn id="13" dur="500" fill="hold"/>
                                        <p:tgtEl>
                                          <p:spTgt spid="3512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5123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5123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51235">
                                            <p:txEl>
                                              <p:pRg st="2" end="2"/>
                                            </p:txEl>
                                          </p:spTgt>
                                        </p:tgtEl>
                                        <p:attrNameLst>
                                          <p:attrName>style.visibility</p:attrName>
                                        </p:attrNameLst>
                                      </p:cBhvr>
                                      <p:to>
                                        <p:strVal val="visible"/>
                                      </p:to>
                                    </p:set>
                                    <p:anim calcmode="lin" valueType="num">
                                      <p:cBhvr additive="base">
                                        <p:cTn id="19" dur="500" fill="hold"/>
                                        <p:tgtEl>
                                          <p:spTgt spid="3512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5123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51235">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1235"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Earnings Calculations</a:t>
            </a:r>
            <a:endParaRPr lang="en-US" dirty="0"/>
          </a:p>
        </p:txBody>
      </p:sp>
      <p:sp>
        <p:nvSpPr>
          <p:cNvPr id="3" name="Content Placeholder 2"/>
          <p:cNvSpPr>
            <a:spLocks noGrp="1"/>
          </p:cNvSpPr>
          <p:nvPr>
            <p:ph idx="1"/>
          </p:nvPr>
        </p:nvSpPr>
        <p:spPr>
          <a:xfrm>
            <a:off x="838200" y="1752600"/>
            <a:ext cx="8077200" cy="4724400"/>
          </a:xfrm>
        </p:spPr>
        <p:txBody>
          <a:bodyPr>
            <a:normAutofit lnSpcReduction="10000"/>
          </a:bodyPr>
          <a:lstStyle/>
          <a:p>
            <a:r>
              <a:rPr lang="en-US" sz="2400" dirty="0" smtClean="0"/>
              <a:t>Gross Profit</a:t>
            </a:r>
          </a:p>
          <a:p>
            <a:pPr lvl="1"/>
            <a:r>
              <a:rPr lang="en-US" sz="1800" dirty="0" smtClean="0"/>
              <a:t>The difference between sales revenues and the costs incurred to make and sell the products.</a:t>
            </a:r>
          </a:p>
          <a:p>
            <a:r>
              <a:rPr lang="en-US" sz="2400" dirty="0" smtClean="0"/>
              <a:t>Operating Expenses</a:t>
            </a:r>
          </a:p>
          <a:p>
            <a:pPr lvl="1"/>
            <a:r>
              <a:rPr lang="en-US" sz="1800" dirty="0" smtClean="0"/>
              <a:t>Expenses in the ordinary course of running the business, but not directly related to producing the goods; includes administrative expenses, marketing expenses, R&amp;D</a:t>
            </a:r>
          </a:p>
          <a:p>
            <a:r>
              <a:rPr lang="en-US" sz="2400" dirty="0" smtClean="0"/>
              <a:t>Earnings before Interest and Taxes (EBIT)</a:t>
            </a:r>
          </a:p>
          <a:p>
            <a:pPr lvl="1"/>
            <a:r>
              <a:rPr lang="en-US" sz="1800" dirty="0" smtClean="0"/>
              <a:t>Includes other sources of income or expenses that arise from activities that are not the central part of the business, e.g. investment income.</a:t>
            </a:r>
          </a:p>
          <a:p>
            <a:r>
              <a:rPr lang="en-US" sz="2400" dirty="0" smtClean="0"/>
              <a:t>Pretax Income and Net Income (NI)</a:t>
            </a:r>
          </a:p>
          <a:p>
            <a:pPr lvl="1"/>
            <a:r>
              <a:rPr lang="en-US" sz="1800" dirty="0" smtClean="0"/>
              <a:t>From EBIT, we deduct interest paid and corporate taxes to determine Net Income.</a:t>
            </a:r>
          </a:p>
          <a:p>
            <a:pPr lvl="1"/>
            <a:r>
              <a:rPr lang="en-US" sz="1800" dirty="0" smtClean="0"/>
              <a:t>EPS = NI/Shares Outstanding</a:t>
            </a:r>
          </a:p>
        </p:txBody>
      </p:sp>
      <p:sp>
        <p:nvSpPr>
          <p:cNvPr id="4" name="Footer Placeholder 3"/>
          <p:cNvSpPr>
            <a:spLocks noGrp="1"/>
          </p:cNvSpPr>
          <p:nvPr>
            <p:ph type="ftr" sz="quarter" idx="11"/>
          </p:nvPr>
        </p:nvSpPr>
        <p:spPr/>
        <p:txBody>
          <a:bodyPr/>
          <a:lstStyle/>
          <a:p>
            <a:r>
              <a:rPr lang="en-US" dirty="0" smtClean="0"/>
              <a:t>P.V. </a:t>
            </a:r>
            <a:r>
              <a:rPr lang="en-US" dirty="0" err="1" smtClean="0"/>
              <a:t>Viswanath</a:t>
            </a:r>
            <a:endParaRPr lang="en-US" dirty="0"/>
          </a:p>
        </p:txBody>
      </p:sp>
      <p:sp>
        <p:nvSpPr>
          <p:cNvPr id="5" name="Slide Number Placeholder 4"/>
          <p:cNvSpPr>
            <a:spLocks noGrp="1"/>
          </p:cNvSpPr>
          <p:nvPr>
            <p:ph type="sldNum" sz="quarter" idx="12"/>
          </p:nvPr>
        </p:nvSpPr>
        <p:spPr/>
        <p:txBody>
          <a:bodyPr/>
          <a:lstStyle/>
          <a:p>
            <a:fld id="{AAFAE974-1534-490A-A37B-5EAB53FA4CA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34663920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89133" name="think-cell Slide" r:id="rId5" imgW="395" imgH="394" progId="TCLayout.ActiveDocument.1">
                  <p:embed/>
                </p:oleObj>
              </mc:Choice>
              <mc:Fallback>
                <p:oleObj name="think-cell Slide" r:id="rId5" imgW="395" imgH="394"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0F9A39E3-04FB-489F-860B-EFD7B389543C}" type="slidenum">
              <a:rPr lang="en-US"/>
              <a:pPr/>
              <a:t>25</a:t>
            </a:fld>
            <a:endParaRPr lang="en-US"/>
          </a:p>
        </p:txBody>
      </p:sp>
      <p:sp>
        <p:nvSpPr>
          <p:cNvPr id="353282" name="Rectangle 2"/>
          <p:cNvSpPr>
            <a:spLocks noGrp="1" noChangeArrowheads="1"/>
          </p:cNvSpPr>
          <p:nvPr>
            <p:ph type="title"/>
          </p:nvPr>
        </p:nvSpPr>
        <p:spPr/>
        <p:txBody>
          <a:bodyPr vert="horz"/>
          <a:lstStyle/>
          <a:p>
            <a:r>
              <a:rPr lang="en-US" dirty="0" smtClean="0"/>
              <a:t>Consolidated Income </a:t>
            </a:r>
            <a:r>
              <a:rPr lang="en-US" dirty="0"/>
              <a:t>Statement </a:t>
            </a:r>
            <a:br>
              <a:rPr lang="en-US" dirty="0"/>
            </a:br>
            <a:r>
              <a:rPr lang="en-US" dirty="0" err="1"/>
              <a:t>Pepsico</a:t>
            </a:r>
            <a:r>
              <a:rPr lang="en-US" dirty="0"/>
              <a:t> Inc. </a:t>
            </a:r>
            <a:r>
              <a:rPr lang="en-US" sz="3200" dirty="0"/>
              <a:t>(in mil. $)</a:t>
            </a:r>
          </a:p>
        </p:txBody>
      </p:sp>
      <p:graphicFrame>
        <p:nvGraphicFramePr>
          <p:cNvPr id="353283" name="Object 3"/>
          <p:cNvGraphicFramePr>
            <a:graphicFrameLocks noChangeAspect="1"/>
          </p:cNvGraphicFramePr>
          <p:nvPr>
            <p:extLst>
              <p:ext uri="{D42A27DB-BD31-4B8C-83A1-F6EECF244321}">
                <p14:modId xmlns:p14="http://schemas.microsoft.com/office/powerpoint/2010/main" val="231904479"/>
              </p:ext>
            </p:extLst>
          </p:nvPr>
        </p:nvGraphicFramePr>
        <p:xfrm>
          <a:off x="2133600" y="2057400"/>
          <a:ext cx="5548313" cy="4229100"/>
        </p:xfrm>
        <a:graphic>
          <a:graphicData uri="http://schemas.openxmlformats.org/presentationml/2006/ole">
            <mc:AlternateContent xmlns:mc="http://schemas.openxmlformats.org/markup-compatibility/2006">
              <mc:Choice xmlns:v="urn:schemas-microsoft-com:vml" Requires="v">
                <p:oleObj spid="_x0000_s389134" name="Worksheet" r:id="rId7" imgW="3314725" imgH="2482675" progId="Excel.Sheet.8">
                  <p:embed/>
                </p:oleObj>
              </mc:Choice>
              <mc:Fallback>
                <p:oleObj name="Worksheet" r:id="rId7" imgW="3314725" imgH="2482675" progId="Excel.Sheet.8">
                  <p:embed/>
                  <p:pic>
                    <p:nvPicPr>
                      <p:cNvPr id="0" name="Picture 3"/>
                      <p:cNvPicPr>
                        <a:picLocks noChangeAspect="1" noChangeArrowheads="1"/>
                      </p:cNvPicPr>
                      <p:nvPr/>
                    </p:nvPicPr>
                    <p:blipFill>
                      <a:blip r:embed="rId8"/>
                      <a:srcRect/>
                      <a:stretch>
                        <a:fillRect/>
                      </a:stretch>
                    </p:blipFill>
                    <p:spPr bwMode="auto">
                      <a:xfrm>
                        <a:off x="2133600" y="2057400"/>
                        <a:ext cx="5548313" cy="4229100"/>
                      </a:xfrm>
                      <a:prstGeom prst="rect">
                        <a:avLst/>
                      </a:prstGeom>
                      <a:noFill/>
                      <a:ln>
                        <a:noFill/>
                      </a:ln>
                      <a:effectLs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a:spLocks noGrp="1"/>
          </p:cNvSpPr>
          <p:nvPr>
            <p:ph type="ftr" sz="quarter" idx="11"/>
          </p:nvPr>
        </p:nvSpPr>
        <p:spPr/>
        <p:txBody>
          <a:bodyPr/>
          <a:lstStyle/>
          <a:p>
            <a:r>
              <a:rPr lang="en-US"/>
              <a:t>P.V. Viswanath</a:t>
            </a:r>
          </a:p>
        </p:txBody>
      </p:sp>
      <p:sp>
        <p:nvSpPr>
          <p:cNvPr id="9" name="Slide Number Placeholder 5"/>
          <p:cNvSpPr>
            <a:spLocks noGrp="1"/>
          </p:cNvSpPr>
          <p:nvPr>
            <p:ph type="sldNum" sz="quarter" idx="12"/>
          </p:nvPr>
        </p:nvSpPr>
        <p:spPr/>
        <p:txBody>
          <a:bodyPr/>
          <a:lstStyle/>
          <a:p>
            <a:fld id="{5253080B-C78E-4AB5-87AF-D87AC8A75E00}" type="slidenum">
              <a:rPr lang="en-US"/>
              <a:pPr/>
              <a:t>26</a:t>
            </a:fld>
            <a:endParaRPr lang="en-US"/>
          </a:p>
        </p:txBody>
      </p:sp>
      <p:sp>
        <p:nvSpPr>
          <p:cNvPr id="369666" name="Rectangle 2"/>
          <p:cNvSpPr>
            <a:spLocks noGrp="1" noChangeArrowheads="1"/>
          </p:cNvSpPr>
          <p:nvPr>
            <p:ph type="title"/>
          </p:nvPr>
        </p:nvSpPr>
        <p:spPr/>
        <p:txBody>
          <a:bodyPr/>
          <a:lstStyle/>
          <a:p>
            <a:r>
              <a:rPr lang="en-US" sz="3200"/>
              <a:t>Accounting vs Economic Measures of Income</a:t>
            </a:r>
          </a:p>
        </p:txBody>
      </p:sp>
      <p:sp>
        <p:nvSpPr>
          <p:cNvPr id="369667" name="Rectangle 3"/>
          <p:cNvSpPr>
            <a:spLocks noGrp="1" noChangeArrowheads="1"/>
          </p:cNvSpPr>
          <p:nvPr>
            <p:ph type="body" idx="1"/>
          </p:nvPr>
        </p:nvSpPr>
        <p:spPr>
          <a:xfrm>
            <a:off x="685800" y="1752600"/>
            <a:ext cx="8305800" cy="4800600"/>
          </a:xfrm>
        </p:spPr>
        <p:txBody>
          <a:bodyPr>
            <a:normAutofit fontScale="92500" lnSpcReduction="10000"/>
          </a:bodyPr>
          <a:lstStyle/>
          <a:p>
            <a:r>
              <a:rPr lang="en-US" sz="2400" dirty="0"/>
              <a:t>The return to a stockholder of investing in a stock is simply the rate of return on his investment:</a:t>
            </a:r>
          </a:p>
          <a:p>
            <a:endParaRPr lang="en-US" sz="2400" dirty="0"/>
          </a:p>
          <a:p>
            <a:endParaRPr lang="en-US" sz="2400" dirty="0"/>
          </a:p>
          <a:p>
            <a:r>
              <a:rPr lang="en-US" sz="2400" dirty="0"/>
              <a:t>Accountants often measure corporate performance using the return on equity (ROE):</a:t>
            </a:r>
          </a:p>
          <a:p>
            <a:endParaRPr lang="en-US" sz="2400" dirty="0"/>
          </a:p>
          <a:p>
            <a:endParaRPr lang="en-US" sz="2400" dirty="0"/>
          </a:p>
          <a:p>
            <a:r>
              <a:rPr lang="en-US" sz="2400" dirty="0"/>
              <a:t>A big difference between the two is </a:t>
            </a:r>
            <a:r>
              <a:rPr lang="en-US" sz="2400" dirty="0" smtClean="0"/>
              <a:t>that the </a:t>
            </a:r>
            <a:r>
              <a:rPr lang="en-US" sz="2400" dirty="0"/>
              <a:t>ROE does not incorporate the impact on the share price of future expected superior (or inferior) </a:t>
            </a:r>
            <a:r>
              <a:rPr lang="en-US" sz="2400" dirty="0" smtClean="0"/>
              <a:t>returns</a:t>
            </a:r>
          </a:p>
          <a:p>
            <a:r>
              <a:rPr lang="en-US" sz="2400" dirty="0" smtClean="0"/>
              <a:t>So if we want to evaluate return generated by activities in a particular period, an accounting measure like ROE or ROA is more appropriate than holding period return.</a:t>
            </a:r>
            <a:endParaRPr lang="en-US" sz="2400" dirty="0"/>
          </a:p>
        </p:txBody>
      </p:sp>
      <p:sp>
        <p:nvSpPr>
          <p:cNvPr id="369669" name="Rectangle 5"/>
          <p:cNvSpPr>
            <a:spLocks noChangeArrowheads="1"/>
          </p:cNvSpPr>
          <p:nvPr/>
        </p:nvSpPr>
        <p:spPr bwMode="auto">
          <a:xfrm>
            <a:off x="0" y="3205163"/>
            <a:ext cx="9144000" cy="0"/>
          </a:xfrm>
          <a:prstGeom prst="rect">
            <a:avLst/>
          </a:prstGeom>
          <a:noFill/>
          <a:ln w="12700">
            <a:noFill/>
            <a:miter lim="800000"/>
            <a:headEnd/>
            <a:tailEnd/>
          </a:ln>
          <a:effectLst/>
        </p:spPr>
        <p:txBody>
          <a:bodyPr wrap="none" anchor="ctr">
            <a:spAutoFit/>
          </a:bodyPr>
          <a:lstStyle/>
          <a:p>
            <a:endParaRPr lang="en-US"/>
          </a:p>
        </p:txBody>
      </p:sp>
      <p:graphicFrame>
        <p:nvGraphicFramePr>
          <p:cNvPr id="369668" name="Object 4"/>
          <p:cNvGraphicFramePr>
            <a:graphicFrameLocks noChangeAspect="1"/>
          </p:cNvGraphicFramePr>
          <p:nvPr>
            <p:extLst>
              <p:ext uri="{D42A27DB-BD31-4B8C-83A1-F6EECF244321}">
                <p14:modId xmlns:p14="http://schemas.microsoft.com/office/powerpoint/2010/main" val="2374220134"/>
              </p:ext>
            </p:extLst>
          </p:nvPr>
        </p:nvGraphicFramePr>
        <p:xfrm>
          <a:off x="1181100" y="2336800"/>
          <a:ext cx="7315200" cy="868363"/>
        </p:xfrm>
        <a:graphic>
          <a:graphicData uri="http://schemas.openxmlformats.org/presentationml/2006/ole">
            <mc:AlternateContent xmlns:mc="http://schemas.openxmlformats.org/markup-compatibility/2006">
              <mc:Choice xmlns:v="urn:schemas-microsoft-com:vml" Requires="v">
                <p:oleObj spid="_x0000_s391181" name="Equation" r:id="rId4" imgW="3771900" imgH="444500" progId="Equation.3">
                  <p:embed/>
                </p:oleObj>
              </mc:Choice>
              <mc:Fallback>
                <p:oleObj name="Equation" r:id="rId4" imgW="3771900" imgH="4445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1100" y="2336800"/>
                        <a:ext cx="7315200" cy="868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9671" name="Rectangle 7"/>
          <p:cNvSpPr>
            <a:spLocks noChangeArrowheads="1"/>
          </p:cNvSpPr>
          <p:nvPr/>
        </p:nvSpPr>
        <p:spPr bwMode="auto">
          <a:xfrm>
            <a:off x="0" y="3214688"/>
            <a:ext cx="9144000" cy="0"/>
          </a:xfrm>
          <a:prstGeom prst="rect">
            <a:avLst/>
          </a:prstGeom>
          <a:noFill/>
          <a:ln w="12700">
            <a:noFill/>
            <a:miter lim="800000"/>
            <a:headEnd/>
            <a:tailEnd/>
          </a:ln>
          <a:effectLst/>
        </p:spPr>
        <p:txBody>
          <a:bodyPr wrap="none" anchor="ctr">
            <a:spAutoFit/>
          </a:bodyPr>
          <a:lstStyle/>
          <a:p>
            <a:endParaRPr lang="en-US"/>
          </a:p>
        </p:txBody>
      </p:sp>
      <p:graphicFrame>
        <p:nvGraphicFramePr>
          <p:cNvPr id="369670" name="Object 6"/>
          <p:cNvGraphicFramePr>
            <a:graphicFrameLocks noChangeAspect="1"/>
          </p:cNvGraphicFramePr>
          <p:nvPr>
            <p:extLst>
              <p:ext uri="{D42A27DB-BD31-4B8C-83A1-F6EECF244321}">
                <p14:modId xmlns:p14="http://schemas.microsoft.com/office/powerpoint/2010/main" val="3360984698"/>
              </p:ext>
            </p:extLst>
          </p:nvPr>
        </p:nvGraphicFramePr>
        <p:xfrm>
          <a:off x="2755544" y="3743327"/>
          <a:ext cx="3632911" cy="869950"/>
        </p:xfrm>
        <a:graphic>
          <a:graphicData uri="http://schemas.openxmlformats.org/presentationml/2006/ole">
            <mc:AlternateContent xmlns:mc="http://schemas.openxmlformats.org/markup-compatibility/2006">
              <mc:Choice xmlns:v="urn:schemas-microsoft-com:vml" Requires="v">
                <p:oleObj spid="_x0000_s391182" name="Equation" r:id="rId6" imgW="1790700" imgH="431800" progId="Equation.3">
                  <p:embed/>
                </p:oleObj>
              </mc:Choice>
              <mc:Fallback>
                <p:oleObj name="Equation" r:id="rId6" imgW="1790700" imgH="4318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55544" y="3743327"/>
                        <a:ext cx="3632911" cy="869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2B04A872-E95B-4630-9FA4-A8EB31C1AFE0}" type="slidenum">
              <a:rPr lang="en-US"/>
              <a:pPr/>
              <a:t>27</a:t>
            </a:fld>
            <a:endParaRPr lang="en-US"/>
          </a:p>
        </p:txBody>
      </p:sp>
      <p:sp>
        <p:nvSpPr>
          <p:cNvPr id="273410" name="Rectangle 2"/>
          <p:cNvSpPr>
            <a:spLocks noGrp="1" noChangeArrowheads="1"/>
          </p:cNvSpPr>
          <p:nvPr>
            <p:ph type="title"/>
          </p:nvPr>
        </p:nvSpPr>
        <p:spPr/>
        <p:txBody>
          <a:bodyPr/>
          <a:lstStyle/>
          <a:p>
            <a:r>
              <a:rPr lang="en-US" dirty="0"/>
              <a:t>Ratio Analysis</a:t>
            </a:r>
          </a:p>
        </p:txBody>
      </p:sp>
      <p:sp>
        <p:nvSpPr>
          <p:cNvPr id="273411" name="Rectangle 3"/>
          <p:cNvSpPr>
            <a:spLocks noGrp="1" noChangeArrowheads="1"/>
          </p:cNvSpPr>
          <p:nvPr>
            <p:ph type="body" idx="1"/>
          </p:nvPr>
        </p:nvSpPr>
        <p:spPr>
          <a:xfrm>
            <a:off x="838200" y="1752600"/>
            <a:ext cx="7958138" cy="4267200"/>
          </a:xfrm>
        </p:spPr>
        <p:txBody>
          <a:bodyPr>
            <a:normAutofit/>
          </a:bodyPr>
          <a:lstStyle/>
          <a:p>
            <a:r>
              <a:rPr lang="en-US" dirty="0"/>
              <a:t>Ratios also allow for better comparison through time or between companies</a:t>
            </a:r>
          </a:p>
          <a:p>
            <a:r>
              <a:rPr lang="en-US" dirty="0"/>
              <a:t>As we look at each ratio, ask yourself what the ratio is trying to measure and why is that information </a:t>
            </a:r>
            <a:r>
              <a:rPr lang="en-US" dirty="0" smtClean="0"/>
              <a:t>important.</a:t>
            </a:r>
          </a:p>
          <a:p>
            <a:r>
              <a:rPr lang="en-US" dirty="0" smtClean="0"/>
              <a:t>Keep in mind also the difference between flow numbers (over a period of time) and stock numbers (at a specific point in time).</a:t>
            </a:r>
            <a:endParaRPr lang="en-US" dirty="0"/>
          </a:p>
          <a:p>
            <a:r>
              <a:rPr lang="en-US" dirty="0"/>
              <a:t>Ratios are used both internally and externally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3411">
                                            <p:txEl>
                                              <p:pRg st="0" end="0"/>
                                            </p:txEl>
                                          </p:spTgt>
                                        </p:tgtEl>
                                        <p:attrNameLst>
                                          <p:attrName>style.visibility</p:attrName>
                                        </p:attrNameLst>
                                      </p:cBhvr>
                                      <p:to>
                                        <p:strVal val="visible"/>
                                      </p:to>
                                    </p:set>
                                    <p:anim calcmode="lin" valueType="num">
                                      <p:cBhvr additive="base">
                                        <p:cTn id="7" dur="500" fill="hold"/>
                                        <p:tgtEl>
                                          <p:spTgt spid="2734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7341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341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73411">
                                            <p:txEl>
                                              <p:pRg st="1" end="1"/>
                                            </p:txEl>
                                          </p:spTgt>
                                        </p:tgtEl>
                                        <p:attrNameLst>
                                          <p:attrName>style.visibility</p:attrName>
                                        </p:attrNameLst>
                                      </p:cBhvr>
                                      <p:to>
                                        <p:strVal val="visible"/>
                                      </p:to>
                                    </p:set>
                                    <p:anim calcmode="lin" valueType="num">
                                      <p:cBhvr additive="base">
                                        <p:cTn id="13" dur="500" fill="hold"/>
                                        <p:tgtEl>
                                          <p:spTgt spid="2734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7341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341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73411">
                                            <p:txEl>
                                              <p:pRg st="2" end="2"/>
                                            </p:txEl>
                                          </p:spTgt>
                                        </p:tgtEl>
                                        <p:attrNameLst>
                                          <p:attrName>style.visibility</p:attrName>
                                        </p:attrNameLst>
                                      </p:cBhvr>
                                      <p:to>
                                        <p:strVal val="visible"/>
                                      </p:to>
                                    </p:set>
                                    <p:anim calcmode="lin" valueType="num">
                                      <p:cBhvr additive="base">
                                        <p:cTn id="19" dur="500" fill="hold"/>
                                        <p:tgtEl>
                                          <p:spTgt spid="2734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7341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3411">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73411">
                                            <p:txEl>
                                              <p:pRg st="3" end="3"/>
                                            </p:txEl>
                                          </p:spTgt>
                                        </p:tgtEl>
                                        <p:attrNameLst>
                                          <p:attrName>style.visibility</p:attrName>
                                        </p:attrNameLst>
                                      </p:cBhvr>
                                      <p:to>
                                        <p:strVal val="visible"/>
                                      </p:to>
                                    </p:set>
                                    <p:anim calcmode="lin" valueType="num">
                                      <p:cBhvr additive="base">
                                        <p:cTn id="25" dur="500" fill="hold"/>
                                        <p:tgtEl>
                                          <p:spTgt spid="2734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7341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3411">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1"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F1B55CDE-E396-42C3-907C-B5CF440F1C70}" type="slidenum">
              <a:rPr lang="en-US"/>
              <a:pPr/>
              <a:t>28</a:t>
            </a:fld>
            <a:endParaRPr lang="en-US"/>
          </a:p>
        </p:txBody>
      </p:sp>
      <p:sp>
        <p:nvSpPr>
          <p:cNvPr id="275458" name="Rectangle 2"/>
          <p:cNvSpPr>
            <a:spLocks noGrp="1" noChangeArrowheads="1"/>
          </p:cNvSpPr>
          <p:nvPr>
            <p:ph type="title"/>
          </p:nvPr>
        </p:nvSpPr>
        <p:spPr/>
        <p:txBody>
          <a:bodyPr/>
          <a:lstStyle/>
          <a:p>
            <a:r>
              <a:rPr lang="en-US"/>
              <a:t>Categories of Financial Ratios</a:t>
            </a:r>
          </a:p>
        </p:txBody>
      </p:sp>
      <p:sp>
        <p:nvSpPr>
          <p:cNvPr id="275459" name="Rectangle 3"/>
          <p:cNvSpPr>
            <a:spLocks noGrp="1" noChangeArrowheads="1"/>
          </p:cNvSpPr>
          <p:nvPr>
            <p:ph type="body" idx="1"/>
          </p:nvPr>
        </p:nvSpPr>
        <p:spPr>
          <a:xfrm>
            <a:off x="838200" y="1752600"/>
            <a:ext cx="7958138" cy="4624388"/>
          </a:xfrm>
        </p:spPr>
        <p:txBody>
          <a:bodyPr>
            <a:normAutofit/>
          </a:bodyPr>
          <a:lstStyle/>
          <a:p>
            <a:r>
              <a:rPr lang="en-US" sz="2400" dirty="0"/>
              <a:t>Profitability ratios</a:t>
            </a:r>
          </a:p>
          <a:p>
            <a:pPr lvl="1"/>
            <a:r>
              <a:rPr lang="en-US" sz="2000" dirty="0"/>
              <a:t>Used to measure the firm’s return on its investments</a:t>
            </a:r>
          </a:p>
          <a:p>
            <a:r>
              <a:rPr lang="en-US" sz="2400" dirty="0" smtClean="0"/>
              <a:t>Liquidity </a:t>
            </a:r>
            <a:r>
              <a:rPr lang="en-US" sz="2400" dirty="0"/>
              <a:t>ratios</a:t>
            </a:r>
          </a:p>
          <a:p>
            <a:pPr lvl="1"/>
            <a:r>
              <a:rPr lang="en-US" sz="2000" dirty="0"/>
              <a:t>Short-term solvency or how easily the firm can lay its hands on cash.</a:t>
            </a:r>
          </a:p>
          <a:p>
            <a:r>
              <a:rPr lang="en-US" sz="2400" dirty="0"/>
              <a:t>Financial leverage ratios</a:t>
            </a:r>
          </a:p>
          <a:p>
            <a:pPr lvl="1"/>
            <a:r>
              <a:rPr lang="en-US" sz="2000" dirty="0"/>
              <a:t>Show long-term solvency; how heavily the firm is in debt.</a:t>
            </a:r>
          </a:p>
          <a:p>
            <a:r>
              <a:rPr lang="en-US" sz="2400" dirty="0"/>
              <a:t>Efficiency or turnover ratios</a:t>
            </a:r>
          </a:p>
          <a:p>
            <a:pPr lvl="1"/>
            <a:r>
              <a:rPr lang="en-US" sz="2000" dirty="0"/>
              <a:t>Indicate how productively the firm is using its assets</a:t>
            </a:r>
          </a:p>
          <a:p>
            <a:r>
              <a:rPr lang="en-US" sz="2400" dirty="0" smtClean="0"/>
              <a:t>Market </a:t>
            </a:r>
            <a:r>
              <a:rPr lang="en-US" sz="2400" dirty="0"/>
              <a:t>value </a:t>
            </a:r>
            <a:r>
              <a:rPr lang="en-US" sz="2400" dirty="0" smtClean="0"/>
              <a:t>ratios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5459">
                                            <p:txEl>
                                              <p:pRg st="0" end="0"/>
                                            </p:txEl>
                                          </p:spTgt>
                                        </p:tgtEl>
                                        <p:attrNameLst>
                                          <p:attrName>style.visibility</p:attrName>
                                        </p:attrNameLst>
                                      </p:cBhvr>
                                      <p:to>
                                        <p:strVal val="visible"/>
                                      </p:to>
                                    </p:set>
                                    <p:anim calcmode="lin" valueType="num">
                                      <p:cBhvr additive="base">
                                        <p:cTn id="7" dur="500" fill="hold"/>
                                        <p:tgtEl>
                                          <p:spTgt spid="2754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7545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5459">
                                            <p:txEl>
                                              <p:pRg st="0" end="0"/>
                                            </p:txEl>
                                          </p:spTgt>
                                        </p:tgtEl>
                                        <p:attrNameLst>
                                          <p:attrName>ppt_c</p:attrName>
                                        </p:attrNameLst>
                                      </p:cBhvr>
                                      <p:to>
                                        <a:schemeClr val="tx2"/>
                                      </p:to>
                                    </p:animClr>
                                  </p:subTnLst>
                                </p:cTn>
                              </p:par>
                              <p:par>
                                <p:cTn id="9" presetID="2" presetClass="entr" presetSubtype="8" fill="hold" grpId="0" nodeType="withEffect">
                                  <p:stCondLst>
                                    <p:cond delay="0"/>
                                  </p:stCondLst>
                                  <p:childTnLst>
                                    <p:set>
                                      <p:cBhvr>
                                        <p:cTn id="10" dur="1" fill="hold">
                                          <p:stCondLst>
                                            <p:cond delay="0"/>
                                          </p:stCondLst>
                                        </p:cTn>
                                        <p:tgtEl>
                                          <p:spTgt spid="275459">
                                            <p:txEl>
                                              <p:pRg st="1" end="1"/>
                                            </p:txEl>
                                          </p:spTgt>
                                        </p:tgtEl>
                                        <p:attrNameLst>
                                          <p:attrName>style.visibility</p:attrName>
                                        </p:attrNameLst>
                                      </p:cBhvr>
                                      <p:to>
                                        <p:strVal val="visible"/>
                                      </p:to>
                                    </p:set>
                                    <p:anim calcmode="lin" valueType="num">
                                      <p:cBhvr additive="base">
                                        <p:cTn id="11" dur="500" fill="hold"/>
                                        <p:tgtEl>
                                          <p:spTgt spid="27545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7545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5459">
                                            <p:txEl>
                                              <p:pRg st="1" end="1"/>
                                            </p:txEl>
                                          </p:spTgt>
                                        </p:tgtEl>
                                        <p:attrNameLst>
                                          <p:attrName>ppt_c</p:attrName>
                                        </p:attrNameLst>
                                      </p:cBhvr>
                                      <p:to>
                                        <a:schemeClr val="tx2"/>
                                      </p:to>
                                    </p:animClr>
                                  </p:sub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75459">
                                            <p:txEl>
                                              <p:pRg st="2" end="2"/>
                                            </p:txEl>
                                          </p:spTgt>
                                        </p:tgtEl>
                                        <p:attrNameLst>
                                          <p:attrName>style.visibility</p:attrName>
                                        </p:attrNameLst>
                                      </p:cBhvr>
                                      <p:to>
                                        <p:strVal val="visible"/>
                                      </p:to>
                                    </p:set>
                                    <p:anim calcmode="lin" valueType="num">
                                      <p:cBhvr additive="base">
                                        <p:cTn id="17" dur="500" fill="hold"/>
                                        <p:tgtEl>
                                          <p:spTgt spid="27545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7545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5459">
                                            <p:txEl>
                                              <p:pRg st="2" end="2"/>
                                            </p:txEl>
                                          </p:spTgt>
                                        </p:tgtEl>
                                        <p:attrNameLst>
                                          <p:attrName>ppt_c</p:attrName>
                                        </p:attrNameLst>
                                      </p:cBhvr>
                                      <p:to>
                                        <a:schemeClr val="tx2"/>
                                      </p:to>
                                    </p:animClr>
                                  </p:subTnLst>
                                </p:cTn>
                              </p:par>
                              <p:par>
                                <p:cTn id="19" presetID="2" presetClass="entr" presetSubtype="8" fill="hold" grpId="0" nodeType="withEffect">
                                  <p:stCondLst>
                                    <p:cond delay="0"/>
                                  </p:stCondLst>
                                  <p:childTnLst>
                                    <p:set>
                                      <p:cBhvr>
                                        <p:cTn id="20" dur="1" fill="hold">
                                          <p:stCondLst>
                                            <p:cond delay="0"/>
                                          </p:stCondLst>
                                        </p:cTn>
                                        <p:tgtEl>
                                          <p:spTgt spid="275459">
                                            <p:txEl>
                                              <p:pRg st="3" end="3"/>
                                            </p:txEl>
                                          </p:spTgt>
                                        </p:tgtEl>
                                        <p:attrNameLst>
                                          <p:attrName>style.visibility</p:attrName>
                                        </p:attrNameLst>
                                      </p:cBhvr>
                                      <p:to>
                                        <p:strVal val="visible"/>
                                      </p:to>
                                    </p:set>
                                    <p:anim calcmode="lin" valueType="num">
                                      <p:cBhvr additive="base">
                                        <p:cTn id="21" dur="500" fill="hold"/>
                                        <p:tgtEl>
                                          <p:spTgt spid="27545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7545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5459">
                                            <p:txEl>
                                              <p:pRg st="3" end="3"/>
                                            </p:txEl>
                                          </p:spTgt>
                                        </p:tgtEl>
                                        <p:attrNameLst>
                                          <p:attrName>ppt_c</p:attrName>
                                        </p:attrNameLst>
                                      </p:cBhvr>
                                      <p:to>
                                        <a:schemeClr val="tx2"/>
                                      </p:to>
                                    </p:animClr>
                                  </p:sub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275459">
                                            <p:txEl>
                                              <p:pRg st="4" end="4"/>
                                            </p:txEl>
                                          </p:spTgt>
                                        </p:tgtEl>
                                        <p:attrNameLst>
                                          <p:attrName>style.visibility</p:attrName>
                                        </p:attrNameLst>
                                      </p:cBhvr>
                                      <p:to>
                                        <p:strVal val="visible"/>
                                      </p:to>
                                    </p:set>
                                    <p:anim calcmode="lin" valueType="num">
                                      <p:cBhvr additive="base">
                                        <p:cTn id="27" dur="500" fill="hold"/>
                                        <p:tgtEl>
                                          <p:spTgt spid="275459">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7545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5459">
                                            <p:txEl>
                                              <p:pRg st="4" end="4"/>
                                            </p:txEl>
                                          </p:spTgt>
                                        </p:tgtEl>
                                        <p:attrNameLst>
                                          <p:attrName>ppt_c</p:attrName>
                                        </p:attrNameLst>
                                      </p:cBhvr>
                                      <p:to>
                                        <a:schemeClr val="tx2"/>
                                      </p:to>
                                    </p:animClr>
                                  </p:subTnLst>
                                </p:cTn>
                              </p:par>
                              <p:par>
                                <p:cTn id="29" presetID="2" presetClass="entr" presetSubtype="8" fill="hold" grpId="0" nodeType="withEffect">
                                  <p:stCondLst>
                                    <p:cond delay="0"/>
                                  </p:stCondLst>
                                  <p:childTnLst>
                                    <p:set>
                                      <p:cBhvr>
                                        <p:cTn id="30" dur="1" fill="hold">
                                          <p:stCondLst>
                                            <p:cond delay="0"/>
                                          </p:stCondLst>
                                        </p:cTn>
                                        <p:tgtEl>
                                          <p:spTgt spid="275459">
                                            <p:txEl>
                                              <p:pRg st="5" end="5"/>
                                            </p:txEl>
                                          </p:spTgt>
                                        </p:tgtEl>
                                        <p:attrNameLst>
                                          <p:attrName>style.visibility</p:attrName>
                                        </p:attrNameLst>
                                      </p:cBhvr>
                                      <p:to>
                                        <p:strVal val="visible"/>
                                      </p:to>
                                    </p:set>
                                    <p:anim calcmode="lin" valueType="num">
                                      <p:cBhvr additive="base">
                                        <p:cTn id="31" dur="500" fill="hold"/>
                                        <p:tgtEl>
                                          <p:spTgt spid="275459">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7545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5459">
                                            <p:txEl>
                                              <p:pRg st="5" end="5"/>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75459">
                                            <p:txEl>
                                              <p:pRg st="6" end="6"/>
                                            </p:txEl>
                                          </p:spTgt>
                                        </p:tgtEl>
                                        <p:attrNameLst>
                                          <p:attrName>style.visibility</p:attrName>
                                        </p:attrNameLst>
                                      </p:cBhvr>
                                      <p:to>
                                        <p:strVal val="visible"/>
                                      </p:to>
                                    </p:set>
                                    <p:anim calcmode="lin" valueType="num">
                                      <p:cBhvr additive="base">
                                        <p:cTn id="37" dur="500" fill="hold"/>
                                        <p:tgtEl>
                                          <p:spTgt spid="275459">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7545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5459">
                                            <p:txEl>
                                              <p:pRg st="6" end="6"/>
                                            </p:txEl>
                                          </p:spTgt>
                                        </p:tgtEl>
                                        <p:attrNameLst>
                                          <p:attrName>ppt_c</p:attrName>
                                        </p:attrNameLst>
                                      </p:cBhvr>
                                      <p:to>
                                        <a:schemeClr val="tx2"/>
                                      </p:to>
                                    </p:animClr>
                                  </p:subTnLst>
                                </p:cTn>
                              </p:par>
                              <p:par>
                                <p:cTn id="39" presetID="2" presetClass="entr" presetSubtype="8" fill="hold" grpId="0" nodeType="withEffect">
                                  <p:stCondLst>
                                    <p:cond delay="0"/>
                                  </p:stCondLst>
                                  <p:childTnLst>
                                    <p:set>
                                      <p:cBhvr>
                                        <p:cTn id="40" dur="1" fill="hold">
                                          <p:stCondLst>
                                            <p:cond delay="0"/>
                                          </p:stCondLst>
                                        </p:cTn>
                                        <p:tgtEl>
                                          <p:spTgt spid="275459">
                                            <p:txEl>
                                              <p:pRg st="7" end="7"/>
                                            </p:txEl>
                                          </p:spTgt>
                                        </p:tgtEl>
                                        <p:attrNameLst>
                                          <p:attrName>style.visibility</p:attrName>
                                        </p:attrNameLst>
                                      </p:cBhvr>
                                      <p:to>
                                        <p:strVal val="visible"/>
                                      </p:to>
                                    </p:set>
                                    <p:anim calcmode="lin" valueType="num">
                                      <p:cBhvr additive="base">
                                        <p:cTn id="41" dur="500" fill="hold"/>
                                        <p:tgtEl>
                                          <p:spTgt spid="275459">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275459">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5459">
                                            <p:txEl>
                                              <p:pRg st="7" end="7"/>
                                            </p:txEl>
                                          </p:spTgt>
                                        </p:tgtEl>
                                        <p:attrNameLst>
                                          <p:attrName>ppt_c</p:attrName>
                                        </p:attrNameLst>
                                      </p:cBhvr>
                                      <p:to>
                                        <a:schemeClr val="tx2"/>
                                      </p:to>
                                    </p:animClr>
                                  </p:sub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275459">
                                            <p:txEl>
                                              <p:pRg st="8" end="8"/>
                                            </p:txEl>
                                          </p:spTgt>
                                        </p:tgtEl>
                                        <p:attrNameLst>
                                          <p:attrName>style.visibility</p:attrName>
                                        </p:attrNameLst>
                                      </p:cBhvr>
                                      <p:to>
                                        <p:strVal val="visible"/>
                                      </p:to>
                                    </p:set>
                                    <p:anim calcmode="lin" valueType="num">
                                      <p:cBhvr additive="base">
                                        <p:cTn id="47" dur="500" fill="hold"/>
                                        <p:tgtEl>
                                          <p:spTgt spid="275459">
                                            <p:txEl>
                                              <p:pRg st="8" end="8"/>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275459">
                                            <p:txEl>
                                              <p:pRg st="8" end="8"/>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5459">
                                            <p:txEl>
                                              <p:pRg st="8" end="8"/>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59"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76A41FD3-7071-400F-82C9-B8E2666EF94D}" type="slidenum">
              <a:rPr lang="en-US"/>
              <a:pPr/>
              <a:t>29</a:t>
            </a:fld>
            <a:endParaRPr lang="en-US"/>
          </a:p>
        </p:txBody>
      </p:sp>
      <p:sp>
        <p:nvSpPr>
          <p:cNvPr id="292866" name="Rectangle 2"/>
          <p:cNvSpPr>
            <a:spLocks noGrp="1" noChangeArrowheads="1"/>
          </p:cNvSpPr>
          <p:nvPr>
            <p:ph type="title"/>
          </p:nvPr>
        </p:nvSpPr>
        <p:spPr/>
        <p:txBody>
          <a:bodyPr/>
          <a:lstStyle/>
          <a:p>
            <a:r>
              <a:rPr lang="en-US"/>
              <a:t>Computing Profitability Measures</a:t>
            </a:r>
          </a:p>
        </p:txBody>
      </p:sp>
      <p:sp>
        <p:nvSpPr>
          <p:cNvPr id="292867" name="Rectangle 3"/>
          <p:cNvSpPr>
            <a:spLocks noGrp="1" noChangeArrowheads="1"/>
          </p:cNvSpPr>
          <p:nvPr>
            <p:ph type="body" idx="1"/>
          </p:nvPr>
        </p:nvSpPr>
        <p:spPr>
          <a:xfrm>
            <a:off x="825500" y="1676400"/>
            <a:ext cx="7958138" cy="4648200"/>
          </a:xfrm>
        </p:spPr>
        <p:txBody>
          <a:bodyPr/>
          <a:lstStyle/>
          <a:p>
            <a:r>
              <a:rPr lang="en-US" sz="2400" dirty="0" smtClean="0"/>
              <a:t>Gross Margin = Gross Profit/ Sales</a:t>
            </a:r>
          </a:p>
          <a:p>
            <a:pPr lvl="1"/>
            <a:r>
              <a:rPr lang="en-US" sz="2000" dirty="0" smtClean="0"/>
              <a:t>14589/25112 = 58.10%</a:t>
            </a:r>
          </a:p>
          <a:p>
            <a:r>
              <a:rPr lang="en-US" sz="2400" dirty="0" smtClean="0"/>
              <a:t>(Net) Profit </a:t>
            </a:r>
            <a:r>
              <a:rPr lang="en-US" sz="2400" dirty="0"/>
              <a:t>Margin = Net Income / Sales</a:t>
            </a:r>
          </a:p>
          <a:p>
            <a:pPr lvl="1"/>
            <a:r>
              <a:rPr lang="en-US" sz="2000" dirty="0"/>
              <a:t>3313/ 25112 = 0.1319 times or 13.19%</a:t>
            </a:r>
          </a:p>
          <a:p>
            <a:r>
              <a:rPr lang="en-US" sz="2400" dirty="0"/>
              <a:t>Operating </a:t>
            </a:r>
            <a:r>
              <a:rPr lang="en-US" sz="2400" dirty="0" smtClean="0"/>
              <a:t>Margin </a:t>
            </a:r>
            <a:r>
              <a:rPr lang="en-US" sz="2400" dirty="0"/>
              <a:t>= </a:t>
            </a:r>
            <a:r>
              <a:rPr lang="en-US" sz="2400" dirty="0" smtClean="0"/>
              <a:t>(Operating Income) </a:t>
            </a:r>
            <a:r>
              <a:rPr lang="en-US" sz="2400" dirty="0"/>
              <a:t>/ Sales</a:t>
            </a:r>
          </a:p>
          <a:p>
            <a:pPr lvl="1"/>
            <a:r>
              <a:rPr lang="en-US" sz="2000" dirty="0" smtClean="0"/>
              <a:t>(4730) </a:t>
            </a:r>
            <a:r>
              <a:rPr lang="en-US" sz="2000" dirty="0"/>
              <a:t>/ 25112 = </a:t>
            </a:r>
            <a:r>
              <a:rPr lang="en-US" sz="2000" dirty="0" smtClean="0"/>
              <a:t>0.1884 </a:t>
            </a:r>
            <a:r>
              <a:rPr lang="en-US" sz="2000" dirty="0"/>
              <a:t>times or </a:t>
            </a:r>
            <a:r>
              <a:rPr lang="en-US" sz="2000" dirty="0" smtClean="0"/>
              <a:t>18.84%</a:t>
            </a:r>
            <a:endParaRPr lang="en-US" sz="2000" dirty="0"/>
          </a:p>
          <a:p>
            <a:r>
              <a:rPr lang="en-US" sz="2400" dirty="0"/>
              <a:t>Return on Assets (ROA) = (Net </a:t>
            </a:r>
            <a:r>
              <a:rPr lang="en-US" sz="2400" dirty="0" smtClean="0"/>
              <a:t>Inc + </a:t>
            </a:r>
            <a:r>
              <a:rPr lang="en-US" sz="2400" dirty="0" err="1" smtClean="0"/>
              <a:t>Int</a:t>
            </a:r>
            <a:r>
              <a:rPr lang="en-US" sz="2400" dirty="0" smtClean="0"/>
              <a:t> Expense) </a:t>
            </a:r>
            <a:r>
              <a:rPr lang="en-US" sz="2400" dirty="0"/>
              <a:t>/ </a:t>
            </a:r>
            <a:r>
              <a:rPr lang="en-US" sz="2400" dirty="0" smtClean="0"/>
              <a:t>TA </a:t>
            </a:r>
            <a:endParaRPr lang="en-US" sz="2400" dirty="0"/>
          </a:p>
          <a:p>
            <a:pPr lvl="1"/>
            <a:r>
              <a:rPr lang="en-US" sz="2000" dirty="0"/>
              <a:t>(</a:t>
            </a:r>
            <a:r>
              <a:rPr lang="en-US" sz="2000" dirty="0" smtClean="0"/>
              <a:t>3313) </a:t>
            </a:r>
            <a:r>
              <a:rPr lang="en-US" sz="2000" dirty="0"/>
              <a:t>/ </a:t>
            </a:r>
            <a:r>
              <a:rPr lang="en-US" sz="2000" dirty="0" smtClean="0"/>
              <a:t>(23474) </a:t>
            </a:r>
            <a:r>
              <a:rPr lang="en-US" sz="2000" dirty="0"/>
              <a:t>= </a:t>
            </a:r>
            <a:r>
              <a:rPr lang="en-US" sz="2000" dirty="0" smtClean="0"/>
              <a:t>0.1411 </a:t>
            </a:r>
            <a:r>
              <a:rPr lang="en-US" sz="2000" dirty="0"/>
              <a:t>times or </a:t>
            </a:r>
            <a:r>
              <a:rPr lang="en-US" sz="2000" dirty="0" smtClean="0"/>
              <a:t>14.11%</a:t>
            </a:r>
            <a:endParaRPr lang="en-US" sz="2000" dirty="0"/>
          </a:p>
          <a:p>
            <a:r>
              <a:rPr lang="en-US" sz="2400" dirty="0"/>
              <a:t>Return on Equity (ROE) = Net Income / </a:t>
            </a:r>
            <a:r>
              <a:rPr lang="en-US" sz="2400" dirty="0" smtClean="0"/>
              <a:t>Total Equity</a:t>
            </a:r>
            <a:endParaRPr lang="en-US" sz="2400" dirty="0"/>
          </a:p>
          <a:p>
            <a:pPr lvl="1"/>
            <a:r>
              <a:rPr lang="en-US" sz="2000" dirty="0"/>
              <a:t>3313 / </a:t>
            </a:r>
            <a:r>
              <a:rPr lang="en-US" sz="2000" dirty="0" smtClean="0"/>
              <a:t>(9298) </a:t>
            </a:r>
            <a:r>
              <a:rPr lang="en-US" sz="2000" dirty="0"/>
              <a:t>= </a:t>
            </a:r>
            <a:r>
              <a:rPr lang="en-US" sz="2000" dirty="0" smtClean="0"/>
              <a:t>0.3563 </a:t>
            </a:r>
            <a:r>
              <a:rPr lang="en-US" sz="2000" dirty="0"/>
              <a:t>times or </a:t>
            </a:r>
            <a:r>
              <a:rPr lang="en-US" sz="2000" dirty="0" smtClean="0"/>
              <a:t>35.63%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2867">
                                            <p:txEl>
                                              <p:pRg st="0" end="0"/>
                                            </p:txEl>
                                          </p:spTgt>
                                        </p:tgtEl>
                                        <p:attrNameLst>
                                          <p:attrName>style.visibility</p:attrName>
                                        </p:attrNameLst>
                                      </p:cBhvr>
                                      <p:to>
                                        <p:strVal val="visible"/>
                                      </p:to>
                                    </p:set>
                                    <p:anim calcmode="lin" valueType="num">
                                      <p:cBhvr additive="base">
                                        <p:cTn id="7" dur="500" fill="hold"/>
                                        <p:tgtEl>
                                          <p:spTgt spid="2928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286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286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2867">
                                            <p:txEl>
                                              <p:pRg st="1" end="1"/>
                                            </p:txEl>
                                          </p:spTgt>
                                        </p:tgtEl>
                                        <p:attrNameLst>
                                          <p:attrName>style.visibility</p:attrName>
                                        </p:attrNameLst>
                                      </p:cBhvr>
                                      <p:to>
                                        <p:strVal val="visible"/>
                                      </p:to>
                                    </p:set>
                                    <p:anim calcmode="lin" valueType="num">
                                      <p:cBhvr additive="base">
                                        <p:cTn id="13" dur="500" fill="hold"/>
                                        <p:tgtEl>
                                          <p:spTgt spid="2928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286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286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2867">
                                            <p:txEl>
                                              <p:pRg st="2" end="2"/>
                                            </p:txEl>
                                          </p:spTgt>
                                        </p:tgtEl>
                                        <p:attrNameLst>
                                          <p:attrName>style.visibility</p:attrName>
                                        </p:attrNameLst>
                                      </p:cBhvr>
                                      <p:to>
                                        <p:strVal val="visible"/>
                                      </p:to>
                                    </p:set>
                                    <p:anim calcmode="lin" valueType="num">
                                      <p:cBhvr additive="base">
                                        <p:cTn id="19" dur="500" fill="hold"/>
                                        <p:tgtEl>
                                          <p:spTgt spid="2928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286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286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2867">
                                            <p:txEl>
                                              <p:pRg st="3" end="3"/>
                                            </p:txEl>
                                          </p:spTgt>
                                        </p:tgtEl>
                                        <p:attrNameLst>
                                          <p:attrName>style.visibility</p:attrName>
                                        </p:attrNameLst>
                                      </p:cBhvr>
                                      <p:to>
                                        <p:strVal val="visible"/>
                                      </p:to>
                                    </p:set>
                                    <p:anim calcmode="lin" valueType="num">
                                      <p:cBhvr additive="base">
                                        <p:cTn id="25" dur="500" fill="hold"/>
                                        <p:tgtEl>
                                          <p:spTgt spid="2928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286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2867">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2867">
                                            <p:txEl>
                                              <p:pRg st="4" end="4"/>
                                            </p:txEl>
                                          </p:spTgt>
                                        </p:tgtEl>
                                        <p:attrNameLst>
                                          <p:attrName>style.visibility</p:attrName>
                                        </p:attrNameLst>
                                      </p:cBhvr>
                                      <p:to>
                                        <p:strVal val="visible"/>
                                      </p:to>
                                    </p:set>
                                    <p:anim calcmode="lin" valueType="num">
                                      <p:cBhvr additive="base">
                                        <p:cTn id="31" dur="500" fill="hold"/>
                                        <p:tgtEl>
                                          <p:spTgt spid="29286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286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2867">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2867">
                                            <p:txEl>
                                              <p:pRg st="5" end="5"/>
                                            </p:txEl>
                                          </p:spTgt>
                                        </p:tgtEl>
                                        <p:attrNameLst>
                                          <p:attrName>style.visibility</p:attrName>
                                        </p:attrNameLst>
                                      </p:cBhvr>
                                      <p:to>
                                        <p:strVal val="visible"/>
                                      </p:to>
                                    </p:set>
                                    <p:anim calcmode="lin" valueType="num">
                                      <p:cBhvr additive="base">
                                        <p:cTn id="37" dur="500" fill="hold"/>
                                        <p:tgtEl>
                                          <p:spTgt spid="29286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9286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2867">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92867">
                                            <p:txEl>
                                              <p:pRg st="6" end="6"/>
                                            </p:txEl>
                                          </p:spTgt>
                                        </p:tgtEl>
                                        <p:attrNameLst>
                                          <p:attrName>style.visibility</p:attrName>
                                        </p:attrNameLst>
                                      </p:cBhvr>
                                      <p:to>
                                        <p:strVal val="visible"/>
                                      </p:to>
                                    </p:set>
                                    <p:anim calcmode="lin" valueType="num">
                                      <p:cBhvr additive="base">
                                        <p:cTn id="43" dur="500" fill="hold"/>
                                        <p:tgtEl>
                                          <p:spTgt spid="29286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92867">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2867">
                                            <p:txEl>
                                              <p:pRg st="6" end="6"/>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92867">
                                            <p:txEl>
                                              <p:pRg st="7" end="7"/>
                                            </p:txEl>
                                          </p:spTgt>
                                        </p:tgtEl>
                                        <p:attrNameLst>
                                          <p:attrName>style.visibility</p:attrName>
                                        </p:attrNameLst>
                                      </p:cBhvr>
                                      <p:to>
                                        <p:strVal val="visible"/>
                                      </p:to>
                                    </p:set>
                                    <p:anim calcmode="lin" valueType="num">
                                      <p:cBhvr additive="base">
                                        <p:cTn id="49" dur="500" fill="hold"/>
                                        <p:tgtEl>
                                          <p:spTgt spid="29286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92867">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2867">
                                            <p:txEl>
                                              <p:pRg st="7" end="7"/>
                                            </p:txEl>
                                          </p:spTgt>
                                        </p:tgtEl>
                                        <p:attrNameLst>
                                          <p:attrName>ppt_c</p:attrName>
                                        </p:attrNameLst>
                                      </p:cBhvr>
                                      <p:to>
                                        <a:schemeClr val="tx2"/>
                                      </p:to>
                                    </p:animClr>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92867">
                                            <p:txEl>
                                              <p:pRg st="8" end="8"/>
                                            </p:txEl>
                                          </p:spTgt>
                                        </p:tgtEl>
                                        <p:attrNameLst>
                                          <p:attrName>style.visibility</p:attrName>
                                        </p:attrNameLst>
                                      </p:cBhvr>
                                      <p:to>
                                        <p:strVal val="visible"/>
                                      </p:to>
                                    </p:set>
                                    <p:anim calcmode="lin" valueType="num">
                                      <p:cBhvr additive="base">
                                        <p:cTn id="55" dur="500" fill="hold"/>
                                        <p:tgtEl>
                                          <p:spTgt spid="292867">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92867">
                                            <p:txEl>
                                              <p:pRg st="8" end="8"/>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2867">
                                            <p:txEl>
                                              <p:pRg st="8" end="8"/>
                                            </p:txEl>
                                          </p:spTgt>
                                        </p:tgtEl>
                                        <p:attrNameLst>
                                          <p:attrName>ppt_c</p:attrName>
                                        </p:attrNameLst>
                                      </p:cBhvr>
                                      <p:to>
                                        <a:schemeClr val="tx2"/>
                                      </p:to>
                                    </p:animClr>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92867">
                                            <p:txEl>
                                              <p:pRg st="9" end="9"/>
                                            </p:txEl>
                                          </p:spTgt>
                                        </p:tgtEl>
                                        <p:attrNameLst>
                                          <p:attrName>style.visibility</p:attrName>
                                        </p:attrNameLst>
                                      </p:cBhvr>
                                      <p:to>
                                        <p:strVal val="visible"/>
                                      </p:to>
                                    </p:set>
                                    <p:anim calcmode="lin" valueType="num">
                                      <p:cBhvr additive="base">
                                        <p:cTn id="61" dur="500" fill="hold"/>
                                        <p:tgtEl>
                                          <p:spTgt spid="292867">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92867">
                                            <p:txEl>
                                              <p:pRg st="9" end="9"/>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2867">
                                            <p:txEl>
                                              <p:pRg st="9" end="9"/>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67" grpId="0" build="p" bldLvl="2"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5256D572-9090-4F33-A789-305FEDF84EBE}" type="slidenum">
              <a:rPr lang="en-US"/>
              <a:pPr/>
              <a:t>3</a:t>
            </a:fld>
            <a:endParaRPr lang="en-US"/>
          </a:p>
        </p:txBody>
      </p:sp>
      <p:sp>
        <p:nvSpPr>
          <p:cNvPr id="336898" name="Rectangle 2"/>
          <p:cNvSpPr>
            <a:spLocks noGrp="1" noChangeArrowheads="1"/>
          </p:cNvSpPr>
          <p:nvPr>
            <p:ph type="title"/>
          </p:nvPr>
        </p:nvSpPr>
        <p:spPr/>
        <p:txBody>
          <a:bodyPr/>
          <a:lstStyle/>
          <a:p>
            <a:r>
              <a:rPr lang="en-US"/>
              <a:t>Functions of Financial Statements </a:t>
            </a:r>
          </a:p>
        </p:txBody>
      </p:sp>
      <p:sp>
        <p:nvSpPr>
          <p:cNvPr id="336899" name="Rectangle 3"/>
          <p:cNvSpPr>
            <a:spLocks noGrp="1" noChangeArrowheads="1"/>
          </p:cNvSpPr>
          <p:nvPr>
            <p:ph type="body" idx="1"/>
          </p:nvPr>
        </p:nvSpPr>
        <p:spPr>
          <a:xfrm>
            <a:off x="838200" y="1752600"/>
            <a:ext cx="7958138" cy="4724400"/>
          </a:xfrm>
        </p:spPr>
        <p:txBody>
          <a:bodyPr>
            <a:normAutofit fontScale="92500" lnSpcReduction="10000"/>
          </a:bodyPr>
          <a:lstStyle/>
          <a:p>
            <a:r>
              <a:rPr lang="en-US" dirty="0"/>
              <a:t>They provide information to the owners and creditors of the firm about the company’s current status and past financial performance</a:t>
            </a:r>
          </a:p>
          <a:p>
            <a:r>
              <a:rPr lang="en-US" dirty="0"/>
              <a:t>Financial statements provide a convenient way for owners and creditors to set performance targets and to impose restrictions on the managers of the firm.</a:t>
            </a:r>
          </a:p>
          <a:p>
            <a:r>
              <a:rPr lang="en-US" dirty="0"/>
              <a:t>Financial statements provide convenient templates for financial planning</a:t>
            </a:r>
            <a:r>
              <a:rPr lang="en-US" dirty="0" smtClean="0"/>
              <a:t>.</a:t>
            </a:r>
          </a:p>
          <a:p>
            <a:r>
              <a:rPr lang="en-US" dirty="0" smtClean="0"/>
              <a:t>The main financial statements are the balance sheet, the income statement and the statement of cashflows.</a:t>
            </a:r>
          </a:p>
          <a:p>
            <a:r>
              <a:rPr lang="en-US" dirty="0"/>
              <a:t>We start with the </a:t>
            </a:r>
            <a:r>
              <a:rPr lang="en-US" dirty="0" smtClean="0"/>
              <a:t>Balance Sheet.</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8295706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99367" name="think-cell Slide" r:id="rId5" imgW="395" imgH="394" progId="TCLayout.ActiveDocument.1">
                  <p:embed/>
                </p:oleObj>
              </mc:Choice>
              <mc:Fallback>
                <p:oleObj name="think-cell Slide" r:id="rId5" imgW="395" imgH="394"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7" name="Rectangle 6" hidden="1"/>
          <p:cNvSpPr/>
          <p:nvPr>
            <p:custDataLst>
              <p:tags r:id="rId3"/>
            </p:custDataLst>
          </p:nvPr>
        </p:nvSpPr>
        <p:spPr bwMode="auto">
          <a:xfrm>
            <a:off x="0" y="0"/>
            <a:ext cx="158750" cy="15875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endParaRPr kumimoji="0" lang="en-US" sz="3600" u="none" strike="noStrike" cap="none" normalizeH="0" dirty="0" smtClean="0">
              <a:ln>
                <a:noFill/>
              </a:ln>
              <a:solidFill>
                <a:schemeClr val="tx1"/>
              </a:solidFill>
              <a:effectLst/>
              <a:ea typeface="+mj-ea"/>
              <a:sym typeface="Times New Roman" panose="02020603050405020304" pitchFamily="18" charset="0"/>
            </a:endParaRPr>
          </a:p>
        </p:txBody>
      </p:sp>
      <p:sp>
        <p:nvSpPr>
          <p:cNvPr id="2" name="Title 1"/>
          <p:cNvSpPr>
            <a:spLocks noGrp="1"/>
          </p:cNvSpPr>
          <p:nvPr>
            <p:ph type="title"/>
          </p:nvPr>
        </p:nvSpPr>
        <p:spPr/>
        <p:txBody>
          <a:bodyPr/>
          <a:lstStyle/>
          <a:p>
            <a:r>
              <a:rPr lang="en-US" dirty="0"/>
              <a:t>Return on Invested Capital</a:t>
            </a:r>
          </a:p>
        </p:txBody>
      </p:sp>
      <p:sp>
        <p:nvSpPr>
          <p:cNvPr id="3" name="Content Placeholder 2"/>
          <p:cNvSpPr>
            <a:spLocks noGrp="1"/>
          </p:cNvSpPr>
          <p:nvPr>
            <p:ph idx="1"/>
          </p:nvPr>
        </p:nvSpPr>
        <p:spPr>
          <a:xfrm>
            <a:off x="533400" y="1878879"/>
            <a:ext cx="8458200" cy="4953000"/>
          </a:xfrm>
        </p:spPr>
        <p:txBody>
          <a:bodyPr>
            <a:normAutofit fontScale="77500" lnSpcReduction="20000"/>
          </a:bodyPr>
          <a:lstStyle/>
          <a:p>
            <a:r>
              <a:rPr lang="en-US" dirty="0" smtClean="0"/>
              <a:t>Another measure of profitability is Return on Invested Capital or ROIC, defined as EBIT(1-Tax </a:t>
            </a:r>
            <a:r>
              <a:rPr lang="en-US" dirty="0"/>
              <a:t>Rate)/[Book Equity + Net Debt</a:t>
            </a:r>
            <a:r>
              <a:rPr lang="en-US" dirty="0" smtClean="0"/>
              <a:t>].</a:t>
            </a:r>
          </a:p>
          <a:p>
            <a:r>
              <a:rPr lang="en-US" dirty="0" smtClean="0"/>
              <a:t>This measure seeks to include in capital only those elements that do not have any operating aspect and are purely financial.  </a:t>
            </a:r>
          </a:p>
          <a:p>
            <a:r>
              <a:rPr lang="en-US" dirty="0" smtClean="0"/>
              <a:t>Thus accounts payable is not included – even though in a way it represents credit extended by suppliers.</a:t>
            </a:r>
          </a:p>
          <a:p>
            <a:r>
              <a:rPr lang="en-US" dirty="0" smtClean="0"/>
              <a:t>On the other hand, debt is reduced by the amount of cash and marketable securities on hand to compute net deployed debt.</a:t>
            </a:r>
          </a:p>
          <a:p>
            <a:r>
              <a:rPr lang="en-US" dirty="0" smtClean="0"/>
              <a:t>Book equity is used rather than MV of equity because MV includes the present value of future cashflows and exaggerates capital invested.</a:t>
            </a:r>
          </a:p>
          <a:p>
            <a:r>
              <a:rPr lang="en-US" dirty="0" smtClean="0"/>
              <a:t>In our example, Net Debt is 562+2187+5937-1638-207 = 6841.</a:t>
            </a:r>
          </a:p>
          <a:p>
            <a:r>
              <a:rPr lang="en-US" dirty="0" smtClean="0"/>
              <a:t>The effective tax rate is Taxes/Taxable Income or 1555/4868 = 31.94%</a:t>
            </a:r>
          </a:p>
          <a:p>
            <a:r>
              <a:rPr lang="en-US" dirty="0" smtClean="0"/>
              <a:t>ROIC = (5046)*(1-0.3194)/[6841+9298) = 21.28%</a:t>
            </a:r>
          </a:p>
          <a:p>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30</a:t>
            </a:fld>
            <a:endParaRPr lang="en-US"/>
          </a:p>
        </p:txBody>
      </p:sp>
    </p:spTree>
    <p:extLst>
      <p:ext uri="{BB962C8B-B14F-4D97-AF65-F5344CB8AC3E}">
        <p14:creationId xmlns:p14="http://schemas.microsoft.com/office/powerpoint/2010/main" val="19538953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5E4BE075-4230-4B5F-8E13-8B0FEB39C9D4}" type="slidenum">
              <a:rPr lang="en-US"/>
              <a:pPr/>
              <a:t>31</a:t>
            </a:fld>
            <a:endParaRPr lang="en-US"/>
          </a:p>
        </p:txBody>
      </p:sp>
      <p:sp>
        <p:nvSpPr>
          <p:cNvPr id="280578" name="Rectangle 2"/>
          <p:cNvSpPr>
            <a:spLocks noGrp="1" noChangeArrowheads="1"/>
          </p:cNvSpPr>
          <p:nvPr>
            <p:ph type="title"/>
          </p:nvPr>
        </p:nvSpPr>
        <p:spPr/>
        <p:txBody>
          <a:bodyPr/>
          <a:lstStyle/>
          <a:p>
            <a:r>
              <a:rPr lang="en-US"/>
              <a:t>Computing Liquidity Ratios</a:t>
            </a:r>
          </a:p>
        </p:txBody>
      </p:sp>
      <p:sp>
        <p:nvSpPr>
          <p:cNvPr id="280579" name="Rectangle 3"/>
          <p:cNvSpPr>
            <a:spLocks noGrp="1" noChangeArrowheads="1"/>
          </p:cNvSpPr>
          <p:nvPr>
            <p:ph type="body" idx="1"/>
          </p:nvPr>
        </p:nvSpPr>
        <p:spPr/>
        <p:txBody>
          <a:bodyPr/>
          <a:lstStyle/>
          <a:p>
            <a:r>
              <a:rPr lang="en-US" dirty="0"/>
              <a:t>Current Ratio = CA / CL </a:t>
            </a:r>
          </a:p>
          <a:p>
            <a:pPr lvl="1"/>
            <a:r>
              <a:rPr lang="en-US" dirty="0"/>
              <a:t>6413 /6052 = 1.06 times</a:t>
            </a:r>
          </a:p>
          <a:p>
            <a:r>
              <a:rPr lang="en-US" dirty="0"/>
              <a:t>Quick Ratio = (CA – Inventory) / CL</a:t>
            </a:r>
          </a:p>
          <a:p>
            <a:pPr lvl="1"/>
            <a:r>
              <a:rPr lang="en-US" dirty="0"/>
              <a:t>(6413 – 1342) / 6052 = 0.838 times</a:t>
            </a:r>
          </a:p>
          <a:p>
            <a:r>
              <a:rPr lang="en-US" dirty="0"/>
              <a:t>Cash Ratio = Cash / CL</a:t>
            </a:r>
          </a:p>
          <a:p>
            <a:pPr lvl="1"/>
            <a:r>
              <a:rPr lang="en-US" dirty="0"/>
              <a:t>1,638 / 6,052 = .276 times</a:t>
            </a:r>
          </a:p>
          <a:p>
            <a:r>
              <a:rPr lang="en-US" dirty="0"/>
              <a:t>Net Working Capital to TA Ratio = NWC/TA</a:t>
            </a:r>
          </a:p>
          <a:p>
            <a:pPr lvl="1"/>
            <a:r>
              <a:rPr lang="en-US" dirty="0"/>
              <a:t>(6413-6052</a:t>
            </a:r>
            <a:r>
              <a:rPr lang="en-US" dirty="0" smtClean="0"/>
              <a:t>)/ 23474 </a:t>
            </a:r>
            <a:r>
              <a:rPr lang="en-US" dirty="0"/>
              <a:t>= 0.154</a:t>
            </a:r>
          </a:p>
        </p:txBody>
      </p:sp>
    </p:spTree>
    <p:extLst>
      <p:ext uri="{BB962C8B-B14F-4D97-AF65-F5344CB8AC3E}">
        <p14:creationId xmlns:p14="http://schemas.microsoft.com/office/powerpoint/2010/main" val="3482542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0579">
                                            <p:txEl>
                                              <p:pRg st="0" end="0"/>
                                            </p:txEl>
                                          </p:spTgt>
                                        </p:tgtEl>
                                        <p:attrNameLst>
                                          <p:attrName>style.visibility</p:attrName>
                                        </p:attrNameLst>
                                      </p:cBhvr>
                                      <p:to>
                                        <p:strVal val="visible"/>
                                      </p:to>
                                    </p:set>
                                    <p:anim calcmode="lin" valueType="num">
                                      <p:cBhvr additive="base">
                                        <p:cTn id="7" dur="500" fill="hold"/>
                                        <p:tgtEl>
                                          <p:spTgt spid="280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057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057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0579">
                                            <p:txEl>
                                              <p:pRg st="1" end="1"/>
                                            </p:txEl>
                                          </p:spTgt>
                                        </p:tgtEl>
                                        <p:attrNameLst>
                                          <p:attrName>style.visibility</p:attrName>
                                        </p:attrNameLst>
                                      </p:cBhvr>
                                      <p:to>
                                        <p:strVal val="visible"/>
                                      </p:to>
                                    </p:set>
                                    <p:anim calcmode="lin" valueType="num">
                                      <p:cBhvr additive="base">
                                        <p:cTn id="13" dur="500" fill="hold"/>
                                        <p:tgtEl>
                                          <p:spTgt spid="2805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057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057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0579">
                                            <p:txEl>
                                              <p:pRg st="2" end="2"/>
                                            </p:txEl>
                                          </p:spTgt>
                                        </p:tgtEl>
                                        <p:attrNameLst>
                                          <p:attrName>style.visibility</p:attrName>
                                        </p:attrNameLst>
                                      </p:cBhvr>
                                      <p:to>
                                        <p:strVal val="visible"/>
                                      </p:to>
                                    </p:set>
                                    <p:anim calcmode="lin" valueType="num">
                                      <p:cBhvr additive="base">
                                        <p:cTn id="19" dur="500" fill="hold"/>
                                        <p:tgtEl>
                                          <p:spTgt spid="2805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057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057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0579">
                                            <p:txEl>
                                              <p:pRg st="3" end="3"/>
                                            </p:txEl>
                                          </p:spTgt>
                                        </p:tgtEl>
                                        <p:attrNameLst>
                                          <p:attrName>style.visibility</p:attrName>
                                        </p:attrNameLst>
                                      </p:cBhvr>
                                      <p:to>
                                        <p:strVal val="visible"/>
                                      </p:to>
                                    </p:set>
                                    <p:anim calcmode="lin" valueType="num">
                                      <p:cBhvr additive="base">
                                        <p:cTn id="25" dur="500" fill="hold"/>
                                        <p:tgtEl>
                                          <p:spTgt spid="28057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057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0579">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0579">
                                            <p:txEl>
                                              <p:pRg st="4" end="4"/>
                                            </p:txEl>
                                          </p:spTgt>
                                        </p:tgtEl>
                                        <p:attrNameLst>
                                          <p:attrName>style.visibility</p:attrName>
                                        </p:attrNameLst>
                                      </p:cBhvr>
                                      <p:to>
                                        <p:strVal val="visible"/>
                                      </p:to>
                                    </p:set>
                                    <p:anim calcmode="lin" valueType="num">
                                      <p:cBhvr additive="base">
                                        <p:cTn id="31" dur="500" fill="hold"/>
                                        <p:tgtEl>
                                          <p:spTgt spid="28057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057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0579">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0579">
                                            <p:txEl>
                                              <p:pRg st="5" end="5"/>
                                            </p:txEl>
                                          </p:spTgt>
                                        </p:tgtEl>
                                        <p:attrNameLst>
                                          <p:attrName>style.visibility</p:attrName>
                                        </p:attrNameLst>
                                      </p:cBhvr>
                                      <p:to>
                                        <p:strVal val="visible"/>
                                      </p:to>
                                    </p:set>
                                    <p:anim calcmode="lin" valueType="num">
                                      <p:cBhvr additive="base">
                                        <p:cTn id="37" dur="500" fill="hold"/>
                                        <p:tgtEl>
                                          <p:spTgt spid="28057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057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0579">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0579">
                                            <p:txEl>
                                              <p:pRg st="6" end="6"/>
                                            </p:txEl>
                                          </p:spTgt>
                                        </p:tgtEl>
                                        <p:attrNameLst>
                                          <p:attrName>style.visibility</p:attrName>
                                        </p:attrNameLst>
                                      </p:cBhvr>
                                      <p:to>
                                        <p:strVal val="visible"/>
                                      </p:to>
                                    </p:set>
                                    <p:anim calcmode="lin" valueType="num">
                                      <p:cBhvr additive="base">
                                        <p:cTn id="43" dur="500" fill="hold"/>
                                        <p:tgtEl>
                                          <p:spTgt spid="28057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8057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0579">
                                            <p:txEl>
                                              <p:pRg st="6" end="6"/>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80579">
                                            <p:txEl>
                                              <p:pRg st="7" end="7"/>
                                            </p:txEl>
                                          </p:spTgt>
                                        </p:tgtEl>
                                        <p:attrNameLst>
                                          <p:attrName>style.visibility</p:attrName>
                                        </p:attrNameLst>
                                      </p:cBhvr>
                                      <p:to>
                                        <p:strVal val="visible"/>
                                      </p:to>
                                    </p:set>
                                    <p:anim calcmode="lin" valueType="num">
                                      <p:cBhvr additive="base">
                                        <p:cTn id="49" dur="500" fill="hold"/>
                                        <p:tgtEl>
                                          <p:spTgt spid="280579">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80579">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0579">
                                            <p:txEl>
                                              <p:pRg st="7" end="7"/>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79" grpId="0" build="p" bldLvl="2"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5139700C-8E85-4E57-B536-B7442BC5E09E}" type="slidenum">
              <a:rPr lang="en-US"/>
              <a:pPr/>
              <a:t>32</a:t>
            </a:fld>
            <a:endParaRPr lang="en-US"/>
          </a:p>
        </p:txBody>
      </p:sp>
      <p:sp>
        <p:nvSpPr>
          <p:cNvPr id="284674" name="Rectangle 2"/>
          <p:cNvSpPr>
            <a:spLocks noGrp="1" noChangeArrowheads="1"/>
          </p:cNvSpPr>
          <p:nvPr>
            <p:ph type="title"/>
          </p:nvPr>
        </p:nvSpPr>
        <p:spPr/>
        <p:txBody>
          <a:bodyPr/>
          <a:lstStyle/>
          <a:p>
            <a:r>
              <a:rPr lang="en-US"/>
              <a:t>Computing Coverage Ratios</a:t>
            </a:r>
          </a:p>
        </p:txBody>
      </p:sp>
      <p:sp>
        <p:nvSpPr>
          <p:cNvPr id="284675" name="Rectangle 3"/>
          <p:cNvSpPr>
            <a:spLocks noGrp="1" noChangeArrowheads="1"/>
          </p:cNvSpPr>
          <p:nvPr>
            <p:ph type="body" idx="1"/>
          </p:nvPr>
        </p:nvSpPr>
        <p:spPr>
          <a:xfrm>
            <a:off x="838200" y="1752600"/>
            <a:ext cx="7958138" cy="4624388"/>
          </a:xfrm>
        </p:spPr>
        <p:txBody>
          <a:bodyPr>
            <a:normAutofit lnSpcReduction="10000"/>
          </a:bodyPr>
          <a:lstStyle/>
          <a:p>
            <a:pPr>
              <a:buNone/>
            </a:pPr>
            <a:endParaRPr lang="en-US" dirty="0" smtClean="0"/>
          </a:p>
          <a:p>
            <a:pPr>
              <a:buNone/>
            </a:pPr>
            <a:r>
              <a:rPr lang="en-US" dirty="0" smtClean="0"/>
              <a:t>These are also measures of a firm’s short-term solvency, similar to its liquidity ratios.  Indirectly, they also measure the riskiness of the firm’s debt</a:t>
            </a:r>
          </a:p>
          <a:p>
            <a:endParaRPr lang="en-US" dirty="0" smtClean="0"/>
          </a:p>
          <a:p>
            <a:r>
              <a:rPr lang="en-US" dirty="0" smtClean="0"/>
              <a:t>Times </a:t>
            </a:r>
            <a:r>
              <a:rPr lang="en-US" dirty="0"/>
              <a:t>Interest Earned = EBIT / Interest</a:t>
            </a:r>
          </a:p>
          <a:p>
            <a:pPr lvl="1"/>
            <a:r>
              <a:rPr lang="en-US" dirty="0" smtClean="0"/>
              <a:t>(5046) </a:t>
            </a:r>
            <a:r>
              <a:rPr lang="en-US" dirty="0"/>
              <a:t>/ 178 = 28.35 times</a:t>
            </a:r>
          </a:p>
          <a:p>
            <a:r>
              <a:rPr lang="en-US" dirty="0"/>
              <a:t>Cash </a:t>
            </a:r>
            <a:r>
              <a:rPr lang="en-US" dirty="0" smtClean="0"/>
              <a:t>Flow Coverage </a:t>
            </a:r>
            <a:r>
              <a:rPr lang="en-US" dirty="0"/>
              <a:t>= (EBIT + </a:t>
            </a:r>
            <a:r>
              <a:rPr lang="en-US" dirty="0" err="1" smtClean="0"/>
              <a:t>Depr</a:t>
            </a:r>
            <a:r>
              <a:rPr lang="en-US" dirty="0" smtClean="0"/>
              <a:t> &amp; </a:t>
            </a:r>
            <a:r>
              <a:rPr lang="en-US" dirty="0" err="1" smtClean="0"/>
              <a:t>Amort</a:t>
            </a:r>
            <a:r>
              <a:rPr lang="en-US" dirty="0" smtClean="0"/>
              <a:t>) </a:t>
            </a:r>
            <a:r>
              <a:rPr lang="en-US" dirty="0"/>
              <a:t>/ Interest</a:t>
            </a:r>
          </a:p>
          <a:p>
            <a:pPr lvl="1"/>
            <a:r>
              <a:rPr lang="en-US" dirty="0" smtClean="0"/>
              <a:t>(5046+ </a:t>
            </a:r>
            <a:r>
              <a:rPr lang="en-US" dirty="0"/>
              <a:t>1112) / 178 = 34.60 times</a:t>
            </a:r>
          </a:p>
          <a:p>
            <a:endParaRPr lang="en-US" dirty="0"/>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4675">
                                            <p:txEl>
                                              <p:pRg st="1" end="1"/>
                                            </p:txEl>
                                          </p:spTgt>
                                        </p:tgtEl>
                                        <p:attrNameLst>
                                          <p:attrName>style.visibility</p:attrName>
                                        </p:attrNameLst>
                                      </p:cBhvr>
                                      <p:to>
                                        <p:strVal val="visible"/>
                                      </p:to>
                                    </p:set>
                                    <p:anim calcmode="lin" valueType="num">
                                      <p:cBhvr additive="base">
                                        <p:cTn id="7" dur="500" fill="hold"/>
                                        <p:tgtEl>
                                          <p:spTgt spid="284675">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467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4675">
                                            <p:txEl>
                                              <p:pRg st="1" end="1"/>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4675">
                                            <p:txEl>
                                              <p:pRg st="3" end="3"/>
                                            </p:txEl>
                                          </p:spTgt>
                                        </p:tgtEl>
                                        <p:attrNameLst>
                                          <p:attrName>style.visibility</p:attrName>
                                        </p:attrNameLst>
                                      </p:cBhvr>
                                      <p:to>
                                        <p:strVal val="visible"/>
                                      </p:to>
                                    </p:set>
                                    <p:anim calcmode="lin" valueType="num">
                                      <p:cBhvr additive="base">
                                        <p:cTn id="13" dur="500" fill="hold"/>
                                        <p:tgtEl>
                                          <p:spTgt spid="284675">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467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4675">
                                            <p:txEl>
                                              <p:pRg st="3" end="3"/>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4675">
                                            <p:txEl>
                                              <p:pRg st="4" end="4"/>
                                            </p:txEl>
                                          </p:spTgt>
                                        </p:tgtEl>
                                        <p:attrNameLst>
                                          <p:attrName>style.visibility</p:attrName>
                                        </p:attrNameLst>
                                      </p:cBhvr>
                                      <p:to>
                                        <p:strVal val="visible"/>
                                      </p:to>
                                    </p:set>
                                    <p:anim calcmode="lin" valueType="num">
                                      <p:cBhvr additive="base">
                                        <p:cTn id="19" dur="500" fill="hold"/>
                                        <p:tgtEl>
                                          <p:spTgt spid="284675">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467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4675">
                                            <p:txEl>
                                              <p:pRg st="4" end="4"/>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4675">
                                            <p:txEl>
                                              <p:pRg st="5" end="5"/>
                                            </p:txEl>
                                          </p:spTgt>
                                        </p:tgtEl>
                                        <p:attrNameLst>
                                          <p:attrName>style.visibility</p:attrName>
                                        </p:attrNameLst>
                                      </p:cBhvr>
                                      <p:to>
                                        <p:strVal val="visible"/>
                                      </p:to>
                                    </p:set>
                                    <p:anim calcmode="lin" valueType="num">
                                      <p:cBhvr additive="base">
                                        <p:cTn id="25" dur="500" fill="hold"/>
                                        <p:tgtEl>
                                          <p:spTgt spid="284675">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4675">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4675">
                                            <p:txEl>
                                              <p:pRg st="5" end="5"/>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4675">
                                            <p:txEl>
                                              <p:pRg st="6" end="6"/>
                                            </p:txEl>
                                          </p:spTgt>
                                        </p:tgtEl>
                                        <p:attrNameLst>
                                          <p:attrName>style.visibility</p:attrName>
                                        </p:attrNameLst>
                                      </p:cBhvr>
                                      <p:to>
                                        <p:strVal val="visible"/>
                                      </p:to>
                                    </p:set>
                                    <p:anim calcmode="lin" valueType="num">
                                      <p:cBhvr additive="base">
                                        <p:cTn id="31" dur="500" fill="hold"/>
                                        <p:tgtEl>
                                          <p:spTgt spid="28467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4675">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4675">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75" grpId="0" build="p" bldLvl="2"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C01B00A1-83BD-46A8-A512-F8369639A907}" type="slidenum">
              <a:rPr lang="en-US"/>
              <a:pPr/>
              <a:t>33</a:t>
            </a:fld>
            <a:endParaRPr lang="en-US"/>
          </a:p>
        </p:txBody>
      </p:sp>
      <p:sp>
        <p:nvSpPr>
          <p:cNvPr id="286722" name="Rectangle 2"/>
          <p:cNvSpPr>
            <a:spLocks noGrp="1" noChangeArrowheads="1"/>
          </p:cNvSpPr>
          <p:nvPr>
            <p:ph type="title"/>
          </p:nvPr>
        </p:nvSpPr>
        <p:spPr/>
        <p:txBody>
          <a:bodyPr/>
          <a:lstStyle/>
          <a:p>
            <a:r>
              <a:rPr lang="en-US" dirty="0"/>
              <a:t>Computing Inventory Ratios</a:t>
            </a:r>
          </a:p>
        </p:txBody>
      </p:sp>
      <p:sp>
        <p:nvSpPr>
          <p:cNvPr id="286723" name="Rectangle 3"/>
          <p:cNvSpPr>
            <a:spLocks noGrp="1" noChangeArrowheads="1"/>
          </p:cNvSpPr>
          <p:nvPr>
            <p:ph type="body" idx="1"/>
          </p:nvPr>
        </p:nvSpPr>
        <p:spPr>
          <a:xfrm>
            <a:off x="838200" y="1752600"/>
            <a:ext cx="7958138" cy="4724400"/>
          </a:xfrm>
        </p:spPr>
        <p:txBody>
          <a:bodyPr>
            <a:normAutofit fontScale="92500" lnSpcReduction="10000"/>
          </a:bodyPr>
          <a:lstStyle/>
          <a:p>
            <a:pPr>
              <a:lnSpc>
                <a:spcPct val="90000"/>
              </a:lnSpc>
            </a:pPr>
            <a:r>
              <a:rPr lang="en-US" dirty="0" smtClean="0"/>
              <a:t>These are measures of how efficiently the firm uses its inventory.</a:t>
            </a:r>
          </a:p>
          <a:p>
            <a:pPr>
              <a:lnSpc>
                <a:spcPct val="90000"/>
              </a:lnSpc>
            </a:pPr>
            <a:r>
              <a:rPr lang="en-US" dirty="0" smtClean="0"/>
              <a:t>Inventory </a:t>
            </a:r>
            <a:r>
              <a:rPr lang="en-US" dirty="0"/>
              <a:t>Turnover = Cost of Goods Sold / Average Inventory</a:t>
            </a:r>
          </a:p>
          <a:p>
            <a:pPr lvl="1">
              <a:lnSpc>
                <a:spcPct val="90000"/>
              </a:lnSpc>
            </a:pPr>
            <a:r>
              <a:rPr lang="en-US" dirty="0"/>
              <a:t>10523 / </a:t>
            </a:r>
            <a:r>
              <a:rPr lang="en-US" dirty="0" smtClean="0"/>
              <a:t>1342 </a:t>
            </a:r>
            <a:r>
              <a:rPr lang="en-US" dirty="0"/>
              <a:t>= </a:t>
            </a:r>
            <a:r>
              <a:rPr lang="en-US" dirty="0" smtClean="0"/>
              <a:t>7.84 </a:t>
            </a:r>
            <a:r>
              <a:rPr lang="en-US" dirty="0"/>
              <a:t>times</a:t>
            </a:r>
          </a:p>
          <a:p>
            <a:pPr>
              <a:lnSpc>
                <a:spcPct val="90000"/>
              </a:lnSpc>
            </a:pPr>
            <a:r>
              <a:rPr lang="en-US" dirty="0" smtClean="0"/>
              <a:t>Inventory Days = Days</a:t>
            </a:r>
            <a:r>
              <a:rPr lang="en-US" dirty="0"/>
              <a:t>’ Sales in Inventory = </a:t>
            </a:r>
            <a:r>
              <a:rPr lang="en-US" dirty="0" smtClean="0"/>
              <a:t/>
            </a:r>
            <a:br>
              <a:rPr lang="en-US" dirty="0" smtClean="0"/>
            </a:br>
            <a:r>
              <a:rPr lang="en-US" dirty="0" smtClean="0"/>
              <a:t>365 </a:t>
            </a:r>
            <a:r>
              <a:rPr lang="en-US" dirty="0"/>
              <a:t>/ Inventory Turnover = Av Inv/(COGS/365</a:t>
            </a:r>
            <a:r>
              <a:rPr lang="en-US" dirty="0" smtClean="0"/>
              <a:t>)</a:t>
            </a:r>
            <a:br>
              <a:rPr lang="en-US" dirty="0" smtClean="0"/>
            </a:br>
            <a:r>
              <a:rPr lang="en-US" sz="2400" dirty="0" smtClean="0"/>
              <a:t>This ratio gives</a:t>
            </a:r>
            <a:r>
              <a:rPr lang="en-US" sz="2400" dirty="0"/>
              <a:t> investors an idea of how long it takes a company to </a:t>
            </a:r>
            <a:r>
              <a:rPr lang="en-US" sz="2400" dirty="0" smtClean="0"/>
              <a:t>sell its inventory.</a:t>
            </a:r>
            <a:endParaRPr lang="en-US" sz="2400" dirty="0"/>
          </a:p>
          <a:p>
            <a:pPr lvl="1">
              <a:lnSpc>
                <a:spcPct val="90000"/>
              </a:lnSpc>
            </a:pPr>
            <a:r>
              <a:rPr lang="en-US" dirty="0"/>
              <a:t>365 / </a:t>
            </a:r>
            <a:r>
              <a:rPr lang="en-US" dirty="0" smtClean="0"/>
              <a:t>7.84 </a:t>
            </a:r>
            <a:r>
              <a:rPr lang="en-US" dirty="0"/>
              <a:t>= </a:t>
            </a:r>
            <a:r>
              <a:rPr lang="en-US" dirty="0" smtClean="0"/>
              <a:t>45.56 </a:t>
            </a:r>
            <a:r>
              <a:rPr lang="en-US" dirty="0"/>
              <a:t>days</a:t>
            </a:r>
          </a:p>
          <a:p>
            <a:pPr>
              <a:lnSpc>
                <a:spcPct val="90000"/>
              </a:lnSpc>
            </a:pPr>
            <a:r>
              <a:rPr lang="en-US" sz="2400" dirty="0" smtClean="0"/>
              <a:t>Note: When </a:t>
            </a:r>
            <a:r>
              <a:rPr lang="en-US" sz="2400" dirty="0"/>
              <a:t>you have ratios with </a:t>
            </a:r>
            <a:r>
              <a:rPr lang="en-US" sz="2400" dirty="0" smtClean="0"/>
              <a:t>Income Statement </a:t>
            </a:r>
            <a:r>
              <a:rPr lang="en-US" sz="2400" dirty="0"/>
              <a:t>numbers in the numerator and </a:t>
            </a:r>
            <a:r>
              <a:rPr lang="en-US" sz="2400" dirty="0" smtClean="0"/>
              <a:t>Balance </a:t>
            </a:r>
            <a:r>
              <a:rPr lang="en-US" sz="2400" dirty="0"/>
              <a:t>Sheet numbers in the denominator, </a:t>
            </a:r>
            <a:r>
              <a:rPr lang="en-US" sz="2400" dirty="0" smtClean="0"/>
              <a:t>some people use </a:t>
            </a:r>
            <a:r>
              <a:rPr lang="en-US" sz="2400" dirty="0"/>
              <a:t>average of year beginning and year end quantities.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6723">
                                            <p:txEl>
                                              <p:pRg st="0" end="0"/>
                                            </p:txEl>
                                          </p:spTgt>
                                        </p:tgtEl>
                                        <p:attrNameLst>
                                          <p:attrName>style.visibility</p:attrName>
                                        </p:attrNameLst>
                                      </p:cBhvr>
                                      <p:to>
                                        <p:strVal val="visible"/>
                                      </p:to>
                                    </p:set>
                                    <p:anim calcmode="lin" valueType="num">
                                      <p:cBhvr additive="base">
                                        <p:cTn id="7" dur="500" fill="hold"/>
                                        <p:tgtEl>
                                          <p:spTgt spid="2867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672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672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6723">
                                            <p:txEl>
                                              <p:pRg st="1" end="1"/>
                                            </p:txEl>
                                          </p:spTgt>
                                        </p:tgtEl>
                                        <p:attrNameLst>
                                          <p:attrName>style.visibility</p:attrName>
                                        </p:attrNameLst>
                                      </p:cBhvr>
                                      <p:to>
                                        <p:strVal val="visible"/>
                                      </p:to>
                                    </p:set>
                                    <p:anim calcmode="lin" valueType="num">
                                      <p:cBhvr additive="base">
                                        <p:cTn id="13" dur="500" fill="hold"/>
                                        <p:tgtEl>
                                          <p:spTgt spid="2867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672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672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6723">
                                            <p:txEl>
                                              <p:pRg st="2" end="2"/>
                                            </p:txEl>
                                          </p:spTgt>
                                        </p:tgtEl>
                                        <p:attrNameLst>
                                          <p:attrName>style.visibility</p:attrName>
                                        </p:attrNameLst>
                                      </p:cBhvr>
                                      <p:to>
                                        <p:strVal val="visible"/>
                                      </p:to>
                                    </p:set>
                                    <p:anim calcmode="lin" valueType="num">
                                      <p:cBhvr additive="base">
                                        <p:cTn id="19" dur="500" fill="hold"/>
                                        <p:tgtEl>
                                          <p:spTgt spid="2867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672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672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6723">
                                            <p:txEl>
                                              <p:pRg st="3" end="3"/>
                                            </p:txEl>
                                          </p:spTgt>
                                        </p:tgtEl>
                                        <p:attrNameLst>
                                          <p:attrName>style.visibility</p:attrName>
                                        </p:attrNameLst>
                                      </p:cBhvr>
                                      <p:to>
                                        <p:strVal val="visible"/>
                                      </p:to>
                                    </p:set>
                                    <p:anim calcmode="lin" valueType="num">
                                      <p:cBhvr additive="base">
                                        <p:cTn id="25" dur="500" fill="hold"/>
                                        <p:tgtEl>
                                          <p:spTgt spid="2867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672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6723">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6723">
                                            <p:txEl>
                                              <p:pRg st="4" end="4"/>
                                            </p:txEl>
                                          </p:spTgt>
                                        </p:tgtEl>
                                        <p:attrNameLst>
                                          <p:attrName>style.visibility</p:attrName>
                                        </p:attrNameLst>
                                      </p:cBhvr>
                                      <p:to>
                                        <p:strVal val="visible"/>
                                      </p:to>
                                    </p:set>
                                    <p:anim calcmode="lin" valueType="num">
                                      <p:cBhvr additive="base">
                                        <p:cTn id="31" dur="500" fill="hold"/>
                                        <p:tgtEl>
                                          <p:spTgt spid="2867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672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6723">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6723">
                                            <p:txEl>
                                              <p:pRg st="5" end="5"/>
                                            </p:txEl>
                                          </p:spTgt>
                                        </p:tgtEl>
                                        <p:attrNameLst>
                                          <p:attrName>style.visibility</p:attrName>
                                        </p:attrNameLst>
                                      </p:cBhvr>
                                      <p:to>
                                        <p:strVal val="visible"/>
                                      </p:to>
                                    </p:set>
                                    <p:anim calcmode="lin" valueType="num">
                                      <p:cBhvr additive="base">
                                        <p:cTn id="37" dur="500" fill="hold"/>
                                        <p:tgtEl>
                                          <p:spTgt spid="28672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6723">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6723">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23" grpId="0" build="p" bldLvl="2"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ECC57090-95CE-4938-8424-1D355F346C24}" type="slidenum">
              <a:rPr lang="en-US"/>
              <a:pPr/>
              <a:t>34</a:t>
            </a:fld>
            <a:endParaRPr lang="en-US"/>
          </a:p>
        </p:txBody>
      </p:sp>
      <p:sp>
        <p:nvSpPr>
          <p:cNvPr id="288770" name="Rectangle 2"/>
          <p:cNvSpPr>
            <a:spLocks noGrp="1" noChangeArrowheads="1"/>
          </p:cNvSpPr>
          <p:nvPr>
            <p:ph type="title"/>
          </p:nvPr>
        </p:nvSpPr>
        <p:spPr/>
        <p:txBody>
          <a:bodyPr/>
          <a:lstStyle/>
          <a:p>
            <a:r>
              <a:rPr lang="en-US"/>
              <a:t>Computing Receivables Ratios</a:t>
            </a:r>
          </a:p>
        </p:txBody>
      </p:sp>
      <p:sp>
        <p:nvSpPr>
          <p:cNvPr id="288771" name="Rectangle 3"/>
          <p:cNvSpPr>
            <a:spLocks noGrp="1" noChangeArrowheads="1"/>
          </p:cNvSpPr>
          <p:nvPr>
            <p:ph type="body" idx="1"/>
          </p:nvPr>
        </p:nvSpPr>
        <p:spPr>
          <a:xfrm>
            <a:off x="838200" y="1752600"/>
            <a:ext cx="7958138" cy="4624388"/>
          </a:xfrm>
        </p:spPr>
        <p:txBody>
          <a:bodyPr>
            <a:normAutofit fontScale="92500"/>
          </a:bodyPr>
          <a:lstStyle/>
          <a:p>
            <a:r>
              <a:rPr lang="en-US" dirty="0"/>
              <a:t>These are measures of how efficiently the firm </a:t>
            </a:r>
            <a:r>
              <a:rPr lang="en-US" dirty="0" smtClean="0"/>
              <a:t>uses is receivables policy.</a:t>
            </a:r>
          </a:p>
          <a:p>
            <a:r>
              <a:rPr lang="en-US" dirty="0" smtClean="0"/>
              <a:t>Receivables </a:t>
            </a:r>
            <a:r>
              <a:rPr lang="en-US" dirty="0"/>
              <a:t>Turnover = Sales / Av Accounts Receivable</a:t>
            </a:r>
          </a:p>
          <a:p>
            <a:pPr lvl="1"/>
            <a:r>
              <a:rPr lang="en-US" dirty="0"/>
              <a:t>25112 / </a:t>
            </a:r>
            <a:r>
              <a:rPr lang="en-US" dirty="0" smtClean="0"/>
              <a:t>2531 </a:t>
            </a:r>
            <a:r>
              <a:rPr lang="en-US" dirty="0"/>
              <a:t>= </a:t>
            </a:r>
            <a:r>
              <a:rPr lang="en-US" dirty="0" smtClean="0"/>
              <a:t>9.92 </a:t>
            </a:r>
            <a:r>
              <a:rPr lang="en-US" dirty="0"/>
              <a:t>times</a:t>
            </a:r>
          </a:p>
          <a:p>
            <a:r>
              <a:rPr lang="en-US" dirty="0" smtClean="0"/>
              <a:t>Accounts Receivable Days = Average </a:t>
            </a:r>
            <a:r>
              <a:rPr lang="en-US" dirty="0"/>
              <a:t>Collection Period = Days’ Sales in Receivables = 365 / Receivables Turnover = </a:t>
            </a:r>
            <a:r>
              <a:rPr lang="en-US" dirty="0" smtClean="0"/>
              <a:t>Accounts Receivables/ Av Daily Sales</a:t>
            </a:r>
          </a:p>
          <a:p>
            <a:r>
              <a:rPr lang="en-US" dirty="0" smtClean="0"/>
              <a:t>This measure is also known as “receivables in days.”</a:t>
            </a:r>
            <a:endParaRPr lang="en-US" dirty="0"/>
          </a:p>
          <a:p>
            <a:pPr lvl="1"/>
            <a:r>
              <a:rPr lang="en-US" dirty="0"/>
              <a:t>365 / </a:t>
            </a:r>
            <a:r>
              <a:rPr lang="en-US" dirty="0" smtClean="0"/>
              <a:t>9.92 </a:t>
            </a:r>
            <a:r>
              <a:rPr lang="en-US" dirty="0"/>
              <a:t>= </a:t>
            </a:r>
            <a:r>
              <a:rPr lang="en-US" dirty="0" smtClean="0"/>
              <a:t>36.79 </a:t>
            </a:r>
            <a:r>
              <a:rPr lang="en-US" dirty="0"/>
              <a:t>days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8771">
                                            <p:txEl>
                                              <p:pRg st="0" end="0"/>
                                            </p:txEl>
                                          </p:spTgt>
                                        </p:tgtEl>
                                        <p:attrNameLst>
                                          <p:attrName>style.visibility</p:attrName>
                                        </p:attrNameLst>
                                      </p:cBhvr>
                                      <p:to>
                                        <p:strVal val="visible"/>
                                      </p:to>
                                    </p:set>
                                    <p:anim calcmode="lin" valueType="num">
                                      <p:cBhvr additive="base">
                                        <p:cTn id="7" dur="500" fill="hold"/>
                                        <p:tgtEl>
                                          <p:spTgt spid="2887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877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877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8771">
                                            <p:txEl>
                                              <p:pRg st="1" end="1"/>
                                            </p:txEl>
                                          </p:spTgt>
                                        </p:tgtEl>
                                        <p:attrNameLst>
                                          <p:attrName>style.visibility</p:attrName>
                                        </p:attrNameLst>
                                      </p:cBhvr>
                                      <p:to>
                                        <p:strVal val="visible"/>
                                      </p:to>
                                    </p:set>
                                    <p:anim calcmode="lin" valueType="num">
                                      <p:cBhvr additive="base">
                                        <p:cTn id="13" dur="500" fill="hold"/>
                                        <p:tgtEl>
                                          <p:spTgt spid="2887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877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877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8771">
                                            <p:txEl>
                                              <p:pRg st="2" end="2"/>
                                            </p:txEl>
                                          </p:spTgt>
                                        </p:tgtEl>
                                        <p:attrNameLst>
                                          <p:attrName>style.visibility</p:attrName>
                                        </p:attrNameLst>
                                      </p:cBhvr>
                                      <p:to>
                                        <p:strVal val="visible"/>
                                      </p:to>
                                    </p:set>
                                    <p:anim calcmode="lin" valueType="num">
                                      <p:cBhvr additive="base">
                                        <p:cTn id="19" dur="500" fill="hold"/>
                                        <p:tgtEl>
                                          <p:spTgt spid="2887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877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8771">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8771">
                                            <p:txEl>
                                              <p:pRg st="3" end="3"/>
                                            </p:txEl>
                                          </p:spTgt>
                                        </p:tgtEl>
                                        <p:attrNameLst>
                                          <p:attrName>style.visibility</p:attrName>
                                        </p:attrNameLst>
                                      </p:cBhvr>
                                      <p:to>
                                        <p:strVal val="visible"/>
                                      </p:to>
                                    </p:set>
                                    <p:anim calcmode="lin" valueType="num">
                                      <p:cBhvr additive="base">
                                        <p:cTn id="25" dur="500" fill="hold"/>
                                        <p:tgtEl>
                                          <p:spTgt spid="28877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877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8771">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8771">
                                            <p:txEl>
                                              <p:pRg st="4" end="4"/>
                                            </p:txEl>
                                          </p:spTgt>
                                        </p:tgtEl>
                                        <p:attrNameLst>
                                          <p:attrName>style.visibility</p:attrName>
                                        </p:attrNameLst>
                                      </p:cBhvr>
                                      <p:to>
                                        <p:strVal val="visible"/>
                                      </p:to>
                                    </p:set>
                                    <p:anim calcmode="lin" valueType="num">
                                      <p:cBhvr additive="base">
                                        <p:cTn id="31" dur="500" fill="hold"/>
                                        <p:tgtEl>
                                          <p:spTgt spid="28877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8771">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8771">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8771">
                                            <p:txEl>
                                              <p:pRg st="5" end="5"/>
                                            </p:txEl>
                                          </p:spTgt>
                                        </p:tgtEl>
                                        <p:attrNameLst>
                                          <p:attrName>style.visibility</p:attrName>
                                        </p:attrNameLst>
                                      </p:cBhvr>
                                      <p:to>
                                        <p:strVal val="visible"/>
                                      </p:to>
                                    </p:set>
                                    <p:anim calcmode="lin" valueType="num">
                                      <p:cBhvr additive="base">
                                        <p:cTn id="37" dur="500" fill="hold"/>
                                        <p:tgtEl>
                                          <p:spTgt spid="28877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8771">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8771">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1" grpId="0" build="p" bldLvl="2"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9630344F-ECFD-4F84-890A-5B47D14C815A}" type="slidenum">
              <a:rPr lang="en-US"/>
              <a:pPr/>
              <a:t>35</a:t>
            </a:fld>
            <a:endParaRPr lang="en-US"/>
          </a:p>
        </p:txBody>
      </p:sp>
      <p:sp>
        <p:nvSpPr>
          <p:cNvPr id="290818" name="Rectangle 2"/>
          <p:cNvSpPr>
            <a:spLocks noGrp="1" noChangeArrowheads="1"/>
          </p:cNvSpPr>
          <p:nvPr>
            <p:ph type="title"/>
          </p:nvPr>
        </p:nvSpPr>
        <p:spPr/>
        <p:txBody>
          <a:bodyPr/>
          <a:lstStyle/>
          <a:p>
            <a:r>
              <a:rPr lang="en-US"/>
              <a:t>Computing Total Asset Turnover</a:t>
            </a:r>
          </a:p>
        </p:txBody>
      </p:sp>
      <p:sp>
        <p:nvSpPr>
          <p:cNvPr id="290819" name="Rectangle 3"/>
          <p:cNvSpPr>
            <a:spLocks noGrp="1" noChangeArrowheads="1"/>
          </p:cNvSpPr>
          <p:nvPr>
            <p:ph type="body" idx="1"/>
          </p:nvPr>
        </p:nvSpPr>
        <p:spPr>
          <a:xfrm>
            <a:off x="838200" y="1600200"/>
            <a:ext cx="7958138" cy="4624388"/>
          </a:xfrm>
        </p:spPr>
        <p:txBody>
          <a:bodyPr>
            <a:normAutofit/>
          </a:bodyPr>
          <a:lstStyle/>
          <a:p>
            <a:r>
              <a:rPr lang="en-US" dirty="0"/>
              <a:t>These are measures of how efficiently the firm uses its </a:t>
            </a:r>
            <a:r>
              <a:rPr lang="en-US" dirty="0" smtClean="0"/>
              <a:t>assets overall.</a:t>
            </a:r>
          </a:p>
          <a:p>
            <a:r>
              <a:rPr lang="en-US" dirty="0" smtClean="0"/>
              <a:t>Total </a:t>
            </a:r>
            <a:r>
              <a:rPr lang="en-US" dirty="0"/>
              <a:t>Asset Turnover = Sales / Av Total Assets</a:t>
            </a:r>
          </a:p>
          <a:p>
            <a:pPr lvl="1"/>
            <a:r>
              <a:rPr lang="en-US" dirty="0"/>
              <a:t>25112 / </a:t>
            </a:r>
            <a:r>
              <a:rPr lang="en-US" dirty="0" smtClean="0"/>
              <a:t>23474 </a:t>
            </a:r>
            <a:r>
              <a:rPr lang="en-US" dirty="0"/>
              <a:t>= </a:t>
            </a:r>
            <a:r>
              <a:rPr lang="en-US" dirty="0" smtClean="0"/>
              <a:t>1.07 </a:t>
            </a:r>
            <a:r>
              <a:rPr lang="en-US" dirty="0"/>
              <a:t>times</a:t>
            </a:r>
          </a:p>
          <a:p>
            <a:r>
              <a:rPr lang="en-US" dirty="0"/>
              <a:t>Measure of asset use efficiency</a:t>
            </a:r>
          </a:p>
          <a:p>
            <a:r>
              <a:rPr lang="en-US" dirty="0"/>
              <a:t>Not unusual for TAT &lt; 1, especially if a firm has a large amount of fixed </a:t>
            </a:r>
            <a:r>
              <a:rPr lang="en-US" dirty="0" smtClean="0"/>
              <a:t>assets.</a:t>
            </a:r>
          </a:p>
          <a:p>
            <a:r>
              <a:rPr lang="en-US" dirty="0" smtClean="0"/>
              <a:t>What is a reasonable value for TAT will depend on the industry in question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0819">
                                            <p:txEl>
                                              <p:pRg st="0" end="0"/>
                                            </p:txEl>
                                          </p:spTgt>
                                        </p:tgtEl>
                                        <p:attrNameLst>
                                          <p:attrName>style.visibility</p:attrName>
                                        </p:attrNameLst>
                                      </p:cBhvr>
                                      <p:to>
                                        <p:strVal val="visible"/>
                                      </p:to>
                                    </p:set>
                                    <p:anim calcmode="lin" valueType="num">
                                      <p:cBhvr additive="base">
                                        <p:cTn id="7" dur="500" fill="hold"/>
                                        <p:tgtEl>
                                          <p:spTgt spid="2908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081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081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0819">
                                            <p:txEl>
                                              <p:pRg st="1" end="1"/>
                                            </p:txEl>
                                          </p:spTgt>
                                        </p:tgtEl>
                                        <p:attrNameLst>
                                          <p:attrName>style.visibility</p:attrName>
                                        </p:attrNameLst>
                                      </p:cBhvr>
                                      <p:to>
                                        <p:strVal val="visible"/>
                                      </p:to>
                                    </p:set>
                                    <p:anim calcmode="lin" valueType="num">
                                      <p:cBhvr additive="base">
                                        <p:cTn id="13" dur="500" fill="hold"/>
                                        <p:tgtEl>
                                          <p:spTgt spid="2908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081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081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0819">
                                            <p:txEl>
                                              <p:pRg st="2" end="2"/>
                                            </p:txEl>
                                          </p:spTgt>
                                        </p:tgtEl>
                                        <p:attrNameLst>
                                          <p:attrName>style.visibility</p:attrName>
                                        </p:attrNameLst>
                                      </p:cBhvr>
                                      <p:to>
                                        <p:strVal val="visible"/>
                                      </p:to>
                                    </p:set>
                                    <p:anim calcmode="lin" valueType="num">
                                      <p:cBhvr additive="base">
                                        <p:cTn id="19" dur="500" fill="hold"/>
                                        <p:tgtEl>
                                          <p:spTgt spid="2908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081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081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0819">
                                            <p:txEl>
                                              <p:pRg st="3" end="3"/>
                                            </p:txEl>
                                          </p:spTgt>
                                        </p:tgtEl>
                                        <p:attrNameLst>
                                          <p:attrName>style.visibility</p:attrName>
                                        </p:attrNameLst>
                                      </p:cBhvr>
                                      <p:to>
                                        <p:strVal val="visible"/>
                                      </p:to>
                                    </p:set>
                                    <p:anim calcmode="lin" valueType="num">
                                      <p:cBhvr additive="base">
                                        <p:cTn id="25" dur="500" fill="hold"/>
                                        <p:tgtEl>
                                          <p:spTgt spid="2908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081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0819">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0819">
                                            <p:txEl>
                                              <p:pRg st="4" end="4"/>
                                            </p:txEl>
                                          </p:spTgt>
                                        </p:tgtEl>
                                        <p:attrNameLst>
                                          <p:attrName>style.visibility</p:attrName>
                                        </p:attrNameLst>
                                      </p:cBhvr>
                                      <p:to>
                                        <p:strVal val="visible"/>
                                      </p:to>
                                    </p:set>
                                    <p:anim calcmode="lin" valueType="num">
                                      <p:cBhvr additive="base">
                                        <p:cTn id="31" dur="500" fill="hold"/>
                                        <p:tgtEl>
                                          <p:spTgt spid="2908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081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0819">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0819">
                                            <p:txEl>
                                              <p:pRg st="5" end="5"/>
                                            </p:txEl>
                                          </p:spTgt>
                                        </p:tgtEl>
                                        <p:attrNameLst>
                                          <p:attrName>style.visibility</p:attrName>
                                        </p:attrNameLst>
                                      </p:cBhvr>
                                      <p:to>
                                        <p:strVal val="visible"/>
                                      </p:to>
                                    </p:set>
                                    <p:anim calcmode="lin" valueType="num">
                                      <p:cBhvr additive="base">
                                        <p:cTn id="37" dur="500" fill="hold"/>
                                        <p:tgtEl>
                                          <p:spTgt spid="29081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9081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0819">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19" grpId="0" build="p" bldLvl="2"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2019246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00391" name="think-cell Slide" r:id="rId4" imgW="395" imgH="394" progId="TCLayout.ActiveDocument.1">
                  <p:embed/>
                </p:oleObj>
              </mc:Choice>
              <mc:Fallback>
                <p:oleObj name="think-cell Slide" r:id="rId4" imgW="395" imgH="394"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dirty="0" smtClean="0"/>
              <a:t>Poll: Profitability</a:t>
            </a:r>
            <a:endParaRPr lang="en-US" dirty="0"/>
          </a:p>
        </p:txBody>
      </p:sp>
      <p:sp>
        <p:nvSpPr>
          <p:cNvPr id="3" name="Content Placeholder 2"/>
          <p:cNvSpPr>
            <a:spLocks noGrp="1"/>
          </p:cNvSpPr>
          <p:nvPr>
            <p:ph idx="1"/>
          </p:nvPr>
        </p:nvSpPr>
        <p:spPr>
          <a:xfrm>
            <a:off x="838200" y="2057400"/>
            <a:ext cx="7958138" cy="3576638"/>
          </a:xfrm>
        </p:spPr>
        <p:txBody>
          <a:bodyPr/>
          <a:lstStyle/>
          <a:p>
            <a:r>
              <a:rPr lang="en-US" dirty="0" smtClean="0"/>
              <a:t>Which is the most important measure of profitability?</a:t>
            </a:r>
          </a:p>
          <a:p>
            <a:pPr lvl="1"/>
            <a:r>
              <a:rPr lang="en-US" dirty="0" smtClean="0"/>
              <a:t>Gross Profit Margin</a:t>
            </a:r>
          </a:p>
          <a:p>
            <a:pPr lvl="1"/>
            <a:r>
              <a:rPr lang="en-US" dirty="0" smtClean="0"/>
              <a:t>Net Profit Margin</a:t>
            </a:r>
          </a:p>
          <a:p>
            <a:pPr lvl="1"/>
            <a:r>
              <a:rPr lang="en-US" dirty="0" smtClean="0"/>
              <a:t>Asset Turnover</a:t>
            </a:r>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36</a:t>
            </a:fld>
            <a:endParaRPr lang="en-US"/>
          </a:p>
        </p:txBody>
      </p:sp>
    </p:spTree>
    <p:extLst>
      <p:ext uri="{BB962C8B-B14F-4D97-AF65-F5344CB8AC3E}">
        <p14:creationId xmlns:p14="http://schemas.microsoft.com/office/powerpoint/2010/main" val="22095988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FE1F16AD-ACD4-48AA-94A3-C8983D3C5DD3}" type="slidenum">
              <a:rPr lang="en-US"/>
              <a:pPr/>
              <a:t>37</a:t>
            </a:fld>
            <a:endParaRPr lang="en-US" dirty="0"/>
          </a:p>
        </p:txBody>
      </p:sp>
      <p:sp>
        <p:nvSpPr>
          <p:cNvPr id="282626" name="Rectangle 2"/>
          <p:cNvSpPr>
            <a:spLocks noGrp="1" noChangeArrowheads="1"/>
          </p:cNvSpPr>
          <p:nvPr>
            <p:ph type="title"/>
          </p:nvPr>
        </p:nvSpPr>
        <p:spPr/>
        <p:txBody>
          <a:bodyPr/>
          <a:lstStyle/>
          <a:p>
            <a:r>
              <a:rPr lang="en-US"/>
              <a:t>Computing Leverage Ratios for 2002</a:t>
            </a:r>
          </a:p>
        </p:txBody>
      </p:sp>
      <p:sp>
        <p:nvSpPr>
          <p:cNvPr id="282627" name="Rectangle 3"/>
          <p:cNvSpPr>
            <a:spLocks noGrp="1" noChangeArrowheads="1"/>
          </p:cNvSpPr>
          <p:nvPr>
            <p:ph type="body" idx="1"/>
          </p:nvPr>
        </p:nvSpPr>
        <p:spPr>
          <a:xfrm>
            <a:off x="838200" y="1752600"/>
            <a:ext cx="7958138" cy="4572000"/>
          </a:xfrm>
        </p:spPr>
        <p:txBody>
          <a:bodyPr>
            <a:normAutofit/>
          </a:bodyPr>
          <a:lstStyle/>
          <a:p>
            <a:pPr>
              <a:lnSpc>
                <a:spcPct val="80000"/>
              </a:lnSpc>
            </a:pPr>
            <a:r>
              <a:rPr lang="en-US" sz="2400" dirty="0" smtClean="0"/>
              <a:t>Debt-to-Capital Ratio = Total Debt </a:t>
            </a:r>
            <a:r>
              <a:rPr lang="en-US" sz="2400" dirty="0"/>
              <a:t>/ TA</a:t>
            </a:r>
          </a:p>
          <a:p>
            <a:pPr lvl="1">
              <a:lnSpc>
                <a:spcPct val="80000"/>
              </a:lnSpc>
            </a:pPr>
            <a:r>
              <a:rPr lang="en-US" sz="2000" dirty="0" smtClean="0"/>
              <a:t>Total debt, here, is usually interpreted to mean all debt-like obligations, which is effectively total liabilities</a:t>
            </a:r>
          </a:p>
          <a:p>
            <a:pPr lvl="1">
              <a:lnSpc>
                <a:spcPct val="80000"/>
              </a:lnSpc>
            </a:pPr>
            <a:r>
              <a:rPr lang="en-US" sz="2000" dirty="0" smtClean="0"/>
              <a:t>14176 </a:t>
            </a:r>
            <a:r>
              <a:rPr lang="en-US" sz="2000" dirty="0"/>
              <a:t>/ 23,474 = .6039 times or 60.39%</a:t>
            </a:r>
          </a:p>
          <a:p>
            <a:pPr lvl="1">
              <a:lnSpc>
                <a:spcPct val="80000"/>
              </a:lnSpc>
            </a:pPr>
            <a:r>
              <a:rPr lang="en-US" sz="2000" dirty="0"/>
              <a:t>The firm finances almost 60% of their assets with debt.</a:t>
            </a:r>
          </a:p>
          <a:p>
            <a:pPr>
              <a:lnSpc>
                <a:spcPct val="80000"/>
              </a:lnSpc>
            </a:pPr>
            <a:r>
              <a:rPr lang="en-US" sz="2400" dirty="0" smtClean="0"/>
              <a:t>The same information can be presented differently as Debt/Equity </a:t>
            </a:r>
            <a:r>
              <a:rPr lang="en-US" sz="2400" dirty="0"/>
              <a:t>= </a:t>
            </a:r>
            <a:r>
              <a:rPr lang="en-US" sz="2400" dirty="0" smtClean="0"/>
              <a:t>Total </a:t>
            </a:r>
            <a:r>
              <a:rPr lang="en-US" sz="2400" dirty="0"/>
              <a:t>Debt / </a:t>
            </a:r>
            <a:r>
              <a:rPr lang="en-US" sz="2400" dirty="0" smtClean="0"/>
              <a:t>Total </a:t>
            </a:r>
            <a:r>
              <a:rPr lang="en-US" sz="2400" dirty="0" smtClean="0"/>
              <a:t>Equity</a:t>
            </a:r>
            <a:endParaRPr lang="en-US" sz="2400" dirty="0"/>
          </a:p>
          <a:p>
            <a:pPr lvl="1">
              <a:lnSpc>
                <a:spcPct val="80000"/>
              </a:lnSpc>
            </a:pPr>
            <a:r>
              <a:rPr lang="en-US" sz="2000" dirty="0"/>
              <a:t>14,176 / 9,298 = 1.5246 times</a:t>
            </a:r>
          </a:p>
          <a:p>
            <a:pPr>
              <a:lnSpc>
                <a:spcPct val="80000"/>
              </a:lnSpc>
              <a:buNone/>
            </a:pPr>
            <a:endParaRPr lang="en-US" sz="2400" dirty="0" smtClean="0"/>
          </a:p>
          <a:p>
            <a:pPr>
              <a:lnSpc>
                <a:spcPct val="80000"/>
              </a:lnSpc>
              <a:buNone/>
            </a:pPr>
            <a:r>
              <a:rPr lang="en-US" sz="2400" dirty="0" smtClean="0"/>
              <a:t>These </a:t>
            </a:r>
            <a:r>
              <a:rPr lang="en-US" sz="2400" dirty="0"/>
              <a:t>numbers can also be computed for long-term debt </a:t>
            </a:r>
            <a:r>
              <a:rPr lang="en-US" sz="2400" dirty="0" smtClean="0"/>
              <a:t>(i.e. </a:t>
            </a:r>
            <a:r>
              <a:rPr lang="en-US" sz="2400" dirty="0"/>
              <a:t>long-term liabilities</a:t>
            </a:r>
            <a:r>
              <a:rPr lang="en-US" sz="2400" dirty="0" smtClean="0"/>
              <a:t>):</a:t>
            </a:r>
            <a:endParaRPr lang="en-US" sz="2400" dirty="0"/>
          </a:p>
          <a:p>
            <a:pPr>
              <a:lnSpc>
                <a:spcPct val="80000"/>
              </a:lnSpc>
            </a:pPr>
            <a:r>
              <a:rPr lang="en-US" sz="2400" dirty="0"/>
              <a:t>Long Term Debt Ratio = LT Debt/ Total Assets = </a:t>
            </a:r>
            <a:r>
              <a:rPr lang="en-US" sz="2000" dirty="0"/>
              <a:t>(2,187 + 5,937)/ 23,474 = 0.3461</a:t>
            </a:r>
          </a:p>
          <a:p>
            <a:pPr>
              <a:lnSpc>
                <a:spcPct val="80000"/>
              </a:lnSpc>
            </a:pPr>
            <a:r>
              <a:rPr lang="en-US" sz="2400" dirty="0"/>
              <a:t>Long Term Debt/Equity = </a:t>
            </a:r>
            <a:r>
              <a:rPr lang="en-US" sz="2000" dirty="0"/>
              <a:t>(2,187 + 5,937)/9,298</a:t>
            </a:r>
            <a:r>
              <a:rPr lang="en-US" sz="2400" dirty="0"/>
              <a:t> </a:t>
            </a:r>
            <a:r>
              <a:rPr lang="en-US" sz="2000" dirty="0"/>
              <a:t>= 0.87375</a:t>
            </a:r>
          </a:p>
        </p:txBody>
      </p:sp>
    </p:spTree>
    <p:extLst>
      <p:ext uri="{BB962C8B-B14F-4D97-AF65-F5344CB8AC3E}">
        <p14:creationId xmlns:p14="http://schemas.microsoft.com/office/powerpoint/2010/main" val="1050177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anim calcmode="lin" valueType="num">
                                      <p:cBhvr additive="base">
                                        <p:cTn id="7" dur="500" fill="hold"/>
                                        <p:tgtEl>
                                          <p:spTgt spid="2826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262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262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2627">
                                            <p:txEl>
                                              <p:pRg st="1" end="1"/>
                                            </p:txEl>
                                          </p:spTgt>
                                        </p:tgtEl>
                                        <p:attrNameLst>
                                          <p:attrName>style.visibility</p:attrName>
                                        </p:attrNameLst>
                                      </p:cBhvr>
                                      <p:to>
                                        <p:strVal val="visible"/>
                                      </p:to>
                                    </p:set>
                                    <p:anim calcmode="lin" valueType="num">
                                      <p:cBhvr additive="base">
                                        <p:cTn id="13" dur="500" fill="hold"/>
                                        <p:tgtEl>
                                          <p:spTgt spid="2826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262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262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2627">
                                            <p:txEl>
                                              <p:pRg st="2" end="2"/>
                                            </p:txEl>
                                          </p:spTgt>
                                        </p:tgtEl>
                                        <p:attrNameLst>
                                          <p:attrName>style.visibility</p:attrName>
                                        </p:attrNameLst>
                                      </p:cBhvr>
                                      <p:to>
                                        <p:strVal val="visible"/>
                                      </p:to>
                                    </p:set>
                                    <p:anim calcmode="lin" valueType="num">
                                      <p:cBhvr additive="base">
                                        <p:cTn id="19" dur="500" fill="hold"/>
                                        <p:tgtEl>
                                          <p:spTgt spid="2826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262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262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2627">
                                            <p:txEl>
                                              <p:pRg st="3" end="3"/>
                                            </p:txEl>
                                          </p:spTgt>
                                        </p:tgtEl>
                                        <p:attrNameLst>
                                          <p:attrName>style.visibility</p:attrName>
                                        </p:attrNameLst>
                                      </p:cBhvr>
                                      <p:to>
                                        <p:strVal val="visible"/>
                                      </p:to>
                                    </p:set>
                                    <p:anim calcmode="lin" valueType="num">
                                      <p:cBhvr additive="base">
                                        <p:cTn id="25" dur="500" fill="hold"/>
                                        <p:tgtEl>
                                          <p:spTgt spid="2826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262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2627">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2627">
                                            <p:txEl>
                                              <p:pRg st="4" end="4"/>
                                            </p:txEl>
                                          </p:spTgt>
                                        </p:tgtEl>
                                        <p:attrNameLst>
                                          <p:attrName>style.visibility</p:attrName>
                                        </p:attrNameLst>
                                      </p:cBhvr>
                                      <p:to>
                                        <p:strVal val="visible"/>
                                      </p:to>
                                    </p:set>
                                    <p:anim calcmode="lin" valueType="num">
                                      <p:cBhvr additive="base">
                                        <p:cTn id="31" dur="500" fill="hold"/>
                                        <p:tgtEl>
                                          <p:spTgt spid="28262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262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2627">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2627">
                                            <p:txEl>
                                              <p:pRg st="5" end="5"/>
                                            </p:txEl>
                                          </p:spTgt>
                                        </p:tgtEl>
                                        <p:attrNameLst>
                                          <p:attrName>style.visibility</p:attrName>
                                        </p:attrNameLst>
                                      </p:cBhvr>
                                      <p:to>
                                        <p:strVal val="visible"/>
                                      </p:to>
                                    </p:set>
                                    <p:anim calcmode="lin" valueType="num">
                                      <p:cBhvr additive="base">
                                        <p:cTn id="37" dur="500" fill="hold"/>
                                        <p:tgtEl>
                                          <p:spTgt spid="28262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262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2627">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2627">
                                            <p:txEl>
                                              <p:pRg st="7" end="7"/>
                                            </p:txEl>
                                          </p:spTgt>
                                        </p:tgtEl>
                                        <p:attrNameLst>
                                          <p:attrName>style.visibility</p:attrName>
                                        </p:attrNameLst>
                                      </p:cBhvr>
                                      <p:to>
                                        <p:strVal val="visible"/>
                                      </p:to>
                                    </p:set>
                                    <p:anim calcmode="lin" valueType="num">
                                      <p:cBhvr additive="base">
                                        <p:cTn id="43" dur="500" fill="hold"/>
                                        <p:tgtEl>
                                          <p:spTgt spid="282627">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82627">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2627">
                                            <p:txEl>
                                              <p:pRg st="7" end="7"/>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82627">
                                            <p:txEl>
                                              <p:pRg st="8" end="8"/>
                                            </p:txEl>
                                          </p:spTgt>
                                        </p:tgtEl>
                                        <p:attrNameLst>
                                          <p:attrName>style.visibility</p:attrName>
                                        </p:attrNameLst>
                                      </p:cBhvr>
                                      <p:to>
                                        <p:strVal val="visible"/>
                                      </p:to>
                                    </p:set>
                                    <p:anim calcmode="lin" valueType="num">
                                      <p:cBhvr additive="base">
                                        <p:cTn id="49" dur="500" fill="hold"/>
                                        <p:tgtEl>
                                          <p:spTgt spid="282627">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82627">
                                            <p:txEl>
                                              <p:pRg st="8" end="8"/>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2627">
                                            <p:txEl>
                                              <p:pRg st="8" end="8"/>
                                            </p:txEl>
                                          </p:spTgt>
                                        </p:tgtEl>
                                        <p:attrNameLst>
                                          <p:attrName>ppt_c</p:attrName>
                                        </p:attrNameLst>
                                      </p:cBhvr>
                                      <p:to>
                                        <a:schemeClr val="tx2"/>
                                      </p:to>
                                    </p:animClr>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82627">
                                            <p:txEl>
                                              <p:pRg st="9" end="9"/>
                                            </p:txEl>
                                          </p:spTgt>
                                        </p:tgtEl>
                                        <p:attrNameLst>
                                          <p:attrName>style.visibility</p:attrName>
                                        </p:attrNameLst>
                                      </p:cBhvr>
                                      <p:to>
                                        <p:strVal val="visible"/>
                                      </p:to>
                                    </p:set>
                                    <p:anim calcmode="lin" valueType="num">
                                      <p:cBhvr additive="base">
                                        <p:cTn id="55" dur="500" fill="hold"/>
                                        <p:tgtEl>
                                          <p:spTgt spid="282627">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82627">
                                            <p:txEl>
                                              <p:pRg st="9" end="9"/>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2627">
                                            <p:txEl>
                                              <p:pRg st="9" end="9"/>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627" grpId="0" build="p" bldLvl="2"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26A70721-E380-4C33-A24B-77087CA22199}" type="slidenum">
              <a:rPr lang="en-US"/>
              <a:pPr/>
              <a:t>38</a:t>
            </a:fld>
            <a:endParaRPr lang="en-US"/>
          </a:p>
        </p:txBody>
      </p:sp>
      <p:sp>
        <p:nvSpPr>
          <p:cNvPr id="294914" name="Rectangle 1026"/>
          <p:cNvSpPr>
            <a:spLocks noGrp="1" noChangeArrowheads="1"/>
          </p:cNvSpPr>
          <p:nvPr>
            <p:ph type="title"/>
          </p:nvPr>
        </p:nvSpPr>
        <p:spPr/>
        <p:txBody>
          <a:bodyPr/>
          <a:lstStyle/>
          <a:p>
            <a:r>
              <a:rPr lang="en-US"/>
              <a:t>Computing Market Value Measures</a:t>
            </a:r>
          </a:p>
        </p:txBody>
      </p:sp>
      <p:sp>
        <p:nvSpPr>
          <p:cNvPr id="294915" name="Rectangle 1027"/>
          <p:cNvSpPr>
            <a:spLocks noGrp="1" noChangeArrowheads="1"/>
          </p:cNvSpPr>
          <p:nvPr>
            <p:ph type="body" idx="1"/>
          </p:nvPr>
        </p:nvSpPr>
        <p:spPr>
          <a:xfrm>
            <a:off x="609600" y="1752600"/>
            <a:ext cx="8458200" cy="4724400"/>
          </a:xfrm>
        </p:spPr>
        <p:txBody>
          <a:bodyPr>
            <a:normAutofit/>
          </a:bodyPr>
          <a:lstStyle/>
          <a:p>
            <a:r>
              <a:rPr lang="en-US" sz="2200" dirty="0"/>
              <a:t>Market Price (end of 2002) = $42.22 per </a:t>
            </a:r>
            <a:r>
              <a:rPr lang="en-US" sz="2200" dirty="0" smtClean="0"/>
              <a:t>share; Shares </a:t>
            </a:r>
            <a:r>
              <a:rPr lang="en-US" sz="2200" dirty="0"/>
              <a:t>outstanding = 1753 million</a:t>
            </a:r>
          </a:p>
          <a:p>
            <a:r>
              <a:rPr lang="en-US" sz="2200" dirty="0"/>
              <a:t>P/E Ratio = Price per share / Earnings per share</a:t>
            </a:r>
          </a:p>
          <a:p>
            <a:pPr lvl="1"/>
            <a:r>
              <a:rPr lang="en-US" sz="1800" dirty="0"/>
              <a:t>42.22 / 1.89 = 22.34 times</a:t>
            </a:r>
          </a:p>
          <a:p>
            <a:r>
              <a:rPr lang="en-US" sz="2200" dirty="0" smtClean="0"/>
              <a:t>Market-to-book </a:t>
            </a:r>
            <a:r>
              <a:rPr lang="en-US" sz="2200" dirty="0"/>
              <a:t>ratio = M</a:t>
            </a:r>
            <a:r>
              <a:rPr lang="en-US" sz="2200" dirty="0" smtClean="0"/>
              <a:t>kt </a:t>
            </a:r>
            <a:r>
              <a:rPr lang="en-US" sz="2200" dirty="0"/>
              <a:t>value per share / book value per share</a:t>
            </a:r>
          </a:p>
          <a:p>
            <a:pPr lvl="1"/>
            <a:r>
              <a:rPr lang="en-US" sz="1800" dirty="0"/>
              <a:t>42.22 / (9298 / 1753) = 7.96 </a:t>
            </a:r>
            <a:r>
              <a:rPr lang="en-US" sz="1800" dirty="0" smtClean="0"/>
              <a:t>times</a:t>
            </a:r>
          </a:p>
          <a:p>
            <a:r>
              <a:rPr lang="en-US" sz="2200" dirty="0"/>
              <a:t>Enterprise Value is a firm value measure similar to Invested </a:t>
            </a:r>
            <a:r>
              <a:rPr lang="en-US" sz="2200" dirty="0" smtClean="0"/>
              <a:t>Capital</a:t>
            </a:r>
          </a:p>
          <a:p>
            <a:pPr lvl="1"/>
            <a:r>
              <a:rPr lang="en-US" sz="1800" dirty="0" smtClean="0"/>
              <a:t>However, equity </a:t>
            </a:r>
            <a:r>
              <a:rPr lang="en-US" sz="1800" dirty="0"/>
              <a:t>is measured in market value terms. This can be interpreted as the cost to take over the entire business.</a:t>
            </a:r>
          </a:p>
          <a:p>
            <a:pPr lvl="1"/>
            <a:r>
              <a:rPr lang="en-US" sz="1800" dirty="0" smtClean="0"/>
              <a:t>Enterprise Value = MV Equity + Net Debt.</a:t>
            </a:r>
          </a:p>
          <a:p>
            <a:pPr lvl="1"/>
            <a:r>
              <a:rPr lang="en-US" sz="1800" dirty="0" smtClean="0"/>
              <a:t>For </a:t>
            </a:r>
            <a:r>
              <a:rPr lang="en-US" sz="1800" dirty="0" err="1" smtClean="0"/>
              <a:t>Pepsico</a:t>
            </a:r>
            <a:r>
              <a:rPr lang="en-US" sz="1800" dirty="0" smtClean="0"/>
              <a:t> for </a:t>
            </a:r>
            <a:r>
              <a:rPr lang="en-US" sz="1800" dirty="0" smtClean="0"/>
              <a:t>2002, </a:t>
            </a:r>
            <a:r>
              <a:rPr lang="en-US" sz="1800" dirty="0" smtClean="0"/>
              <a:t>Enterprise Value = 42.22*1753m + 6841 = 80,852.66</a:t>
            </a:r>
          </a:p>
          <a:p>
            <a:pPr lvl="1"/>
            <a:endParaRPr lang="en-US" sz="18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4915">
                                            <p:txEl>
                                              <p:pRg st="0" end="0"/>
                                            </p:txEl>
                                          </p:spTgt>
                                        </p:tgtEl>
                                        <p:attrNameLst>
                                          <p:attrName>style.visibility</p:attrName>
                                        </p:attrNameLst>
                                      </p:cBhvr>
                                      <p:to>
                                        <p:strVal val="visible"/>
                                      </p:to>
                                    </p:set>
                                    <p:anim calcmode="lin" valueType="num">
                                      <p:cBhvr additive="base">
                                        <p:cTn id="7" dur="500" fill="hold"/>
                                        <p:tgtEl>
                                          <p:spTgt spid="2949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491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491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4915">
                                            <p:txEl>
                                              <p:pRg st="1" end="1"/>
                                            </p:txEl>
                                          </p:spTgt>
                                        </p:tgtEl>
                                        <p:attrNameLst>
                                          <p:attrName>style.visibility</p:attrName>
                                        </p:attrNameLst>
                                      </p:cBhvr>
                                      <p:to>
                                        <p:strVal val="visible"/>
                                      </p:to>
                                    </p:set>
                                    <p:anim calcmode="lin" valueType="num">
                                      <p:cBhvr additive="base">
                                        <p:cTn id="13" dur="500" fill="hold"/>
                                        <p:tgtEl>
                                          <p:spTgt spid="2949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491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491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4915">
                                            <p:txEl>
                                              <p:pRg st="2" end="2"/>
                                            </p:txEl>
                                          </p:spTgt>
                                        </p:tgtEl>
                                        <p:attrNameLst>
                                          <p:attrName>style.visibility</p:attrName>
                                        </p:attrNameLst>
                                      </p:cBhvr>
                                      <p:to>
                                        <p:strVal val="visible"/>
                                      </p:to>
                                    </p:set>
                                    <p:anim calcmode="lin" valueType="num">
                                      <p:cBhvr additive="base">
                                        <p:cTn id="19" dur="500" fill="hold"/>
                                        <p:tgtEl>
                                          <p:spTgt spid="2949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491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491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4915">
                                            <p:txEl>
                                              <p:pRg st="3" end="3"/>
                                            </p:txEl>
                                          </p:spTgt>
                                        </p:tgtEl>
                                        <p:attrNameLst>
                                          <p:attrName>style.visibility</p:attrName>
                                        </p:attrNameLst>
                                      </p:cBhvr>
                                      <p:to>
                                        <p:strVal val="visible"/>
                                      </p:to>
                                    </p:set>
                                    <p:anim calcmode="lin" valueType="num">
                                      <p:cBhvr additive="base">
                                        <p:cTn id="25" dur="500" fill="hold"/>
                                        <p:tgtEl>
                                          <p:spTgt spid="2949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491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4915">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4915">
                                            <p:txEl>
                                              <p:pRg st="4" end="4"/>
                                            </p:txEl>
                                          </p:spTgt>
                                        </p:tgtEl>
                                        <p:attrNameLst>
                                          <p:attrName>style.visibility</p:attrName>
                                        </p:attrNameLst>
                                      </p:cBhvr>
                                      <p:to>
                                        <p:strVal val="visible"/>
                                      </p:to>
                                    </p:set>
                                    <p:anim calcmode="lin" valueType="num">
                                      <p:cBhvr additive="base">
                                        <p:cTn id="31" dur="500" fill="hold"/>
                                        <p:tgtEl>
                                          <p:spTgt spid="29491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491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4915">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4915">
                                            <p:txEl>
                                              <p:pRg st="5" end="5"/>
                                            </p:txEl>
                                          </p:spTgt>
                                        </p:tgtEl>
                                        <p:attrNameLst>
                                          <p:attrName>style.visibility</p:attrName>
                                        </p:attrNameLst>
                                      </p:cBhvr>
                                      <p:to>
                                        <p:strVal val="visible"/>
                                      </p:to>
                                    </p:set>
                                    <p:anim calcmode="lin" valueType="num">
                                      <p:cBhvr additive="base">
                                        <p:cTn id="37" dur="500" fill="hold"/>
                                        <p:tgtEl>
                                          <p:spTgt spid="29491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94915">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4915">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94915">
                                            <p:txEl>
                                              <p:pRg st="6" end="6"/>
                                            </p:txEl>
                                          </p:spTgt>
                                        </p:tgtEl>
                                        <p:attrNameLst>
                                          <p:attrName>style.visibility</p:attrName>
                                        </p:attrNameLst>
                                      </p:cBhvr>
                                      <p:to>
                                        <p:strVal val="visible"/>
                                      </p:to>
                                    </p:set>
                                    <p:anim calcmode="lin" valueType="num">
                                      <p:cBhvr additive="base">
                                        <p:cTn id="43" dur="500" fill="hold"/>
                                        <p:tgtEl>
                                          <p:spTgt spid="29491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94915">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4915">
                                            <p:txEl>
                                              <p:pRg st="6" end="6"/>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94915">
                                            <p:txEl>
                                              <p:pRg st="7" end="7"/>
                                            </p:txEl>
                                          </p:spTgt>
                                        </p:tgtEl>
                                        <p:attrNameLst>
                                          <p:attrName>style.visibility</p:attrName>
                                        </p:attrNameLst>
                                      </p:cBhvr>
                                      <p:to>
                                        <p:strVal val="visible"/>
                                      </p:to>
                                    </p:set>
                                    <p:anim calcmode="lin" valueType="num">
                                      <p:cBhvr additive="base">
                                        <p:cTn id="49" dur="500" fill="hold"/>
                                        <p:tgtEl>
                                          <p:spTgt spid="294915">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94915">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4915">
                                            <p:txEl>
                                              <p:pRg st="7" end="7"/>
                                            </p:txEl>
                                          </p:spTgt>
                                        </p:tgtEl>
                                        <p:attrNameLst>
                                          <p:attrName>ppt_c</p:attrName>
                                        </p:attrNameLst>
                                      </p:cBhvr>
                                      <p:to>
                                        <a:schemeClr val="tx2"/>
                                      </p:to>
                                    </p:animClr>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94915">
                                            <p:txEl>
                                              <p:pRg st="8" end="8"/>
                                            </p:txEl>
                                          </p:spTgt>
                                        </p:tgtEl>
                                        <p:attrNameLst>
                                          <p:attrName>style.visibility</p:attrName>
                                        </p:attrNameLst>
                                      </p:cBhvr>
                                      <p:to>
                                        <p:strVal val="visible"/>
                                      </p:to>
                                    </p:set>
                                    <p:anim calcmode="lin" valueType="num">
                                      <p:cBhvr additive="base">
                                        <p:cTn id="55" dur="500" fill="hold"/>
                                        <p:tgtEl>
                                          <p:spTgt spid="294915">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94915">
                                            <p:txEl>
                                              <p:pRg st="8" end="8"/>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4915">
                                            <p:txEl>
                                              <p:pRg st="8" end="8"/>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5" grpId="0" build="p" bldLvl="2"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13276756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98343" name="think-cell Slide" r:id="rId5" imgW="395" imgH="394" progId="TCLayout.ActiveDocument.1">
                  <p:embed/>
                </p:oleObj>
              </mc:Choice>
              <mc:Fallback>
                <p:oleObj name="think-cell Slide" r:id="rId5" imgW="395" imgH="394"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tangle 5" hidden="1"/>
          <p:cNvSpPr/>
          <p:nvPr>
            <p:custDataLst>
              <p:tags r:id="rId3"/>
            </p:custDataLst>
          </p:nvPr>
        </p:nvSpPr>
        <p:spPr bwMode="auto">
          <a:xfrm>
            <a:off x="0" y="0"/>
            <a:ext cx="158750" cy="15875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0" tIns="0" rIns="0" bIns="0" numCol="1" rtlCol="0" anchor="t" anchorCtr="0" compatLnSpc="1">
            <a:prstTxWarp prst="textNoShape">
              <a:avLst/>
            </a:prstTxWarp>
          </a:bodyPr>
          <a:lstStyle/>
          <a:p>
            <a:endParaRPr kumimoji="0" lang="en-US" sz="3600" u="none" strike="noStrike" cap="none" normalizeH="0" dirty="0" smtClean="0">
              <a:ln>
                <a:noFill/>
              </a:ln>
              <a:solidFill>
                <a:schemeClr val="tx1"/>
              </a:solidFill>
              <a:effectLst/>
              <a:ea typeface="+mj-ea"/>
              <a:sym typeface="Times New Roman" panose="02020603050405020304" pitchFamily="18" charset="0"/>
            </a:endParaRPr>
          </a:p>
        </p:txBody>
      </p:sp>
      <p:sp>
        <p:nvSpPr>
          <p:cNvPr id="2" name="Title 1"/>
          <p:cNvSpPr>
            <a:spLocks noGrp="1"/>
          </p:cNvSpPr>
          <p:nvPr>
            <p:ph type="title"/>
          </p:nvPr>
        </p:nvSpPr>
        <p:spPr/>
        <p:txBody>
          <a:bodyPr/>
          <a:lstStyle/>
          <a:p>
            <a:r>
              <a:rPr lang="en-US" dirty="0" smtClean="0"/>
              <a:t>Debt to Enterprise Value Ratio</a:t>
            </a:r>
            <a:endParaRPr lang="en-US" dirty="0"/>
          </a:p>
        </p:txBody>
      </p:sp>
      <p:sp>
        <p:nvSpPr>
          <p:cNvPr id="3" name="Content Placeholder 2"/>
          <p:cNvSpPr>
            <a:spLocks noGrp="1"/>
          </p:cNvSpPr>
          <p:nvPr>
            <p:ph idx="1"/>
          </p:nvPr>
        </p:nvSpPr>
        <p:spPr>
          <a:xfrm>
            <a:off x="838200" y="1752600"/>
            <a:ext cx="7958138" cy="4495800"/>
          </a:xfrm>
        </p:spPr>
        <p:txBody>
          <a:bodyPr>
            <a:normAutofit fontScale="92500" lnSpcReduction="10000"/>
          </a:bodyPr>
          <a:lstStyle/>
          <a:p>
            <a:r>
              <a:rPr lang="en-US" dirty="0" smtClean="0"/>
              <a:t>Another measure of the value of the firm, similar to invested capital is enterprise value. </a:t>
            </a:r>
          </a:p>
          <a:p>
            <a:r>
              <a:rPr lang="en-US" dirty="0" smtClean="0"/>
              <a:t>The difference between invested capital (which was used in the denominator of the ROIC) and enterprise value is that equity is measured in market value terms.</a:t>
            </a:r>
          </a:p>
          <a:p>
            <a:r>
              <a:rPr lang="en-US" dirty="0" smtClean="0"/>
              <a:t>Debt is measured as Net Debt, defined above.</a:t>
            </a:r>
          </a:p>
          <a:p>
            <a:r>
              <a:rPr lang="en-US" dirty="0" smtClean="0"/>
              <a:t>Debt-to-Enterprise Value = Net Debt/[Enterprise Value] = Net Debt/[MV Equity + Net Debt]</a:t>
            </a:r>
            <a:r>
              <a:rPr lang="en-US" dirty="0"/>
              <a:t/>
            </a:r>
            <a:br>
              <a:rPr lang="en-US" dirty="0"/>
            </a:br>
            <a:r>
              <a:rPr lang="en-US" dirty="0" smtClean="0"/>
              <a:t>= 6841/80852.66 = 8.46%</a:t>
            </a:r>
          </a:p>
          <a:p>
            <a:r>
              <a:rPr lang="en-US" dirty="0" smtClean="0"/>
              <a:t>Compared to book value based measures of leverage, for </a:t>
            </a:r>
            <a:r>
              <a:rPr lang="en-US" dirty="0" err="1" smtClean="0"/>
              <a:t>Pepsico</a:t>
            </a:r>
            <a:r>
              <a:rPr lang="en-US" dirty="0" smtClean="0"/>
              <a:t>, the Debt-Enterprise Value is much lower.</a:t>
            </a:r>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39</a:t>
            </a:fld>
            <a:endParaRPr lang="en-US"/>
          </a:p>
        </p:txBody>
      </p:sp>
    </p:spTree>
    <p:extLst>
      <p:ext uri="{BB962C8B-B14F-4D97-AF65-F5344CB8AC3E}">
        <p14:creationId xmlns:p14="http://schemas.microsoft.com/office/powerpoint/2010/main" val="16851985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1DBC381E-7F09-4402-B9D5-1684CC991D0F}" type="slidenum">
              <a:rPr lang="en-US"/>
              <a:pPr/>
              <a:t>4</a:t>
            </a:fld>
            <a:endParaRPr lang="en-US"/>
          </a:p>
        </p:txBody>
      </p:sp>
      <p:sp>
        <p:nvSpPr>
          <p:cNvPr id="338946" name="Rectangle 2"/>
          <p:cNvSpPr>
            <a:spLocks noGrp="1" noChangeArrowheads="1"/>
          </p:cNvSpPr>
          <p:nvPr>
            <p:ph type="title"/>
          </p:nvPr>
        </p:nvSpPr>
        <p:spPr/>
        <p:txBody>
          <a:bodyPr/>
          <a:lstStyle/>
          <a:p>
            <a:r>
              <a:rPr lang="en-US" dirty="0"/>
              <a:t>The Balance Sheet</a:t>
            </a:r>
          </a:p>
        </p:txBody>
      </p:sp>
      <p:sp>
        <p:nvSpPr>
          <p:cNvPr id="338947" name="Rectangle 3"/>
          <p:cNvSpPr>
            <a:spLocks noGrp="1" noChangeArrowheads="1"/>
          </p:cNvSpPr>
          <p:nvPr>
            <p:ph type="body" idx="1"/>
          </p:nvPr>
        </p:nvSpPr>
        <p:spPr/>
        <p:txBody>
          <a:bodyPr/>
          <a:lstStyle/>
          <a:p>
            <a:pPr marL="254000" indent="-254000">
              <a:lnSpc>
                <a:spcPct val="90000"/>
              </a:lnSpc>
            </a:pPr>
            <a:r>
              <a:rPr lang="en-US" sz="3100" dirty="0" smtClean="0"/>
              <a:t>The </a:t>
            </a:r>
            <a:r>
              <a:rPr lang="en-US" sz="3100" dirty="0"/>
              <a:t>balance sheet is a snapshot of the firm’s assets and liabilities at a given point in time</a:t>
            </a:r>
          </a:p>
          <a:p>
            <a:pPr marL="254000" indent="-254000">
              <a:lnSpc>
                <a:spcPct val="90000"/>
              </a:lnSpc>
            </a:pPr>
            <a:r>
              <a:rPr lang="en-US" sz="3100" dirty="0"/>
              <a:t>Assets are listed in order of </a:t>
            </a:r>
            <a:r>
              <a:rPr lang="en-US" sz="3100" dirty="0" smtClean="0"/>
              <a:t>liquidity, i.e. ease </a:t>
            </a:r>
            <a:r>
              <a:rPr lang="en-US" sz="3100" dirty="0"/>
              <a:t>of conversion to </a:t>
            </a:r>
            <a:r>
              <a:rPr lang="en-US" sz="3100" dirty="0" smtClean="0"/>
              <a:t>cash without </a:t>
            </a:r>
            <a:r>
              <a:rPr lang="en-US" sz="3100" dirty="0"/>
              <a:t>significant loss of </a:t>
            </a:r>
            <a:r>
              <a:rPr lang="en-US" sz="3100" dirty="0" smtClean="0"/>
              <a:t>value</a:t>
            </a:r>
          </a:p>
          <a:p>
            <a:pPr marL="254000" indent="-254000">
              <a:lnSpc>
                <a:spcPct val="90000"/>
              </a:lnSpc>
            </a:pPr>
            <a:r>
              <a:rPr lang="en-US" sz="3100" dirty="0" smtClean="0"/>
              <a:t>Liabilities are listed in order of time to maturity.</a:t>
            </a:r>
          </a:p>
          <a:p>
            <a:pPr marL="254000" indent="-254000">
              <a:lnSpc>
                <a:spcPct val="90000"/>
              </a:lnSpc>
            </a:pPr>
            <a:r>
              <a:rPr lang="en-US" sz="3100" dirty="0" smtClean="0"/>
              <a:t>We will use the example of </a:t>
            </a:r>
            <a:r>
              <a:rPr lang="en-US" sz="3100" dirty="0" err="1" smtClean="0"/>
              <a:t>Pepsico’s</a:t>
            </a:r>
            <a:r>
              <a:rPr lang="en-US" sz="3100" dirty="0" smtClean="0"/>
              <a:t> financial statements from 2001-2002 and explain some common components of the balance sheet and income statement.</a:t>
            </a:r>
            <a:endParaRPr lang="en-US" sz="3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8947">
                                            <p:txEl>
                                              <p:pRg st="0" end="0"/>
                                            </p:txEl>
                                          </p:spTgt>
                                        </p:tgtEl>
                                        <p:attrNameLst>
                                          <p:attrName>style.visibility</p:attrName>
                                        </p:attrNameLst>
                                      </p:cBhvr>
                                      <p:to>
                                        <p:strVal val="visible"/>
                                      </p:to>
                                    </p:set>
                                    <p:anim calcmode="lin" valueType="num">
                                      <p:cBhvr additive="base">
                                        <p:cTn id="7" dur="500" fill="hold"/>
                                        <p:tgtEl>
                                          <p:spTgt spid="3389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894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3894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8947">
                                            <p:txEl>
                                              <p:pRg st="1" end="1"/>
                                            </p:txEl>
                                          </p:spTgt>
                                        </p:tgtEl>
                                        <p:attrNameLst>
                                          <p:attrName>style.visibility</p:attrName>
                                        </p:attrNameLst>
                                      </p:cBhvr>
                                      <p:to>
                                        <p:strVal val="visible"/>
                                      </p:to>
                                    </p:set>
                                    <p:anim calcmode="lin" valueType="num">
                                      <p:cBhvr additive="base">
                                        <p:cTn id="13" dur="500" fill="hold"/>
                                        <p:tgtEl>
                                          <p:spTgt spid="3389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3894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3894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38947">
                                            <p:txEl>
                                              <p:pRg st="2" end="2"/>
                                            </p:txEl>
                                          </p:spTgt>
                                        </p:tgtEl>
                                        <p:attrNameLst>
                                          <p:attrName>style.visibility</p:attrName>
                                        </p:attrNameLst>
                                      </p:cBhvr>
                                      <p:to>
                                        <p:strVal val="visible"/>
                                      </p:to>
                                    </p:set>
                                    <p:anim calcmode="lin" valueType="num">
                                      <p:cBhvr additive="base">
                                        <p:cTn id="19" dur="500" fill="hold"/>
                                        <p:tgtEl>
                                          <p:spTgt spid="3389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3894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3894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38947">
                                            <p:txEl>
                                              <p:pRg st="3" end="3"/>
                                            </p:txEl>
                                          </p:spTgt>
                                        </p:tgtEl>
                                        <p:attrNameLst>
                                          <p:attrName>style.visibility</p:attrName>
                                        </p:attrNameLst>
                                      </p:cBhvr>
                                      <p:to>
                                        <p:strVal val="visible"/>
                                      </p:to>
                                    </p:set>
                                    <p:anim calcmode="lin" valueType="num">
                                      <p:cBhvr additive="base">
                                        <p:cTn id="25" dur="500" fill="hold"/>
                                        <p:tgtEl>
                                          <p:spTgt spid="3389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3894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38947">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947" grpId="0" build="p" bldLvl="2"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8544AD80-E8F9-4B60-A30D-58530242FC0A}" type="slidenum">
              <a:rPr lang="en-US"/>
              <a:pPr/>
              <a:t>40</a:t>
            </a:fld>
            <a:endParaRPr lang="en-US"/>
          </a:p>
        </p:txBody>
      </p:sp>
      <p:sp>
        <p:nvSpPr>
          <p:cNvPr id="301058" name="Rectangle 2050"/>
          <p:cNvSpPr>
            <a:spLocks noGrp="1" noChangeArrowheads="1"/>
          </p:cNvSpPr>
          <p:nvPr>
            <p:ph type="title"/>
          </p:nvPr>
        </p:nvSpPr>
        <p:spPr/>
        <p:txBody>
          <a:bodyPr/>
          <a:lstStyle/>
          <a:p>
            <a:r>
              <a:rPr lang="en-US"/>
              <a:t>Payout and Retention Ratios</a:t>
            </a:r>
          </a:p>
        </p:txBody>
      </p:sp>
      <p:sp>
        <p:nvSpPr>
          <p:cNvPr id="301059" name="Rectangle 2051"/>
          <p:cNvSpPr>
            <a:spLocks noGrp="1" noChangeArrowheads="1"/>
          </p:cNvSpPr>
          <p:nvPr>
            <p:ph type="body" idx="1"/>
          </p:nvPr>
        </p:nvSpPr>
        <p:spPr/>
        <p:txBody>
          <a:bodyPr/>
          <a:lstStyle/>
          <a:p>
            <a:r>
              <a:rPr lang="en-US" dirty="0"/>
              <a:t>Dividend payout ratio = Cash dividends / Net income </a:t>
            </a:r>
            <a:endParaRPr lang="en-US" dirty="0" smtClean="0"/>
          </a:p>
          <a:p>
            <a:pPr lvl="1"/>
            <a:r>
              <a:rPr lang="en-US" dirty="0" smtClean="0"/>
              <a:t>Cash dividend equals common </a:t>
            </a:r>
            <a:r>
              <a:rPr lang="en-US" dirty="0"/>
              <a:t>dividend </a:t>
            </a:r>
            <a:r>
              <a:rPr lang="en-US" dirty="0" smtClean="0"/>
              <a:t>+ </a:t>
            </a:r>
            <a:r>
              <a:rPr lang="en-US" dirty="0"/>
              <a:t>preferred </a:t>
            </a:r>
            <a:r>
              <a:rPr lang="en-US" dirty="0" err="1" smtClean="0"/>
              <a:t>divs</a:t>
            </a:r>
            <a:endParaRPr lang="en-US" dirty="0"/>
          </a:p>
          <a:p>
            <a:pPr lvl="1"/>
            <a:r>
              <a:rPr lang="en-US" dirty="0" smtClean="0"/>
              <a:t>1041 </a:t>
            </a:r>
            <a:r>
              <a:rPr lang="en-US" dirty="0"/>
              <a:t>/ 3313 = </a:t>
            </a:r>
            <a:r>
              <a:rPr lang="en-US" dirty="0" smtClean="0"/>
              <a:t>.3142 </a:t>
            </a:r>
            <a:r>
              <a:rPr lang="en-US" dirty="0"/>
              <a:t>or </a:t>
            </a:r>
            <a:r>
              <a:rPr lang="en-US" dirty="0" smtClean="0"/>
              <a:t>31.42%</a:t>
            </a:r>
            <a:endParaRPr lang="en-US" dirty="0"/>
          </a:p>
          <a:p>
            <a:r>
              <a:rPr lang="en-US" dirty="0"/>
              <a:t>Plowback ratio = Retention ratio = 1 – payout ratio</a:t>
            </a:r>
          </a:p>
          <a:p>
            <a:pPr lvl="1"/>
            <a:r>
              <a:rPr lang="en-US" dirty="0"/>
              <a:t>1 – </a:t>
            </a:r>
            <a:r>
              <a:rPr lang="en-US" dirty="0" smtClean="0"/>
              <a:t>0.3142 </a:t>
            </a:r>
            <a:r>
              <a:rPr lang="en-US" dirty="0"/>
              <a:t>= </a:t>
            </a:r>
            <a:r>
              <a:rPr lang="en-US" dirty="0" smtClean="0"/>
              <a:t>0.6858 </a:t>
            </a:r>
            <a:r>
              <a:rPr lang="en-US" dirty="0"/>
              <a:t>= </a:t>
            </a:r>
            <a:r>
              <a:rPr lang="en-US" dirty="0" smtClean="0"/>
              <a:t>68.58%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1059">
                                            <p:txEl>
                                              <p:pRg st="0" end="0"/>
                                            </p:txEl>
                                          </p:spTgt>
                                        </p:tgtEl>
                                        <p:attrNameLst>
                                          <p:attrName>style.visibility</p:attrName>
                                        </p:attrNameLst>
                                      </p:cBhvr>
                                      <p:to>
                                        <p:strVal val="visible"/>
                                      </p:to>
                                    </p:set>
                                    <p:anim calcmode="lin" valueType="num">
                                      <p:cBhvr additive="base">
                                        <p:cTn id="7" dur="500" fill="hold"/>
                                        <p:tgtEl>
                                          <p:spTgt spid="3010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105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1059">
                                            <p:txEl>
                                              <p:pRg st="0" end="0"/>
                                            </p:txEl>
                                          </p:spTgt>
                                        </p:tgtEl>
                                        <p:attrNameLst>
                                          <p:attrName>ppt_c</p:attrName>
                                        </p:attrNameLst>
                                      </p:cBhvr>
                                      <p:to>
                                        <a:schemeClr val="tx2"/>
                                      </p:to>
                                    </p:animClr>
                                  </p:subTnLst>
                                </p:cTn>
                              </p:par>
                              <p:par>
                                <p:cTn id="9" presetID="2" presetClass="entr" presetSubtype="8" fill="hold" grpId="0" nodeType="withEffect">
                                  <p:stCondLst>
                                    <p:cond delay="0"/>
                                  </p:stCondLst>
                                  <p:childTnLst>
                                    <p:set>
                                      <p:cBhvr>
                                        <p:cTn id="10" dur="1" fill="hold">
                                          <p:stCondLst>
                                            <p:cond delay="0"/>
                                          </p:stCondLst>
                                        </p:cTn>
                                        <p:tgtEl>
                                          <p:spTgt spid="301059">
                                            <p:txEl>
                                              <p:pRg st="1" end="1"/>
                                            </p:txEl>
                                          </p:spTgt>
                                        </p:tgtEl>
                                        <p:attrNameLst>
                                          <p:attrName>style.visibility</p:attrName>
                                        </p:attrNameLst>
                                      </p:cBhvr>
                                      <p:to>
                                        <p:strVal val="visible"/>
                                      </p:to>
                                    </p:set>
                                    <p:anim calcmode="lin" valueType="num">
                                      <p:cBhvr additive="base">
                                        <p:cTn id="11" dur="500" fill="hold"/>
                                        <p:tgtEl>
                                          <p:spTgt spid="30105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0105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1059">
                                            <p:txEl>
                                              <p:pRg st="1" end="1"/>
                                            </p:txEl>
                                          </p:spTgt>
                                        </p:tgtEl>
                                        <p:attrNameLst>
                                          <p:attrName>ppt_c</p:attrName>
                                        </p:attrNameLst>
                                      </p:cBhvr>
                                      <p:to>
                                        <a:schemeClr val="tx2"/>
                                      </p:to>
                                    </p:animClr>
                                  </p:subTnLst>
                                </p:cTn>
                              </p:par>
                              <p:par>
                                <p:cTn id="13" presetID="2" presetClass="entr" presetSubtype="8" fill="hold" grpId="0" nodeType="withEffect">
                                  <p:stCondLst>
                                    <p:cond delay="0"/>
                                  </p:stCondLst>
                                  <p:childTnLst>
                                    <p:set>
                                      <p:cBhvr>
                                        <p:cTn id="14" dur="1" fill="hold">
                                          <p:stCondLst>
                                            <p:cond delay="0"/>
                                          </p:stCondLst>
                                        </p:cTn>
                                        <p:tgtEl>
                                          <p:spTgt spid="301059">
                                            <p:txEl>
                                              <p:pRg st="2" end="2"/>
                                            </p:txEl>
                                          </p:spTgt>
                                        </p:tgtEl>
                                        <p:attrNameLst>
                                          <p:attrName>style.visibility</p:attrName>
                                        </p:attrNameLst>
                                      </p:cBhvr>
                                      <p:to>
                                        <p:strVal val="visible"/>
                                      </p:to>
                                    </p:set>
                                    <p:anim calcmode="lin" valueType="num">
                                      <p:cBhvr additive="base">
                                        <p:cTn id="15" dur="500" fill="hold"/>
                                        <p:tgtEl>
                                          <p:spTgt spid="301059">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0105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1059">
                                            <p:txEl>
                                              <p:pRg st="2" end="2"/>
                                            </p:txEl>
                                          </p:spTgt>
                                        </p:tgtEl>
                                        <p:attrNameLst>
                                          <p:attrName>ppt_c</p:attrName>
                                        </p:attrNameLst>
                                      </p:cBhvr>
                                      <p:to>
                                        <a:schemeClr val="tx2"/>
                                      </p:to>
                                    </p:animClr>
                                  </p:sub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301059">
                                            <p:txEl>
                                              <p:pRg st="3" end="3"/>
                                            </p:txEl>
                                          </p:spTgt>
                                        </p:tgtEl>
                                        <p:attrNameLst>
                                          <p:attrName>style.visibility</p:attrName>
                                        </p:attrNameLst>
                                      </p:cBhvr>
                                      <p:to>
                                        <p:strVal val="visible"/>
                                      </p:to>
                                    </p:set>
                                    <p:anim calcmode="lin" valueType="num">
                                      <p:cBhvr additive="base">
                                        <p:cTn id="21" dur="500" fill="hold"/>
                                        <p:tgtEl>
                                          <p:spTgt spid="30105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0105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1059">
                                            <p:txEl>
                                              <p:pRg st="3" end="3"/>
                                            </p:txEl>
                                          </p:spTgt>
                                        </p:tgtEl>
                                        <p:attrNameLst>
                                          <p:attrName>ppt_c</p:attrName>
                                        </p:attrNameLst>
                                      </p:cBhvr>
                                      <p:to>
                                        <a:schemeClr val="tx2"/>
                                      </p:to>
                                    </p:animClr>
                                  </p:subTnLst>
                                </p:cTn>
                              </p:par>
                              <p:par>
                                <p:cTn id="23" presetID="2" presetClass="entr" presetSubtype="8" fill="hold" grpId="0" nodeType="withEffect">
                                  <p:stCondLst>
                                    <p:cond delay="0"/>
                                  </p:stCondLst>
                                  <p:childTnLst>
                                    <p:set>
                                      <p:cBhvr>
                                        <p:cTn id="24" dur="1" fill="hold">
                                          <p:stCondLst>
                                            <p:cond delay="0"/>
                                          </p:stCondLst>
                                        </p:cTn>
                                        <p:tgtEl>
                                          <p:spTgt spid="301059">
                                            <p:txEl>
                                              <p:pRg st="4" end="4"/>
                                            </p:txEl>
                                          </p:spTgt>
                                        </p:tgtEl>
                                        <p:attrNameLst>
                                          <p:attrName>style.visibility</p:attrName>
                                        </p:attrNameLst>
                                      </p:cBhvr>
                                      <p:to>
                                        <p:strVal val="visible"/>
                                      </p:to>
                                    </p:set>
                                    <p:anim calcmode="lin" valueType="num">
                                      <p:cBhvr additive="base">
                                        <p:cTn id="25" dur="500" fill="hold"/>
                                        <p:tgtEl>
                                          <p:spTgt spid="30105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105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1059">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59"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3CC1A7FF-290A-42A8-98B4-E2DDCCAAEAE8}" type="slidenum">
              <a:rPr lang="en-US"/>
              <a:pPr/>
              <a:t>41</a:t>
            </a:fld>
            <a:endParaRPr lang="en-US"/>
          </a:p>
        </p:txBody>
      </p:sp>
      <p:sp>
        <p:nvSpPr>
          <p:cNvPr id="311298" name="Rectangle 2"/>
          <p:cNvSpPr>
            <a:spLocks noGrp="1" noChangeArrowheads="1"/>
          </p:cNvSpPr>
          <p:nvPr>
            <p:ph type="title"/>
          </p:nvPr>
        </p:nvSpPr>
        <p:spPr/>
        <p:txBody>
          <a:bodyPr/>
          <a:lstStyle/>
          <a:p>
            <a:r>
              <a:rPr lang="en-US"/>
              <a:t>Benchmarking</a:t>
            </a:r>
          </a:p>
        </p:txBody>
      </p:sp>
      <p:sp>
        <p:nvSpPr>
          <p:cNvPr id="311299" name="Rectangle 3"/>
          <p:cNvSpPr>
            <a:spLocks noGrp="1" noChangeArrowheads="1"/>
          </p:cNvSpPr>
          <p:nvPr>
            <p:ph type="body" idx="1"/>
          </p:nvPr>
        </p:nvSpPr>
        <p:spPr/>
        <p:txBody>
          <a:bodyPr/>
          <a:lstStyle/>
          <a:p>
            <a:pPr marL="258763" indent="-258763">
              <a:lnSpc>
                <a:spcPct val="90000"/>
              </a:lnSpc>
            </a:pPr>
            <a:r>
              <a:rPr lang="en-US"/>
              <a:t>Ratios are not very helpful by themselves; they need to be compared to something</a:t>
            </a:r>
          </a:p>
          <a:p>
            <a:pPr marL="258763" indent="-258763">
              <a:lnSpc>
                <a:spcPct val="90000"/>
              </a:lnSpc>
            </a:pPr>
            <a:r>
              <a:rPr lang="en-US"/>
              <a:t>Time-Trend Analysis</a:t>
            </a:r>
          </a:p>
          <a:p>
            <a:pPr marL="644525" lvl="1" indent="-257175">
              <a:lnSpc>
                <a:spcPct val="90000"/>
              </a:lnSpc>
            </a:pPr>
            <a:r>
              <a:rPr lang="en-US"/>
              <a:t>Used to see how the firm’s performance is changing through time</a:t>
            </a:r>
          </a:p>
          <a:p>
            <a:pPr marL="644525" lvl="1" indent="-257175">
              <a:lnSpc>
                <a:spcPct val="90000"/>
              </a:lnSpc>
            </a:pPr>
            <a:r>
              <a:rPr lang="en-US"/>
              <a:t>Internal and external uses</a:t>
            </a:r>
          </a:p>
          <a:p>
            <a:pPr marL="258763" indent="-258763">
              <a:lnSpc>
                <a:spcPct val="90000"/>
              </a:lnSpc>
            </a:pPr>
            <a:r>
              <a:rPr lang="en-US"/>
              <a:t>Peer Group Analysis</a:t>
            </a:r>
          </a:p>
          <a:p>
            <a:pPr marL="644525" lvl="1" indent="-257175">
              <a:lnSpc>
                <a:spcPct val="90000"/>
              </a:lnSpc>
            </a:pPr>
            <a:r>
              <a:rPr lang="en-US"/>
              <a:t>Compare to similar companies or within industries</a:t>
            </a:r>
          </a:p>
          <a:p>
            <a:pPr marL="644525" lvl="1" indent="-257175">
              <a:lnSpc>
                <a:spcPct val="90000"/>
              </a:lnSpc>
            </a:pPr>
            <a:r>
              <a:rPr lang="en-US"/>
              <a:t>SIC and NAICS codes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1299">
                                            <p:txEl>
                                              <p:pRg st="0" end="0"/>
                                            </p:txEl>
                                          </p:spTgt>
                                        </p:tgtEl>
                                        <p:attrNameLst>
                                          <p:attrName>style.visibility</p:attrName>
                                        </p:attrNameLst>
                                      </p:cBhvr>
                                      <p:to>
                                        <p:strVal val="visible"/>
                                      </p:to>
                                    </p:set>
                                    <p:anim calcmode="lin" valueType="num">
                                      <p:cBhvr additive="base">
                                        <p:cTn id="7" dur="500" fill="hold"/>
                                        <p:tgtEl>
                                          <p:spTgt spid="3112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1129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129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1299">
                                            <p:txEl>
                                              <p:pRg st="1" end="1"/>
                                            </p:txEl>
                                          </p:spTgt>
                                        </p:tgtEl>
                                        <p:attrNameLst>
                                          <p:attrName>style.visibility</p:attrName>
                                        </p:attrNameLst>
                                      </p:cBhvr>
                                      <p:to>
                                        <p:strVal val="visible"/>
                                      </p:to>
                                    </p:set>
                                    <p:anim calcmode="lin" valueType="num">
                                      <p:cBhvr additive="base">
                                        <p:cTn id="13" dur="500" fill="hold"/>
                                        <p:tgtEl>
                                          <p:spTgt spid="3112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1129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1299">
                                            <p:txEl>
                                              <p:pRg st="1" end="1"/>
                                            </p:txEl>
                                          </p:spTgt>
                                        </p:tgtEl>
                                        <p:attrNameLst>
                                          <p:attrName>ppt_c</p:attrName>
                                        </p:attrNameLst>
                                      </p:cBhvr>
                                      <p:to>
                                        <a:schemeClr val="tx2"/>
                                      </p:to>
                                    </p:animClr>
                                  </p:subTnLst>
                                </p:cTn>
                              </p:par>
                              <p:par>
                                <p:cTn id="15" presetID="2" presetClass="entr" presetSubtype="8" fill="hold" grpId="0" nodeType="withEffect">
                                  <p:stCondLst>
                                    <p:cond delay="0"/>
                                  </p:stCondLst>
                                  <p:childTnLst>
                                    <p:set>
                                      <p:cBhvr>
                                        <p:cTn id="16" dur="1" fill="hold">
                                          <p:stCondLst>
                                            <p:cond delay="0"/>
                                          </p:stCondLst>
                                        </p:cTn>
                                        <p:tgtEl>
                                          <p:spTgt spid="311299">
                                            <p:txEl>
                                              <p:pRg st="2" end="2"/>
                                            </p:txEl>
                                          </p:spTgt>
                                        </p:tgtEl>
                                        <p:attrNameLst>
                                          <p:attrName>style.visibility</p:attrName>
                                        </p:attrNameLst>
                                      </p:cBhvr>
                                      <p:to>
                                        <p:strVal val="visible"/>
                                      </p:to>
                                    </p:set>
                                    <p:anim calcmode="lin" valueType="num">
                                      <p:cBhvr additive="base">
                                        <p:cTn id="17" dur="500" fill="hold"/>
                                        <p:tgtEl>
                                          <p:spTgt spid="31129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1129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1299">
                                            <p:txEl>
                                              <p:pRg st="2" end="2"/>
                                            </p:txEl>
                                          </p:spTgt>
                                        </p:tgtEl>
                                        <p:attrNameLst>
                                          <p:attrName>ppt_c</p:attrName>
                                        </p:attrNameLst>
                                      </p:cBhvr>
                                      <p:to>
                                        <a:schemeClr val="tx2"/>
                                      </p:to>
                                    </p:animClr>
                                  </p:subTnLst>
                                </p:cTn>
                              </p:par>
                              <p:par>
                                <p:cTn id="19" presetID="2" presetClass="entr" presetSubtype="8" fill="hold" grpId="0" nodeType="withEffect">
                                  <p:stCondLst>
                                    <p:cond delay="0"/>
                                  </p:stCondLst>
                                  <p:childTnLst>
                                    <p:set>
                                      <p:cBhvr>
                                        <p:cTn id="20" dur="1" fill="hold">
                                          <p:stCondLst>
                                            <p:cond delay="0"/>
                                          </p:stCondLst>
                                        </p:cTn>
                                        <p:tgtEl>
                                          <p:spTgt spid="311299">
                                            <p:txEl>
                                              <p:pRg st="3" end="3"/>
                                            </p:txEl>
                                          </p:spTgt>
                                        </p:tgtEl>
                                        <p:attrNameLst>
                                          <p:attrName>style.visibility</p:attrName>
                                        </p:attrNameLst>
                                      </p:cBhvr>
                                      <p:to>
                                        <p:strVal val="visible"/>
                                      </p:to>
                                    </p:set>
                                    <p:anim calcmode="lin" valueType="num">
                                      <p:cBhvr additive="base">
                                        <p:cTn id="21" dur="500" fill="hold"/>
                                        <p:tgtEl>
                                          <p:spTgt spid="31129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1129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1299">
                                            <p:txEl>
                                              <p:pRg st="3" end="3"/>
                                            </p:txEl>
                                          </p:spTgt>
                                        </p:tgtEl>
                                        <p:attrNameLst>
                                          <p:attrName>ppt_c</p:attrName>
                                        </p:attrNameLst>
                                      </p:cBhvr>
                                      <p:to>
                                        <a:schemeClr val="tx2"/>
                                      </p:to>
                                    </p:animClr>
                                  </p:sub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11299">
                                            <p:txEl>
                                              <p:pRg st="4" end="4"/>
                                            </p:txEl>
                                          </p:spTgt>
                                        </p:tgtEl>
                                        <p:attrNameLst>
                                          <p:attrName>style.visibility</p:attrName>
                                        </p:attrNameLst>
                                      </p:cBhvr>
                                      <p:to>
                                        <p:strVal val="visible"/>
                                      </p:to>
                                    </p:set>
                                    <p:anim calcmode="lin" valueType="num">
                                      <p:cBhvr additive="base">
                                        <p:cTn id="27" dur="500" fill="hold"/>
                                        <p:tgtEl>
                                          <p:spTgt spid="311299">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1129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1299">
                                            <p:txEl>
                                              <p:pRg st="4" end="4"/>
                                            </p:txEl>
                                          </p:spTgt>
                                        </p:tgtEl>
                                        <p:attrNameLst>
                                          <p:attrName>ppt_c</p:attrName>
                                        </p:attrNameLst>
                                      </p:cBhvr>
                                      <p:to>
                                        <a:schemeClr val="tx2"/>
                                      </p:to>
                                    </p:animClr>
                                  </p:subTnLst>
                                </p:cTn>
                              </p:par>
                              <p:par>
                                <p:cTn id="29" presetID="2" presetClass="entr" presetSubtype="8" fill="hold" grpId="0" nodeType="withEffect">
                                  <p:stCondLst>
                                    <p:cond delay="0"/>
                                  </p:stCondLst>
                                  <p:childTnLst>
                                    <p:set>
                                      <p:cBhvr>
                                        <p:cTn id="30" dur="1" fill="hold">
                                          <p:stCondLst>
                                            <p:cond delay="0"/>
                                          </p:stCondLst>
                                        </p:cTn>
                                        <p:tgtEl>
                                          <p:spTgt spid="311299">
                                            <p:txEl>
                                              <p:pRg st="5" end="5"/>
                                            </p:txEl>
                                          </p:spTgt>
                                        </p:tgtEl>
                                        <p:attrNameLst>
                                          <p:attrName>style.visibility</p:attrName>
                                        </p:attrNameLst>
                                      </p:cBhvr>
                                      <p:to>
                                        <p:strVal val="visible"/>
                                      </p:to>
                                    </p:set>
                                    <p:anim calcmode="lin" valueType="num">
                                      <p:cBhvr additive="base">
                                        <p:cTn id="31" dur="500" fill="hold"/>
                                        <p:tgtEl>
                                          <p:spTgt spid="311299">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1129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1299">
                                            <p:txEl>
                                              <p:pRg st="5" end="5"/>
                                            </p:txEl>
                                          </p:spTgt>
                                        </p:tgtEl>
                                        <p:attrNameLst>
                                          <p:attrName>ppt_c</p:attrName>
                                        </p:attrNameLst>
                                      </p:cBhvr>
                                      <p:to>
                                        <a:schemeClr val="tx2"/>
                                      </p:to>
                                    </p:animClr>
                                  </p:subTnLst>
                                </p:cTn>
                              </p:par>
                              <p:par>
                                <p:cTn id="33" presetID="2" presetClass="entr" presetSubtype="8" fill="hold" grpId="0" nodeType="withEffect">
                                  <p:stCondLst>
                                    <p:cond delay="0"/>
                                  </p:stCondLst>
                                  <p:childTnLst>
                                    <p:set>
                                      <p:cBhvr>
                                        <p:cTn id="34" dur="1" fill="hold">
                                          <p:stCondLst>
                                            <p:cond delay="0"/>
                                          </p:stCondLst>
                                        </p:cTn>
                                        <p:tgtEl>
                                          <p:spTgt spid="311299">
                                            <p:txEl>
                                              <p:pRg st="6" end="6"/>
                                            </p:txEl>
                                          </p:spTgt>
                                        </p:tgtEl>
                                        <p:attrNameLst>
                                          <p:attrName>style.visibility</p:attrName>
                                        </p:attrNameLst>
                                      </p:cBhvr>
                                      <p:to>
                                        <p:strVal val="visible"/>
                                      </p:to>
                                    </p:set>
                                    <p:anim calcmode="lin" valueType="num">
                                      <p:cBhvr additive="base">
                                        <p:cTn id="35" dur="500" fill="hold"/>
                                        <p:tgtEl>
                                          <p:spTgt spid="311299">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1129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1299">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ADE1F775-07B5-4017-BA7C-7E07EBDC0B5E}" type="slidenum">
              <a:rPr lang="en-US"/>
              <a:pPr/>
              <a:t>42</a:t>
            </a:fld>
            <a:endParaRPr lang="en-US"/>
          </a:p>
        </p:txBody>
      </p:sp>
      <p:sp>
        <p:nvSpPr>
          <p:cNvPr id="272386" name="Rectangle 2"/>
          <p:cNvSpPr>
            <a:spLocks noGrp="1" noChangeArrowheads="1"/>
          </p:cNvSpPr>
          <p:nvPr>
            <p:ph type="title"/>
          </p:nvPr>
        </p:nvSpPr>
        <p:spPr/>
        <p:txBody>
          <a:bodyPr/>
          <a:lstStyle/>
          <a:p>
            <a:r>
              <a:rPr lang="en-US"/>
              <a:t>Standardized Financial Statements</a:t>
            </a:r>
          </a:p>
        </p:txBody>
      </p:sp>
      <p:sp>
        <p:nvSpPr>
          <p:cNvPr id="272387" name="Rectangle 3"/>
          <p:cNvSpPr>
            <a:spLocks noGrp="1" noChangeArrowheads="1"/>
          </p:cNvSpPr>
          <p:nvPr>
            <p:ph type="body" idx="1"/>
          </p:nvPr>
        </p:nvSpPr>
        <p:spPr/>
        <p:txBody>
          <a:bodyPr/>
          <a:lstStyle/>
          <a:p>
            <a:pPr marL="258763" indent="-258763"/>
            <a:r>
              <a:rPr lang="en-US" sz="2400"/>
              <a:t>Common-Size Balance Sheets</a:t>
            </a:r>
          </a:p>
          <a:p>
            <a:pPr marL="644525" lvl="1" indent="-257175"/>
            <a:r>
              <a:rPr lang="en-US" sz="2100"/>
              <a:t>Compute all accounts as a percent of total assets</a:t>
            </a:r>
          </a:p>
          <a:p>
            <a:pPr marL="258763" indent="-258763"/>
            <a:r>
              <a:rPr lang="en-US" sz="2400"/>
              <a:t>Common-Size Income Statements</a:t>
            </a:r>
          </a:p>
          <a:p>
            <a:pPr marL="644525" lvl="1" indent="-257175"/>
            <a:r>
              <a:rPr lang="en-US" sz="2100"/>
              <a:t>Compute all line items as a percent of sales</a:t>
            </a:r>
          </a:p>
          <a:p>
            <a:pPr marL="258763" indent="-258763"/>
            <a:r>
              <a:rPr lang="en-US" sz="2400"/>
              <a:t>Standardized statements make it easier to compare financial information, particularly as the company grows</a:t>
            </a:r>
          </a:p>
          <a:p>
            <a:pPr marL="258763" indent="-258763"/>
            <a:r>
              <a:rPr lang="en-US" sz="2400"/>
              <a:t>They are also useful for comparing companies of different sizes, particularly within the same industry</a:t>
            </a:r>
          </a:p>
          <a:p>
            <a:pPr marL="258763" indent="-258763"/>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2387">
                                            <p:txEl>
                                              <p:pRg st="0" end="0"/>
                                            </p:txEl>
                                          </p:spTgt>
                                        </p:tgtEl>
                                        <p:attrNameLst>
                                          <p:attrName>style.visibility</p:attrName>
                                        </p:attrNameLst>
                                      </p:cBhvr>
                                      <p:to>
                                        <p:strVal val="visible"/>
                                      </p:to>
                                    </p:set>
                                    <p:anim calcmode="lin" valueType="num">
                                      <p:cBhvr additive="base">
                                        <p:cTn id="7" dur="500" fill="hold"/>
                                        <p:tgtEl>
                                          <p:spTgt spid="2723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7238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2387">
                                            <p:txEl>
                                              <p:pRg st="0" end="0"/>
                                            </p:txEl>
                                          </p:spTgt>
                                        </p:tgtEl>
                                        <p:attrNameLst>
                                          <p:attrName>ppt_c</p:attrName>
                                        </p:attrNameLst>
                                      </p:cBhvr>
                                      <p:to>
                                        <a:schemeClr val="tx2"/>
                                      </p:to>
                                    </p:animClr>
                                  </p:subTnLst>
                                </p:cTn>
                              </p:par>
                              <p:par>
                                <p:cTn id="9" presetID="2" presetClass="entr" presetSubtype="8" fill="hold" grpId="0" nodeType="withEffect">
                                  <p:stCondLst>
                                    <p:cond delay="0"/>
                                  </p:stCondLst>
                                  <p:childTnLst>
                                    <p:set>
                                      <p:cBhvr>
                                        <p:cTn id="10" dur="1" fill="hold">
                                          <p:stCondLst>
                                            <p:cond delay="0"/>
                                          </p:stCondLst>
                                        </p:cTn>
                                        <p:tgtEl>
                                          <p:spTgt spid="272387">
                                            <p:txEl>
                                              <p:pRg st="1" end="1"/>
                                            </p:txEl>
                                          </p:spTgt>
                                        </p:tgtEl>
                                        <p:attrNameLst>
                                          <p:attrName>style.visibility</p:attrName>
                                        </p:attrNameLst>
                                      </p:cBhvr>
                                      <p:to>
                                        <p:strVal val="visible"/>
                                      </p:to>
                                    </p:set>
                                    <p:anim calcmode="lin" valueType="num">
                                      <p:cBhvr additive="base">
                                        <p:cTn id="11" dur="500" fill="hold"/>
                                        <p:tgtEl>
                                          <p:spTgt spid="27238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7238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2387">
                                            <p:txEl>
                                              <p:pRg st="1" end="1"/>
                                            </p:txEl>
                                          </p:spTgt>
                                        </p:tgtEl>
                                        <p:attrNameLst>
                                          <p:attrName>ppt_c</p:attrName>
                                        </p:attrNameLst>
                                      </p:cBhvr>
                                      <p:to>
                                        <a:schemeClr val="tx2"/>
                                      </p:to>
                                    </p:animClr>
                                  </p:sub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72387">
                                            <p:txEl>
                                              <p:pRg st="2" end="2"/>
                                            </p:txEl>
                                          </p:spTgt>
                                        </p:tgtEl>
                                        <p:attrNameLst>
                                          <p:attrName>style.visibility</p:attrName>
                                        </p:attrNameLst>
                                      </p:cBhvr>
                                      <p:to>
                                        <p:strVal val="visible"/>
                                      </p:to>
                                    </p:set>
                                    <p:anim calcmode="lin" valueType="num">
                                      <p:cBhvr additive="base">
                                        <p:cTn id="17" dur="500" fill="hold"/>
                                        <p:tgtEl>
                                          <p:spTgt spid="27238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7238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2387">
                                            <p:txEl>
                                              <p:pRg st="2" end="2"/>
                                            </p:txEl>
                                          </p:spTgt>
                                        </p:tgtEl>
                                        <p:attrNameLst>
                                          <p:attrName>ppt_c</p:attrName>
                                        </p:attrNameLst>
                                      </p:cBhvr>
                                      <p:to>
                                        <a:schemeClr val="tx2"/>
                                      </p:to>
                                    </p:animClr>
                                  </p:subTnLst>
                                </p:cTn>
                              </p:par>
                              <p:par>
                                <p:cTn id="19" presetID="2" presetClass="entr" presetSubtype="8" fill="hold" grpId="0" nodeType="withEffect">
                                  <p:stCondLst>
                                    <p:cond delay="0"/>
                                  </p:stCondLst>
                                  <p:childTnLst>
                                    <p:set>
                                      <p:cBhvr>
                                        <p:cTn id="20" dur="1" fill="hold">
                                          <p:stCondLst>
                                            <p:cond delay="0"/>
                                          </p:stCondLst>
                                        </p:cTn>
                                        <p:tgtEl>
                                          <p:spTgt spid="272387">
                                            <p:txEl>
                                              <p:pRg st="3" end="3"/>
                                            </p:txEl>
                                          </p:spTgt>
                                        </p:tgtEl>
                                        <p:attrNameLst>
                                          <p:attrName>style.visibility</p:attrName>
                                        </p:attrNameLst>
                                      </p:cBhvr>
                                      <p:to>
                                        <p:strVal val="visible"/>
                                      </p:to>
                                    </p:set>
                                    <p:anim calcmode="lin" valueType="num">
                                      <p:cBhvr additive="base">
                                        <p:cTn id="21" dur="500" fill="hold"/>
                                        <p:tgtEl>
                                          <p:spTgt spid="272387">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7238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2387">
                                            <p:txEl>
                                              <p:pRg st="3" end="3"/>
                                            </p:txEl>
                                          </p:spTgt>
                                        </p:tgtEl>
                                        <p:attrNameLst>
                                          <p:attrName>ppt_c</p:attrName>
                                        </p:attrNameLst>
                                      </p:cBhvr>
                                      <p:to>
                                        <a:schemeClr val="tx2"/>
                                      </p:to>
                                    </p:animClr>
                                  </p:sub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272387">
                                            <p:txEl>
                                              <p:pRg st="4" end="4"/>
                                            </p:txEl>
                                          </p:spTgt>
                                        </p:tgtEl>
                                        <p:attrNameLst>
                                          <p:attrName>style.visibility</p:attrName>
                                        </p:attrNameLst>
                                      </p:cBhvr>
                                      <p:to>
                                        <p:strVal val="visible"/>
                                      </p:to>
                                    </p:set>
                                    <p:anim calcmode="lin" valueType="num">
                                      <p:cBhvr additive="base">
                                        <p:cTn id="27" dur="500" fill="hold"/>
                                        <p:tgtEl>
                                          <p:spTgt spid="272387">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7238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2387">
                                            <p:txEl>
                                              <p:pRg st="4" end="4"/>
                                            </p:txEl>
                                          </p:spTgt>
                                        </p:tgtEl>
                                        <p:attrNameLst>
                                          <p:attrName>ppt_c</p:attrName>
                                        </p:attrNameLst>
                                      </p:cBhvr>
                                      <p:to>
                                        <a:schemeClr val="tx2"/>
                                      </p:to>
                                    </p:animClr>
                                  </p:sub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272387">
                                            <p:txEl>
                                              <p:pRg st="5" end="5"/>
                                            </p:txEl>
                                          </p:spTgt>
                                        </p:tgtEl>
                                        <p:attrNameLst>
                                          <p:attrName>style.visibility</p:attrName>
                                        </p:attrNameLst>
                                      </p:cBhvr>
                                      <p:to>
                                        <p:strVal val="visible"/>
                                      </p:to>
                                    </p:set>
                                    <p:anim calcmode="lin" valueType="num">
                                      <p:cBhvr additive="base">
                                        <p:cTn id="33" dur="500" fill="hold"/>
                                        <p:tgtEl>
                                          <p:spTgt spid="272387">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7238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2387">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87"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A6959EB1-0305-44D9-BE75-251F2A89484A}" type="slidenum">
              <a:rPr lang="en-US"/>
              <a:pPr/>
              <a:t>43</a:t>
            </a:fld>
            <a:endParaRPr lang="en-US"/>
          </a:p>
        </p:txBody>
      </p:sp>
      <p:sp>
        <p:nvSpPr>
          <p:cNvPr id="355330" name="Rectangle 2"/>
          <p:cNvSpPr>
            <a:spLocks noGrp="1" noChangeArrowheads="1"/>
          </p:cNvSpPr>
          <p:nvPr>
            <p:ph type="title"/>
          </p:nvPr>
        </p:nvSpPr>
        <p:spPr/>
        <p:txBody>
          <a:bodyPr/>
          <a:lstStyle/>
          <a:p>
            <a:r>
              <a:rPr lang="en-US"/>
              <a:t>Statement of Cashflows</a:t>
            </a:r>
          </a:p>
        </p:txBody>
      </p:sp>
      <p:sp>
        <p:nvSpPr>
          <p:cNvPr id="355331" name="Rectangle 3"/>
          <p:cNvSpPr>
            <a:spLocks noGrp="1" noChangeArrowheads="1"/>
          </p:cNvSpPr>
          <p:nvPr>
            <p:ph type="body" idx="1"/>
          </p:nvPr>
        </p:nvSpPr>
        <p:spPr/>
        <p:txBody>
          <a:bodyPr/>
          <a:lstStyle/>
          <a:p>
            <a:r>
              <a:rPr lang="en-US"/>
              <a:t>A firm’s cashflows can be quite different from its net income.  For example:</a:t>
            </a:r>
          </a:p>
          <a:p>
            <a:pPr lvl="1"/>
            <a:r>
              <a:rPr lang="en-US"/>
              <a:t>The income statement does not recognize capital expenditures as expenses in the year that the capital goods are paid for.  Those expenses are spread over time as a deduction for depreciation.</a:t>
            </a:r>
          </a:p>
          <a:p>
            <a:pPr lvl="1"/>
            <a:r>
              <a:rPr lang="en-US"/>
              <a:t>The income statement recognizes revenues and expenses when sales are made, even though the money may not have been collected (revenues) or paid out (expenses).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E5E963AC-5E54-4A0A-9174-77FC04A9FCC0}" type="slidenum">
              <a:rPr lang="en-US"/>
              <a:pPr/>
              <a:t>44</a:t>
            </a:fld>
            <a:endParaRPr lang="en-US"/>
          </a:p>
        </p:txBody>
      </p:sp>
      <p:sp>
        <p:nvSpPr>
          <p:cNvPr id="357378" name="Rectangle 2"/>
          <p:cNvSpPr>
            <a:spLocks noGrp="1" noChangeArrowheads="1"/>
          </p:cNvSpPr>
          <p:nvPr>
            <p:ph type="title"/>
          </p:nvPr>
        </p:nvSpPr>
        <p:spPr/>
        <p:txBody>
          <a:bodyPr/>
          <a:lstStyle/>
          <a:p>
            <a:r>
              <a:rPr lang="en-US"/>
              <a:t>The Statement of Cashflows</a:t>
            </a:r>
          </a:p>
        </p:txBody>
      </p:sp>
      <p:sp>
        <p:nvSpPr>
          <p:cNvPr id="357379" name="Rectangle 3"/>
          <p:cNvSpPr>
            <a:spLocks noGrp="1" noChangeArrowheads="1"/>
          </p:cNvSpPr>
          <p:nvPr>
            <p:ph type="body" idx="1"/>
          </p:nvPr>
        </p:nvSpPr>
        <p:spPr/>
        <p:txBody>
          <a:bodyPr/>
          <a:lstStyle/>
          <a:p>
            <a:r>
              <a:rPr lang="en-US"/>
              <a:t>The statement of cashflows shows the firm’s cash inflows and outflows from </a:t>
            </a:r>
          </a:p>
          <a:p>
            <a:pPr lvl="1"/>
            <a:r>
              <a:rPr lang="en-US"/>
              <a:t>Operations</a:t>
            </a:r>
          </a:p>
          <a:p>
            <a:pPr lvl="1"/>
            <a:r>
              <a:rPr lang="en-US"/>
              <a:t>Investments and </a:t>
            </a:r>
          </a:p>
          <a:p>
            <a:pPr lvl="1"/>
            <a:r>
              <a:rPr lang="en-US"/>
              <a:t>Financing</a:t>
            </a:r>
          </a:p>
          <a:p>
            <a:r>
              <a:rPr lang="en-US"/>
              <a:t>The form of this statement is determined by accounting standards.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F1BA934A-033E-406E-8317-BD0ED01707ED}" type="slidenum">
              <a:rPr lang="en-US"/>
              <a:pPr/>
              <a:t>45</a:t>
            </a:fld>
            <a:endParaRPr lang="en-US"/>
          </a:p>
        </p:txBody>
      </p:sp>
      <p:sp>
        <p:nvSpPr>
          <p:cNvPr id="359426" name="Rectangle 2"/>
          <p:cNvSpPr>
            <a:spLocks noGrp="1" noChangeArrowheads="1"/>
          </p:cNvSpPr>
          <p:nvPr>
            <p:ph type="title"/>
          </p:nvPr>
        </p:nvSpPr>
        <p:spPr/>
        <p:txBody>
          <a:bodyPr/>
          <a:lstStyle/>
          <a:p>
            <a:r>
              <a:rPr lang="en-US"/>
              <a:t>Statement of Cash Flows:</a:t>
            </a:r>
            <a:br>
              <a:rPr lang="en-US"/>
            </a:br>
            <a:r>
              <a:rPr lang="en-US"/>
              <a:t>Operating Activities</a:t>
            </a:r>
          </a:p>
        </p:txBody>
      </p:sp>
      <p:sp>
        <p:nvSpPr>
          <p:cNvPr id="359427" name="Rectangle 3"/>
          <p:cNvSpPr>
            <a:spLocks noGrp="1" noChangeArrowheads="1"/>
          </p:cNvSpPr>
          <p:nvPr>
            <p:ph type="body" idx="1"/>
          </p:nvPr>
        </p:nvSpPr>
        <p:spPr/>
        <p:txBody>
          <a:bodyPr/>
          <a:lstStyle/>
          <a:p>
            <a:pPr>
              <a:lnSpc>
                <a:spcPct val="90000"/>
              </a:lnSpc>
            </a:pPr>
            <a:r>
              <a:rPr lang="en-US" sz="2400" dirty="0">
                <a:latin typeface="Arial" charset="0"/>
                <a:cs typeface="Arial" charset="0"/>
              </a:rPr>
              <a:t>Operating activities are earnings-related activities.</a:t>
            </a:r>
            <a:r>
              <a:rPr lang="en-US" sz="2400" dirty="0">
                <a:latin typeface="Times New Roman"/>
                <a:cs typeface="Arial" charset="0"/>
              </a:rPr>
              <a:t> </a:t>
            </a:r>
            <a:r>
              <a:rPr lang="en-US" sz="2400" dirty="0">
                <a:latin typeface="Arial" charset="0"/>
                <a:cs typeface="Arial" charset="0"/>
              </a:rPr>
              <a:t> Generally these relate to Income Statement activities, and items included in working capital.</a:t>
            </a:r>
            <a:r>
              <a:rPr lang="en-US" sz="2400" dirty="0">
                <a:latin typeface="Times New Roman"/>
                <a:cs typeface="Arial" charset="0"/>
              </a:rPr>
              <a:t> </a:t>
            </a:r>
            <a:r>
              <a:rPr lang="en-US" sz="2400" dirty="0">
                <a:latin typeface="Arial" charset="0"/>
                <a:cs typeface="Arial" charset="0"/>
              </a:rPr>
              <a:t> Included are: </a:t>
            </a:r>
          </a:p>
          <a:p>
            <a:pPr lvl="1">
              <a:lnSpc>
                <a:spcPct val="90000"/>
              </a:lnSpc>
            </a:pPr>
            <a:r>
              <a:rPr lang="en-US" sz="2000" dirty="0">
                <a:latin typeface="Arial" charset="0"/>
                <a:cs typeface="Arial" charset="0"/>
              </a:rPr>
              <a:t>Sales and expenses necessary to obtain sales </a:t>
            </a:r>
          </a:p>
          <a:p>
            <a:pPr lvl="1">
              <a:lnSpc>
                <a:spcPct val="90000"/>
              </a:lnSpc>
            </a:pPr>
            <a:r>
              <a:rPr lang="en-US" sz="2000" dirty="0">
                <a:latin typeface="Arial" charset="0"/>
                <a:cs typeface="Arial" charset="0"/>
              </a:rPr>
              <a:t>Related operating activities, such as extending credit to customers </a:t>
            </a:r>
          </a:p>
          <a:p>
            <a:pPr lvl="1">
              <a:lnSpc>
                <a:spcPct val="90000"/>
              </a:lnSpc>
            </a:pPr>
            <a:r>
              <a:rPr lang="en-US" sz="2000" dirty="0">
                <a:latin typeface="Arial" charset="0"/>
                <a:cs typeface="Arial" charset="0"/>
              </a:rPr>
              <a:t>investing in inventories </a:t>
            </a:r>
          </a:p>
          <a:p>
            <a:pPr lvl="1">
              <a:lnSpc>
                <a:spcPct val="90000"/>
              </a:lnSpc>
            </a:pPr>
            <a:r>
              <a:rPr lang="en-US" sz="2000" dirty="0">
                <a:latin typeface="Arial" charset="0"/>
                <a:cs typeface="Arial" charset="0"/>
              </a:rPr>
              <a:t>obtaining credit from suppliers </a:t>
            </a:r>
          </a:p>
          <a:p>
            <a:pPr lvl="1">
              <a:lnSpc>
                <a:spcPct val="90000"/>
              </a:lnSpc>
            </a:pPr>
            <a:r>
              <a:rPr lang="en-US" sz="2000" dirty="0">
                <a:latin typeface="Arial" charset="0"/>
                <a:cs typeface="Arial" charset="0"/>
              </a:rPr>
              <a:t>payment of taxes </a:t>
            </a:r>
          </a:p>
          <a:p>
            <a:pPr lvl="1">
              <a:lnSpc>
                <a:spcPct val="90000"/>
              </a:lnSpc>
            </a:pPr>
            <a:r>
              <a:rPr lang="en-US" sz="2000" dirty="0">
                <a:latin typeface="Arial" charset="0"/>
                <a:cs typeface="Arial" charset="0"/>
              </a:rPr>
              <a:t>insurance payments </a:t>
            </a:r>
          </a:p>
          <a:p>
            <a:pPr lvl="1">
              <a:lnSpc>
                <a:spcPct val="90000"/>
              </a:lnSpc>
            </a:pPr>
            <a:r>
              <a:rPr lang="en-US" sz="2000" dirty="0">
                <a:latin typeface="Arial" charset="0"/>
                <a:cs typeface="Arial" charset="0"/>
              </a:rPr>
              <a:t>Other activities that don't easily fit into the other two categories, such as settlements in lawsuits.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8F102B53-7235-47BE-AAFC-8110F85B1260}" type="slidenum">
              <a:rPr lang="en-US"/>
              <a:pPr/>
              <a:t>46</a:t>
            </a:fld>
            <a:endParaRPr lang="en-US"/>
          </a:p>
        </p:txBody>
      </p:sp>
      <p:sp>
        <p:nvSpPr>
          <p:cNvPr id="361474" name="Rectangle 2"/>
          <p:cNvSpPr>
            <a:spLocks noGrp="1" noChangeArrowheads="1"/>
          </p:cNvSpPr>
          <p:nvPr>
            <p:ph type="title"/>
          </p:nvPr>
        </p:nvSpPr>
        <p:spPr/>
        <p:txBody>
          <a:bodyPr/>
          <a:lstStyle/>
          <a:p>
            <a:r>
              <a:rPr lang="en-US"/>
              <a:t>Statement of Cash Flows:</a:t>
            </a:r>
            <a:br>
              <a:rPr lang="en-US"/>
            </a:br>
            <a:r>
              <a:rPr lang="en-US"/>
              <a:t>Investing and Financing Activities</a:t>
            </a:r>
          </a:p>
        </p:txBody>
      </p:sp>
      <p:sp>
        <p:nvSpPr>
          <p:cNvPr id="361475" name="Rectangle 3"/>
          <p:cNvSpPr>
            <a:spLocks noGrp="1" noChangeArrowheads="1"/>
          </p:cNvSpPr>
          <p:nvPr>
            <p:ph type="body" idx="1"/>
          </p:nvPr>
        </p:nvSpPr>
        <p:spPr/>
        <p:txBody>
          <a:bodyPr/>
          <a:lstStyle/>
          <a:p>
            <a:r>
              <a:rPr lang="en-US">
                <a:latin typeface="Arial" charset="0"/>
                <a:cs typeface="Arial" charset="0"/>
              </a:rPr>
              <a:t>Investing activities relate to</a:t>
            </a:r>
            <a:r>
              <a:rPr lang="en-US">
                <a:latin typeface="Times New Roman"/>
                <a:cs typeface="Arial" charset="0"/>
              </a:rPr>
              <a:t> </a:t>
            </a:r>
            <a:r>
              <a:rPr lang="en-US">
                <a:latin typeface="Arial" charset="0"/>
                <a:cs typeface="Arial" charset="0"/>
              </a:rPr>
              <a:t> the acquisition and disposal of noncash assets: assets which are expected to generate income for the company over a period of time.</a:t>
            </a:r>
            <a:r>
              <a:rPr lang="en-US">
                <a:latin typeface="Times New Roman"/>
                <a:cs typeface="Arial" charset="0"/>
              </a:rPr>
              <a:t> </a:t>
            </a:r>
            <a:r>
              <a:rPr lang="en-US">
                <a:latin typeface="Arial" charset="0"/>
                <a:cs typeface="Arial" charset="0"/>
              </a:rPr>
              <a:t> These include lending funds and collecting on these loans. </a:t>
            </a:r>
          </a:p>
          <a:p>
            <a:r>
              <a:rPr lang="en-US">
                <a:latin typeface="Arial" charset="0"/>
                <a:cs typeface="Arial" charset="0"/>
              </a:rPr>
              <a:t>Financing activities relate to the contribution, withdrawing and servicing of funds to support business activities. </a:t>
            </a:r>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P.V. Viswanath</a:t>
            </a:r>
          </a:p>
        </p:txBody>
      </p:sp>
      <p:sp>
        <p:nvSpPr>
          <p:cNvPr id="5" name="Slide Number Placeholder 4"/>
          <p:cNvSpPr>
            <a:spLocks noGrp="1"/>
          </p:cNvSpPr>
          <p:nvPr>
            <p:ph type="sldNum" sz="quarter" idx="12"/>
          </p:nvPr>
        </p:nvSpPr>
        <p:spPr/>
        <p:txBody>
          <a:bodyPr/>
          <a:lstStyle/>
          <a:p>
            <a:fld id="{381F9497-5BDB-48C0-A095-BB02BBDA027B}" type="slidenum">
              <a:rPr lang="en-US"/>
              <a:pPr/>
              <a:t>47</a:t>
            </a:fld>
            <a:endParaRPr lang="en-US"/>
          </a:p>
        </p:txBody>
      </p:sp>
      <p:sp>
        <p:nvSpPr>
          <p:cNvPr id="363522" name="Rectangle 2"/>
          <p:cNvSpPr>
            <a:spLocks noGrp="1" noChangeArrowheads="1"/>
          </p:cNvSpPr>
          <p:nvPr>
            <p:ph type="title"/>
          </p:nvPr>
        </p:nvSpPr>
        <p:spPr/>
        <p:txBody>
          <a:bodyPr/>
          <a:lstStyle/>
          <a:p>
            <a:r>
              <a:rPr lang="en-US"/>
              <a:t>Pepsico Inc. (in mil. $)</a:t>
            </a:r>
            <a:br>
              <a:rPr lang="en-US"/>
            </a:br>
            <a:r>
              <a:rPr lang="en-US"/>
              <a:t>Statement of Cash Flows 2002</a:t>
            </a:r>
          </a:p>
        </p:txBody>
      </p:sp>
      <p:graphicFrame>
        <p:nvGraphicFramePr>
          <p:cNvPr id="363523" name="Object 3"/>
          <p:cNvGraphicFramePr>
            <a:graphicFrameLocks noChangeAspect="1"/>
          </p:cNvGraphicFramePr>
          <p:nvPr/>
        </p:nvGraphicFramePr>
        <p:xfrm>
          <a:off x="1981200" y="1676400"/>
          <a:ext cx="4703763" cy="4703763"/>
        </p:xfrm>
        <a:graphic>
          <a:graphicData uri="http://schemas.openxmlformats.org/presentationml/2006/ole">
            <mc:AlternateContent xmlns:mc="http://schemas.openxmlformats.org/markup-compatibility/2006">
              <mc:Choice xmlns:v="urn:schemas-microsoft-com:vml" Requires="v">
                <p:oleObj spid="_x0000_s390151" name="Worksheet" r:id="rId4" imgW="2819400" imgH="2809875" progId="Excel.Sheet.8">
                  <p:embed/>
                </p:oleObj>
              </mc:Choice>
              <mc:Fallback>
                <p:oleObj name="Worksheet" r:id="rId4" imgW="2819400" imgH="2809875" progId="Excel.Shee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676400"/>
                        <a:ext cx="4703763" cy="4703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8EEEC1C6-7BF8-4379-B61E-4F2F287B3E30}" type="slidenum">
              <a:rPr lang="en-US"/>
              <a:pPr/>
              <a:t>48</a:t>
            </a:fld>
            <a:endParaRPr lang="en-US"/>
          </a:p>
        </p:txBody>
      </p:sp>
      <p:sp>
        <p:nvSpPr>
          <p:cNvPr id="365570" name="Rectangle 2"/>
          <p:cNvSpPr>
            <a:spLocks noGrp="1" noChangeArrowheads="1"/>
          </p:cNvSpPr>
          <p:nvPr>
            <p:ph type="title"/>
          </p:nvPr>
        </p:nvSpPr>
        <p:spPr/>
        <p:txBody>
          <a:bodyPr/>
          <a:lstStyle/>
          <a:p>
            <a:r>
              <a:rPr lang="en-US"/>
              <a:t>Notes to Financial Statements</a:t>
            </a:r>
          </a:p>
        </p:txBody>
      </p:sp>
      <p:sp>
        <p:nvSpPr>
          <p:cNvPr id="365571" name="Rectangle 3"/>
          <p:cNvSpPr>
            <a:spLocks noGrp="1" noChangeArrowheads="1"/>
          </p:cNvSpPr>
          <p:nvPr>
            <p:ph type="body" idx="1"/>
          </p:nvPr>
        </p:nvSpPr>
        <p:spPr>
          <a:xfrm>
            <a:off x="838200" y="1752600"/>
            <a:ext cx="7958138" cy="4343400"/>
          </a:xfrm>
        </p:spPr>
        <p:txBody>
          <a:bodyPr/>
          <a:lstStyle/>
          <a:p>
            <a:r>
              <a:rPr lang="en-US"/>
              <a:t>The Notes to the Financial Statements are frequently very useful in assessing the financial health of the firm.  They often contain:</a:t>
            </a:r>
          </a:p>
          <a:p>
            <a:pPr lvl="1"/>
            <a:r>
              <a:rPr lang="en-US"/>
              <a:t>An explanation of accounting methods used</a:t>
            </a:r>
          </a:p>
          <a:p>
            <a:pPr lvl="2"/>
            <a:r>
              <a:rPr lang="en-US"/>
              <a:t>Straight-line versus accelerated depreciation</a:t>
            </a:r>
          </a:p>
          <a:p>
            <a:pPr lvl="2"/>
            <a:r>
              <a:rPr lang="en-US"/>
              <a:t>LIFO vs FIFO</a:t>
            </a:r>
          </a:p>
          <a:p>
            <a:pPr lvl="2"/>
            <a:r>
              <a:rPr lang="en-US"/>
              <a:t>Restatement of results from prior years using the new standards</a:t>
            </a:r>
          </a:p>
          <a:p>
            <a:pPr lvl="1"/>
            <a:r>
              <a:rPr lang="en-US"/>
              <a:t>Greater details regarding certain assets and liabilities</a:t>
            </a:r>
          </a:p>
          <a:p>
            <a:pPr lvl="2"/>
            <a:r>
              <a:rPr lang="en-US"/>
              <a:t>Conditions and expiration dates of long- and short-term debt, leases, etc.</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6996DAFD-739D-463F-93BF-AD2683D46A89}" type="slidenum">
              <a:rPr lang="en-US"/>
              <a:pPr/>
              <a:t>49</a:t>
            </a:fld>
            <a:endParaRPr lang="en-US"/>
          </a:p>
        </p:txBody>
      </p:sp>
      <p:sp>
        <p:nvSpPr>
          <p:cNvPr id="367618" name="Rectangle 2"/>
          <p:cNvSpPr>
            <a:spLocks noGrp="1" noChangeArrowheads="1"/>
          </p:cNvSpPr>
          <p:nvPr>
            <p:ph type="title"/>
          </p:nvPr>
        </p:nvSpPr>
        <p:spPr/>
        <p:txBody>
          <a:bodyPr/>
          <a:lstStyle/>
          <a:p>
            <a:r>
              <a:rPr lang="en-US"/>
              <a:t>Notes to Financial Statements </a:t>
            </a:r>
          </a:p>
        </p:txBody>
      </p:sp>
      <p:sp>
        <p:nvSpPr>
          <p:cNvPr id="367619" name="Rectangle 3"/>
          <p:cNvSpPr>
            <a:spLocks noGrp="1" noChangeArrowheads="1"/>
          </p:cNvSpPr>
          <p:nvPr>
            <p:ph type="body" idx="1"/>
          </p:nvPr>
        </p:nvSpPr>
        <p:spPr>
          <a:xfrm>
            <a:off x="838200" y="1752600"/>
            <a:ext cx="7958138" cy="4191000"/>
          </a:xfrm>
        </p:spPr>
        <p:txBody>
          <a:bodyPr/>
          <a:lstStyle/>
          <a:p>
            <a:pPr lvl="1"/>
            <a:r>
              <a:rPr lang="en-US"/>
              <a:t>Information regarding the equity structure of the firm</a:t>
            </a:r>
          </a:p>
          <a:p>
            <a:pPr lvl="2"/>
            <a:r>
              <a:rPr lang="en-US"/>
              <a:t>Conditions attached to the ownership of shares; these can be particularly useful to assess the firm’s vulnerability to takeovers.</a:t>
            </a:r>
          </a:p>
          <a:p>
            <a:pPr lvl="1"/>
            <a:r>
              <a:rPr lang="en-US"/>
              <a:t>Documentation of changes in operations</a:t>
            </a:r>
          </a:p>
          <a:p>
            <a:pPr lvl="2"/>
            <a:r>
              <a:rPr lang="en-US"/>
              <a:t>Acquisitions and Divestitures and their impact</a:t>
            </a:r>
          </a:p>
          <a:p>
            <a:pPr lvl="1"/>
            <a:r>
              <a:rPr lang="en-US"/>
              <a:t>Off-balance sheet items</a:t>
            </a:r>
          </a:p>
          <a:p>
            <a:pPr lvl="2"/>
            <a:r>
              <a:rPr lang="en-US"/>
              <a:t>Forward contracts, swaps, options and other derivative contracts, which do not appear in the balance sheet, but which can affect a firm greatly.  A lot of Enron’s problems had to do with such off-balance sheet items.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3"/>
          <p:cNvSpPr>
            <a:spLocks noGrp="1"/>
          </p:cNvSpPr>
          <p:nvPr>
            <p:ph type="ftr" sz="quarter" idx="11"/>
          </p:nvPr>
        </p:nvSpPr>
        <p:spPr/>
        <p:txBody>
          <a:bodyPr/>
          <a:lstStyle/>
          <a:p>
            <a:r>
              <a:rPr lang="en-US"/>
              <a:t>P.V. Viswanath</a:t>
            </a:r>
          </a:p>
        </p:txBody>
      </p:sp>
      <p:sp>
        <p:nvSpPr>
          <p:cNvPr id="14" name="Slide Number Placeholder 4"/>
          <p:cNvSpPr>
            <a:spLocks noGrp="1"/>
          </p:cNvSpPr>
          <p:nvPr>
            <p:ph type="sldNum" sz="quarter" idx="12"/>
          </p:nvPr>
        </p:nvSpPr>
        <p:spPr/>
        <p:txBody>
          <a:bodyPr/>
          <a:lstStyle/>
          <a:p>
            <a:fld id="{525B43DD-83AC-4F10-80D5-00E065FFA723}" type="slidenum">
              <a:rPr lang="en-US"/>
              <a:pPr/>
              <a:t>5</a:t>
            </a:fld>
            <a:endParaRPr lang="en-US"/>
          </a:p>
        </p:txBody>
      </p:sp>
      <p:sp>
        <p:nvSpPr>
          <p:cNvPr id="340994"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340995"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p>
        </p:txBody>
      </p:sp>
      <p:sp>
        <p:nvSpPr>
          <p:cNvPr id="340996" name="Rectangle 4"/>
          <p:cNvSpPr>
            <a:spLocks noGrp="1" noChangeArrowheads="1"/>
          </p:cNvSpPr>
          <p:nvPr>
            <p:ph type="title"/>
          </p:nvPr>
        </p:nvSpPr>
        <p:spPr>
          <a:noFill/>
          <a:ln/>
        </p:spPr>
        <p:txBody>
          <a:bodyPr lIns="90488" tIns="44450" rIns="90488" bIns="44450"/>
          <a:lstStyle/>
          <a:p>
            <a:r>
              <a:rPr lang="en-US" dirty="0"/>
              <a:t>The Balance </a:t>
            </a:r>
            <a:r>
              <a:rPr lang="en-US" dirty="0" smtClean="0"/>
              <a:t>Sheet Identity</a:t>
            </a:r>
            <a:endParaRPr lang="en-US" dirty="0"/>
          </a:p>
        </p:txBody>
      </p:sp>
      <p:graphicFrame>
        <p:nvGraphicFramePr>
          <p:cNvPr id="340997" name="Object 5">
            <a:hlinkClick r:id="" action="ppaction://ole?verb=0"/>
          </p:cNvPr>
          <p:cNvGraphicFramePr>
            <a:graphicFrameLocks/>
          </p:cNvGraphicFramePr>
          <p:nvPr/>
        </p:nvGraphicFramePr>
        <p:xfrm>
          <a:off x="4510088" y="3322638"/>
          <a:ext cx="117475" cy="206375"/>
        </p:xfrm>
        <a:graphic>
          <a:graphicData uri="http://schemas.openxmlformats.org/presentationml/2006/ole">
            <mc:AlternateContent xmlns:mc="http://schemas.openxmlformats.org/markup-compatibility/2006">
              <mc:Choice xmlns:v="urn:schemas-microsoft-com:vml" Requires="v">
                <p:oleObj spid="_x0000_s387091" name="Equation" r:id="rId4" imgW="115560" imgH="204480" progId="Equation.3">
                  <p:embed/>
                </p:oleObj>
              </mc:Choice>
              <mc:Fallback>
                <p:oleObj name="Equation" r:id="rId4" imgW="115560" imgH="204480" progId="Equation.3">
                  <p:embed/>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0088" y="3322638"/>
                        <a:ext cx="117475"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340998" name="Group 6"/>
          <p:cNvGrpSpPr>
            <a:grpSpLocks/>
          </p:cNvGrpSpPr>
          <p:nvPr/>
        </p:nvGrpSpPr>
        <p:grpSpPr bwMode="auto">
          <a:xfrm>
            <a:off x="458788" y="1447800"/>
            <a:ext cx="3897312" cy="5421313"/>
            <a:chOff x="289" y="912"/>
            <a:chExt cx="2455" cy="3415"/>
          </a:xfrm>
        </p:grpSpPr>
        <p:sp>
          <p:nvSpPr>
            <p:cNvPr id="340999" name="Rectangle 7"/>
            <p:cNvSpPr>
              <a:spLocks noChangeArrowheads="1"/>
            </p:cNvSpPr>
            <p:nvPr/>
          </p:nvSpPr>
          <p:spPr bwMode="auto">
            <a:xfrm>
              <a:off x="289" y="1249"/>
              <a:ext cx="2158" cy="2741"/>
            </a:xfrm>
            <a:prstGeom prst="rect">
              <a:avLst/>
            </a:prstGeom>
            <a:noFill/>
            <a:ln w="12700">
              <a:noFill/>
              <a:miter lim="800000"/>
              <a:headEnd/>
              <a:tailEnd/>
            </a:ln>
            <a:effectLst/>
          </p:spPr>
          <p:txBody>
            <a:bodyPr lIns="90488" tIns="44450" rIns="90488" bIns="44450">
              <a:spAutoFit/>
            </a:bodyPr>
            <a:lstStyle/>
            <a:p>
              <a:pPr eaLnBrk="0" hangingPunct="0">
                <a:lnSpc>
                  <a:spcPct val="50000"/>
                </a:lnSpc>
                <a:spcBef>
                  <a:spcPct val="50000"/>
                </a:spcBef>
              </a:pPr>
              <a:endParaRPr lang="en-US"/>
            </a:p>
            <a:p>
              <a:pPr eaLnBrk="0" hangingPunct="0">
                <a:lnSpc>
                  <a:spcPct val="50000"/>
                </a:lnSpc>
                <a:spcBef>
                  <a:spcPct val="50000"/>
                </a:spcBef>
              </a:pPr>
              <a:r>
                <a:rPr lang="en-US"/>
                <a:t>Current Assets</a:t>
              </a:r>
            </a:p>
            <a:p>
              <a:pPr eaLnBrk="0" hangingPunct="0">
                <a:lnSpc>
                  <a:spcPct val="50000"/>
                </a:lnSpc>
                <a:spcBef>
                  <a:spcPct val="50000"/>
                </a:spcBef>
              </a:pPr>
              <a:r>
                <a:rPr lang="en-US"/>
                <a:t>	Cash &amp; Securities</a:t>
              </a:r>
            </a:p>
            <a:p>
              <a:pPr eaLnBrk="0" hangingPunct="0">
                <a:lnSpc>
                  <a:spcPct val="50000"/>
                </a:lnSpc>
                <a:spcBef>
                  <a:spcPct val="50000"/>
                </a:spcBef>
              </a:pPr>
              <a:r>
                <a:rPr lang="en-US"/>
                <a:t>	Receivables</a:t>
              </a:r>
            </a:p>
            <a:p>
              <a:pPr eaLnBrk="0" hangingPunct="0">
                <a:lnSpc>
                  <a:spcPct val="50000"/>
                </a:lnSpc>
                <a:spcBef>
                  <a:spcPct val="50000"/>
                </a:spcBef>
              </a:pPr>
              <a:r>
                <a:rPr lang="en-US"/>
                <a:t>	Inventories</a:t>
              </a:r>
            </a:p>
            <a:p>
              <a:pPr eaLnBrk="0" hangingPunct="0">
                <a:lnSpc>
                  <a:spcPct val="50000"/>
                </a:lnSpc>
                <a:spcBef>
                  <a:spcPct val="50000"/>
                </a:spcBef>
              </a:pPr>
              <a:endParaRPr lang="en-US"/>
            </a:p>
            <a:p>
              <a:pPr algn="ctr" eaLnBrk="0" hangingPunct="0">
                <a:lnSpc>
                  <a:spcPct val="50000"/>
                </a:lnSpc>
                <a:spcBef>
                  <a:spcPct val="50000"/>
                </a:spcBef>
              </a:pPr>
              <a:r>
                <a:rPr lang="en-US" sz="2800" b="1"/>
                <a:t>+</a:t>
              </a:r>
            </a:p>
            <a:p>
              <a:pPr eaLnBrk="0" hangingPunct="0">
                <a:lnSpc>
                  <a:spcPct val="50000"/>
                </a:lnSpc>
                <a:spcBef>
                  <a:spcPct val="50000"/>
                </a:spcBef>
              </a:pPr>
              <a:endParaRPr lang="en-US"/>
            </a:p>
            <a:p>
              <a:pPr eaLnBrk="0" hangingPunct="0">
                <a:lnSpc>
                  <a:spcPct val="50000"/>
                </a:lnSpc>
                <a:spcBef>
                  <a:spcPct val="50000"/>
                </a:spcBef>
              </a:pPr>
              <a:r>
                <a:rPr lang="en-US"/>
                <a:t>Fixed Assets</a:t>
              </a:r>
            </a:p>
            <a:p>
              <a:pPr eaLnBrk="0" hangingPunct="0">
                <a:lnSpc>
                  <a:spcPct val="50000"/>
                </a:lnSpc>
                <a:spcBef>
                  <a:spcPct val="50000"/>
                </a:spcBef>
              </a:pPr>
              <a:r>
                <a:rPr lang="en-US"/>
                <a:t>	Tangible Assets</a:t>
              </a:r>
            </a:p>
            <a:p>
              <a:pPr eaLnBrk="0" hangingPunct="0">
                <a:lnSpc>
                  <a:spcPct val="50000"/>
                </a:lnSpc>
                <a:spcBef>
                  <a:spcPct val="50000"/>
                </a:spcBef>
              </a:pPr>
              <a:r>
                <a:rPr lang="en-US"/>
                <a:t>	Intangible Assets</a:t>
              </a:r>
            </a:p>
            <a:p>
              <a:pPr eaLnBrk="0" latinLnBrk="1" hangingPunct="0">
                <a:lnSpc>
                  <a:spcPct val="50000"/>
                </a:lnSpc>
                <a:spcBef>
                  <a:spcPct val="50000"/>
                </a:spcBef>
              </a:pPr>
              <a:endParaRPr lang="en-US"/>
            </a:p>
          </p:txBody>
        </p:sp>
        <p:graphicFrame>
          <p:nvGraphicFramePr>
            <p:cNvPr id="341000" name="Object 8"/>
            <p:cNvGraphicFramePr>
              <a:graphicFrameLocks/>
            </p:cNvGraphicFramePr>
            <p:nvPr/>
          </p:nvGraphicFramePr>
          <p:xfrm>
            <a:off x="1717" y="912"/>
            <a:ext cx="1027" cy="3415"/>
          </p:xfrm>
          <a:graphic>
            <a:graphicData uri="http://schemas.openxmlformats.org/presentationml/2006/ole">
              <mc:AlternateContent xmlns:mc="http://schemas.openxmlformats.org/markup-compatibility/2006">
                <mc:Choice xmlns:v="urn:schemas-microsoft-com:vml" Requires="v">
                  <p:oleObj spid="_x0000_s387092" name="Equation" r:id="rId6" imgW="1628640" imgH="5419440" progId="Equation.3">
                    <p:embed/>
                  </p:oleObj>
                </mc:Choice>
                <mc:Fallback>
                  <p:oleObj name="Equation" r:id="rId6" imgW="1628640" imgH="5419440" progId="Equation.3">
                    <p:embed/>
                    <p:pic>
                      <p:nvPicPr>
                        <p:cNvPr id="0" name="Picture 8"/>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17" y="912"/>
                          <a:ext cx="1027" cy="3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grpSp>
        <p:nvGrpSpPr>
          <p:cNvPr id="341001" name="Group 9"/>
          <p:cNvGrpSpPr>
            <a:grpSpLocks/>
          </p:cNvGrpSpPr>
          <p:nvPr/>
        </p:nvGrpSpPr>
        <p:grpSpPr bwMode="auto">
          <a:xfrm>
            <a:off x="4192588" y="1447800"/>
            <a:ext cx="4492625" cy="5421313"/>
            <a:chOff x="2641" y="912"/>
            <a:chExt cx="2830" cy="3415"/>
          </a:xfrm>
        </p:grpSpPr>
        <p:sp>
          <p:nvSpPr>
            <p:cNvPr id="341002" name="Rectangle 10"/>
            <p:cNvSpPr>
              <a:spLocks noChangeArrowheads="1"/>
            </p:cNvSpPr>
            <p:nvPr/>
          </p:nvSpPr>
          <p:spPr bwMode="auto">
            <a:xfrm>
              <a:off x="3409" y="1153"/>
              <a:ext cx="2062" cy="2781"/>
            </a:xfrm>
            <a:prstGeom prst="rect">
              <a:avLst/>
            </a:prstGeom>
            <a:noFill/>
            <a:ln w="12700">
              <a:noFill/>
              <a:miter lim="800000"/>
              <a:headEnd/>
              <a:tailEnd/>
            </a:ln>
            <a:effectLst/>
          </p:spPr>
          <p:txBody>
            <a:bodyPr lIns="90488" tIns="44450" rIns="90488" bIns="44450">
              <a:spAutoFit/>
            </a:bodyPr>
            <a:lstStyle/>
            <a:p>
              <a:pPr eaLnBrk="0" hangingPunct="0">
                <a:lnSpc>
                  <a:spcPct val="50000"/>
                </a:lnSpc>
                <a:spcBef>
                  <a:spcPct val="50000"/>
                </a:spcBef>
              </a:pPr>
              <a:endParaRPr lang="en-US"/>
            </a:p>
            <a:p>
              <a:pPr eaLnBrk="0" hangingPunct="0">
                <a:lnSpc>
                  <a:spcPct val="50000"/>
                </a:lnSpc>
                <a:spcBef>
                  <a:spcPct val="50000"/>
                </a:spcBef>
              </a:pPr>
              <a:r>
                <a:rPr lang="en-US"/>
                <a:t>Current Liabilities</a:t>
              </a:r>
            </a:p>
            <a:p>
              <a:pPr eaLnBrk="0" hangingPunct="0">
                <a:lnSpc>
                  <a:spcPct val="50000"/>
                </a:lnSpc>
                <a:spcBef>
                  <a:spcPct val="50000"/>
                </a:spcBef>
              </a:pPr>
              <a:r>
                <a:rPr lang="en-US"/>
                <a:t>	Payables</a:t>
              </a:r>
            </a:p>
            <a:p>
              <a:pPr eaLnBrk="0" hangingPunct="0">
                <a:lnSpc>
                  <a:spcPct val="50000"/>
                </a:lnSpc>
                <a:spcBef>
                  <a:spcPct val="50000"/>
                </a:spcBef>
              </a:pPr>
              <a:r>
                <a:rPr lang="en-US"/>
                <a:t>	Short-term Debt</a:t>
              </a:r>
            </a:p>
            <a:p>
              <a:pPr eaLnBrk="0" hangingPunct="0">
                <a:lnSpc>
                  <a:spcPct val="50000"/>
                </a:lnSpc>
                <a:spcBef>
                  <a:spcPct val="50000"/>
                </a:spcBef>
              </a:pPr>
              <a:endParaRPr lang="en-US"/>
            </a:p>
            <a:p>
              <a:pPr algn="ctr" eaLnBrk="0" hangingPunct="0">
                <a:lnSpc>
                  <a:spcPct val="50000"/>
                </a:lnSpc>
                <a:spcBef>
                  <a:spcPct val="50000"/>
                </a:spcBef>
              </a:pPr>
              <a:r>
                <a:rPr lang="en-US" sz="2800" b="1"/>
                <a:t>+</a:t>
              </a:r>
            </a:p>
            <a:p>
              <a:pPr eaLnBrk="0" hangingPunct="0">
                <a:lnSpc>
                  <a:spcPct val="50000"/>
                </a:lnSpc>
                <a:spcBef>
                  <a:spcPct val="50000"/>
                </a:spcBef>
              </a:pPr>
              <a:endParaRPr lang="en-US"/>
            </a:p>
            <a:p>
              <a:pPr eaLnBrk="0" hangingPunct="0">
                <a:lnSpc>
                  <a:spcPct val="50000"/>
                </a:lnSpc>
                <a:spcBef>
                  <a:spcPct val="50000"/>
                </a:spcBef>
              </a:pPr>
              <a:r>
                <a:rPr lang="en-US"/>
                <a:t>Long-term Liabilities</a:t>
              </a:r>
            </a:p>
            <a:p>
              <a:pPr eaLnBrk="0" hangingPunct="0">
                <a:lnSpc>
                  <a:spcPct val="50000"/>
                </a:lnSpc>
                <a:spcBef>
                  <a:spcPct val="50000"/>
                </a:spcBef>
              </a:pPr>
              <a:endParaRPr lang="en-US"/>
            </a:p>
            <a:p>
              <a:pPr algn="ctr" eaLnBrk="0" hangingPunct="0">
                <a:lnSpc>
                  <a:spcPct val="50000"/>
                </a:lnSpc>
                <a:spcBef>
                  <a:spcPct val="50000"/>
                </a:spcBef>
              </a:pPr>
              <a:r>
                <a:rPr lang="en-US" sz="2800" b="1"/>
                <a:t>+</a:t>
              </a:r>
              <a:endParaRPr lang="en-US"/>
            </a:p>
            <a:p>
              <a:pPr eaLnBrk="0" hangingPunct="0">
                <a:lnSpc>
                  <a:spcPct val="50000"/>
                </a:lnSpc>
                <a:spcBef>
                  <a:spcPct val="50000"/>
                </a:spcBef>
              </a:pPr>
              <a:endParaRPr lang="en-US"/>
            </a:p>
            <a:p>
              <a:pPr eaLnBrk="0" hangingPunct="0">
                <a:lnSpc>
                  <a:spcPct val="50000"/>
                </a:lnSpc>
                <a:spcBef>
                  <a:spcPct val="50000"/>
                </a:spcBef>
              </a:pPr>
              <a:r>
                <a:rPr lang="en-US"/>
                <a:t>Shareholders’ Equity</a:t>
              </a:r>
            </a:p>
          </p:txBody>
        </p:sp>
        <p:graphicFrame>
          <p:nvGraphicFramePr>
            <p:cNvPr id="341003" name="Object 11"/>
            <p:cNvGraphicFramePr>
              <a:graphicFrameLocks/>
            </p:cNvGraphicFramePr>
            <p:nvPr/>
          </p:nvGraphicFramePr>
          <p:xfrm>
            <a:off x="2928" y="912"/>
            <a:ext cx="970" cy="3415"/>
          </p:xfrm>
          <a:graphic>
            <a:graphicData uri="http://schemas.openxmlformats.org/presentationml/2006/ole">
              <mc:AlternateContent xmlns:mc="http://schemas.openxmlformats.org/markup-compatibility/2006">
                <mc:Choice xmlns:v="urn:schemas-microsoft-com:vml" Requires="v">
                  <p:oleObj spid="_x0000_s387093" name="Equation" r:id="rId8" imgW="1538280" imgH="5419440" progId="Equation.3">
                    <p:embed/>
                  </p:oleObj>
                </mc:Choice>
                <mc:Fallback>
                  <p:oleObj name="Equation" r:id="rId8" imgW="1538280" imgH="5419440" progId="Equation.3">
                    <p:embed/>
                    <p:pic>
                      <p:nvPicPr>
                        <p:cNvPr id="0" name="Picture 11"/>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28" y="912"/>
                          <a:ext cx="970" cy="3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41004" name="Rectangle 12"/>
            <p:cNvSpPr>
              <a:spLocks noChangeArrowheads="1"/>
            </p:cNvSpPr>
            <p:nvPr/>
          </p:nvSpPr>
          <p:spPr bwMode="auto">
            <a:xfrm>
              <a:off x="2641" y="2401"/>
              <a:ext cx="334" cy="517"/>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sz="4800" b="1"/>
                <a:t>=</a:t>
              </a:r>
            </a:p>
          </p:txBody>
        </p:sp>
      </p:gr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40998"/>
                                        </p:tgtEl>
                                        <p:attrNameLst>
                                          <p:attrName>style.visibility</p:attrName>
                                        </p:attrNameLst>
                                      </p:cBhvr>
                                      <p:to>
                                        <p:strVal val="visible"/>
                                      </p:to>
                                    </p:set>
                                    <p:animEffect transition="in" filter="wipe(left)">
                                      <p:cBhvr>
                                        <p:cTn id="7" dur="500"/>
                                        <p:tgtEl>
                                          <p:spTgt spid="34099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41001"/>
                                        </p:tgtEl>
                                        <p:attrNameLst>
                                          <p:attrName>style.visibility</p:attrName>
                                        </p:attrNameLst>
                                      </p:cBhvr>
                                      <p:to>
                                        <p:strVal val="visible"/>
                                      </p:to>
                                    </p:set>
                                    <p:animEffect transition="in" filter="wipe(left)">
                                      <p:cBhvr>
                                        <p:cTn id="12" dur="500"/>
                                        <p:tgtEl>
                                          <p:spTgt spid="3410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26751422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02446" name="think-cell Slide" r:id="rId4" imgW="395" imgH="394" progId="TCLayout.ActiveDocument.1">
                  <p:embed/>
                </p:oleObj>
              </mc:Choice>
              <mc:Fallback>
                <p:oleObj name="think-cell Slide" r:id="rId4" imgW="395" imgH="394"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dirty="0" smtClean="0"/>
              <a:t>The Du Pont Model</a:t>
            </a:r>
            <a:endParaRPr lang="en-US" dirty="0"/>
          </a:p>
        </p:txBody>
      </p:sp>
      <p:sp>
        <p:nvSpPr>
          <p:cNvPr id="3" name="Content Placeholder 2"/>
          <p:cNvSpPr>
            <a:spLocks noGrp="1"/>
          </p:cNvSpPr>
          <p:nvPr>
            <p:ph idx="1"/>
          </p:nvPr>
        </p:nvSpPr>
        <p:spPr>
          <a:xfrm>
            <a:off x="838200" y="1752600"/>
            <a:ext cx="7958138" cy="4267200"/>
          </a:xfrm>
        </p:spPr>
        <p:txBody>
          <a:bodyPr>
            <a:normAutofit fontScale="92500" lnSpcReduction="10000"/>
          </a:bodyPr>
          <a:lstStyle/>
          <a:p>
            <a:r>
              <a:rPr lang="en-US" dirty="0" smtClean="0"/>
              <a:t>Financial statements and the financial ratios that are derived from the quantities in financial statements can be used as direct measures of firm performance</a:t>
            </a:r>
            <a:r>
              <a:rPr lang="en-US" dirty="0" smtClean="0"/>
              <a:t>.  But they have other uses, as well.</a:t>
            </a:r>
            <a:endParaRPr lang="en-US" dirty="0" smtClean="0"/>
          </a:p>
          <a:p>
            <a:r>
              <a:rPr lang="en-US" dirty="0" smtClean="0"/>
              <a:t>We </a:t>
            </a:r>
            <a:r>
              <a:rPr lang="en-US" dirty="0" smtClean="0"/>
              <a:t>now look briefly at a model that uses accounting numbers, but in a way that can be used to analyze and optimize firm operations.</a:t>
            </a:r>
          </a:p>
          <a:p>
            <a:r>
              <a:rPr lang="en-US" dirty="0" smtClean="0"/>
              <a:t>This is the Du Pont model, which was developed by the DuPont Corporation to analyze internal efficiency.</a:t>
            </a:r>
          </a:p>
          <a:p>
            <a:r>
              <a:rPr lang="en-US" dirty="0" smtClean="0"/>
              <a:t>But we will see </a:t>
            </a:r>
            <a:r>
              <a:rPr lang="en-US" dirty="0" smtClean="0"/>
              <a:t>how</a:t>
            </a:r>
            <a:r>
              <a:rPr lang="en-US" dirty="0" smtClean="0"/>
              <a:t> </a:t>
            </a:r>
            <a:r>
              <a:rPr lang="en-US" dirty="0" smtClean="0"/>
              <a:t>this can be used to do a lot more!</a:t>
            </a:r>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50</a:t>
            </a:fld>
            <a:endParaRPr lang="en-US"/>
          </a:p>
        </p:txBody>
      </p:sp>
    </p:spTree>
    <p:extLst>
      <p:ext uri="{BB962C8B-B14F-4D97-AF65-F5344CB8AC3E}">
        <p14:creationId xmlns:p14="http://schemas.microsoft.com/office/powerpoint/2010/main" val="2280203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7530C707-DCB1-4F4B-BA93-0D2196A99759}" type="slidenum">
              <a:rPr lang="en-US"/>
              <a:pPr/>
              <a:t>51</a:t>
            </a:fld>
            <a:endParaRPr lang="en-US"/>
          </a:p>
        </p:txBody>
      </p:sp>
      <p:sp>
        <p:nvSpPr>
          <p:cNvPr id="297986" name="Rectangle 2"/>
          <p:cNvSpPr>
            <a:spLocks noGrp="1" noChangeArrowheads="1"/>
          </p:cNvSpPr>
          <p:nvPr>
            <p:ph type="title"/>
          </p:nvPr>
        </p:nvSpPr>
        <p:spPr/>
        <p:txBody>
          <a:bodyPr/>
          <a:lstStyle/>
          <a:p>
            <a:r>
              <a:rPr lang="en-US" dirty="0" smtClean="0"/>
              <a:t>The Du </a:t>
            </a:r>
            <a:r>
              <a:rPr lang="en-US" dirty="0"/>
              <a:t>Pont Identity</a:t>
            </a:r>
          </a:p>
        </p:txBody>
      </p:sp>
      <p:sp>
        <p:nvSpPr>
          <p:cNvPr id="297987" name="Rectangle 3"/>
          <p:cNvSpPr>
            <a:spLocks noGrp="1" noChangeArrowheads="1"/>
          </p:cNvSpPr>
          <p:nvPr>
            <p:ph type="body" idx="1"/>
          </p:nvPr>
        </p:nvSpPr>
        <p:spPr>
          <a:xfrm>
            <a:off x="609600" y="1752600"/>
            <a:ext cx="8534400" cy="4800600"/>
          </a:xfrm>
        </p:spPr>
        <p:txBody>
          <a:bodyPr>
            <a:normAutofit lnSpcReduction="10000"/>
          </a:bodyPr>
          <a:lstStyle/>
          <a:p>
            <a:r>
              <a:rPr lang="en-US" sz="2400" dirty="0" smtClean="0"/>
              <a:t>ROE </a:t>
            </a:r>
            <a:r>
              <a:rPr lang="en-US" sz="2400" dirty="0"/>
              <a:t>= NI / TE</a:t>
            </a:r>
          </a:p>
          <a:p>
            <a:pPr lvl="1"/>
            <a:r>
              <a:rPr lang="en-US" sz="2000" dirty="0"/>
              <a:t>ROE = (</a:t>
            </a:r>
            <a:r>
              <a:rPr lang="en-US" sz="2000" dirty="0" smtClean="0"/>
              <a:t>NI/Sales)*(</a:t>
            </a:r>
            <a:r>
              <a:rPr lang="en-US" sz="2000" dirty="0"/>
              <a:t>Sales/TA)*(TA/TE) </a:t>
            </a:r>
          </a:p>
          <a:p>
            <a:pPr lvl="1"/>
            <a:r>
              <a:rPr lang="en-US" sz="2000" dirty="0"/>
              <a:t>         = Net Profit Margin*Asset Turnover*Equity </a:t>
            </a:r>
            <a:r>
              <a:rPr lang="en-US" sz="2000" dirty="0" smtClean="0"/>
              <a:t>Multiplier</a:t>
            </a:r>
          </a:p>
          <a:p>
            <a:r>
              <a:rPr lang="en-US" sz="2400" dirty="0" smtClean="0"/>
              <a:t>Net Profit margin is primarily a measure of the firm’s pricing power, derived from its branding and marketing strategies.</a:t>
            </a:r>
          </a:p>
          <a:p>
            <a:r>
              <a:rPr lang="en-US" sz="2400" dirty="0" smtClean="0"/>
              <a:t>Total asset turnover is a measure of the firm’s asset use efficiency – how well it manages its assets.</a:t>
            </a:r>
          </a:p>
          <a:p>
            <a:r>
              <a:rPr lang="en-US" sz="2400" dirty="0" smtClean="0"/>
              <a:t>Equity multiplier is a measure of the firm’s financial leverage.</a:t>
            </a:r>
          </a:p>
          <a:p>
            <a:r>
              <a:rPr lang="en-US" sz="2400" dirty="0" smtClean="0"/>
              <a:t>A firm could have a high volume/low margin strategy, which would be reflected in high asset turnover but low profit margins or the reverse.</a:t>
            </a:r>
            <a:endParaRPr lang="en-US" sz="2400" dirty="0"/>
          </a:p>
          <a:p>
            <a:r>
              <a:rPr lang="en-US" sz="2400" dirty="0" smtClean="0"/>
              <a:t>The DuPont identity is a convenient way of separating out the different sources of the firm’s profitability.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7987">
                                            <p:txEl>
                                              <p:pRg st="0" end="0"/>
                                            </p:txEl>
                                          </p:spTgt>
                                        </p:tgtEl>
                                        <p:attrNameLst>
                                          <p:attrName>style.visibility</p:attrName>
                                        </p:attrNameLst>
                                      </p:cBhvr>
                                      <p:to>
                                        <p:strVal val="visible"/>
                                      </p:to>
                                    </p:set>
                                    <p:anim calcmode="lin" valueType="num">
                                      <p:cBhvr additive="base">
                                        <p:cTn id="7" dur="500" fill="hold"/>
                                        <p:tgtEl>
                                          <p:spTgt spid="2979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798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98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7987">
                                            <p:txEl>
                                              <p:pRg st="1" end="1"/>
                                            </p:txEl>
                                          </p:spTgt>
                                        </p:tgtEl>
                                        <p:attrNameLst>
                                          <p:attrName>style.visibility</p:attrName>
                                        </p:attrNameLst>
                                      </p:cBhvr>
                                      <p:to>
                                        <p:strVal val="visible"/>
                                      </p:to>
                                    </p:set>
                                    <p:anim calcmode="lin" valueType="num">
                                      <p:cBhvr additive="base">
                                        <p:cTn id="13" dur="500" fill="hold"/>
                                        <p:tgtEl>
                                          <p:spTgt spid="2979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798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98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7987">
                                            <p:txEl>
                                              <p:pRg st="2" end="2"/>
                                            </p:txEl>
                                          </p:spTgt>
                                        </p:tgtEl>
                                        <p:attrNameLst>
                                          <p:attrName>style.visibility</p:attrName>
                                        </p:attrNameLst>
                                      </p:cBhvr>
                                      <p:to>
                                        <p:strVal val="visible"/>
                                      </p:to>
                                    </p:set>
                                    <p:anim calcmode="lin" valueType="num">
                                      <p:cBhvr additive="base">
                                        <p:cTn id="19" dur="500" fill="hold"/>
                                        <p:tgtEl>
                                          <p:spTgt spid="2979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798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98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7987">
                                            <p:txEl>
                                              <p:pRg st="3" end="3"/>
                                            </p:txEl>
                                          </p:spTgt>
                                        </p:tgtEl>
                                        <p:attrNameLst>
                                          <p:attrName>style.visibility</p:attrName>
                                        </p:attrNameLst>
                                      </p:cBhvr>
                                      <p:to>
                                        <p:strVal val="visible"/>
                                      </p:to>
                                    </p:set>
                                    <p:anim calcmode="lin" valueType="num">
                                      <p:cBhvr additive="base">
                                        <p:cTn id="25" dur="500" fill="hold"/>
                                        <p:tgtEl>
                                          <p:spTgt spid="2979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798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987">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7987">
                                            <p:txEl>
                                              <p:pRg st="4" end="4"/>
                                            </p:txEl>
                                          </p:spTgt>
                                        </p:tgtEl>
                                        <p:attrNameLst>
                                          <p:attrName>style.visibility</p:attrName>
                                        </p:attrNameLst>
                                      </p:cBhvr>
                                      <p:to>
                                        <p:strVal val="visible"/>
                                      </p:to>
                                    </p:set>
                                    <p:anim calcmode="lin" valueType="num">
                                      <p:cBhvr additive="base">
                                        <p:cTn id="31" dur="500" fill="hold"/>
                                        <p:tgtEl>
                                          <p:spTgt spid="29798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798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987">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7987">
                                            <p:txEl>
                                              <p:pRg st="5" end="5"/>
                                            </p:txEl>
                                          </p:spTgt>
                                        </p:tgtEl>
                                        <p:attrNameLst>
                                          <p:attrName>style.visibility</p:attrName>
                                        </p:attrNameLst>
                                      </p:cBhvr>
                                      <p:to>
                                        <p:strVal val="visible"/>
                                      </p:to>
                                    </p:set>
                                    <p:anim calcmode="lin" valueType="num">
                                      <p:cBhvr additive="base">
                                        <p:cTn id="37" dur="500" fill="hold"/>
                                        <p:tgtEl>
                                          <p:spTgt spid="29798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9798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987">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97987">
                                            <p:txEl>
                                              <p:pRg st="6" end="6"/>
                                            </p:txEl>
                                          </p:spTgt>
                                        </p:tgtEl>
                                        <p:attrNameLst>
                                          <p:attrName>style.visibility</p:attrName>
                                        </p:attrNameLst>
                                      </p:cBhvr>
                                      <p:to>
                                        <p:strVal val="visible"/>
                                      </p:to>
                                    </p:set>
                                    <p:anim calcmode="lin" valueType="num">
                                      <p:cBhvr additive="base">
                                        <p:cTn id="43" dur="500" fill="hold"/>
                                        <p:tgtEl>
                                          <p:spTgt spid="29798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97987">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987">
                                            <p:txEl>
                                              <p:pRg st="6" end="6"/>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97987">
                                            <p:txEl>
                                              <p:pRg st="7" end="7"/>
                                            </p:txEl>
                                          </p:spTgt>
                                        </p:tgtEl>
                                        <p:attrNameLst>
                                          <p:attrName>style.visibility</p:attrName>
                                        </p:attrNameLst>
                                      </p:cBhvr>
                                      <p:to>
                                        <p:strVal val="visible"/>
                                      </p:to>
                                    </p:set>
                                    <p:anim calcmode="lin" valueType="num">
                                      <p:cBhvr additive="base">
                                        <p:cTn id="49" dur="500" fill="hold"/>
                                        <p:tgtEl>
                                          <p:spTgt spid="29798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97987">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987">
                                            <p:txEl>
                                              <p:pRg st="7" end="7"/>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987" grpId="0" build="p" bldLvl="2"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P.V. Viswanath</a:t>
            </a:r>
          </a:p>
        </p:txBody>
      </p:sp>
      <p:sp>
        <p:nvSpPr>
          <p:cNvPr id="5" name="Slide Number Placeholder 5"/>
          <p:cNvSpPr>
            <a:spLocks noGrp="1"/>
          </p:cNvSpPr>
          <p:nvPr>
            <p:ph type="sldNum" sz="quarter" idx="12"/>
          </p:nvPr>
        </p:nvSpPr>
        <p:spPr/>
        <p:txBody>
          <a:bodyPr/>
          <a:lstStyle/>
          <a:p>
            <a:fld id="{C915F72B-3960-4AA7-BF8F-82AEEF75A261}" type="slidenum">
              <a:rPr lang="en-US"/>
              <a:pPr/>
              <a:t>52</a:t>
            </a:fld>
            <a:endParaRPr lang="en-US"/>
          </a:p>
        </p:txBody>
      </p:sp>
      <p:sp>
        <p:nvSpPr>
          <p:cNvPr id="307202" name="Rectangle 2"/>
          <p:cNvSpPr>
            <a:spLocks noGrp="1" noChangeArrowheads="1"/>
          </p:cNvSpPr>
          <p:nvPr>
            <p:ph type="title"/>
          </p:nvPr>
        </p:nvSpPr>
        <p:spPr>
          <a:xfrm>
            <a:off x="1219200" y="633412"/>
            <a:ext cx="7729538" cy="762000"/>
          </a:xfrm>
        </p:spPr>
        <p:txBody>
          <a:bodyPr/>
          <a:lstStyle/>
          <a:p>
            <a:r>
              <a:rPr lang="en-US" dirty="0" smtClean="0"/>
              <a:t>Earnings Growth and the Dupont Model</a:t>
            </a:r>
            <a:endParaRPr lang="en-US" dirty="0"/>
          </a:p>
        </p:txBody>
      </p:sp>
      <p:sp>
        <p:nvSpPr>
          <p:cNvPr id="307203" name="Rectangle 3"/>
          <p:cNvSpPr>
            <a:spLocks noGrp="1" noChangeArrowheads="1"/>
          </p:cNvSpPr>
          <p:nvPr>
            <p:ph type="body" idx="1"/>
          </p:nvPr>
        </p:nvSpPr>
        <p:spPr>
          <a:xfrm>
            <a:off x="838200" y="1752600"/>
            <a:ext cx="7958138" cy="4724400"/>
          </a:xfrm>
        </p:spPr>
        <p:txBody>
          <a:bodyPr>
            <a:normAutofit fontScale="92500" lnSpcReduction="10000"/>
          </a:bodyPr>
          <a:lstStyle/>
          <a:p>
            <a:r>
              <a:rPr lang="en-US" dirty="0" smtClean="0"/>
              <a:t>The growth rate of earnings of a firm is equal to the ROE x retention rate.  But how does this relate to firm operations?</a:t>
            </a:r>
          </a:p>
          <a:p>
            <a:r>
              <a:rPr lang="en-US" dirty="0" smtClean="0"/>
              <a:t>The Dupont model tells us that the ROE is determined by:</a:t>
            </a:r>
          </a:p>
          <a:p>
            <a:pPr lvl="1"/>
            <a:r>
              <a:rPr lang="en-US" dirty="0" smtClean="0"/>
              <a:t>Profit </a:t>
            </a:r>
            <a:r>
              <a:rPr lang="en-US" dirty="0"/>
              <a:t>margin – operating efficiency</a:t>
            </a:r>
          </a:p>
          <a:p>
            <a:pPr lvl="1"/>
            <a:r>
              <a:rPr lang="en-US" dirty="0"/>
              <a:t>Total asset turnover – asset use efficiency</a:t>
            </a:r>
          </a:p>
          <a:p>
            <a:pPr lvl="1"/>
            <a:r>
              <a:rPr lang="en-US" dirty="0"/>
              <a:t>Financial leverage – choice of optimal debt ratio</a:t>
            </a:r>
          </a:p>
          <a:p>
            <a:r>
              <a:rPr lang="en-US" dirty="0" smtClean="0"/>
              <a:t>The retention rate is determined by dividend </a:t>
            </a:r>
            <a:r>
              <a:rPr lang="en-US" dirty="0"/>
              <a:t>policy – </a:t>
            </a:r>
            <a:r>
              <a:rPr lang="en-US" dirty="0" smtClean="0"/>
              <a:t>the choice </a:t>
            </a:r>
            <a:r>
              <a:rPr lang="en-US" dirty="0"/>
              <a:t>of how much to pay to shareholders versus reinvesting in the </a:t>
            </a:r>
            <a:r>
              <a:rPr lang="en-US" dirty="0" smtClean="0"/>
              <a:t>firm.</a:t>
            </a:r>
          </a:p>
          <a:p>
            <a:r>
              <a:rPr lang="en-US" dirty="0" smtClean="0"/>
              <a:t>These four elements determine earnings growth rate.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203">
                                            <p:txEl>
                                              <p:pRg st="0" end="0"/>
                                            </p:txEl>
                                          </p:spTgt>
                                        </p:tgtEl>
                                        <p:attrNameLst>
                                          <p:attrName>style.visibility</p:attrName>
                                        </p:attrNameLst>
                                      </p:cBhvr>
                                      <p:to>
                                        <p:strVal val="visible"/>
                                      </p:to>
                                    </p:set>
                                    <p:anim calcmode="lin" valueType="num">
                                      <p:cBhvr additive="base">
                                        <p:cTn id="7" dur="500" fill="hold"/>
                                        <p:tgtEl>
                                          <p:spTgt spid="3072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20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0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203">
                                            <p:txEl>
                                              <p:pRg st="1" end="1"/>
                                            </p:txEl>
                                          </p:spTgt>
                                        </p:tgtEl>
                                        <p:attrNameLst>
                                          <p:attrName>style.visibility</p:attrName>
                                        </p:attrNameLst>
                                      </p:cBhvr>
                                      <p:to>
                                        <p:strVal val="visible"/>
                                      </p:to>
                                    </p:set>
                                    <p:anim calcmode="lin" valueType="num">
                                      <p:cBhvr additive="base">
                                        <p:cTn id="13" dur="500" fill="hold"/>
                                        <p:tgtEl>
                                          <p:spTgt spid="3072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20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03">
                                            <p:txEl>
                                              <p:pRg st="1" end="1"/>
                                            </p:txEl>
                                          </p:spTgt>
                                        </p:tgtEl>
                                        <p:attrNameLst>
                                          <p:attrName>ppt_c</p:attrName>
                                        </p:attrNameLst>
                                      </p:cBhvr>
                                      <p:to>
                                        <a:schemeClr val="tx2"/>
                                      </p:to>
                                    </p:animClr>
                                  </p:subTnLst>
                                </p:cTn>
                              </p:par>
                              <p:par>
                                <p:cTn id="15" presetID="2" presetClass="entr" presetSubtype="8" fill="hold" grpId="0" nodeType="withEffect">
                                  <p:stCondLst>
                                    <p:cond delay="0"/>
                                  </p:stCondLst>
                                  <p:childTnLst>
                                    <p:set>
                                      <p:cBhvr>
                                        <p:cTn id="16" dur="1" fill="hold">
                                          <p:stCondLst>
                                            <p:cond delay="0"/>
                                          </p:stCondLst>
                                        </p:cTn>
                                        <p:tgtEl>
                                          <p:spTgt spid="307203">
                                            <p:txEl>
                                              <p:pRg st="2" end="2"/>
                                            </p:txEl>
                                          </p:spTgt>
                                        </p:tgtEl>
                                        <p:attrNameLst>
                                          <p:attrName>style.visibility</p:attrName>
                                        </p:attrNameLst>
                                      </p:cBhvr>
                                      <p:to>
                                        <p:strVal val="visible"/>
                                      </p:to>
                                    </p:set>
                                    <p:anim calcmode="lin" valueType="num">
                                      <p:cBhvr additive="base">
                                        <p:cTn id="17" dur="500" fill="hold"/>
                                        <p:tgtEl>
                                          <p:spTgt spid="30720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0720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03">
                                            <p:txEl>
                                              <p:pRg st="2" end="2"/>
                                            </p:txEl>
                                          </p:spTgt>
                                        </p:tgtEl>
                                        <p:attrNameLst>
                                          <p:attrName>ppt_c</p:attrName>
                                        </p:attrNameLst>
                                      </p:cBhvr>
                                      <p:to>
                                        <a:schemeClr val="tx2"/>
                                      </p:to>
                                    </p:animClr>
                                  </p:subTnLst>
                                </p:cTn>
                              </p:par>
                              <p:par>
                                <p:cTn id="19" presetID="2" presetClass="entr" presetSubtype="8" fill="hold" grpId="0" nodeType="withEffect">
                                  <p:stCondLst>
                                    <p:cond delay="0"/>
                                  </p:stCondLst>
                                  <p:childTnLst>
                                    <p:set>
                                      <p:cBhvr>
                                        <p:cTn id="20" dur="1" fill="hold">
                                          <p:stCondLst>
                                            <p:cond delay="0"/>
                                          </p:stCondLst>
                                        </p:cTn>
                                        <p:tgtEl>
                                          <p:spTgt spid="307203">
                                            <p:txEl>
                                              <p:pRg st="3" end="3"/>
                                            </p:txEl>
                                          </p:spTgt>
                                        </p:tgtEl>
                                        <p:attrNameLst>
                                          <p:attrName>style.visibility</p:attrName>
                                        </p:attrNameLst>
                                      </p:cBhvr>
                                      <p:to>
                                        <p:strVal val="visible"/>
                                      </p:to>
                                    </p:set>
                                    <p:anim calcmode="lin" valueType="num">
                                      <p:cBhvr additive="base">
                                        <p:cTn id="21" dur="500" fill="hold"/>
                                        <p:tgtEl>
                                          <p:spTgt spid="30720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0720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03">
                                            <p:txEl>
                                              <p:pRg st="3" end="3"/>
                                            </p:txEl>
                                          </p:spTgt>
                                        </p:tgtEl>
                                        <p:attrNameLst>
                                          <p:attrName>ppt_c</p:attrName>
                                        </p:attrNameLst>
                                      </p:cBhvr>
                                      <p:to>
                                        <a:schemeClr val="tx2"/>
                                      </p:to>
                                    </p:animClr>
                                  </p:subTnLst>
                                </p:cTn>
                              </p:par>
                              <p:par>
                                <p:cTn id="23" presetID="2" presetClass="entr" presetSubtype="8" fill="hold" grpId="0" nodeType="withEffect">
                                  <p:stCondLst>
                                    <p:cond delay="0"/>
                                  </p:stCondLst>
                                  <p:childTnLst>
                                    <p:set>
                                      <p:cBhvr>
                                        <p:cTn id="24" dur="1" fill="hold">
                                          <p:stCondLst>
                                            <p:cond delay="0"/>
                                          </p:stCondLst>
                                        </p:cTn>
                                        <p:tgtEl>
                                          <p:spTgt spid="307203">
                                            <p:txEl>
                                              <p:pRg st="4" end="4"/>
                                            </p:txEl>
                                          </p:spTgt>
                                        </p:tgtEl>
                                        <p:attrNameLst>
                                          <p:attrName>style.visibility</p:attrName>
                                        </p:attrNameLst>
                                      </p:cBhvr>
                                      <p:to>
                                        <p:strVal val="visible"/>
                                      </p:to>
                                    </p:set>
                                    <p:anim calcmode="lin" valueType="num">
                                      <p:cBhvr additive="base">
                                        <p:cTn id="25" dur="500" fill="hold"/>
                                        <p:tgtEl>
                                          <p:spTgt spid="30720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720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03">
                                            <p:txEl>
                                              <p:pRg st="4" end="4"/>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7203">
                                            <p:txEl>
                                              <p:pRg st="5" end="5"/>
                                            </p:txEl>
                                          </p:spTgt>
                                        </p:tgtEl>
                                        <p:attrNameLst>
                                          <p:attrName>style.visibility</p:attrName>
                                        </p:attrNameLst>
                                      </p:cBhvr>
                                      <p:to>
                                        <p:strVal val="visible"/>
                                      </p:to>
                                    </p:set>
                                    <p:anim calcmode="lin" valueType="num">
                                      <p:cBhvr additive="base">
                                        <p:cTn id="31" dur="500" fill="hold"/>
                                        <p:tgtEl>
                                          <p:spTgt spid="30720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7203">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03">
                                            <p:txEl>
                                              <p:pRg st="5" end="5"/>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7203">
                                            <p:txEl>
                                              <p:pRg st="6" end="6"/>
                                            </p:txEl>
                                          </p:spTgt>
                                        </p:tgtEl>
                                        <p:attrNameLst>
                                          <p:attrName>style.visibility</p:attrName>
                                        </p:attrNameLst>
                                      </p:cBhvr>
                                      <p:to>
                                        <p:strVal val="visible"/>
                                      </p:to>
                                    </p:set>
                                    <p:anim calcmode="lin" valueType="num">
                                      <p:cBhvr additive="base">
                                        <p:cTn id="37" dur="500" fill="hold"/>
                                        <p:tgtEl>
                                          <p:spTgt spid="307203">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7203">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03">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0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23093139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03463" name="think-cell Slide" r:id="rId4" imgW="395" imgH="394" progId="TCLayout.ActiveDocument.1">
                  <p:embed/>
                </p:oleObj>
              </mc:Choice>
              <mc:Fallback>
                <p:oleObj name="think-cell Slide" r:id="rId4" imgW="395" imgH="394"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dirty="0" smtClean="0"/>
              <a:t>Poll: Assets or Liabilities</a:t>
            </a:r>
            <a:endParaRPr lang="en-US" dirty="0"/>
          </a:p>
        </p:txBody>
      </p:sp>
      <p:sp>
        <p:nvSpPr>
          <p:cNvPr id="3" name="Content Placeholder 2"/>
          <p:cNvSpPr>
            <a:spLocks noGrp="1"/>
          </p:cNvSpPr>
          <p:nvPr>
            <p:ph idx="1"/>
          </p:nvPr>
        </p:nvSpPr>
        <p:spPr/>
        <p:txBody>
          <a:bodyPr/>
          <a:lstStyle/>
          <a:p>
            <a:r>
              <a:rPr lang="en-US" dirty="0" smtClean="0"/>
              <a:t>Which number is greater for most firms?</a:t>
            </a:r>
          </a:p>
          <a:p>
            <a:pPr lvl="1"/>
            <a:r>
              <a:rPr lang="en-US" dirty="0" smtClean="0"/>
              <a:t>The Total Assets number has to be greater – assets are what allows firms to accomplish what they need to do.</a:t>
            </a:r>
          </a:p>
          <a:p>
            <a:pPr lvl="1"/>
            <a:r>
              <a:rPr lang="en-US" dirty="0" smtClean="0"/>
              <a:t>Total Liabilities are greater – it is well known that most startups go out of business, this is because they end up owing more than they own.</a:t>
            </a:r>
          </a:p>
          <a:p>
            <a:pPr lvl="1"/>
            <a:r>
              <a:rPr lang="en-US" dirty="0" smtClean="0"/>
              <a:t>Total Assets and Total Liabilities both have an equal chance of being greater.</a:t>
            </a:r>
          </a:p>
          <a:p>
            <a:pPr lvl="1"/>
            <a:r>
              <a:rPr lang="en-US" dirty="0" smtClean="0"/>
              <a:t>Total Assets and Total Liabilities are also equal.</a:t>
            </a:r>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6</a:t>
            </a:fld>
            <a:endParaRPr lang="en-US"/>
          </a:p>
        </p:txBody>
      </p:sp>
    </p:spTree>
    <p:extLst>
      <p:ext uri="{BB962C8B-B14F-4D97-AF65-F5344CB8AC3E}">
        <p14:creationId xmlns:p14="http://schemas.microsoft.com/office/powerpoint/2010/main" val="4171685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Assets</a:t>
            </a:r>
            <a:endParaRPr lang="en-US" dirty="0"/>
          </a:p>
        </p:txBody>
      </p:sp>
      <p:sp>
        <p:nvSpPr>
          <p:cNvPr id="3" name="Content Placeholder 2"/>
          <p:cNvSpPr>
            <a:spLocks noGrp="1"/>
          </p:cNvSpPr>
          <p:nvPr>
            <p:ph idx="1"/>
          </p:nvPr>
        </p:nvSpPr>
        <p:spPr/>
        <p:txBody>
          <a:bodyPr/>
          <a:lstStyle/>
          <a:p>
            <a:r>
              <a:rPr lang="en-US" dirty="0" smtClean="0"/>
              <a:t>Assets are divided into current assets and long-term assets.  Current assets are:</a:t>
            </a:r>
          </a:p>
          <a:p>
            <a:pPr lvl="1"/>
            <a:r>
              <a:rPr lang="en-US" dirty="0" smtClean="0"/>
              <a:t>Cash and marketable securities</a:t>
            </a:r>
          </a:p>
          <a:p>
            <a:pPr lvl="1"/>
            <a:r>
              <a:rPr lang="en-US" dirty="0" smtClean="0"/>
              <a:t>Accounts receivable</a:t>
            </a:r>
          </a:p>
          <a:p>
            <a:pPr lvl="1"/>
            <a:r>
              <a:rPr lang="en-US" dirty="0" smtClean="0"/>
              <a:t>Inventories</a:t>
            </a:r>
          </a:p>
          <a:p>
            <a:pPr lvl="1"/>
            <a:r>
              <a:rPr lang="en-US" dirty="0" smtClean="0"/>
              <a:t>Other current assets, such as prepaid expenses</a:t>
            </a:r>
          </a:p>
          <a:p>
            <a:r>
              <a:rPr lang="en-US" dirty="0" smtClean="0"/>
              <a:t>Long-term assets include net property, plant and equipment (net PP&amp;E).</a:t>
            </a:r>
          </a:p>
          <a:p>
            <a:pPr lvl="1"/>
            <a:r>
              <a:rPr lang="en-US" dirty="0" smtClean="0"/>
              <a:t>This consists of the original cost of PP&amp;E reduced each year by an amount called depreciation that is intended to account for wear-and-tear and obsolescence. </a:t>
            </a:r>
          </a:p>
          <a:p>
            <a:endParaRPr lang="en-US" dirty="0" smtClean="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Assets</a:t>
            </a:r>
            <a:endParaRPr lang="en-US" dirty="0"/>
          </a:p>
        </p:txBody>
      </p:sp>
      <p:sp>
        <p:nvSpPr>
          <p:cNvPr id="3" name="Content Placeholder 2"/>
          <p:cNvSpPr>
            <a:spLocks noGrp="1"/>
          </p:cNvSpPr>
          <p:nvPr>
            <p:ph idx="1"/>
          </p:nvPr>
        </p:nvSpPr>
        <p:spPr/>
        <p:txBody>
          <a:bodyPr/>
          <a:lstStyle/>
          <a:p>
            <a:r>
              <a:rPr lang="en-US" sz="2400" dirty="0" smtClean="0"/>
              <a:t>When a firm acquires another firm, it will acquire a set of assets that must be listed on its balance sheet.  Often it will pay more for these assets than their book value on the acquired firm’s balance </a:t>
            </a:r>
            <a:r>
              <a:rPr lang="en-US" sz="2400" dirty="0" smtClean="0"/>
              <a:t>sheet; the </a:t>
            </a:r>
            <a:r>
              <a:rPr lang="en-US" sz="2400" dirty="0" smtClean="0"/>
              <a:t>difference is listed as goodwill. </a:t>
            </a:r>
          </a:p>
          <a:p>
            <a:r>
              <a:rPr lang="en-US" sz="2400" dirty="0" smtClean="0"/>
              <a:t>Trade-marks, patents and other such assets, along with goodwill are called intangible assets.</a:t>
            </a:r>
          </a:p>
          <a:p>
            <a:r>
              <a:rPr lang="en-US" sz="2400" dirty="0" smtClean="0"/>
              <a:t>If their value decreases over time, they will be reduced by an amortization charge.</a:t>
            </a:r>
          </a:p>
          <a:p>
            <a:r>
              <a:rPr lang="en-US" sz="2400" dirty="0" smtClean="0"/>
              <a:t>Amortization, like depreciation is not a cash expense.</a:t>
            </a:r>
            <a:endParaRPr lang="en-US" sz="2400"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1899033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93223" name="think-cell Slide" r:id="rId4" imgW="395" imgH="394" progId="TCLayout.ActiveDocument.1">
                  <p:embed/>
                </p:oleObj>
              </mc:Choice>
              <mc:Fallback>
                <p:oleObj name="think-cell Slide" r:id="rId4" imgW="395" imgH="394"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dirty="0" smtClean="0"/>
              <a:t>Poll: Goodwill</a:t>
            </a:r>
            <a:endParaRPr lang="en-US" dirty="0"/>
          </a:p>
        </p:txBody>
      </p:sp>
      <p:sp>
        <p:nvSpPr>
          <p:cNvPr id="3" name="Content Placeholder 2"/>
          <p:cNvSpPr>
            <a:spLocks noGrp="1"/>
          </p:cNvSpPr>
          <p:nvPr>
            <p:ph idx="1"/>
          </p:nvPr>
        </p:nvSpPr>
        <p:spPr/>
        <p:txBody>
          <a:bodyPr/>
          <a:lstStyle/>
          <a:p>
            <a:r>
              <a:rPr lang="en-US" dirty="0" smtClean="0"/>
              <a:t>Goodwill on a GAAP balance sheet:</a:t>
            </a:r>
          </a:p>
          <a:p>
            <a:pPr lvl="1"/>
            <a:r>
              <a:rPr lang="en-US" dirty="0" smtClean="0"/>
              <a:t>An asset quantifying the </a:t>
            </a:r>
            <a:r>
              <a:rPr lang="en-US" dirty="0"/>
              <a:t>established reputation of </a:t>
            </a:r>
            <a:r>
              <a:rPr lang="en-US" dirty="0" smtClean="0"/>
              <a:t>a firm.</a:t>
            </a:r>
          </a:p>
          <a:p>
            <a:pPr lvl="1"/>
            <a:r>
              <a:rPr lang="en-US" dirty="0" smtClean="0"/>
              <a:t>A catch-all category that is only tenuously related to a firm’s reputation.</a:t>
            </a:r>
          </a:p>
          <a:p>
            <a:pPr lvl="1"/>
            <a:r>
              <a:rPr lang="en-US" dirty="0" smtClean="0"/>
              <a:t>An asset quantifying the cooperation between employees of a firm.</a:t>
            </a:r>
          </a:p>
          <a:p>
            <a:pPr lvl="1"/>
            <a:endParaRPr lang="en-US" dirty="0"/>
          </a:p>
        </p:txBody>
      </p:sp>
      <p:sp>
        <p:nvSpPr>
          <p:cNvPr id="4" name="Footer Placeholder 3"/>
          <p:cNvSpPr>
            <a:spLocks noGrp="1"/>
          </p:cNvSpPr>
          <p:nvPr>
            <p:ph type="ftr" sz="quarter" idx="11"/>
          </p:nvPr>
        </p:nvSpPr>
        <p:spPr/>
        <p:txBody>
          <a:bodyPr/>
          <a:lstStyle/>
          <a:p>
            <a:r>
              <a:rPr lang="en-US" smtClean="0"/>
              <a:t>P.V. Viswanath</a:t>
            </a:r>
            <a:endParaRPr lang="en-US"/>
          </a:p>
        </p:txBody>
      </p:sp>
      <p:sp>
        <p:nvSpPr>
          <p:cNvPr id="5" name="Slide Number Placeholder 4"/>
          <p:cNvSpPr>
            <a:spLocks noGrp="1"/>
          </p:cNvSpPr>
          <p:nvPr>
            <p:ph type="sldNum" sz="quarter" idx="12"/>
          </p:nvPr>
        </p:nvSpPr>
        <p:spPr/>
        <p:txBody>
          <a:bodyPr/>
          <a:lstStyle/>
          <a:p>
            <a:fld id="{AAFAE974-1534-490A-A37B-5EAB53FA4CAB}" type="slidenum">
              <a:rPr lang="en-US" smtClean="0"/>
              <a:pPr/>
              <a:t>9</a:t>
            </a:fld>
            <a:endParaRPr lang="en-US"/>
          </a:p>
        </p:txBody>
      </p:sp>
    </p:spTree>
    <p:extLst>
      <p:ext uri="{BB962C8B-B14F-4D97-AF65-F5344CB8AC3E}">
        <p14:creationId xmlns:p14="http://schemas.microsoft.com/office/powerpoint/2010/main" val="1533383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JaIwDRMMtUfmjCXHzxS3Q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VQtj4HwB5rPB9KSisxyzX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jK4rwhlP_NnyAJ35dLvpG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bxBgkqb6eTYfLAm5EJ3AJA"/>
</p:tagLst>
</file>

<file path=ppt/theme/theme1.xml><?xml version="1.0" encoding="utf-8"?>
<a:theme xmlns:a="http://schemas.openxmlformats.org/drawingml/2006/main" name="Straight Edge">
  <a:themeElements>
    <a:clrScheme name="Straight Edg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fontScheme name="Straight Edge">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Straight Edg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Straight Edg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Straight Edg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Straight Edg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4E81107FE0A704B8458C943278B4E1F" ma:contentTypeVersion="14" ma:contentTypeDescription="Create a new document." ma:contentTypeScope="" ma:versionID="2fd5a7cb21a3863c95711824125798b0">
  <xsd:schema xmlns:xsd="http://www.w3.org/2001/XMLSchema" xmlns:xs="http://www.w3.org/2001/XMLSchema" xmlns:p="http://schemas.microsoft.com/office/2006/metadata/properties" xmlns:ns3="bcb18cd9-2614-41de-a438-05e8f58d2b4e" xmlns:ns4="9cd9834e-9656-4a9f-bc4d-b5b5e1a3e387" targetNamespace="http://schemas.microsoft.com/office/2006/metadata/properties" ma:root="true" ma:fieldsID="c5f30785e1c3662c84abbf26b6bac5bb" ns3:_="" ns4:_="">
    <xsd:import namespace="bcb18cd9-2614-41de-a438-05e8f58d2b4e"/>
    <xsd:import namespace="9cd9834e-9656-4a9f-bc4d-b5b5e1a3e38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b18cd9-2614-41de-a438-05e8f58d2b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cd9834e-9656-4a9f-bc4d-b5b5e1a3e38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373CABB-0883-4045-9C70-C45558C2924A}">
  <ds:schemaRefs>
    <ds:schemaRef ds:uri="http://schemas.microsoft.com/sharepoint/v3/contenttype/forms"/>
  </ds:schemaRefs>
</ds:datastoreItem>
</file>

<file path=customXml/itemProps2.xml><?xml version="1.0" encoding="utf-8"?>
<ds:datastoreItem xmlns:ds="http://schemas.openxmlformats.org/officeDocument/2006/customXml" ds:itemID="{B2600E72-F195-467E-9A96-BCAE392EC5D4}">
  <ds:schemaRefs>
    <ds:schemaRef ds:uri="http://purl.org/dc/terms/"/>
    <ds:schemaRef ds:uri="http://purl.org/dc/dcmitype/"/>
    <ds:schemaRef ds:uri="http://schemas.openxmlformats.org/package/2006/metadata/core-properties"/>
    <ds:schemaRef ds:uri="http://purl.org/dc/elements/1.1/"/>
    <ds:schemaRef ds:uri="http://schemas.microsoft.com/office/infopath/2007/PartnerControls"/>
    <ds:schemaRef ds:uri="http://www.w3.org/XML/1998/namespace"/>
    <ds:schemaRef ds:uri="http://schemas.microsoft.com/office/2006/documentManagement/types"/>
    <ds:schemaRef ds:uri="9cd9834e-9656-4a9f-bc4d-b5b5e1a3e387"/>
    <ds:schemaRef ds:uri="bcb18cd9-2614-41de-a438-05e8f58d2b4e"/>
    <ds:schemaRef ds:uri="http://schemas.microsoft.com/office/2006/metadata/properties"/>
  </ds:schemaRefs>
</ds:datastoreItem>
</file>

<file path=customXml/itemProps3.xml><?xml version="1.0" encoding="utf-8"?>
<ds:datastoreItem xmlns:ds="http://schemas.openxmlformats.org/officeDocument/2006/customXml" ds:itemID="{66C90B08-0598-448B-9BA6-DF2CC79B43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b18cd9-2614-41de-a438-05e8f58d2b4e"/>
    <ds:schemaRef ds:uri="9cd9834e-9656-4a9f-bc4d-b5b5e1a3e3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Office\Templates\Presentation Designs\Straight Edge.pot</Template>
  <TotalTime>30307</TotalTime>
  <Pages>58</Pages>
  <Words>5746</Words>
  <Application>Microsoft Office PowerPoint</Application>
  <PresentationFormat>Letter Paper (8.5x11 in)</PresentationFormat>
  <Paragraphs>515</Paragraphs>
  <Slides>52</Slides>
  <Notes>38</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3</vt:i4>
      </vt:variant>
      <vt:variant>
        <vt:lpstr>Slide Titles</vt:lpstr>
      </vt:variant>
      <vt:variant>
        <vt:i4>52</vt:i4>
      </vt:variant>
    </vt:vector>
  </HeadingPairs>
  <TitlesOfParts>
    <vt:vector size="60" baseType="lpstr">
      <vt:lpstr>Arial</vt:lpstr>
      <vt:lpstr>Times</vt:lpstr>
      <vt:lpstr>Times New Roman</vt:lpstr>
      <vt:lpstr>Wingdings</vt:lpstr>
      <vt:lpstr>Straight Edge</vt:lpstr>
      <vt:lpstr>think-cell Slide</vt:lpstr>
      <vt:lpstr>Equation</vt:lpstr>
      <vt:lpstr>Worksheet</vt:lpstr>
      <vt:lpstr>Introduction to Financial Statement Analysis</vt:lpstr>
      <vt:lpstr>Themes</vt:lpstr>
      <vt:lpstr>Functions of Financial Statements </vt:lpstr>
      <vt:lpstr>The Balance Sheet</vt:lpstr>
      <vt:lpstr>The Balance Sheet Identity</vt:lpstr>
      <vt:lpstr>Poll: Assets or Liabilities</vt:lpstr>
      <vt:lpstr>Assets</vt:lpstr>
      <vt:lpstr>Assets</vt:lpstr>
      <vt:lpstr>Poll: Goodwill</vt:lpstr>
      <vt:lpstr>Liabilities</vt:lpstr>
      <vt:lpstr>Long-term liabilities</vt:lpstr>
      <vt:lpstr>Deferred Tax Liabilities</vt:lpstr>
      <vt:lpstr>Deferred Tax Liabilities</vt:lpstr>
      <vt:lpstr>Deferred Tax Assets</vt:lpstr>
      <vt:lpstr>Deferred Tax Assets</vt:lpstr>
      <vt:lpstr>Stockholder’s Equity</vt:lpstr>
      <vt:lpstr>Market Value vs. Book Value</vt:lpstr>
      <vt:lpstr>Poll: Grammatical correctness</vt:lpstr>
      <vt:lpstr>Market Value vs. Book Value</vt:lpstr>
      <vt:lpstr>Pepsico Inc. Balance Sheet (in mil. $)</vt:lpstr>
      <vt:lpstr>Operating and Financial</vt:lpstr>
      <vt:lpstr>Poll: Operating Assets</vt:lpstr>
      <vt:lpstr>Income Statement</vt:lpstr>
      <vt:lpstr>Earnings Calculations</vt:lpstr>
      <vt:lpstr>Consolidated Income Statement  Pepsico Inc. (in mil. $)</vt:lpstr>
      <vt:lpstr>Accounting vs Economic Measures of Income</vt:lpstr>
      <vt:lpstr>Ratio Analysis</vt:lpstr>
      <vt:lpstr>Categories of Financial Ratios</vt:lpstr>
      <vt:lpstr>Computing Profitability Measures</vt:lpstr>
      <vt:lpstr>Return on Invested Capital</vt:lpstr>
      <vt:lpstr>Computing Liquidity Ratios</vt:lpstr>
      <vt:lpstr>Computing Coverage Ratios</vt:lpstr>
      <vt:lpstr>Computing Inventory Ratios</vt:lpstr>
      <vt:lpstr>Computing Receivables Ratios</vt:lpstr>
      <vt:lpstr>Computing Total Asset Turnover</vt:lpstr>
      <vt:lpstr>Poll: Profitability</vt:lpstr>
      <vt:lpstr>Computing Leverage Ratios for 2002</vt:lpstr>
      <vt:lpstr>Computing Market Value Measures</vt:lpstr>
      <vt:lpstr>Debt to Enterprise Value Ratio</vt:lpstr>
      <vt:lpstr>Payout and Retention Ratios</vt:lpstr>
      <vt:lpstr>Benchmarking</vt:lpstr>
      <vt:lpstr>Standardized Financial Statements</vt:lpstr>
      <vt:lpstr>Statement of Cashflows</vt:lpstr>
      <vt:lpstr>The Statement of Cashflows</vt:lpstr>
      <vt:lpstr>Statement of Cash Flows: Operating Activities</vt:lpstr>
      <vt:lpstr>Statement of Cash Flows: Investing and Financing Activities</vt:lpstr>
      <vt:lpstr>Pepsico Inc. (in mil. $) Statement of Cash Flows 2002</vt:lpstr>
      <vt:lpstr>Notes to Financial Statements</vt:lpstr>
      <vt:lpstr>Notes to Financial Statements </vt:lpstr>
      <vt:lpstr>The Du Pont Model</vt:lpstr>
      <vt:lpstr>The Du Pont Identity</vt:lpstr>
      <vt:lpstr>Earnings Growth and the Dupont Model</vt:lpstr>
    </vt:vector>
  </TitlesOfParts>
  <Company>Arthamimun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Financial Analysis: Intro and Firm Objectives</dc:title>
  <dc:subject/>
  <dc:creator>P.V. Viswanath</dc:creator>
  <cp:keywords/>
  <dc:description/>
  <cp:lastModifiedBy>Viswanath, Prof. P.V.</cp:lastModifiedBy>
  <cp:revision>214</cp:revision>
  <cp:lastPrinted>2014-02-11T02:01:42Z</cp:lastPrinted>
  <dcterms:created xsi:type="dcterms:W3CDTF">1998-04-17T17:34:42Z</dcterms:created>
  <dcterms:modified xsi:type="dcterms:W3CDTF">2022-02-13T17:25:53Z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0x01010004E81107FE0A704B8458C943278B4E1F</vt:lpwstr>
  </property>
</Properties>
</file>