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8.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4"/>
  </p:sldMasterIdLst>
  <p:notesMasterIdLst>
    <p:notesMasterId r:id="rId25"/>
  </p:notesMasterIdLst>
  <p:handoutMasterIdLst>
    <p:handoutMasterId r:id="rId26"/>
  </p:handoutMasterIdLst>
  <p:sldIdLst>
    <p:sldId id="256" r:id="rId5"/>
    <p:sldId id="326" r:id="rId6"/>
    <p:sldId id="331" r:id="rId7"/>
    <p:sldId id="307" r:id="rId8"/>
    <p:sldId id="308" r:id="rId9"/>
    <p:sldId id="327" r:id="rId10"/>
    <p:sldId id="330" r:id="rId11"/>
    <p:sldId id="329" r:id="rId12"/>
    <p:sldId id="332" r:id="rId13"/>
    <p:sldId id="309" r:id="rId14"/>
    <p:sldId id="310" r:id="rId15"/>
    <p:sldId id="311" r:id="rId16"/>
    <p:sldId id="312" r:id="rId17"/>
    <p:sldId id="313" r:id="rId18"/>
    <p:sldId id="314" r:id="rId19"/>
    <p:sldId id="315" r:id="rId20"/>
    <p:sldId id="316" r:id="rId21"/>
    <p:sldId id="317" r:id="rId22"/>
    <p:sldId id="318" r:id="rId23"/>
    <p:sldId id="333" r:id="rId24"/>
  </p:sldIdLst>
  <p:sldSz cx="9144000" cy="6858000" type="letter"/>
  <p:notesSz cx="6858000" cy="9296400"/>
  <p:custDataLst>
    <p:tags r:id="rId27"/>
  </p:custData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ce University" initials="P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00"/>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052" autoAdjust="0"/>
    <p:restoredTop sz="90929" autoAdjust="0"/>
  </p:normalViewPr>
  <p:slideViewPr>
    <p:cSldViewPr>
      <p:cViewPr varScale="1">
        <p:scale>
          <a:sx n="85" d="100"/>
          <a:sy n="85" d="100"/>
        </p:scale>
        <p:origin x="188" y="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6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gs" Target="tags/tag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14400" y="4416425"/>
            <a:ext cx="5029200" cy="4183063"/>
          </a:xfrm>
          <a:prstGeom prst="rect">
            <a:avLst/>
          </a:prstGeom>
          <a:noFill/>
          <a:ln w="12700">
            <a:noFill/>
            <a:miter lim="800000"/>
            <a:headEnd/>
            <a:tailEnd/>
          </a:ln>
          <a:effectLst/>
        </p:spPr>
        <p:txBody>
          <a:bodyPr vert="horz" wrap="square" lIns="91342" tIns="44870" rIns="91342" bIns="4487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43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B41F005-1F75-4E1A-AA9B-D2C3449EFA36}" type="slidenum">
              <a:rPr lang="en-US" altLang="en-US" smtClean="0"/>
              <a:pPr>
                <a:spcBef>
                  <a:spcPct val="0"/>
                </a:spcBef>
              </a:pPr>
              <a:t>4</a:t>
            </a:fld>
            <a:endParaRPr lang="en-US" altLang="en-US" smtClean="0"/>
          </a:p>
        </p:txBody>
      </p:sp>
    </p:spTree>
    <p:extLst>
      <p:ext uri="{BB962C8B-B14F-4D97-AF65-F5344CB8AC3E}">
        <p14:creationId xmlns:p14="http://schemas.microsoft.com/office/powerpoint/2010/main" val="2721529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this purpose, we</a:t>
            </a:r>
            <a:r>
              <a:rPr lang="en-US" baseline="0" dirty="0" smtClean="0"/>
              <a:t> should take the current liabilities from the right-hand side and subtract them from the Current Assets on the left-hand side to give us net working capital.</a:t>
            </a:r>
            <a:endParaRPr lang="en-US" dirty="0"/>
          </a:p>
        </p:txBody>
      </p:sp>
      <p:sp>
        <p:nvSpPr>
          <p:cNvPr id="4" name="Slide Number Placeholder 3"/>
          <p:cNvSpPr>
            <a:spLocks noGrp="1"/>
          </p:cNvSpPr>
          <p:nvPr>
            <p:ph type="sldNum" sz="quarter" idx="10"/>
          </p:nvPr>
        </p:nvSpPr>
        <p:spPr/>
        <p:txBody>
          <a:bodyPr/>
          <a:lstStyle/>
          <a:p>
            <a:pPr>
              <a:defRPr/>
            </a:pPr>
            <a:fld id="{4AA0E2F8-5F90-47EB-B192-356296CEFA95}" type="slidenum">
              <a:rPr lang="en-US" smtClean="0"/>
              <a:pPr>
                <a:defRPr/>
              </a:pPr>
              <a:t>5</a:t>
            </a:fld>
            <a:endParaRPr lang="en-US"/>
          </a:p>
        </p:txBody>
      </p:sp>
    </p:spTree>
    <p:extLst>
      <p:ext uri="{BB962C8B-B14F-4D97-AF65-F5344CB8AC3E}">
        <p14:creationId xmlns:p14="http://schemas.microsoft.com/office/powerpoint/2010/main" val="619239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Rot="1" noChangeAspect="1" noChangeArrowheads="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03779" name="Rectangle 3"/>
          <p:cNvSpPr>
            <a:spLocks noGrp="1" noChangeArrowheads="1"/>
          </p:cNvSpPr>
          <p:nvPr>
            <p:ph type="body" idx="1"/>
          </p:nvPr>
        </p:nvSpPr>
        <p:spPr bwMode="auto">
          <a:xfrm>
            <a:off x="914400" y="4416425"/>
            <a:ext cx="5029200" cy="4183063"/>
          </a:xfrm>
          <a:prstGeom prst="rect">
            <a:avLst/>
          </a:prstGeom>
          <a:solidFill>
            <a:srgbClr val="FFFFFF"/>
          </a:solidFill>
          <a:ln>
            <a:solidFill>
              <a:srgbClr val="000000"/>
            </a:solidFill>
            <a:miter lim="800000"/>
            <a:headEnd/>
            <a:tailEnd/>
          </a:ln>
        </p:spPr>
        <p:txBody>
          <a:bodyPr lIns="91437" tIns="45718" rIns="91437" bIns="45718"/>
          <a:lstStyle/>
          <a:p>
            <a:r>
              <a:rPr lang="en-US" altLang="en-US"/>
              <a:t>The balance sheet reports on what a firm owns (as assets) and where it received the funds to finance them (as liabilities). The values assigned to these assets may not reflect what they are worth today because the principles underlying valuation are accounting principles. In general,</a:t>
            </a:r>
          </a:p>
          <a:p>
            <a:r>
              <a:rPr lang="en-US" altLang="en-US"/>
              <a:t>Fixed assets: are shown at what was originally paid for them, net of any loss in value from use (shown as depreciation). The older the asset, the less likely it is that book value will be close to the current market value.</a:t>
            </a:r>
          </a:p>
          <a:p>
            <a:r>
              <a:rPr lang="en-US" altLang="en-US"/>
              <a:t>Current assets: are shown at what was paid for them, but this is likely to be closer to current market value. Current assets include</a:t>
            </a:r>
          </a:p>
          <a:p>
            <a:pPr lvl="1"/>
            <a:r>
              <a:rPr lang="en-US" altLang="en-US"/>
              <a:t>Inventory: which can be valued at prices paid at the the end of the year for the material (called FIFO accounting ) or the beginning of the year (called LIFO)</a:t>
            </a:r>
          </a:p>
          <a:p>
            <a:pPr lvl="1"/>
            <a:r>
              <a:rPr lang="en-US" altLang="en-US"/>
              <a:t>Accounts receivable: which is valued at what customers owe to the firm, net of any expected bad debts</a:t>
            </a:r>
          </a:p>
          <a:p>
            <a:pPr lvl="1"/>
            <a:r>
              <a:rPr lang="en-US" altLang="en-US"/>
              <a:t>Cash: which is valued at its stated value</a:t>
            </a:r>
          </a:p>
          <a:p>
            <a:r>
              <a:rPr lang="en-US" altLang="en-US"/>
              <a:t>Marketable securities can be valued differently depending how they are categorized - as majority active or minority passive investments. Investments held for trading purposes are valued at market value.</a:t>
            </a:r>
          </a:p>
          <a:p>
            <a:r>
              <a:rPr lang="en-US" altLang="en-US"/>
              <a:t>The most common intangible asset is goodwill, which arises from acquisitions. If the market value of the acquired company is greater than the book value, the difference is shown as goodwill (if purchase accounting is used)</a:t>
            </a:r>
          </a:p>
        </p:txBody>
      </p:sp>
    </p:spTree>
    <p:extLst>
      <p:ext uri="{BB962C8B-B14F-4D97-AF65-F5344CB8AC3E}">
        <p14:creationId xmlns:p14="http://schemas.microsoft.com/office/powerpoint/2010/main" val="3437562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Rectangle 1026"/>
          <p:cNvSpPr>
            <a:spLocks noGrp="1" noRot="1" noChangeAspect="1" noChangeArrowheads="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61123" name="Rectangle 1027"/>
          <p:cNvSpPr>
            <a:spLocks noGrp="1" noChangeArrowheads="1"/>
          </p:cNvSpPr>
          <p:nvPr>
            <p:ph type="body" idx="1"/>
          </p:nvPr>
        </p:nvSpPr>
        <p:spPr bwMode="auto">
          <a:xfrm>
            <a:off x="914400" y="4416425"/>
            <a:ext cx="5029200" cy="4183063"/>
          </a:xfrm>
          <a:prstGeom prst="rect">
            <a:avLst/>
          </a:prstGeom>
          <a:solidFill>
            <a:srgbClr val="FFFFFF"/>
          </a:solidFill>
          <a:ln>
            <a:solidFill>
              <a:srgbClr val="000000"/>
            </a:solidFill>
            <a:miter lim="800000"/>
            <a:headEnd/>
            <a:tailEnd/>
          </a:ln>
        </p:spPr>
        <p:txBody>
          <a:bodyPr lIns="91437" tIns="45718" rIns="91437" bIns="45718"/>
          <a:lstStyle/>
          <a:p>
            <a:r>
              <a:rPr lang="en-US" altLang="en-US"/>
              <a:t>In a financial balance sheet, we are much less concerned with recording what a firm paid for what it owns and much more concerned about how much it it is worth. There is therefore a greater emphasis on growth assets and the market values of equity and debt.</a:t>
            </a:r>
          </a:p>
          <a:p>
            <a:r>
              <a:rPr lang="en-US" altLang="en-US">
                <a:latin typeface="Arial Unicode MS" pitchFamily="34" charset="-128"/>
              </a:rPr>
              <a:t>Deferred income taxes</a:t>
            </a:r>
            <a:r>
              <a:rPr lang="en-US" altLang="en-US">
                <a:solidFill>
                  <a:srgbClr val="000000"/>
                </a:solidFill>
                <a:latin typeface="Arial Unicode MS" pitchFamily="34" charset="-128"/>
              </a:rPr>
              <a:t> reflect the net tax effects of temporary differences between the carrying amounts of assets and liabilities for financial reporting purposes and the amounts used for income tax purposes. Deferred tax assets are created when future taxable income is expected to exceed pretax income, while deferred tax liabilities occur in the reverse case.  (</a:t>
            </a:r>
            <a:r>
              <a:rPr lang="en-US" altLang="en-US">
                <a:solidFill>
                  <a:srgbClr val="000000"/>
                </a:solidFill>
                <a:latin typeface="Verdana" panose="020B0604030504040204" pitchFamily="34" charset="0"/>
              </a:rPr>
              <a:t>Companies that pay more in taxes than the taxes they report in the financial statements create an asset called a deferred tax asset. This reflects the fact that the firm’s earnings in future periods will be greater as the firm is given credit for the deferred taxes.)</a:t>
            </a:r>
            <a:endParaRPr lang="en-US" altLang="en-US">
              <a:solidFill>
                <a:srgbClr val="000000"/>
              </a:solidFill>
              <a:latin typeface="Arial Unicode MS" pitchFamily="34" charset="-128"/>
            </a:endParaRPr>
          </a:p>
          <a:p>
            <a:r>
              <a:rPr lang="en-US" altLang="en-US">
                <a:solidFill>
                  <a:srgbClr val="000000"/>
                </a:solidFill>
                <a:latin typeface="Arial Unicode MS" pitchFamily="34" charset="-128"/>
              </a:rPr>
              <a:t>Deferred tax assets ($798) reflect allowance for doubtful accounts, stock option compensation, inventory capitalization, and inventory reserve.  Deferred tax liabilities ($479) reflect amortization of trademarks (long-term) and depreciation of property and equipment (short-term).</a:t>
            </a:r>
          </a:p>
        </p:txBody>
      </p:sp>
    </p:spTree>
    <p:extLst>
      <p:ext uri="{BB962C8B-B14F-4D97-AF65-F5344CB8AC3E}">
        <p14:creationId xmlns:p14="http://schemas.microsoft.com/office/powerpoint/2010/main" val="484916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953AB333-C2B9-4AC0-91F7-B33A3839DCEA}" type="slidenum">
              <a:rPr lang="en-US" altLang="en-US" smtClean="0"/>
              <a:pPr>
                <a:spcBef>
                  <a:spcPct val="0"/>
                </a:spcBef>
              </a:pPr>
              <a:t>11</a:t>
            </a:fld>
            <a:endParaRPr lang="en-US" altLang="en-US" smtClean="0"/>
          </a:p>
        </p:txBody>
      </p:sp>
    </p:spTree>
    <p:extLst>
      <p:ext uri="{BB962C8B-B14F-4D97-AF65-F5344CB8AC3E}">
        <p14:creationId xmlns:p14="http://schemas.microsoft.com/office/powerpoint/2010/main" val="642547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950" indent="-285750">
              <a:spcBef>
                <a:spcPct val="30000"/>
              </a:spcBef>
              <a:defRPr sz="1200">
                <a:solidFill>
                  <a:schemeClr val="tx1"/>
                </a:solidFill>
                <a:latin typeface="Times New Roman" panose="02020603050405020304" pitchFamily="18" charset="0"/>
              </a:defRPr>
            </a:lvl2pPr>
            <a:lvl3pPr marL="1143000" indent="-228600">
              <a:spcBef>
                <a:spcPct val="30000"/>
              </a:spcBef>
              <a:defRPr sz="1200">
                <a:solidFill>
                  <a:schemeClr val="tx1"/>
                </a:solidFill>
                <a:latin typeface="Times New Roman" panose="02020603050405020304" pitchFamily="18" charset="0"/>
              </a:defRPr>
            </a:lvl3pPr>
            <a:lvl4pPr marL="1600200" indent="-228600">
              <a:spcBef>
                <a:spcPct val="30000"/>
              </a:spcBef>
              <a:defRPr sz="1200">
                <a:solidFill>
                  <a:schemeClr val="tx1"/>
                </a:solidFill>
                <a:latin typeface="Times New Roman" panose="02020603050405020304" pitchFamily="18" charset="0"/>
              </a:defRPr>
            </a:lvl4pPr>
            <a:lvl5pPr marL="2057400" indent="-22860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196B69F5-11D5-450C-A02B-CA2EC7099AB8}" type="slidenum">
              <a:rPr lang="en-US" altLang="en-US" smtClean="0"/>
              <a:pPr>
                <a:spcBef>
                  <a:spcPct val="0"/>
                </a:spcBef>
              </a:pPr>
              <a:t>12</a:t>
            </a:fld>
            <a:endParaRPr lang="en-US" altLang="en-US" smtClean="0"/>
          </a:p>
        </p:txBody>
      </p:sp>
    </p:spTree>
    <p:extLst>
      <p:ext uri="{BB962C8B-B14F-4D97-AF65-F5344CB8AC3E}">
        <p14:creationId xmlns:p14="http://schemas.microsoft.com/office/powerpoint/2010/main" val="22900866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AA0E2F8-5F90-47EB-B192-356296CEFA95}" type="slidenum">
              <a:rPr lang="en-US" smtClean="0"/>
              <a:pPr>
                <a:defRPr/>
              </a:pPr>
              <a:t>18</a:t>
            </a:fld>
            <a:endParaRPr lang="en-US"/>
          </a:p>
        </p:txBody>
      </p:sp>
    </p:spTree>
    <p:extLst>
      <p:ext uri="{BB962C8B-B14F-4D97-AF65-F5344CB8AC3E}">
        <p14:creationId xmlns:p14="http://schemas.microsoft.com/office/powerpoint/2010/main" val="3285663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8263"/>
            <a:ext cx="8678863" cy="6713537"/>
            <a:chOff x="0" y="43"/>
            <a:chExt cx="5467" cy="4229"/>
          </a:xfrm>
        </p:grpSpPr>
        <p:sp>
          <p:nvSpPr>
            <p:cNvPr id="5" name="Rectangle 3"/>
            <p:cNvSpPr>
              <a:spLocks noChangeArrowheads="1"/>
            </p:cNvSpPr>
            <p:nvPr userDrawn="1"/>
          </p:nvSpPr>
          <p:spPr bwMode="auto">
            <a:xfrm>
              <a:off x="692" y="494"/>
              <a:ext cx="4775" cy="93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smtClean="0"/>
            </a:p>
          </p:txBody>
        </p:sp>
        <p:grpSp>
          <p:nvGrpSpPr>
            <p:cNvPr id="6" name="Group 4"/>
            <p:cNvGrpSpPr>
              <a:grpSpLocks/>
            </p:cNvGrpSpPr>
            <p:nvPr userDrawn="1"/>
          </p:nvGrpSpPr>
          <p:grpSpPr bwMode="auto">
            <a:xfrm>
              <a:off x="0" y="43"/>
              <a:ext cx="624" cy="4229"/>
              <a:chOff x="0" y="43"/>
              <a:chExt cx="624" cy="4229"/>
            </a:xfrm>
          </p:grpSpPr>
          <p:sp>
            <p:nvSpPr>
              <p:cNvPr id="7" name="Line 5"/>
              <p:cNvSpPr>
                <a:spLocks noChangeShapeType="1"/>
              </p:cNvSpPr>
              <p:nvPr userDrawn="1"/>
            </p:nvSpPr>
            <p:spPr bwMode="auto">
              <a:xfrm>
                <a:off x="0" y="4203"/>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Line 6"/>
              <p:cNvSpPr>
                <a:spLocks noChangeShapeType="1"/>
              </p:cNvSpPr>
              <p:nvPr userDrawn="1"/>
            </p:nvSpPr>
            <p:spPr bwMode="auto">
              <a:xfrm>
                <a:off x="0" y="4239"/>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Line 7"/>
              <p:cNvSpPr>
                <a:spLocks noChangeShapeType="1"/>
              </p:cNvSpPr>
              <p:nvPr userDrawn="1"/>
            </p:nvSpPr>
            <p:spPr bwMode="auto">
              <a:xfrm>
                <a:off x="0" y="4272"/>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Line 8"/>
              <p:cNvSpPr>
                <a:spLocks noChangeShapeType="1"/>
              </p:cNvSpPr>
              <p:nvPr userDrawn="1"/>
            </p:nvSpPr>
            <p:spPr bwMode="auto">
              <a:xfrm>
                <a:off x="0" y="4113"/>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 name="Line 9"/>
              <p:cNvSpPr>
                <a:spLocks noChangeShapeType="1"/>
              </p:cNvSpPr>
              <p:nvPr userDrawn="1"/>
            </p:nvSpPr>
            <p:spPr bwMode="auto">
              <a:xfrm>
                <a:off x="0" y="4065"/>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0"/>
              <p:cNvSpPr>
                <a:spLocks noChangeShapeType="1"/>
              </p:cNvSpPr>
              <p:nvPr userDrawn="1"/>
            </p:nvSpPr>
            <p:spPr bwMode="auto">
              <a:xfrm>
                <a:off x="0" y="4158"/>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1"/>
              <p:cNvSpPr>
                <a:spLocks noChangeShapeType="1"/>
              </p:cNvSpPr>
              <p:nvPr userDrawn="1"/>
            </p:nvSpPr>
            <p:spPr bwMode="auto">
              <a:xfrm>
                <a:off x="0" y="366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2"/>
              <p:cNvSpPr>
                <a:spLocks noChangeShapeType="1"/>
              </p:cNvSpPr>
              <p:nvPr userDrawn="1"/>
            </p:nvSpPr>
            <p:spPr bwMode="auto">
              <a:xfrm>
                <a:off x="0" y="3639"/>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13"/>
              <p:cNvSpPr>
                <a:spLocks noChangeShapeType="1"/>
              </p:cNvSpPr>
              <p:nvPr userDrawn="1"/>
            </p:nvSpPr>
            <p:spPr bwMode="auto">
              <a:xfrm>
                <a:off x="0" y="4020"/>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14"/>
              <p:cNvSpPr>
                <a:spLocks noChangeShapeType="1"/>
              </p:cNvSpPr>
              <p:nvPr userDrawn="1"/>
            </p:nvSpPr>
            <p:spPr bwMode="auto">
              <a:xfrm>
                <a:off x="0" y="3894"/>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5"/>
              <p:cNvSpPr>
                <a:spLocks noChangeShapeType="1"/>
              </p:cNvSpPr>
              <p:nvPr userDrawn="1"/>
            </p:nvSpPr>
            <p:spPr bwMode="auto">
              <a:xfrm>
                <a:off x="0" y="3813"/>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6"/>
              <p:cNvSpPr>
                <a:spLocks noChangeShapeType="1"/>
              </p:cNvSpPr>
              <p:nvPr userDrawn="1"/>
            </p:nvSpPr>
            <p:spPr bwMode="auto">
              <a:xfrm>
                <a:off x="0" y="3999"/>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7"/>
              <p:cNvSpPr>
                <a:spLocks noChangeShapeType="1"/>
              </p:cNvSpPr>
              <p:nvPr userDrawn="1"/>
            </p:nvSpPr>
            <p:spPr bwMode="auto">
              <a:xfrm>
                <a:off x="0" y="3687"/>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18"/>
              <p:cNvSpPr>
                <a:spLocks noChangeShapeType="1"/>
              </p:cNvSpPr>
              <p:nvPr userDrawn="1"/>
            </p:nvSpPr>
            <p:spPr bwMode="auto">
              <a:xfrm>
                <a:off x="0" y="3741"/>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19"/>
              <p:cNvSpPr>
                <a:spLocks noChangeShapeType="1"/>
              </p:cNvSpPr>
              <p:nvPr userDrawn="1"/>
            </p:nvSpPr>
            <p:spPr bwMode="auto">
              <a:xfrm>
                <a:off x="0" y="393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20"/>
              <p:cNvSpPr>
                <a:spLocks noChangeShapeType="1"/>
              </p:cNvSpPr>
              <p:nvPr userDrawn="1"/>
            </p:nvSpPr>
            <p:spPr bwMode="auto">
              <a:xfrm>
                <a:off x="0" y="3918"/>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21"/>
              <p:cNvSpPr>
                <a:spLocks noChangeShapeType="1"/>
              </p:cNvSpPr>
              <p:nvPr userDrawn="1"/>
            </p:nvSpPr>
            <p:spPr bwMode="auto">
              <a:xfrm>
                <a:off x="0" y="351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22"/>
              <p:cNvSpPr>
                <a:spLocks noChangeShapeType="1"/>
              </p:cNvSpPr>
              <p:nvPr userDrawn="1"/>
            </p:nvSpPr>
            <p:spPr bwMode="auto">
              <a:xfrm>
                <a:off x="0" y="354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23"/>
              <p:cNvSpPr>
                <a:spLocks noChangeShapeType="1"/>
              </p:cNvSpPr>
              <p:nvPr userDrawn="1"/>
            </p:nvSpPr>
            <p:spPr bwMode="auto">
              <a:xfrm>
                <a:off x="0" y="357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24"/>
              <p:cNvSpPr>
                <a:spLocks noChangeShapeType="1"/>
              </p:cNvSpPr>
              <p:nvPr userDrawn="1"/>
            </p:nvSpPr>
            <p:spPr bwMode="auto">
              <a:xfrm>
                <a:off x="0" y="3420"/>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Line 25"/>
              <p:cNvSpPr>
                <a:spLocks noChangeShapeType="1"/>
              </p:cNvSpPr>
              <p:nvPr userDrawn="1"/>
            </p:nvSpPr>
            <p:spPr bwMode="auto">
              <a:xfrm>
                <a:off x="0" y="3372"/>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6"/>
              <p:cNvSpPr>
                <a:spLocks noChangeShapeType="1"/>
              </p:cNvSpPr>
              <p:nvPr userDrawn="1"/>
            </p:nvSpPr>
            <p:spPr bwMode="auto">
              <a:xfrm>
                <a:off x="0" y="3465"/>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27"/>
              <p:cNvSpPr>
                <a:spLocks noChangeShapeType="1"/>
              </p:cNvSpPr>
              <p:nvPr userDrawn="1"/>
            </p:nvSpPr>
            <p:spPr bwMode="auto">
              <a:xfrm>
                <a:off x="0" y="2973"/>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28"/>
              <p:cNvSpPr>
                <a:spLocks noChangeShapeType="1"/>
              </p:cNvSpPr>
              <p:nvPr userDrawn="1"/>
            </p:nvSpPr>
            <p:spPr bwMode="auto">
              <a:xfrm>
                <a:off x="0" y="294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29"/>
              <p:cNvSpPr>
                <a:spLocks noChangeShapeType="1"/>
              </p:cNvSpPr>
              <p:nvPr userDrawn="1"/>
            </p:nvSpPr>
            <p:spPr bwMode="auto">
              <a:xfrm>
                <a:off x="0" y="3327"/>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30"/>
              <p:cNvSpPr>
                <a:spLocks noChangeShapeType="1"/>
              </p:cNvSpPr>
              <p:nvPr userDrawn="1"/>
            </p:nvSpPr>
            <p:spPr bwMode="auto">
              <a:xfrm>
                <a:off x="0" y="3201"/>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1"/>
              <p:cNvSpPr>
                <a:spLocks noChangeShapeType="1"/>
              </p:cNvSpPr>
              <p:nvPr userDrawn="1"/>
            </p:nvSpPr>
            <p:spPr bwMode="auto">
              <a:xfrm>
                <a:off x="0" y="3120"/>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2"/>
              <p:cNvSpPr>
                <a:spLocks noChangeShapeType="1"/>
              </p:cNvSpPr>
              <p:nvPr userDrawn="1"/>
            </p:nvSpPr>
            <p:spPr bwMode="auto">
              <a:xfrm>
                <a:off x="0" y="330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3"/>
              <p:cNvSpPr>
                <a:spLocks noChangeShapeType="1"/>
              </p:cNvSpPr>
              <p:nvPr userDrawn="1"/>
            </p:nvSpPr>
            <p:spPr bwMode="auto">
              <a:xfrm>
                <a:off x="0" y="2994"/>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34"/>
              <p:cNvSpPr>
                <a:spLocks noChangeShapeType="1"/>
              </p:cNvSpPr>
              <p:nvPr userDrawn="1"/>
            </p:nvSpPr>
            <p:spPr bwMode="auto">
              <a:xfrm>
                <a:off x="0" y="304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35"/>
              <p:cNvSpPr>
                <a:spLocks noChangeShapeType="1"/>
              </p:cNvSpPr>
              <p:nvPr userDrawn="1"/>
            </p:nvSpPr>
            <p:spPr bwMode="auto">
              <a:xfrm>
                <a:off x="0" y="324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 name="Line 36"/>
              <p:cNvSpPr>
                <a:spLocks noChangeShapeType="1"/>
              </p:cNvSpPr>
              <p:nvPr userDrawn="1"/>
            </p:nvSpPr>
            <p:spPr bwMode="auto">
              <a:xfrm>
                <a:off x="0" y="3225"/>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 name="Line 37"/>
              <p:cNvSpPr>
                <a:spLocks noChangeShapeType="1"/>
              </p:cNvSpPr>
              <p:nvPr userDrawn="1"/>
            </p:nvSpPr>
            <p:spPr bwMode="auto">
              <a:xfrm>
                <a:off x="0" y="2831"/>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38"/>
              <p:cNvSpPr>
                <a:spLocks noChangeShapeType="1"/>
              </p:cNvSpPr>
              <p:nvPr userDrawn="1"/>
            </p:nvSpPr>
            <p:spPr bwMode="auto">
              <a:xfrm>
                <a:off x="0" y="2750"/>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39"/>
              <p:cNvSpPr>
                <a:spLocks noChangeShapeType="1"/>
              </p:cNvSpPr>
              <p:nvPr userDrawn="1"/>
            </p:nvSpPr>
            <p:spPr bwMode="auto">
              <a:xfrm>
                <a:off x="0" y="267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40"/>
              <p:cNvSpPr>
                <a:spLocks noChangeShapeType="1"/>
              </p:cNvSpPr>
              <p:nvPr userDrawn="1"/>
            </p:nvSpPr>
            <p:spPr bwMode="auto">
              <a:xfrm>
                <a:off x="0" y="287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41"/>
              <p:cNvSpPr>
                <a:spLocks noChangeShapeType="1"/>
              </p:cNvSpPr>
              <p:nvPr userDrawn="1"/>
            </p:nvSpPr>
            <p:spPr bwMode="auto">
              <a:xfrm>
                <a:off x="0" y="2855"/>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42"/>
              <p:cNvSpPr>
                <a:spLocks noChangeShapeType="1"/>
              </p:cNvSpPr>
              <p:nvPr userDrawn="1"/>
            </p:nvSpPr>
            <p:spPr bwMode="auto">
              <a:xfrm>
                <a:off x="0" y="2554"/>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 name="Line 43"/>
              <p:cNvSpPr>
                <a:spLocks noChangeShapeType="1"/>
              </p:cNvSpPr>
              <p:nvPr userDrawn="1"/>
            </p:nvSpPr>
            <p:spPr bwMode="auto">
              <a:xfrm>
                <a:off x="0" y="2590"/>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 name="Line 44"/>
              <p:cNvSpPr>
                <a:spLocks noChangeShapeType="1"/>
              </p:cNvSpPr>
              <p:nvPr userDrawn="1"/>
            </p:nvSpPr>
            <p:spPr bwMode="auto">
              <a:xfrm>
                <a:off x="0" y="2623"/>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 name="Line 45"/>
              <p:cNvSpPr>
                <a:spLocks noChangeShapeType="1"/>
              </p:cNvSpPr>
              <p:nvPr userDrawn="1"/>
            </p:nvSpPr>
            <p:spPr bwMode="auto">
              <a:xfrm>
                <a:off x="0" y="2464"/>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 name="Line 46"/>
              <p:cNvSpPr>
                <a:spLocks noChangeShapeType="1"/>
              </p:cNvSpPr>
              <p:nvPr userDrawn="1"/>
            </p:nvSpPr>
            <p:spPr bwMode="auto">
              <a:xfrm>
                <a:off x="0" y="2416"/>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 name="Line 47"/>
              <p:cNvSpPr>
                <a:spLocks noChangeShapeType="1"/>
              </p:cNvSpPr>
              <p:nvPr userDrawn="1"/>
            </p:nvSpPr>
            <p:spPr bwMode="auto">
              <a:xfrm>
                <a:off x="0" y="250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48"/>
              <p:cNvSpPr>
                <a:spLocks noChangeShapeType="1"/>
              </p:cNvSpPr>
              <p:nvPr userDrawn="1"/>
            </p:nvSpPr>
            <p:spPr bwMode="auto">
              <a:xfrm>
                <a:off x="0" y="2371"/>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49"/>
              <p:cNvSpPr>
                <a:spLocks noChangeShapeType="1"/>
              </p:cNvSpPr>
              <p:nvPr userDrawn="1"/>
            </p:nvSpPr>
            <p:spPr bwMode="auto">
              <a:xfrm>
                <a:off x="0" y="2245"/>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 name="Line 50"/>
              <p:cNvSpPr>
                <a:spLocks noChangeShapeType="1"/>
              </p:cNvSpPr>
              <p:nvPr userDrawn="1"/>
            </p:nvSpPr>
            <p:spPr bwMode="auto">
              <a:xfrm>
                <a:off x="0" y="235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51"/>
              <p:cNvSpPr>
                <a:spLocks noChangeShapeType="1"/>
              </p:cNvSpPr>
              <p:nvPr userDrawn="1"/>
            </p:nvSpPr>
            <p:spPr bwMode="auto">
              <a:xfrm>
                <a:off x="0" y="2290"/>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 name="Line 52"/>
              <p:cNvSpPr>
                <a:spLocks noChangeShapeType="1"/>
              </p:cNvSpPr>
              <p:nvPr userDrawn="1"/>
            </p:nvSpPr>
            <p:spPr bwMode="auto">
              <a:xfrm>
                <a:off x="0" y="2269"/>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 name="Line 53"/>
              <p:cNvSpPr>
                <a:spLocks noChangeShapeType="1"/>
              </p:cNvSpPr>
              <p:nvPr userDrawn="1"/>
            </p:nvSpPr>
            <p:spPr bwMode="auto">
              <a:xfrm>
                <a:off x="0" y="213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 name="Line 54"/>
              <p:cNvSpPr>
                <a:spLocks noChangeShapeType="1"/>
              </p:cNvSpPr>
              <p:nvPr userDrawn="1"/>
            </p:nvSpPr>
            <p:spPr bwMode="auto">
              <a:xfrm>
                <a:off x="0" y="216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 name="Line 55"/>
              <p:cNvSpPr>
                <a:spLocks noChangeShapeType="1"/>
              </p:cNvSpPr>
              <p:nvPr userDrawn="1"/>
            </p:nvSpPr>
            <p:spPr bwMode="auto">
              <a:xfrm>
                <a:off x="0" y="219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 name="Line 56"/>
              <p:cNvSpPr>
                <a:spLocks noChangeShapeType="1"/>
              </p:cNvSpPr>
              <p:nvPr userDrawn="1"/>
            </p:nvSpPr>
            <p:spPr bwMode="auto">
              <a:xfrm>
                <a:off x="0" y="2040"/>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 name="Line 57"/>
              <p:cNvSpPr>
                <a:spLocks noChangeShapeType="1"/>
              </p:cNvSpPr>
              <p:nvPr userDrawn="1"/>
            </p:nvSpPr>
            <p:spPr bwMode="auto">
              <a:xfrm>
                <a:off x="0" y="1992"/>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0" name="Line 58"/>
              <p:cNvSpPr>
                <a:spLocks noChangeShapeType="1"/>
              </p:cNvSpPr>
              <p:nvPr userDrawn="1"/>
            </p:nvSpPr>
            <p:spPr bwMode="auto">
              <a:xfrm>
                <a:off x="0" y="2085"/>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 name="Line 59"/>
              <p:cNvSpPr>
                <a:spLocks noChangeShapeType="1"/>
              </p:cNvSpPr>
              <p:nvPr userDrawn="1"/>
            </p:nvSpPr>
            <p:spPr bwMode="auto">
              <a:xfrm>
                <a:off x="0" y="1593"/>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 name="Line 60"/>
              <p:cNvSpPr>
                <a:spLocks noChangeShapeType="1"/>
              </p:cNvSpPr>
              <p:nvPr userDrawn="1"/>
            </p:nvSpPr>
            <p:spPr bwMode="auto">
              <a:xfrm>
                <a:off x="0" y="156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 name="Line 61"/>
              <p:cNvSpPr>
                <a:spLocks noChangeShapeType="1"/>
              </p:cNvSpPr>
              <p:nvPr userDrawn="1"/>
            </p:nvSpPr>
            <p:spPr bwMode="auto">
              <a:xfrm>
                <a:off x="0" y="1947"/>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 name="Line 62"/>
              <p:cNvSpPr>
                <a:spLocks noChangeShapeType="1"/>
              </p:cNvSpPr>
              <p:nvPr userDrawn="1"/>
            </p:nvSpPr>
            <p:spPr bwMode="auto">
              <a:xfrm>
                <a:off x="0" y="1821"/>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 name="Line 63"/>
              <p:cNvSpPr>
                <a:spLocks noChangeShapeType="1"/>
              </p:cNvSpPr>
              <p:nvPr userDrawn="1"/>
            </p:nvSpPr>
            <p:spPr bwMode="auto">
              <a:xfrm>
                <a:off x="0" y="1740"/>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 name="Line 64"/>
              <p:cNvSpPr>
                <a:spLocks noChangeShapeType="1"/>
              </p:cNvSpPr>
              <p:nvPr userDrawn="1"/>
            </p:nvSpPr>
            <p:spPr bwMode="auto">
              <a:xfrm>
                <a:off x="0" y="192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 name="Line 65"/>
              <p:cNvSpPr>
                <a:spLocks noChangeShapeType="1"/>
              </p:cNvSpPr>
              <p:nvPr userDrawn="1"/>
            </p:nvSpPr>
            <p:spPr bwMode="auto">
              <a:xfrm>
                <a:off x="0" y="1614"/>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 name="Line 66"/>
              <p:cNvSpPr>
                <a:spLocks noChangeShapeType="1"/>
              </p:cNvSpPr>
              <p:nvPr userDrawn="1"/>
            </p:nvSpPr>
            <p:spPr bwMode="auto">
              <a:xfrm>
                <a:off x="0" y="166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 name="Line 67"/>
              <p:cNvSpPr>
                <a:spLocks noChangeShapeType="1"/>
              </p:cNvSpPr>
              <p:nvPr userDrawn="1"/>
            </p:nvSpPr>
            <p:spPr bwMode="auto">
              <a:xfrm>
                <a:off x="0" y="186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0" name="Line 68"/>
              <p:cNvSpPr>
                <a:spLocks noChangeShapeType="1"/>
              </p:cNvSpPr>
              <p:nvPr userDrawn="1"/>
            </p:nvSpPr>
            <p:spPr bwMode="auto">
              <a:xfrm>
                <a:off x="0" y="1845"/>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 name="Line 69"/>
              <p:cNvSpPr>
                <a:spLocks noChangeShapeType="1"/>
              </p:cNvSpPr>
              <p:nvPr userDrawn="1"/>
            </p:nvSpPr>
            <p:spPr bwMode="auto">
              <a:xfrm>
                <a:off x="0" y="1437"/>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 name="Line 70"/>
              <p:cNvSpPr>
                <a:spLocks noChangeShapeType="1"/>
              </p:cNvSpPr>
              <p:nvPr userDrawn="1"/>
            </p:nvSpPr>
            <p:spPr bwMode="auto">
              <a:xfrm>
                <a:off x="0" y="1473"/>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3" name="Line 71"/>
              <p:cNvSpPr>
                <a:spLocks noChangeShapeType="1"/>
              </p:cNvSpPr>
              <p:nvPr userDrawn="1"/>
            </p:nvSpPr>
            <p:spPr bwMode="auto">
              <a:xfrm>
                <a:off x="0" y="150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4" name="Line 72"/>
              <p:cNvSpPr>
                <a:spLocks noChangeShapeType="1"/>
              </p:cNvSpPr>
              <p:nvPr userDrawn="1"/>
            </p:nvSpPr>
            <p:spPr bwMode="auto">
              <a:xfrm>
                <a:off x="0" y="1347"/>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5" name="Line 73"/>
              <p:cNvSpPr>
                <a:spLocks noChangeShapeType="1"/>
              </p:cNvSpPr>
              <p:nvPr userDrawn="1"/>
            </p:nvSpPr>
            <p:spPr bwMode="auto">
              <a:xfrm>
                <a:off x="0" y="1392"/>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6" name="Line 74"/>
              <p:cNvSpPr>
                <a:spLocks noChangeShapeType="1"/>
              </p:cNvSpPr>
              <p:nvPr userDrawn="1"/>
            </p:nvSpPr>
            <p:spPr bwMode="auto">
              <a:xfrm>
                <a:off x="0" y="101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 name="Line 75"/>
              <p:cNvSpPr>
                <a:spLocks noChangeShapeType="1"/>
              </p:cNvSpPr>
              <p:nvPr userDrawn="1"/>
            </p:nvSpPr>
            <p:spPr bwMode="auto">
              <a:xfrm>
                <a:off x="0" y="989"/>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8" name="Line 76"/>
              <p:cNvSpPr>
                <a:spLocks noChangeShapeType="1"/>
              </p:cNvSpPr>
              <p:nvPr userDrawn="1"/>
            </p:nvSpPr>
            <p:spPr bwMode="auto">
              <a:xfrm>
                <a:off x="0" y="1244"/>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9" name="Line 77"/>
              <p:cNvSpPr>
                <a:spLocks noChangeShapeType="1"/>
              </p:cNvSpPr>
              <p:nvPr userDrawn="1"/>
            </p:nvSpPr>
            <p:spPr bwMode="auto">
              <a:xfrm>
                <a:off x="0" y="1163"/>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0" name="Line 78"/>
              <p:cNvSpPr>
                <a:spLocks noChangeShapeType="1"/>
              </p:cNvSpPr>
              <p:nvPr userDrawn="1"/>
            </p:nvSpPr>
            <p:spPr bwMode="auto">
              <a:xfrm>
                <a:off x="0" y="1037"/>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 name="Line 79"/>
              <p:cNvSpPr>
                <a:spLocks noChangeShapeType="1"/>
              </p:cNvSpPr>
              <p:nvPr userDrawn="1"/>
            </p:nvSpPr>
            <p:spPr bwMode="auto">
              <a:xfrm>
                <a:off x="0" y="1091"/>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 name="Line 80"/>
              <p:cNvSpPr>
                <a:spLocks noChangeShapeType="1"/>
              </p:cNvSpPr>
              <p:nvPr userDrawn="1"/>
            </p:nvSpPr>
            <p:spPr bwMode="auto">
              <a:xfrm>
                <a:off x="0" y="128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 name="Line 81"/>
              <p:cNvSpPr>
                <a:spLocks noChangeShapeType="1"/>
              </p:cNvSpPr>
              <p:nvPr userDrawn="1"/>
            </p:nvSpPr>
            <p:spPr bwMode="auto">
              <a:xfrm>
                <a:off x="0" y="1268"/>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 name="Line 82"/>
              <p:cNvSpPr>
                <a:spLocks noChangeShapeType="1"/>
              </p:cNvSpPr>
              <p:nvPr userDrawn="1"/>
            </p:nvSpPr>
            <p:spPr bwMode="auto">
              <a:xfrm>
                <a:off x="0" y="86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 name="Line 83"/>
              <p:cNvSpPr>
                <a:spLocks noChangeShapeType="1"/>
              </p:cNvSpPr>
              <p:nvPr userDrawn="1"/>
            </p:nvSpPr>
            <p:spPr bwMode="auto">
              <a:xfrm>
                <a:off x="0" y="89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 name="Line 84"/>
              <p:cNvSpPr>
                <a:spLocks noChangeShapeType="1"/>
              </p:cNvSpPr>
              <p:nvPr userDrawn="1"/>
            </p:nvSpPr>
            <p:spPr bwMode="auto">
              <a:xfrm>
                <a:off x="0" y="92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7" name="Line 85"/>
              <p:cNvSpPr>
                <a:spLocks noChangeShapeType="1"/>
              </p:cNvSpPr>
              <p:nvPr userDrawn="1"/>
            </p:nvSpPr>
            <p:spPr bwMode="auto">
              <a:xfrm>
                <a:off x="0" y="770"/>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8" name="Line 86"/>
              <p:cNvSpPr>
                <a:spLocks noChangeShapeType="1"/>
              </p:cNvSpPr>
              <p:nvPr userDrawn="1"/>
            </p:nvSpPr>
            <p:spPr bwMode="auto">
              <a:xfrm>
                <a:off x="0" y="815"/>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9" name="Line 87"/>
              <p:cNvSpPr>
                <a:spLocks noChangeShapeType="1"/>
              </p:cNvSpPr>
              <p:nvPr userDrawn="1"/>
            </p:nvSpPr>
            <p:spPr bwMode="auto">
              <a:xfrm>
                <a:off x="0" y="71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0" name="Line 88"/>
              <p:cNvSpPr>
                <a:spLocks noChangeShapeType="1"/>
              </p:cNvSpPr>
              <p:nvPr userDrawn="1"/>
            </p:nvSpPr>
            <p:spPr bwMode="auto">
              <a:xfrm>
                <a:off x="0" y="646"/>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1" name="Line 89"/>
              <p:cNvSpPr>
                <a:spLocks noChangeShapeType="1"/>
              </p:cNvSpPr>
              <p:nvPr userDrawn="1"/>
            </p:nvSpPr>
            <p:spPr bwMode="auto">
              <a:xfrm>
                <a:off x="0" y="522"/>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 name="Line 90"/>
              <p:cNvSpPr>
                <a:spLocks noChangeShapeType="1"/>
              </p:cNvSpPr>
              <p:nvPr userDrawn="1"/>
            </p:nvSpPr>
            <p:spPr bwMode="auto">
              <a:xfrm>
                <a:off x="0" y="558"/>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3" name="Line 91"/>
              <p:cNvSpPr>
                <a:spLocks noChangeShapeType="1"/>
              </p:cNvSpPr>
              <p:nvPr userDrawn="1"/>
            </p:nvSpPr>
            <p:spPr bwMode="auto">
              <a:xfrm>
                <a:off x="0" y="591"/>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4" name="Line 92"/>
              <p:cNvSpPr>
                <a:spLocks noChangeShapeType="1"/>
              </p:cNvSpPr>
              <p:nvPr userDrawn="1"/>
            </p:nvSpPr>
            <p:spPr bwMode="auto">
              <a:xfrm>
                <a:off x="0" y="432"/>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5" name="Line 93"/>
              <p:cNvSpPr>
                <a:spLocks noChangeShapeType="1"/>
              </p:cNvSpPr>
              <p:nvPr userDrawn="1"/>
            </p:nvSpPr>
            <p:spPr bwMode="auto">
              <a:xfrm>
                <a:off x="0" y="384"/>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6" name="Line 94"/>
              <p:cNvSpPr>
                <a:spLocks noChangeShapeType="1"/>
              </p:cNvSpPr>
              <p:nvPr userDrawn="1"/>
            </p:nvSpPr>
            <p:spPr bwMode="auto">
              <a:xfrm>
                <a:off x="0" y="477"/>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7" name="Line 95"/>
              <p:cNvSpPr>
                <a:spLocks noChangeShapeType="1"/>
              </p:cNvSpPr>
              <p:nvPr userDrawn="1"/>
            </p:nvSpPr>
            <p:spPr bwMode="auto">
              <a:xfrm>
                <a:off x="0" y="33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8" name="Line 96"/>
              <p:cNvSpPr>
                <a:spLocks noChangeShapeType="1"/>
              </p:cNvSpPr>
              <p:nvPr userDrawn="1"/>
            </p:nvSpPr>
            <p:spPr bwMode="auto">
              <a:xfrm>
                <a:off x="0" y="318"/>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9" name="Line 97"/>
              <p:cNvSpPr>
                <a:spLocks noChangeShapeType="1"/>
              </p:cNvSpPr>
              <p:nvPr userDrawn="1"/>
            </p:nvSpPr>
            <p:spPr bwMode="auto">
              <a:xfrm>
                <a:off x="0" y="258"/>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0" name="Line 98"/>
              <p:cNvSpPr>
                <a:spLocks noChangeShapeType="1"/>
              </p:cNvSpPr>
              <p:nvPr userDrawn="1"/>
            </p:nvSpPr>
            <p:spPr bwMode="auto">
              <a:xfrm>
                <a:off x="0" y="7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1" name="Line 99"/>
              <p:cNvSpPr>
                <a:spLocks noChangeShapeType="1"/>
              </p:cNvSpPr>
              <p:nvPr userDrawn="1"/>
            </p:nvSpPr>
            <p:spPr bwMode="auto">
              <a:xfrm>
                <a:off x="0" y="43"/>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 name="Line 100"/>
              <p:cNvSpPr>
                <a:spLocks noChangeShapeType="1"/>
              </p:cNvSpPr>
              <p:nvPr userDrawn="1"/>
            </p:nvSpPr>
            <p:spPr bwMode="auto">
              <a:xfrm>
                <a:off x="0" y="91"/>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 name="Line 101"/>
              <p:cNvSpPr>
                <a:spLocks noChangeShapeType="1"/>
              </p:cNvSpPr>
              <p:nvPr userDrawn="1"/>
            </p:nvSpPr>
            <p:spPr bwMode="auto">
              <a:xfrm>
                <a:off x="0" y="145"/>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 name="Line 102"/>
              <p:cNvSpPr>
                <a:spLocks noChangeShapeType="1"/>
              </p:cNvSpPr>
              <p:nvPr userDrawn="1"/>
            </p:nvSpPr>
            <p:spPr bwMode="auto">
              <a:xfrm>
                <a:off x="0" y="202"/>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05" name="Rectangle 108"/>
          <p:cNvSpPr>
            <a:spLocks noChangeArrowheads="1"/>
          </p:cNvSpPr>
          <p:nvPr/>
        </p:nvSpPr>
        <p:spPr bwMode="auto">
          <a:xfrm>
            <a:off x="3017838" y="2120900"/>
            <a:ext cx="5662612" cy="777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defRPr/>
            </a:pPr>
            <a:endParaRPr kumimoji="1" lang="en-US" smtClean="0"/>
          </a:p>
        </p:txBody>
      </p:sp>
      <p:sp>
        <p:nvSpPr>
          <p:cNvPr id="106" name="Rectangle 109"/>
          <p:cNvSpPr>
            <a:spLocks noChangeArrowheads="1"/>
          </p:cNvSpPr>
          <p:nvPr/>
        </p:nvSpPr>
        <p:spPr bwMode="auto">
          <a:xfrm>
            <a:off x="1098550" y="862013"/>
            <a:ext cx="5662613" cy="77787"/>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defRPr/>
            </a:pPr>
            <a:endParaRPr kumimoji="1" lang="en-US" smtClean="0"/>
          </a:p>
        </p:txBody>
      </p:sp>
      <p:sp>
        <p:nvSpPr>
          <p:cNvPr id="143466" name="Rectangle 106"/>
          <p:cNvSpPr>
            <a:spLocks noGrp="1" noChangeArrowheads="1"/>
          </p:cNvSpPr>
          <p:nvPr>
            <p:ph type="ctrTitle"/>
          </p:nvPr>
        </p:nvSpPr>
        <p:spPr>
          <a:xfrm>
            <a:off x="1169988" y="1046163"/>
            <a:ext cx="7380287" cy="1012825"/>
          </a:xfrm>
        </p:spPr>
        <p:txBody>
          <a:bodyPr/>
          <a:lstStyle>
            <a:lvl1pPr>
              <a:defRPr sz="3200"/>
            </a:lvl1pPr>
          </a:lstStyle>
          <a:p>
            <a:r>
              <a:rPr lang="en-US"/>
              <a:t>Click to edit Master title style</a:t>
            </a:r>
          </a:p>
        </p:txBody>
      </p:sp>
      <p:sp>
        <p:nvSpPr>
          <p:cNvPr id="143467"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r>
              <a:rPr lang="en-US"/>
              <a:t>Click to edit Master subtitle style</a:t>
            </a:r>
          </a:p>
        </p:txBody>
      </p:sp>
      <p:sp>
        <p:nvSpPr>
          <p:cNvPr id="107" name="Rectangle 103"/>
          <p:cNvSpPr>
            <a:spLocks noGrp="1" noChangeArrowheads="1"/>
          </p:cNvSpPr>
          <p:nvPr>
            <p:ph type="dt" sz="half" idx="10"/>
          </p:nvPr>
        </p:nvSpPr>
        <p:spPr>
          <a:xfrm>
            <a:off x="1387475" y="6357938"/>
            <a:ext cx="1905000" cy="457200"/>
          </a:xfrm>
        </p:spPr>
        <p:txBody>
          <a:bodyPr/>
          <a:lstStyle>
            <a:lvl1pPr>
              <a:defRPr/>
            </a:lvl1pPr>
          </a:lstStyle>
          <a:p>
            <a:pPr>
              <a:defRPr/>
            </a:pPr>
            <a:endParaRPr lang="en-US"/>
          </a:p>
        </p:txBody>
      </p:sp>
      <p:sp>
        <p:nvSpPr>
          <p:cNvPr id="108" name="Rectangle 104"/>
          <p:cNvSpPr>
            <a:spLocks noGrp="1" noChangeArrowheads="1"/>
          </p:cNvSpPr>
          <p:nvPr>
            <p:ph type="ftr" sz="quarter" idx="11"/>
          </p:nvPr>
        </p:nvSpPr>
        <p:spPr>
          <a:xfrm>
            <a:off x="3722688" y="6357938"/>
            <a:ext cx="2271712" cy="457200"/>
          </a:xfrm>
        </p:spPr>
        <p:txBody>
          <a:bodyPr/>
          <a:lstStyle>
            <a:lvl1pPr>
              <a:defRPr/>
            </a:lvl1pPr>
          </a:lstStyle>
          <a:p>
            <a:pPr>
              <a:defRPr/>
            </a:pPr>
            <a:endParaRPr lang="en-US"/>
          </a:p>
        </p:txBody>
      </p:sp>
      <p:sp>
        <p:nvSpPr>
          <p:cNvPr id="109" name="Rectangle 105"/>
          <p:cNvSpPr>
            <a:spLocks noGrp="1" noChangeArrowheads="1"/>
          </p:cNvSpPr>
          <p:nvPr>
            <p:ph type="sldNum" sz="quarter" idx="12"/>
          </p:nvPr>
        </p:nvSpPr>
        <p:spPr>
          <a:xfrm>
            <a:off x="6464300" y="6361113"/>
            <a:ext cx="1906588" cy="457200"/>
          </a:xfrm>
        </p:spPr>
        <p:txBody>
          <a:bodyPr/>
          <a:lstStyle>
            <a:lvl1pPr>
              <a:defRPr/>
            </a:lvl1pPr>
          </a:lstStyle>
          <a:p>
            <a:pPr>
              <a:defRPr/>
            </a:pPr>
            <a:fld id="{D53E302C-AEB0-455D-9073-FB7E7F659D56}" type="slidenum">
              <a:rPr lang="en-US"/>
              <a:pPr>
                <a:defRPr/>
              </a:pPr>
              <a:t>‹#›</a:t>
            </a:fld>
            <a:endParaRPr lang="en-US"/>
          </a:p>
        </p:txBody>
      </p:sp>
    </p:spTree>
    <p:extLst>
      <p:ext uri="{BB962C8B-B14F-4D97-AF65-F5344CB8AC3E}">
        <p14:creationId xmlns:p14="http://schemas.microsoft.com/office/powerpoint/2010/main" val="7506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slide(fromLeft)">
                                      <p:cBhvr>
                                        <p:cTn id="7" dur="500"/>
                                        <p:tgtEl>
                                          <p:spTgt spid="10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slide(fromRight)">
                                      <p:cBhvr>
                                        <p:cTn id="11"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D75897A6-BD00-4088-8586-16B5F91A08AC}" type="slidenum">
              <a:rPr lang="en-US"/>
              <a:pPr>
                <a:defRPr/>
              </a:pPr>
              <a:t>‹#›</a:t>
            </a:fld>
            <a:endParaRPr lang="en-US"/>
          </a:p>
        </p:txBody>
      </p:sp>
    </p:spTree>
    <p:extLst>
      <p:ext uri="{BB962C8B-B14F-4D97-AF65-F5344CB8AC3E}">
        <p14:creationId xmlns:p14="http://schemas.microsoft.com/office/powerpoint/2010/main" val="369604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7200" y="609600"/>
            <a:ext cx="1989138" cy="50244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609600"/>
            <a:ext cx="5816600" cy="5024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43746A0A-F365-4768-A601-47FDABA6FD69}" type="slidenum">
              <a:rPr lang="en-US"/>
              <a:pPr>
                <a:defRPr/>
              </a:pPr>
              <a:t>‹#›</a:t>
            </a:fld>
            <a:endParaRPr lang="en-US"/>
          </a:p>
        </p:txBody>
      </p:sp>
    </p:spTree>
    <p:extLst>
      <p:ext uri="{BB962C8B-B14F-4D97-AF65-F5344CB8AC3E}">
        <p14:creationId xmlns:p14="http://schemas.microsoft.com/office/powerpoint/2010/main" val="398361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0F304329-CF72-4759-8387-1269B2CA24B1}" type="slidenum">
              <a:rPr lang="en-US"/>
              <a:pPr>
                <a:defRPr/>
              </a:pPr>
              <a:t>‹#›</a:t>
            </a:fld>
            <a:endParaRPr lang="en-US"/>
          </a:p>
        </p:txBody>
      </p:sp>
    </p:spTree>
    <p:extLst>
      <p:ext uri="{BB962C8B-B14F-4D97-AF65-F5344CB8AC3E}">
        <p14:creationId xmlns:p14="http://schemas.microsoft.com/office/powerpoint/2010/main" val="1443808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FD26720F-A3C3-4699-B300-A965A73087C1}" type="slidenum">
              <a:rPr lang="en-US"/>
              <a:pPr>
                <a:defRPr/>
              </a:pPr>
              <a:t>‹#›</a:t>
            </a:fld>
            <a:endParaRPr lang="en-US"/>
          </a:p>
        </p:txBody>
      </p:sp>
    </p:spTree>
    <p:extLst>
      <p:ext uri="{BB962C8B-B14F-4D97-AF65-F5344CB8AC3E}">
        <p14:creationId xmlns:p14="http://schemas.microsoft.com/office/powerpoint/2010/main" val="3410737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902075" cy="388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92675" y="1752600"/>
            <a:ext cx="3903663" cy="388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7" name="Rectangle 110"/>
          <p:cNvSpPr>
            <a:spLocks noGrp="1" noChangeArrowheads="1"/>
          </p:cNvSpPr>
          <p:nvPr>
            <p:ph type="sldNum" sz="quarter" idx="12"/>
          </p:nvPr>
        </p:nvSpPr>
        <p:spPr>
          <a:ln/>
        </p:spPr>
        <p:txBody>
          <a:bodyPr/>
          <a:lstStyle>
            <a:lvl1pPr>
              <a:defRPr/>
            </a:lvl1pPr>
          </a:lstStyle>
          <a:p>
            <a:pPr>
              <a:defRPr/>
            </a:pPr>
            <a:fld id="{3BB68FA9-9244-47F0-8B94-C854DEE8C1D9}" type="slidenum">
              <a:rPr lang="en-US"/>
              <a:pPr>
                <a:defRPr/>
              </a:pPr>
              <a:t>‹#›</a:t>
            </a:fld>
            <a:endParaRPr lang="en-US"/>
          </a:p>
        </p:txBody>
      </p:sp>
    </p:spTree>
    <p:extLst>
      <p:ext uri="{BB962C8B-B14F-4D97-AF65-F5344CB8AC3E}">
        <p14:creationId xmlns:p14="http://schemas.microsoft.com/office/powerpoint/2010/main" val="3936577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8"/>
          <p:cNvSpPr>
            <a:spLocks noGrp="1" noChangeArrowheads="1"/>
          </p:cNvSpPr>
          <p:nvPr>
            <p:ph type="dt" sz="half" idx="10"/>
          </p:nvPr>
        </p:nvSpPr>
        <p:spPr>
          <a:ln/>
        </p:spPr>
        <p:txBody>
          <a:bodyPr/>
          <a:lstStyle>
            <a:lvl1pPr>
              <a:defRPr/>
            </a:lvl1pPr>
          </a:lstStyle>
          <a:p>
            <a:pPr>
              <a:defRPr/>
            </a:pPr>
            <a:endParaRPr lang="en-US"/>
          </a:p>
        </p:txBody>
      </p:sp>
      <p:sp>
        <p:nvSpPr>
          <p:cNvPr id="8"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9" name="Rectangle 110"/>
          <p:cNvSpPr>
            <a:spLocks noGrp="1" noChangeArrowheads="1"/>
          </p:cNvSpPr>
          <p:nvPr>
            <p:ph type="sldNum" sz="quarter" idx="12"/>
          </p:nvPr>
        </p:nvSpPr>
        <p:spPr>
          <a:ln/>
        </p:spPr>
        <p:txBody>
          <a:bodyPr/>
          <a:lstStyle>
            <a:lvl1pPr>
              <a:defRPr/>
            </a:lvl1pPr>
          </a:lstStyle>
          <a:p>
            <a:pPr>
              <a:defRPr/>
            </a:pPr>
            <a:fld id="{FE11BBE4-5B9F-471F-B171-F8E19C9DB490}" type="slidenum">
              <a:rPr lang="en-US"/>
              <a:pPr>
                <a:defRPr/>
              </a:pPr>
              <a:t>‹#›</a:t>
            </a:fld>
            <a:endParaRPr lang="en-US"/>
          </a:p>
        </p:txBody>
      </p:sp>
    </p:spTree>
    <p:extLst>
      <p:ext uri="{BB962C8B-B14F-4D97-AF65-F5344CB8AC3E}">
        <p14:creationId xmlns:p14="http://schemas.microsoft.com/office/powerpoint/2010/main" val="75948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8"/>
          <p:cNvSpPr>
            <a:spLocks noGrp="1" noChangeArrowheads="1"/>
          </p:cNvSpPr>
          <p:nvPr>
            <p:ph type="dt" sz="half" idx="10"/>
          </p:nvPr>
        </p:nvSpPr>
        <p:spPr>
          <a:ln/>
        </p:spPr>
        <p:txBody>
          <a:bodyPr/>
          <a:lstStyle>
            <a:lvl1pPr>
              <a:defRPr/>
            </a:lvl1pPr>
          </a:lstStyle>
          <a:p>
            <a:pPr>
              <a:defRPr/>
            </a:pPr>
            <a:endParaRPr lang="en-US"/>
          </a:p>
        </p:txBody>
      </p:sp>
      <p:sp>
        <p:nvSpPr>
          <p:cNvPr id="4"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5" name="Rectangle 110"/>
          <p:cNvSpPr>
            <a:spLocks noGrp="1" noChangeArrowheads="1"/>
          </p:cNvSpPr>
          <p:nvPr>
            <p:ph type="sldNum" sz="quarter" idx="12"/>
          </p:nvPr>
        </p:nvSpPr>
        <p:spPr>
          <a:ln/>
        </p:spPr>
        <p:txBody>
          <a:bodyPr/>
          <a:lstStyle>
            <a:lvl1pPr>
              <a:defRPr/>
            </a:lvl1pPr>
          </a:lstStyle>
          <a:p>
            <a:pPr>
              <a:defRPr/>
            </a:pPr>
            <a:fld id="{9D7E14C3-9595-46D6-8024-C64669DA23EF}" type="slidenum">
              <a:rPr lang="en-US"/>
              <a:pPr>
                <a:defRPr/>
              </a:pPr>
              <a:t>‹#›</a:t>
            </a:fld>
            <a:endParaRPr lang="en-US"/>
          </a:p>
        </p:txBody>
      </p:sp>
    </p:spTree>
    <p:extLst>
      <p:ext uri="{BB962C8B-B14F-4D97-AF65-F5344CB8AC3E}">
        <p14:creationId xmlns:p14="http://schemas.microsoft.com/office/powerpoint/2010/main" val="348287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8"/>
          <p:cNvSpPr>
            <a:spLocks noGrp="1" noChangeArrowheads="1"/>
          </p:cNvSpPr>
          <p:nvPr>
            <p:ph type="dt" sz="half" idx="10"/>
          </p:nvPr>
        </p:nvSpPr>
        <p:spPr>
          <a:ln/>
        </p:spPr>
        <p:txBody>
          <a:bodyPr/>
          <a:lstStyle>
            <a:lvl1pPr>
              <a:defRPr/>
            </a:lvl1pPr>
          </a:lstStyle>
          <a:p>
            <a:pPr>
              <a:defRPr/>
            </a:pPr>
            <a:endParaRPr lang="en-US"/>
          </a:p>
        </p:txBody>
      </p:sp>
      <p:sp>
        <p:nvSpPr>
          <p:cNvPr id="3"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4" name="Rectangle 110"/>
          <p:cNvSpPr>
            <a:spLocks noGrp="1" noChangeArrowheads="1"/>
          </p:cNvSpPr>
          <p:nvPr>
            <p:ph type="sldNum" sz="quarter" idx="12"/>
          </p:nvPr>
        </p:nvSpPr>
        <p:spPr>
          <a:ln/>
        </p:spPr>
        <p:txBody>
          <a:bodyPr/>
          <a:lstStyle>
            <a:lvl1pPr>
              <a:defRPr/>
            </a:lvl1pPr>
          </a:lstStyle>
          <a:p>
            <a:pPr>
              <a:defRPr/>
            </a:pPr>
            <a:fld id="{DC750A7B-0A0D-4640-8EAB-7345BB90AE12}" type="slidenum">
              <a:rPr lang="en-US"/>
              <a:pPr>
                <a:defRPr/>
              </a:pPr>
              <a:t>‹#›</a:t>
            </a:fld>
            <a:endParaRPr lang="en-US"/>
          </a:p>
        </p:txBody>
      </p:sp>
    </p:spTree>
    <p:extLst>
      <p:ext uri="{BB962C8B-B14F-4D97-AF65-F5344CB8AC3E}">
        <p14:creationId xmlns:p14="http://schemas.microsoft.com/office/powerpoint/2010/main" val="3769112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7" name="Rectangle 110"/>
          <p:cNvSpPr>
            <a:spLocks noGrp="1" noChangeArrowheads="1"/>
          </p:cNvSpPr>
          <p:nvPr>
            <p:ph type="sldNum" sz="quarter" idx="12"/>
          </p:nvPr>
        </p:nvSpPr>
        <p:spPr>
          <a:ln/>
        </p:spPr>
        <p:txBody>
          <a:bodyPr/>
          <a:lstStyle>
            <a:lvl1pPr>
              <a:defRPr/>
            </a:lvl1pPr>
          </a:lstStyle>
          <a:p>
            <a:pPr>
              <a:defRPr/>
            </a:pPr>
            <a:fld id="{70E3A7BD-2D3B-4BCA-9655-F3DA8FE8BEE9}" type="slidenum">
              <a:rPr lang="en-US"/>
              <a:pPr>
                <a:defRPr/>
              </a:pPr>
              <a:t>‹#›</a:t>
            </a:fld>
            <a:endParaRPr lang="en-US"/>
          </a:p>
        </p:txBody>
      </p:sp>
    </p:spTree>
    <p:extLst>
      <p:ext uri="{BB962C8B-B14F-4D97-AF65-F5344CB8AC3E}">
        <p14:creationId xmlns:p14="http://schemas.microsoft.com/office/powerpoint/2010/main" val="3349175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7" name="Rectangle 110"/>
          <p:cNvSpPr>
            <a:spLocks noGrp="1" noChangeArrowheads="1"/>
          </p:cNvSpPr>
          <p:nvPr>
            <p:ph type="sldNum" sz="quarter" idx="12"/>
          </p:nvPr>
        </p:nvSpPr>
        <p:spPr>
          <a:ln/>
        </p:spPr>
        <p:txBody>
          <a:bodyPr/>
          <a:lstStyle>
            <a:lvl1pPr>
              <a:defRPr/>
            </a:lvl1pPr>
          </a:lstStyle>
          <a:p>
            <a:pPr>
              <a:defRPr/>
            </a:pPr>
            <a:fld id="{BAC75D5F-2AF8-441E-B962-764FDBD8ECBA}" type="slidenum">
              <a:rPr lang="en-US"/>
              <a:pPr>
                <a:defRPr/>
              </a:pPr>
              <a:t>‹#›</a:t>
            </a:fld>
            <a:endParaRPr lang="en-US"/>
          </a:p>
        </p:txBody>
      </p:sp>
    </p:spTree>
    <p:extLst>
      <p:ext uri="{BB962C8B-B14F-4D97-AF65-F5344CB8AC3E}">
        <p14:creationId xmlns:p14="http://schemas.microsoft.com/office/powerpoint/2010/main" val="352580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4"/>
            </p:custDataLst>
            <p:extLst>
              <p:ext uri="{D42A27DB-BD31-4B8C-83A1-F6EECF244321}">
                <p14:modId xmlns:p14="http://schemas.microsoft.com/office/powerpoint/2010/main" val="34360679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63" name="think-cell Slide" r:id="rId15" imgW="395" imgH="394" progId="TCLayout.ActiveDocument.1">
                  <p:embed/>
                </p:oleObj>
              </mc:Choice>
              <mc:Fallback>
                <p:oleObj name="think-cell Slide" r:id="rId15" imgW="395" imgH="394" progId="TCLayout.ActiveDocument.1">
                  <p:embed/>
                  <p:pic>
                    <p:nvPicPr>
                      <p:cNvPr id="0" name=""/>
                      <p:cNvPicPr/>
                      <p:nvPr/>
                    </p:nvPicPr>
                    <p:blipFill>
                      <a:blip r:embed="rId16"/>
                      <a:stretch>
                        <a:fillRect/>
                      </a:stretch>
                    </p:blipFill>
                    <p:spPr>
                      <a:xfrm>
                        <a:off x="1588" y="1588"/>
                        <a:ext cx="1588" cy="1588"/>
                      </a:xfrm>
                      <a:prstGeom prst="rect">
                        <a:avLst/>
                      </a:prstGeom>
                    </p:spPr>
                  </p:pic>
                </p:oleObj>
              </mc:Fallback>
            </mc:AlternateContent>
          </a:graphicData>
        </a:graphic>
      </p:graphicFrame>
      <p:grpSp>
        <p:nvGrpSpPr>
          <p:cNvPr id="1026" name="Group 2"/>
          <p:cNvGrpSpPr>
            <a:grpSpLocks/>
          </p:cNvGrpSpPr>
          <p:nvPr/>
        </p:nvGrpSpPr>
        <p:grpSpPr bwMode="auto">
          <a:xfrm>
            <a:off x="0" y="-228600"/>
            <a:ext cx="8915400" cy="6713538"/>
            <a:chOff x="0" y="43"/>
            <a:chExt cx="5616" cy="4229"/>
          </a:xfrm>
        </p:grpSpPr>
        <p:grpSp>
          <p:nvGrpSpPr>
            <p:cNvPr id="1032" name="Group 3"/>
            <p:cNvGrpSpPr>
              <a:grpSpLocks/>
            </p:cNvGrpSpPr>
            <p:nvPr userDrawn="1"/>
          </p:nvGrpSpPr>
          <p:grpSpPr bwMode="auto">
            <a:xfrm>
              <a:off x="0" y="43"/>
              <a:ext cx="408" cy="4229"/>
              <a:chOff x="0" y="43"/>
              <a:chExt cx="5760" cy="4229"/>
            </a:xfrm>
          </p:grpSpPr>
          <p:sp>
            <p:nvSpPr>
              <p:cNvPr id="1038" name="Line 4"/>
              <p:cNvSpPr>
                <a:spLocks noChangeShapeType="1"/>
              </p:cNvSpPr>
              <p:nvPr userDrawn="1"/>
            </p:nvSpPr>
            <p:spPr bwMode="auto">
              <a:xfrm>
                <a:off x="0" y="4203"/>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Line 5"/>
              <p:cNvSpPr>
                <a:spLocks noChangeShapeType="1"/>
              </p:cNvSpPr>
              <p:nvPr userDrawn="1"/>
            </p:nvSpPr>
            <p:spPr bwMode="auto">
              <a:xfrm>
                <a:off x="0" y="4239"/>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0" name="Line 6"/>
              <p:cNvSpPr>
                <a:spLocks noChangeShapeType="1"/>
              </p:cNvSpPr>
              <p:nvPr userDrawn="1"/>
            </p:nvSpPr>
            <p:spPr bwMode="auto">
              <a:xfrm>
                <a:off x="0" y="4272"/>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7"/>
              <p:cNvSpPr>
                <a:spLocks noChangeShapeType="1"/>
              </p:cNvSpPr>
              <p:nvPr userDrawn="1"/>
            </p:nvSpPr>
            <p:spPr bwMode="auto">
              <a:xfrm>
                <a:off x="0" y="4113"/>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8"/>
              <p:cNvSpPr>
                <a:spLocks noChangeShapeType="1"/>
              </p:cNvSpPr>
              <p:nvPr userDrawn="1"/>
            </p:nvSpPr>
            <p:spPr bwMode="auto">
              <a:xfrm>
                <a:off x="0" y="4065"/>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9"/>
              <p:cNvSpPr>
                <a:spLocks noChangeShapeType="1"/>
              </p:cNvSpPr>
              <p:nvPr userDrawn="1"/>
            </p:nvSpPr>
            <p:spPr bwMode="auto">
              <a:xfrm>
                <a:off x="0" y="4158"/>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10"/>
              <p:cNvSpPr>
                <a:spLocks noChangeShapeType="1"/>
              </p:cNvSpPr>
              <p:nvPr userDrawn="1"/>
            </p:nvSpPr>
            <p:spPr bwMode="auto">
              <a:xfrm>
                <a:off x="0" y="366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11"/>
              <p:cNvSpPr>
                <a:spLocks noChangeShapeType="1"/>
              </p:cNvSpPr>
              <p:nvPr userDrawn="1"/>
            </p:nvSpPr>
            <p:spPr bwMode="auto">
              <a:xfrm>
                <a:off x="0" y="3639"/>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12"/>
              <p:cNvSpPr>
                <a:spLocks noChangeShapeType="1"/>
              </p:cNvSpPr>
              <p:nvPr userDrawn="1"/>
            </p:nvSpPr>
            <p:spPr bwMode="auto">
              <a:xfrm>
                <a:off x="0" y="4020"/>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13"/>
              <p:cNvSpPr>
                <a:spLocks noChangeShapeType="1"/>
              </p:cNvSpPr>
              <p:nvPr userDrawn="1"/>
            </p:nvSpPr>
            <p:spPr bwMode="auto">
              <a:xfrm>
                <a:off x="0" y="3894"/>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Line 14"/>
              <p:cNvSpPr>
                <a:spLocks noChangeShapeType="1"/>
              </p:cNvSpPr>
              <p:nvPr userDrawn="1"/>
            </p:nvSpPr>
            <p:spPr bwMode="auto">
              <a:xfrm>
                <a:off x="0" y="3813"/>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15"/>
              <p:cNvSpPr>
                <a:spLocks noChangeShapeType="1"/>
              </p:cNvSpPr>
              <p:nvPr userDrawn="1"/>
            </p:nvSpPr>
            <p:spPr bwMode="auto">
              <a:xfrm>
                <a:off x="0" y="3999"/>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16"/>
              <p:cNvSpPr>
                <a:spLocks noChangeShapeType="1"/>
              </p:cNvSpPr>
              <p:nvPr userDrawn="1"/>
            </p:nvSpPr>
            <p:spPr bwMode="auto">
              <a:xfrm>
                <a:off x="0" y="3687"/>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17"/>
              <p:cNvSpPr>
                <a:spLocks noChangeShapeType="1"/>
              </p:cNvSpPr>
              <p:nvPr userDrawn="1"/>
            </p:nvSpPr>
            <p:spPr bwMode="auto">
              <a:xfrm>
                <a:off x="0" y="3741"/>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Line 18"/>
              <p:cNvSpPr>
                <a:spLocks noChangeShapeType="1"/>
              </p:cNvSpPr>
              <p:nvPr userDrawn="1"/>
            </p:nvSpPr>
            <p:spPr bwMode="auto">
              <a:xfrm>
                <a:off x="0" y="393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19"/>
              <p:cNvSpPr>
                <a:spLocks noChangeShapeType="1"/>
              </p:cNvSpPr>
              <p:nvPr userDrawn="1"/>
            </p:nvSpPr>
            <p:spPr bwMode="auto">
              <a:xfrm>
                <a:off x="0" y="3918"/>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20"/>
              <p:cNvSpPr>
                <a:spLocks noChangeShapeType="1"/>
              </p:cNvSpPr>
              <p:nvPr userDrawn="1"/>
            </p:nvSpPr>
            <p:spPr bwMode="auto">
              <a:xfrm>
                <a:off x="0" y="351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21"/>
              <p:cNvSpPr>
                <a:spLocks noChangeShapeType="1"/>
              </p:cNvSpPr>
              <p:nvPr userDrawn="1"/>
            </p:nvSpPr>
            <p:spPr bwMode="auto">
              <a:xfrm>
                <a:off x="0" y="354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22"/>
              <p:cNvSpPr>
                <a:spLocks noChangeShapeType="1"/>
              </p:cNvSpPr>
              <p:nvPr userDrawn="1"/>
            </p:nvSpPr>
            <p:spPr bwMode="auto">
              <a:xfrm>
                <a:off x="0" y="357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23"/>
              <p:cNvSpPr>
                <a:spLocks noChangeShapeType="1"/>
              </p:cNvSpPr>
              <p:nvPr userDrawn="1"/>
            </p:nvSpPr>
            <p:spPr bwMode="auto">
              <a:xfrm>
                <a:off x="0" y="3420"/>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24"/>
              <p:cNvSpPr>
                <a:spLocks noChangeShapeType="1"/>
              </p:cNvSpPr>
              <p:nvPr userDrawn="1"/>
            </p:nvSpPr>
            <p:spPr bwMode="auto">
              <a:xfrm>
                <a:off x="0" y="3372"/>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25"/>
              <p:cNvSpPr>
                <a:spLocks noChangeShapeType="1"/>
              </p:cNvSpPr>
              <p:nvPr userDrawn="1"/>
            </p:nvSpPr>
            <p:spPr bwMode="auto">
              <a:xfrm>
                <a:off x="0" y="3465"/>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26"/>
              <p:cNvSpPr>
                <a:spLocks noChangeShapeType="1"/>
              </p:cNvSpPr>
              <p:nvPr userDrawn="1"/>
            </p:nvSpPr>
            <p:spPr bwMode="auto">
              <a:xfrm>
                <a:off x="0" y="2973"/>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27"/>
              <p:cNvSpPr>
                <a:spLocks noChangeShapeType="1"/>
              </p:cNvSpPr>
              <p:nvPr userDrawn="1"/>
            </p:nvSpPr>
            <p:spPr bwMode="auto">
              <a:xfrm>
                <a:off x="0" y="294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28"/>
              <p:cNvSpPr>
                <a:spLocks noChangeShapeType="1"/>
              </p:cNvSpPr>
              <p:nvPr userDrawn="1"/>
            </p:nvSpPr>
            <p:spPr bwMode="auto">
              <a:xfrm>
                <a:off x="0" y="3327"/>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3" name="Line 29"/>
              <p:cNvSpPr>
                <a:spLocks noChangeShapeType="1"/>
              </p:cNvSpPr>
              <p:nvPr userDrawn="1"/>
            </p:nvSpPr>
            <p:spPr bwMode="auto">
              <a:xfrm>
                <a:off x="0" y="3201"/>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30"/>
              <p:cNvSpPr>
                <a:spLocks noChangeShapeType="1"/>
              </p:cNvSpPr>
              <p:nvPr userDrawn="1"/>
            </p:nvSpPr>
            <p:spPr bwMode="auto">
              <a:xfrm>
                <a:off x="0" y="3120"/>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31"/>
              <p:cNvSpPr>
                <a:spLocks noChangeShapeType="1"/>
              </p:cNvSpPr>
              <p:nvPr userDrawn="1"/>
            </p:nvSpPr>
            <p:spPr bwMode="auto">
              <a:xfrm>
                <a:off x="0" y="330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32"/>
              <p:cNvSpPr>
                <a:spLocks noChangeShapeType="1"/>
              </p:cNvSpPr>
              <p:nvPr userDrawn="1"/>
            </p:nvSpPr>
            <p:spPr bwMode="auto">
              <a:xfrm>
                <a:off x="0" y="2994"/>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33"/>
              <p:cNvSpPr>
                <a:spLocks noChangeShapeType="1"/>
              </p:cNvSpPr>
              <p:nvPr userDrawn="1"/>
            </p:nvSpPr>
            <p:spPr bwMode="auto">
              <a:xfrm>
                <a:off x="0" y="304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34"/>
              <p:cNvSpPr>
                <a:spLocks noChangeShapeType="1"/>
              </p:cNvSpPr>
              <p:nvPr userDrawn="1"/>
            </p:nvSpPr>
            <p:spPr bwMode="auto">
              <a:xfrm>
                <a:off x="0" y="324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9" name="Line 35"/>
              <p:cNvSpPr>
                <a:spLocks noChangeShapeType="1"/>
              </p:cNvSpPr>
              <p:nvPr userDrawn="1"/>
            </p:nvSpPr>
            <p:spPr bwMode="auto">
              <a:xfrm>
                <a:off x="0" y="3225"/>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0" name="Line 36"/>
              <p:cNvSpPr>
                <a:spLocks noChangeShapeType="1"/>
              </p:cNvSpPr>
              <p:nvPr userDrawn="1"/>
            </p:nvSpPr>
            <p:spPr bwMode="auto">
              <a:xfrm>
                <a:off x="0" y="2831"/>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37"/>
              <p:cNvSpPr>
                <a:spLocks noChangeShapeType="1"/>
              </p:cNvSpPr>
              <p:nvPr userDrawn="1"/>
            </p:nvSpPr>
            <p:spPr bwMode="auto">
              <a:xfrm>
                <a:off x="0" y="2750"/>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38"/>
              <p:cNvSpPr>
                <a:spLocks noChangeShapeType="1"/>
              </p:cNvSpPr>
              <p:nvPr userDrawn="1"/>
            </p:nvSpPr>
            <p:spPr bwMode="auto">
              <a:xfrm>
                <a:off x="0" y="267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39"/>
              <p:cNvSpPr>
                <a:spLocks noChangeShapeType="1"/>
              </p:cNvSpPr>
              <p:nvPr userDrawn="1"/>
            </p:nvSpPr>
            <p:spPr bwMode="auto">
              <a:xfrm>
                <a:off x="0" y="287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40"/>
              <p:cNvSpPr>
                <a:spLocks noChangeShapeType="1"/>
              </p:cNvSpPr>
              <p:nvPr userDrawn="1"/>
            </p:nvSpPr>
            <p:spPr bwMode="auto">
              <a:xfrm>
                <a:off x="0" y="2855"/>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41"/>
              <p:cNvSpPr>
                <a:spLocks noChangeShapeType="1"/>
              </p:cNvSpPr>
              <p:nvPr userDrawn="1"/>
            </p:nvSpPr>
            <p:spPr bwMode="auto">
              <a:xfrm>
                <a:off x="0" y="2554"/>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42"/>
              <p:cNvSpPr>
                <a:spLocks noChangeShapeType="1"/>
              </p:cNvSpPr>
              <p:nvPr userDrawn="1"/>
            </p:nvSpPr>
            <p:spPr bwMode="auto">
              <a:xfrm>
                <a:off x="0" y="2590"/>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43"/>
              <p:cNvSpPr>
                <a:spLocks noChangeShapeType="1"/>
              </p:cNvSpPr>
              <p:nvPr userDrawn="1"/>
            </p:nvSpPr>
            <p:spPr bwMode="auto">
              <a:xfrm>
                <a:off x="0" y="2623"/>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44"/>
              <p:cNvSpPr>
                <a:spLocks noChangeShapeType="1"/>
              </p:cNvSpPr>
              <p:nvPr userDrawn="1"/>
            </p:nvSpPr>
            <p:spPr bwMode="auto">
              <a:xfrm>
                <a:off x="0" y="2464"/>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45"/>
              <p:cNvSpPr>
                <a:spLocks noChangeShapeType="1"/>
              </p:cNvSpPr>
              <p:nvPr userDrawn="1"/>
            </p:nvSpPr>
            <p:spPr bwMode="auto">
              <a:xfrm>
                <a:off x="0" y="2416"/>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46"/>
              <p:cNvSpPr>
                <a:spLocks noChangeShapeType="1"/>
              </p:cNvSpPr>
              <p:nvPr userDrawn="1"/>
            </p:nvSpPr>
            <p:spPr bwMode="auto">
              <a:xfrm>
                <a:off x="0" y="250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47"/>
              <p:cNvSpPr>
                <a:spLocks noChangeShapeType="1"/>
              </p:cNvSpPr>
              <p:nvPr userDrawn="1"/>
            </p:nvSpPr>
            <p:spPr bwMode="auto">
              <a:xfrm>
                <a:off x="0" y="2371"/>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48"/>
              <p:cNvSpPr>
                <a:spLocks noChangeShapeType="1"/>
              </p:cNvSpPr>
              <p:nvPr userDrawn="1"/>
            </p:nvSpPr>
            <p:spPr bwMode="auto">
              <a:xfrm>
                <a:off x="0" y="2245"/>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49"/>
              <p:cNvSpPr>
                <a:spLocks noChangeShapeType="1"/>
              </p:cNvSpPr>
              <p:nvPr userDrawn="1"/>
            </p:nvSpPr>
            <p:spPr bwMode="auto">
              <a:xfrm>
                <a:off x="0" y="235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4" name="Line 50"/>
              <p:cNvSpPr>
                <a:spLocks noChangeShapeType="1"/>
              </p:cNvSpPr>
              <p:nvPr userDrawn="1"/>
            </p:nvSpPr>
            <p:spPr bwMode="auto">
              <a:xfrm>
                <a:off x="0" y="2290"/>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5" name="Line 51"/>
              <p:cNvSpPr>
                <a:spLocks noChangeShapeType="1"/>
              </p:cNvSpPr>
              <p:nvPr userDrawn="1"/>
            </p:nvSpPr>
            <p:spPr bwMode="auto">
              <a:xfrm>
                <a:off x="0" y="2269"/>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6" name="Line 52"/>
              <p:cNvSpPr>
                <a:spLocks noChangeShapeType="1"/>
              </p:cNvSpPr>
              <p:nvPr userDrawn="1"/>
            </p:nvSpPr>
            <p:spPr bwMode="auto">
              <a:xfrm>
                <a:off x="0" y="213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7" name="Line 53"/>
              <p:cNvSpPr>
                <a:spLocks noChangeShapeType="1"/>
              </p:cNvSpPr>
              <p:nvPr userDrawn="1"/>
            </p:nvSpPr>
            <p:spPr bwMode="auto">
              <a:xfrm>
                <a:off x="0" y="216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8" name="Line 54"/>
              <p:cNvSpPr>
                <a:spLocks noChangeShapeType="1"/>
              </p:cNvSpPr>
              <p:nvPr userDrawn="1"/>
            </p:nvSpPr>
            <p:spPr bwMode="auto">
              <a:xfrm>
                <a:off x="0" y="219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9" name="Line 55"/>
              <p:cNvSpPr>
                <a:spLocks noChangeShapeType="1"/>
              </p:cNvSpPr>
              <p:nvPr userDrawn="1"/>
            </p:nvSpPr>
            <p:spPr bwMode="auto">
              <a:xfrm>
                <a:off x="0" y="2040"/>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0" name="Line 56"/>
              <p:cNvSpPr>
                <a:spLocks noChangeShapeType="1"/>
              </p:cNvSpPr>
              <p:nvPr userDrawn="1"/>
            </p:nvSpPr>
            <p:spPr bwMode="auto">
              <a:xfrm>
                <a:off x="0" y="1992"/>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1" name="Line 57"/>
              <p:cNvSpPr>
                <a:spLocks noChangeShapeType="1"/>
              </p:cNvSpPr>
              <p:nvPr userDrawn="1"/>
            </p:nvSpPr>
            <p:spPr bwMode="auto">
              <a:xfrm>
                <a:off x="0" y="2085"/>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2" name="Line 58"/>
              <p:cNvSpPr>
                <a:spLocks noChangeShapeType="1"/>
              </p:cNvSpPr>
              <p:nvPr userDrawn="1"/>
            </p:nvSpPr>
            <p:spPr bwMode="auto">
              <a:xfrm>
                <a:off x="0" y="1593"/>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3" name="Line 59"/>
              <p:cNvSpPr>
                <a:spLocks noChangeShapeType="1"/>
              </p:cNvSpPr>
              <p:nvPr userDrawn="1"/>
            </p:nvSpPr>
            <p:spPr bwMode="auto">
              <a:xfrm>
                <a:off x="0" y="156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4" name="Line 60"/>
              <p:cNvSpPr>
                <a:spLocks noChangeShapeType="1"/>
              </p:cNvSpPr>
              <p:nvPr userDrawn="1"/>
            </p:nvSpPr>
            <p:spPr bwMode="auto">
              <a:xfrm>
                <a:off x="0" y="1947"/>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5" name="Line 61"/>
              <p:cNvSpPr>
                <a:spLocks noChangeShapeType="1"/>
              </p:cNvSpPr>
              <p:nvPr userDrawn="1"/>
            </p:nvSpPr>
            <p:spPr bwMode="auto">
              <a:xfrm>
                <a:off x="0" y="1821"/>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6" name="Line 62"/>
              <p:cNvSpPr>
                <a:spLocks noChangeShapeType="1"/>
              </p:cNvSpPr>
              <p:nvPr userDrawn="1"/>
            </p:nvSpPr>
            <p:spPr bwMode="auto">
              <a:xfrm>
                <a:off x="0" y="1740"/>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7" name="Line 63"/>
              <p:cNvSpPr>
                <a:spLocks noChangeShapeType="1"/>
              </p:cNvSpPr>
              <p:nvPr userDrawn="1"/>
            </p:nvSpPr>
            <p:spPr bwMode="auto">
              <a:xfrm>
                <a:off x="0" y="192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8" name="Line 64"/>
              <p:cNvSpPr>
                <a:spLocks noChangeShapeType="1"/>
              </p:cNvSpPr>
              <p:nvPr userDrawn="1"/>
            </p:nvSpPr>
            <p:spPr bwMode="auto">
              <a:xfrm>
                <a:off x="0" y="1614"/>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9" name="Line 65"/>
              <p:cNvSpPr>
                <a:spLocks noChangeShapeType="1"/>
              </p:cNvSpPr>
              <p:nvPr userDrawn="1"/>
            </p:nvSpPr>
            <p:spPr bwMode="auto">
              <a:xfrm>
                <a:off x="0" y="166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0" name="Line 66"/>
              <p:cNvSpPr>
                <a:spLocks noChangeShapeType="1"/>
              </p:cNvSpPr>
              <p:nvPr userDrawn="1"/>
            </p:nvSpPr>
            <p:spPr bwMode="auto">
              <a:xfrm>
                <a:off x="0" y="186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1" name="Line 67"/>
              <p:cNvSpPr>
                <a:spLocks noChangeShapeType="1"/>
              </p:cNvSpPr>
              <p:nvPr userDrawn="1"/>
            </p:nvSpPr>
            <p:spPr bwMode="auto">
              <a:xfrm>
                <a:off x="0" y="1845"/>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2" name="Line 68"/>
              <p:cNvSpPr>
                <a:spLocks noChangeShapeType="1"/>
              </p:cNvSpPr>
              <p:nvPr userDrawn="1"/>
            </p:nvSpPr>
            <p:spPr bwMode="auto">
              <a:xfrm>
                <a:off x="0" y="1437"/>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3" name="Line 69"/>
              <p:cNvSpPr>
                <a:spLocks noChangeShapeType="1"/>
              </p:cNvSpPr>
              <p:nvPr userDrawn="1"/>
            </p:nvSpPr>
            <p:spPr bwMode="auto">
              <a:xfrm>
                <a:off x="0" y="1473"/>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4" name="Line 70"/>
              <p:cNvSpPr>
                <a:spLocks noChangeShapeType="1"/>
              </p:cNvSpPr>
              <p:nvPr userDrawn="1"/>
            </p:nvSpPr>
            <p:spPr bwMode="auto">
              <a:xfrm>
                <a:off x="0" y="150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5" name="Line 71"/>
              <p:cNvSpPr>
                <a:spLocks noChangeShapeType="1"/>
              </p:cNvSpPr>
              <p:nvPr userDrawn="1"/>
            </p:nvSpPr>
            <p:spPr bwMode="auto">
              <a:xfrm>
                <a:off x="0" y="1347"/>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 name="Line 72"/>
              <p:cNvSpPr>
                <a:spLocks noChangeShapeType="1"/>
              </p:cNvSpPr>
              <p:nvPr userDrawn="1"/>
            </p:nvSpPr>
            <p:spPr bwMode="auto">
              <a:xfrm>
                <a:off x="0" y="1392"/>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7" name="Line 73"/>
              <p:cNvSpPr>
                <a:spLocks noChangeShapeType="1"/>
              </p:cNvSpPr>
              <p:nvPr userDrawn="1"/>
            </p:nvSpPr>
            <p:spPr bwMode="auto">
              <a:xfrm>
                <a:off x="0" y="101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8" name="Line 74"/>
              <p:cNvSpPr>
                <a:spLocks noChangeShapeType="1"/>
              </p:cNvSpPr>
              <p:nvPr userDrawn="1"/>
            </p:nvSpPr>
            <p:spPr bwMode="auto">
              <a:xfrm>
                <a:off x="0" y="989"/>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9" name="Line 75"/>
              <p:cNvSpPr>
                <a:spLocks noChangeShapeType="1"/>
              </p:cNvSpPr>
              <p:nvPr userDrawn="1"/>
            </p:nvSpPr>
            <p:spPr bwMode="auto">
              <a:xfrm>
                <a:off x="0" y="1244"/>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0" name="Line 76"/>
              <p:cNvSpPr>
                <a:spLocks noChangeShapeType="1"/>
              </p:cNvSpPr>
              <p:nvPr userDrawn="1"/>
            </p:nvSpPr>
            <p:spPr bwMode="auto">
              <a:xfrm>
                <a:off x="0" y="1163"/>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1" name="Line 77"/>
              <p:cNvSpPr>
                <a:spLocks noChangeShapeType="1"/>
              </p:cNvSpPr>
              <p:nvPr userDrawn="1"/>
            </p:nvSpPr>
            <p:spPr bwMode="auto">
              <a:xfrm>
                <a:off x="0" y="1037"/>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2" name="Line 78"/>
              <p:cNvSpPr>
                <a:spLocks noChangeShapeType="1"/>
              </p:cNvSpPr>
              <p:nvPr userDrawn="1"/>
            </p:nvSpPr>
            <p:spPr bwMode="auto">
              <a:xfrm>
                <a:off x="0" y="1091"/>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3" name="Line 79"/>
              <p:cNvSpPr>
                <a:spLocks noChangeShapeType="1"/>
              </p:cNvSpPr>
              <p:nvPr userDrawn="1"/>
            </p:nvSpPr>
            <p:spPr bwMode="auto">
              <a:xfrm>
                <a:off x="0" y="128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4" name="Line 80"/>
              <p:cNvSpPr>
                <a:spLocks noChangeShapeType="1"/>
              </p:cNvSpPr>
              <p:nvPr userDrawn="1"/>
            </p:nvSpPr>
            <p:spPr bwMode="auto">
              <a:xfrm>
                <a:off x="0" y="1268"/>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5" name="Line 81"/>
              <p:cNvSpPr>
                <a:spLocks noChangeShapeType="1"/>
              </p:cNvSpPr>
              <p:nvPr userDrawn="1"/>
            </p:nvSpPr>
            <p:spPr bwMode="auto">
              <a:xfrm>
                <a:off x="0" y="86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6" name="Line 82"/>
              <p:cNvSpPr>
                <a:spLocks noChangeShapeType="1"/>
              </p:cNvSpPr>
              <p:nvPr userDrawn="1"/>
            </p:nvSpPr>
            <p:spPr bwMode="auto">
              <a:xfrm>
                <a:off x="0" y="89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7" name="Line 83"/>
              <p:cNvSpPr>
                <a:spLocks noChangeShapeType="1"/>
              </p:cNvSpPr>
              <p:nvPr userDrawn="1"/>
            </p:nvSpPr>
            <p:spPr bwMode="auto">
              <a:xfrm>
                <a:off x="0" y="92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8" name="Line 84"/>
              <p:cNvSpPr>
                <a:spLocks noChangeShapeType="1"/>
              </p:cNvSpPr>
              <p:nvPr userDrawn="1"/>
            </p:nvSpPr>
            <p:spPr bwMode="auto">
              <a:xfrm>
                <a:off x="0" y="770"/>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9" name="Line 85"/>
              <p:cNvSpPr>
                <a:spLocks noChangeShapeType="1"/>
              </p:cNvSpPr>
              <p:nvPr userDrawn="1"/>
            </p:nvSpPr>
            <p:spPr bwMode="auto">
              <a:xfrm>
                <a:off x="0" y="815"/>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0" name="Line 86"/>
              <p:cNvSpPr>
                <a:spLocks noChangeShapeType="1"/>
              </p:cNvSpPr>
              <p:nvPr userDrawn="1"/>
            </p:nvSpPr>
            <p:spPr bwMode="auto">
              <a:xfrm>
                <a:off x="0" y="71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1" name="Line 87"/>
              <p:cNvSpPr>
                <a:spLocks noChangeShapeType="1"/>
              </p:cNvSpPr>
              <p:nvPr userDrawn="1"/>
            </p:nvSpPr>
            <p:spPr bwMode="auto">
              <a:xfrm>
                <a:off x="0" y="646"/>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2" name="Line 88"/>
              <p:cNvSpPr>
                <a:spLocks noChangeShapeType="1"/>
              </p:cNvSpPr>
              <p:nvPr userDrawn="1"/>
            </p:nvSpPr>
            <p:spPr bwMode="auto">
              <a:xfrm>
                <a:off x="0" y="522"/>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3" name="Line 89"/>
              <p:cNvSpPr>
                <a:spLocks noChangeShapeType="1"/>
              </p:cNvSpPr>
              <p:nvPr userDrawn="1"/>
            </p:nvSpPr>
            <p:spPr bwMode="auto">
              <a:xfrm>
                <a:off x="0" y="558"/>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4" name="Line 90"/>
              <p:cNvSpPr>
                <a:spLocks noChangeShapeType="1"/>
              </p:cNvSpPr>
              <p:nvPr userDrawn="1"/>
            </p:nvSpPr>
            <p:spPr bwMode="auto">
              <a:xfrm>
                <a:off x="0" y="591"/>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5" name="Line 91"/>
              <p:cNvSpPr>
                <a:spLocks noChangeShapeType="1"/>
              </p:cNvSpPr>
              <p:nvPr userDrawn="1"/>
            </p:nvSpPr>
            <p:spPr bwMode="auto">
              <a:xfrm>
                <a:off x="0" y="432"/>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6" name="Line 92"/>
              <p:cNvSpPr>
                <a:spLocks noChangeShapeType="1"/>
              </p:cNvSpPr>
              <p:nvPr userDrawn="1"/>
            </p:nvSpPr>
            <p:spPr bwMode="auto">
              <a:xfrm>
                <a:off x="0" y="384"/>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 name="Line 93"/>
              <p:cNvSpPr>
                <a:spLocks noChangeShapeType="1"/>
              </p:cNvSpPr>
              <p:nvPr userDrawn="1"/>
            </p:nvSpPr>
            <p:spPr bwMode="auto">
              <a:xfrm>
                <a:off x="0" y="477"/>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 name="Line 94"/>
              <p:cNvSpPr>
                <a:spLocks noChangeShapeType="1"/>
              </p:cNvSpPr>
              <p:nvPr userDrawn="1"/>
            </p:nvSpPr>
            <p:spPr bwMode="auto">
              <a:xfrm>
                <a:off x="0" y="33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 name="Line 95"/>
              <p:cNvSpPr>
                <a:spLocks noChangeShapeType="1"/>
              </p:cNvSpPr>
              <p:nvPr userDrawn="1"/>
            </p:nvSpPr>
            <p:spPr bwMode="auto">
              <a:xfrm>
                <a:off x="0" y="318"/>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 name="Line 96"/>
              <p:cNvSpPr>
                <a:spLocks noChangeShapeType="1"/>
              </p:cNvSpPr>
              <p:nvPr userDrawn="1"/>
            </p:nvSpPr>
            <p:spPr bwMode="auto">
              <a:xfrm>
                <a:off x="0" y="258"/>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 name="Line 97"/>
              <p:cNvSpPr>
                <a:spLocks noChangeShapeType="1"/>
              </p:cNvSpPr>
              <p:nvPr userDrawn="1"/>
            </p:nvSpPr>
            <p:spPr bwMode="auto">
              <a:xfrm>
                <a:off x="0" y="7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2" name="Line 98"/>
              <p:cNvSpPr>
                <a:spLocks noChangeShapeType="1"/>
              </p:cNvSpPr>
              <p:nvPr userDrawn="1"/>
            </p:nvSpPr>
            <p:spPr bwMode="auto">
              <a:xfrm>
                <a:off x="0" y="43"/>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3" name="Line 99"/>
              <p:cNvSpPr>
                <a:spLocks noChangeShapeType="1"/>
              </p:cNvSpPr>
              <p:nvPr userDrawn="1"/>
            </p:nvSpPr>
            <p:spPr bwMode="auto">
              <a:xfrm>
                <a:off x="0" y="91"/>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4" name="Line 100"/>
              <p:cNvSpPr>
                <a:spLocks noChangeShapeType="1"/>
              </p:cNvSpPr>
              <p:nvPr userDrawn="1"/>
            </p:nvSpPr>
            <p:spPr bwMode="auto">
              <a:xfrm>
                <a:off x="0" y="145"/>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5" name="Line 101"/>
              <p:cNvSpPr>
                <a:spLocks noChangeShapeType="1"/>
              </p:cNvSpPr>
              <p:nvPr userDrawn="1"/>
            </p:nvSpPr>
            <p:spPr bwMode="auto">
              <a:xfrm>
                <a:off x="0" y="202"/>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33" name="Group 102"/>
            <p:cNvGrpSpPr>
              <a:grpSpLocks/>
            </p:cNvGrpSpPr>
            <p:nvPr userDrawn="1"/>
          </p:nvGrpSpPr>
          <p:grpSpPr bwMode="auto">
            <a:xfrm>
              <a:off x="400" y="205"/>
              <a:ext cx="5216" cy="1123"/>
              <a:chOff x="400" y="205"/>
              <a:chExt cx="5216" cy="1123"/>
            </a:xfrm>
          </p:grpSpPr>
          <p:sp>
            <p:nvSpPr>
              <p:cNvPr id="1034" name="Rectangle 103"/>
              <p:cNvSpPr>
                <a:spLocks noChangeArrowheads="1"/>
              </p:cNvSpPr>
              <p:nvPr userDrawn="1"/>
            </p:nvSpPr>
            <p:spPr bwMode="auto">
              <a:xfrm>
                <a:off x="557" y="205"/>
                <a:ext cx="313" cy="91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smtClean="0"/>
              </a:p>
            </p:txBody>
          </p:sp>
          <p:sp>
            <p:nvSpPr>
              <p:cNvPr id="1035" name="Rectangle 104"/>
              <p:cNvSpPr>
                <a:spLocks noChangeArrowheads="1"/>
              </p:cNvSpPr>
              <p:nvPr userDrawn="1"/>
            </p:nvSpPr>
            <p:spPr bwMode="auto">
              <a:xfrm>
                <a:off x="400" y="288"/>
                <a:ext cx="3567" cy="4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smtClean="0"/>
              </a:p>
            </p:txBody>
          </p:sp>
          <p:sp>
            <p:nvSpPr>
              <p:cNvPr id="1036" name="Rectangle 105"/>
              <p:cNvSpPr>
                <a:spLocks noChangeArrowheads="1"/>
              </p:cNvSpPr>
              <p:nvPr userDrawn="1"/>
            </p:nvSpPr>
            <p:spPr bwMode="auto">
              <a:xfrm>
                <a:off x="4599" y="1115"/>
                <a:ext cx="929" cy="2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smtClean="0"/>
              </a:p>
            </p:txBody>
          </p:sp>
          <p:sp>
            <p:nvSpPr>
              <p:cNvPr id="1037" name="Rectangle 106"/>
              <p:cNvSpPr>
                <a:spLocks noChangeArrowheads="1"/>
              </p:cNvSpPr>
              <p:nvPr userDrawn="1"/>
            </p:nvSpPr>
            <p:spPr bwMode="auto">
              <a:xfrm>
                <a:off x="2049" y="1211"/>
                <a:ext cx="3567" cy="4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smtClean="0"/>
              </a:p>
            </p:txBody>
          </p:sp>
        </p:grpSp>
      </p:grpSp>
      <p:sp>
        <p:nvSpPr>
          <p:cNvPr id="1027" name="Rectangle 107"/>
          <p:cNvSpPr>
            <a:spLocks noGrp="1" noChangeArrowheads="1"/>
          </p:cNvSpPr>
          <p:nvPr>
            <p:ph type="body" idx="1"/>
          </p:nvPr>
        </p:nvSpPr>
        <p:spPr bwMode="auto">
          <a:xfrm>
            <a:off x="838200" y="1752600"/>
            <a:ext cx="7958138" cy="388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2444"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solidFill>
                  <a:schemeClr val="folHlink"/>
                </a:solidFill>
              </a:defRPr>
            </a:lvl1pPr>
          </a:lstStyle>
          <a:p>
            <a:pPr>
              <a:defRPr/>
            </a:pPr>
            <a:endParaRPr lang="en-US"/>
          </a:p>
        </p:txBody>
      </p:sp>
      <p:sp>
        <p:nvSpPr>
          <p:cNvPr id="142445" name="Rectangle 109"/>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chemeClr val="folHlink"/>
                </a:solidFill>
              </a:defRPr>
            </a:lvl1pPr>
          </a:lstStyle>
          <a:p>
            <a:pPr>
              <a:defRPr/>
            </a:pPr>
            <a:r>
              <a:rPr lang="en-US"/>
              <a:t>P.V. Viswanath</a:t>
            </a:r>
          </a:p>
        </p:txBody>
      </p:sp>
      <p:sp>
        <p:nvSpPr>
          <p:cNvPr id="142446"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chemeClr val="folHlink"/>
                </a:solidFill>
              </a:defRPr>
            </a:lvl1pPr>
          </a:lstStyle>
          <a:p>
            <a:pPr>
              <a:defRPr/>
            </a:pPr>
            <a:fld id="{D6250D57-E7AB-4DFB-AE05-9C1A7121C421}" type="slidenum">
              <a:rPr lang="en-US"/>
              <a:pPr>
                <a:defRPr/>
              </a:pPr>
              <a:t>‹#›</a:t>
            </a:fld>
            <a:endParaRPr lang="en-US"/>
          </a:p>
        </p:txBody>
      </p:sp>
      <p:sp>
        <p:nvSpPr>
          <p:cNvPr id="1031" name="Rectangle 111"/>
          <p:cNvSpPr>
            <a:spLocks noGrp="1" noChangeArrowheads="1"/>
          </p:cNvSpPr>
          <p:nvPr>
            <p:ph type="title"/>
          </p:nvPr>
        </p:nvSpPr>
        <p:spPr bwMode="auto">
          <a:xfrm>
            <a:off x="1371600" y="609600"/>
            <a:ext cx="73787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853"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hf hdr="0" dt="0"/>
  <p:txStyles>
    <p:titleStyle>
      <a:lvl1pPr algn="ctr" rtl="0" eaLnBrk="0" fontAlgn="base" hangingPunct="0">
        <a:lnSpc>
          <a:spcPct val="85000"/>
        </a:lnSpc>
        <a:spcBef>
          <a:spcPct val="0"/>
        </a:spcBef>
        <a:spcAft>
          <a:spcPct val="0"/>
        </a:spcAft>
        <a:defRPr sz="3600">
          <a:solidFill>
            <a:schemeClr val="tx2"/>
          </a:solidFill>
          <a:latin typeface="+mj-lt"/>
          <a:ea typeface="+mj-ea"/>
          <a:cs typeface="+mj-cs"/>
        </a:defRPr>
      </a:lvl1pPr>
      <a:lvl2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2pPr>
      <a:lvl3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3pPr>
      <a:lvl4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4pPr>
      <a:lvl5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5pPr>
      <a:lvl6pPr marL="4572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6pPr>
      <a:lvl7pPr marL="9144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7pPr>
      <a:lvl8pPr marL="13716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8pPr>
      <a:lvl9pPr marL="18288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anose="05000000000000000000" pitchFamily="2" charset="2"/>
        <a:buChar char="w"/>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anose="05000000000000000000" pitchFamily="2" charset="2"/>
        <a:buChar char="n"/>
        <a:defRPr sz="2400">
          <a:solidFill>
            <a:schemeClr val="tx1"/>
          </a:solidFill>
          <a:latin typeface="+mn-lt"/>
          <a:cs typeface="+mn-cs"/>
        </a:defRPr>
      </a:lvl2pPr>
      <a:lvl3pPr marL="1085850" indent="-228600" algn="l" rtl="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mn-lt"/>
          <a:cs typeface="+mn-cs"/>
        </a:defRPr>
      </a:lvl3pPr>
      <a:lvl4pPr marL="1428750" indent="-228600" algn="l" rtl="0" eaLnBrk="0" fontAlgn="base" hangingPunct="0">
        <a:spcBef>
          <a:spcPct val="20000"/>
        </a:spcBef>
        <a:spcAft>
          <a:spcPct val="0"/>
        </a:spcAft>
        <a:buClr>
          <a:schemeClr val="accent2"/>
        </a:buClr>
        <a:buSzPct val="85000"/>
        <a:buFont typeface="Wingdings" panose="05000000000000000000" pitchFamily="2" charset="2"/>
        <a:buChar char="w"/>
        <a:defRPr>
          <a:solidFill>
            <a:schemeClr val="tx1"/>
          </a:solidFill>
          <a:latin typeface="+mn-lt"/>
          <a:cs typeface="+mn-cs"/>
        </a:defRPr>
      </a:lvl4pPr>
      <a:lvl5pPr marL="1771650" indent="-228600" algn="l" rtl="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mn-lt"/>
          <a:cs typeface="+mn-cs"/>
        </a:defRPr>
      </a:lvl5pPr>
      <a:lvl6pPr marL="22288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6pPr>
      <a:lvl7pPr marL="26860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7pPr>
      <a:lvl8pPr marL="31432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8pPr>
      <a:lvl9pPr marL="36004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s/_rels/slide18.xml.rels><?xml version="1.0" encoding="UTF-8" standalone="yes"?>
<Relationships xmlns="http://schemas.openxmlformats.org/package/2006/relationships"><Relationship Id="rId3" Type="http://schemas.openxmlformats.org/officeDocument/2006/relationships/tags" Target="../tags/tag6.xml"/><Relationship Id="rId7" Type="http://schemas.openxmlformats.org/officeDocument/2006/relationships/image" Target="../media/image1.emf"/><Relationship Id="rId2" Type="http://schemas.openxmlformats.org/officeDocument/2006/relationships/tags" Target="../tags/tag5.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p:spPr>
        <p:txBody>
          <a:bodyPr lIns="90487" tIns="44450" rIns="90487" bIns="44450"/>
          <a:lstStyle/>
          <a:p>
            <a:pPr eaLnBrk="1" hangingPunct="1"/>
            <a:r>
              <a:rPr lang="en-US" altLang="en-US" sz="4000" dirty="0" smtClean="0"/>
              <a:t>Financial and Operating Decisions</a:t>
            </a:r>
          </a:p>
        </p:txBody>
      </p:sp>
      <p:sp>
        <p:nvSpPr>
          <p:cNvPr id="4099" name="Rectangle 3"/>
          <p:cNvSpPr>
            <a:spLocks noGrp="1" noChangeArrowheads="1"/>
          </p:cNvSpPr>
          <p:nvPr>
            <p:ph type="subTitle" idx="1"/>
          </p:nvPr>
        </p:nvSpPr>
        <p:spPr>
          <a:noFill/>
        </p:spPr>
        <p:txBody>
          <a:bodyPr lIns="90487" tIns="44450" rIns="90487" bIns="44450"/>
          <a:lstStyle/>
          <a:p>
            <a:pPr marL="342900" indent="-342900" eaLnBrk="1" hangingPunct="1"/>
            <a:r>
              <a:rPr lang="en-US" altLang="en-US" dirty="0" smtClean="0"/>
              <a:t>P.V. Viswanath</a:t>
            </a:r>
          </a:p>
          <a:p>
            <a:pPr marL="342900" indent="-342900" eaLnBrk="1" hangingPunct="1"/>
            <a:endParaRPr lang="en-US" altLang="en-US" dirty="0" smtClean="0"/>
          </a:p>
          <a:p>
            <a:pPr marL="342900" indent="-342900" eaLnBrk="1" hangingPunct="1"/>
            <a:endParaRPr lang="en-US" altLang="en-US" dirty="0" smtClean="0"/>
          </a:p>
          <a:p>
            <a:pPr marL="342900" indent="-342900" eaLnBrk="1" hangingPunct="1"/>
            <a:r>
              <a:rPr lang="en-US" altLang="en-US" dirty="0" smtClean="0"/>
              <a:t>For a course on </a:t>
            </a:r>
            <a:br>
              <a:rPr lang="en-US" altLang="en-US" dirty="0" smtClean="0"/>
            </a:br>
            <a:r>
              <a:rPr lang="en-US" altLang="en-US" dirty="0" smtClean="0"/>
              <a:t>Financial Strategy and Business Decisions</a:t>
            </a:r>
          </a:p>
          <a:p>
            <a:pPr marL="342900" indent="-342900" eaLnBrk="1" hangingPunct="1"/>
            <a:endParaRPr lang="en-US" altLang="en-US"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914400"/>
          </a:xfrm>
        </p:spPr>
        <p:txBody>
          <a:bodyPr/>
          <a:lstStyle/>
          <a:p>
            <a:r>
              <a:rPr lang="en-US" dirty="0" smtClean="0"/>
              <a:t>Financial Decisions</a:t>
            </a:r>
            <a:endParaRPr lang="en-US" dirty="0"/>
          </a:p>
        </p:txBody>
      </p:sp>
      <p:sp>
        <p:nvSpPr>
          <p:cNvPr id="3" name="Content Placeholder 2"/>
          <p:cNvSpPr>
            <a:spLocks noGrp="1"/>
          </p:cNvSpPr>
          <p:nvPr>
            <p:ph idx="1"/>
          </p:nvPr>
        </p:nvSpPr>
        <p:spPr>
          <a:xfrm>
            <a:off x="685800" y="1905000"/>
            <a:ext cx="7772400" cy="4267200"/>
          </a:xfrm>
        </p:spPr>
        <p:txBody>
          <a:bodyPr>
            <a:normAutofit fontScale="92500" lnSpcReduction="10000"/>
          </a:bodyPr>
          <a:lstStyle/>
          <a:p>
            <a:r>
              <a:rPr lang="en-US" dirty="0" smtClean="0"/>
              <a:t>From another point of view, financial decisions are decisions that are related to the financial system.</a:t>
            </a:r>
          </a:p>
          <a:p>
            <a:r>
              <a:rPr lang="en-US" dirty="0" smtClean="0"/>
              <a:t>The financial system deals mainly with the transfer of resources from surplus units to deficit units.</a:t>
            </a:r>
          </a:p>
          <a:p>
            <a:r>
              <a:rPr lang="en-US" dirty="0" smtClean="0"/>
              <a:t>This transfer occurs in two ways:</a:t>
            </a:r>
          </a:p>
          <a:p>
            <a:pPr lvl="1"/>
            <a:r>
              <a:rPr lang="en-US" dirty="0" smtClean="0"/>
              <a:t>Directly, through sale of securities (claims to future cashflows) to surplus units</a:t>
            </a:r>
          </a:p>
          <a:p>
            <a:pPr lvl="1"/>
            <a:r>
              <a:rPr lang="en-US" dirty="0" smtClean="0"/>
              <a:t>Indirectly through sales of securities to intermediaries, who then sell them to surplus units.</a:t>
            </a:r>
          </a:p>
          <a:p>
            <a:r>
              <a:rPr lang="en-US" dirty="0" smtClean="0"/>
              <a:t>Transfer of risk associated with these resource transfers is also </a:t>
            </a:r>
            <a:r>
              <a:rPr lang="en-US" dirty="0" smtClean="0"/>
              <a:t>a financial decision.</a:t>
            </a:r>
            <a:endParaRPr lang="en-US" dirty="0"/>
          </a:p>
        </p:txBody>
      </p:sp>
    </p:spTree>
    <p:extLst>
      <p:ext uri="{BB962C8B-B14F-4D97-AF65-F5344CB8AC3E}">
        <p14:creationId xmlns:p14="http://schemas.microsoft.com/office/powerpoint/2010/main" val="716265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533400"/>
            <a:ext cx="7772400" cy="762000"/>
          </a:xfrm>
        </p:spPr>
        <p:txBody>
          <a:bodyPr/>
          <a:lstStyle/>
          <a:p>
            <a:r>
              <a:rPr lang="en-US" altLang="en-US" dirty="0" smtClean="0"/>
              <a:t>Financial Decisions</a:t>
            </a:r>
          </a:p>
        </p:txBody>
      </p:sp>
      <p:sp>
        <p:nvSpPr>
          <p:cNvPr id="16387" name="Content Placeholder 2"/>
          <p:cNvSpPr>
            <a:spLocks noGrp="1"/>
          </p:cNvSpPr>
          <p:nvPr>
            <p:ph idx="1"/>
          </p:nvPr>
        </p:nvSpPr>
        <p:spPr>
          <a:xfrm>
            <a:off x="457200" y="2057400"/>
            <a:ext cx="8229600" cy="4038600"/>
          </a:xfrm>
        </p:spPr>
        <p:txBody>
          <a:bodyPr/>
          <a:lstStyle/>
          <a:p>
            <a:r>
              <a:rPr lang="en-US" altLang="en-US" dirty="0" smtClean="0"/>
              <a:t>Here is a partial list of financial decisions:</a:t>
            </a:r>
          </a:p>
          <a:p>
            <a:pPr lvl="1"/>
            <a:r>
              <a:rPr lang="en-US" altLang="en-US" dirty="0" smtClean="0"/>
              <a:t>Short term financing</a:t>
            </a:r>
          </a:p>
          <a:p>
            <a:pPr lvl="1"/>
            <a:r>
              <a:rPr lang="en-US" altLang="en-US" dirty="0" smtClean="0"/>
              <a:t>Long-term financing or the capital structure decision, either through IPOs or private placements</a:t>
            </a:r>
          </a:p>
          <a:p>
            <a:pPr lvl="1"/>
            <a:r>
              <a:rPr lang="en-US" altLang="en-US" dirty="0" smtClean="0"/>
              <a:t>Decisions regarding the maturity of debt</a:t>
            </a:r>
          </a:p>
          <a:p>
            <a:pPr lvl="1"/>
            <a:r>
              <a:rPr lang="en-US" altLang="en-US" dirty="0" smtClean="0"/>
              <a:t>Decisions regarding currency in which to borrow</a:t>
            </a:r>
          </a:p>
          <a:p>
            <a:pPr lvl="1"/>
            <a:r>
              <a:rPr lang="en-US" altLang="en-US" dirty="0" smtClean="0"/>
              <a:t>Decisions regarding borrowing at fixed rates or floating rates</a:t>
            </a:r>
          </a:p>
          <a:p>
            <a:pPr lvl="1"/>
            <a:r>
              <a:rPr lang="en-US" altLang="en-US" dirty="0" smtClean="0"/>
              <a:t>Decisions to hedge interest rates or not</a:t>
            </a:r>
          </a:p>
        </p:txBody>
      </p:sp>
    </p:spTree>
    <p:extLst>
      <p:ext uri="{BB962C8B-B14F-4D97-AF65-F5344CB8AC3E}">
        <p14:creationId xmlns:p14="http://schemas.microsoft.com/office/powerpoint/2010/main" val="12819405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09600" y="228600"/>
            <a:ext cx="7772400" cy="1143000"/>
          </a:xfrm>
        </p:spPr>
        <p:txBody>
          <a:bodyPr/>
          <a:lstStyle/>
          <a:p>
            <a:r>
              <a:rPr lang="en-US" altLang="en-US" smtClean="0"/>
              <a:t>Financial Decisions</a:t>
            </a:r>
          </a:p>
        </p:txBody>
      </p:sp>
      <p:sp>
        <p:nvSpPr>
          <p:cNvPr id="18435" name="Content Placeholder 2"/>
          <p:cNvSpPr>
            <a:spLocks noGrp="1"/>
          </p:cNvSpPr>
          <p:nvPr>
            <p:ph idx="1"/>
          </p:nvPr>
        </p:nvSpPr>
        <p:spPr>
          <a:xfrm>
            <a:off x="609600" y="1905000"/>
            <a:ext cx="7772400" cy="4572000"/>
          </a:xfrm>
        </p:spPr>
        <p:txBody>
          <a:bodyPr/>
          <a:lstStyle/>
          <a:p>
            <a:pPr lvl="1"/>
            <a:r>
              <a:rPr lang="en-US" altLang="en-US" dirty="0" smtClean="0"/>
              <a:t>Decision to list on an exchange</a:t>
            </a:r>
          </a:p>
          <a:p>
            <a:pPr lvl="1"/>
            <a:r>
              <a:rPr lang="en-US" altLang="en-US" dirty="0" smtClean="0"/>
              <a:t>Decision to pay dividends</a:t>
            </a:r>
          </a:p>
          <a:p>
            <a:pPr lvl="1"/>
            <a:r>
              <a:rPr lang="en-US" altLang="en-US" dirty="0" smtClean="0"/>
              <a:t>Credit terms, such as number of days credit allowed, cash discounts, etc.</a:t>
            </a:r>
          </a:p>
          <a:p>
            <a:pPr lvl="1"/>
            <a:r>
              <a:rPr lang="en-US" altLang="en-US" dirty="0" smtClean="0"/>
              <a:t>Hedging</a:t>
            </a:r>
          </a:p>
          <a:p>
            <a:pPr marL="457200" lvl="1" indent="0">
              <a:buNone/>
            </a:pPr>
            <a:r>
              <a:rPr lang="en-US" altLang="en-US" dirty="0" smtClean="0"/>
              <a:t>But…</a:t>
            </a:r>
          </a:p>
          <a:p>
            <a:pPr lvl="1"/>
            <a:r>
              <a:rPr lang="en-US" altLang="en-US" dirty="0" smtClean="0"/>
              <a:t>Determining the cost of capital is a processes that have to do with financial decisions, but are not themselves financial decisions.</a:t>
            </a:r>
          </a:p>
          <a:p>
            <a:pPr lvl="1"/>
            <a:endParaRPr lang="en-US" altLang="en-US" dirty="0" smtClean="0"/>
          </a:p>
          <a:p>
            <a:endParaRPr lang="en-US" altLang="en-US" dirty="0" smtClean="0"/>
          </a:p>
          <a:p>
            <a:endParaRPr lang="en-US" altLang="en-US" dirty="0" smtClean="0"/>
          </a:p>
        </p:txBody>
      </p:sp>
    </p:spTree>
    <p:extLst>
      <p:ext uri="{BB962C8B-B14F-4D97-AF65-F5344CB8AC3E}">
        <p14:creationId xmlns:p14="http://schemas.microsoft.com/office/powerpoint/2010/main" val="1341524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 y="685800"/>
            <a:ext cx="8610600" cy="609600"/>
          </a:xfrm>
        </p:spPr>
        <p:txBody>
          <a:bodyPr/>
          <a:lstStyle/>
          <a:p>
            <a:r>
              <a:rPr lang="en-US" altLang="en-US" dirty="0" smtClean="0"/>
              <a:t>Operating and Financial Decisions</a:t>
            </a:r>
          </a:p>
        </p:txBody>
      </p:sp>
      <p:sp>
        <p:nvSpPr>
          <p:cNvPr id="3" name="Content Placeholder 2"/>
          <p:cNvSpPr>
            <a:spLocks noGrp="1"/>
          </p:cNvSpPr>
          <p:nvPr>
            <p:ph idx="1"/>
          </p:nvPr>
        </p:nvSpPr>
        <p:spPr>
          <a:xfrm>
            <a:off x="304800" y="1905000"/>
            <a:ext cx="8610600" cy="4648200"/>
          </a:xfrm>
        </p:spPr>
        <p:txBody>
          <a:bodyPr>
            <a:normAutofit fontScale="92500" lnSpcReduction="10000"/>
          </a:bodyPr>
          <a:lstStyle/>
          <a:p>
            <a:pPr>
              <a:defRPr/>
            </a:pPr>
            <a:r>
              <a:rPr lang="en-US" dirty="0"/>
              <a:t>Normally operating decisions are primary, they are taken first, and they </a:t>
            </a:r>
            <a:r>
              <a:rPr lang="en-US" dirty="0" smtClean="0"/>
              <a:t>lead to specific </a:t>
            </a:r>
            <a:r>
              <a:rPr lang="en-US" dirty="0" smtClean="0"/>
              <a:t>financial </a:t>
            </a:r>
            <a:r>
              <a:rPr lang="en-US" dirty="0"/>
              <a:t>decisions.  This is not to say that the operating </a:t>
            </a:r>
            <a:r>
              <a:rPr lang="en-US" i="1" dirty="0"/>
              <a:t>actions</a:t>
            </a:r>
            <a:r>
              <a:rPr lang="en-US" dirty="0"/>
              <a:t> are taken first, just that these </a:t>
            </a:r>
            <a:r>
              <a:rPr lang="en-US" i="1" dirty="0"/>
              <a:t>decisions</a:t>
            </a:r>
            <a:r>
              <a:rPr lang="en-US" dirty="0"/>
              <a:t> are usually taken first, e.g. which industry to operate in, which market to target, where to locate a plant etc.</a:t>
            </a:r>
          </a:p>
          <a:p>
            <a:pPr>
              <a:defRPr/>
            </a:pPr>
            <a:r>
              <a:rPr lang="en-US" dirty="0" smtClean="0"/>
              <a:t>Operating decisions will often imply specific optimal financial decisions or modifications of existing financial decisions.</a:t>
            </a:r>
          </a:p>
          <a:p>
            <a:pPr>
              <a:defRPr/>
            </a:pPr>
            <a:r>
              <a:rPr lang="en-US" dirty="0" smtClean="0"/>
              <a:t>Financial decisions that are implied or dictated by operating decisions are non-strategic or tactical.</a:t>
            </a:r>
          </a:p>
          <a:p>
            <a:pPr>
              <a:defRPr/>
            </a:pPr>
            <a:r>
              <a:rPr lang="en-US" dirty="0" smtClean="0"/>
              <a:t>Let us look at some examples:</a:t>
            </a:r>
          </a:p>
        </p:txBody>
      </p:sp>
    </p:spTree>
    <p:extLst>
      <p:ext uri="{BB962C8B-B14F-4D97-AF65-F5344CB8AC3E}">
        <p14:creationId xmlns:p14="http://schemas.microsoft.com/office/powerpoint/2010/main" val="3224171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774" y="609600"/>
            <a:ext cx="8763000" cy="609600"/>
          </a:xfrm>
        </p:spPr>
        <p:txBody>
          <a:bodyPr/>
          <a:lstStyle/>
          <a:p>
            <a:r>
              <a:rPr lang="en-US" dirty="0" smtClean="0"/>
              <a:t>Operating and Financial Decisions</a:t>
            </a:r>
            <a:endParaRPr lang="en-US" dirty="0"/>
          </a:p>
        </p:txBody>
      </p:sp>
      <p:sp>
        <p:nvSpPr>
          <p:cNvPr id="3" name="Content Placeholder 2"/>
          <p:cNvSpPr>
            <a:spLocks noGrp="1"/>
          </p:cNvSpPr>
          <p:nvPr>
            <p:ph idx="1"/>
          </p:nvPr>
        </p:nvSpPr>
        <p:spPr>
          <a:xfrm>
            <a:off x="495300" y="2057400"/>
            <a:ext cx="8648700" cy="4495800"/>
          </a:xfrm>
        </p:spPr>
        <p:txBody>
          <a:bodyPr>
            <a:normAutofit fontScale="85000" lnSpcReduction="10000"/>
          </a:bodyPr>
          <a:lstStyle/>
          <a:p>
            <a:pPr>
              <a:defRPr/>
            </a:pPr>
            <a:r>
              <a:rPr lang="en-US" dirty="0" smtClean="0"/>
              <a:t>The choice of industry </a:t>
            </a:r>
            <a:r>
              <a:rPr lang="en-US" dirty="0" smtClean="0"/>
              <a:t>often dictates </a:t>
            </a:r>
            <a:r>
              <a:rPr lang="en-US" dirty="0" smtClean="0"/>
              <a:t>specific capital structures. For </a:t>
            </a:r>
            <a:r>
              <a:rPr lang="en-US" dirty="0"/>
              <a:t>example, industries that are more capital intensive are likely to use more debt capital</a:t>
            </a:r>
            <a:r>
              <a:rPr lang="en-US" dirty="0" smtClean="0"/>
              <a:t>.  This is because assets such as machinery can be more easily used as collateral, which makes it cheaper to borrow money to finance them.</a:t>
            </a:r>
            <a:endParaRPr lang="en-US" dirty="0"/>
          </a:p>
          <a:p>
            <a:pPr>
              <a:defRPr/>
            </a:pPr>
            <a:r>
              <a:rPr lang="en-US" dirty="0" smtClean="0"/>
              <a:t>If </a:t>
            </a:r>
            <a:r>
              <a:rPr lang="en-US" dirty="0"/>
              <a:t>the firm decides to sell abroad, it may then need to hedge its foreign currency inflows</a:t>
            </a:r>
            <a:r>
              <a:rPr lang="en-US" dirty="0" smtClean="0"/>
              <a:t>.  The decision to hedge, here, is a tactical financial decision.</a:t>
            </a:r>
          </a:p>
          <a:p>
            <a:pPr>
              <a:defRPr/>
            </a:pPr>
            <a:r>
              <a:rPr lang="en-US" dirty="0" smtClean="0"/>
              <a:t>If a firm has an investment strategy that is likely to require future investment, it may want to hedge against changes in interest rates.  Again, this is a tactical financial decision compelled by the investment, even though the investment has yet to take place.</a:t>
            </a:r>
          </a:p>
        </p:txBody>
      </p:sp>
    </p:spTree>
    <p:extLst>
      <p:ext uri="{BB962C8B-B14F-4D97-AF65-F5344CB8AC3E}">
        <p14:creationId xmlns:p14="http://schemas.microsoft.com/office/powerpoint/2010/main" val="3787488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3" name="think-cell Slide" r:id="rId4" imgW="395" imgH="394" progId="TCLayout.ActiveDocument.1">
                  <p:embed/>
                </p:oleObj>
              </mc:Choice>
              <mc:Fallback>
                <p:oleObj name="think-cell Slide" r:id="rId4" imgW="395" imgH="394" progId="TCLayout.ActiveDocument.1">
                  <p:embed/>
                  <p:pic>
                    <p:nvPicPr>
                      <p:cNvPr id="4" name="Object 3"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695793" y="304800"/>
            <a:ext cx="8077200" cy="838200"/>
          </a:xfrm>
        </p:spPr>
        <p:txBody>
          <a:bodyPr vert="horz"/>
          <a:lstStyle/>
          <a:p>
            <a:r>
              <a:rPr lang="en-US" dirty="0" smtClean="0"/>
              <a:t>Operating &amp; Tactical Financial Decisions</a:t>
            </a:r>
            <a:endParaRPr lang="en-US" dirty="0"/>
          </a:p>
        </p:txBody>
      </p:sp>
      <p:sp>
        <p:nvSpPr>
          <p:cNvPr id="3" name="Content Placeholder 2"/>
          <p:cNvSpPr>
            <a:spLocks noGrp="1"/>
          </p:cNvSpPr>
          <p:nvPr>
            <p:ph idx="1"/>
          </p:nvPr>
        </p:nvSpPr>
        <p:spPr>
          <a:xfrm>
            <a:off x="685800" y="1752600"/>
            <a:ext cx="7772400" cy="4876800"/>
          </a:xfrm>
        </p:spPr>
        <p:txBody>
          <a:bodyPr>
            <a:normAutofit fontScale="85000" lnSpcReduction="10000"/>
          </a:bodyPr>
          <a:lstStyle/>
          <a:p>
            <a:pPr>
              <a:defRPr/>
            </a:pPr>
            <a:r>
              <a:rPr lang="en-US" dirty="0"/>
              <a:t>Retail firms are likely to use short-term capital rather than long-term capital because of high </a:t>
            </a:r>
            <a:r>
              <a:rPr lang="en-US" dirty="0" smtClean="0"/>
              <a:t>asset turnover </a:t>
            </a:r>
            <a:r>
              <a:rPr lang="en-US" dirty="0"/>
              <a:t>rates.  High asset turnover means the assets are of short maturity and hence it makes sense that the financing should also be short-term.</a:t>
            </a:r>
          </a:p>
          <a:p>
            <a:pPr>
              <a:defRPr/>
            </a:pPr>
            <a:r>
              <a:rPr lang="en-US" dirty="0"/>
              <a:t>As mentioned before, the primacy of operating decisions </a:t>
            </a:r>
            <a:r>
              <a:rPr lang="en-US" dirty="0" smtClean="0"/>
              <a:t>in this case means </a:t>
            </a:r>
            <a:r>
              <a:rPr lang="en-US" dirty="0"/>
              <a:t>that the </a:t>
            </a:r>
            <a:r>
              <a:rPr lang="en-US" dirty="0" smtClean="0"/>
              <a:t>associated financing </a:t>
            </a:r>
            <a:r>
              <a:rPr lang="en-US" dirty="0"/>
              <a:t>decisions can be taken, by and large, after the operating decisions have been taken.  Little coordination is usually required between </a:t>
            </a:r>
            <a:r>
              <a:rPr lang="en-US" dirty="0" smtClean="0"/>
              <a:t>these operating </a:t>
            </a:r>
            <a:r>
              <a:rPr lang="en-US" dirty="0"/>
              <a:t>and </a:t>
            </a:r>
            <a:r>
              <a:rPr lang="en-US" dirty="0" smtClean="0"/>
              <a:t>financing </a:t>
            </a:r>
            <a:r>
              <a:rPr lang="en-US" dirty="0"/>
              <a:t>decisions because of these influences running from operating to financing decisions</a:t>
            </a:r>
            <a:r>
              <a:rPr lang="en-US" dirty="0" smtClean="0"/>
              <a:t>.  </a:t>
            </a:r>
          </a:p>
          <a:p>
            <a:pPr>
              <a:defRPr/>
            </a:pPr>
            <a:r>
              <a:rPr lang="en-US" dirty="0" smtClean="0"/>
              <a:t>These are tactical financial decisions, which enable and or are directed by an operating decision.</a:t>
            </a:r>
          </a:p>
          <a:p>
            <a:pPr marL="0" indent="0">
              <a:buNone/>
            </a:pPr>
            <a:endParaRPr lang="en-US" dirty="0"/>
          </a:p>
        </p:txBody>
      </p:sp>
    </p:spTree>
    <p:extLst>
      <p:ext uri="{BB962C8B-B14F-4D97-AF65-F5344CB8AC3E}">
        <p14:creationId xmlns:p14="http://schemas.microsoft.com/office/powerpoint/2010/main" val="24214436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42900" y="228600"/>
            <a:ext cx="8686800" cy="1143000"/>
          </a:xfrm>
        </p:spPr>
        <p:txBody>
          <a:bodyPr/>
          <a:lstStyle/>
          <a:p>
            <a:r>
              <a:rPr lang="en-US" altLang="en-US" dirty="0" smtClean="0"/>
              <a:t>Operating and Strategic Financial Decisions</a:t>
            </a:r>
          </a:p>
        </p:txBody>
      </p:sp>
      <p:sp>
        <p:nvSpPr>
          <p:cNvPr id="3" name="Content Placeholder 2"/>
          <p:cNvSpPr>
            <a:spLocks noGrp="1"/>
          </p:cNvSpPr>
          <p:nvPr>
            <p:ph idx="1"/>
          </p:nvPr>
        </p:nvSpPr>
        <p:spPr>
          <a:xfrm>
            <a:off x="457200" y="2133600"/>
            <a:ext cx="8458200" cy="4572000"/>
          </a:xfrm>
        </p:spPr>
        <p:txBody>
          <a:bodyPr>
            <a:normAutofit fontScale="85000" lnSpcReduction="10000"/>
          </a:bodyPr>
          <a:lstStyle/>
          <a:p>
            <a:pPr>
              <a:defRPr/>
            </a:pPr>
            <a:r>
              <a:rPr lang="en-US" dirty="0" smtClean="0"/>
              <a:t>The preceding </a:t>
            </a:r>
            <a:r>
              <a:rPr lang="en-US" dirty="0"/>
              <a:t>are some examples of how the operating decisions of the firm affect </a:t>
            </a:r>
            <a:r>
              <a:rPr lang="en-US" dirty="0" smtClean="0"/>
              <a:t>or lead to specific non-strategic financing </a:t>
            </a:r>
            <a:r>
              <a:rPr lang="en-US" dirty="0"/>
              <a:t>decisions.</a:t>
            </a:r>
          </a:p>
          <a:p>
            <a:pPr>
              <a:defRPr/>
            </a:pPr>
            <a:r>
              <a:rPr lang="en-US" dirty="0" smtClean="0"/>
              <a:t>In this course, we </a:t>
            </a:r>
            <a:r>
              <a:rPr lang="en-US" dirty="0"/>
              <a:t>are </a:t>
            </a:r>
            <a:r>
              <a:rPr lang="en-US" dirty="0" smtClean="0"/>
              <a:t>interested, rather, in </a:t>
            </a:r>
            <a:r>
              <a:rPr lang="en-US" dirty="0"/>
              <a:t>financial decisions that </a:t>
            </a:r>
            <a:r>
              <a:rPr lang="en-US" dirty="0" smtClean="0"/>
              <a:t>affect </a:t>
            </a:r>
            <a:r>
              <a:rPr lang="en-US" dirty="0"/>
              <a:t>or limit or enhance the operating decisions of the firm and the cashflows generated by the operating </a:t>
            </a:r>
            <a:r>
              <a:rPr lang="en-US" dirty="0" smtClean="0"/>
              <a:t>decisions; i.e., we are interested in strategic financial decisions.</a:t>
            </a:r>
            <a:endParaRPr lang="en-US" dirty="0"/>
          </a:p>
          <a:p>
            <a:pPr>
              <a:defRPr/>
            </a:pPr>
            <a:r>
              <a:rPr lang="en-US" dirty="0"/>
              <a:t>This means that there will have to be some sort of higher-level coordination between the financial decision-makers and the operating decision-makers</a:t>
            </a:r>
            <a:r>
              <a:rPr lang="en-US" dirty="0" smtClean="0"/>
              <a:t>.  The financial decision will have to be taken in consultation with the operating decision-maker because the decision-space of the latter will be impacted by the financial decisions.</a:t>
            </a:r>
          </a:p>
        </p:txBody>
      </p:sp>
    </p:spTree>
    <p:extLst>
      <p:ext uri="{BB962C8B-B14F-4D97-AF65-F5344CB8AC3E}">
        <p14:creationId xmlns:p14="http://schemas.microsoft.com/office/powerpoint/2010/main" val="893405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28" name="think-cell Slide" r:id="rId4" imgW="395" imgH="394" progId="TCLayout.ActiveDocument.1">
                  <p:embed/>
                </p:oleObj>
              </mc:Choice>
              <mc:Fallback>
                <p:oleObj name="think-cell Slide" r:id="rId4" imgW="395" imgH="394" progId="TCLayout.ActiveDocument.1">
                  <p:embed/>
                  <p:pic>
                    <p:nvPicPr>
                      <p:cNvPr id="5" name="Object 4"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609600" y="609600"/>
            <a:ext cx="8763000" cy="768350"/>
          </a:xfrm>
        </p:spPr>
        <p:txBody>
          <a:bodyPr vert="horz"/>
          <a:lstStyle/>
          <a:p>
            <a:r>
              <a:rPr lang="en-US" altLang="en-US" dirty="0" smtClean="0"/>
              <a:t>Strategic and Tactical Aspects of Financial </a:t>
            </a:r>
            <a:r>
              <a:rPr lang="en-US" altLang="en-US" dirty="0"/>
              <a:t>Decisions</a:t>
            </a:r>
            <a:endParaRPr lang="en-US" dirty="0"/>
          </a:p>
        </p:txBody>
      </p:sp>
      <p:sp>
        <p:nvSpPr>
          <p:cNvPr id="3" name="Content Placeholder 2"/>
          <p:cNvSpPr>
            <a:spLocks noGrp="1"/>
          </p:cNvSpPr>
          <p:nvPr>
            <p:ph idx="1"/>
          </p:nvPr>
        </p:nvSpPr>
        <p:spPr>
          <a:xfrm>
            <a:off x="381000" y="1752600"/>
            <a:ext cx="8382000" cy="4953000"/>
          </a:xfrm>
        </p:spPr>
        <p:txBody>
          <a:bodyPr>
            <a:normAutofit fontScale="77500" lnSpcReduction="20000"/>
          </a:bodyPr>
          <a:lstStyle/>
          <a:p>
            <a:pPr>
              <a:defRPr/>
            </a:pPr>
            <a:r>
              <a:rPr lang="en-US" dirty="0"/>
              <a:t>When the manager takes financial decisions, care will have to be taken not only to ensure that the financial decision is consistent with the operating decision that has already been made, but rather the manager needs to make sure that the financial decision that is to be taken will not have unexpected implications for operating </a:t>
            </a:r>
            <a:r>
              <a:rPr lang="en-US" dirty="0" smtClean="0"/>
              <a:t>policies, i.e. that strategic aspects of the financial decision, if any, will be taken into account.</a:t>
            </a:r>
            <a:endParaRPr lang="en-US" dirty="0"/>
          </a:p>
          <a:p>
            <a:pPr>
              <a:defRPr/>
            </a:pPr>
            <a:r>
              <a:rPr lang="en-US" dirty="0"/>
              <a:t>For example, a decision on credit policy </a:t>
            </a:r>
            <a:r>
              <a:rPr lang="en-US" dirty="0" smtClean="0"/>
              <a:t>(a financial decision) will </a:t>
            </a:r>
            <a:r>
              <a:rPr lang="en-US" dirty="0"/>
              <a:t>have to be coordinated with the decision as to which market segment to target </a:t>
            </a:r>
            <a:r>
              <a:rPr lang="en-US" dirty="0" smtClean="0"/>
              <a:t>(an operating decision) – </a:t>
            </a:r>
            <a:r>
              <a:rPr lang="en-US" dirty="0"/>
              <a:t>certain markets may require more liberal provision of credit.</a:t>
            </a:r>
          </a:p>
          <a:p>
            <a:pPr>
              <a:defRPr/>
            </a:pPr>
            <a:r>
              <a:rPr lang="en-US" dirty="0"/>
              <a:t>Similarly, taking on financial leverage could lead to the firm being perceived as aggressive and hence impact the extent of competition for the firm</a:t>
            </a:r>
            <a:r>
              <a:rPr lang="en-US" dirty="0" smtClean="0"/>
              <a:t>.</a:t>
            </a:r>
          </a:p>
          <a:p>
            <a:pPr>
              <a:defRPr/>
            </a:pPr>
            <a:r>
              <a:rPr lang="en-US" dirty="0" smtClean="0"/>
              <a:t>Because these financial decisions have strategic implications, ignoring their impact on the operations of the firm can have negative value implications.</a:t>
            </a:r>
            <a:endParaRPr lang="en-US" dirty="0"/>
          </a:p>
          <a:p>
            <a:endParaRPr lang="en-US" dirty="0"/>
          </a:p>
        </p:txBody>
      </p:sp>
    </p:spTree>
    <p:extLst>
      <p:ext uri="{BB962C8B-B14F-4D97-AF65-F5344CB8AC3E}">
        <p14:creationId xmlns:p14="http://schemas.microsoft.com/office/powerpoint/2010/main" val="2754920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4710" name="think-cell Slide" r:id="rId6" imgW="395" imgH="394" progId="TCLayout.ActiveDocument.1">
                  <p:embed/>
                </p:oleObj>
              </mc:Choice>
              <mc:Fallback>
                <p:oleObj name="think-cell Slide" r:id="rId6" imgW="395" imgH="394" progId="TCLayout.ActiveDocument.1">
                  <p:embed/>
                  <p:pic>
                    <p:nvPicPr>
                      <p:cNvPr id="5" name="Object 4" hidden="1"/>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4" name="Rectangle 3" hidden="1"/>
          <p:cNvSpPr/>
          <p:nvPr>
            <p:custDataLst>
              <p:tags r:id="rId3"/>
            </p:custDataLst>
          </p:nvPr>
        </p:nvSpPr>
        <p:spPr bwMode="auto">
          <a:xfrm>
            <a:off x="0" y="0"/>
            <a:ext cx="158750" cy="158750"/>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0" tIns="0" rIns="0" bIns="0" numCol="1" rtlCol="0" anchor="t" anchorCtr="0" compatLnSpc="1">
            <a:prstTxWarp prst="textNoShape">
              <a:avLst/>
            </a:prstTxWarp>
          </a:bodyPr>
          <a:lstStyle/>
          <a:p>
            <a:pPr eaLnBrk="1" hangingPunct="1"/>
            <a:endParaRPr kumimoji="0" lang="en-US" sz="4400" u="none" strike="noStrike" cap="none" normalizeH="0" dirty="0" smtClean="0">
              <a:ln>
                <a:noFill/>
              </a:ln>
              <a:solidFill>
                <a:schemeClr val="tx1"/>
              </a:solidFill>
              <a:effectLst/>
              <a:latin typeface="Tahoma" panose="020B0604030504040204" pitchFamily="34" charset="0"/>
              <a:ea typeface="+mj-ea"/>
              <a:cs typeface="+mj-cs"/>
              <a:sym typeface="Tahoma" panose="020B0604030504040204" pitchFamily="34" charset="0"/>
            </a:endParaRPr>
          </a:p>
        </p:txBody>
      </p:sp>
      <p:sp>
        <p:nvSpPr>
          <p:cNvPr id="2" name="Title 1"/>
          <p:cNvSpPr>
            <a:spLocks noGrp="1"/>
          </p:cNvSpPr>
          <p:nvPr>
            <p:ph type="title"/>
          </p:nvPr>
        </p:nvSpPr>
        <p:spPr>
          <a:xfrm>
            <a:off x="1143000" y="457200"/>
            <a:ext cx="7772400" cy="609600"/>
          </a:xfrm>
        </p:spPr>
        <p:txBody>
          <a:bodyPr/>
          <a:lstStyle/>
          <a:p>
            <a:r>
              <a:rPr lang="en-US" dirty="0" smtClean="0"/>
              <a:t>Current Assets, </a:t>
            </a:r>
            <a:r>
              <a:rPr lang="en-US" dirty="0" smtClean="0"/>
              <a:t>Current </a:t>
            </a:r>
            <a:r>
              <a:rPr lang="en-US" dirty="0" smtClean="0"/>
              <a:t>Liabilities </a:t>
            </a:r>
            <a:r>
              <a:rPr lang="en-US" dirty="0" smtClean="0"/>
              <a:t>and the Financial/Operating Dichotomy</a:t>
            </a:r>
            <a:endParaRPr lang="en-US" dirty="0"/>
          </a:p>
        </p:txBody>
      </p:sp>
      <p:sp>
        <p:nvSpPr>
          <p:cNvPr id="3" name="Content Placeholder 2"/>
          <p:cNvSpPr>
            <a:spLocks noGrp="1"/>
          </p:cNvSpPr>
          <p:nvPr>
            <p:ph idx="1"/>
          </p:nvPr>
        </p:nvSpPr>
        <p:spPr>
          <a:xfrm>
            <a:off x="228600" y="1828800"/>
            <a:ext cx="8763000" cy="4876800"/>
          </a:xfrm>
        </p:spPr>
        <p:txBody>
          <a:bodyPr>
            <a:normAutofit fontScale="85000" lnSpcReduction="20000"/>
          </a:bodyPr>
          <a:lstStyle/>
          <a:p>
            <a:r>
              <a:rPr lang="en-US" dirty="0" smtClean="0"/>
              <a:t>Normally, financial decisions have </a:t>
            </a:r>
            <a:r>
              <a:rPr lang="en-US" dirty="0"/>
              <a:t>to do with the liabilities side of the balance sheet, while the left-hand side of the balance sheet reflects operating decisions, such as asset choice etc.  </a:t>
            </a:r>
            <a:endParaRPr lang="en-US" dirty="0" smtClean="0"/>
          </a:p>
          <a:p>
            <a:r>
              <a:rPr lang="en-US" dirty="0" smtClean="0"/>
              <a:t>While this </a:t>
            </a:r>
            <a:r>
              <a:rPr lang="en-US" dirty="0" smtClean="0"/>
              <a:t>is the case for </a:t>
            </a:r>
            <a:r>
              <a:rPr lang="en-US" dirty="0" smtClean="0"/>
              <a:t>fixed assets and long-term liabilities, </a:t>
            </a:r>
            <a:r>
              <a:rPr lang="en-US" dirty="0" smtClean="0"/>
              <a:t>some current </a:t>
            </a:r>
            <a:r>
              <a:rPr lang="en-US" dirty="0" smtClean="0"/>
              <a:t>assets </a:t>
            </a:r>
            <a:r>
              <a:rPr lang="en-US" dirty="0" smtClean="0"/>
              <a:t>and liabilities have both </a:t>
            </a:r>
            <a:r>
              <a:rPr lang="en-US" dirty="0" smtClean="0"/>
              <a:t>financial and operating </a:t>
            </a:r>
            <a:r>
              <a:rPr lang="en-US" dirty="0" smtClean="0"/>
              <a:t>decision aspects.  </a:t>
            </a:r>
          </a:p>
          <a:p>
            <a:r>
              <a:rPr lang="en-US" dirty="0" smtClean="0"/>
              <a:t>Thus </a:t>
            </a:r>
            <a:r>
              <a:rPr lang="en-US" dirty="0" smtClean="0"/>
              <a:t>accounts receivable represent a loan to customers (and hence financial), but they are also </a:t>
            </a:r>
            <a:r>
              <a:rPr lang="en-US" dirty="0" smtClean="0"/>
              <a:t>directly tied </a:t>
            </a:r>
            <a:r>
              <a:rPr lang="en-US" dirty="0" smtClean="0"/>
              <a:t>to marketing </a:t>
            </a:r>
            <a:r>
              <a:rPr lang="en-US" dirty="0" smtClean="0"/>
              <a:t>decisions (operating decisions).</a:t>
            </a:r>
            <a:endParaRPr lang="en-US" dirty="0" smtClean="0"/>
          </a:p>
          <a:p>
            <a:r>
              <a:rPr lang="en-US" dirty="0" smtClean="0"/>
              <a:t>Similarly, accounts payable represent loans taken from suppliers, but they are also related directly to </a:t>
            </a:r>
            <a:r>
              <a:rPr lang="en-US" dirty="0" smtClean="0"/>
              <a:t>procurement decisions.</a:t>
            </a:r>
          </a:p>
          <a:p>
            <a:r>
              <a:rPr lang="en-US" dirty="0" smtClean="0"/>
              <a:t>Accounts payable show up on the right-hand side of the balance sheet, but accounts receivable are recorded on the lef</a:t>
            </a:r>
            <a:r>
              <a:rPr lang="en-US" dirty="0" smtClean="0"/>
              <a:t>t-hand side of the balance sheet.</a:t>
            </a:r>
            <a:endParaRPr lang="en-US" dirty="0" smtClean="0"/>
          </a:p>
        </p:txBody>
      </p:sp>
    </p:spTree>
    <p:extLst>
      <p:ext uri="{BB962C8B-B14F-4D97-AF65-F5344CB8AC3E}">
        <p14:creationId xmlns:p14="http://schemas.microsoft.com/office/powerpoint/2010/main" val="1235707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2"/>
            </p:custDataLs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6" name="think-cell Slide" r:id="rId5" imgW="395" imgH="394" progId="TCLayout.ActiveDocument.1">
                  <p:embed/>
                </p:oleObj>
              </mc:Choice>
              <mc:Fallback>
                <p:oleObj name="think-cell Slide" r:id="rId5" imgW="395" imgH="394" progId="TCLayout.ActiveDocument.1">
                  <p:embed/>
                  <p:pic>
                    <p:nvPicPr>
                      <p:cNvPr id="4" name="Object 3" hidden="1"/>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 name="Rectangle 4" hidden="1"/>
          <p:cNvSpPr/>
          <p:nvPr>
            <p:custDataLst>
              <p:tags r:id="rId3"/>
            </p:custDataLst>
          </p:nvPr>
        </p:nvSpPr>
        <p:spPr bwMode="auto">
          <a:xfrm>
            <a:off x="0" y="0"/>
            <a:ext cx="158750" cy="158750"/>
          </a:xfrm>
          <a:prstGeom prst="rect">
            <a:avLst/>
          </a:prstGeom>
          <a:solidFill>
            <a:schemeClr val="accent1"/>
          </a:solidFill>
          <a:ln w="9525" cap="flat" cmpd="sng" algn="ctr">
            <a:solidFill>
              <a:schemeClr val="tx1"/>
            </a:solidFill>
            <a:prstDash val="solid"/>
            <a:miter lim="800000"/>
            <a:headEnd type="none" w="med" len="med"/>
            <a:tailEnd type="none" w="med" len="med"/>
          </a:ln>
          <a:effectLst/>
        </p:spPr>
        <p:txBody>
          <a:bodyPr vert="horz" wrap="none" lIns="0" tIns="0" rIns="0" bIns="0" numCol="1" rtlCol="0" anchor="t" anchorCtr="0" compatLnSpc="1">
            <a:prstTxWarp prst="textNoShape">
              <a:avLst/>
            </a:prstTxWarp>
          </a:bodyPr>
          <a:lstStyle/>
          <a:p>
            <a:pPr eaLnBrk="1" hangingPunct="1"/>
            <a:endParaRPr kumimoji="0" lang="en-US" sz="4400" u="none" strike="noStrike" cap="none" normalizeH="0" dirty="0" smtClean="0">
              <a:ln>
                <a:noFill/>
              </a:ln>
              <a:solidFill>
                <a:schemeClr val="tx1"/>
              </a:solidFill>
              <a:effectLst/>
              <a:latin typeface="Tahoma" panose="020B0604030504040204" pitchFamily="34" charset="0"/>
              <a:ea typeface="+mj-ea"/>
              <a:cs typeface="+mj-cs"/>
              <a:sym typeface="Tahoma" panose="020B0604030504040204" pitchFamily="34" charset="0"/>
            </a:endParaRPr>
          </a:p>
        </p:txBody>
      </p:sp>
      <p:sp>
        <p:nvSpPr>
          <p:cNvPr id="2" name="Title 1"/>
          <p:cNvSpPr>
            <a:spLocks noGrp="1"/>
          </p:cNvSpPr>
          <p:nvPr>
            <p:ph type="title"/>
          </p:nvPr>
        </p:nvSpPr>
        <p:spPr>
          <a:xfrm>
            <a:off x="838200" y="533400"/>
            <a:ext cx="7772400" cy="685800"/>
          </a:xfrm>
        </p:spPr>
        <p:txBody>
          <a:bodyPr/>
          <a:lstStyle/>
          <a:p>
            <a:r>
              <a:rPr lang="en-US" dirty="0"/>
              <a:t>Current Assets, Liabilities and the Financial/Operating Dichotomy</a:t>
            </a:r>
          </a:p>
        </p:txBody>
      </p:sp>
      <p:sp>
        <p:nvSpPr>
          <p:cNvPr id="3" name="Content Placeholder 2"/>
          <p:cNvSpPr>
            <a:spLocks noGrp="1"/>
          </p:cNvSpPr>
          <p:nvPr>
            <p:ph idx="1"/>
          </p:nvPr>
        </p:nvSpPr>
        <p:spPr>
          <a:xfrm>
            <a:off x="685800" y="1905000"/>
            <a:ext cx="8153400" cy="4724400"/>
          </a:xfrm>
        </p:spPr>
        <p:txBody>
          <a:bodyPr>
            <a:normAutofit fontScale="70000" lnSpcReduction="20000"/>
          </a:bodyPr>
          <a:lstStyle/>
          <a:p>
            <a:r>
              <a:rPr lang="en-US" dirty="0" smtClean="0"/>
              <a:t>Current assets, such as accounts receivable </a:t>
            </a:r>
            <a:r>
              <a:rPr lang="en-US" dirty="0"/>
              <a:t>are </a:t>
            </a:r>
            <a:r>
              <a:rPr lang="en-US" dirty="0" smtClean="0"/>
              <a:t>in </a:t>
            </a:r>
            <a:r>
              <a:rPr lang="en-US" dirty="0" smtClean="0"/>
              <a:t>a way, </a:t>
            </a:r>
            <a:r>
              <a:rPr lang="en-US" dirty="0" smtClean="0"/>
              <a:t>the opposite of </a:t>
            </a:r>
            <a:r>
              <a:rPr lang="en-US" dirty="0"/>
              <a:t>current </a:t>
            </a:r>
            <a:r>
              <a:rPr lang="en-US" dirty="0" smtClean="0"/>
              <a:t>liabilities, such as accounts payable.  Hence we could </a:t>
            </a:r>
            <a:r>
              <a:rPr lang="en-US" dirty="0"/>
              <a:t>modify our balance sheet to include Net Current Liabilities (Current liabilities less current assets) on the liabilities side of the balance sheet.  </a:t>
            </a:r>
            <a:endParaRPr lang="en-US" dirty="0" smtClean="0"/>
          </a:p>
          <a:p>
            <a:r>
              <a:rPr lang="en-US" dirty="0" smtClean="0"/>
              <a:t>Alternatively, we can subtract current liabilities from current assets and put them on the assets side as Net Working Capital</a:t>
            </a:r>
            <a:r>
              <a:rPr lang="en-US" dirty="0" smtClean="0"/>
              <a:t>.  Recognition of the dual character of current assets and liabilities is precisely why accountants have created the category of Net Working Capital.</a:t>
            </a:r>
          </a:p>
          <a:p>
            <a:r>
              <a:rPr lang="en-US" dirty="0" smtClean="0"/>
              <a:t>However, not all current assets and liabilities are related to operations; some of them are purely financial.</a:t>
            </a:r>
          </a:p>
          <a:p>
            <a:r>
              <a:rPr lang="en-US" dirty="0" smtClean="0"/>
              <a:t>For </a:t>
            </a:r>
            <a:r>
              <a:rPr lang="en-US" dirty="0" smtClean="0"/>
              <a:t>example, cash </a:t>
            </a:r>
            <a:r>
              <a:rPr lang="en-US" dirty="0"/>
              <a:t>and short-term investments </a:t>
            </a:r>
            <a:r>
              <a:rPr lang="en-US" dirty="0" smtClean="0"/>
              <a:t>are effectively portfolio </a:t>
            </a:r>
            <a:r>
              <a:rPr lang="en-US" dirty="0"/>
              <a:t>investment </a:t>
            </a:r>
            <a:r>
              <a:rPr lang="en-US" dirty="0" smtClean="0"/>
              <a:t>decisions and hence financial. On the other hand, the current portion of long-term debt and bank loans are financial because they reflect how the firm raises financial resources unrelated from how they are used.</a:t>
            </a:r>
          </a:p>
          <a:p>
            <a:r>
              <a:rPr lang="en-US" dirty="0" smtClean="0"/>
              <a:t>We have to keep this in mind as an exception to the general rule that the right-hand side of the balance sheet is synonymous with financial decisions.</a:t>
            </a:r>
            <a:endParaRPr lang="en-US" dirty="0"/>
          </a:p>
          <a:p>
            <a:endParaRPr lang="en-US" dirty="0"/>
          </a:p>
        </p:txBody>
      </p:sp>
    </p:spTree>
    <p:extLst>
      <p:ext uri="{BB962C8B-B14F-4D97-AF65-F5344CB8AC3E}">
        <p14:creationId xmlns:p14="http://schemas.microsoft.com/office/powerpoint/2010/main" val="950678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vs Operating Decisions</a:t>
            </a:r>
            <a:endParaRPr lang="en-US" dirty="0"/>
          </a:p>
        </p:txBody>
      </p:sp>
      <p:sp>
        <p:nvSpPr>
          <p:cNvPr id="3" name="Content Placeholder 2"/>
          <p:cNvSpPr>
            <a:spLocks noGrp="1"/>
          </p:cNvSpPr>
          <p:nvPr>
            <p:ph idx="1"/>
          </p:nvPr>
        </p:nvSpPr>
        <p:spPr>
          <a:xfrm>
            <a:off x="685800" y="1752600"/>
            <a:ext cx="8229600" cy="4724400"/>
          </a:xfrm>
        </p:spPr>
        <p:txBody>
          <a:bodyPr>
            <a:normAutofit/>
          </a:bodyPr>
          <a:lstStyle/>
          <a:p>
            <a:r>
              <a:rPr lang="en-US" dirty="0" smtClean="0"/>
              <a:t>Decisions that the firm’s managers have to take can be divided broadly into financing and operating decisions.</a:t>
            </a:r>
          </a:p>
          <a:p>
            <a:pPr lvl="1"/>
            <a:r>
              <a:rPr lang="en-US" dirty="0"/>
              <a:t>Investment/Operating</a:t>
            </a:r>
            <a:br>
              <a:rPr lang="en-US" dirty="0"/>
            </a:br>
            <a:r>
              <a:rPr lang="en-US" dirty="0"/>
              <a:t>Decisions relating to allocating resources</a:t>
            </a:r>
          </a:p>
          <a:p>
            <a:pPr lvl="1"/>
            <a:r>
              <a:rPr lang="en-US" dirty="0"/>
              <a:t>Financial </a:t>
            </a:r>
            <a:br>
              <a:rPr lang="en-US" dirty="0"/>
            </a:br>
            <a:r>
              <a:rPr lang="en-US" dirty="0"/>
              <a:t>How to pay for operations and expansion and what to do with excess cash</a:t>
            </a:r>
            <a:r>
              <a:rPr lang="en-US" dirty="0" smtClean="0"/>
              <a:t>.</a:t>
            </a:r>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2</a:t>
            </a:fld>
            <a:endParaRPr lang="en-US"/>
          </a:p>
        </p:txBody>
      </p:sp>
    </p:spTree>
    <p:extLst>
      <p:ext uri="{BB962C8B-B14F-4D97-AF65-F5344CB8AC3E}">
        <p14:creationId xmlns:p14="http://schemas.microsoft.com/office/powerpoint/2010/main" val="627886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importance of strategic financial decisions</a:t>
            </a:r>
            <a:endParaRPr lang="en-US" dirty="0"/>
          </a:p>
        </p:txBody>
      </p:sp>
      <p:sp>
        <p:nvSpPr>
          <p:cNvPr id="3" name="Content Placeholder 2"/>
          <p:cNvSpPr>
            <a:spLocks noGrp="1"/>
          </p:cNvSpPr>
          <p:nvPr>
            <p:ph idx="1"/>
          </p:nvPr>
        </p:nvSpPr>
        <p:spPr>
          <a:xfrm>
            <a:off x="838200" y="1752600"/>
            <a:ext cx="7958138" cy="4572000"/>
          </a:xfrm>
        </p:spPr>
        <p:txBody>
          <a:bodyPr>
            <a:normAutofit fontScale="77500" lnSpcReduction="20000"/>
          </a:bodyPr>
          <a:lstStyle/>
          <a:p>
            <a:r>
              <a:rPr lang="en-US" dirty="0" smtClean="0"/>
              <a:t>The normal tendency is to consider operating decisions as the primary decisions of the firm, with financial decisions being purely secondary and tactical.</a:t>
            </a:r>
          </a:p>
          <a:p>
            <a:r>
              <a:rPr lang="en-US" dirty="0" smtClean="0"/>
              <a:t>However we will see in this course that financial decisions can be strategic, as well.  </a:t>
            </a:r>
          </a:p>
          <a:p>
            <a:r>
              <a:rPr lang="en-US" dirty="0" smtClean="0"/>
              <a:t>Strategic financial decisions require a very different mindset from strategic operating decisions because they involve an understanding of both the real and financial sectors of the economy.  </a:t>
            </a:r>
          </a:p>
          <a:p>
            <a:r>
              <a:rPr lang="en-US" dirty="0" smtClean="0"/>
              <a:t>In order to make optimum financial decisions, we have to first know what decisions are financial.  We then have to consider whether these decisions can have an impact on the operations of the firm, i.e. whether they have strategic implications.  </a:t>
            </a:r>
          </a:p>
          <a:p>
            <a:r>
              <a:rPr lang="en-US" dirty="0" smtClean="0"/>
              <a:t>Correct strategic financial decisions can add firm value and can be crucial for survival in competitive industries.</a:t>
            </a:r>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20</a:t>
            </a:fld>
            <a:endParaRPr lang="en-US"/>
          </a:p>
        </p:txBody>
      </p:sp>
    </p:spTree>
    <p:extLst>
      <p:ext uri="{BB962C8B-B14F-4D97-AF65-F5344CB8AC3E}">
        <p14:creationId xmlns:p14="http://schemas.microsoft.com/office/powerpoint/2010/main" val="990038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09600"/>
            <a:ext cx="7620000" cy="762000"/>
          </a:xfrm>
        </p:spPr>
        <p:txBody>
          <a:bodyPr/>
          <a:lstStyle/>
          <a:p>
            <a:r>
              <a:rPr lang="en-US" dirty="0" smtClean="0"/>
              <a:t>Strategic and tactical financial decisions</a:t>
            </a:r>
            <a:endParaRPr lang="en-US" dirty="0"/>
          </a:p>
        </p:txBody>
      </p:sp>
      <p:sp>
        <p:nvSpPr>
          <p:cNvPr id="3" name="Content Placeholder 2"/>
          <p:cNvSpPr>
            <a:spLocks noGrp="1"/>
          </p:cNvSpPr>
          <p:nvPr>
            <p:ph idx="1"/>
          </p:nvPr>
        </p:nvSpPr>
        <p:spPr>
          <a:xfrm>
            <a:off x="762000" y="1752600"/>
            <a:ext cx="8229600" cy="4724400"/>
          </a:xfrm>
        </p:spPr>
        <p:txBody>
          <a:bodyPr>
            <a:normAutofit fontScale="70000" lnSpcReduction="20000"/>
          </a:bodyPr>
          <a:lstStyle/>
          <a:p>
            <a:r>
              <a:rPr lang="en-US" dirty="0" smtClean="0"/>
              <a:t>Financial </a:t>
            </a:r>
            <a:r>
              <a:rPr lang="en-US" dirty="0"/>
              <a:t>decisions that have implications for future operating decisions are called strategic financial decisions.  </a:t>
            </a:r>
          </a:p>
          <a:p>
            <a:r>
              <a:rPr lang="en-US" dirty="0"/>
              <a:t>Because of this connection, such actions need to be </a:t>
            </a:r>
            <a:r>
              <a:rPr lang="en-US" dirty="0" smtClean="0"/>
              <a:t>coordinated.  Coordination </a:t>
            </a:r>
            <a:r>
              <a:rPr lang="en-US" dirty="0"/>
              <a:t>is important because often these decisions are made by different areas of the firms and by different managers.  </a:t>
            </a:r>
            <a:endParaRPr lang="en-US" dirty="0" smtClean="0"/>
          </a:p>
          <a:p>
            <a:r>
              <a:rPr lang="en-US" dirty="0" smtClean="0"/>
              <a:t>The same financial decision can sometimes be strategic and sometimes non-strategic or tactical.</a:t>
            </a:r>
          </a:p>
          <a:p>
            <a:r>
              <a:rPr lang="en-US" dirty="0" smtClean="0"/>
              <a:t>For example, if a manager decides to invest in real estate, an issue of long-term bonds to raise funds for this investment is a tactical decision.</a:t>
            </a:r>
          </a:p>
          <a:p>
            <a:r>
              <a:rPr lang="en-US" dirty="0" smtClean="0"/>
              <a:t>However, an issue of bonds intended to increase leverage as a means to communicating an aggressive stance to competitors is a strategic financial decision.</a:t>
            </a:r>
          </a:p>
          <a:p>
            <a:r>
              <a:rPr lang="en-US" dirty="0" smtClean="0"/>
              <a:t>Finally, the same decision can have both strategic and tactical implications.</a:t>
            </a:r>
          </a:p>
          <a:p>
            <a:r>
              <a:rPr lang="en-US" dirty="0"/>
              <a:t>In this course, we focus on the implications of financial decisions for subsequent operating decisions.</a:t>
            </a:r>
          </a:p>
          <a:p>
            <a:endParaRPr lang="en-US" dirty="0"/>
          </a:p>
          <a:p>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3</a:t>
            </a:fld>
            <a:endParaRPr lang="en-US"/>
          </a:p>
        </p:txBody>
      </p:sp>
    </p:spTree>
    <p:extLst>
      <p:ext uri="{BB962C8B-B14F-4D97-AF65-F5344CB8AC3E}">
        <p14:creationId xmlns:p14="http://schemas.microsoft.com/office/powerpoint/2010/main" val="3357647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457200"/>
            <a:ext cx="7772400" cy="838200"/>
          </a:xfrm>
        </p:spPr>
        <p:txBody>
          <a:bodyPr/>
          <a:lstStyle/>
          <a:p>
            <a:r>
              <a:rPr lang="en-US" altLang="en-US" dirty="0" smtClean="0"/>
              <a:t>Financial Decisions</a:t>
            </a:r>
          </a:p>
        </p:txBody>
      </p:sp>
      <p:sp>
        <p:nvSpPr>
          <p:cNvPr id="13315" name="Content Placeholder 2"/>
          <p:cNvSpPr>
            <a:spLocks noGrp="1"/>
          </p:cNvSpPr>
          <p:nvPr>
            <p:ph idx="1"/>
          </p:nvPr>
        </p:nvSpPr>
        <p:spPr>
          <a:xfrm>
            <a:off x="838200" y="1828800"/>
            <a:ext cx="7958138" cy="4800600"/>
          </a:xfrm>
        </p:spPr>
        <p:txBody>
          <a:bodyPr>
            <a:normAutofit fontScale="77500" lnSpcReduction="20000"/>
          </a:bodyPr>
          <a:lstStyle/>
          <a:p>
            <a:r>
              <a:rPr lang="en-US" altLang="en-US" dirty="0" smtClean="0"/>
              <a:t>Before discussing the difference between strategic and tactical financial decisions, we need to clearly distinguish between financial and operating decisions.</a:t>
            </a:r>
          </a:p>
          <a:p>
            <a:r>
              <a:rPr lang="en-US" altLang="en-US" dirty="0" smtClean="0"/>
              <a:t>It is important to note at the outset that a decision is not a financial decision simply because financial resources are involved.</a:t>
            </a:r>
          </a:p>
          <a:p>
            <a:r>
              <a:rPr lang="en-US" altLang="en-US" dirty="0" smtClean="0"/>
              <a:t>Since the modern economy uses money for almost all transactions, almost all decisions involve financial resources.</a:t>
            </a:r>
          </a:p>
          <a:p>
            <a:r>
              <a:rPr lang="en-US" altLang="en-US" dirty="0" smtClean="0"/>
              <a:t>Thus, the purchase of a building is an operating decision because it affects the firm’s operations; it is not a financial decision, even though financial decisions are involved.</a:t>
            </a:r>
          </a:p>
          <a:p>
            <a:r>
              <a:rPr lang="en-US" altLang="en-US" dirty="0" smtClean="0"/>
              <a:t>Rather, the distinction is – to a certain extent – reflected in the way that accounting statements are constructed.</a:t>
            </a:r>
          </a:p>
          <a:p>
            <a:endParaRPr lang="en-US" altLang="en-US" dirty="0" smtClean="0"/>
          </a:p>
          <a:p>
            <a:r>
              <a:rPr lang="en-US" altLang="en-US" dirty="0" smtClean="0"/>
              <a:t>What are the corporate decisions that you think of as financial?</a:t>
            </a:r>
          </a:p>
        </p:txBody>
      </p:sp>
    </p:spTree>
    <p:extLst>
      <p:ext uri="{BB962C8B-B14F-4D97-AF65-F5344CB8AC3E}">
        <p14:creationId xmlns:p14="http://schemas.microsoft.com/office/powerpoint/2010/main" val="638908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381000"/>
            <a:ext cx="7772400" cy="990600"/>
          </a:xfrm>
        </p:spPr>
        <p:txBody>
          <a:bodyPr/>
          <a:lstStyle/>
          <a:p>
            <a:r>
              <a:rPr lang="en-US" altLang="en-US" dirty="0" smtClean="0"/>
              <a:t>Financial Decisions</a:t>
            </a:r>
          </a:p>
        </p:txBody>
      </p:sp>
      <p:sp>
        <p:nvSpPr>
          <p:cNvPr id="3" name="Content Placeholder 2"/>
          <p:cNvSpPr>
            <a:spLocks noGrp="1"/>
          </p:cNvSpPr>
          <p:nvPr>
            <p:ph idx="1"/>
          </p:nvPr>
        </p:nvSpPr>
        <p:spPr>
          <a:xfrm>
            <a:off x="685800" y="1752600"/>
            <a:ext cx="7772400" cy="4343400"/>
          </a:xfrm>
        </p:spPr>
        <p:txBody>
          <a:bodyPr>
            <a:normAutofit fontScale="92500" lnSpcReduction="20000"/>
          </a:bodyPr>
          <a:lstStyle/>
          <a:p>
            <a:pPr>
              <a:defRPr/>
            </a:pPr>
            <a:r>
              <a:rPr lang="en-US" dirty="0" smtClean="0"/>
              <a:t>Broadly speaking, we can divide corporate decisions into those that affect the </a:t>
            </a:r>
            <a:r>
              <a:rPr lang="en-US" i="1" dirty="0" smtClean="0"/>
              <a:t>composition </a:t>
            </a:r>
            <a:r>
              <a:rPr lang="en-US" dirty="0" smtClean="0"/>
              <a:t>of the left-hand side of the balance sheet (i.e. the assets side) and those that affect the </a:t>
            </a:r>
            <a:r>
              <a:rPr lang="en-US" i="1" dirty="0" smtClean="0"/>
              <a:t>composition </a:t>
            </a:r>
            <a:r>
              <a:rPr lang="en-US" dirty="0" smtClean="0"/>
              <a:t>of the right hand side of the balance sheet (i.e. the liabilities side).</a:t>
            </a:r>
          </a:p>
          <a:p>
            <a:pPr lvl="1">
              <a:defRPr/>
            </a:pPr>
            <a:r>
              <a:rPr lang="en-US" dirty="0" smtClean="0"/>
              <a:t>Because of the double-entry system of book-keeping, the total of the assets equals total liabilities.  Hence we focus not on the amount, but on the </a:t>
            </a:r>
            <a:r>
              <a:rPr lang="en-US" i="1" dirty="0" smtClean="0"/>
              <a:t>composition.</a:t>
            </a:r>
            <a:endParaRPr lang="en-US" dirty="0" smtClean="0"/>
          </a:p>
          <a:p>
            <a:pPr>
              <a:defRPr/>
            </a:pPr>
            <a:r>
              <a:rPr lang="en-US" dirty="0" smtClean="0"/>
              <a:t>The first category of decisions are operating decisions.</a:t>
            </a:r>
          </a:p>
          <a:p>
            <a:pPr>
              <a:defRPr/>
            </a:pPr>
            <a:r>
              <a:rPr lang="en-US" dirty="0" smtClean="0"/>
              <a:t>Financial decisions are those that affect the composition of the liabilities of the firm, i.e. the second kind.</a:t>
            </a:r>
          </a:p>
          <a:p>
            <a:pPr>
              <a:defRPr/>
            </a:pPr>
            <a:endParaRPr lang="en-US" dirty="0"/>
          </a:p>
        </p:txBody>
      </p:sp>
    </p:spTree>
    <p:extLst>
      <p:ext uri="{BB962C8B-B14F-4D97-AF65-F5344CB8AC3E}">
        <p14:creationId xmlns:p14="http://schemas.microsoft.com/office/powerpoint/2010/main" val="620500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en-US"/>
              <a:t>P.V. Viswanath</a:t>
            </a:r>
          </a:p>
        </p:txBody>
      </p:sp>
      <p:sp>
        <p:nvSpPr>
          <p:cNvPr id="6" name="Slide Number Placeholder 5"/>
          <p:cNvSpPr>
            <a:spLocks noGrp="1"/>
          </p:cNvSpPr>
          <p:nvPr>
            <p:ph type="sldNum" sz="quarter" idx="12"/>
          </p:nvPr>
        </p:nvSpPr>
        <p:spPr/>
        <p:txBody>
          <a:bodyPr/>
          <a:lstStyle/>
          <a:p>
            <a:fld id="{B4A82F24-8ED9-4148-A5E7-B05119B4F6BF}" type="slidenum">
              <a:rPr lang="en-US" altLang="en-US"/>
              <a:pPr/>
              <a:t>6</a:t>
            </a:fld>
            <a:endParaRPr lang="en-US" altLang="en-US"/>
          </a:p>
        </p:txBody>
      </p:sp>
      <p:sp>
        <p:nvSpPr>
          <p:cNvPr id="202754" name="Rectangle 2"/>
          <p:cNvSpPr>
            <a:spLocks noGrp="1" noChangeArrowheads="1"/>
          </p:cNvSpPr>
          <p:nvPr>
            <p:ph type="title"/>
          </p:nvPr>
        </p:nvSpPr>
        <p:spPr/>
        <p:txBody>
          <a:bodyPr/>
          <a:lstStyle/>
          <a:p>
            <a:r>
              <a:rPr lang="en-US" altLang="en-US"/>
              <a:t>The Balance Sheet</a:t>
            </a:r>
          </a:p>
        </p:txBody>
      </p:sp>
      <p:graphicFrame>
        <p:nvGraphicFramePr>
          <p:cNvPr id="202755" name="Object 3"/>
          <p:cNvGraphicFramePr>
            <a:graphicFrameLocks noGrp="1" noChangeAspect="1"/>
          </p:cNvGraphicFramePr>
          <p:nvPr>
            <p:ph type="body" idx="1"/>
          </p:nvPr>
        </p:nvGraphicFramePr>
        <p:xfrm>
          <a:off x="838200" y="2406650"/>
          <a:ext cx="7958138" cy="2571750"/>
        </p:xfrm>
        <a:graphic>
          <a:graphicData uri="http://schemas.openxmlformats.org/presentationml/2006/ole">
            <mc:AlternateContent xmlns:mc="http://schemas.openxmlformats.org/markup-compatibility/2006">
              <mc:Choice xmlns:v="urn:schemas-microsoft-com:vml" Requires="v">
                <p:oleObj spid="_x0000_s3079" name="Document" r:id="rId4" imgW="5486400" imgH="1965960" progId="Word.Document.8">
                  <p:embed/>
                </p:oleObj>
              </mc:Choice>
              <mc:Fallback>
                <p:oleObj name="Document" r:id="rId4" imgW="5486400" imgH="1965960" progId="Word.Document.8">
                  <p:embed/>
                  <p:pic>
                    <p:nvPicPr>
                      <p:cNvPr id="202755"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406650"/>
                        <a:ext cx="7958138" cy="2571750"/>
                      </a:xfrm>
                      <a:prstGeom prst="rect">
                        <a:avLst/>
                      </a:prstGeom>
                    </p:spPr>
                  </p:pic>
                </p:oleObj>
              </mc:Fallback>
            </mc:AlternateContent>
          </a:graphicData>
        </a:graphic>
      </p:graphicFrame>
    </p:spTree>
    <p:extLst>
      <p:ext uri="{BB962C8B-B14F-4D97-AF65-F5344CB8AC3E}">
        <p14:creationId xmlns:p14="http://schemas.microsoft.com/office/powerpoint/2010/main" val="1907817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914400"/>
          </a:xfrm>
        </p:spPr>
        <p:txBody>
          <a:bodyPr/>
          <a:lstStyle/>
          <a:p>
            <a:r>
              <a:rPr lang="en-US" altLang="en-US" sz="3400" dirty="0"/>
              <a:t>An example </a:t>
            </a:r>
            <a:r>
              <a:rPr lang="en-US" altLang="en-US" sz="3400" dirty="0">
                <a:solidFill>
                  <a:schemeClr val="tx1"/>
                </a:solidFill>
              </a:rPr>
              <a:t>: Maxwell Shoe Company, Inc</a:t>
            </a:r>
            <a:endParaRPr lang="en-US" sz="3400" dirty="0"/>
          </a:p>
        </p:txBody>
      </p:sp>
      <p:sp>
        <p:nvSpPr>
          <p:cNvPr id="3" name="Content Placeholder 2"/>
          <p:cNvSpPr>
            <a:spLocks noGrp="1"/>
          </p:cNvSpPr>
          <p:nvPr>
            <p:ph idx="1"/>
          </p:nvPr>
        </p:nvSpPr>
        <p:spPr>
          <a:xfrm>
            <a:off x="685800" y="1905000"/>
            <a:ext cx="8229600" cy="4724400"/>
          </a:xfrm>
        </p:spPr>
        <p:txBody>
          <a:bodyPr>
            <a:normAutofit fontScale="77500" lnSpcReduction="20000"/>
          </a:bodyPr>
          <a:lstStyle/>
          <a:p>
            <a:pPr>
              <a:spcBef>
                <a:spcPct val="50000"/>
              </a:spcBef>
            </a:pPr>
            <a:r>
              <a:rPr lang="en-US" dirty="0" smtClean="0"/>
              <a:t>Maxwell </a:t>
            </a:r>
            <a:r>
              <a:rPr lang="en-US" altLang="en-US" dirty="0"/>
              <a:t>Shoe Company Inc. designs, develops and markets casual and dress footwear for women and children under multiple brand names, each of which is targeted to a distinct segment of the footwear market.  The Company offers casual and dress footwear for women in the moderately priced market segment under the </a:t>
            </a:r>
            <a:r>
              <a:rPr lang="en-US" altLang="en-US" dirty="0" err="1"/>
              <a:t>Mootsies</a:t>
            </a:r>
            <a:r>
              <a:rPr lang="en-US" altLang="en-US" dirty="0"/>
              <a:t> Tootsies brand name, in the upper moderately priced market segment under the Sam &amp; Libby and Dockers Khakis Footwear For Women brand names and in the better market segment under the Anne Klein 2 and A Line Anne Klein brand names.  </a:t>
            </a:r>
          </a:p>
          <a:p>
            <a:pPr>
              <a:spcBef>
                <a:spcPct val="50000"/>
              </a:spcBef>
            </a:pPr>
            <a:r>
              <a:rPr lang="en-US" altLang="en-US" dirty="0"/>
              <a:t>It also sells moderately priced and upper moderately priced children's footwear under both the </a:t>
            </a:r>
            <a:r>
              <a:rPr lang="en-US" altLang="en-US" dirty="0" err="1"/>
              <a:t>Mootsies</a:t>
            </a:r>
            <a:r>
              <a:rPr lang="en-US" altLang="en-US" dirty="0"/>
              <a:t> Tootsies and Sam &amp; Libby brand names.  In addition, it designs and develops private label footwear for selected retailers under the retailers' own brand names.  Maxwell has licensed the J.G. Hook trademark to source and develop private label products for retailers who require brand identification. </a:t>
            </a:r>
            <a:endParaRPr lang="en-US" dirty="0"/>
          </a:p>
        </p:txBody>
      </p:sp>
    </p:spTree>
    <p:extLst>
      <p:ext uri="{BB962C8B-B14F-4D97-AF65-F5344CB8AC3E}">
        <p14:creationId xmlns:p14="http://schemas.microsoft.com/office/powerpoint/2010/main" val="1030564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ltLang="en-US"/>
              <a:t>P.V. Viswanath</a:t>
            </a:r>
          </a:p>
        </p:txBody>
      </p:sp>
      <p:sp>
        <p:nvSpPr>
          <p:cNvPr id="7" name="Slide Number Placeholder 5"/>
          <p:cNvSpPr>
            <a:spLocks noGrp="1"/>
          </p:cNvSpPr>
          <p:nvPr>
            <p:ph type="sldNum" sz="quarter" idx="12"/>
          </p:nvPr>
        </p:nvSpPr>
        <p:spPr/>
        <p:txBody>
          <a:bodyPr/>
          <a:lstStyle/>
          <a:p>
            <a:fld id="{0062FA0F-9929-488D-BDA1-C0C2EB00C520}" type="slidenum">
              <a:rPr lang="en-US" altLang="en-US"/>
              <a:pPr/>
              <a:t>8</a:t>
            </a:fld>
            <a:endParaRPr lang="en-US" altLang="en-US"/>
          </a:p>
        </p:txBody>
      </p:sp>
      <p:sp>
        <p:nvSpPr>
          <p:cNvPr id="260098" name="Rectangle 2"/>
          <p:cNvSpPr>
            <a:spLocks noGrp="1" noChangeArrowheads="1"/>
          </p:cNvSpPr>
          <p:nvPr>
            <p:ph type="title"/>
          </p:nvPr>
        </p:nvSpPr>
        <p:spPr/>
        <p:txBody>
          <a:bodyPr/>
          <a:lstStyle/>
          <a:p>
            <a:r>
              <a:rPr lang="en-US" altLang="en-US"/>
              <a:t>An example of an Accountant’s  Balance Sheet</a:t>
            </a:r>
          </a:p>
        </p:txBody>
      </p:sp>
      <p:sp>
        <p:nvSpPr>
          <p:cNvPr id="260106" name="Text Box 10"/>
          <p:cNvSpPr txBox="1">
            <a:spLocks noChangeArrowheads="1"/>
          </p:cNvSpPr>
          <p:nvPr/>
        </p:nvSpPr>
        <p:spPr bwMode="auto">
          <a:xfrm>
            <a:off x="1790700" y="1752600"/>
            <a:ext cx="5562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2400"/>
              <a:t>Maxwell Shoe Company, Inc.</a:t>
            </a:r>
          </a:p>
        </p:txBody>
      </p:sp>
      <p:sp>
        <p:nvSpPr>
          <p:cNvPr id="260107" name="Text Box 11"/>
          <p:cNvSpPr txBox="1">
            <a:spLocks noChangeArrowheads="1"/>
          </p:cNvSpPr>
          <p:nvPr/>
        </p:nvSpPr>
        <p:spPr bwMode="auto">
          <a:xfrm>
            <a:off x="2667000" y="2209800"/>
            <a:ext cx="3810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sz="1800"/>
              <a:t>As of October 31, 2000 (In ‘000s)</a:t>
            </a:r>
          </a:p>
        </p:txBody>
      </p:sp>
      <p:graphicFrame>
        <p:nvGraphicFramePr>
          <p:cNvPr id="260110" name="Object 14"/>
          <p:cNvGraphicFramePr>
            <a:graphicFrameLocks noChangeAspect="1"/>
          </p:cNvGraphicFramePr>
          <p:nvPr/>
        </p:nvGraphicFramePr>
        <p:xfrm>
          <a:off x="1366838" y="2570163"/>
          <a:ext cx="7015162" cy="3773487"/>
        </p:xfrm>
        <a:graphic>
          <a:graphicData uri="http://schemas.openxmlformats.org/presentationml/2006/ole">
            <mc:AlternateContent xmlns:mc="http://schemas.openxmlformats.org/markup-compatibility/2006">
              <mc:Choice xmlns:v="urn:schemas-microsoft-com:vml" Requires="v">
                <p:oleObj spid="_x0000_s6151" name="Worksheet" r:id="rId4" imgW="6410554" imgH="3448507" progId="Excel.Sheet.8">
                  <p:embed/>
                </p:oleObj>
              </mc:Choice>
              <mc:Fallback>
                <p:oleObj name="Worksheet" r:id="rId4" imgW="6410554" imgH="3448507" progId="Excel.Sheet.8">
                  <p:embed/>
                  <p:pic>
                    <p:nvPicPr>
                      <p:cNvPr id="260110" name="Object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6838" y="2570163"/>
                        <a:ext cx="7015162" cy="3773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222292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28650"/>
            <a:ext cx="8001000" cy="762000"/>
          </a:xfrm>
        </p:spPr>
        <p:txBody>
          <a:bodyPr/>
          <a:lstStyle/>
          <a:p>
            <a:r>
              <a:rPr lang="en-US" dirty="0" smtClean="0"/>
              <a:t>Financial Decisions and the Balance Sheet</a:t>
            </a:r>
            <a:endParaRPr lang="en-US" dirty="0"/>
          </a:p>
        </p:txBody>
      </p:sp>
      <p:sp>
        <p:nvSpPr>
          <p:cNvPr id="3" name="Content Placeholder 2"/>
          <p:cNvSpPr>
            <a:spLocks noGrp="1"/>
          </p:cNvSpPr>
          <p:nvPr>
            <p:ph idx="1"/>
          </p:nvPr>
        </p:nvSpPr>
        <p:spPr>
          <a:xfrm>
            <a:off x="838200" y="1752600"/>
            <a:ext cx="7958138" cy="4495800"/>
          </a:xfrm>
        </p:spPr>
        <p:txBody>
          <a:bodyPr>
            <a:normAutofit fontScale="92500" lnSpcReduction="20000"/>
          </a:bodyPr>
          <a:lstStyle/>
          <a:p>
            <a:r>
              <a:rPr lang="en-US" dirty="0" smtClean="0"/>
              <a:t>On the right hand side of the balance sheet above, we see current liabilities and long-term liabilities.</a:t>
            </a:r>
          </a:p>
          <a:p>
            <a:r>
              <a:rPr lang="en-US" dirty="0" smtClean="0"/>
              <a:t>One example of a current liability is accounts payable.  This represents obligations of the firm to its suppliers.  A decision by the firm to owe (borrow) money to its suppliers for raw materials etc., rather than pay for them with cash is an example of a financial decision.</a:t>
            </a:r>
          </a:p>
          <a:p>
            <a:r>
              <a:rPr lang="en-US" dirty="0" smtClean="0"/>
              <a:t>Corporate bonds are an example of a long-term liability.  We see that Maxwell Shoe Company does not have any long-term bonds.  A decision to raise long-term capital primarily through equity rather than through bonds is another example of a financial decision.</a:t>
            </a:r>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9</a:t>
            </a:fld>
            <a:endParaRPr lang="en-US"/>
          </a:p>
        </p:txBody>
      </p:sp>
    </p:spTree>
    <p:extLst>
      <p:ext uri="{BB962C8B-B14F-4D97-AF65-F5344CB8AC3E}">
        <p14:creationId xmlns:p14="http://schemas.microsoft.com/office/powerpoint/2010/main" val="39641729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Uf8MqZQg4nwBNaWVNJzh4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XPUvcTziSNoPoLsturfW5w"/>
</p:tagLst>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4" ma:contentTypeDescription="Create a new document." ma:contentTypeScope="" ma:versionID="2fd5a7cb21a3863c95711824125798b0">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c5f30785e1c3662c84abbf26b6bac5bb"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D134426-808C-4748-89D9-B7B3A5319E3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F88221-0D41-4EF7-A7A2-0BC935B72217}">
  <ds:schemaRefs>
    <ds:schemaRef ds:uri="http://schemas.microsoft.com/office/2006/documentManagement/types"/>
    <ds:schemaRef ds:uri="http://purl.org/dc/elements/1.1/"/>
    <ds:schemaRef ds:uri="bcb18cd9-2614-41de-a438-05e8f58d2b4e"/>
    <ds:schemaRef ds:uri="http://purl.org/dc/terms/"/>
    <ds:schemaRef ds:uri="http://www.w3.org/XML/1998/namespace"/>
    <ds:schemaRef ds:uri="http://purl.org/dc/dcmitype/"/>
    <ds:schemaRef ds:uri="http://schemas.openxmlformats.org/package/2006/metadata/core-properties"/>
    <ds:schemaRef ds:uri="http://schemas.microsoft.com/office/infopath/2007/PartnerControls"/>
    <ds:schemaRef ds:uri="9cd9834e-9656-4a9f-bc4d-b5b5e1a3e387"/>
    <ds:schemaRef ds:uri="http://schemas.microsoft.com/office/2006/metadata/properties"/>
  </ds:schemaRefs>
</ds:datastoreItem>
</file>

<file path=customXml/itemProps3.xml><?xml version="1.0" encoding="utf-8"?>
<ds:datastoreItem xmlns:ds="http://schemas.openxmlformats.org/officeDocument/2006/customXml" ds:itemID="{B029C0BC-D217-4B1A-A3E4-6498EB5A9F6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6538</TotalTime>
  <Pages>58</Pages>
  <Words>2650</Words>
  <Application>Microsoft Office PowerPoint</Application>
  <PresentationFormat>Letter Paper (8.5x11 in)</PresentationFormat>
  <Paragraphs>133</Paragraphs>
  <Slides>20</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3</vt:i4>
      </vt:variant>
      <vt:variant>
        <vt:lpstr>Slide Titles</vt:lpstr>
      </vt:variant>
      <vt:variant>
        <vt:i4>20</vt:i4>
      </vt:variant>
    </vt:vector>
  </HeadingPairs>
  <TitlesOfParts>
    <vt:vector size="30" baseType="lpstr">
      <vt:lpstr>Arial Unicode MS</vt:lpstr>
      <vt:lpstr>Tahoma</vt:lpstr>
      <vt:lpstr>Times</vt:lpstr>
      <vt:lpstr>Times New Roman</vt:lpstr>
      <vt:lpstr>Verdana</vt:lpstr>
      <vt:lpstr>Wingdings</vt:lpstr>
      <vt:lpstr>Straight Edge</vt:lpstr>
      <vt:lpstr>think-cell Slide</vt:lpstr>
      <vt:lpstr>Document</vt:lpstr>
      <vt:lpstr>Worksheet</vt:lpstr>
      <vt:lpstr>Financial and Operating Decisions</vt:lpstr>
      <vt:lpstr>Financial vs Operating Decisions</vt:lpstr>
      <vt:lpstr>Strategic and tactical financial decisions</vt:lpstr>
      <vt:lpstr>Financial Decisions</vt:lpstr>
      <vt:lpstr>Financial Decisions</vt:lpstr>
      <vt:lpstr>The Balance Sheet</vt:lpstr>
      <vt:lpstr>An example : Maxwell Shoe Company, Inc</vt:lpstr>
      <vt:lpstr>An example of an Accountant’s  Balance Sheet</vt:lpstr>
      <vt:lpstr>Financial Decisions and the Balance Sheet</vt:lpstr>
      <vt:lpstr>Financial Decisions</vt:lpstr>
      <vt:lpstr>Financial Decisions</vt:lpstr>
      <vt:lpstr>Financial Decisions</vt:lpstr>
      <vt:lpstr>Operating and Financial Decisions</vt:lpstr>
      <vt:lpstr>Operating and Financial Decisions</vt:lpstr>
      <vt:lpstr>Operating &amp; Tactical Financial Decisions</vt:lpstr>
      <vt:lpstr>Operating and Strategic Financial Decisions</vt:lpstr>
      <vt:lpstr>Strategic and Tactical Aspects of Financial Decisions</vt:lpstr>
      <vt:lpstr>Current Assets, Current Liabilities and the Financial/Operating Dichotomy</vt:lpstr>
      <vt:lpstr>Current Assets, Liabilities and the Financial/Operating Dichotomy</vt:lpstr>
      <vt:lpstr>The importance of strategic financial decisions</vt:lpstr>
    </vt:vector>
  </TitlesOfParts>
  <Company>Arthamimun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Statements Introduction</dc:title>
  <dc:subject/>
  <dc:creator>P.V. Viswanath</dc:creator>
  <cp:keywords/>
  <dc:description/>
  <cp:lastModifiedBy>Viswanath, Prof. P.V.</cp:lastModifiedBy>
  <cp:revision>171</cp:revision>
  <cp:lastPrinted>2014-05-23T01:41:08Z</cp:lastPrinted>
  <dcterms:created xsi:type="dcterms:W3CDTF">1998-04-17T17:34:42Z</dcterms:created>
  <dcterms:modified xsi:type="dcterms:W3CDTF">2023-02-20T17:46:50Z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