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2"/>
  </p:notesMasterIdLst>
  <p:handoutMasterIdLst>
    <p:handoutMasterId r:id="rId23"/>
  </p:handoutMasterIdLst>
  <p:sldIdLst>
    <p:sldId id="256" r:id="rId2"/>
    <p:sldId id="282" r:id="rId3"/>
    <p:sldId id="306" r:id="rId4"/>
    <p:sldId id="299" r:id="rId5"/>
    <p:sldId id="300" r:id="rId6"/>
    <p:sldId id="301" r:id="rId7"/>
    <p:sldId id="302" r:id="rId8"/>
    <p:sldId id="303" r:id="rId9"/>
    <p:sldId id="304" r:id="rId10"/>
    <p:sldId id="305" r:id="rId11"/>
    <p:sldId id="283" r:id="rId12"/>
    <p:sldId id="284" r:id="rId13"/>
    <p:sldId id="292" r:id="rId14"/>
    <p:sldId id="288" r:id="rId15"/>
    <p:sldId id="290" r:id="rId16"/>
    <p:sldId id="291" r:id="rId17"/>
    <p:sldId id="293" r:id="rId18"/>
    <p:sldId id="298" r:id="rId19"/>
    <p:sldId id="297" r:id="rId20"/>
    <p:sldId id="280" r:id="rId2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6362" autoAdjust="0"/>
  </p:normalViewPr>
  <p:slideViewPr>
    <p:cSldViewPr snapToGrid="0">
      <p:cViewPr varScale="1">
        <p:scale>
          <a:sx n="82" d="100"/>
          <a:sy n="82" d="100"/>
        </p:scale>
        <p:origin x="96" y="594"/>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7"/>
          </a:xfrm>
          <a:prstGeom prst="rect">
            <a:avLst/>
          </a:prstGeom>
        </p:spPr>
        <p:txBody>
          <a:bodyPr vert="horz" lIns="91440" tIns="45720" rIns="91440" bIns="45720" rtlCol="0"/>
          <a:lstStyle>
            <a:lvl1pPr algn="r">
              <a:defRPr sz="1200"/>
            </a:lvl1pPr>
          </a:lstStyle>
          <a:p>
            <a:fld id="{E27CEE94-147A-45DD-8E0D-2802A7CE2130}" type="datetimeFigureOut">
              <a:rPr lang="en-US" smtClean="0"/>
              <a:t>4/5/2016</a:t>
            </a:fld>
            <a:endParaRPr lang="en-US"/>
          </a:p>
        </p:txBody>
      </p:sp>
      <p:sp>
        <p:nvSpPr>
          <p:cNvPr id="4" name="Footer Placeholder 3"/>
          <p:cNvSpPr>
            <a:spLocks noGrp="1"/>
          </p:cNvSpPr>
          <p:nvPr>
            <p:ph type="ftr" sz="quarter" idx="2"/>
          </p:nvPr>
        </p:nvSpPr>
        <p:spPr>
          <a:xfrm>
            <a:off x="0" y="8772669"/>
            <a:ext cx="3011699" cy="463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6"/>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699"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2"/>
            <a:ext cx="3011699" cy="463696"/>
          </a:xfrm>
          <a:prstGeom prst="rect">
            <a:avLst/>
          </a:prstGeom>
        </p:spPr>
        <p:txBody>
          <a:bodyPr vert="horz" lIns="91440" tIns="45720" rIns="91440" bIns="45720" rtlCol="0"/>
          <a:lstStyle>
            <a:lvl1pPr algn="r">
              <a:defRPr sz="1200"/>
            </a:lvl1pPr>
          </a:lstStyle>
          <a:p>
            <a:fld id="{AE03CBEF-4042-40D9-B0E2-92C7F9D4BA82}" type="datetimeFigureOut">
              <a:rPr lang="en-US" smtClean="0"/>
              <a:t>4/5/2016</a:t>
            </a:fld>
            <a:endParaRPr lang="en-US"/>
          </a:p>
        </p:txBody>
      </p:sp>
      <p:sp>
        <p:nvSpPr>
          <p:cNvPr id="4" name="Slide Image Placeholder 3"/>
          <p:cNvSpPr>
            <a:spLocks noGrp="1" noRot="1" noChangeAspect="1"/>
          </p:cNvSpPr>
          <p:nvPr>
            <p:ph type="sldImg" idx="2"/>
          </p:nvPr>
        </p:nvSpPr>
        <p:spPr>
          <a:xfrm>
            <a:off x="704850"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444546"/>
            <a:ext cx="5560060" cy="36370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9"/>
            <a:ext cx="3011699" cy="4636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379"/>
            <a:ext cx="3011699" cy="463696"/>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93038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4/5/2016</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4/5/2016</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4/5/2016</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4/5/2016</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4/5/2016</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4/5/2016</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4/5/2016</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4/5/2016</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4/5/2016</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4/5/2016</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4/5/2016</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4/5/2016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proquest.umi.com/pqdweb?RQT=572&amp;VType=PQD&amp;VName=PQD&amp;VInst=PROD&amp;pmid=24512&amp;pcid=18394791&amp;SrchMode=3" TargetMode="External"/><Relationship Id="rId5" Type="http://schemas.openxmlformats.org/officeDocument/2006/relationships/hyperlink" Target="http://proquest.umi.com/pqdweb?RQT=318&amp;pmid=24512&amp;TS=1232577318&amp;clientId=2088&amp;VInst=PROD&amp;VName=PQD&amp;VType=PQD" TargetMode="External"/><Relationship Id="rId4" Type="http://schemas.openxmlformats.org/officeDocument/2006/relationships/hyperlink" Target="http://proquest.umi.com/pqdweb?index=2&amp;did=1039095841&amp;CSP=11537&amp;SrchMode=2&amp;sid=2&amp;Fmt=4&amp;VInst=PROD&amp;VType=PQD&amp;RQT=590&amp;VName=PQD&amp;TS=1232577318&amp;clientId=208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quotes.wsj.com/CN/601939" TargetMode="External"/><Relationship Id="rId2" Type="http://schemas.openxmlformats.org/officeDocument/2006/relationships/hyperlink" Target="http://online.wsj.com/news/articles/SB1000142405270230455400457942300213752816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Chinese payments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740441"/>
          </a:xfrm>
        </p:spPr>
        <p:txBody>
          <a:bodyPr/>
          <a:lstStyle/>
          <a:p>
            <a:r>
              <a:rPr lang="en-US" dirty="0" smtClean="0"/>
              <a:t>Settlement procedure</a:t>
            </a:r>
            <a:endParaRPr lang="en-US" dirty="0"/>
          </a:p>
        </p:txBody>
      </p:sp>
      <p:sp>
        <p:nvSpPr>
          <p:cNvPr id="3" name="Content Placeholder 2"/>
          <p:cNvSpPr>
            <a:spLocks noGrp="1"/>
          </p:cNvSpPr>
          <p:nvPr>
            <p:ph sz="quarter" idx="13"/>
          </p:nvPr>
        </p:nvSpPr>
        <p:spPr>
          <a:xfrm>
            <a:off x="913774" y="1301262"/>
            <a:ext cx="10363826" cy="4489937"/>
          </a:xfrm>
        </p:spPr>
        <p:txBody>
          <a:bodyPr>
            <a:normAutofit fontScale="92500" lnSpcReduction="20000"/>
          </a:bodyPr>
          <a:lstStyle/>
          <a:p>
            <a:r>
              <a:rPr lang="en-US" i="1" dirty="0" smtClean="0"/>
              <a:t>Clearing </a:t>
            </a:r>
            <a:r>
              <a:rPr lang="en-US" i="1" dirty="0"/>
              <a:t>phase</a:t>
            </a:r>
            <a:r>
              <a:rPr lang="en-US" dirty="0"/>
              <a:t>: At the end of the </a:t>
            </a:r>
            <a:r>
              <a:rPr lang="en-US" dirty="0" smtClean="0"/>
              <a:t>trading day </a:t>
            </a:r>
            <a:r>
              <a:rPr lang="en-US" dirty="0"/>
              <a:t>T, the SD&amp;C calculates the net </a:t>
            </a:r>
            <a:r>
              <a:rPr lang="en-US" dirty="0" smtClean="0"/>
              <a:t>amounts of </a:t>
            </a:r>
            <a:r>
              <a:rPr lang="en-US" dirty="0"/>
              <a:t>cash and securities receivable and </a:t>
            </a:r>
            <a:r>
              <a:rPr lang="en-US" dirty="0" smtClean="0"/>
              <a:t>payable by </a:t>
            </a:r>
            <a:r>
              <a:rPr lang="en-US" dirty="0"/>
              <a:t>each settlement participant </a:t>
            </a:r>
            <a:r>
              <a:rPr lang="en-US" dirty="0" smtClean="0"/>
              <a:t>according to </a:t>
            </a:r>
            <a:r>
              <a:rPr lang="en-US" dirty="0"/>
              <a:t>the multilateral netting principle, </a:t>
            </a:r>
            <a:r>
              <a:rPr lang="en-US" dirty="0" smtClean="0"/>
              <a:t>and informs </a:t>
            </a:r>
            <a:r>
              <a:rPr lang="en-US" dirty="0"/>
              <a:t>them accordingly before </a:t>
            </a:r>
            <a:r>
              <a:rPr lang="en-US" dirty="0" smtClean="0"/>
              <a:t>midnight (</a:t>
            </a:r>
            <a:r>
              <a:rPr lang="en-US" dirty="0"/>
              <a:t>24:00) on T</a:t>
            </a:r>
            <a:r>
              <a:rPr lang="en-US" dirty="0" smtClean="0"/>
              <a:t>.  Netting refers to the fact that instead of requiring each pair of parties to each transaction to exchange cash and securities, the SD&amp;C nets across trades and computes the net amount due to or from each party.  Thus, if a party needs to pay 1000</a:t>
            </a:r>
            <a:r>
              <a:rPr lang="zh-CN" altLang="en-US" dirty="0" smtClean="0"/>
              <a:t>元</a:t>
            </a:r>
            <a:r>
              <a:rPr lang="en-US" altLang="zh-CN" dirty="0" smtClean="0"/>
              <a:t> on one trade and is due to receive 2000</a:t>
            </a:r>
            <a:r>
              <a:rPr lang="zh-CN" altLang="en-US" dirty="0" smtClean="0"/>
              <a:t>元</a:t>
            </a:r>
            <a:r>
              <a:rPr lang="en-US" altLang="zh-CN" dirty="0" smtClean="0"/>
              <a:t> on another trade, it will only receive the net amount of 1000</a:t>
            </a:r>
            <a:r>
              <a:rPr lang="zh-CN" altLang="en-US" dirty="0" smtClean="0"/>
              <a:t>元</a:t>
            </a:r>
            <a:r>
              <a:rPr lang="en-US" altLang="zh-CN" dirty="0" smtClean="0"/>
              <a:t>.</a:t>
            </a:r>
          </a:p>
          <a:p>
            <a:r>
              <a:rPr lang="en-US" i="1" dirty="0"/>
              <a:t>Settlement phase</a:t>
            </a:r>
            <a:r>
              <a:rPr lang="en-US" dirty="0"/>
              <a:t>: At the end of </a:t>
            </a:r>
            <a:r>
              <a:rPr lang="en-US" dirty="0" smtClean="0"/>
              <a:t>day T </a:t>
            </a:r>
            <a:r>
              <a:rPr lang="en-US" dirty="0"/>
              <a:t>(18:00), the SD&amp;C completes in its role </a:t>
            </a:r>
            <a:r>
              <a:rPr lang="en-US" dirty="0" smtClean="0"/>
              <a:t>as a </a:t>
            </a:r>
            <a:r>
              <a:rPr lang="en-US" dirty="0"/>
              <a:t>CCP the settlement of securities </a:t>
            </a:r>
            <a:r>
              <a:rPr lang="en-US" dirty="0" smtClean="0"/>
              <a:t>delivery obligations </a:t>
            </a:r>
            <a:r>
              <a:rPr lang="en-US" dirty="0"/>
              <a:t>between itself and the </a:t>
            </a:r>
            <a:r>
              <a:rPr lang="en-US" dirty="0" smtClean="0"/>
              <a:t>settlement participants </a:t>
            </a:r>
            <a:r>
              <a:rPr lang="en-US" dirty="0"/>
              <a:t>by directly debiting or </a:t>
            </a:r>
            <a:r>
              <a:rPr lang="en-US" dirty="0" smtClean="0"/>
              <a:t>crediting their </a:t>
            </a:r>
            <a:r>
              <a:rPr lang="en-US" dirty="0"/>
              <a:t>Securities Settlement Accounts, </a:t>
            </a:r>
            <a:r>
              <a:rPr lang="en-US" dirty="0" smtClean="0"/>
              <a:t>with the </a:t>
            </a:r>
            <a:r>
              <a:rPr lang="en-US" dirty="0"/>
              <a:t>securities being transferred on a </a:t>
            </a:r>
            <a:r>
              <a:rPr lang="en-US" dirty="0" smtClean="0"/>
              <a:t>final and irrevocable </a:t>
            </a:r>
            <a:r>
              <a:rPr lang="en-US" dirty="0"/>
              <a:t>basis</a:t>
            </a:r>
            <a:r>
              <a:rPr lang="en-US" dirty="0" smtClean="0"/>
              <a:t>.</a:t>
            </a:r>
            <a:r>
              <a:rPr lang="en-US" dirty="0"/>
              <a:t> </a:t>
            </a:r>
            <a:endParaRPr lang="en-US" dirty="0" smtClean="0"/>
          </a:p>
          <a:p>
            <a:r>
              <a:rPr lang="en-US" dirty="0" smtClean="0"/>
              <a:t>For A </a:t>
            </a:r>
            <a:r>
              <a:rPr lang="en-US" dirty="0"/>
              <a:t>shares and </a:t>
            </a:r>
            <a:r>
              <a:rPr lang="en-US" dirty="0" smtClean="0"/>
              <a:t>bonds, </a:t>
            </a:r>
            <a:r>
              <a:rPr lang="en-US" dirty="0"/>
              <a:t>the </a:t>
            </a:r>
            <a:r>
              <a:rPr lang="en-US" i="1" dirty="0"/>
              <a:t>net fund movement </a:t>
            </a:r>
            <a:r>
              <a:rPr lang="en-US" dirty="0"/>
              <a:t>occurs </a:t>
            </a:r>
            <a:r>
              <a:rPr lang="en-US" i="1" dirty="0"/>
              <a:t>one day after </a:t>
            </a:r>
            <a:r>
              <a:rPr lang="en-US" dirty="0"/>
              <a:t>the </a:t>
            </a:r>
            <a:r>
              <a:rPr lang="en-US" i="1" dirty="0" smtClean="0"/>
              <a:t>final </a:t>
            </a:r>
            <a:r>
              <a:rPr lang="en-US" i="1" dirty="0"/>
              <a:t>movement of securities</a:t>
            </a:r>
            <a:r>
              <a:rPr lang="en-US" dirty="0"/>
              <a:t>: On T+1, each settlement participant with a payment obligation transfers the funds from its dedicated cash account to the deposit account of the SD&amp;C with that settlement bank. At 16:00 on T+1, the SD&amp;C completes the fund settlement by directly debiting or crediting the Fund Settlement Accounts of the settlement participants. </a:t>
            </a:r>
            <a:endParaRPr lang="en-US" dirty="0" smtClean="0"/>
          </a:p>
          <a:p>
            <a:r>
              <a:rPr lang="en-US" dirty="0"/>
              <a:t>For B shares, cash is paid on a net basis on T+3. The SD&amp;C explained this longer settlement cycle by the different time zones involved for B share investors (e.g. Europe and the US). </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Tree>
    <p:extLst>
      <p:ext uri="{BB962C8B-B14F-4D97-AF65-F5344CB8AC3E}">
        <p14:creationId xmlns:p14="http://schemas.microsoft.com/office/powerpoint/2010/main" val="2485170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948770"/>
          </a:xfrm>
        </p:spPr>
        <p:txBody>
          <a:bodyPr/>
          <a:lstStyle/>
          <a:p>
            <a:r>
              <a:rPr lang="en-US" dirty="0" smtClean="0"/>
              <a:t>Early History of credit cards</a:t>
            </a:r>
            <a:endParaRPr lang="en-US" dirty="0"/>
          </a:p>
        </p:txBody>
      </p:sp>
      <p:sp>
        <p:nvSpPr>
          <p:cNvPr id="3" name="Content Placeholder 2"/>
          <p:cNvSpPr>
            <a:spLocks noGrp="1"/>
          </p:cNvSpPr>
          <p:nvPr>
            <p:ph sz="quarter" idx="13"/>
          </p:nvPr>
        </p:nvSpPr>
        <p:spPr>
          <a:xfrm>
            <a:off x="913774" y="1298576"/>
            <a:ext cx="10363826" cy="4843461"/>
          </a:xfrm>
        </p:spPr>
        <p:txBody>
          <a:bodyPr>
            <a:normAutofit fontScale="92500" lnSpcReduction="20000"/>
          </a:bodyPr>
          <a:lstStyle/>
          <a:p>
            <a:r>
              <a:rPr lang="en-US" dirty="0" smtClean="0"/>
              <a:t>The Bank of China offered the first credit cards in China in 1979, acting as an agent for non-Chinese banks such as the Chase Manhattan Bank.</a:t>
            </a:r>
          </a:p>
          <a:p>
            <a:r>
              <a:rPr lang="en-US" dirty="0" smtClean="0"/>
              <a:t>The Bank of China issued the first domestic credit card named the Great Wall Card in June 1985.</a:t>
            </a:r>
          </a:p>
          <a:p>
            <a:r>
              <a:rPr lang="en-US" dirty="0" smtClean="0"/>
              <a:t>In 1987, the </a:t>
            </a:r>
            <a:r>
              <a:rPr lang="en-US" dirty="0" err="1" smtClean="0"/>
              <a:t>BofC</a:t>
            </a:r>
            <a:r>
              <a:rPr lang="en-US" dirty="0" smtClean="0"/>
              <a:t> joined the international credit card associations of Visa and MasterCard and issued the first internationally accepted Great Wall MasterCard in 1989.</a:t>
            </a:r>
          </a:p>
          <a:p>
            <a:r>
              <a:rPr lang="en-US" dirty="0" smtClean="0"/>
              <a:t>The large debt levels plus the lack of nationwide processing and settlement networks or credit bureaus constrained the features of these early credit cards.</a:t>
            </a:r>
          </a:p>
          <a:p>
            <a:r>
              <a:rPr lang="en-US" dirty="0" smtClean="0"/>
              <a:t>Most of these cards did not provide interest free periods or revolving credit.  They typically required a security deposit or payment guarantee before issuing a credit card.</a:t>
            </a:r>
          </a:p>
          <a:p>
            <a:r>
              <a:rPr lang="en-US" dirty="0" smtClean="0"/>
              <a:t>Foreign banks could enter China since the later 1970s; however, they operated under severe restrictions.  When China joined the WTO in 2001, they had to agree to remove restrictions on foreign bank operations by 2007.  </a:t>
            </a:r>
          </a:p>
          <a:p>
            <a:r>
              <a:rPr lang="en-US" dirty="0" smtClean="0"/>
              <a:t>Originally foreign banks could not offer RMB denominated services, but this restriction was lifted in December 2006; still limits on bank location and the services remained.</a:t>
            </a:r>
          </a:p>
          <a:p>
            <a:r>
              <a:rPr lang="en-US" dirty="0" smtClean="0"/>
              <a:t>Issuing plastic payment cards and credit cards gave foreign banks a way to evade branch banking restrictions.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
        <p:nvSpPr>
          <p:cNvPr id="6" name="TextBox 5"/>
          <p:cNvSpPr txBox="1"/>
          <p:nvPr/>
        </p:nvSpPr>
        <p:spPr>
          <a:xfrm>
            <a:off x="2936004" y="6014133"/>
            <a:ext cx="6688642" cy="646331"/>
          </a:xfrm>
          <a:prstGeom prst="rect">
            <a:avLst/>
          </a:prstGeom>
          <a:noFill/>
        </p:spPr>
        <p:txBody>
          <a:bodyPr wrap="square" rtlCol="0">
            <a:spAutoFit/>
          </a:bodyPr>
          <a:lstStyle/>
          <a:p>
            <a:r>
              <a:rPr lang="en-US" dirty="0" smtClean="0"/>
              <a:t>Sharpe, Deanna; Yao; Liao, Correlates of Credit Card Adoption in </a:t>
            </a:r>
            <a:r>
              <a:rPr lang="en-US" dirty="0"/>
              <a:t>U</a:t>
            </a:r>
            <a:r>
              <a:rPr lang="en-US" dirty="0" smtClean="0"/>
              <a:t>rban China, J Family &amp; Econ Issues (2012) 33:156-166</a:t>
            </a:r>
            <a:endParaRPr lang="en-US" dirty="0"/>
          </a:p>
        </p:txBody>
      </p:sp>
    </p:spTree>
    <p:extLst>
      <p:ext uri="{BB962C8B-B14F-4D97-AF65-F5344CB8AC3E}">
        <p14:creationId xmlns:p14="http://schemas.microsoft.com/office/powerpoint/2010/main" val="282444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693549"/>
          </a:xfrm>
        </p:spPr>
        <p:txBody>
          <a:bodyPr/>
          <a:lstStyle/>
          <a:p>
            <a:r>
              <a:rPr lang="en-US" dirty="0" smtClean="0"/>
              <a:t>Credit card use in china</a:t>
            </a:r>
            <a:endParaRPr lang="en-US" dirty="0"/>
          </a:p>
        </p:txBody>
      </p:sp>
      <p:sp>
        <p:nvSpPr>
          <p:cNvPr id="3" name="Content Placeholder 2"/>
          <p:cNvSpPr>
            <a:spLocks noGrp="1"/>
          </p:cNvSpPr>
          <p:nvPr>
            <p:ph sz="quarter" idx="13"/>
          </p:nvPr>
        </p:nvSpPr>
        <p:spPr>
          <a:xfrm>
            <a:off x="351692" y="1043354"/>
            <a:ext cx="11453446" cy="5098683"/>
          </a:xfrm>
        </p:spPr>
        <p:txBody>
          <a:bodyPr>
            <a:normAutofit fontScale="85000" lnSpcReduction="20000"/>
          </a:bodyPr>
          <a:lstStyle/>
          <a:p>
            <a:r>
              <a:rPr lang="en-US" dirty="0" smtClean="0"/>
              <a:t>In a 2008 survey of national households, Sharpe, Yao and Liao found that wealthier families tended to use credit cards more.  Also, younger individuals are more open to using credit cards for payments.</a:t>
            </a:r>
          </a:p>
          <a:p>
            <a:r>
              <a:rPr lang="en-US" dirty="0" smtClean="0"/>
              <a:t>However, many did not know about critical credit card features, 10% did not know of credit card risks or of interest increases after a late payment.  20% did not know about the consequences of default or of the penalty for a cash advance.  Many customers being new to credit cards, have not managed to use them responsibly.   In July 2009, the CBRC demanded that banks not offer gifts to new credit card holders, set sales quotas or issue cards to persons under 18.</a:t>
            </a:r>
          </a:p>
          <a:p>
            <a:r>
              <a:rPr lang="en-US" dirty="0" smtClean="0"/>
              <a:t>Still, credit card use in China is growing fast and there is a lot of competition amongst credit card issuers in China, who are using creative marketing techniques. </a:t>
            </a:r>
            <a:r>
              <a:rPr lang="en-US" dirty="0" err="1"/>
              <a:t>Citic</a:t>
            </a:r>
            <a:r>
              <a:rPr lang="en-US" dirty="0"/>
              <a:t> Bank </a:t>
            </a:r>
            <a:r>
              <a:rPr lang="en-US" dirty="0" smtClean="0"/>
              <a:t>uses the Ms. Magic credit card which offers </a:t>
            </a:r>
            <a:r>
              <a:rPr lang="en-US" dirty="0"/>
              <a:t>free beauty treatments and health </a:t>
            </a:r>
            <a:r>
              <a:rPr lang="en-US" dirty="0" smtClean="0"/>
              <a:t>insurance.  </a:t>
            </a:r>
            <a:r>
              <a:rPr lang="en-US" dirty="0" err="1" smtClean="0"/>
              <a:t>Huaxia</a:t>
            </a:r>
            <a:r>
              <a:rPr lang="en-US" dirty="0" smtClean="0"/>
              <a:t> </a:t>
            </a:r>
            <a:r>
              <a:rPr lang="en-US" dirty="0"/>
              <a:t>Bank's Pretty Lady card, co-issued with Deutsche Bank, </a:t>
            </a:r>
            <a:r>
              <a:rPr lang="en-US" dirty="0" smtClean="0"/>
              <a:t>provides </a:t>
            </a:r>
            <a:r>
              <a:rPr lang="en-US" dirty="0"/>
              <a:t>fitness club </a:t>
            </a:r>
            <a:r>
              <a:rPr lang="en-US" dirty="0" smtClean="0"/>
              <a:t>memberships and triple </a:t>
            </a:r>
            <a:r>
              <a:rPr lang="en-US" dirty="0"/>
              <a:t>points for cosmetic </a:t>
            </a:r>
            <a:r>
              <a:rPr lang="en-US" dirty="0" smtClean="0"/>
              <a:t>purchases. </a:t>
            </a:r>
            <a:r>
              <a:rPr lang="en-US" dirty="0"/>
              <a:t>Citigroup, </a:t>
            </a:r>
            <a:r>
              <a:rPr lang="en-US" dirty="0" smtClean="0"/>
              <a:t>in 2012, became </a:t>
            </a:r>
            <a:r>
              <a:rPr lang="en-US" dirty="0"/>
              <a:t>the first U.S. bank allowed to issue its own solo logo cards in </a:t>
            </a:r>
            <a:r>
              <a:rPr lang="en-US" dirty="0" smtClean="0"/>
              <a:t>China.</a:t>
            </a:r>
          </a:p>
          <a:p>
            <a:r>
              <a:rPr lang="en-US" dirty="0" smtClean="0"/>
              <a:t>Interest </a:t>
            </a:r>
            <a:r>
              <a:rPr lang="en-US" dirty="0"/>
              <a:t>rates fixed by the government at 18 percent annually, </a:t>
            </a:r>
            <a:r>
              <a:rPr lang="en-US" dirty="0" smtClean="0"/>
              <a:t>so banks compete </a:t>
            </a:r>
            <a:r>
              <a:rPr lang="en-US" dirty="0"/>
              <a:t>by offering merchant discounts and gifts, including Coach wallets, Hugo Boss quilts, and free Starbucks upgrades to a larger coffee. </a:t>
            </a:r>
            <a:endParaRPr lang="en-US" dirty="0" smtClean="0"/>
          </a:p>
          <a:p>
            <a:r>
              <a:rPr lang="en-US" dirty="0" smtClean="0"/>
              <a:t>In 2012, </a:t>
            </a:r>
            <a:r>
              <a:rPr lang="en-US" dirty="0"/>
              <a:t>46 million credit cards were issued in China, increasing the total in circulation to 331 million at the end of </a:t>
            </a:r>
            <a:r>
              <a:rPr lang="en-US" dirty="0" smtClean="0"/>
              <a:t>2012, compared to </a:t>
            </a:r>
            <a:r>
              <a:rPr lang="en-US" dirty="0"/>
              <a:t>536 million cards in the U.S. </a:t>
            </a:r>
            <a:endParaRPr lang="en-US" dirty="0" smtClean="0"/>
          </a:p>
          <a:p>
            <a:r>
              <a:rPr lang="en-US" dirty="0"/>
              <a:t>Fees paid by retailers to banks whenever a customer uses a credit card range from zero for schools and public hospitals to 1.25 percent of the purchase price for entertainment and catering. In the U.S., retailers are charged about 2 percent. </a:t>
            </a:r>
          </a:p>
          <a:p>
            <a:r>
              <a:rPr lang="en-US" dirty="0"/>
              <a:t>About 3 percent to 8 percent of cardholders in China roll over their debts, generating interest charges, compared with about 40 percent in the U.S. It costs 200 </a:t>
            </a:r>
            <a:r>
              <a:rPr lang="en-US" dirty="0" err="1"/>
              <a:t>yuan</a:t>
            </a:r>
            <a:r>
              <a:rPr lang="en-US" dirty="0"/>
              <a:t> to 300 </a:t>
            </a:r>
            <a:r>
              <a:rPr lang="en-US" dirty="0" err="1"/>
              <a:t>yuan</a:t>
            </a:r>
            <a:r>
              <a:rPr lang="en-US" dirty="0"/>
              <a:t> to issue one credit card (Richard Huang, a Beijing-based partner at Boston Consulting Group).</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315732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Credit Cards work</a:t>
            </a:r>
            <a:endParaRPr lang="en-US" dirty="0"/>
          </a:p>
        </p:txBody>
      </p:sp>
      <p:sp>
        <p:nvSpPr>
          <p:cNvPr id="3" name="Content Placeholder 2"/>
          <p:cNvSpPr>
            <a:spLocks noGrp="1"/>
          </p:cNvSpPr>
          <p:nvPr>
            <p:ph sz="quarter" idx="13"/>
          </p:nvPr>
        </p:nvSpPr>
        <p:spPr>
          <a:xfrm>
            <a:off x="913774" y="1312985"/>
            <a:ext cx="10363826" cy="4841751"/>
          </a:xfrm>
        </p:spPr>
        <p:txBody>
          <a:bodyPr>
            <a:normAutofit fontScale="85000" lnSpcReduction="20000"/>
          </a:bodyPr>
          <a:lstStyle/>
          <a:p>
            <a:r>
              <a:rPr lang="en-US" altLang="en-US" dirty="0"/>
              <a:t>Merchant Processor: Performs credit check on merchant, sells or leases a terminal, establishes a connection between merchant and the Credit Card processor </a:t>
            </a:r>
          </a:p>
          <a:p>
            <a:r>
              <a:rPr lang="en-US" altLang="en-US" dirty="0"/>
              <a:t>Credit Card Association: Establishes rules and guidelines for card issuance and acceptance, markets brand name and various </a:t>
            </a:r>
            <a:r>
              <a:rPr lang="en-US" altLang="en-US" dirty="0" smtClean="0"/>
              <a:t>products.  North American Credit Card Association is one such association</a:t>
            </a:r>
            <a:r>
              <a:rPr lang="en-US" altLang="en-US" dirty="0"/>
              <a:t>. Visa, MasterCard, </a:t>
            </a:r>
            <a:r>
              <a:rPr lang="en-US" altLang="en-US" dirty="0" smtClean="0"/>
              <a:t>Discover, China </a:t>
            </a:r>
            <a:r>
              <a:rPr lang="en-US" altLang="en-US" dirty="0" err="1" smtClean="0"/>
              <a:t>UnionPay</a:t>
            </a:r>
            <a:r>
              <a:rPr lang="en-US" altLang="en-US" dirty="0" smtClean="0"/>
              <a:t> </a:t>
            </a:r>
            <a:r>
              <a:rPr lang="en-US" altLang="en-US" dirty="0"/>
              <a:t>and American Express </a:t>
            </a:r>
            <a:r>
              <a:rPr lang="en-US" altLang="en-US" dirty="0" smtClean="0"/>
              <a:t>are also credit card associations that set </a:t>
            </a:r>
            <a:r>
              <a:rPr lang="en-US" dirty="0" smtClean="0"/>
              <a:t>transaction </a:t>
            </a:r>
            <a:r>
              <a:rPr lang="en-US" dirty="0"/>
              <a:t>terms for merchants, card-issuing banks, and acquiring banks</a:t>
            </a:r>
            <a:r>
              <a:rPr lang="en-US" dirty="0" smtClean="0"/>
              <a:t>.</a:t>
            </a:r>
          </a:p>
          <a:p>
            <a:r>
              <a:rPr lang="en-US" dirty="0" smtClean="0"/>
              <a:t>Acquiring Bank: A bank </a:t>
            </a:r>
            <a:r>
              <a:rPr lang="en-US" dirty="0"/>
              <a:t>or financial institution that processes </a:t>
            </a:r>
            <a:r>
              <a:rPr lang="en-US" dirty="0" smtClean="0"/>
              <a:t>credit or debt card payments </a:t>
            </a:r>
            <a:r>
              <a:rPr lang="en-US" dirty="0"/>
              <a:t>on behalf of a </a:t>
            </a:r>
            <a:r>
              <a:rPr lang="en-US" dirty="0" smtClean="0"/>
              <a:t>merchant.</a:t>
            </a:r>
            <a:endParaRPr lang="en-US" altLang="en-US" dirty="0"/>
          </a:p>
          <a:p>
            <a:r>
              <a:rPr lang="en-US" altLang="en-US" dirty="0" smtClean="0"/>
              <a:t>Card </a:t>
            </a:r>
            <a:r>
              <a:rPr lang="en-US" altLang="en-US" dirty="0"/>
              <a:t>Issuer: Establishes criteria to approve or deny applicants and sets credit limits, interests rates, and fees.  Ultimate risk </a:t>
            </a:r>
            <a:r>
              <a:rPr lang="en-US" altLang="en-US" dirty="0" smtClean="0"/>
              <a:t>taker.  These are the actual issuers, e.g. Discover, Capital One, Barclays, Chase and many other banks issue credit cards.</a:t>
            </a:r>
          </a:p>
          <a:p>
            <a:r>
              <a:rPr lang="en-US" altLang="en-US" dirty="0"/>
              <a:t>Credit Card Processor: Receives and processes credit card applications, maintains cardholder data.  </a:t>
            </a:r>
            <a:r>
              <a:rPr lang="en-US" altLang="en-US" dirty="0" smtClean="0"/>
              <a:t>Visa, MasterCard, Discover </a:t>
            </a:r>
            <a:r>
              <a:rPr lang="en-US" altLang="en-US" dirty="0"/>
              <a:t>and American Express </a:t>
            </a:r>
            <a:r>
              <a:rPr lang="en-US" altLang="en-US" dirty="0" smtClean="0"/>
              <a:t>process payments.  Discover and American Express </a:t>
            </a:r>
            <a:r>
              <a:rPr lang="en-US" altLang="en-US" dirty="0"/>
              <a:t>issue credit cards </a:t>
            </a:r>
            <a:r>
              <a:rPr lang="en-US" altLang="en-US" dirty="0" smtClean="0"/>
              <a:t>as </a:t>
            </a:r>
            <a:r>
              <a:rPr lang="en-US" altLang="en-US" dirty="0"/>
              <a:t>well</a:t>
            </a:r>
            <a:r>
              <a:rPr lang="en-US" altLang="en-US" dirty="0" smtClean="0"/>
              <a:t>.</a:t>
            </a:r>
          </a:p>
          <a:p>
            <a:r>
              <a:rPr lang="en-US" altLang="en-US" dirty="0"/>
              <a:t>Credit Card Transaction </a:t>
            </a:r>
            <a:r>
              <a:rPr lang="en-US" altLang="en-US" dirty="0" smtClean="0"/>
              <a:t>example of a $</a:t>
            </a:r>
            <a:r>
              <a:rPr lang="en-US" altLang="en-US" dirty="0"/>
              <a:t>100 purchase by consumer using Visa or </a:t>
            </a:r>
            <a:r>
              <a:rPr lang="en-US" altLang="en-US" dirty="0" smtClean="0"/>
              <a:t>MasterCard:</a:t>
            </a:r>
            <a:endParaRPr lang="en-US" altLang="en-US" dirty="0"/>
          </a:p>
          <a:p>
            <a:r>
              <a:rPr lang="en-US" altLang="en-US" dirty="0"/>
              <a:t>$2 discount fee charged to merchant by </a:t>
            </a:r>
            <a:r>
              <a:rPr lang="en-US" altLang="en-US" dirty="0" smtClean="0"/>
              <a:t>acquirer/processor, which includes:</a:t>
            </a:r>
            <a:endParaRPr lang="en-US" altLang="en-US" dirty="0"/>
          </a:p>
          <a:p>
            <a:pPr lvl="1"/>
            <a:r>
              <a:rPr lang="en-US" altLang="en-US" dirty="0" smtClean="0"/>
              <a:t>$</a:t>
            </a:r>
            <a:r>
              <a:rPr lang="en-US" altLang="en-US" dirty="0"/>
              <a:t>1.50 interchange fee paid to card issuer</a:t>
            </a:r>
          </a:p>
          <a:p>
            <a:pPr lvl="1"/>
            <a:r>
              <a:rPr lang="en-US" altLang="en-US" dirty="0"/>
              <a:t>$0.10 assessment fee paid to card association (Visa/MasterCard) </a:t>
            </a:r>
          </a:p>
          <a:p>
            <a:pPr lvl="1"/>
            <a:r>
              <a:rPr lang="en-US" altLang="en-US" dirty="0"/>
              <a:t>$0.40 merchant processor </a:t>
            </a:r>
            <a:r>
              <a:rPr lang="en-US" altLang="en-US" dirty="0" smtClean="0"/>
              <a:t>fee</a:t>
            </a:r>
          </a:p>
          <a:p>
            <a:r>
              <a:rPr lang="en-US" altLang="en-US" dirty="0"/>
              <a:t>$98 credited to merchant for the transaction</a:t>
            </a:r>
          </a:p>
          <a:p>
            <a:pPr lvl="2"/>
            <a:endParaRPr lang="en-US" altLang="en-US" sz="1400" dirty="0"/>
          </a:p>
          <a:p>
            <a:pPr lvl="1"/>
            <a:endParaRPr lang="en-US" altLang="en-US" sz="1600" dirty="0"/>
          </a:p>
          <a:p>
            <a:endParaRPr lang="en-US" altLang="en-US" dirty="0"/>
          </a:p>
          <a:p>
            <a:endParaRPr lang="en-US" alt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spTree>
    <p:extLst>
      <p:ext uri="{BB962C8B-B14F-4D97-AF65-F5344CB8AC3E}">
        <p14:creationId xmlns:p14="http://schemas.microsoft.com/office/powerpoint/2010/main" val="306398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Credit Card Transaction Process</a:t>
            </a:r>
          </a:p>
        </p:txBody>
      </p:sp>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C0A47AD3-9437-4FBB-B3AA-42AE60098C0B}" type="slidenum">
              <a:rPr lang="en-US" altLang="en-US" sz="1400">
                <a:solidFill>
                  <a:schemeClr val="folHlink"/>
                </a:solidFill>
              </a:rPr>
              <a:pPr>
                <a:spcBef>
                  <a:spcPct val="0"/>
                </a:spcBef>
                <a:buClrTx/>
                <a:buFontTx/>
                <a:buNone/>
              </a:pPr>
              <a:t>14</a:t>
            </a:fld>
            <a:endParaRPr lang="en-US" altLang="en-US" sz="1400">
              <a:solidFill>
                <a:schemeClr val="folHlink"/>
              </a:solidFill>
            </a:endParaRPr>
          </a:p>
        </p:txBody>
      </p:sp>
      <p:pic>
        <p:nvPicPr>
          <p:cNvPr id="43013"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209800" y="1304133"/>
            <a:ext cx="7073900" cy="4267200"/>
          </a:xfrm>
          <a:prstGeom prst="rect">
            <a:avLst/>
          </a:prstGeom>
          <a:noFill/>
        </p:spPr>
      </p:pic>
      <p:sp>
        <p:nvSpPr>
          <p:cNvPr id="43014" name="TextBox 6"/>
          <p:cNvSpPr txBox="1">
            <a:spLocks noChangeArrowheads="1"/>
          </p:cNvSpPr>
          <p:nvPr/>
        </p:nvSpPr>
        <p:spPr bwMode="auto">
          <a:xfrm>
            <a:off x="2209800" y="5791201"/>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dirty="0"/>
              <a:t>From: </a:t>
            </a:r>
            <a:r>
              <a:rPr lang="en-US" altLang="en-US" sz="1200" dirty="0">
                <a:hlinkClick r:id="rId4"/>
              </a:rPr>
              <a:t>Ramon P </a:t>
            </a:r>
            <a:r>
              <a:rPr lang="en-US" altLang="en-US" sz="1200" dirty="0" err="1">
                <a:hlinkClick r:id="rId4"/>
              </a:rPr>
              <a:t>DeGennaro</a:t>
            </a:r>
            <a:r>
              <a:rPr lang="en-US" altLang="en-US" sz="1200" dirty="0"/>
              <a:t>. “Merchant Acquirers and Payment Card Processors: A Look inside the Black Box,” </a:t>
            </a:r>
            <a:r>
              <a:rPr lang="en-US" altLang="en-US" sz="1200" dirty="0">
                <a:hlinkClick r:id="rId5"/>
              </a:rPr>
              <a:t>Economic Review - Federal Reserve Bank of Atlanta</a:t>
            </a:r>
            <a:r>
              <a:rPr lang="en-US" altLang="en-US" sz="1200" dirty="0"/>
              <a:t>. Atlanta: </a:t>
            </a:r>
            <a:r>
              <a:rPr lang="en-US" altLang="en-US" sz="1200" dirty="0">
                <a:hlinkClick r:id="rId6"/>
              </a:rPr>
              <a:t>First Quarter 2006</a:t>
            </a:r>
            <a:r>
              <a:rPr lang="en-US" altLang="en-US" sz="1200" dirty="0"/>
              <a:t>. Vol. 91, </a:t>
            </a:r>
            <a:r>
              <a:rPr lang="en-US" altLang="en-US" sz="1200" dirty="0" err="1"/>
              <a:t>Iss</a:t>
            </a:r>
            <a:r>
              <a:rPr lang="en-US" altLang="en-US" sz="1200" dirty="0"/>
              <a:t>. 1; pp. 27-43</a:t>
            </a:r>
            <a:r>
              <a:rPr lang="en-US" altLang="en-US" sz="1200" dirty="0" smtClean="0"/>
              <a:t>.</a:t>
            </a:r>
            <a:endParaRPr lang="en-US" altLang="en-US" sz="1200" dirty="0"/>
          </a:p>
        </p:txBody>
      </p:sp>
      <p:sp>
        <p:nvSpPr>
          <p:cNvPr id="43015" name="TextBox 7"/>
          <p:cNvSpPr txBox="1">
            <a:spLocks noChangeArrowheads="1"/>
          </p:cNvSpPr>
          <p:nvPr/>
        </p:nvSpPr>
        <p:spPr bwMode="auto">
          <a:xfrm>
            <a:off x="7819292" y="2158446"/>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dirty="0"/>
              <a:t>Automated Clearing House</a:t>
            </a:r>
          </a:p>
        </p:txBody>
      </p:sp>
    </p:spTree>
    <p:extLst>
      <p:ext uri="{BB962C8B-B14F-4D97-AF65-F5344CB8AC3E}">
        <p14:creationId xmlns:p14="http://schemas.microsoft.com/office/powerpoint/2010/main" val="304356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635788"/>
          </a:xfrm>
        </p:spPr>
        <p:txBody>
          <a:bodyPr/>
          <a:lstStyle/>
          <a:p>
            <a:r>
              <a:rPr lang="en-US" dirty="0" smtClean="0"/>
              <a:t>Union Pay</a:t>
            </a:r>
            <a:endParaRPr lang="en-US" dirty="0"/>
          </a:p>
        </p:txBody>
      </p:sp>
      <p:sp>
        <p:nvSpPr>
          <p:cNvPr id="3" name="Content Placeholder 2"/>
          <p:cNvSpPr>
            <a:spLocks noGrp="1"/>
          </p:cNvSpPr>
          <p:nvPr>
            <p:ph sz="quarter" idx="13"/>
          </p:nvPr>
        </p:nvSpPr>
        <p:spPr>
          <a:xfrm>
            <a:off x="328247" y="985593"/>
            <a:ext cx="11488616" cy="5321422"/>
          </a:xfrm>
        </p:spPr>
        <p:txBody>
          <a:bodyPr>
            <a:normAutofit/>
          </a:bodyPr>
          <a:lstStyle/>
          <a:p>
            <a:r>
              <a:rPr lang="en-US" dirty="0" smtClean="0"/>
              <a:t>The Chinese Government created China </a:t>
            </a:r>
            <a:r>
              <a:rPr lang="en-US" dirty="0" err="1" smtClean="0"/>
              <a:t>UnionPay</a:t>
            </a:r>
            <a:r>
              <a:rPr lang="en-US" dirty="0" smtClean="0"/>
              <a:t> Co. as a bankcard association in 2002 to form a strong electronic payments infrastructure.</a:t>
            </a:r>
            <a:r>
              <a:rPr lang="en-US" dirty="0"/>
              <a:t> </a:t>
            </a:r>
            <a:r>
              <a:rPr lang="en-US" dirty="0" smtClean="0"/>
              <a:t> In this capacity, </a:t>
            </a:r>
            <a:r>
              <a:rPr lang="en-US" dirty="0" err="1" smtClean="0"/>
              <a:t>UnionPay</a:t>
            </a:r>
            <a:r>
              <a:rPr lang="en-US" dirty="0" smtClean="0"/>
              <a:t> </a:t>
            </a:r>
            <a:r>
              <a:rPr lang="en-US" dirty="0"/>
              <a:t>operates an inter-bank transaction settlement </a:t>
            </a:r>
            <a:r>
              <a:rPr lang="en-US" dirty="0" smtClean="0"/>
              <a:t>system. </a:t>
            </a:r>
            <a:r>
              <a:rPr lang="en-US" dirty="0"/>
              <a:t>The government requires that all automated teller machines and Chinese merchants use </a:t>
            </a:r>
            <a:r>
              <a:rPr lang="en-US" dirty="0" err="1"/>
              <a:t>UnionPay's</a:t>
            </a:r>
            <a:r>
              <a:rPr lang="en-US" dirty="0"/>
              <a:t> electronic payments network to process payments in the local currency. The rule extends to Visa, MasterCard, and American Express, which typically give </a:t>
            </a:r>
            <a:r>
              <a:rPr lang="en-US" dirty="0" err="1"/>
              <a:t>UnionPay</a:t>
            </a:r>
            <a:r>
              <a:rPr lang="en-US" dirty="0"/>
              <a:t> a cut of each transaction. </a:t>
            </a:r>
            <a:endParaRPr lang="en-US" dirty="0" smtClean="0"/>
          </a:p>
          <a:p>
            <a:r>
              <a:rPr lang="en-US" dirty="0" smtClean="0"/>
              <a:t>This provides </a:t>
            </a:r>
            <a:r>
              <a:rPr lang="en-US" dirty="0" err="1" smtClean="0"/>
              <a:t>UnionPay</a:t>
            </a:r>
            <a:r>
              <a:rPr lang="en-US" dirty="0" smtClean="0"/>
              <a:t> with a strong advantage over competing bankcard associations such as Visa and MasterCard.  </a:t>
            </a:r>
            <a:r>
              <a:rPr lang="en-US" dirty="0" err="1" smtClean="0"/>
              <a:t>UnionPay</a:t>
            </a:r>
            <a:r>
              <a:rPr lang="en-US" dirty="0" smtClean="0"/>
              <a:t> also had </a:t>
            </a:r>
            <a:r>
              <a:rPr lang="en-US" dirty="0"/>
              <a:t>2.9 billion cards in </a:t>
            </a:r>
            <a:r>
              <a:rPr lang="en-US" dirty="0" smtClean="0"/>
              <a:t>circulation in 2011 – equal </a:t>
            </a:r>
            <a:r>
              <a:rPr lang="en-US" dirty="0"/>
              <a:t>to 45 percent of the world's </a:t>
            </a:r>
            <a:r>
              <a:rPr lang="en-US" dirty="0" smtClean="0"/>
              <a:t>total.  Accepted </a:t>
            </a:r>
            <a:r>
              <a:rPr lang="en-US" dirty="0"/>
              <a:t>in 135 countries, its share of global credit- and debit-card transaction volume for the first half of 2012 rose to 23.8 percent, propelling it to No. 2 behind Visa International, according to the </a:t>
            </a:r>
            <a:r>
              <a:rPr lang="en-US" dirty="0" err="1"/>
              <a:t>Nilson</a:t>
            </a:r>
            <a:r>
              <a:rPr lang="en-US" dirty="0"/>
              <a:t> Report, an industry newsletter</a:t>
            </a:r>
            <a:r>
              <a:rPr lang="en-US" dirty="0" smtClean="0"/>
              <a:t>.  </a:t>
            </a:r>
          </a:p>
          <a:p>
            <a:r>
              <a:rPr lang="en-US" dirty="0" smtClean="0"/>
              <a:t>In 2013, </a:t>
            </a:r>
            <a:r>
              <a:rPr lang="en-US" dirty="0" err="1" smtClean="0"/>
              <a:t>UnionPay</a:t>
            </a:r>
            <a:r>
              <a:rPr lang="en-US" dirty="0" smtClean="0"/>
              <a:t> became largest: when </a:t>
            </a:r>
            <a:r>
              <a:rPr lang="en-US" dirty="0"/>
              <a:t>comparing debit card purchase volume, </a:t>
            </a:r>
            <a:r>
              <a:rPr lang="en-US" dirty="0" err="1"/>
              <a:t>UnionPay’s</a:t>
            </a:r>
            <a:r>
              <a:rPr lang="en-US" dirty="0"/>
              <a:t> share increased by </a:t>
            </a:r>
            <a:r>
              <a:rPr lang="en-US" dirty="0" smtClean="0"/>
              <a:t>7.38% </a:t>
            </a:r>
            <a:r>
              <a:rPr lang="en-US" dirty="0"/>
              <a:t>to 47.19 percent. Visa’s share fell </a:t>
            </a:r>
            <a:r>
              <a:rPr lang="en-US" dirty="0" smtClean="0"/>
              <a:t>6.05% </a:t>
            </a:r>
            <a:r>
              <a:rPr lang="en-US" dirty="0"/>
              <a:t>to 40.62 percent, and MasterCard’s share declined by </a:t>
            </a:r>
            <a:r>
              <a:rPr lang="en-US" dirty="0" smtClean="0"/>
              <a:t>1.33% </a:t>
            </a:r>
            <a:r>
              <a:rPr lang="en-US" dirty="0"/>
              <a:t>to 12.20 percent.  This made </a:t>
            </a:r>
            <a:r>
              <a:rPr lang="en-US" dirty="0" err="1"/>
              <a:t>UnionPay</a:t>
            </a:r>
            <a:r>
              <a:rPr lang="en-US" dirty="0"/>
              <a:t> the largest general purpose debit card band based on the purchase volume</a:t>
            </a:r>
            <a:r>
              <a:rPr lang="en-US" dirty="0" smtClean="0"/>
              <a:t>.</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spTree>
    <p:extLst>
      <p:ext uri="{BB962C8B-B14F-4D97-AF65-F5344CB8AC3E}">
        <p14:creationId xmlns:p14="http://schemas.microsoft.com/office/powerpoint/2010/main" val="2937013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cards</a:t>
            </a:r>
            <a:endParaRPr lang="en-US" dirty="0"/>
          </a:p>
        </p:txBody>
      </p:sp>
      <p:sp>
        <p:nvSpPr>
          <p:cNvPr id="3" name="Content Placeholder 2"/>
          <p:cNvSpPr>
            <a:spLocks noGrp="1"/>
          </p:cNvSpPr>
          <p:nvPr>
            <p:ph sz="quarter" idx="13"/>
          </p:nvPr>
        </p:nvSpPr>
        <p:spPr/>
        <p:txBody>
          <a:bodyPr/>
          <a:lstStyle/>
          <a:p>
            <a:r>
              <a:rPr lang="en-US" dirty="0"/>
              <a:t>The main driver of revenue growth has been debit cards: </a:t>
            </a:r>
            <a:r>
              <a:rPr lang="en-US" dirty="0" err="1"/>
              <a:t>UnionPay</a:t>
            </a:r>
            <a:r>
              <a:rPr lang="en-US" dirty="0"/>
              <a:t> had $2.1 trillion in debit-card transactions and credit-card volume of $660 billion last year, according to </a:t>
            </a:r>
            <a:r>
              <a:rPr lang="en-US" dirty="0" err="1"/>
              <a:t>Nilson</a:t>
            </a:r>
            <a:r>
              <a:rPr lang="en-US" dirty="0"/>
              <a:t> Report. </a:t>
            </a:r>
          </a:p>
          <a:p>
            <a:r>
              <a:rPr lang="en-US" dirty="0"/>
              <a:t>In addition, </a:t>
            </a:r>
            <a:r>
              <a:rPr lang="en-US" dirty="0" err="1"/>
              <a:t>UnionPay</a:t>
            </a:r>
            <a:r>
              <a:rPr lang="en-US" dirty="0"/>
              <a:t> has a card processing subsidiary, China </a:t>
            </a:r>
            <a:r>
              <a:rPr lang="en-US" dirty="0" err="1"/>
              <a:t>UnionPay</a:t>
            </a:r>
            <a:r>
              <a:rPr lang="en-US" dirty="0"/>
              <a:t> Data.  Another subsidiary, China </a:t>
            </a:r>
            <a:r>
              <a:rPr lang="en-US" dirty="0" err="1"/>
              <a:t>UnionPay</a:t>
            </a:r>
            <a:r>
              <a:rPr lang="en-US" dirty="0"/>
              <a:t> merchant acts as a sales organization for credit card issuers, acquiring merchants for its members.  Before </a:t>
            </a:r>
            <a:r>
              <a:rPr lang="en-US" dirty="0" err="1"/>
              <a:t>UnionPay’s</a:t>
            </a:r>
            <a:r>
              <a:rPr lang="en-US" dirty="0"/>
              <a:t> centralized payments network, each bank had to form its own merchant relationships for card acceptance.  </a:t>
            </a:r>
          </a:p>
          <a:p>
            <a:r>
              <a:rPr lang="en-US" dirty="0" smtClean="0"/>
              <a:t>China's </a:t>
            </a:r>
            <a:r>
              <a:rPr lang="en-US" dirty="0"/>
              <a:t>receivables from credit cards could rise 40 percent annually to reach 2.5 trillion </a:t>
            </a:r>
            <a:r>
              <a:rPr lang="en-US" dirty="0" err="1"/>
              <a:t>yuan</a:t>
            </a:r>
            <a:r>
              <a:rPr lang="en-US" dirty="0"/>
              <a:t> ($397 billion) by 2015, according to a 2011 report from Boston Consulting </a:t>
            </a:r>
            <a:r>
              <a:rPr lang="en-US" dirty="0" smtClean="0"/>
              <a:t>Group; this implies a 2011 number of about $105bn.  This compares to a Federal </a:t>
            </a:r>
            <a:r>
              <a:rPr lang="en-US" dirty="0"/>
              <a:t>Reserve’s </a:t>
            </a:r>
            <a:r>
              <a:rPr lang="en-US" dirty="0" smtClean="0"/>
              <a:t>Consumer </a:t>
            </a:r>
            <a:r>
              <a:rPr lang="en-US" dirty="0"/>
              <a:t>Credit report </a:t>
            </a:r>
            <a:r>
              <a:rPr lang="en-US" dirty="0" smtClean="0"/>
              <a:t>that consumers carried </a:t>
            </a:r>
            <a:r>
              <a:rPr lang="en-US" dirty="0"/>
              <a:t>a total of about $</a:t>
            </a:r>
            <a:r>
              <a:rPr lang="en-US" dirty="0" smtClean="0"/>
              <a:t>800bn. </a:t>
            </a:r>
            <a:r>
              <a:rPr lang="en-US" dirty="0"/>
              <a:t>in outstanding balances on their revolving accounts as of </a:t>
            </a:r>
            <a:r>
              <a:rPr lang="en-US" dirty="0" smtClean="0"/>
              <a:t>the end </a:t>
            </a:r>
            <a:r>
              <a:rPr lang="en-US" dirty="0"/>
              <a:t>of </a:t>
            </a:r>
            <a:r>
              <a:rPr lang="en-US" dirty="0" smtClean="0"/>
              <a:t>2011.</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spTree>
    <p:extLst>
      <p:ext uri="{BB962C8B-B14F-4D97-AF65-F5344CB8AC3E}">
        <p14:creationId xmlns:p14="http://schemas.microsoft.com/office/powerpoint/2010/main" val="184258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a:t>
            </a:r>
            <a:endParaRPr lang="en-US" dirty="0"/>
          </a:p>
        </p:txBody>
      </p:sp>
      <p:sp>
        <p:nvSpPr>
          <p:cNvPr id="3" name="Content Placeholder 2"/>
          <p:cNvSpPr>
            <a:spLocks noGrp="1"/>
          </p:cNvSpPr>
          <p:nvPr>
            <p:ph sz="quarter" idx="13"/>
          </p:nvPr>
        </p:nvSpPr>
        <p:spPr>
          <a:xfrm>
            <a:off x="383664" y="1229946"/>
            <a:ext cx="10644554" cy="4912091"/>
          </a:xfrm>
        </p:spPr>
        <p:txBody>
          <a:bodyPr>
            <a:normAutofit fontScale="92500" lnSpcReduction="10000"/>
          </a:bodyPr>
          <a:lstStyle/>
          <a:p>
            <a:r>
              <a:rPr lang="en-US" dirty="0" smtClean="0"/>
              <a:t>E-commerce is becoming more and more popular in China. </a:t>
            </a:r>
            <a:r>
              <a:rPr lang="en-US" dirty="0"/>
              <a:t>McKinsey Global Institute predicts that China’s total e-commerce market could be worth $650 billion by 2020</a:t>
            </a:r>
            <a:r>
              <a:rPr lang="en-US" dirty="0" smtClean="0"/>
              <a:t>. (Bloomberg BusinessWeek, Feb. 18, 2014, “The Secret of </a:t>
            </a:r>
            <a:r>
              <a:rPr lang="en-US" dirty="0" err="1" smtClean="0"/>
              <a:t>Taobao’s</a:t>
            </a:r>
            <a:r>
              <a:rPr lang="en-US" dirty="0" smtClean="0"/>
              <a:t> Success.”)</a:t>
            </a:r>
          </a:p>
          <a:p>
            <a:r>
              <a:rPr lang="en-US" dirty="0"/>
              <a:t>In 2005, a new law came into effect stipulating that that “digital documents shall have same effect with those in paper form, so that traditional civil law could also apply to digital documents.”  Procedures for accepting electronic signatures are also laid out under the law, which helps e-commerce tremendously.</a:t>
            </a:r>
          </a:p>
          <a:p>
            <a:r>
              <a:rPr lang="en-US" dirty="0" err="1" smtClean="0"/>
              <a:t>Taobao</a:t>
            </a:r>
            <a:r>
              <a:rPr lang="en-US" dirty="0" smtClean="0"/>
              <a:t> is the most successful e-</a:t>
            </a:r>
            <a:r>
              <a:rPr lang="en-US" dirty="0" err="1" smtClean="0"/>
              <a:t>tailer</a:t>
            </a:r>
            <a:r>
              <a:rPr lang="en-US" dirty="0" smtClean="0"/>
              <a:t>. </a:t>
            </a:r>
            <a:r>
              <a:rPr lang="en-US" dirty="0" err="1"/>
              <a:t>Taobao</a:t>
            </a:r>
            <a:r>
              <a:rPr lang="en-US" dirty="0"/>
              <a:t> was established by </a:t>
            </a:r>
            <a:r>
              <a:rPr lang="en-US" dirty="0" err="1"/>
              <a:t>Alibaba</a:t>
            </a:r>
            <a:r>
              <a:rPr lang="en-US" dirty="0"/>
              <a:t> in May 2003 and took off because in its early years, it charge no transaction or listing fees</a:t>
            </a:r>
            <a:r>
              <a:rPr lang="en-US" dirty="0" smtClean="0"/>
              <a:t>.  According to Prof. Barney Tan, this </a:t>
            </a:r>
            <a:r>
              <a:rPr lang="en-US" dirty="0"/>
              <a:t>is because “</a:t>
            </a:r>
            <a:r>
              <a:rPr lang="en-US" dirty="0" err="1"/>
              <a:t>Taobao</a:t>
            </a:r>
            <a:r>
              <a:rPr lang="en-US" dirty="0"/>
              <a:t> has catered to Chinese preferences for doing business—for example, it’s enabled buyers and sellers to negotiate and bargain on prices.” </a:t>
            </a:r>
            <a:endParaRPr lang="en-US" dirty="0" smtClean="0"/>
          </a:p>
          <a:p>
            <a:r>
              <a:rPr lang="en-US" dirty="0" smtClean="0"/>
              <a:t>Given </a:t>
            </a:r>
            <a:r>
              <a:rPr lang="en-US" dirty="0"/>
              <a:t>common (often warranted) fears about being cheated online, </a:t>
            </a:r>
            <a:r>
              <a:rPr lang="en-US" dirty="0" err="1"/>
              <a:t>Taobao</a:t>
            </a:r>
            <a:r>
              <a:rPr lang="en-US" dirty="0"/>
              <a:t> has also “incorporated an optional escrow service to allow shoppers to pay for goods only after they’ve received and inspected them.” </a:t>
            </a:r>
            <a:r>
              <a:rPr lang="en-US" dirty="0" smtClean="0"/>
              <a:t> Its </a:t>
            </a:r>
            <a:r>
              <a:rPr lang="en-US" dirty="0" err="1"/>
              <a:t>Alipay</a:t>
            </a:r>
            <a:r>
              <a:rPr lang="en-US" dirty="0"/>
              <a:t> system, which somewhat resembles PayPal, can debit a Chinese bank account, so no financial card is required for online shopping sprees</a:t>
            </a:r>
            <a:r>
              <a:rPr lang="en-US" dirty="0" smtClean="0"/>
              <a:t>. (Bloomberg Business Week and </a:t>
            </a:r>
            <a:r>
              <a:rPr lang="en-US" dirty="0" err="1" smtClean="0"/>
              <a:t>Lixia</a:t>
            </a:r>
            <a:r>
              <a:rPr lang="en-US" dirty="0"/>
              <a:t> </a:t>
            </a:r>
            <a:r>
              <a:rPr lang="en-US" dirty="0" smtClean="0"/>
              <a:t>and </a:t>
            </a:r>
            <a:r>
              <a:rPr lang="en-US" dirty="0" err="1" smtClean="0"/>
              <a:t>Xun</a:t>
            </a:r>
            <a:r>
              <a:rPr lang="en-US" dirty="0" smtClean="0"/>
              <a:t>, Proceedings of the 2009 Int’l Symposium on Web Information Systems and Applications, 2009, pp. 202-205.)</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sp>
        <p:nvSpPr>
          <p:cNvPr id="6" name="Rectangle 5"/>
          <p:cNvSpPr/>
          <p:nvPr/>
        </p:nvSpPr>
        <p:spPr>
          <a:xfrm>
            <a:off x="11268670" y="613352"/>
            <a:ext cx="923330" cy="5906510"/>
          </a:xfrm>
          <a:prstGeom prst="rect">
            <a:avLst/>
          </a:prstGeom>
        </p:spPr>
        <p:txBody>
          <a:bodyPr vert="eaVert" wrap="square">
            <a:spAutoFit/>
          </a:bodyPr>
          <a:lstStyle/>
          <a:p>
            <a:r>
              <a:rPr lang="en-US" sz="1600" dirty="0"/>
              <a:t>http://economists-pick-research.hktdc.com/business-news/article/Research-Articles/E-tailing-in-China-a-strategic-overview/rp/en/1/1X000000/1X09WOHJ.htm</a:t>
            </a:r>
          </a:p>
        </p:txBody>
      </p:sp>
    </p:spTree>
    <p:extLst>
      <p:ext uri="{BB962C8B-B14F-4D97-AF65-F5344CB8AC3E}">
        <p14:creationId xmlns:p14="http://schemas.microsoft.com/office/powerpoint/2010/main" val="200397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5" y="349805"/>
            <a:ext cx="11289322" cy="597933"/>
          </a:xfrm>
        </p:spPr>
        <p:txBody>
          <a:bodyPr/>
          <a:lstStyle/>
          <a:p>
            <a:r>
              <a:rPr lang="en-US" dirty="0" smtClean="0"/>
              <a:t>A different Chinese model: online malls</a:t>
            </a:r>
            <a:endParaRPr lang="en-US" dirty="0"/>
          </a:p>
        </p:txBody>
      </p:sp>
      <p:sp>
        <p:nvSpPr>
          <p:cNvPr id="3" name="Content Placeholder 2"/>
          <p:cNvSpPr>
            <a:spLocks noGrp="1"/>
          </p:cNvSpPr>
          <p:nvPr>
            <p:ph sz="quarter" idx="13"/>
          </p:nvPr>
        </p:nvSpPr>
        <p:spPr>
          <a:xfrm>
            <a:off x="328246" y="947738"/>
            <a:ext cx="11687908" cy="5312385"/>
          </a:xfrm>
        </p:spPr>
        <p:txBody>
          <a:bodyPr>
            <a:normAutofit fontScale="92500" lnSpcReduction="20000"/>
          </a:bodyPr>
          <a:lstStyle/>
          <a:p>
            <a:r>
              <a:rPr lang="en-US" dirty="0" smtClean="0"/>
              <a:t>In </a:t>
            </a:r>
            <a:r>
              <a:rPr lang="en-US" dirty="0"/>
              <a:t>developed nations, the retail </a:t>
            </a:r>
            <a:r>
              <a:rPr lang="en-US" dirty="0" smtClean="0"/>
              <a:t>industry began </a:t>
            </a:r>
            <a:r>
              <a:rPr lang="en-US" dirty="0"/>
              <a:t>with the rise of regionally dominant players. This field then consolidated into a smaller number of national leaders. Eventually, online players challenged them, and the industry became multichannel. Some brick-and-mortar players (Tesco and Wal-Mart Stores, for instance) have embraced a multichannel strategy, while others (such as Borders in the United States and </a:t>
            </a:r>
            <a:r>
              <a:rPr lang="en-US" dirty="0" err="1"/>
              <a:t>Jessops</a:t>
            </a:r>
            <a:r>
              <a:rPr lang="en-US" dirty="0"/>
              <a:t> and Woolworths in the United Kingdom) have been driven from the market</a:t>
            </a:r>
            <a:r>
              <a:rPr lang="en-US" dirty="0" smtClean="0"/>
              <a:t>.</a:t>
            </a:r>
          </a:p>
          <a:p>
            <a:r>
              <a:rPr lang="en-US" dirty="0" smtClean="0"/>
              <a:t>In China, there are no traditional </a:t>
            </a:r>
            <a:r>
              <a:rPr lang="en-US" dirty="0"/>
              <a:t>retailing giants. Building stores across China’s considerable geography, with its many smaller cities, takes both time and high levels of investment. As a result, China’s largest brick-and-mortar retailers have captured a smaller share of the country’s overall retail </a:t>
            </a:r>
            <a:r>
              <a:rPr lang="en-US" dirty="0" smtClean="0"/>
              <a:t>market: the </a:t>
            </a:r>
            <a:r>
              <a:rPr lang="en-US" dirty="0"/>
              <a:t>top five retailers by category hold less than 20 percent </a:t>
            </a:r>
            <a:r>
              <a:rPr lang="en-US" dirty="0" smtClean="0"/>
              <a:t>of </a:t>
            </a:r>
            <a:r>
              <a:rPr lang="en-US" dirty="0"/>
              <a:t>the market—much lower than US levels of 24 to 60 percent in comparable categories. </a:t>
            </a:r>
            <a:endParaRPr lang="en-US" dirty="0" smtClean="0"/>
          </a:p>
          <a:p>
            <a:r>
              <a:rPr lang="en-US" dirty="0"/>
              <a:t>China’s online ecosystem of marketplaces and agile support services has grown rapidly precisely because it can exploit the inefficiencies and higher costs of China’s existing retail </a:t>
            </a:r>
            <a:r>
              <a:rPr lang="en-US" dirty="0" smtClean="0"/>
              <a:t>market.  The </a:t>
            </a:r>
            <a:r>
              <a:rPr lang="en-US" dirty="0"/>
              <a:t>major online companies </a:t>
            </a:r>
            <a:r>
              <a:rPr lang="en-US" dirty="0" err="1"/>
              <a:t>Alibaba</a:t>
            </a:r>
            <a:r>
              <a:rPr lang="en-US" dirty="0"/>
              <a:t> (which owns marketplaces such as </a:t>
            </a:r>
            <a:r>
              <a:rPr lang="en-US" dirty="0" err="1"/>
              <a:t>Taobao</a:t>
            </a:r>
            <a:r>
              <a:rPr lang="en-US" dirty="0"/>
              <a:t>) and 360buy.com (focusing on sales of electronics) have established a prominent national role, ranking among China’s top ten retailers</a:t>
            </a:r>
            <a:r>
              <a:rPr lang="en-US" dirty="0" smtClean="0"/>
              <a:t>.</a:t>
            </a:r>
          </a:p>
          <a:p>
            <a:r>
              <a:rPr lang="en-US" dirty="0"/>
              <a:t>Apparel, recreation and education, and household products are the three largest online retail segments in China.</a:t>
            </a:r>
            <a:endParaRPr lang="en-US" dirty="0" smtClean="0"/>
          </a:p>
          <a:p>
            <a:r>
              <a:rPr lang="en-US" dirty="0"/>
              <a:t>As competition among e-</a:t>
            </a:r>
            <a:r>
              <a:rPr lang="en-US" dirty="0" err="1"/>
              <a:t>tailers</a:t>
            </a:r>
            <a:r>
              <a:rPr lang="en-US" dirty="0"/>
              <a:t> has lowered prices, it has also both increased the size of the consumer market and created efficiencies in the important adjacent markets that support e-commerce—logistics, supply chains, IT services, and digital marketing. </a:t>
            </a:r>
            <a:r>
              <a:rPr lang="en-US" dirty="0" smtClean="0"/>
              <a:t> However, there is a </a:t>
            </a:r>
            <a:r>
              <a:rPr lang="en-US" dirty="0"/>
              <a:t>growing talent shortage </a:t>
            </a:r>
            <a:r>
              <a:rPr lang="en-US" dirty="0" smtClean="0"/>
              <a:t>in e-tailing resulting </a:t>
            </a:r>
            <a:r>
              <a:rPr lang="en-US" dirty="0"/>
              <a:t>from heady growth.  </a:t>
            </a:r>
            <a:r>
              <a:rPr lang="en-US" dirty="0" smtClean="0"/>
              <a:t> It is still an open question as to whether individual e-</a:t>
            </a:r>
            <a:r>
              <a:rPr lang="en-US" dirty="0" err="1" smtClean="0"/>
              <a:t>tailers</a:t>
            </a:r>
            <a:r>
              <a:rPr lang="en-US" dirty="0" smtClean="0"/>
              <a:t> will overtake online malls.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
        <p:nvSpPr>
          <p:cNvPr id="6" name="TextBox 5"/>
          <p:cNvSpPr txBox="1"/>
          <p:nvPr/>
        </p:nvSpPr>
        <p:spPr>
          <a:xfrm>
            <a:off x="2321169" y="6337299"/>
            <a:ext cx="9694985" cy="369332"/>
          </a:xfrm>
          <a:prstGeom prst="rect">
            <a:avLst/>
          </a:prstGeom>
          <a:noFill/>
        </p:spPr>
        <p:txBody>
          <a:bodyPr wrap="square" rtlCol="0">
            <a:spAutoFit/>
          </a:bodyPr>
          <a:lstStyle/>
          <a:p>
            <a:r>
              <a:rPr lang="en-US" dirty="0"/>
              <a:t>China’s e-tail </a:t>
            </a:r>
            <a:r>
              <a:rPr lang="en-US" dirty="0" smtClean="0"/>
              <a:t>revolution, </a:t>
            </a:r>
            <a:r>
              <a:rPr lang="en-US" dirty="0" err="1" smtClean="0"/>
              <a:t>Mckinsey</a:t>
            </a:r>
            <a:r>
              <a:rPr lang="en-US" dirty="0" smtClean="0"/>
              <a:t> Global Institute Report, March 2013, Dobbs et al.</a:t>
            </a:r>
            <a:endParaRPr lang="en-US" dirty="0"/>
          </a:p>
        </p:txBody>
      </p:sp>
    </p:spTree>
    <p:extLst>
      <p:ext uri="{BB962C8B-B14F-4D97-AF65-F5344CB8AC3E}">
        <p14:creationId xmlns:p14="http://schemas.microsoft.com/office/powerpoint/2010/main" val="2116219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049"/>
            <a:ext cx="10364451" cy="876111"/>
          </a:xfrm>
        </p:spPr>
        <p:txBody>
          <a:bodyPr/>
          <a:lstStyle/>
          <a:p>
            <a:r>
              <a:rPr lang="en-US" dirty="0" smtClean="0"/>
              <a:t>Mobile payments</a:t>
            </a:r>
            <a:endParaRPr lang="en-US" dirty="0"/>
          </a:p>
        </p:txBody>
      </p:sp>
      <p:sp>
        <p:nvSpPr>
          <p:cNvPr id="3" name="Content Placeholder 2"/>
          <p:cNvSpPr>
            <a:spLocks noGrp="1"/>
          </p:cNvSpPr>
          <p:nvPr>
            <p:ph sz="quarter" idx="13"/>
          </p:nvPr>
        </p:nvSpPr>
        <p:spPr>
          <a:xfrm>
            <a:off x="281353" y="844062"/>
            <a:ext cx="11664461" cy="5416061"/>
          </a:xfrm>
        </p:spPr>
        <p:txBody>
          <a:bodyPr>
            <a:normAutofit fontScale="85000" lnSpcReduction="20000"/>
          </a:bodyPr>
          <a:lstStyle/>
          <a:p>
            <a:r>
              <a:rPr lang="en-US" dirty="0" smtClean="0"/>
              <a:t>According to John </a:t>
            </a:r>
            <a:r>
              <a:rPr lang="en-US" dirty="0" err="1" smtClean="0"/>
              <a:t>Heggestuen</a:t>
            </a:r>
            <a:r>
              <a:rPr lang="en-US" dirty="0"/>
              <a:t> </a:t>
            </a:r>
            <a:r>
              <a:rPr lang="en-US" dirty="0" smtClean="0"/>
              <a:t>on Business Insider (Feb. 14, 2014</a:t>
            </a:r>
            <a:r>
              <a:rPr lang="en-US" dirty="0"/>
              <a:t>), the PBOC is </a:t>
            </a:r>
            <a:r>
              <a:rPr lang="en-US" dirty="0" smtClean="0"/>
              <a:t>establishing a new </a:t>
            </a:r>
            <a:r>
              <a:rPr lang="en-US" dirty="0"/>
              <a:t>national mobile payments platform</a:t>
            </a:r>
            <a:r>
              <a:rPr lang="en-US" dirty="0" smtClean="0"/>
              <a:t>.  This </a:t>
            </a:r>
            <a:r>
              <a:rPr lang="en-US" dirty="0"/>
              <a:t>will provide provides a </a:t>
            </a:r>
            <a:r>
              <a:rPr lang="en-US" dirty="0" smtClean="0"/>
              <a:t>single mobile </a:t>
            </a:r>
            <a:r>
              <a:rPr lang="en-US" dirty="0"/>
              <a:t>payments infrastructure for </a:t>
            </a:r>
            <a:r>
              <a:rPr lang="en-US" dirty="0" smtClean="0"/>
              <a:t>all financial </a:t>
            </a:r>
            <a:r>
              <a:rPr lang="en-US" dirty="0"/>
              <a:t>institutions and mobile operators. The new system was developed for NFC-based smartphone payments, which require users to move their mobile phones in close proximity to a scanner in order to make a payment</a:t>
            </a:r>
            <a:r>
              <a:rPr lang="en-US" dirty="0" smtClean="0"/>
              <a:t>.  </a:t>
            </a:r>
          </a:p>
          <a:p>
            <a:r>
              <a:rPr lang="en-US" dirty="0" smtClean="0"/>
              <a:t>However</a:t>
            </a:r>
            <a:r>
              <a:rPr lang="en-US" dirty="0"/>
              <a:t>, NFC-based proximity payments accounted for just 0.8% of payments made with mobile devices in China in </a:t>
            </a:r>
            <a:r>
              <a:rPr lang="en-US" dirty="0" smtClean="0"/>
              <a:t>2013, according to </a:t>
            </a:r>
            <a:r>
              <a:rPr lang="en-US" dirty="0" err="1" smtClean="0"/>
              <a:t>iResearch</a:t>
            </a:r>
            <a:r>
              <a:rPr lang="en-US" dirty="0" smtClean="0"/>
              <a:t>.</a:t>
            </a:r>
          </a:p>
          <a:p>
            <a:r>
              <a:rPr lang="en-US" dirty="0" smtClean="0"/>
              <a:t>On the other hand, “According </a:t>
            </a:r>
            <a:r>
              <a:rPr lang="en-US" dirty="0"/>
              <a:t>to </a:t>
            </a:r>
            <a:r>
              <a:rPr lang="en-US" dirty="0" err="1"/>
              <a:t>Datamonitor's</a:t>
            </a:r>
            <a:r>
              <a:rPr lang="en-US" dirty="0"/>
              <a:t> 2012 Financial Services Consumer Insight Survey, a staggering 81.7% of Chinese consumers are interested in gaining the ability to pay for things in shops using their mobile phones. This compares to only 49.0% of UK consumers, and a low of 36.2% among Dutch consumers.”</a:t>
            </a:r>
          </a:p>
          <a:p>
            <a:r>
              <a:rPr lang="en-US" dirty="0" smtClean="0"/>
              <a:t>Furthermore, right now, the </a:t>
            </a:r>
            <a:r>
              <a:rPr lang="en-US" dirty="0"/>
              <a:t>relatively high cost of </a:t>
            </a:r>
            <a:r>
              <a:rPr lang="en-US" dirty="0" smtClean="0"/>
              <a:t>smartphones puts </a:t>
            </a:r>
            <a:r>
              <a:rPr lang="en-US" dirty="0"/>
              <a:t>them out of the reach of many Chinese citizens</a:t>
            </a:r>
            <a:r>
              <a:rPr lang="en-US" dirty="0" smtClean="0"/>
              <a:t>.  This means that mobile payments are unlikely to be widely used.</a:t>
            </a:r>
          </a:p>
          <a:p>
            <a:r>
              <a:rPr lang="en-US" dirty="0" smtClean="0"/>
              <a:t>Finally, the Chinese government on March 24</a:t>
            </a:r>
            <a:r>
              <a:rPr lang="en-US" baseline="30000" dirty="0" smtClean="0"/>
              <a:t>th</a:t>
            </a:r>
            <a:r>
              <a:rPr lang="en-US" dirty="0" smtClean="0"/>
              <a:t> 2014 announced </a:t>
            </a:r>
            <a:r>
              <a:rPr lang="en-US" dirty="0"/>
              <a:t>limits on the amount Chinese can spend using smartphone payment services</a:t>
            </a:r>
            <a:r>
              <a:rPr lang="en-US" dirty="0" smtClean="0"/>
              <a:t>.  This will affect the business plans of </a:t>
            </a:r>
            <a:r>
              <a:rPr lang="en-US" dirty="0" err="1" smtClean="0"/>
              <a:t>Alibaba</a:t>
            </a:r>
            <a:r>
              <a:rPr lang="en-US" dirty="0" smtClean="0"/>
              <a:t> Group and </a:t>
            </a:r>
            <a:r>
              <a:rPr lang="en-US" dirty="0" err="1" smtClean="0"/>
              <a:t>Tencent</a:t>
            </a:r>
            <a:r>
              <a:rPr lang="en-US" dirty="0"/>
              <a:t> Holdings, who have been rushing to release products helping smartphone users shop with their phones. </a:t>
            </a:r>
            <a:endParaRPr lang="en-US" dirty="0" smtClean="0"/>
          </a:p>
          <a:p>
            <a:r>
              <a:rPr lang="en-US" dirty="0"/>
              <a:t>This may be related to </a:t>
            </a:r>
            <a:r>
              <a:rPr lang="en-US" dirty="0" smtClean="0"/>
              <a:t>the fact that “over </a:t>
            </a:r>
            <a:r>
              <a:rPr lang="en-US" dirty="0"/>
              <a:t>the past year, </a:t>
            </a:r>
            <a:r>
              <a:rPr lang="en-US" dirty="0" err="1"/>
              <a:t>Alibaba</a:t>
            </a:r>
            <a:r>
              <a:rPr lang="en-US" dirty="0"/>
              <a:t> and </a:t>
            </a:r>
            <a:r>
              <a:rPr lang="en-US" dirty="0" err="1"/>
              <a:t>Tencent</a:t>
            </a:r>
            <a:r>
              <a:rPr lang="en-US" dirty="0"/>
              <a:t> have attracted tens of billions of dollars by marketing </a:t>
            </a:r>
            <a:r>
              <a:rPr lang="en-US" dirty="0">
                <a:hlinkClick r:id="rId2"/>
              </a:rPr>
              <a:t>online investment products</a:t>
            </a:r>
            <a:r>
              <a:rPr lang="en-US" dirty="0"/>
              <a:t> that feature higher returns than those on savings accounts offered by state banks. The success has sent ripples through China's state-dominated and heavily regulated financial industry, as many younger Chinese have transferred their savings from the banks into the online products</a:t>
            </a:r>
            <a:r>
              <a:rPr lang="en-US" dirty="0" smtClean="0"/>
              <a:t>.” (WSJ, March 24</a:t>
            </a:r>
            <a:r>
              <a:rPr lang="en-US" baseline="30000" dirty="0" smtClean="0"/>
              <a:t>th</a:t>
            </a:r>
            <a:r>
              <a:rPr lang="en-US" dirty="0" smtClean="0"/>
              <a:t> 2014).</a:t>
            </a:r>
          </a:p>
          <a:p>
            <a:r>
              <a:rPr lang="en-US" dirty="0">
                <a:hlinkClick r:id="rId3"/>
              </a:rPr>
              <a:t>China Construction Bank</a:t>
            </a:r>
            <a:r>
              <a:rPr lang="en-US" dirty="0"/>
              <a:t> </a:t>
            </a:r>
            <a:r>
              <a:rPr lang="en-US" dirty="0" smtClean="0"/>
              <a:t>(among other major banks) imposed a limit of 5000 </a:t>
            </a:r>
            <a:r>
              <a:rPr lang="zh-CN" altLang="en-US" dirty="0" smtClean="0"/>
              <a:t>元</a:t>
            </a:r>
            <a:r>
              <a:rPr lang="en-US" dirty="0" smtClean="0"/>
              <a:t> (and 50K/month) on </a:t>
            </a:r>
            <a:r>
              <a:rPr lang="en-US" dirty="0"/>
              <a:t>transfers to </a:t>
            </a:r>
            <a:r>
              <a:rPr lang="en-US" dirty="0" err="1" smtClean="0"/>
              <a:t>Alibaba‘s</a:t>
            </a:r>
            <a:r>
              <a:rPr lang="en-US" dirty="0" smtClean="0"/>
              <a:t> </a:t>
            </a:r>
            <a:r>
              <a:rPr lang="en-US" dirty="0" err="1" smtClean="0"/>
              <a:t>Yu’E</a:t>
            </a:r>
            <a:r>
              <a:rPr lang="en-US" dirty="0" smtClean="0"/>
              <a:t> </a:t>
            </a:r>
            <a:r>
              <a:rPr lang="en-US" dirty="0" err="1"/>
              <a:t>Bao</a:t>
            </a:r>
            <a:r>
              <a:rPr lang="en-US" dirty="0"/>
              <a:t> fund, </a:t>
            </a:r>
            <a:r>
              <a:rPr lang="en-US" dirty="0" smtClean="0"/>
              <a:t>and 10K</a:t>
            </a:r>
            <a:r>
              <a:rPr lang="zh-CN" altLang="en-US" dirty="0" smtClean="0"/>
              <a:t>元 </a:t>
            </a:r>
            <a:r>
              <a:rPr lang="en-US" altLang="zh-CN" dirty="0" smtClean="0"/>
              <a:t>(50K/month) for </a:t>
            </a:r>
            <a:r>
              <a:rPr lang="en-US" dirty="0" err="1" smtClean="0"/>
              <a:t>Tencent's</a:t>
            </a:r>
            <a:r>
              <a:rPr lang="en-US" dirty="0" smtClean="0"/>
              <a:t> </a:t>
            </a:r>
            <a:r>
              <a:rPr lang="en-US" dirty="0"/>
              <a:t>online </a:t>
            </a:r>
            <a:r>
              <a:rPr lang="en-US" dirty="0" smtClean="0"/>
              <a:t>product.  Furthermore, the PBOC has </a:t>
            </a:r>
            <a:r>
              <a:rPr lang="en-US" dirty="0"/>
              <a:t>suggested that online investment products could be forced to hold reserves on funds they attract—much like banks on their deposits.</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6146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913774" y="1663700"/>
            <a:ext cx="10363826" cy="4373685"/>
          </a:xfrm>
        </p:spPr>
        <p:txBody>
          <a:bodyPr>
            <a:normAutofit fontScale="92500" lnSpcReduction="20000"/>
          </a:bodyPr>
          <a:lstStyle/>
          <a:p>
            <a:r>
              <a:rPr lang="en-US" dirty="0" smtClean="0"/>
              <a:t>An important part of the financial system is to provide an efficient way for people and businesses to make payments to each other when they wish to buy goods and services.</a:t>
            </a:r>
          </a:p>
          <a:p>
            <a:r>
              <a:rPr lang="en-US" dirty="0" smtClean="0"/>
              <a:t>Can you pay with cash?  Must you pay with cash?</a:t>
            </a:r>
          </a:p>
          <a:p>
            <a:r>
              <a:rPr lang="en-US" dirty="0" smtClean="0"/>
              <a:t>Can you pay with a check?  If so, how will your payment reach your seller ultimately?</a:t>
            </a:r>
          </a:p>
          <a:p>
            <a:r>
              <a:rPr lang="en-US" dirty="0" smtClean="0"/>
              <a:t>Can you pay with a credit card?  Do vendors accept credit cards?  Do buyers wish to use credit cards?  And, once again, how will the payment reach the seller ultimately if the buyer uses a credit card?</a:t>
            </a:r>
          </a:p>
          <a:p>
            <a:r>
              <a:rPr lang="en-US" dirty="0" smtClean="0"/>
              <a:t>What happens if there is a transaction on an exchange?  How is payment made?</a:t>
            </a:r>
          </a:p>
          <a:p>
            <a:r>
              <a:rPr lang="en-US" dirty="0" smtClean="0"/>
              <a:t>Do businessmen require payment in cash?  Do they provide trade credit?</a:t>
            </a:r>
          </a:p>
          <a:p>
            <a:r>
              <a:rPr lang="en-US" dirty="0" smtClean="0"/>
              <a:t>What about international transactions?  Is it possible for somebody in China to pay for international purchases in RMB?  </a:t>
            </a:r>
          </a:p>
          <a:p>
            <a:r>
              <a:rPr lang="en-US" dirty="0" smtClean="0"/>
              <a:t>Can foreigners use foreign currency in China?  How does that work?</a:t>
            </a:r>
          </a:p>
          <a:p>
            <a:r>
              <a:rPr lang="en-US" dirty="0" smtClean="0"/>
              <a:t>Are there political, legal and social issues involved in the answers to these questions?  If so, what are they?</a:t>
            </a:r>
          </a:p>
          <a:p>
            <a:r>
              <a:rPr lang="en-US" dirty="0" smtClean="0"/>
              <a:t>We will discuss some of these issues in these slides.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3549323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p:txBody>
          <a:bodyPr/>
          <a:lstStyle/>
          <a:p>
            <a:r>
              <a:rPr lang="en-US" dirty="0" smtClean="0"/>
              <a:t>A dependable payments system is the backbone of a financial system.</a:t>
            </a:r>
          </a:p>
          <a:p>
            <a:r>
              <a:rPr lang="en-US" dirty="0" smtClean="0"/>
              <a:t>China has realized the importance of a payments system and has worked hard to improve payments systems for transactions.</a:t>
            </a:r>
          </a:p>
          <a:p>
            <a:r>
              <a:rPr lang="en-US" dirty="0" smtClean="0"/>
              <a:t>In keeping with the growing importance of securities markets, China has also developed a dependable clearing system for the stock market and for the bond market.</a:t>
            </a:r>
          </a:p>
          <a:p>
            <a:r>
              <a:rPr lang="en-US" dirty="0" smtClean="0"/>
              <a:t>Cash is very important as a medium of payment in China; however, non-cash payments are slowly increasing in importance.  </a:t>
            </a:r>
          </a:p>
          <a:p>
            <a:r>
              <a:rPr lang="en-US" dirty="0" smtClean="0"/>
              <a:t>Online transactions are booming and mobile payments systems are increasing </a:t>
            </a:r>
            <a:r>
              <a:rPr lang="en-US" smtClean="0"/>
              <a:t>in importance.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20</a:t>
            </a:fld>
            <a:endParaRPr lang="en-US" dirty="0"/>
          </a:p>
        </p:txBody>
      </p:sp>
    </p:spTree>
    <p:extLst>
      <p:ext uri="{BB962C8B-B14F-4D97-AF65-F5344CB8AC3E}">
        <p14:creationId xmlns:p14="http://schemas.microsoft.com/office/powerpoint/2010/main" val="79646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587187"/>
          </a:xfrm>
        </p:spPr>
        <p:txBody>
          <a:bodyPr/>
          <a:lstStyle/>
          <a:p>
            <a:r>
              <a:rPr lang="en-US" dirty="0" smtClean="0"/>
              <a:t>Clearing</a:t>
            </a:r>
            <a:endParaRPr lang="en-US" dirty="0"/>
          </a:p>
        </p:txBody>
      </p:sp>
      <p:sp>
        <p:nvSpPr>
          <p:cNvPr id="3" name="Content Placeholder 2"/>
          <p:cNvSpPr>
            <a:spLocks noGrp="1"/>
          </p:cNvSpPr>
          <p:nvPr>
            <p:ph sz="quarter" idx="13"/>
          </p:nvPr>
        </p:nvSpPr>
        <p:spPr>
          <a:xfrm>
            <a:off x="339970" y="936991"/>
            <a:ext cx="11594122" cy="5370023"/>
          </a:xfrm>
        </p:spPr>
        <p:txBody>
          <a:bodyPr>
            <a:normAutofit fontScale="92500" lnSpcReduction="10000"/>
          </a:bodyPr>
          <a:lstStyle/>
          <a:p>
            <a:r>
              <a:rPr lang="en-US" dirty="0"/>
              <a:t>A clearing house is a financial institution that provides </a:t>
            </a:r>
            <a:r>
              <a:rPr lang="en-US" dirty="0" smtClean="0"/>
              <a:t>clearing and settlement services </a:t>
            </a:r>
            <a:r>
              <a:rPr lang="en-US" dirty="0"/>
              <a:t>for financial and commodities derivatives and securities transactions. </a:t>
            </a:r>
            <a:r>
              <a:rPr lang="en-US" dirty="0" smtClean="0"/>
              <a:t>Settlement in the context of securities trading refers to the delivery of the security to the purchasing party and payment of the agreed upon price to the selling party. </a:t>
            </a:r>
            <a:r>
              <a:rPr lang="en-US" dirty="0"/>
              <a:t>Clearing </a:t>
            </a:r>
            <a:r>
              <a:rPr lang="en-US" dirty="0" smtClean="0"/>
              <a:t>refers to the facilitation of such settlement.  The two parties to the transaction or their responsible representatives are usually members of the clearing house that clears their trade.</a:t>
            </a:r>
          </a:p>
          <a:p>
            <a:r>
              <a:rPr lang="en-US" dirty="0" smtClean="0"/>
              <a:t>A clearing house stands </a:t>
            </a:r>
            <a:r>
              <a:rPr lang="en-US" dirty="0"/>
              <a:t>between </a:t>
            </a:r>
            <a:r>
              <a:rPr lang="en-US" dirty="0" smtClean="0"/>
              <a:t>the two member firms </a:t>
            </a:r>
            <a:r>
              <a:rPr lang="en-US" dirty="0"/>
              <a:t>and its purpose is to reduce the risk of one (or more) </a:t>
            </a:r>
            <a:r>
              <a:rPr lang="en-US" dirty="0" smtClean="0"/>
              <a:t>of the member firms </a:t>
            </a:r>
            <a:r>
              <a:rPr lang="en-US" dirty="0"/>
              <a:t>failing to honor its trade settlement obligations.</a:t>
            </a:r>
            <a:endParaRPr lang="en-US" dirty="0" smtClean="0"/>
          </a:p>
          <a:p>
            <a:r>
              <a:rPr lang="en-US" dirty="0"/>
              <a:t>A clearing house reduces the settlement risks </a:t>
            </a:r>
            <a:r>
              <a:rPr lang="en-US" dirty="0" smtClean="0"/>
              <a:t>by </a:t>
            </a:r>
            <a:endParaRPr lang="en-US" dirty="0" smtClean="0"/>
          </a:p>
          <a:p>
            <a:pPr lvl="1"/>
            <a:r>
              <a:rPr lang="en-US" dirty="0" smtClean="0"/>
              <a:t>netting </a:t>
            </a:r>
            <a:r>
              <a:rPr lang="en-US" dirty="0"/>
              <a:t>offsetting transactions between multiple counterparties, </a:t>
            </a:r>
            <a:endParaRPr lang="en-US" dirty="0" smtClean="0"/>
          </a:p>
          <a:p>
            <a:pPr lvl="1"/>
            <a:r>
              <a:rPr lang="en-US" dirty="0" smtClean="0"/>
              <a:t>by </a:t>
            </a:r>
            <a:r>
              <a:rPr lang="en-US" dirty="0" smtClean="0"/>
              <a:t>requiring collateral </a:t>
            </a:r>
            <a:r>
              <a:rPr lang="en-US" dirty="0"/>
              <a:t>deposits (also called </a:t>
            </a:r>
            <a:r>
              <a:rPr lang="en-US" dirty="0" smtClean="0"/>
              <a:t>“margin deposits</a:t>
            </a:r>
            <a:r>
              <a:rPr lang="en-US" dirty="0"/>
              <a:t>"), </a:t>
            </a:r>
            <a:endParaRPr lang="en-US" dirty="0" smtClean="0"/>
          </a:p>
          <a:p>
            <a:pPr lvl="1"/>
            <a:r>
              <a:rPr lang="en-US" dirty="0" smtClean="0"/>
              <a:t>by </a:t>
            </a:r>
            <a:r>
              <a:rPr lang="en-US" dirty="0"/>
              <a:t>providing independent valuation of trades and collateral, </a:t>
            </a:r>
            <a:endParaRPr lang="en-US" dirty="0" smtClean="0"/>
          </a:p>
          <a:p>
            <a:pPr lvl="1"/>
            <a:r>
              <a:rPr lang="en-US" dirty="0" smtClean="0"/>
              <a:t>by </a:t>
            </a:r>
            <a:r>
              <a:rPr lang="en-US" dirty="0"/>
              <a:t>monitoring the credit worthiness of the clearing firms, and in many cases, </a:t>
            </a:r>
            <a:endParaRPr lang="en-US" dirty="0" smtClean="0"/>
          </a:p>
          <a:p>
            <a:pPr lvl="1"/>
            <a:r>
              <a:rPr lang="en-US" dirty="0" smtClean="0"/>
              <a:t>by </a:t>
            </a:r>
            <a:r>
              <a:rPr lang="en-US" dirty="0"/>
              <a:t>providing a guarantee fund that can be used to cover losses that exceed a defaulting clearing firm's collateral on deposit</a:t>
            </a:r>
            <a:r>
              <a:rPr lang="en-US" dirty="0" smtClean="0"/>
              <a:t>. </a:t>
            </a:r>
            <a:r>
              <a:rPr lang="en-US" dirty="0"/>
              <a:t> </a:t>
            </a:r>
            <a:endParaRPr lang="en-US" dirty="0" smtClean="0"/>
          </a:p>
          <a:p>
            <a:r>
              <a:rPr lang="en-US" dirty="0" smtClean="0"/>
              <a:t>Sometimes </a:t>
            </a:r>
            <a:r>
              <a:rPr lang="en-US" dirty="0" smtClean="0"/>
              <a:t>(but not always) a clearing house will also take the opposite position of each trade, so that the legal counterparty to each trade cleared through the clearing house </a:t>
            </a:r>
            <a:r>
              <a:rPr lang="en-US" dirty="0" smtClean="0"/>
              <a:t>will </a:t>
            </a:r>
            <a:r>
              <a:rPr lang="en-US" dirty="0" smtClean="0"/>
              <a:t>be the clearing house itself.  This reduces the need for each party to a securities transaction to evaluate the creditworthiness of the other party to the transaction.</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Tree>
    <p:extLst>
      <p:ext uri="{BB962C8B-B14F-4D97-AF65-F5344CB8AC3E}">
        <p14:creationId xmlns:p14="http://schemas.microsoft.com/office/powerpoint/2010/main" val="33417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
            <a:ext cx="10364451" cy="889976"/>
          </a:xfrm>
        </p:spPr>
        <p:txBody>
          <a:bodyPr/>
          <a:lstStyle/>
          <a:p>
            <a:r>
              <a:rPr lang="en-US" dirty="0" smtClean="0"/>
              <a:t>Payment system players</a:t>
            </a:r>
            <a:endParaRPr lang="en-US" dirty="0"/>
          </a:p>
        </p:txBody>
      </p:sp>
      <p:sp>
        <p:nvSpPr>
          <p:cNvPr id="3" name="Content Placeholder 2"/>
          <p:cNvSpPr>
            <a:spLocks noGrp="1"/>
          </p:cNvSpPr>
          <p:nvPr>
            <p:ph sz="quarter" idx="13"/>
          </p:nvPr>
        </p:nvSpPr>
        <p:spPr>
          <a:xfrm>
            <a:off x="321758" y="736723"/>
            <a:ext cx="11547231" cy="5405314"/>
          </a:xfrm>
        </p:spPr>
        <p:txBody>
          <a:bodyPr>
            <a:normAutofit fontScale="92500" lnSpcReduction="10000"/>
          </a:bodyPr>
          <a:lstStyle/>
          <a:p>
            <a:r>
              <a:rPr lang="en-US" dirty="0" smtClean="0"/>
              <a:t>Payment service providers are either banking institutions or non-bank financial institutions such as finance companies of enterprise groups, which provide financial management services such as collecting and paying money, accepting bills, discounting etc. for their members.</a:t>
            </a:r>
          </a:p>
          <a:p>
            <a:r>
              <a:rPr lang="en-US" dirty="0" smtClean="0"/>
              <a:t>Several other institutions provide clearing and settlement services:</a:t>
            </a:r>
          </a:p>
          <a:p>
            <a:pPr lvl="1"/>
            <a:r>
              <a:rPr lang="en-US" dirty="0" smtClean="0"/>
              <a:t>There are several clearing houses that provide clearing services for different groups of banks. </a:t>
            </a:r>
          </a:p>
          <a:p>
            <a:pPr lvl="2"/>
            <a:r>
              <a:rPr lang="en-US" dirty="0" smtClean="0"/>
              <a:t>The Clearing Center for City Commercial Banks (CCCB) mainly engages in clearing services and other business for city commercial banks, urban credit cooperatives and some rural banks.  It clears transactions related to bank drafts, online payments, and interbank deposits and withdrawals. </a:t>
            </a:r>
          </a:p>
          <a:p>
            <a:pPr lvl="2"/>
            <a:r>
              <a:rPr lang="en-US" dirty="0" smtClean="0"/>
              <a:t>The Rural Credit Banks Funds Clearing Center (RCBFCC) provides clearing services for real-time electronic fund transfers, bank drafts, and interbank deposits and withdrawals for China’s rural credit cooperatives, rural commercial banks, rural cooperative banks and other local financial institutions.</a:t>
            </a:r>
          </a:p>
          <a:p>
            <a:pPr lvl="2"/>
            <a:r>
              <a:rPr lang="en-US" dirty="0"/>
              <a:t>Local clearing houses are institutions that provide physical negotiable instrument exchanges or clearing services for local banking institutions.</a:t>
            </a:r>
          </a:p>
          <a:p>
            <a:pPr lvl="1"/>
            <a:r>
              <a:rPr lang="en-US" dirty="0" smtClean="0"/>
              <a:t>There are several clearing houses that help clear financial securities transactions.</a:t>
            </a:r>
          </a:p>
          <a:p>
            <a:pPr lvl="2"/>
            <a:r>
              <a:rPr lang="en-US" dirty="0" smtClean="0"/>
              <a:t>China </a:t>
            </a:r>
            <a:r>
              <a:rPr lang="en-US" dirty="0"/>
              <a:t>Central Depository and Clearing Corporation (CCDC) is responsible for the registration, custody and settlement of most fixed income securities on the inter-bank bond market.</a:t>
            </a:r>
          </a:p>
          <a:p>
            <a:pPr lvl="2"/>
            <a:r>
              <a:rPr lang="en-US" dirty="0"/>
              <a:t>Shanghai Clearing House (SHCH) provides RMB and foreign currency clearing services for both spot and derivatives markets.</a:t>
            </a:r>
          </a:p>
          <a:p>
            <a:pPr lvl="2"/>
            <a:r>
              <a:rPr lang="en-US" dirty="0"/>
              <a:t>China Securities </a:t>
            </a:r>
            <a:r>
              <a:rPr lang="en-US" dirty="0" smtClean="0"/>
              <a:t>Depository </a:t>
            </a:r>
            <a:r>
              <a:rPr lang="en-US" dirty="0"/>
              <a:t>and Clearing Corporation Ltd. (SD&amp;C) is the sole operator of the registration, clearing and settlement system for the stock market</a:t>
            </a:r>
            <a:r>
              <a:rPr lang="en-US" dirty="0" smtClean="0"/>
              <a:t>.</a:t>
            </a:r>
          </a:p>
          <a:p>
            <a:pPr lvl="1"/>
            <a:r>
              <a:rPr lang="en-US" dirty="0"/>
              <a:t>China </a:t>
            </a:r>
            <a:r>
              <a:rPr lang="en-US" dirty="0" err="1"/>
              <a:t>UnionPay</a:t>
            </a:r>
            <a:r>
              <a:rPr lang="en-US" dirty="0"/>
              <a:t> Co. Ltd helps clear bankcard transactions between issuing and acquiring institutions.</a:t>
            </a:r>
          </a:p>
          <a:p>
            <a:pPr lvl="2"/>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271290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and other Payment media</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Cash is one of the very important transactions media in China.  The ratio of currency to GDP is about 11% today.  The ratio was about 11% for India in 2010-11.  For the UK, it is around 4%.  However, the proportion of non-cash transactions is increasing from year to year.</a:t>
            </a:r>
          </a:p>
          <a:p>
            <a:r>
              <a:rPr lang="en-US" dirty="0" smtClean="0"/>
              <a:t>In volume, negotiable instruments such as checks, bank drafts and commercial drafts and banker’s promissory notes comprised 3.24% of </a:t>
            </a:r>
            <a:r>
              <a:rPr lang="en-US" dirty="0" smtClean="0"/>
              <a:t>non-cash transactions </a:t>
            </a:r>
            <a:r>
              <a:rPr lang="en-US" dirty="0" smtClean="0"/>
              <a:t>in 2010, while bankcards represented almost 93% and remittances 3.69%.  In </a:t>
            </a:r>
            <a:r>
              <a:rPr lang="en-US" dirty="0" smtClean="0"/>
              <a:t>value </a:t>
            </a:r>
            <a:r>
              <a:rPr lang="en-US" dirty="0" smtClean="0"/>
              <a:t>terms, the proportions were about 31%, 27% and 40%.  However, checks are used mainly </a:t>
            </a:r>
            <a:r>
              <a:rPr lang="en-US" dirty="0"/>
              <a:t>by governments and </a:t>
            </a:r>
            <a:r>
              <a:rPr lang="en-US" dirty="0" smtClean="0"/>
              <a:t>enterprises for making payments.</a:t>
            </a:r>
          </a:p>
          <a:p>
            <a:r>
              <a:rPr lang="en-US" dirty="0" smtClean="0"/>
              <a:t>Bankcards are the most popular payment instrument for residents; debit cards account for 80% of all cards.  At the end of 2010, more than 2.4 billion cards had been issued.</a:t>
            </a:r>
          </a:p>
          <a:p>
            <a:r>
              <a:rPr lang="en-US" dirty="0" smtClean="0"/>
              <a:t>Remittances involve credit transfers and are the primary means of inter0city payment.  These are processed by local clearing houses or by the RCBFCC or the CCCCB.</a:t>
            </a:r>
          </a:p>
          <a:p>
            <a:r>
              <a:rPr lang="en-US" dirty="0" smtClean="0"/>
              <a:t>ATMs and POS terminals are also used; the former are used by commercial banks, while the latter are used by merchants.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
        <p:nvSpPr>
          <p:cNvPr id="6" name="TextBox 5"/>
          <p:cNvSpPr txBox="1"/>
          <p:nvPr/>
        </p:nvSpPr>
        <p:spPr>
          <a:xfrm>
            <a:off x="1617784" y="5708227"/>
            <a:ext cx="9659816" cy="369332"/>
          </a:xfrm>
          <a:prstGeom prst="rect">
            <a:avLst/>
          </a:prstGeom>
          <a:noFill/>
        </p:spPr>
        <p:txBody>
          <a:bodyPr wrap="square" rtlCol="0">
            <a:spAutoFit/>
          </a:bodyPr>
          <a:lstStyle/>
          <a:p>
            <a:r>
              <a:rPr lang="en-US" dirty="0" smtClean="0"/>
              <a:t>Source: Payment, Clearing and Settlement Systems in China, 2012</a:t>
            </a:r>
            <a:endParaRPr lang="en-US" dirty="0"/>
          </a:p>
        </p:txBody>
      </p:sp>
      <p:sp>
        <p:nvSpPr>
          <p:cNvPr id="7" name="Rectangle 6"/>
          <p:cNvSpPr/>
          <p:nvPr/>
        </p:nvSpPr>
        <p:spPr>
          <a:xfrm>
            <a:off x="11453336" y="349805"/>
            <a:ext cx="738664" cy="6272668"/>
          </a:xfrm>
          <a:prstGeom prst="rect">
            <a:avLst/>
          </a:prstGeom>
        </p:spPr>
        <p:txBody>
          <a:bodyPr vert="eaVert" wrap="square">
            <a:spAutoFit/>
          </a:bodyPr>
          <a:lstStyle/>
          <a:p>
            <a:r>
              <a:rPr lang="en-US" dirty="0"/>
              <a:t>http://www.nytimes.com/2013/05/01/business/global/chinese-way-of-doing-business-in-cash-we-trust.html?_r=0</a:t>
            </a:r>
          </a:p>
        </p:txBody>
      </p:sp>
    </p:spTree>
    <p:extLst>
      <p:ext uri="{BB962C8B-B14F-4D97-AF65-F5344CB8AC3E}">
        <p14:creationId xmlns:p14="http://schemas.microsoft.com/office/powerpoint/2010/main" val="314437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564595"/>
          </a:xfrm>
        </p:spPr>
        <p:txBody>
          <a:bodyPr>
            <a:normAutofit fontScale="90000"/>
          </a:bodyPr>
          <a:lstStyle/>
          <a:p>
            <a:r>
              <a:rPr lang="en-US" dirty="0" smtClean="0"/>
              <a:t>Payments systems</a:t>
            </a:r>
            <a:endParaRPr lang="en-US" dirty="0"/>
          </a:p>
        </p:txBody>
      </p:sp>
      <p:sp>
        <p:nvSpPr>
          <p:cNvPr id="3" name="Content Placeholder 2"/>
          <p:cNvSpPr>
            <a:spLocks noGrp="1"/>
          </p:cNvSpPr>
          <p:nvPr>
            <p:ph sz="quarter" idx="13"/>
          </p:nvPr>
        </p:nvSpPr>
        <p:spPr>
          <a:xfrm>
            <a:off x="293077" y="914400"/>
            <a:ext cx="11324491" cy="5227637"/>
          </a:xfrm>
        </p:spPr>
        <p:txBody>
          <a:bodyPr>
            <a:normAutofit lnSpcReduction="10000"/>
          </a:bodyPr>
          <a:lstStyle/>
          <a:p>
            <a:r>
              <a:rPr lang="en-US" dirty="0" smtClean="0"/>
              <a:t>The PBOC is the backbone of the payment system, the banking institutions are the main parts and systems such as the interbank bankcard transaction clearing system, the foreign exchange settlement system  and the securities settlement system are important components of the overall payment system.</a:t>
            </a:r>
          </a:p>
          <a:p>
            <a:r>
              <a:rPr lang="en-US" dirty="0" smtClean="0"/>
              <a:t>The PBOC has developed several interbank payment systems.  The most important are the HVPS and BEPS, which together constitute the China National Advanced Payment System (CNAPS):</a:t>
            </a:r>
          </a:p>
          <a:p>
            <a:pPr lvl="1"/>
            <a:r>
              <a:rPr lang="en-US" dirty="0" smtClean="0"/>
              <a:t>The High-Value Payment System (HVPS) handles inter-city and local credit transfers above a given value.  The main participants in this system are the commercial banks which have RMB reserve account with the PBOC and are directly linked to the HVPS through their internal systems.  Commercial banks which have no direct link to the HVPS connect to the system through direct participants that do.  Payment instructions are sent in real time and cleared transaction by transaction.</a:t>
            </a:r>
          </a:p>
          <a:p>
            <a:pPr lvl="1"/>
            <a:r>
              <a:rPr lang="en-US" dirty="0" smtClean="0"/>
              <a:t>The Bulk Electronic Payment System (BEPS) deals with local and non-</a:t>
            </a:r>
            <a:r>
              <a:rPr lang="en-US" dirty="0"/>
              <a:t>l</a:t>
            </a:r>
            <a:r>
              <a:rPr lang="en-US" dirty="0" smtClean="0"/>
              <a:t>ocal paper-based debit payments as well as low-</a:t>
            </a:r>
            <a:r>
              <a:rPr lang="en-US" dirty="0"/>
              <a:t>v</a:t>
            </a:r>
            <a:r>
              <a:rPr lang="en-US" dirty="0" smtClean="0"/>
              <a:t>alue credit transfers below a given value.  The system sends payment instructions in bulk, nets in real time and settles at regular times.  </a:t>
            </a:r>
            <a:r>
              <a:rPr lang="en-US" smtClean="0"/>
              <a:t>(This </a:t>
            </a:r>
            <a:r>
              <a:rPr lang="en-US" dirty="0" smtClean="0"/>
              <a:t>is in contrast to the transaction-by-transaction clearing for the HVPS; there is a tradeoff of efficiency against credit </a:t>
            </a:r>
            <a:r>
              <a:rPr lang="en-US" smtClean="0"/>
              <a:t>risk.)  </a:t>
            </a:r>
            <a:r>
              <a:rPr lang="en-US" dirty="0" smtClean="0"/>
              <a:t>Again, the main participants are the commercial banks as well as centralized collection and payment centers.  Netting is first done at the level of City Clearing Processing Centers (CCPCs).  The National Processing Center (NPC) receives and forwards payment transactions and information, nets payment transactions across CCPCs, and then submits the net amounts to the HVPS for settlement.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Tree>
    <p:extLst>
      <p:ext uri="{BB962C8B-B14F-4D97-AF65-F5344CB8AC3E}">
        <p14:creationId xmlns:p14="http://schemas.microsoft.com/office/powerpoint/2010/main" val="157761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systems</a:t>
            </a:r>
            <a:endParaRPr lang="en-US" dirty="0"/>
          </a:p>
        </p:txBody>
      </p:sp>
      <p:sp>
        <p:nvSpPr>
          <p:cNvPr id="3" name="Content Placeholder 2"/>
          <p:cNvSpPr>
            <a:spLocks noGrp="1"/>
          </p:cNvSpPr>
          <p:nvPr>
            <p:ph sz="quarter" idx="13"/>
          </p:nvPr>
        </p:nvSpPr>
        <p:spPr>
          <a:xfrm>
            <a:off x="913774" y="1663700"/>
            <a:ext cx="10363826" cy="4478337"/>
          </a:xfrm>
        </p:spPr>
        <p:txBody>
          <a:bodyPr>
            <a:normAutofit fontScale="92500" lnSpcReduction="10000"/>
          </a:bodyPr>
          <a:lstStyle/>
          <a:p>
            <a:r>
              <a:rPr lang="en-US" dirty="0" smtClean="0"/>
              <a:t>There are four additional systems:</a:t>
            </a:r>
          </a:p>
          <a:p>
            <a:pPr lvl="1"/>
            <a:r>
              <a:rPr lang="en-US" dirty="0" smtClean="0"/>
              <a:t>The </a:t>
            </a:r>
            <a:r>
              <a:rPr lang="en-US" dirty="0"/>
              <a:t>Internet Banking Payment System (IBPS) handles interbank retail payment transactions via the internet, enabling customers to submit online payments and obtain results in real time.  The IBPS has been in operation since August 2010</a:t>
            </a:r>
            <a:r>
              <a:rPr lang="en-US" dirty="0" smtClean="0"/>
              <a:t>.  Obviously the existence of an efficient and quick internet banking payment system is crucial to the development of e-commerce.</a:t>
            </a:r>
            <a:endParaRPr lang="en-US" dirty="0"/>
          </a:p>
          <a:p>
            <a:pPr lvl="1"/>
            <a:r>
              <a:rPr lang="en-US" dirty="0" smtClean="0"/>
              <a:t>Local clearing systems conduct centralized exchange and netting of local electronic payments and paper-based instruments such as checks, promissory notes and bank drafts.  Participants in these systems are mainly banking institutions, accounting and treasury departments of PBOC branches and other institutions approved by the PBOC.</a:t>
            </a:r>
          </a:p>
          <a:p>
            <a:pPr lvl="1"/>
            <a:r>
              <a:rPr lang="en-US" dirty="0" smtClean="0"/>
              <a:t>Check Image System (CIS) is a system that converts physical checks into images and then transmits the check image and related image to the drawer’s bank.  Participants include banking institutions and local clearing houses, which process transactions on behalf of local banks.</a:t>
            </a:r>
          </a:p>
          <a:p>
            <a:pPr lvl="1"/>
            <a:r>
              <a:rPr lang="en-US" dirty="0" smtClean="0"/>
              <a:t>China Domestic Foreign Currency Payment System (CDFCPS) is a real </a:t>
            </a:r>
            <a:r>
              <a:rPr lang="en-US" dirty="0"/>
              <a:t>time gross settlement </a:t>
            </a:r>
            <a:r>
              <a:rPr lang="en-US" dirty="0" smtClean="0"/>
              <a:t>system </a:t>
            </a:r>
            <a:r>
              <a:rPr lang="en-US" dirty="0"/>
              <a:t>(RTGS</a:t>
            </a:r>
            <a:r>
              <a:rPr lang="en-US" dirty="0" smtClean="0"/>
              <a:t>), i.e. a funds </a:t>
            </a:r>
            <a:r>
              <a:rPr lang="en-US" dirty="0"/>
              <a:t>transfer systems where transfer </a:t>
            </a:r>
            <a:r>
              <a:rPr lang="en-US" dirty="0" smtClean="0"/>
              <a:t>of money or securities takes </a:t>
            </a:r>
            <a:r>
              <a:rPr lang="en-US" dirty="0"/>
              <a:t>place from one </a:t>
            </a:r>
            <a:r>
              <a:rPr lang="en-US" dirty="0" smtClean="0"/>
              <a:t>bank to </a:t>
            </a:r>
            <a:r>
              <a:rPr lang="en-US" dirty="0"/>
              <a:t>another on a "real time" and </a:t>
            </a:r>
            <a:r>
              <a:rPr lang="en-US" dirty="0" smtClean="0"/>
              <a:t>on a gross, i.e. non-netted basis.  CDFCPS was developed by the PBOC for the foreign currency payments incurred by domestic purchases of goods and services.  Settlement is in one of eight foreign currencies.</a:t>
            </a:r>
          </a:p>
          <a:p>
            <a:pPr lvl="1"/>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196566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317745"/>
            <a:ext cx="10962328" cy="529487"/>
          </a:xfrm>
        </p:spPr>
        <p:txBody>
          <a:bodyPr>
            <a:normAutofit fontScale="90000"/>
          </a:bodyPr>
          <a:lstStyle/>
          <a:p>
            <a:r>
              <a:rPr lang="en-US" dirty="0" smtClean="0"/>
              <a:t>clearing &amp; Settlement systems for securities</a:t>
            </a:r>
            <a:endParaRPr lang="en-US" dirty="0"/>
          </a:p>
        </p:txBody>
      </p:sp>
      <p:sp>
        <p:nvSpPr>
          <p:cNvPr id="3" name="Content Placeholder 2"/>
          <p:cNvSpPr>
            <a:spLocks noGrp="1"/>
          </p:cNvSpPr>
          <p:nvPr>
            <p:ph sz="quarter" idx="13"/>
          </p:nvPr>
        </p:nvSpPr>
        <p:spPr>
          <a:xfrm>
            <a:off x="644769" y="1069240"/>
            <a:ext cx="11230708" cy="5228614"/>
          </a:xfrm>
        </p:spPr>
        <p:txBody>
          <a:bodyPr>
            <a:normAutofit fontScale="92500" lnSpcReduction="20000"/>
          </a:bodyPr>
          <a:lstStyle/>
          <a:p>
            <a:r>
              <a:rPr lang="en-US" dirty="0"/>
              <a:t>In mainland China there are two </a:t>
            </a:r>
            <a:r>
              <a:rPr lang="en-US" dirty="0" smtClean="0"/>
              <a:t>Central Securities Depositories (CSD), the China </a:t>
            </a:r>
            <a:r>
              <a:rPr lang="en-US" dirty="0"/>
              <a:t>Securities Depository and Clearing Co</a:t>
            </a:r>
            <a:r>
              <a:rPr lang="en-US" dirty="0" smtClean="0"/>
              <a:t>. (</a:t>
            </a:r>
            <a:r>
              <a:rPr lang="en-US" dirty="0"/>
              <a:t>SD&amp;C), which serves the two stock </a:t>
            </a:r>
            <a:r>
              <a:rPr lang="en-US" dirty="0" smtClean="0"/>
              <a:t>exchanges and </a:t>
            </a:r>
            <a:r>
              <a:rPr lang="en-US" dirty="0"/>
              <a:t>also acts as a </a:t>
            </a:r>
            <a:r>
              <a:rPr lang="en-US" dirty="0" smtClean="0"/>
              <a:t>central counterparty (CCP) </a:t>
            </a:r>
            <a:r>
              <a:rPr lang="en-US" dirty="0"/>
              <a:t>for them, and </a:t>
            </a:r>
            <a:r>
              <a:rPr lang="en-US" dirty="0" smtClean="0"/>
              <a:t>the China </a:t>
            </a:r>
            <a:r>
              <a:rPr lang="en-US" dirty="0"/>
              <a:t>Government Securities </a:t>
            </a:r>
            <a:r>
              <a:rPr lang="en-US" dirty="0" smtClean="0"/>
              <a:t>Depository Trust </a:t>
            </a:r>
            <a:r>
              <a:rPr lang="en-US" dirty="0"/>
              <a:t>&amp; Clearing Co. (CDC), which serves </a:t>
            </a:r>
            <a:r>
              <a:rPr lang="en-US" dirty="0" smtClean="0"/>
              <a:t>the interbank </a:t>
            </a:r>
            <a:r>
              <a:rPr lang="en-US" dirty="0"/>
              <a:t>bond market. Bond settlement of </a:t>
            </a:r>
            <a:r>
              <a:rPr lang="en-US" dirty="0" smtClean="0"/>
              <a:t>the two </a:t>
            </a:r>
            <a:r>
              <a:rPr lang="en-US" dirty="0"/>
              <a:t>mainland stock exchanges is also </a:t>
            </a:r>
            <a:r>
              <a:rPr lang="en-US" dirty="0" smtClean="0"/>
              <a:t>handled by </a:t>
            </a:r>
            <a:r>
              <a:rPr lang="en-US" dirty="0"/>
              <a:t>the SD&amp;C</a:t>
            </a:r>
            <a:r>
              <a:rPr lang="en-US" dirty="0" smtClean="0"/>
              <a:t>.</a:t>
            </a:r>
          </a:p>
          <a:p>
            <a:r>
              <a:rPr lang="en-US" dirty="0" smtClean="0"/>
              <a:t>After completion </a:t>
            </a:r>
            <a:r>
              <a:rPr lang="en-US" dirty="0"/>
              <a:t>of the </a:t>
            </a:r>
            <a:r>
              <a:rPr lang="en-US" dirty="0" smtClean="0"/>
              <a:t>stock exchange trades</a:t>
            </a:r>
            <a:r>
              <a:rPr lang="en-US" dirty="0"/>
              <a:t>, they are sent </a:t>
            </a:r>
            <a:r>
              <a:rPr lang="en-US" dirty="0" smtClean="0"/>
              <a:t>from the </a:t>
            </a:r>
            <a:r>
              <a:rPr lang="en-US" dirty="0"/>
              <a:t>stock exchange to the respective </a:t>
            </a:r>
            <a:r>
              <a:rPr lang="en-US" dirty="0" smtClean="0"/>
              <a:t>SD&amp;C branch. </a:t>
            </a:r>
            <a:r>
              <a:rPr lang="en-US" dirty="0"/>
              <a:t>While the SD&amp;C is responsible for </a:t>
            </a:r>
            <a:r>
              <a:rPr lang="en-US" dirty="0" smtClean="0"/>
              <a:t>the settlement </a:t>
            </a:r>
            <a:r>
              <a:rPr lang="en-US" dirty="0"/>
              <a:t>with securities </a:t>
            </a:r>
            <a:r>
              <a:rPr lang="en-US" dirty="0" smtClean="0"/>
              <a:t>companies or </a:t>
            </a:r>
            <a:r>
              <a:rPr lang="en-US" dirty="0"/>
              <a:t>direct investors (</a:t>
            </a:r>
            <a:r>
              <a:rPr lang="en-US" dirty="0" smtClean="0"/>
              <a:t>first </a:t>
            </a:r>
            <a:r>
              <a:rPr lang="en-US" dirty="0"/>
              <a:t>tier), </a:t>
            </a:r>
            <a:r>
              <a:rPr lang="en-US" dirty="0" smtClean="0"/>
              <a:t>securities companies </a:t>
            </a:r>
            <a:r>
              <a:rPr lang="en-US" dirty="0"/>
              <a:t>are responsible for the </a:t>
            </a:r>
            <a:r>
              <a:rPr lang="en-US" dirty="0" smtClean="0"/>
              <a:t>settlement with </a:t>
            </a:r>
            <a:r>
              <a:rPr lang="en-US" dirty="0"/>
              <a:t>their clients (second tier</a:t>
            </a:r>
            <a:r>
              <a:rPr lang="en-US" dirty="0" smtClean="0"/>
              <a:t>).</a:t>
            </a:r>
          </a:p>
          <a:p>
            <a:r>
              <a:rPr lang="en-US" dirty="0"/>
              <a:t>The SD&amp;C acts as a </a:t>
            </a:r>
            <a:r>
              <a:rPr lang="en-US" dirty="0" smtClean="0"/>
              <a:t>central counterparty </a:t>
            </a:r>
            <a:r>
              <a:rPr lang="en-US" dirty="0"/>
              <a:t>(CCP) to the counterparties of </a:t>
            </a:r>
            <a:r>
              <a:rPr lang="en-US" dirty="0" smtClean="0"/>
              <a:t>a securities </a:t>
            </a:r>
            <a:r>
              <a:rPr lang="en-US" dirty="0"/>
              <a:t>transaction. If a trading </a:t>
            </a:r>
            <a:r>
              <a:rPr lang="en-US" dirty="0" smtClean="0"/>
              <a:t>counterparty defaults </a:t>
            </a:r>
            <a:r>
              <a:rPr lang="en-US" dirty="0"/>
              <a:t>on its obligation in securities or cash</a:t>
            </a:r>
            <a:r>
              <a:rPr lang="en-US" dirty="0" smtClean="0"/>
              <a:t>, </a:t>
            </a:r>
            <a:r>
              <a:rPr lang="en-US" dirty="0"/>
              <a:t>the SD&amp;C </a:t>
            </a:r>
            <a:r>
              <a:rPr lang="en-US" dirty="0" smtClean="0"/>
              <a:t>fulfils </a:t>
            </a:r>
            <a:r>
              <a:rPr lang="en-US" dirty="0"/>
              <a:t>the obligation on behalf </a:t>
            </a:r>
            <a:r>
              <a:rPr lang="en-US" dirty="0" smtClean="0"/>
              <a:t>of the </a:t>
            </a:r>
            <a:r>
              <a:rPr lang="en-US" dirty="0"/>
              <a:t>defaulter</a:t>
            </a:r>
            <a:r>
              <a:rPr lang="en-US" dirty="0" smtClean="0"/>
              <a:t>.</a:t>
            </a:r>
          </a:p>
          <a:p>
            <a:r>
              <a:rPr lang="en-US" dirty="0" smtClean="0"/>
              <a:t>There are two levels to each trade: first of all, even though the trade on the stock exchange is between two investors ultimately, each investor trades through a security company.  Secondly, even though the trade now is between the two security companies, the transaction is splintered further in that the SD&amp;C takes the opposite position vis-à-vis each security company.   In this way, individual investors don’t need to worry about the creditworthiness of the opposite parties to their trades and even the security companies don’t need to worry about the security companies trading with them because each of them really only trades with the SD&amp;C.  This is what it means for the SD&amp;C to act as a central counterparty.</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145474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procedure</a:t>
            </a:r>
            <a:endParaRPr lang="en-US" dirty="0"/>
          </a:p>
        </p:txBody>
      </p:sp>
      <p:sp>
        <p:nvSpPr>
          <p:cNvPr id="3" name="Content Placeholder 2"/>
          <p:cNvSpPr>
            <a:spLocks noGrp="1"/>
          </p:cNvSpPr>
          <p:nvPr>
            <p:ph sz="quarter" idx="13"/>
          </p:nvPr>
        </p:nvSpPr>
        <p:spPr>
          <a:xfrm>
            <a:off x="913774" y="1435100"/>
            <a:ext cx="10363826" cy="4473331"/>
          </a:xfrm>
        </p:spPr>
        <p:txBody>
          <a:bodyPr>
            <a:normAutofit fontScale="92500" lnSpcReduction="20000"/>
          </a:bodyPr>
          <a:lstStyle/>
          <a:p>
            <a:r>
              <a:rPr lang="en-US" dirty="0"/>
              <a:t>Each security company has an account with the SD&amp;C and has been vetted as to its creditworthiness.  </a:t>
            </a:r>
          </a:p>
          <a:p>
            <a:r>
              <a:rPr lang="en-US" dirty="0"/>
              <a:t>Each </a:t>
            </a:r>
            <a:r>
              <a:rPr lang="en-US" dirty="0" smtClean="0"/>
              <a:t>securities company </a:t>
            </a:r>
            <a:r>
              <a:rPr lang="en-US" dirty="0"/>
              <a:t>needs to open securities accounts with the SD&amp;C to deposit the securities of its clients or its own securities. To perform settlement, the SD&amp;C maintains – for its deliveries or receipts as a CCP – a </a:t>
            </a:r>
            <a:r>
              <a:rPr lang="en-US" dirty="0" smtClean="0"/>
              <a:t>Centralized </a:t>
            </a:r>
            <a:r>
              <a:rPr lang="en-US" dirty="0"/>
              <a:t>Securities Settlement Account, and each settlement participant must – under its own name and legal person – open a Securities Settlement Account with the SD&amp;C for securities deliveries or receipts between itself and the SD&amp;C. </a:t>
            </a:r>
            <a:endParaRPr lang="en-US" dirty="0" smtClean="0"/>
          </a:p>
          <a:p>
            <a:r>
              <a:rPr lang="en-US" dirty="0" smtClean="0"/>
              <a:t>Similarly, each </a:t>
            </a:r>
            <a:r>
              <a:rPr lang="en-US" dirty="0"/>
              <a:t>settlement participant must open a dedicated cash account with one of the </a:t>
            </a:r>
            <a:r>
              <a:rPr lang="en-US" i="1" dirty="0"/>
              <a:t>settlement banks </a:t>
            </a:r>
            <a:r>
              <a:rPr lang="en-US" dirty="0" smtClean="0"/>
              <a:t>as </a:t>
            </a:r>
            <a:r>
              <a:rPr lang="en-US" dirty="0"/>
              <a:t>well as a Fund Settlement Account with the SD&amp;C to deposit its minimum settlement reserve fund and to settle the cash positions between itself and the SD&amp;C. </a:t>
            </a:r>
            <a:endParaRPr lang="en-US" dirty="0" smtClean="0"/>
          </a:p>
          <a:p>
            <a:r>
              <a:rPr lang="en-US" dirty="0"/>
              <a:t>In addition, the SD&amp;C has opened a deposit account with each settlement bank for receiving and transferring the cash positions resulting from securities settlement. For cash settlements in its role as a CCP, the SD&amp;C maintains in addition a </a:t>
            </a:r>
            <a:r>
              <a:rPr lang="en-US" dirty="0" smtClean="0"/>
              <a:t>Centralized </a:t>
            </a:r>
            <a:r>
              <a:rPr lang="en-US" dirty="0"/>
              <a:t>Fund Settlement Account, from or to which the net cash proceeds are booked to or from the Fund Settlement Accounts of the settlement participants. </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spTree>
    <p:extLst>
      <p:ext uri="{BB962C8B-B14F-4D97-AF65-F5344CB8AC3E}">
        <p14:creationId xmlns:p14="http://schemas.microsoft.com/office/powerpoint/2010/main" val="1606282186"/>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10777</TotalTime>
  <Words>4844</Words>
  <Application>Microsoft Office PowerPoint</Application>
  <PresentationFormat>Widescreen</PresentationFormat>
  <Paragraphs>181</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方正舒体</vt:lpstr>
      <vt:lpstr>Arial</vt:lpstr>
      <vt:lpstr>Calibri</vt:lpstr>
      <vt:lpstr>Georgia</vt:lpstr>
      <vt:lpstr>Times New Roman</vt:lpstr>
      <vt:lpstr>Droplet</vt:lpstr>
      <vt:lpstr>The Chinese payments system</vt:lpstr>
      <vt:lpstr>Learning objectives</vt:lpstr>
      <vt:lpstr>Clearing</vt:lpstr>
      <vt:lpstr>Payment system players</vt:lpstr>
      <vt:lpstr>Cash and other Payment media</vt:lpstr>
      <vt:lpstr>Payments systems</vt:lpstr>
      <vt:lpstr>Payment systems</vt:lpstr>
      <vt:lpstr>clearing &amp; Settlement systems for securities</vt:lpstr>
      <vt:lpstr>Settlement procedure</vt:lpstr>
      <vt:lpstr>Settlement procedure</vt:lpstr>
      <vt:lpstr>Early History of credit cards</vt:lpstr>
      <vt:lpstr>Credit card use in china</vt:lpstr>
      <vt:lpstr>How Credit Cards work</vt:lpstr>
      <vt:lpstr>Credit Card Transaction Process</vt:lpstr>
      <vt:lpstr>Union Pay</vt:lpstr>
      <vt:lpstr>Bank cards</vt:lpstr>
      <vt:lpstr>E-commerce</vt:lpstr>
      <vt:lpstr>A different Chinese model: online malls</vt:lpstr>
      <vt:lpstr>Mobile payments</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P.V.</cp:lastModifiedBy>
  <cp:revision>325</cp:revision>
  <cp:lastPrinted>2016-04-05T19:33:13Z</cp:lastPrinted>
  <dcterms:created xsi:type="dcterms:W3CDTF">2013-10-10T23:19:29Z</dcterms:created>
  <dcterms:modified xsi:type="dcterms:W3CDTF">2016-04-05T23:05:43Z</dcterms:modified>
</cp:coreProperties>
</file>