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0"/>
  </p:notesMasterIdLst>
  <p:handoutMasterIdLst>
    <p:handoutMasterId r:id="rId21"/>
  </p:handoutMasterIdLst>
  <p:sldIdLst>
    <p:sldId id="256" r:id="rId2"/>
    <p:sldId id="275" r:id="rId3"/>
    <p:sldId id="276" r:id="rId4"/>
    <p:sldId id="277" r:id="rId5"/>
    <p:sldId id="278" r:id="rId6"/>
    <p:sldId id="280" r:id="rId7"/>
    <p:sldId id="285" r:id="rId8"/>
    <p:sldId id="286" r:id="rId9"/>
    <p:sldId id="279" r:id="rId10"/>
    <p:sldId id="287" r:id="rId11"/>
    <p:sldId id="288" r:id="rId12"/>
    <p:sldId id="281" r:id="rId13"/>
    <p:sldId id="282" r:id="rId14"/>
    <p:sldId id="283" r:id="rId15"/>
    <p:sldId id="284" r:id="rId16"/>
    <p:sldId id="289" r:id="rId17"/>
    <p:sldId id="290" r:id="rId18"/>
    <p:sldId id="274" r:id="rId1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6362" autoAdjust="0"/>
  </p:normalViewPr>
  <p:slideViewPr>
    <p:cSldViewPr snapToGrid="0">
      <p:cViewPr varScale="1">
        <p:scale>
          <a:sx n="76" d="100"/>
          <a:sy n="76" d="100"/>
        </p:scale>
        <p:origin x="132" y="978"/>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4/29/2014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2"/>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4/29/2014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4/29/2014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4/29/2014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4/29/2014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4/29/2014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4/29/2014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4/29/2014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4/29/2014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4/29/2014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4/29/2014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4/29/2014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4/29/2014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4/29/2014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orbes.com/sites/oliverbarron/2014/01/27/china-trust-default-avoided-what-comes-next/" TargetMode="External"/><Relationship Id="rId2" Type="http://schemas.openxmlformats.org/officeDocument/2006/relationships/hyperlink" Target="http://www.bloomberg.com/news/2014-03-12/chaori-solar-warns-bonds-may-be-delisted-after-third-net-loss.html" TargetMode="External"/><Relationship Id="rId1" Type="http://schemas.openxmlformats.org/officeDocument/2006/relationships/slideLayout" Target="../slideLayouts/slideLayout2.xml"/><Relationship Id="rId4" Type="http://schemas.openxmlformats.org/officeDocument/2006/relationships/hyperlink" Target="http://usa.chinadaily.com.cn/epaper/2014-03/19/content_17360688.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Government-sponsored_enterprise" TargetMode="External"/><Relationship Id="rId2" Type="http://schemas.openxmlformats.org/officeDocument/2006/relationships/hyperlink" Target="http://en.wikipedia.org/wiki/United_States" TargetMode="External"/><Relationship Id="rId1" Type="http://schemas.openxmlformats.org/officeDocument/2006/relationships/slideLayout" Target="../slideLayouts/slideLayout2.xml"/><Relationship Id="rId6" Type="http://schemas.openxmlformats.org/officeDocument/2006/relationships/hyperlink" Target="http://en.wikipedia.org/wiki/Mortgage_loan" TargetMode="External"/><Relationship Id="rId5" Type="http://schemas.openxmlformats.org/officeDocument/2006/relationships/hyperlink" Target="http://en.wikipedia.org/wiki/Financial_institutions" TargetMode="External"/><Relationship Id="rId4" Type="http://schemas.openxmlformats.org/officeDocument/2006/relationships/hyperlink" Target="http://en.wikipedia.org/wiki/Ban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Shadow banking in china</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companies</a:t>
            </a:r>
            <a:endParaRPr lang="en-US" dirty="0"/>
          </a:p>
        </p:txBody>
      </p:sp>
      <p:sp>
        <p:nvSpPr>
          <p:cNvPr id="3" name="Content Placeholder 2"/>
          <p:cNvSpPr>
            <a:spLocks noGrp="1"/>
          </p:cNvSpPr>
          <p:nvPr>
            <p:ph sz="quarter" idx="13"/>
          </p:nvPr>
        </p:nvSpPr>
        <p:spPr>
          <a:xfrm>
            <a:off x="913774" y="1435100"/>
            <a:ext cx="10717394" cy="4612132"/>
          </a:xfrm>
        </p:spPr>
        <p:txBody>
          <a:bodyPr>
            <a:normAutofit fontScale="92500" lnSpcReduction="20000"/>
          </a:bodyPr>
          <a:lstStyle/>
          <a:p>
            <a:r>
              <a:rPr lang="en-US" dirty="0"/>
              <a:t>Shadow banking credit in China is often extended </a:t>
            </a:r>
            <a:r>
              <a:rPr lang="en-US" dirty="0" smtClean="0"/>
              <a:t>through trust </a:t>
            </a:r>
            <a:r>
              <a:rPr lang="en-US" dirty="0"/>
              <a:t>companies, the largest group of nonbank institutions </a:t>
            </a:r>
            <a:r>
              <a:rPr lang="en-US" dirty="0" smtClean="0"/>
              <a:t>in China </a:t>
            </a:r>
            <a:r>
              <a:rPr lang="en-US" dirty="0"/>
              <a:t>as measured by total assets. Trust companies engage </a:t>
            </a:r>
            <a:r>
              <a:rPr lang="en-US" dirty="0" smtClean="0"/>
              <a:t>in a </a:t>
            </a:r>
            <a:r>
              <a:rPr lang="en-US" dirty="0"/>
              <a:t>wide range of businesses including lending, </a:t>
            </a:r>
            <a:r>
              <a:rPr lang="en-US" dirty="0" smtClean="0"/>
              <a:t>asset </a:t>
            </a:r>
            <a:r>
              <a:rPr lang="en-US" dirty="0"/>
              <a:t>management, real estate investment, and private </a:t>
            </a:r>
            <a:r>
              <a:rPr lang="en-US" dirty="0" smtClean="0"/>
              <a:t>equity investment.</a:t>
            </a:r>
          </a:p>
          <a:p>
            <a:r>
              <a:rPr lang="en-US" dirty="0"/>
              <a:t>Before 2007, trust companies were known as trust investment companies (TICs) and specialized in credit extension to private enterprises. Local governments also used lightly regulated TICs to finance long-term, risky real estate and infrastructure projects, which led to a rapid deterioration of </a:t>
            </a:r>
            <a:r>
              <a:rPr lang="en-US" dirty="0" err="1"/>
              <a:t>TICs’</a:t>
            </a:r>
            <a:r>
              <a:rPr lang="en-US" dirty="0"/>
              <a:t> asset quality in the early 1990s when the economy experienced a downturn. </a:t>
            </a:r>
          </a:p>
          <a:p>
            <a:r>
              <a:rPr lang="en-US" dirty="0"/>
              <a:t>In 2007, the entire sector </a:t>
            </a:r>
            <a:r>
              <a:rPr lang="en-US" dirty="0" smtClean="0"/>
              <a:t>underwent restructuring </a:t>
            </a:r>
            <a:r>
              <a:rPr lang="en-US" dirty="0"/>
              <a:t>and consolidation, with only 54 </a:t>
            </a:r>
            <a:r>
              <a:rPr lang="en-US" dirty="0" smtClean="0"/>
              <a:t>trust companies </a:t>
            </a:r>
            <a:r>
              <a:rPr lang="en-US" dirty="0"/>
              <a:t>remaining in business, down from more </a:t>
            </a:r>
            <a:r>
              <a:rPr lang="en-US" dirty="0" smtClean="0"/>
              <a:t>than 2,000 </a:t>
            </a:r>
            <a:r>
              <a:rPr lang="en-US" dirty="0"/>
              <a:t>at their peak in the early 1990s</a:t>
            </a:r>
            <a:r>
              <a:rPr lang="en-US" dirty="0" smtClean="0"/>
              <a:t>.  Assets under management (AUM) have grown six-fold </a:t>
            </a:r>
            <a:r>
              <a:rPr lang="en-US" dirty="0"/>
              <a:t>between 2007 and 2012, reaching </a:t>
            </a:r>
            <a:r>
              <a:rPr lang="en-US" dirty="0" smtClean="0"/>
              <a:t>RMB 7.5 </a:t>
            </a:r>
            <a:r>
              <a:rPr lang="en-US" dirty="0"/>
              <a:t>trillion (USD 1.2 trillion) by year-end 2012</a:t>
            </a:r>
            <a:r>
              <a:rPr lang="en-US" dirty="0" smtClean="0"/>
              <a:t>.</a:t>
            </a:r>
          </a:p>
          <a:p>
            <a:r>
              <a:rPr lang="en-US" dirty="0"/>
              <a:t>Trust companies and banks are interconnected through ownership and business operations. It is common practice for banks to own controlling shares in trust companies. Furthermore, in the so-called “bank-trust cooperation model,” banks channel funds to trusts via entrusted loans; trusts make high-yield loans to risky or small borrowers that have difficulty directly obtaining bank credit. By engaging in this type of cooperation, banks are able to “outsource” part of their lending business to trust companies and move these loans off their balance sheets. </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Tree>
    <p:extLst>
      <p:ext uri="{BB962C8B-B14F-4D97-AF65-F5344CB8AC3E}">
        <p14:creationId xmlns:p14="http://schemas.microsoft.com/office/powerpoint/2010/main" val="378803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companies</a:t>
            </a:r>
            <a:endParaRPr lang="en-US" dirty="0"/>
          </a:p>
        </p:txBody>
      </p:sp>
      <p:sp>
        <p:nvSpPr>
          <p:cNvPr id="3" name="Content Placeholder 2"/>
          <p:cNvSpPr>
            <a:spLocks noGrp="1"/>
          </p:cNvSpPr>
          <p:nvPr>
            <p:ph sz="quarter" idx="13"/>
          </p:nvPr>
        </p:nvSpPr>
        <p:spPr>
          <a:xfrm>
            <a:off x="913774" y="1435100"/>
            <a:ext cx="10363826" cy="4356099"/>
          </a:xfrm>
        </p:spPr>
        <p:txBody>
          <a:bodyPr>
            <a:normAutofit/>
          </a:bodyPr>
          <a:lstStyle/>
          <a:p>
            <a:r>
              <a:rPr lang="en-US" dirty="0" smtClean="0"/>
              <a:t>WMPs </a:t>
            </a:r>
            <a:r>
              <a:rPr lang="en-US" dirty="0"/>
              <a:t>have become a fast growing source of funding for the trust sector after 2010. Banks issue WMPs, and invest a large share of the proceeds in trust projects. Trust companies also issue WMPs independently, often using banks as sales outlets. A large portion of trust assets are mid to long-term investments in the real sector.  Loans represented the largest share of trusts’ AUM at 43 percent as of year-end 2012. Securities held-to-maturity and long-term equity interests together accounted for another 28 percent. In terms of industry segment, industrial and commercial loans (mostly to SMEs), basic industries (mostly infrastructure projects), and real estate accounted for roughly 60 percent of trust assets. </a:t>
            </a:r>
          </a:p>
          <a:p>
            <a:r>
              <a:rPr lang="en-US" dirty="0"/>
              <a:t>LGFVs are now borrowing from trusts as bank lending further tightens. The opacity in the nature of these trust loans has raised questions about credit quality.  There is also a certain Ponzi fund quality to some of these trusts, which might be using newly raised funds to pay off existing investors.  Trust failures have increased in recent years.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Tree>
    <p:extLst>
      <p:ext uri="{BB962C8B-B14F-4D97-AF65-F5344CB8AC3E}">
        <p14:creationId xmlns:p14="http://schemas.microsoft.com/office/powerpoint/2010/main" val="150807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962328" cy="1085295"/>
          </a:xfrm>
        </p:spPr>
        <p:txBody>
          <a:bodyPr/>
          <a:lstStyle/>
          <a:p>
            <a:r>
              <a:rPr lang="en-US" dirty="0" smtClean="0"/>
              <a:t>Why shadow banking was toxic in the US</a:t>
            </a:r>
            <a:endParaRPr lang="en-US" dirty="0"/>
          </a:p>
        </p:txBody>
      </p:sp>
      <p:sp>
        <p:nvSpPr>
          <p:cNvPr id="3" name="Content Placeholder 2"/>
          <p:cNvSpPr>
            <a:spLocks noGrp="1"/>
          </p:cNvSpPr>
          <p:nvPr>
            <p:ph sz="quarter" idx="13"/>
          </p:nvPr>
        </p:nvSpPr>
        <p:spPr>
          <a:xfrm>
            <a:off x="913774" y="1435100"/>
            <a:ext cx="10363826" cy="4520223"/>
          </a:xfrm>
        </p:spPr>
        <p:txBody>
          <a:bodyPr>
            <a:normAutofit lnSpcReduction="10000"/>
          </a:bodyPr>
          <a:lstStyle/>
          <a:p>
            <a:r>
              <a:rPr lang="en-US" dirty="0"/>
              <a:t>The reasons why economists are worried about the shadow banking system in China is similar to their worries regarding shadow banking in the US; it could be argued that it was shadow banking primarily that caused the financial collapse in the US in 2008.  In the US, the </a:t>
            </a:r>
            <a:r>
              <a:rPr lang="en-US" dirty="0" smtClean="0"/>
              <a:t>arguments for the riskiness of the shadow banking system are:</a:t>
            </a:r>
          </a:p>
          <a:p>
            <a:pPr lvl="1"/>
            <a:r>
              <a:rPr lang="en-US" dirty="0" smtClean="0"/>
              <a:t>A </a:t>
            </a:r>
            <a:r>
              <a:rPr lang="en-US" dirty="0"/>
              <a:t>lot of loans and other liabilities </a:t>
            </a:r>
            <a:r>
              <a:rPr lang="en-US" dirty="0" smtClean="0"/>
              <a:t>are generated </a:t>
            </a:r>
            <a:r>
              <a:rPr lang="en-US" dirty="0"/>
              <a:t>through opaque structures such as CDSs </a:t>
            </a:r>
            <a:r>
              <a:rPr lang="en-US" dirty="0" smtClean="0"/>
              <a:t>(credit default swaps) and </a:t>
            </a:r>
            <a:r>
              <a:rPr lang="en-US" dirty="0"/>
              <a:t>CMOs </a:t>
            </a:r>
            <a:r>
              <a:rPr lang="en-US" dirty="0" smtClean="0"/>
              <a:t>(collateralized mortgage obligations) in </a:t>
            </a:r>
            <a:r>
              <a:rPr lang="en-US" dirty="0"/>
              <a:t>such a way that their true riskiness i</a:t>
            </a:r>
            <a:r>
              <a:rPr lang="en-US" dirty="0" smtClean="0"/>
              <a:t>s </a:t>
            </a:r>
            <a:r>
              <a:rPr lang="en-US" dirty="0"/>
              <a:t>not known.  </a:t>
            </a:r>
          </a:p>
          <a:p>
            <a:pPr lvl="1"/>
            <a:r>
              <a:rPr lang="en-US" dirty="0"/>
              <a:t>These liabilities a</a:t>
            </a:r>
            <a:r>
              <a:rPr lang="en-US" dirty="0" smtClean="0"/>
              <a:t>re </a:t>
            </a:r>
            <a:r>
              <a:rPr lang="en-US" dirty="0"/>
              <a:t>often off-balance sheet (such as CDSs) and </a:t>
            </a:r>
            <a:r>
              <a:rPr lang="en-US" dirty="0" smtClean="0"/>
              <a:t>the </a:t>
            </a:r>
            <a:r>
              <a:rPr lang="en-US" dirty="0"/>
              <a:t>aggregate size </a:t>
            </a:r>
            <a:r>
              <a:rPr lang="en-US" dirty="0" smtClean="0"/>
              <a:t>of these liabilities is not always known</a:t>
            </a:r>
            <a:r>
              <a:rPr lang="en-US" dirty="0"/>
              <a:t>.</a:t>
            </a:r>
          </a:p>
          <a:p>
            <a:pPr lvl="1"/>
            <a:r>
              <a:rPr lang="en-US" dirty="0"/>
              <a:t>These liabilities a</a:t>
            </a:r>
            <a:r>
              <a:rPr lang="en-US" dirty="0" smtClean="0"/>
              <a:t>re </a:t>
            </a:r>
            <a:r>
              <a:rPr lang="en-US" dirty="0"/>
              <a:t>sometimes not securitized and their risks </a:t>
            </a:r>
            <a:r>
              <a:rPr lang="en-US" dirty="0" smtClean="0"/>
              <a:t>are, thus, not </a:t>
            </a:r>
            <a:r>
              <a:rPr lang="en-US" dirty="0"/>
              <a:t>priced by the </a:t>
            </a:r>
            <a:r>
              <a:rPr lang="en-US" dirty="0" smtClean="0"/>
              <a:t>market; this contributes to the underestimation of risk.</a:t>
            </a:r>
            <a:endParaRPr lang="en-US" dirty="0"/>
          </a:p>
          <a:p>
            <a:pPr lvl="1"/>
            <a:r>
              <a:rPr lang="en-US" dirty="0"/>
              <a:t>There i</a:t>
            </a:r>
            <a:r>
              <a:rPr lang="en-US" dirty="0" smtClean="0"/>
              <a:t>s </a:t>
            </a:r>
            <a:r>
              <a:rPr lang="en-US" dirty="0"/>
              <a:t>a network of institutions that </a:t>
            </a:r>
            <a:r>
              <a:rPr lang="en-US" dirty="0" smtClean="0"/>
              <a:t>holds </a:t>
            </a:r>
            <a:r>
              <a:rPr lang="en-US" dirty="0"/>
              <a:t>a chain of such liabilities in a way that failure of one of them </a:t>
            </a:r>
            <a:r>
              <a:rPr lang="en-US" dirty="0" smtClean="0"/>
              <a:t>threatens </a:t>
            </a:r>
            <a:r>
              <a:rPr lang="en-US" dirty="0"/>
              <a:t>the failure of another.</a:t>
            </a:r>
          </a:p>
          <a:p>
            <a:pPr lvl="1"/>
            <a:r>
              <a:rPr lang="en-US" dirty="0" smtClean="0"/>
              <a:t>Many institutions in the shadow banking system are </a:t>
            </a:r>
            <a:r>
              <a:rPr lang="en-US" dirty="0"/>
              <a:t>non-regulated </a:t>
            </a:r>
            <a:r>
              <a:rPr lang="en-US" dirty="0" smtClean="0"/>
              <a:t>non-bank entities; as such, </a:t>
            </a:r>
            <a:r>
              <a:rPr lang="en-US" dirty="0"/>
              <a:t>there </a:t>
            </a:r>
            <a:r>
              <a:rPr lang="en-US" dirty="0" smtClean="0"/>
              <a:t>are </a:t>
            </a:r>
            <a:r>
              <a:rPr lang="en-US" dirty="0"/>
              <a:t>no reliable backstops to prevent their failure</a:t>
            </a:r>
            <a:r>
              <a:rPr lang="en-US" dirty="0" smtClean="0"/>
              <a:t>.  For example, there is no deposit insurance and these institutions do not have access to the discount window of the Fed.</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2663224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4" y="349806"/>
            <a:ext cx="11852030" cy="599764"/>
          </a:xfrm>
        </p:spPr>
        <p:txBody>
          <a:bodyPr>
            <a:normAutofit fontScale="90000"/>
          </a:bodyPr>
          <a:lstStyle/>
          <a:p>
            <a:r>
              <a:rPr lang="en-US" dirty="0" smtClean="0"/>
              <a:t>why Chinese shadow banking may not be toxic</a:t>
            </a:r>
            <a:endParaRPr lang="en-US" dirty="0"/>
          </a:p>
        </p:txBody>
      </p:sp>
      <p:sp>
        <p:nvSpPr>
          <p:cNvPr id="3" name="Content Placeholder 2"/>
          <p:cNvSpPr>
            <a:spLocks noGrp="1"/>
          </p:cNvSpPr>
          <p:nvPr>
            <p:ph sz="quarter" idx="13"/>
          </p:nvPr>
        </p:nvSpPr>
        <p:spPr>
          <a:xfrm>
            <a:off x="339969" y="1132131"/>
            <a:ext cx="11676185" cy="5192468"/>
          </a:xfrm>
        </p:spPr>
        <p:txBody>
          <a:bodyPr>
            <a:normAutofit fontScale="92500" lnSpcReduction="20000"/>
          </a:bodyPr>
          <a:lstStyle/>
          <a:p>
            <a:r>
              <a:rPr lang="en-US" dirty="0" smtClean="0"/>
              <a:t>It could be argued that shadow banking in China is not only not harmful, but actually beneficial to the Chinese economy.  Here are some arguments.</a:t>
            </a:r>
          </a:p>
          <a:p>
            <a:r>
              <a:rPr lang="en-US" dirty="0" smtClean="0"/>
              <a:t>In China, private businesses often have difficulty accessing credit directly.  Shadow banking through trusts and inter-corporate lending often functions as a device to allow such businesses access to credit.  This is why some economists, such as Franklin Allen have argued that shadow banking (informal banking) is a strength of the Chinese financial system.</a:t>
            </a:r>
          </a:p>
          <a:p>
            <a:r>
              <a:rPr lang="en-US" dirty="0" smtClean="0"/>
              <a:t>Many investment products in China are marketed through the banks; sometimes the banks themselves have equity interests in trusts that originate such investment products.  Thus, even if the banks do not have direct liability, the government often accepts liability.  As such, financial system failure is unlikely and as a result, the system is more stable than it would be without such implicit government backing.  The flip side of this, of course, is moral hazard; financial institutions continue to make loans without sufficient regard to the financial viability of these investments.  The consequences of loose lending in the 1990s is still being felt in the Chinese banking system and the loans have still not been fully written off.</a:t>
            </a:r>
          </a:p>
          <a:p>
            <a:r>
              <a:rPr lang="en-US" dirty="0" smtClean="0"/>
              <a:t>Chinese shadow banking activities generally involve direct lending to the real sector and hence do not exhibit the </a:t>
            </a:r>
            <a:r>
              <a:rPr lang="en-US" dirty="0" smtClean="0"/>
              <a:t>structural opacity </a:t>
            </a:r>
            <a:r>
              <a:rPr lang="en-US" dirty="0" smtClean="0"/>
              <a:t>of similar activities in economies like that of the US.</a:t>
            </a:r>
          </a:p>
          <a:p>
            <a:r>
              <a:rPr lang="en-US" dirty="0" smtClean="0"/>
              <a:t>Financial repression in China ensures that savers are paid below-equilibrium rates of return for their savings.  This leads to excess saving (as savers try to ensure a sufficient rate of savings asset growth) and inefficient investments (due to overly-low borrowing rates for SOEs and other preferred borrowers).  Shadow banking ensures an escape valve by allowing savers to obtain higher rates of return for their savings and channels SOE and SOBC funds to more productive investments.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spTree>
    <p:extLst>
      <p:ext uri="{BB962C8B-B14F-4D97-AF65-F5344CB8AC3E}">
        <p14:creationId xmlns:p14="http://schemas.microsoft.com/office/powerpoint/2010/main" val="263587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774759" cy="646657"/>
          </a:xfrm>
        </p:spPr>
        <p:txBody>
          <a:bodyPr>
            <a:normAutofit fontScale="90000"/>
          </a:bodyPr>
          <a:lstStyle/>
          <a:p>
            <a:r>
              <a:rPr lang="en-US" dirty="0"/>
              <a:t>why Chinese shadow banking </a:t>
            </a:r>
            <a:r>
              <a:rPr lang="en-US" dirty="0" smtClean="0"/>
              <a:t>could be toxic</a:t>
            </a:r>
            <a:endParaRPr lang="en-US" dirty="0"/>
          </a:p>
        </p:txBody>
      </p:sp>
      <p:sp>
        <p:nvSpPr>
          <p:cNvPr id="3" name="Content Placeholder 2"/>
          <p:cNvSpPr>
            <a:spLocks noGrp="1"/>
          </p:cNvSpPr>
          <p:nvPr>
            <p:ph sz="quarter" idx="13"/>
          </p:nvPr>
        </p:nvSpPr>
        <p:spPr>
          <a:xfrm>
            <a:off x="703385" y="1160585"/>
            <a:ext cx="10984523" cy="4981451"/>
          </a:xfrm>
        </p:spPr>
        <p:txBody>
          <a:bodyPr>
            <a:normAutofit fontScale="92500" lnSpcReduction="10000"/>
          </a:bodyPr>
          <a:lstStyle/>
          <a:p>
            <a:r>
              <a:rPr lang="en-US" dirty="0" smtClean="0"/>
              <a:t>On the other hand, a counter-argument could be made, as well.</a:t>
            </a:r>
          </a:p>
          <a:p>
            <a:r>
              <a:rPr lang="en-US" dirty="0" smtClean="0"/>
              <a:t>Chinese investment products are quite opaque even if they are not as opaque as some of the financial engineering products in the US.  This is because it is not always clear what the underlying assets of the institution are, in which the investor is buying a share or lending money to; sometimes this money is lent forward to other financial institutions who lend to yet others, who may be doing the final investment.  The situation is worsened since the primary investors are wealthy individuals who may have less sophistication than the financial institutions that are the primary investors in the US shadow banking system.</a:t>
            </a:r>
          </a:p>
          <a:p>
            <a:r>
              <a:rPr lang="en-US" dirty="0" smtClean="0"/>
              <a:t>Many investment products are short-term in nature with a maturity of three months, while the assets that these funds are invested in may be of much longer duration, such as real estate and may be quite </a:t>
            </a:r>
            <a:r>
              <a:rPr lang="en-US" dirty="0" smtClean="0"/>
              <a:t>illiquid – even more than in the US.</a:t>
            </a:r>
            <a:endParaRPr lang="en-US" dirty="0" smtClean="0"/>
          </a:p>
          <a:p>
            <a:r>
              <a:rPr lang="en-US" dirty="0"/>
              <a:t>In China, direct lending between nonfinancial companies is prohibited</a:t>
            </a:r>
            <a:r>
              <a:rPr lang="en-US" dirty="0" smtClean="0"/>
              <a:t>.  However</a:t>
            </a:r>
            <a:r>
              <a:rPr lang="en-US" dirty="0"/>
              <a:t>, some of the largest state-owned enterprises in China, </a:t>
            </a:r>
            <a:r>
              <a:rPr lang="en-US" dirty="0" smtClean="0"/>
              <a:t>including China </a:t>
            </a:r>
            <a:r>
              <a:rPr lang="en-US" dirty="0"/>
              <a:t>Mobile and </a:t>
            </a:r>
            <a:r>
              <a:rPr lang="en-US" dirty="0" err="1"/>
              <a:t>PetroChina</a:t>
            </a:r>
            <a:r>
              <a:rPr lang="en-US" dirty="0"/>
              <a:t>, are reportedly issuing loans through </a:t>
            </a:r>
            <a:r>
              <a:rPr lang="en-US" dirty="0" smtClean="0"/>
              <a:t>their financial </a:t>
            </a:r>
            <a:r>
              <a:rPr lang="en-US" dirty="0"/>
              <a:t>arms, charging hefty interest rates</a:t>
            </a:r>
            <a:r>
              <a:rPr lang="en-US" dirty="0" smtClean="0"/>
              <a:t>.  An important element of shadow banking, then, is direct company-to-company </a:t>
            </a:r>
            <a:r>
              <a:rPr lang="en-US" dirty="0"/>
              <a:t>lending, where large, </a:t>
            </a:r>
            <a:r>
              <a:rPr lang="en-US" dirty="0" smtClean="0"/>
              <a:t>SOEs obtain </a:t>
            </a:r>
            <a:r>
              <a:rPr lang="en-US" dirty="0"/>
              <a:t>bank loans at low interest rates then lend </a:t>
            </a:r>
            <a:r>
              <a:rPr lang="en-US" dirty="0" smtClean="0"/>
              <a:t>the funds </a:t>
            </a:r>
            <a:r>
              <a:rPr lang="en-US" dirty="0"/>
              <a:t>to small and medium-sized private enterprises (SMEs</a:t>
            </a:r>
            <a:r>
              <a:rPr lang="en-US" dirty="0" smtClean="0"/>
              <a:t>) that </a:t>
            </a:r>
            <a:r>
              <a:rPr lang="en-US" dirty="0"/>
              <a:t>are in need of credit</a:t>
            </a:r>
            <a:r>
              <a:rPr lang="en-US" dirty="0" smtClean="0"/>
              <a:t>.  </a:t>
            </a:r>
            <a:r>
              <a:rPr lang="en-US" dirty="0"/>
              <a:t>Consequently, the quality of </a:t>
            </a:r>
            <a:r>
              <a:rPr lang="en-US" dirty="0" smtClean="0"/>
              <a:t>bank  loans </a:t>
            </a:r>
            <a:r>
              <a:rPr lang="en-US" dirty="0"/>
              <a:t>can deteriorate if state-owned enterprises suffer </a:t>
            </a:r>
            <a:r>
              <a:rPr lang="en-US" dirty="0" smtClean="0"/>
              <a:t>losses due </a:t>
            </a:r>
            <a:r>
              <a:rPr lang="en-US" dirty="0"/>
              <a:t>to SME defaults.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14</a:t>
            </a:fld>
            <a:endParaRPr lang="en-US" dirty="0"/>
          </a:p>
        </p:txBody>
      </p:sp>
    </p:spTree>
    <p:extLst>
      <p:ext uri="{BB962C8B-B14F-4D97-AF65-F5344CB8AC3E}">
        <p14:creationId xmlns:p14="http://schemas.microsoft.com/office/powerpoint/2010/main" val="221266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349805"/>
            <a:ext cx="11840307" cy="1085295"/>
          </a:xfrm>
        </p:spPr>
        <p:txBody>
          <a:bodyPr/>
          <a:lstStyle/>
          <a:p>
            <a:r>
              <a:rPr lang="en-US" dirty="0"/>
              <a:t>why Chinese shadow banking could be toxic</a:t>
            </a:r>
          </a:p>
        </p:txBody>
      </p:sp>
      <p:sp>
        <p:nvSpPr>
          <p:cNvPr id="3" name="Content Placeholder 2"/>
          <p:cNvSpPr>
            <a:spLocks noGrp="1"/>
          </p:cNvSpPr>
          <p:nvPr>
            <p:ph sz="quarter" idx="13"/>
          </p:nvPr>
        </p:nvSpPr>
        <p:spPr>
          <a:xfrm>
            <a:off x="913774" y="1348154"/>
            <a:ext cx="10363826" cy="4793883"/>
          </a:xfrm>
        </p:spPr>
        <p:txBody>
          <a:bodyPr>
            <a:normAutofit fontScale="92500" lnSpcReduction="20000"/>
          </a:bodyPr>
          <a:lstStyle/>
          <a:p>
            <a:r>
              <a:rPr lang="en-US" dirty="0" smtClean="0"/>
              <a:t>In addition to ordinary inter-corporate lending, some of the lending in China is informal, even though the money originates with banks.</a:t>
            </a:r>
          </a:p>
          <a:p>
            <a:r>
              <a:rPr lang="en-US" dirty="0"/>
              <a:t>Lenders usually charge </a:t>
            </a:r>
            <a:r>
              <a:rPr lang="en-US" dirty="0" smtClean="0"/>
              <a:t>hefty interest </a:t>
            </a:r>
            <a:r>
              <a:rPr lang="en-US" dirty="0"/>
              <a:t>rates on these investments. According to </a:t>
            </a:r>
            <a:r>
              <a:rPr lang="en-US" dirty="0" smtClean="0"/>
              <a:t>the PBOC</a:t>
            </a:r>
            <a:r>
              <a:rPr lang="en-US" dirty="0"/>
              <a:t>, the cost of borrowing in the </a:t>
            </a:r>
            <a:r>
              <a:rPr lang="en-US" dirty="0" smtClean="0"/>
              <a:t>Wenzhou underground </a:t>
            </a:r>
            <a:r>
              <a:rPr lang="en-US" dirty="0"/>
              <a:t>lending market ranged between </a:t>
            </a:r>
            <a:r>
              <a:rPr lang="en-US" dirty="0" smtClean="0"/>
              <a:t>21-25 percent </a:t>
            </a:r>
            <a:r>
              <a:rPr lang="en-US" dirty="0"/>
              <a:t>from mid-2011 to mid-2012. Other </a:t>
            </a:r>
            <a:r>
              <a:rPr lang="en-US" dirty="0" smtClean="0"/>
              <a:t>surveys indicate </a:t>
            </a:r>
            <a:r>
              <a:rPr lang="en-US" dirty="0"/>
              <a:t>that borrowers in urgent need of </a:t>
            </a:r>
            <a:r>
              <a:rPr lang="en-US" dirty="0" smtClean="0"/>
              <a:t>liquidity sometimes </a:t>
            </a:r>
            <a:r>
              <a:rPr lang="en-US" dirty="0"/>
              <a:t>face annualized interest rates approaching </a:t>
            </a:r>
            <a:r>
              <a:rPr lang="en-US" dirty="0" smtClean="0"/>
              <a:t>100 percent.  The </a:t>
            </a:r>
            <a:r>
              <a:rPr lang="en-US" dirty="0"/>
              <a:t>high rates charged on these </a:t>
            </a:r>
            <a:r>
              <a:rPr lang="en-US" dirty="0" smtClean="0"/>
              <a:t>short-term (</a:t>
            </a:r>
            <a:r>
              <a:rPr lang="en-US" dirty="0"/>
              <a:t>usually emergency) loans are a signal of the </a:t>
            </a:r>
            <a:r>
              <a:rPr lang="en-US" dirty="0" smtClean="0"/>
              <a:t>speculative nature </a:t>
            </a:r>
            <a:r>
              <a:rPr lang="en-US" dirty="0"/>
              <a:t>of these activities</a:t>
            </a:r>
            <a:r>
              <a:rPr lang="en-US" dirty="0" smtClean="0"/>
              <a:t>.</a:t>
            </a:r>
          </a:p>
          <a:p>
            <a:r>
              <a:rPr lang="en-US" dirty="0" smtClean="0"/>
              <a:t>Sometimes, bank </a:t>
            </a:r>
            <a:r>
              <a:rPr lang="en-US" dirty="0"/>
              <a:t>funds </a:t>
            </a:r>
            <a:r>
              <a:rPr lang="en-US" dirty="0" smtClean="0"/>
              <a:t>end </a:t>
            </a:r>
            <a:r>
              <a:rPr lang="en-US" dirty="0"/>
              <a:t>up in the underground </a:t>
            </a:r>
            <a:r>
              <a:rPr lang="en-US" dirty="0" smtClean="0"/>
              <a:t>lending market</a:t>
            </a:r>
            <a:r>
              <a:rPr lang="en-US" dirty="0"/>
              <a:t>, </a:t>
            </a:r>
            <a:r>
              <a:rPr lang="en-US" dirty="0" smtClean="0"/>
              <a:t>through channels such as letters </a:t>
            </a:r>
            <a:r>
              <a:rPr lang="en-US" dirty="0"/>
              <a:t>of credit for </a:t>
            </a:r>
            <a:r>
              <a:rPr lang="en-US" dirty="0" smtClean="0"/>
              <a:t>commodities imports</a:t>
            </a:r>
            <a:r>
              <a:rPr lang="en-US" dirty="0"/>
              <a:t>, short-term loans for domestic traders, </a:t>
            </a:r>
            <a:r>
              <a:rPr lang="en-US" dirty="0" smtClean="0"/>
              <a:t>discounted bills</a:t>
            </a:r>
            <a:r>
              <a:rPr lang="en-US" dirty="0"/>
              <a:t>, group guarantee and residential </a:t>
            </a:r>
            <a:r>
              <a:rPr lang="en-US" dirty="0" smtClean="0"/>
              <a:t>mortgages.  In particular</a:t>
            </a:r>
            <a:r>
              <a:rPr lang="en-US" dirty="0"/>
              <a:t>, some state-owned enterprises take advantage </a:t>
            </a:r>
            <a:r>
              <a:rPr lang="en-US" dirty="0" smtClean="0"/>
              <a:t>of their </a:t>
            </a:r>
            <a:r>
              <a:rPr lang="en-US" dirty="0"/>
              <a:t>easy access to low-cost bank loans to lend the </a:t>
            </a:r>
            <a:r>
              <a:rPr lang="en-US" dirty="0" smtClean="0"/>
              <a:t>funds to </a:t>
            </a:r>
            <a:r>
              <a:rPr lang="en-US" dirty="0"/>
              <a:t>private businesses in need of liquidity. </a:t>
            </a:r>
            <a:r>
              <a:rPr lang="en-US" dirty="0" smtClean="0"/>
              <a:t> Sometimes, </a:t>
            </a:r>
            <a:r>
              <a:rPr lang="en-US" dirty="0"/>
              <a:t>credit quality problems with </a:t>
            </a:r>
            <a:r>
              <a:rPr lang="en-US" dirty="0" smtClean="0"/>
              <a:t>informal loans </a:t>
            </a:r>
            <a:r>
              <a:rPr lang="en-US" dirty="0"/>
              <a:t>can spill over to the banking </a:t>
            </a:r>
            <a:r>
              <a:rPr lang="en-US" dirty="0" smtClean="0"/>
              <a:t>sector even when banks are not directly involved; for </a:t>
            </a:r>
            <a:r>
              <a:rPr lang="en-US" dirty="0"/>
              <a:t>example, when the underground lending market in Wenzhou </a:t>
            </a:r>
            <a:r>
              <a:rPr lang="en-US" dirty="0" smtClean="0"/>
              <a:t>suffered from </a:t>
            </a:r>
            <a:r>
              <a:rPr lang="en-US" dirty="0"/>
              <a:t>massive SME defaults in 2011, state-owned banks stepped in </a:t>
            </a:r>
            <a:r>
              <a:rPr lang="en-US" dirty="0" smtClean="0"/>
              <a:t>to provide </a:t>
            </a:r>
            <a:r>
              <a:rPr lang="en-US" dirty="0"/>
              <a:t>credit as part of the government’s efforts to bailout SMEs.</a:t>
            </a:r>
            <a:endParaRPr lang="en-US" dirty="0" smtClean="0"/>
          </a:p>
          <a:p>
            <a:r>
              <a:rPr lang="en-US" dirty="0" smtClean="0"/>
              <a:t>A widely </a:t>
            </a:r>
            <a:r>
              <a:rPr lang="en-US" dirty="0"/>
              <a:t>cited report </a:t>
            </a:r>
            <a:r>
              <a:rPr lang="en-US" dirty="0" smtClean="0"/>
              <a:t>by CITIC </a:t>
            </a:r>
            <a:r>
              <a:rPr lang="en-US" dirty="0"/>
              <a:t>Securities estimates the size of the market at </a:t>
            </a:r>
            <a:r>
              <a:rPr lang="en-US" dirty="0" smtClean="0"/>
              <a:t>RMB </a:t>
            </a:r>
            <a:r>
              <a:rPr lang="de-DE" dirty="0" smtClean="0"/>
              <a:t>4 </a:t>
            </a:r>
            <a:r>
              <a:rPr lang="de-DE" dirty="0"/>
              <a:t>trillion (USD 635 billion) in 2011.</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spTree>
    <p:extLst>
      <p:ext uri="{BB962C8B-B14F-4D97-AF65-F5344CB8AC3E}">
        <p14:creationId xmlns:p14="http://schemas.microsoft.com/office/powerpoint/2010/main" val="309950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banking defaults</a:t>
            </a:r>
            <a:endParaRPr lang="en-US" dirty="0"/>
          </a:p>
        </p:txBody>
      </p:sp>
      <p:sp>
        <p:nvSpPr>
          <p:cNvPr id="3" name="Content Placeholder 2"/>
          <p:cNvSpPr>
            <a:spLocks noGrp="1"/>
          </p:cNvSpPr>
          <p:nvPr>
            <p:ph sz="quarter" idx="13"/>
          </p:nvPr>
        </p:nvSpPr>
        <p:spPr>
          <a:xfrm>
            <a:off x="550985" y="1230923"/>
            <a:ext cx="11347938" cy="4911113"/>
          </a:xfrm>
        </p:spPr>
        <p:txBody>
          <a:bodyPr>
            <a:normAutofit fontScale="92500" lnSpcReduction="20000"/>
          </a:bodyPr>
          <a:lstStyle/>
          <a:p>
            <a:r>
              <a:rPr lang="en-US" dirty="0" smtClean="0"/>
              <a:t>There is some evidence that the Chinese government may be willing to allow shadow banking institutions to default on their products.  While this will bring a certain amount of market discipline to the industry, on the other hand, it is likely to increase systemic risk.  Here are some examples.</a:t>
            </a:r>
          </a:p>
          <a:p>
            <a:r>
              <a:rPr lang="en-US" dirty="0"/>
              <a:t>Shanghai-based </a:t>
            </a:r>
            <a:r>
              <a:rPr lang="en-US" dirty="0" err="1"/>
              <a:t>Chaori</a:t>
            </a:r>
            <a:r>
              <a:rPr lang="en-US" dirty="0"/>
              <a:t> Solar Energy Science and Technology Co Ltd reported China's first corporate bond default in early March 2014. The company paid 4 million </a:t>
            </a:r>
            <a:r>
              <a:rPr lang="en-US" dirty="0" err="1"/>
              <a:t>yuan</a:t>
            </a:r>
            <a:r>
              <a:rPr lang="en-US" dirty="0"/>
              <a:t> of an 89.8 million </a:t>
            </a:r>
            <a:r>
              <a:rPr lang="en-US" dirty="0" err="1"/>
              <a:t>yuan</a:t>
            </a:r>
            <a:r>
              <a:rPr lang="en-US" dirty="0"/>
              <a:t> coupon payment, due March 7.  </a:t>
            </a:r>
            <a:r>
              <a:rPr lang="en-US" u="sng" dirty="0" smtClean="0">
                <a:hlinkClick r:id="rId2"/>
              </a:rPr>
              <a:t>http</a:t>
            </a:r>
            <a:r>
              <a:rPr lang="en-US" u="sng" dirty="0">
                <a:hlinkClick r:id="rId2"/>
              </a:rPr>
              <a:t>://</a:t>
            </a:r>
            <a:r>
              <a:rPr lang="en-US" u="sng" dirty="0" smtClean="0">
                <a:hlinkClick r:id="rId2"/>
              </a:rPr>
              <a:t>www.bloomberg.com/news/2014-03-12/chaori-solar-warns-bonds-may-be-delisted-after-third-net-loss.html</a:t>
            </a:r>
            <a:endParaRPr lang="en-US" dirty="0"/>
          </a:p>
          <a:p>
            <a:r>
              <a:rPr lang="en-US" dirty="0" smtClean="0"/>
              <a:t>In January 2014, a trust fund, the China Credit Trust, whose products were marketed by the ICBC came close to bankruptcy.  At the last moment, ICBC told investors </a:t>
            </a:r>
            <a:r>
              <a:rPr lang="en-US" dirty="0"/>
              <a:t>that they could sell the rights in the RMB 3 billion product issued by China Credit Trust Co. to an unidentified buyer at a price equal to the value of the principal. Separately, China Credit Trust announced that it </a:t>
            </a:r>
            <a:r>
              <a:rPr lang="en-US" dirty="0" smtClean="0"/>
              <a:t>had reached an agreement with a third party to </a:t>
            </a:r>
            <a:r>
              <a:rPr lang="en-US" dirty="0"/>
              <a:t>sell the shares it had acquired in Shanxi </a:t>
            </a:r>
            <a:r>
              <a:rPr lang="en-US" dirty="0" err="1"/>
              <a:t>Zhenfu</a:t>
            </a:r>
            <a:r>
              <a:rPr lang="en-US" dirty="0"/>
              <a:t> Energy Group, the coal miner which took out the original loan</a:t>
            </a:r>
            <a:r>
              <a:rPr lang="en-US" dirty="0" smtClean="0"/>
              <a:t>.  However, the identity of these parties has not been made public.  </a:t>
            </a:r>
            <a:r>
              <a:rPr lang="en-US" u="sng" dirty="0" smtClean="0">
                <a:hlinkClick r:id="rId3"/>
              </a:rPr>
              <a:t>http</a:t>
            </a:r>
            <a:r>
              <a:rPr lang="en-US" u="sng" dirty="0">
                <a:hlinkClick r:id="rId3"/>
              </a:rPr>
              <a:t>://www.forbes.com/sites/oliverbarron/2014/01/27/china-trust-default-avoided-what-comes-next/</a:t>
            </a:r>
            <a:endParaRPr lang="en-US" dirty="0"/>
          </a:p>
          <a:p>
            <a:r>
              <a:rPr lang="en-US" dirty="0" smtClean="0"/>
              <a:t>In March 2014, it was </a:t>
            </a:r>
            <a:r>
              <a:rPr lang="en-US" dirty="0"/>
              <a:t>reported that that East China's Zhejiang-based property developer </a:t>
            </a:r>
            <a:r>
              <a:rPr lang="en-US" dirty="0" err="1"/>
              <a:t>Xinrun</a:t>
            </a:r>
            <a:r>
              <a:rPr lang="en-US" dirty="0"/>
              <a:t> Real Estate Co, with 3.5 billion </a:t>
            </a:r>
            <a:r>
              <a:rPr lang="en-US" dirty="0" err="1"/>
              <a:t>yuan</a:t>
            </a:r>
            <a:r>
              <a:rPr lang="en-US" dirty="0"/>
              <a:t> ($569 million) of debt, has collapsed and its largest shareholder detained. </a:t>
            </a:r>
            <a:r>
              <a:rPr lang="en-US" dirty="0" smtClean="0"/>
              <a:t> </a:t>
            </a:r>
            <a:r>
              <a:rPr lang="en-US" u="sng" dirty="0" smtClean="0">
                <a:hlinkClick r:id="rId4"/>
              </a:rPr>
              <a:t>http</a:t>
            </a:r>
            <a:r>
              <a:rPr lang="en-US" u="sng" dirty="0">
                <a:hlinkClick r:id="rId4"/>
              </a:rPr>
              <a:t>://usa.chinadaily.com.cn/epaper/2014-03/19/content_17360688.htm</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spTree>
    <p:extLst>
      <p:ext uri="{BB962C8B-B14F-4D97-AF65-F5344CB8AC3E}">
        <p14:creationId xmlns:p14="http://schemas.microsoft.com/office/powerpoint/2010/main" val="247400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response</a:t>
            </a:r>
            <a:endParaRPr lang="en-US" dirty="0"/>
          </a:p>
        </p:txBody>
      </p:sp>
      <p:sp>
        <p:nvSpPr>
          <p:cNvPr id="3" name="Content Placeholder 2"/>
          <p:cNvSpPr>
            <a:spLocks noGrp="1"/>
          </p:cNvSpPr>
          <p:nvPr>
            <p:ph sz="quarter" idx="13"/>
          </p:nvPr>
        </p:nvSpPr>
        <p:spPr>
          <a:xfrm>
            <a:off x="913774" y="1435099"/>
            <a:ext cx="10363826" cy="4706937"/>
          </a:xfrm>
        </p:spPr>
        <p:txBody>
          <a:bodyPr>
            <a:normAutofit fontScale="92500" lnSpcReduction="20000"/>
          </a:bodyPr>
          <a:lstStyle/>
          <a:p>
            <a:r>
              <a:rPr lang="en-US" dirty="0"/>
              <a:t>The CBRC regulates banks and nonbank institutions, including trust companies. Since 2010, trust companies have been subject to restrictions on their leverage ratios and net capital requirements. However, restrictions on their operations are still much looser than those for commercial banks. Brokerage firms and insurance companies are regulated by China Securities Regulatory Commission and China Insurance Regulatory Commission, respectively. A consistent regulatory framework does not exist for other shadow banking institutions. As of 2012, local governments and regulators supervised some 6,080 micro lenders, 6,078 pawn shops, and 8,538 financial guarantors</a:t>
            </a:r>
            <a:r>
              <a:rPr lang="en-US" dirty="0" smtClean="0"/>
              <a:t>. </a:t>
            </a:r>
            <a:r>
              <a:rPr lang="en-US" dirty="0"/>
              <a:t>These institutions operate in highly fragmented markets, and their credit extension activities are usually opaque. </a:t>
            </a:r>
          </a:p>
          <a:p>
            <a:r>
              <a:rPr lang="en-US" dirty="0" smtClean="0"/>
              <a:t>Since 2011, the PBOC has been collecting data to be able to better monitor shadow banking institutions.  However, the sector is very innovative and new products become available in response to any regulatory intervention.</a:t>
            </a:r>
          </a:p>
          <a:p>
            <a:r>
              <a:rPr lang="en-US" dirty="0" smtClean="0"/>
              <a:t>The PBOC has announced that explicit deposit insurance will be introduced soon.  Furthermore, regulators want to build a firewall between deposit-taking institutions and shadow banking institutions, so </a:t>
            </a:r>
            <a:r>
              <a:rPr lang="en-US" dirty="0"/>
              <a:t>that potential problems with the </a:t>
            </a:r>
            <a:r>
              <a:rPr lang="en-US" dirty="0" smtClean="0"/>
              <a:t>less regulated shadow </a:t>
            </a:r>
            <a:r>
              <a:rPr lang="en-US" dirty="0"/>
              <a:t>banking activities would not spill over to </a:t>
            </a:r>
            <a:r>
              <a:rPr lang="en-US" dirty="0" smtClean="0"/>
              <a:t>the banking </a:t>
            </a:r>
            <a:r>
              <a:rPr lang="en-US" dirty="0"/>
              <a:t>sector and lead to system-wide or regional </a:t>
            </a:r>
            <a:r>
              <a:rPr lang="en-US" dirty="0" smtClean="0"/>
              <a:t>financial instability.</a:t>
            </a:r>
          </a:p>
          <a:p>
            <a:r>
              <a:rPr lang="en-US" dirty="0" smtClean="0"/>
              <a:t>As China </a:t>
            </a:r>
            <a:r>
              <a:rPr lang="en-US" dirty="0"/>
              <a:t>continues to liberalize financial markets, </a:t>
            </a:r>
            <a:r>
              <a:rPr lang="en-US" dirty="0" smtClean="0"/>
              <a:t>authorities will continue to </a:t>
            </a:r>
            <a:r>
              <a:rPr lang="en-US" dirty="0" smtClean="0"/>
              <a:t>adopt </a:t>
            </a:r>
            <a:r>
              <a:rPr lang="en-US" dirty="0" smtClean="0"/>
              <a:t>policies and regulations to guide the financial sector.</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spTree>
    <p:extLst>
      <p:ext uri="{BB962C8B-B14F-4D97-AF65-F5344CB8AC3E}">
        <p14:creationId xmlns:p14="http://schemas.microsoft.com/office/powerpoint/2010/main" val="216362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a:xfrm>
            <a:off x="1181100" y="1435100"/>
            <a:ext cx="10096500" cy="4491038"/>
          </a:xfrm>
        </p:spPr>
        <p:txBody>
          <a:bodyPr>
            <a:normAutofit/>
          </a:bodyPr>
          <a:lstStyle/>
          <a:p>
            <a:r>
              <a:rPr lang="en-US" dirty="0" smtClean="0"/>
              <a:t>Financial Repression may be necessary for the government to have access to a source of funds.</a:t>
            </a:r>
          </a:p>
          <a:p>
            <a:r>
              <a:rPr lang="en-US" dirty="0" smtClean="0"/>
              <a:t>However, investors will always find ways of increasing the return on their savings.</a:t>
            </a:r>
          </a:p>
          <a:p>
            <a:r>
              <a:rPr lang="en-US" dirty="0" smtClean="0"/>
              <a:t>Simultaneously, if the government chokes off the supply of credit to private firms, financial institutions will seek to step in to create new channels of financing from savers to private firms.</a:t>
            </a:r>
          </a:p>
          <a:p>
            <a:r>
              <a:rPr lang="en-US" dirty="0" smtClean="0"/>
              <a:t>The lack of regulation of this shadow banking sector gives rise to potential systemic risk.</a:t>
            </a:r>
          </a:p>
          <a:p>
            <a:r>
              <a:rPr lang="en-US" dirty="0" smtClean="0"/>
              <a:t>The government will need to stay on top of developments to ensure the stability of </a:t>
            </a:r>
            <a:r>
              <a:rPr lang="en-US" smtClean="0"/>
              <a:t>the system.</a:t>
            </a:r>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Tree>
    <p:extLst>
      <p:ext uri="{BB962C8B-B14F-4D97-AF65-F5344CB8AC3E}">
        <p14:creationId xmlns:p14="http://schemas.microsoft.com/office/powerpoint/2010/main" val="193147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913149" y="1718469"/>
            <a:ext cx="10363826" cy="4127499"/>
          </a:xfrm>
        </p:spPr>
        <p:txBody>
          <a:bodyPr>
            <a:normAutofit/>
          </a:bodyPr>
          <a:lstStyle/>
          <a:p>
            <a:r>
              <a:rPr lang="en-US" dirty="0" smtClean="0"/>
              <a:t>What is intermediation?</a:t>
            </a:r>
          </a:p>
          <a:p>
            <a:r>
              <a:rPr lang="en-US" dirty="0" smtClean="0"/>
              <a:t>What is shadow banking?</a:t>
            </a:r>
          </a:p>
          <a:p>
            <a:r>
              <a:rPr lang="en-US" dirty="0" smtClean="0"/>
              <a:t>How does shadow banking operate in the United States?</a:t>
            </a:r>
          </a:p>
          <a:p>
            <a:r>
              <a:rPr lang="en-US" dirty="0" smtClean="0"/>
              <a:t>How does shadow banking work in China?</a:t>
            </a:r>
          </a:p>
          <a:p>
            <a:r>
              <a:rPr lang="en-US" dirty="0" smtClean="0"/>
              <a:t>What are wealth management products?</a:t>
            </a:r>
            <a:endParaRPr lang="en-US" dirty="0"/>
          </a:p>
          <a:p>
            <a:r>
              <a:rPr lang="en-US" dirty="0" smtClean="0"/>
              <a:t>What are trusts and TICs?</a:t>
            </a:r>
          </a:p>
          <a:p>
            <a:r>
              <a:rPr lang="en-US" dirty="0" smtClean="0"/>
              <a:t>Is shadow banking a matter of concern in China?</a:t>
            </a:r>
          </a:p>
          <a:p>
            <a:r>
              <a:rPr lang="en-US" dirty="0" smtClean="0"/>
              <a:t>What is the regulatory response to shadow banking in China?</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3978015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9468"/>
            <a:ext cx="10364451" cy="950357"/>
          </a:xfrm>
        </p:spPr>
        <p:txBody>
          <a:bodyPr/>
          <a:lstStyle/>
          <a:p>
            <a:r>
              <a:rPr lang="en-US" dirty="0" smtClean="0"/>
              <a:t>Intermediation</a:t>
            </a:r>
            <a:endParaRPr lang="en-US" dirty="0"/>
          </a:p>
        </p:txBody>
      </p:sp>
      <p:sp>
        <p:nvSpPr>
          <p:cNvPr id="3" name="Content Placeholder 2"/>
          <p:cNvSpPr>
            <a:spLocks noGrp="1"/>
          </p:cNvSpPr>
          <p:nvPr>
            <p:ph sz="quarter" idx="13"/>
          </p:nvPr>
        </p:nvSpPr>
        <p:spPr>
          <a:xfrm>
            <a:off x="342900" y="1003300"/>
            <a:ext cx="11684000" cy="5138737"/>
          </a:xfrm>
        </p:spPr>
        <p:txBody>
          <a:bodyPr>
            <a:normAutofit lnSpcReduction="10000"/>
          </a:bodyPr>
          <a:lstStyle/>
          <a:p>
            <a:r>
              <a:rPr lang="en-US" dirty="0" smtClean="0"/>
              <a:t>The activity that banks engage in is called intermediation.  This involves credit, maturity and liquidity transformation.  </a:t>
            </a:r>
          </a:p>
          <a:p>
            <a:r>
              <a:rPr lang="en-US" dirty="0"/>
              <a:t>Credit </a:t>
            </a:r>
            <a:r>
              <a:rPr lang="en-US" dirty="0" smtClean="0"/>
              <a:t>transformation refers </a:t>
            </a:r>
            <a:r>
              <a:rPr lang="en-US" dirty="0"/>
              <a:t>to the enhancement of the credit quality of debt issued by the intermediary through the use </a:t>
            </a:r>
            <a:r>
              <a:rPr lang="en-US" dirty="0" smtClean="0"/>
              <a:t>of priority </a:t>
            </a:r>
            <a:r>
              <a:rPr lang="en-US" dirty="0"/>
              <a:t>of claims</a:t>
            </a:r>
            <a:r>
              <a:rPr lang="en-US" dirty="0" smtClean="0"/>
              <a:t>.  Credit enhancement starts with an asset or portfolio of assets with a defined stream of cashflows.  Two or more classes of securities are created with a claim on this stream.  By making one or more of these classes junior in terms of claim priority, the quality of the other senior claim(s) is improved. </a:t>
            </a:r>
            <a:r>
              <a:rPr lang="en-US" dirty="0"/>
              <a:t>Credit intermediation is frequently enhanced through the use of third-party liquidity and </a:t>
            </a:r>
            <a:r>
              <a:rPr lang="en-US" dirty="0" smtClean="0"/>
              <a:t>credit guarantees.  Such guarantees can be made by the government (such as through the FDIC) or by private </a:t>
            </a:r>
            <a:r>
              <a:rPr lang="en-US" dirty="0" smtClean="0"/>
              <a:t>parties (e.g. MBIA in the US).</a:t>
            </a:r>
            <a:endParaRPr lang="en-US" dirty="0" smtClean="0"/>
          </a:p>
          <a:p>
            <a:r>
              <a:rPr lang="en-US" dirty="0"/>
              <a:t>Maturity transformation </a:t>
            </a:r>
            <a:r>
              <a:rPr lang="en-US" dirty="0" smtClean="0"/>
              <a:t>refers to </a:t>
            </a:r>
            <a:r>
              <a:rPr lang="en-US" dirty="0"/>
              <a:t>the use of short-term deposits to fund long-term loans, which creates liquidity for the saver </a:t>
            </a:r>
            <a:r>
              <a:rPr lang="en-US" dirty="0" smtClean="0"/>
              <a:t>but exposes </a:t>
            </a:r>
            <a:r>
              <a:rPr lang="en-US" dirty="0"/>
              <a:t>the intermediary to rollover and duration risks</a:t>
            </a:r>
            <a:r>
              <a:rPr lang="en-US" dirty="0" smtClean="0"/>
              <a:t>.</a:t>
            </a:r>
          </a:p>
          <a:p>
            <a:r>
              <a:rPr lang="en-US" dirty="0"/>
              <a:t>Liquidity </a:t>
            </a:r>
            <a:r>
              <a:rPr lang="en-US" dirty="0" smtClean="0"/>
              <a:t>transformation </a:t>
            </a:r>
            <a:r>
              <a:rPr lang="en-US" dirty="0"/>
              <a:t>refers to the use </a:t>
            </a:r>
            <a:r>
              <a:rPr lang="en-US" dirty="0" smtClean="0"/>
              <a:t>of liquid </a:t>
            </a:r>
            <a:r>
              <a:rPr lang="en-US" dirty="0"/>
              <a:t>instruments to fund illiquid </a:t>
            </a:r>
            <a:r>
              <a:rPr lang="en-US" dirty="0" smtClean="0"/>
              <a:t>assets (essentially the process of securitization). </a:t>
            </a:r>
            <a:r>
              <a:rPr lang="en-US" dirty="0"/>
              <a:t>For example, a pool of illiquid </a:t>
            </a:r>
            <a:r>
              <a:rPr lang="en-US" dirty="0" smtClean="0"/>
              <a:t>loans </a:t>
            </a:r>
            <a:r>
              <a:rPr lang="en-US" dirty="0"/>
              <a:t>might trade </a:t>
            </a:r>
            <a:r>
              <a:rPr lang="en-US" dirty="0" smtClean="0"/>
              <a:t>at a </a:t>
            </a:r>
            <a:r>
              <a:rPr lang="en-US" dirty="0"/>
              <a:t>lower price than a liquid rated security secured by the same loan pool, as certification by a </a:t>
            </a:r>
            <a:r>
              <a:rPr lang="en-US" dirty="0" smtClean="0"/>
              <a:t>credible rating </a:t>
            </a:r>
            <a:r>
              <a:rPr lang="en-US" dirty="0"/>
              <a:t>agency would reduce information asymmetries between borrowers and savers</a:t>
            </a:r>
            <a:r>
              <a:rPr lang="en-US" dirty="0" smtClean="0"/>
              <a:t>.  The rating agency is a kind of auditing agency, that assures the investor that the loan pool has high creditworthiness.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Tree>
    <p:extLst>
      <p:ext uri="{BB962C8B-B14F-4D97-AF65-F5344CB8AC3E}">
        <p14:creationId xmlns:p14="http://schemas.microsoft.com/office/powerpoint/2010/main" val="328926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intermediation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Banks have the advantage of public sector credit guarantees such as deposit insurance.  Bank regulations also require banks to maintain reserves, which function as liquidity backups.  In addition, banks have access to </a:t>
            </a:r>
            <a:r>
              <a:rPr lang="en-US" dirty="0"/>
              <a:t>central bank liquidity</a:t>
            </a:r>
            <a:r>
              <a:rPr lang="en-US" dirty="0" smtClean="0"/>
              <a:t>, in the form of the discount window.</a:t>
            </a:r>
          </a:p>
          <a:p>
            <a:r>
              <a:rPr lang="en-US" dirty="0" smtClean="0"/>
              <a:t>Shadow </a:t>
            </a:r>
            <a:r>
              <a:rPr lang="en-US" dirty="0"/>
              <a:t>banks are financial intermediaries that conduct maturity, credit, and liquidity transformation without explicit access to central bank liquidity or public sector credit guarantees</a:t>
            </a:r>
            <a:r>
              <a:rPr lang="en-US" dirty="0" smtClean="0"/>
              <a:t>.</a:t>
            </a:r>
          </a:p>
          <a:p>
            <a:r>
              <a:rPr lang="en-US" dirty="0" smtClean="0"/>
              <a:t>As a result, when access to short-term market funds dries up, these shadow banks are no longer able to keep up their promised payments, which leads to their collapse.  To the extent that one failing bank owes money to another, the failure of the first can also lead to the failure of the second and so on, leading to a financial crisis.</a:t>
            </a:r>
          </a:p>
          <a:p>
            <a:r>
              <a:rPr lang="en-US" dirty="0" smtClean="0"/>
              <a:t>In China, the PBOC has often propped up these private sector shadow banks, thus preventing the collapse of the financial system.  However, this creates moral hazard and increases the inefficiency of resource allocation.</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255296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602695"/>
          </a:xfrm>
        </p:spPr>
        <p:txBody>
          <a:bodyPr/>
          <a:lstStyle/>
          <a:p>
            <a:r>
              <a:rPr lang="en-US" dirty="0" smtClean="0"/>
              <a:t>The US shadow banking system</a:t>
            </a:r>
            <a:endParaRPr lang="en-US" dirty="0"/>
          </a:p>
        </p:txBody>
      </p:sp>
      <p:sp>
        <p:nvSpPr>
          <p:cNvPr id="3" name="Content Placeholder 2"/>
          <p:cNvSpPr>
            <a:spLocks noGrp="1"/>
          </p:cNvSpPr>
          <p:nvPr>
            <p:ph sz="quarter" idx="13"/>
          </p:nvPr>
        </p:nvSpPr>
        <p:spPr>
          <a:xfrm>
            <a:off x="444500" y="952500"/>
            <a:ext cx="11315700" cy="5016500"/>
          </a:xfrm>
        </p:spPr>
        <p:txBody>
          <a:bodyPr>
            <a:normAutofit fontScale="92500" lnSpcReduction="20000"/>
          </a:bodyPr>
          <a:lstStyle/>
          <a:p>
            <a:r>
              <a:rPr lang="en-US" dirty="0" smtClean="0"/>
              <a:t>The shadow banking sector in the US takes several forms.  One, there is the </a:t>
            </a:r>
            <a:r>
              <a:rPr lang="en-US" dirty="0" err="1"/>
              <a:t>The</a:t>
            </a:r>
            <a:r>
              <a:rPr lang="en-US" dirty="0"/>
              <a:t> Government-Sponsored Shadow Banking </a:t>
            </a:r>
            <a:r>
              <a:rPr lang="en-US" dirty="0" smtClean="0"/>
              <a:t>Sub-System, consisting of the FHLB </a:t>
            </a:r>
            <a:r>
              <a:rPr lang="en-US" dirty="0"/>
              <a:t>system (1932), </a:t>
            </a:r>
            <a:r>
              <a:rPr lang="en-US" dirty="0" smtClean="0"/>
              <a:t>Fannie Mae </a:t>
            </a:r>
            <a:r>
              <a:rPr lang="en-US" dirty="0"/>
              <a:t>(1938) and Freddie Mac (1970</a:t>
            </a:r>
            <a:r>
              <a:rPr lang="en-US" dirty="0" smtClean="0"/>
              <a:t>).</a:t>
            </a:r>
          </a:p>
          <a:p>
            <a:r>
              <a:rPr lang="en-US" dirty="0" smtClean="0">
                <a:hlinkClick r:id="rId2" tooltip="United States"/>
              </a:rPr>
              <a:t>The FHLB System consists of U.S</a:t>
            </a:r>
            <a:r>
              <a:rPr lang="en-US" dirty="0">
                <a:hlinkClick r:id="rId2" tooltip="United States"/>
              </a:rPr>
              <a:t>.</a:t>
            </a:r>
            <a:r>
              <a:rPr lang="en-US" dirty="0"/>
              <a:t> </a:t>
            </a:r>
            <a:r>
              <a:rPr lang="en-US" dirty="0">
                <a:hlinkClick r:id="rId3" tooltip="Government-sponsored enterprise"/>
              </a:rPr>
              <a:t>government-sponsored</a:t>
            </a:r>
            <a:r>
              <a:rPr lang="en-US" dirty="0"/>
              <a:t> </a:t>
            </a:r>
            <a:r>
              <a:rPr lang="en-US" dirty="0">
                <a:hlinkClick r:id="rId4" tooltip="Bank"/>
              </a:rPr>
              <a:t>banks</a:t>
            </a:r>
            <a:r>
              <a:rPr lang="en-US" dirty="0"/>
              <a:t> that provide stable, on-demand, low-cost funding to American </a:t>
            </a:r>
            <a:r>
              <a:rPr lang="en-US" dirty="0">
                <a:hlinkClick r:id="rId5" tooltip="Financial institutions"/>
              </a:rPr>
              <a:t>financial institutions</a:t>
            </a:r>
            <a:r>
              <a:rPr lang="en-US" dirty="0"/>
              <a:t> </a:t>
            </a:r>
            <a:r>
              <a:rPr lang="en-US" dirty="0" smtClean="0"/>
              <a:t>for </a:t>
            </a:r>
            <a:r>
              <a:rPr lang="en-US" dirty="0"/>
              <a:t>home </a:t>
            </a:r>
            <a:r>
              <a:rPr lang="en-US" dirty="0">
                <a:hlinkClick r:id="rId6" tooltip="Mortgage loan"/>
              </a:rPr>
              <a:t>mortgage loans</a:t>
            </a:r>
            <a:r>
              <a:rPr lang="en-US" dirty="0"/>
              <a:t>, small business, rural, agricultural, and economic development lending. </a:t>
            </a:r>
            <a:endParaRPr lang="en-US" dirty="0" smtClean="0"/>
          </a:p>
          <a:p>
            <a:r>
              <a:rPr lang="en-US" dirty="0" smtClean="0"/>
              <a:t>Fannie Mae and Freddie Mac buy mortgage loans originated by banks and package them and resell them.</a:t>
            </a:r>
          </a:p>
          <a:p>
            <a:r>
              <a:rPr lang="en-US" dirty="0"/>
              <a:t>The “Internal” Shadow Banking </a:t>
            </a:r>
            <a:r>
              <a:rPr lang="en-US" dirty="0" smtClean="0"/>
              <a:t>Sub-System consists of financial bank holding companies that consist of a bank and other non-banking subsidiaries that provide intermediation services.  Only the bank subsidiary has access to central bank </a:t>
            </a:r>
            <a:r>
              <a:rPr lang="en-US" dirty="0" smtClean="0"/>
              <a:t>backstops (such as the FBI discount window), </a:t>
            </a:r>
            <a:r>
              <a:rPr lang="en-US" dirty="0" smtClean="0"/>
              <a:t>but it is cheaper to obtain financing for non-bank subsidiaries because there are fewer regulations, such as the requirement to hold reserves.  This subsystem, thus, is a product of regulatory arbitrage.</a:t>
            </a:r>
          </a:p>
          <a:p>
            <a:r>
              <a:rPr lang="en-US" dirty="0"/>
              <a:t>The “External” Shadow Banking </a:t>
            </a:r>
            <a:r>
              <a:rPr lang="en-US" dirty="0" smtClean="0"/>
              <a:t>Sub-System is a system of vertically integrated and specialized that originate, fund and securitize loans and further engage in maturity and credit transformation.  This subsystem is a result of specialization, primarily.  Examples are groups that specialize in auto or equipment leasing or captive finance companies.  These institutions are supported by private risk depositories, such as </a:t>
            </a:r>
            <a:r>
              <a:rPr lang="en-US" dirty="0"/>
              <a:t>mortgage insurers, </a:t>
            </a:r>
            <a:r>
              <a:rPr lang="en-US" dirty="0" err="1" smtClean="0"/>
              <a:t>monoline</a:t>
            </a:r>
            <a:r>
              <a:rPr lang="en-US" dirty="0" smtClean="0"/>
              <a:t> insurers, </a:t>
            </a:r>
            <a:r>
              <a:rPr lang="en-US" dirty="0"/>
              <a:t>credit hedge funds and </a:t>
            </a:r>
            <a:r>
              <a:rPr lang="en-US" dirty="0" smtClean="0"/>
              <a:t>credit derivative </a:t>
            </a:r>
            <a:r>
              <a:rPr lang="en-US" dirty="0"/>
              <a:t>product companies.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Tree>
    <p:extLst>
      <p:ext uri="{BB962C8B-B14F-4D97-AF65-F5344CB8AC3E}">
        <p14:creationId xmlns:p14="http://schemas.microsoft.com/office/powerpoint/2010/main" val="426110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Chinese shadow banking system</a:t>
            </a:r>
            <a:endParaRPr lang="en-US" dirty="0"/>
          </a:p>
        </p:txBody>
      </p:sp>
      <p:sp>
        <p:nvSpPr>
          <p:cNvPr id="3" name="Content Placeholder 2"/>
          <p:cNvSpPr>
            <a:spLocks noGrp="1"/>
          </p:cNvSpPr>
          <p:nvPr>
            <p:ph sz="quarter" idx="13"/>
          </p:nvPr>
        </p:nvSpPr>
        <p:spPr>
          <a:xfrm>
            <a:off x="913774" y="1255776"/>
            <a:ext cx="10363826" cy="4535423"/>
          </a:xfrm>
        </p:spPr>
        <p:txBody>
          <a:bodyPr>
            <a:normAutofit fontScale="92500" lnSpcReduction="10000"/>
          </a:bodyPr>
          <a:lstStyle/>
          <a:p>
            <a:r>
              <a:rPr lang="en-US" dirty="0" smtClean="0"/>
              <a:t>Market participants </a:t>
            </a:r>
            <a:r>
              <a:rPr lang="en-US" dirty="0"/>
              <a:t>in China usually refer to nonbank </a:t>
            </a:r>
            <a:r>
              <a:rPr lang="en-US" dirty="0" smtClean="0"/>
              <a:t>financial institutions</a:t>
            </a:r>
            <a:r>
              <a:rPr lang="en-US" dirty="0"/>
              <a:t>, such as trust companies, brokerage firms</a:t>
            </a:r>
            <a:r>
              <a:rPr lang="en-US" dirty="0" smtClean="0"/>
              <a:t>, small </a:t>
            </a:r>
            <a:r>
              <a:rPr lang="en-US" dirty="0"/>
              <a:t>lenders and financial guarantors, as shadow banks</a:t>
            </a:r>
            <a:r>
              <a:rPr lang="en-US" dirty="0" smtClean="0"/>
              <a:t>. </a:t>
            </a:r>
            <a:r>
              <a:rPr lang="en-US" dirty="0"/>
              <a:t>Certain off-balance sheet and informal bank lending is </a:t>
            </a:r>
            <a:r>
              <a:rPr lang="en-US" dirty="0" smtClean="0"/>
              <a:t>also often </a:t>
            </a:r>
            <a:r>
              <a:rPr lang="en-US" dirty="0"/>
              <a:t>viewed as shadow banking</a:t>
            </a:r>
            <a:r>
              <a:rPr lang="en-US" dirty="0" smtClean="0"/>
              <a:t>.  The reason for including such bank lending is that these loans are usually made with a view to avoiding regulation, and as such have the potential to increase systemic risks. </a:t>
            </a:r>
          </a:p>
          <a:p>
            <a:r>
              <a:rPr lang="en-US" dirty="0"/>
              <a:t>According </a:t>
            </a:r>
            <a:r>
              <a:rPr lang="en-US" dirty="0" smtClean="0"/>
              <a:t>to Standard </a:t>
            </a:r>
            <a:r>
              <a:rPr lang="en-US" dirty="0"/>
              <a:t>&amp; </a:t>
            </a:r>
            <a:r>
              <a:rPr lang="en-US" dirty="0" smtClean="0"/>
              <a:t>Poor’s (March 27, 2013), </a:t>
            </a:r>
            <a:r>
              <a:rPr lang="en-US" dirty="0"/>
              <a:t>China’s shadow banking credit </a:t>
            </a:r>
            <a:r>
              <a:rPr lang="en-US" dirty="0" smtClean="0"/>
              <a:t>has been </a:t>
            </a:r>
            <a:r>
              <a:rPr lang="en-US" dirty="0"/>
              <a:t>growing at an annualized rate of 34 percent </a:t>
            </a:r>
            <a:r>
              <a:rPr lang="en-US" dirty="0" smtClean="0"/>
              <a:t>since year-end </a:t>
            </a:r>
            <a:r>
              <a:rPr lang="en-US" dirty="0"/>
              <a:t>2010</a:t>
            </a:r>
            <a:r>
              <a:rPr lang="en-US" dirty="0" smtClean="0"/>
              <a:t>.</a:t>
            </a:r>
          </a:p>
          <a:p>
            <a:r>
              <a:rPr lang="en-US" dirty="0" smtClean="0"/>
              <a:t>According to the FRB of SF, shadow banking assets amount to RMB </a:t>
            </a:r>
            <a:r>
              <a:rPr lang="en-US" dirty="0"/>
              <a:t>30 </a:t>
            </a:r>
            <a:r>
              <a:rPr lang="en-US" dirty="0" smtClean="0"/>
              <a:t>trillion (</a:t>
            </a:r>
            <a:r>
              <a:rPr lang="en-US" dirty="0"/>
              <a:t>USD 4.8 trillion) </a:t>
            </a:r>
            <a:r>
              <a:rPr lang="en-US" dirty="0" smtClean="0"/>
              <a:t>(upper bound) </a:t>
            </a:r>
            <a:r>
              <a:rPr lang="en-US" dirty="0"/>
              <a:t>as </a:t>
            </a:r>
            <a:r>
              <a:rPr lang="en-US" dirty="0" smtClean="0"/>
              <a:t>of 2012</a:t>
            </a:r>
            <a:r>
              <a:rPr lang="en-US" dirty="0"/>
              <a:t>. </a:t>
            </a:r>
            <a:r>
              <a:rPr lang="en-US" dirty="0" smtClean="0"/>
              <a:t>  This </a:t>
            </a:r>
            <a:r>
              <a:rPr lang="en-US" dirty="0"/>
              <a:t>amounts to 57 percent of GDP, or 31 </a:t>
            </a:r>
            <a:r>
              <a:rPr lang="en-US" dirty="0" smtClean="0"/>
              <a:t>percent of </a:t>
            </a:r>
            <a:r>
              <a:rPr lang="en-US" dirty="0"/>
              <a:t>bank assets. Putting these numbers in perspective, </a:t>
            </a:r>
            <a:r>
              <a:rPr lang="en-US" dirty="0" smtClean="0"/>
              <a:t>the FSB </a:t>
            </a:r>
            <a:r>
              <a:rPr lang="en-US" dirty="0"/>
              <a:t>estimated that shadow banking assets around </a:t>
            </a:r>
            <a:r>
              <a:rPr lang="en-US" dirty="0" smtClean="0"/>
              <a:t>the world </a:t>
            </a:r>
            <a:r>
              <a:rPr lang="en-US" dirty="0"/>
              <a:t>reached USD 67 trillion in 2011, which is </a:t>
            </a:r>
            <a:r>
              <a:rPr lang="en-US" dirty="0" smtClean="0"/>
              <a:t>roughly equivalent </a:t>
            </a:r>
            <a:r>
              <a:rPr lang="en-US" dirty="0"/>
              <a:t>to 111 percent of global GDP or half the size </a:t>
            </a:r>
            <a:r>
              <a:rPr lang="en-US" dirty="0" smtClean="0"/>
              <a:t>of banking </a:t>
            </a:r>
            <a:r>
              <a:rPr lang="en-US" dirty="0"/>
              <a:t>system assets</a:t>
            </a:r>
            <a:r>
              <a:rPr lang="en-US" dirty="0" smtClean="0"/>
              <a:t>.</a:t>
            </a:r>
          </a:p>
          <a:p>
            <a:r>
              <a:rPr lang="en-US" dirty="0" smtClean="0"/>
              <a:t>Shadow banking assets </a:t>
            </a:r>
            <a:r>
              <a:rPr lang="en-US" dirty="0"/>
              <a:t>were 152 percent of GDP in the United States, </a:t>
            </a:r>
            <a:r>
              <a:rPr lang="en-US" dirty="0" smtClean="0"/>
              <a:t>168 percent </a:t>
            </a:r>
            <a:r>
              <a:rPr lang="en-US" dirty="0"/>
              <a:t>in Euro area, and 370 percent in the </a:t>
            </a:r>
            <a:r>
              <a:rPr lang="en-US" dirty="0" smtClean="0"/>
              <a:t>United Kingdom </a:t>
            </a:r>
            <a:r>
              <a:rPr lang="en-US" dirty="0"/>
              <a:t>in 2011. Therefore, the relative size of </a:t>
            </a:r>
            <a:r>
              <a:rPr lang="en-US" dirty="0" smtClean="0"/>
              <a:t>China’s shadow </a:t>
            </a:r>
            <a:r>
              <a:rPr lang="en-US" dirty="0"/>
              <a:t>banking system is still small as compared </a:t>
            </a:r>
            <a:r>
              <a:rPr lang="en-US" dirty="0" smtClean="0"/>
              <a:t>to advanced </a:t>
            </a:r>
            <a:r>
              <a:rPr lang="en-US" dirty="0"/>
              <a:t>economies</a:t>
            </a:r>
            <a:r>
              <a:rPr lang="en-US" dirty="0" smtClean="0"/>
              <a:t>.</a:t>
            </a:r>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
        <p:nvSpPr>
          <p:cNvPr id="7" name="TextBox 6"/>
          <p:cNvSpPr txBox="1"/>
          <p:nvPr/>
        </p:nvSpPr>
        <p:spPr>
          <a:xfrm>
            <a:off x="1048081" y="5468033"/>
            <a:ext cx="10900080" cy="646331"/>
          </a:xfrm>
          <a:prstGeom prst="rect">
            <a:avLst/>
          </a:prstGeom>
          <a:noFill/>
        </p:spPr>
        <p:txBody>
          <a:bodyPr wrap="square" rtlCol="0">
            <a:spAutoFit/>
          </a:bodyPr>
          <a:lstStyle/>
          <a:p>
            <a:r>
              <a:rPr lang="en-US" dirty="0" smtClean="0"/>
              <a:t>Much of the discussion regarding China comes from “Shadow Banking in China: Expanding Scale, Evolving Structure, Fed Res Bank of SF, April 2013</a:t>
            </a:r>
            <a:endParaRPr lang="en-US" dirty="0"/>
          </a:p>
        </p:txBody>
      </p:sp>
    </p:spTree>
    <p:extLst>
      <p:ext uri="{BB962C8B-B14F-4D97-AF65-F5344CB8AC3E}">
        <p14:creationId xmlns:p14="http://schemas.microsoft.com/office/powerpoint/2010/main" val="43061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291191"/>
            <a:ext cx="10364451" cy="599764"/>
          </a:xfrm>
        </p:spPr>
        <p:txBody>
          <a:bodyPr/>
          <a:lstStyle/>
          <a:p>
            <a:r>
              <a:rPr lang="en-US" dirty="0" smtClean="0"/>
              <a:t>Shadow banking products: WMP</a:t>
            </a:r>
            <a:r>
              <a:rPr lang="en-US" sz="2800" dirty="0" smtClean="0"/>
              <a:t>s</a:t>
            </a:r>
            <a:endParaRPr lang="en-US" sz="2800" dirty="0"/>
          </a:p>
        </p:txBody>
      </p:sp>
      <p:sp>
        <p:nvSpPr>
          <p:cNvPr id="3" name="Content Placeholder 2"/>
          <p:cNvSpPr>
            <a:spLocks noGrp="1"/>
          </p:cNvSpPr>
          <p:nvPr>
            <p:ph sz="quarter" idx="13"/>
          </p:nvPr>
        </p:nvSpPr>
        <p:spPr>
          <a:xfrm>
            <a:off x="562708" y="1043354"/>
            <a:ext cx="11054861" cy="5098684"/>
          </a:xfrm>
        </p:spPr>
        <p:txBody>
          <a:bodyPr>
            <a:normAutofit lnSpcReduction="10000"/>
          </a:bodyPr>
          <a:lstStyle/>
          <a:p>
            <a:r>
              <a:rPr lang="en-US" dirty="0" smtClean="0"/>
              <a:t>The restriction on bank deposit rates has led to a search for higher rates of return on the part of investors.  Banks and other financial institutions, in turn, have created various investment products that are not subject to deposit rate restrictions.  These are often called WMPs or wealth management products.  </a:t>
            </a:r>
          </a:p>
          <a:p>
            <a:r>
              <a:rPr lang="en-US" dirty="0" smtClean="0"/>
              <a:t>These WMPs are usually short-maturity deposits with sometimes specified “guaranteed” rates of return.  In 2012, 63% of WMPs were not guaranteed either with regard to principal or return.</a:t>
            </a:r>
          </a:p>
          <a:p>
            <a:r>
              <a:rPr lang="en-US" dirty="0" smtClean="0"/>
              <a:t>Banks issue most of these products. </a:t>
            </a:r>
            <a:r>
              <a:rPr lang="en-US" dirty="0"/>
              <a:t> </a:t>
            </a:r>
            <a:r>
              <a:rPr lang="en-US" dirty="0" smtClean="0"/>
              <a:t>According to the CBRC, </a:t>
            </a:r>
            <a:r>
              <a:rPr lang="en-US" dirty="0"/>
              <a:t>total </a:t>
            </a:r>
            <a:r>
              <a:rPr lang="en-US" dirty="0" smtClean="0"/>
              <a:t>outstanding WMPs </a:t>
            </a:r>
            <a:r>
              <a:rPr lang="en-US" dirty="0"/>
              <a:t>issued by </a:t>
            </a:r>
            <a:r>
              <a:rPr lang="en-US" dirty="0" smtClean="0"/>
              <a:t>banking institutions </a:t>
            </a:r>
            <a:r>
              <a:rPr lang="en-US" dirty="0"/>
              <a:t>reached </a:t>
            </a:r>
            <a:r>
              <a:rPr lang="en-US" dirty="0" smtClean="0"/>
              <a:t>RMB 7.1 </a:t>
            </a:r>
            <a:r>
              <a:rPr lang="en-US" dirty="0"/>
              <a:t>trillion (USD </a:t>
            </a:r>
            <a:r>
              <a:rPr lang="en-US" dirty="0" smtClean="0"/>
              <a:t>1.1 trillion</a:t>
            </a:r>
            <a:r>
              <a:rPr lang="en-US" dirty="0"/>
              <a:t>) at year-end 2012</a:t>
            </a:r>
            <a:r>
              <a:rPr lang="en-US" dirty="0" smtClean="0"/>
              <a:t>, a </a:t>
            </a:r>
            <a:r>
              <a:rPr lang="en-US" dirty="0"/>
              <a:t>55 percent </a:t>
            </a:r>
            <a:r>
              <a:rPr lang="en-US" dirty="0" smtClean="0"/>
              <a:t>increase from </a:t>
            </a:r>
            <a:r>
              <a:rPr lang="en-US" dirty="0"/>
              <a:t>2011</a:t>
            </a:r>
            <a:r>
              <a:rPr lang="en-US" dirty="0" smtClean="0"/>
              <a:t>.</a:t>
            </a:r>
          </a:p>
          <a:p>
            <a:r>
              <a:rPr lang="en-US" dirty="0"/>
              <a:t>Trust companies, insurance companies, brokerage firms and private equity funds are also issuers. Issuers often pool the proceeds from various WMPs to be invested in a wide range of assets. The underlying assets include liquid, relatively safe investments, such as money market and bond funds, but can also include illiquid, risky credit-related assets, including SME loans, real estate loans, and local government financing vehicle (LGFV) </a:t>
            </a:r>
            <a:r>
              <a:rPr lang="en-US" dirty="0" smtClean="0"/>
              <a:t>loans (cf. the discussion about local government borrowing in the Fiscal System slides.).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9767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Wealth management products</a:t>
            </a:r>
            <a:endParaRPr lang="en-US" dirty="0"/>
          </a:p>
        </p:txBody>
      </p:sp>
      <p:sp>
        <p:nvSpPr>
          <p:cNvPr id="3" name="Content Placeholder 2"/>
          <p:cNvSpPr>
            <a:spLocks noGrp="1"/>
          </p:cNvSpPr>
          <p:nvPr>
            <p:ph sz="quarter" idx="13"/>
          </p:nvPr>
        </p:nvSpPr>
        <p:spPr>
          <a:xfrm>
            <a:off x="550985" y="1301262"/>
            <a:ext cx="11160369" cy="4853475"/>
          </a:xfrm>
        </p:spPr>
        <p:txBody>
          <a:bodyPr>
            <a:normAutofit fontScale="92500" lnSpcReduction="20000"/>
          </a:bodyPr>
          <a:lstStyle/>
          <a:p>
            <a:r>
              <a:rPr lang="en-US" dirty="0" smtClean="0"/>
              <a:t>Asset-backed </a:t>
            </a:r>
            <a:r>
              <a:rPr lang="en-US" dirty="0"/>
              <a:t>WMPs closely resemble collateralized debt obligations (CDOs) in structure, and can be viewed as informal securitization. Investors are usually not able to identify assets underlying each individual asset-backed WMP. Moreover, consistent credit ratings for WMPs issued by different banks or invested in different types of assets do not exist. A secondary market for these products does not exist, either. </a:t>
            </a:r>
            <a:r>
              <a:rPr lang="en-US" dirty="0" smtClean="0"/>
              <a:t> Hence they are different from CDOs, as well, in that CDOs are securitized.</a:t>
            </a:r>
            <a:endParaRPr lang="en-US" dirty="0"/>
          </a:p>
          <a:p>
            <a:r>
              <a:rPr lang="en-US" dirty="0" smtClean="0"/>
              <a:t>Since WMPs are short-maturity, </a:t>
            </a:r>
            <a:r>
              <a:rPr lang="en-US" dirty="0"/>
              <a:t>banks have the flexibility to move assets </a:t>
            </a:r>
            <a:r>
              <a:rPr lang="en-US" dirty="0" smtClean="0"/>
              <a:t>and liabilities </a:t>
            </a:r>
            <a:r>
              <a:rPr lang="en-US" dirty="0"/>
              <a:t>on- and off-balance-sheet by choosing the </a:t>
            </a:r>
            <a:r>
              <a:rPr lang="en-US" dirty="0" smtClean="0"/>
              <a:t>start and end-dates </a:t>
            </a:r>
            <a:r>
              <a:rPr lang="en-US" dirty="0"/>
              <a:t>of </a:t>
            </a:r>
            <a:r>
              <a:rPr lang="en-US" dirty="0" smtClean="0"/>
              <a:t>WMPs, since balance-sheets are only prepared as of specific dates.  Hence any deposits made between quarter-ends or year-ends will not show up on bank balance sheets.  Bank financial ratios, therefore, will not be negatively affected.</a:t>
            </a:r>
          </a:p>
          <a:p>
            <a:r>
              <a:rPr lang="en-US" dirty="0"/>
              <a:t>Furthermore, </a:t>
            </a:r>
            <a:r>
              <a:rPr lang="en-US" dirty="0" smtClean="0"/>
              <a:t>banks </a:t>
            </a:r>
            <a:r>
              <a:rPr lang="en-US" dirty="0"/>
              <a:t>are able to comply with regulatory requirements on loan-to-deposit ratios, since most funds invested in WMPs are automatically transferred to time deposit accounts by the end of each month or quarter</a:t>
            </a:r>
            <a:r>
              <a:rPr lang="en-US" dirty="0" smtClean="0"/>
              <a:t>.  In this way, banks maintain </a:t>
            </a:r>
            <a:r>
              <a:rPr lang="en-US" dirty="0"/>
              <a:t>a low </a:t>
            </a:r>
            <a:r>
              <a:rPr lang="en-US" dirty="0" smtClean="0"/>
              <a:t>average deposit </a:t>
            </a:r>
            <a:r>
              <a:rPr lang="en-US" dirty="0"/>
              <a:t>balance </a:t>
            </a:r>
            <a:r>
              <a:rPr lang="en-US" dirty="0" smtClean="0"/>
              <a:t>so as to </a:t>
            </a:r>
            <a:r>
              <a:rPr lang="en-US" dirty="0"/>
              <a:t>avoid high reserve requirements</a:t>
            </a:r>
            <a:r>
              <a:rPr lang="en-US" dirty="0" smtClean="0"/>
              <a:t>.  (Time deposits are not subject to reserve requirements or restrictions on loan-to-deposit ratios.)</a:t>
            </a:r>
            <a:endParaRPr lang="en-US" dirty="0"/>
          </a:p>
          <a:p>
            <a:r>
              <a:rPr lang="en-US" dirty="0"/>
              <a:t>External credit enhancements to WMPs usually take the form of principal guarantee. Typically, Chinese guarantors are private, small in size, and only have limited capital to cover potential losses. It is unclear whether existing guarantees could effectively reduce credit risks for investors.  However, since many WMPs are sold through banks, customers believe that these products are guaranteed by the government.</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1791670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pic>
        <p:nvPicPr>
          <p:cNvPr id="6" name="Picture 5" descr="http://qzprod.files.wordpress.com/2014/02/wmps-diagram-short-2.png?w=1024&amp;h=890"/>
          <p:cNvPicPr/>
          <p:nvPr/>
        </p:nvPicPr>
        <p:blipFill>
          <a:blip r:embed="rId2">
            <a:extLst>
              <a:ext uri="{28A0092B-C50C-407E-A947-70E740481C1C}">
                <a14:useLocalDpi xmlns:a14="http://schemas.microsoft.com/office/drawing/2010/main" val="0"/>
              </a:ext>
            </a:extLst>
          </a:blip>
          <a:srcRect/>
          <a:stretch>
            <a:fillRect/>
          </a:stretch>
        </p:blipFill>
        <p:spPr bwMode="auto">
          <a:xfrm>
            <a:off x="2908300" y="349805"/>
            <a:ext cx="6921500" cy="6411358"/>
          </a:xfrm>
          <a:prstGeom prst="rect">
            <a:avLst/>
          </a:prstGeom>
          <a:noFill/>
          <a:ln>
            <a:noFill/>
          </a:ln>
        </p:spPr>
      </p:pic>
    </p:spTree>
    <p:extLst>
      <p:ext uri="{BB962C8B-B14F-4D97-AF65-F5344CB8AC3E}">
        <p14:creationId xmlns:p14="http://schemas.microsoft.com/office/powerpoint/2010/main" val="1015566087"/>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8504</TotalTime>
  <Words>3821</Words>
  <Application>Microsoft Office PowerPoint</Application>
  <PresentationFormat>Widescreen</PresentationFormat>
  <Paragraphs>129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Georgia</vt:lpstr>
      <vt:lpstr>Droplet</vt:lpstr>
      <vt:lpstr>Shadow banking in china</vt:lpstr>
      <vt:lpstr>Learning objectives</vt:lpstr>
      <vt:lpstr>Intermediation</vt:lpstr>
      <vt:lpstr>intermediation</vt:lpstr>
      <vt:lpstr>The US shadow banking system</vt:lpstr>
      <vt:lpstr>The Chinese shadow banking system</vt:lpstr>
      <vt:lpstr>Shadow banking products: WMPs</vt:lpstr>
      <vt:lpstr>Wealth management products</vt:lpstr>
      <vt:lpstr>PowerPoint Presentation</vt:lpstr>
      <vt:lpstr>Trust companies</vt:lpstr>
      <vt:lpstr>Trust companies</vt:lpstr>
      <vt:lpstr>Why shadow banking was toxic in the US</vt:lpstr>
      <vt:lpstr>why Chinese shadow banking may not be toxic</vt:lpstr>
      <vt:lpstr>why Chinese shadow banking could be toxic</vt:lpstr>
      <vt:lpstr>why Chinese shadow banking could be toxic</vt:lpstr>
      <vt:lpstr>Shadow banking defaults</vt:lpstr>
      <vt:lpstr>Regulatory response</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324</cp:revision>
  <cp:lastPrinted>2014-03-24T16:47:31Z</cp:lastPrinted>
  <dcterms:created xsi:type="dcterms:W3CDTF">2013-10-10T23:19:29Z</dcterms:created>
  <dcterms:modified xsi:type="dcterms:W3CDTF">2014-04-29T22:59:18Z</dcterms:modified>
</cp:coreProperties>
</file>