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ls" ContentType="application/vnd.ms-excel"/>
  <Override PartName="/ppt/notesSlides/notesSlide18.xml" ContentType="application/vnd.openxmlformats-officedocument.presentationml.notesSlide+xml"/>
  <Override PartName="/ppt/notesSlides/notesSlide27.xml" ContentType="application/vnd.openxmlformats-officedocument.presentationml.notesSlide+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docProps/custom.xml" ContentType="application/vnd.openxmlformats-officedocument.custom-properties+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Default Extension="jpeg" ContentType="image/jpeg"/>
  <Override PartName="/ppt/slideLayouts/slideLayout3.xml" ContentType="application/vnd.openxmlformats-officedocument.presentationml.slideLayout+xml"/>
  <Default Extension="emf" ContentType="image/x-emf"/>
  <Override PartName="/ppt/notesSlides/notesSlide17.xml" ContentType="application/vnd.openxmlformats-officedocument.presentationml.notesSlide+xml"/>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Default Extension="vml" ContentType="application/vnd.openxmlformats-officedocument.vmlDrawing"/>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35"/>
  </p:notesMasterIdLst>
  <p:handoutMasterIdLst>
    <p:handoutMasterId r:id="rId36"/>
  </p:handoutMasterIdLst>
  <p:sldIdLst>
    <p:sldId id="286" r:id="rId2"/>
    <p:sldId id="289" r:id="rId3"/>
    <p:sldId id="290" r:id="rId4"/>
    <p:sldId id="291" r:id="rId5"/>
    <p:sldId id="292" r:id="rId6"/>
    <p:sldId id="293" r:id="rId7"/>
    <p:sldId id="294" r:id="rId8"/>
    <p:sldId id="295" r:id="rId9"/>
    <p:sldId id="296" r:id="rId10"/>
    <p:sldId id="297" r:id="rId11"/>
    <p:sldId id="299" r:id="rId12"/>
    <p:sldId id="300" r:id="rId13"/>
    <p:sldId id="301" r:id="rId14"/>
    <p:sldId id="302" r:id="rId15"/>
    <p:sldId id="303" r:id="rId16"/>
    <p:sldId id="304" r:id="rId17"/>
    <p:sldId id="305" r:id="rId18"/>
    <p:sldId id="306" r:id="rId19"/>
    <p:sldId id="307" r:id="rId20"/>
    <p:sldId id="308" r:id="rId21"/>
    <p:sldId id="322" r:id="rId22"/>
    <p:sldId id="309" r:id="rId23"/>
    <p:sldId id="310" r:id="rId24"/>
    <p:sldId id="311" r:id="rId25"/>
    <p:sldId id="312" r:id="rId26"/>
    <p:sldId id="313" r:id="rId27"/>
    <p:sldId id="314" r:id="rId28"/>
    <p:sldId id="315" r:id="rId29"/>
    <p:sldId id="316" r:id="rId30"/>
    <p:sldId id="317" r:id="rId31"/>
    <p:sldId id="318" r:id="rId32"/>
    <p:sldId id="319" r:id="rId33"/>
    <p:sldId id="320" r:id="rId34"/>
  </p:sldIdLst>
  <p:sldSz cx="9144000" cy="6858000" type="screen4x3"/>
  <p:notesSz cx="6858000" cy="9144000"/>
  <p:defaultTextStyle>
    <a:defPPr>
      <a:defRPr lang="en-US"/>
    </a:defPPr>
    <a:lvl1pPr marL="0" algn="l" defTabSz="914400" rtl="0" latinLnBrk="0">
      <a:defRPr sz="1800" kern="1200">
        <a:solidFill>
          <a:schemeClr val="tx1"/>
        </a:solidFill>
        <a:latin typeface="+mn-lt"/>
        <a:ea typeface="+mn-ea"/>
        <a:cs typeface="+mn-cs"/>
      </a:defRPr>
    </a:lvl1pPr>
    <a:lvl2pPr marL="457200" algn="l" defTabSz="914400" rtl="0" latinLnBrk="0">
      <a:defRPr sz="1800" kern="1200">
        <a:solidFill>
          <a:schemeClr val="tx1"/>
        </a:solidFill>
        <a:latin typeface="+mn-lt"/>
        <a:ea typeface="+mn-ea"/>
        <a:cs typeface="+mn-cs"/>
      </a:defRPr>
    </a:lvl2pPr>
    <a:lvl3pPr marL="914400" algn="l" defTabSz="914400" rtl="0" latinLnBrk="0">
      <a:defRPr sz="1800" kern="1200">
        <a:solidFill>
          <a:schemeClr val="tx1"/>
        </a:solidFill>
        <a:latin typeface="+mn-lt"/>
        <a:ea typeface="+mn-ea"/>
        <a:cs typeface="+mn-cs"/>
      </a:defRPr>
    </a:lvl3pPr>
    <a:lvl4pPr marL="1371600" algn="l" defTabSz="914400" rtl="0" latinLnBrk="0">
      <a:defRPr sz="1800" kern="1200">
        <a:solidFill>
          <a:schemeClr val="tx1"/>
        </a:solidFill>
        <a:latin typeface="+mn-lt"/>
        <a:ea typeface="+mn-ea"/>
        <a:cs typeface="+mn-cs"/>
      </a:defRPr>
    </a:lvl4pPr>
    <a:lvl5pPr marL="1828800" algn="l" defTabSz="914400" rtl="0" latinLnBrk="0">
      <a:defRPr sz="1800" kern="1200">
        <a:solidFill>
          <a:schemeClr val="tx1"/>
        </a:solidFill>
        <a:latin typeface="+mn-lt"/>
        <a:ea typeface="+mn-ea"/>
        <a:cs typeface="+mn-cs"/>
      </a:defRPr>
    </a:lvl5pPr>
    <a:lvl6pPr marL="2286000" algn="l" defTabSz="914400" rtl="0" latinLnBrk="0">
      <a:defRPr sz="1800" kern="1200">
        <a:solidFill>
          <a:schemeClr val="tx1"/>
        </a:solidFill>
        <a:latin typeface="+mn-lt"/>
        <a:ea typeface="+mn-ea"/>
        <a:cs typeface="+mn-cs"/>
      </a:defRPr>
    </a:lvl6pPr>
    <a:lvl7pPr marL="2743200" algn="l" defTabSz="914400" rtl="0" latinLnBrk="0">
      <a:defRPr sz="1800" kern="1200">
        <a:solidFill>
          <a:schemeClr val="tx1"/>
        </a:solidFill>
        <a:latin typeface="+mn-lt"/>
        <a:ea typeface="+mn-ea"/>
        <a:cs typeface="+mn-cs"/>
      </a:defRPr>
    </a:lvl7pPr>
    <a:lvl8pPr marL="3200400" algn="l" defTabSz="914400" rtl="0" latinLnBrk="0">
      <a:defRPr sz="1800" kern="1200">
        <a:solidFill>
          <a:schemeClr val="tx1"/>
        </a:solidFill>
        <a:latin typeface="+mn-lt"/>
        <a:ea typeface="+mn-ea"/>
        <a:cs typeface="+mn-cs"/>
      </a:defRPr>
    </a:lvl8pPr>
    <a:lvl9pPr marL="3657600" algn="l" defTabSz="914400" rtl="0" latinLnBrk="0">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736" autoAdjust="0"/>
    <p:restoredTop sz="94718" autoAdjust="0"/>
  </p:normalViewPr>
  <p:slideViewPr>
    <p:cSldViewPr>
      <p:cViewPr>
        <p:scale>
          <a:sx n="100" d="100"/>
          <a:sy n="100" d="100"/>
        </p:scale>
        <p:origin x="-366" y="-258"/>
      </p:cViewPr>
      <p:guideLst>
        <p:guide orient="horz" pos="2160"/>
        <p:guide pos="2880"/>
      </p:guideLst>
    </p:cSldViewPr>
  </p:slideViewPr>
  <p:outlineViewPr>
    <p:cViewPr>
      <p:scale>
        <a:sx n="33" d="100"/>
        <a:sy n="33" d="100"/>
      </p:scale>
      <p:origin x="0" y="0"/>
    </p:cViewPr>
    <p:sldLst>
      <p:sld r:id="rId1" collapse="1"/>
      <p:sld r:id="rId2" collapse="1"/>
      <p:sld r:id="rId3" collapse="1"/>
      <p:sld r:id="rId4" collapse="1"/>
      <p:sld r:id="rId5" collapse="1"/>
      <p:sld r:id="rId6" collapse="1"/>
      <p:sld r:id="rId7" collapse="1"/>
      <p:sld r:id="rId8" collapse="1"/>
      <p:sld r:id="rId9" collapse="1"/>
      <p:sld r:id="rId10" collapse="1"/>
      <p:sld r:id="rId11" collapse="1"/>
      <p:sld r:id="rId12" collapse="1"/>
      <p:sld r:id="rId13" collapse="1"/>
      <p:sld r:id="rId14" collapse="1"/>
      <p:sld r:id="rId15" collapse="1"/>
      <p:sld r:id="rId16" collapse="1"/>
      <p:sld r:id="rId17" collapse="1"/>
      <p:sld r:id="rId18" collapse="1"/>
      <p:sld r:id="rId19" collapse="1"/>
      <p:sld r:id="rId20" collapse="1"/>
      <p:sld r:id="rId21" collapse="1"/>
      <p:sld r:id="rId22" collapse="1"/>
      <p:sld r:id="rId23" collapse="1"/>
    </p:sldLst>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_rels/viewProps.xml.rels><?xml version="1.0" encoding="UTF-8" standalone="yes"?>
<Relationships xmlns="http://schemas.openxmlformats.org/package/2006/relationships"><Relationship Id="rId8" Type="http://schemas.openxmlformats.org/officeDocument/2006/relationships/slide" Target="slides/slide16.xml"/><Relationship Id="rId13" Type="http://schemas.openxmlformats.org/officeDocument/2006/relationships/slide" Target="slides/slide22.xml"/><Relationship Id="rId18" Type="http://schemas.openxmlformats.org/officeDocument/2006/relationships/slide" Target="slides/slide27.xml"/><Relationship Id="rId3" Type="http://schemas.openxmlformats.org/officeDocument/2006/relationships/slide" Target="slides/slide6.xml"/><Relationship Id="rId21" Type="http://schemas.openxmlformats.org/officeDocument/2006/relationships/slide" Target="slides/slide31.xml"/><Relationship Id="rId7" Type="http://schemas.openxmlformats.org/officeDocument/2006/relationships/slide" Target="slides/slide14.xml"/><Relationship Id="rId12" Type="http://schemas.openxmlformats.org/officeDocument/2006/relationships/slide" Target="slides/slide20.xml"/><Relationship Id="rId17" Type="http://schemas.openxmlformats.org/officeDocument/2006/relationships/slide" Target="slides/slide26.xml"/><Relationship Id="rId2" Type="http://schemas.openxmlformats.org/officeDocument/2006/relationships/slide" Target="slides/slide5.xml"/><Relationship Id="rId16" Type="http://schemas.openxmlformats.org/officeDocument/2006/relationships/slide" Target="slides/slide25.xml"/><Relationship Id="rId20" Type="http://schemas.openxmlformats.org/officeDocument/2006/relationships/slide" Target="slides/slide30.xml"/><Relationship Id="rId1" Type="http://schemas.openxmlformats.org/officeDocument/2006/relationships/slide" Target="slides/slide4.xml"/><Relationship Id="rId6" Type="http://schemas.openxmlformats.org/officeDocument/2006/relationships/slide" Target="slides/slide13.xml"/><Relationship Id="rId11" Type="http://schemas.openxmlformats.org/officeDocument/2006/relationships/slide" Target="slides/slide19.xml"/><Relationship Id="rId5" Type="http://schemas.openxmlformats.org/officeDocument/2006/relationships/slide" Target="slides/slide10.xml"/><Relationship Id="rId15" Type="http://schemas.openxmlformats.org/officeDocument/2006/relationships/slide" Target="slides/slide24.xml"/><Relationship Id="rId23" Type="http://schemas.openxmlformats.org/officeDocument/2006/relationships/slide" Target="slides/slide33.xml"/><Relationship Id="rId10" Type="http://schemas.openxmlformats.org/officeDocument/2006/relationships/slide" Target="slides/slide18.xml"/><Relationship Id="rId19" Type="http://schemas.openxmlformats.org/officeDocument/2006/relationships/slide" Target="slides/slide29.xml"/><Relationship Id="rId4" Type="http://schemas.openxmlformats.org/officeDocument/2006/relationships/slide" Target="slides/slide8.xml"/><Relationship Id="rId9" Type="http://schemas.openxmlformats.org/officeDocument/2006/relationships/slide" Target="slides/slide17.xml"/><Relationship Id="rId14" Type="http://schemas.openxmlformats.org/officeDocument/2006/relationships/slide" Target="slides/slide23.xml"/><Relationship Id="rId22" Type="http://schemas.openxmlformats.org/officeDocument/2006/relationships/slide" Target="slides/slide3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rtlCol="0"/>
          <a:lstStyle>
            <a:lvl1pPr algn="r">
              <a:defRPr sz="1200"/>
            </a:lvl1pPr>
          </a:lstStyle>
          <a:p>
            <a:fld id="{ACCD1767-73A9-4933-BAEA-6DDCC58002A7}" type="datetimeFigureOut">
              <a:rPr lang="en-US" smtClean="0"/>
              <a:pPr/>
              <a:t>6/18/2009</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rtlCol="0" anchor="b"/>
          <a:lstStyle>
            <a:lvl1pPr algn="r">
              <a:defRPr sz="1200"/>
            </a:lvl1pPr>
          </a:lstStyle>
          <a:p>
            <a:fld id="{E03A1734-4FFB-4FB2-A08B-70701407F3C2}"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rtlCol="0"/>
          <a:lstStyle>
            <a:lvl1pPr algn="r">
              <a:defRPr sz="1200"/>
            </a:lvl1pPr>
          </a:lstStyle>
          <a:p>
            <a:fld id="{CFA4115B-A961-4E78-80F8-A8921D03BAA4}" type="datetimeFigureOut">
              <a:rPr lang="en-US" smtClean="0"/>
              <a:pPr/>
              <a:t>6/18/2009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rtlCol="0" anchor="b"/>
          <a:lstStyle>
            <a:lvl1pPr algn="r">
              <a:defRPr sz="1200"/>
            </a:lvl1pPr>
          </a:lstStyle>
          <a:p>
            <a:fld id="{44F2AB2A-AC47-46F5-B6D6-821EE801CC66}"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rtl="0">
      <a:defRPr sz="1200" kern="1200">
        <a:solidFill>
          <a:schemeClr val="tx1"/>
        </a:solidFill>
        <a:latin typeface="+mn-lt"/>
        <a:ea typeface="+mn-ea"/>
        <a:cs typeface="+mn-cs"/>
      </a:defRPr>
    </a:lvl1pPr>
    <a:lvl2pPr marL="457200" algn="l" rtl="0">
      <a:defRPr sz="1200" kern="1200">
        <a:solidFill>
          <a:schemeClr val="tx1"/>
        </a:solidFill>
        <a:latin typeface="+mn-lt"/>
        <a:ea typeface="+mn-ea"/>
        <a:cs typeface="+mn-cs"/>
      </a:defRPr>
    </a:lvl2pPr>
    <a:lvl3pPr marL="914400" algn="l" rtl="0">
      <a:defRPr sz="1200" kern="1200">
        <a:solidFill>
          <a:schemeClr val="tx1"/>
        </a:solidFill>
        <a:latin typeface="+mn-lt"/>
        <a:ea typeface="+mn-ea"/>
        <a:cs typeface="+mn-cs"/>
      </a:defRPr>
    </a:lvl3pPr>
    <a:lvl4pPr marL="1371600" algn="l" rtl="0">
      <a:defRPr sz="1200" kern="1200">
        <a:solidFill>
          <a:schemeClr val="tx1"/>
        </a:solidFill>
        <a:latin typeface="+mn-lt"/>
        <a:ea typeface="+mn-ea"/>
        <a:cs typeface="+mn-cs"/>
      </a:defRPr>
    </a:lvl4pPr>
    <a:lvl5pPr marL="1828800" algn="l" rtl="0">
      <a:defRPr sz="1200" kern="1200">
        <a:solidFill>
          <a:schemeClr val="tx1"/>
        </a:solidFill>
        <a:latin typeface="+mn-lt"/>
        <a:ea typeface="+mn-ea"/>
        <a:cs typeface="+mn-cs"/>
      </a:defRPr>
    </a:lvl5pPr>
    <a:lvl6pPr marL="2286000" algn="l" rtl="0">
      <a:defRPr sz="1200" kern="1200">
        <a:solidFill>
          <a:schemeClr val="tx1"/>
        </a:solidFill>
        <a:latin typeface="+mn-lt"/>
        <a:ea typeface="+mn-ea"/>
        <a:cs typeface="+mn-cs"/>
      </a:defRPr>
    </a:lvl6pPr>
    <a:lvl7pPr marL="2743200" algn="l" rtl="0">
      <a:defRPr sz="1200" kern="1200">
        <a:solidFill>
          <a:schemeClr val="tx1"/>
        </a:solidFill>
        <a:latin typeface="+mn-lt"/>
        <a:ea typeface="+mn-ea"/>
        <a:cs typeface="+mn-cs"/>
      </a:defRPr>
    </a:lvl7pPr>
    <a:lvl8pPr marL="3200400" algn="l" rtl="0">
      <a:defRPr sz="1200" kern="1200">
        <a:solidFill>
          <a:schemeClr val="tx1"/>
        </a:solidFill>
        <a:latin typeface="+mn-lt"/>
        <a:ea typeface="+mn-ea"/>
        <a:cs typeface="+mn-cs"/>
      </a:defRPr>
    </a:lvl8pPr>
    <a:lvl9pPr marL="3657600" algn="l" rtl="0">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3618" name="Rectangle 2"/>
          <p:cNvSpPr>
            <a:spLocks noGrp="1" noRot="1" noChangeAspect="1" noChangeArrowheads="1" noTextEdit="1"/>
          </p:cNvSpPr>
          <p:nvPr>
            <p:ph type="sldImg"/>
          </p:nvPr>
        </p:nvSpPr>
        <p:spPr bwMode="auto">
          <a:xfrm>
            <a:off x="1152525" y="692150"/>
            <a:ext cx="4552950" cy="3416300"/>
          </a:xfrm>
          <a:prstGeom prst="rect">
            <a:avLst/>
          </a:prstGeom>
          <a:solidFill>
            <a:srgbClr val="FFFFFF"/>
          </a:solidFill>
          <a:ln>
            <a:solidFill>
              <a:srgbClr val="000000"/>
            </a:solidFill>
            <a:miter lim="800000"/>
            <a:headEnd/>
            <a:tailEnd/>
          </a:ln>
        </p:spPr>
      </p:sp>
      <p:sp>
        <p:nvSpPr>
          <p:cNvPr id="623619" name="Rectangle 3"/>
          <p:cNvSpPr>
            <a:spLocks noGrp="1" noChangeArrowheads="1"/>
          </p:cNvSpPr>
          <p:nvPr>
            <p:ph type="body" idx="1"/>
          </p:nvPr>
        </p:nvSpPr>
        <p:spPr bwMode="auto">
          <a:xfrm>
            <a:off x="913987" y="4343673"/>
            <a:ext cx="5030026" cy="4114566"/>
          </a:xfrm>
          <a:prstGeom prst="rect">
            <a:avLst/>
          </a:prstGeom>
          <a:solidFill>
            <a:srgbClr val="FFFFFF"/>
          </a:solidFill>
          <a:ln>
            <a:solidFill>
              <a:srgbClr val="000000"/>
            </a:solidFill>
            <a:miter lim="800000"/>
            <a:headEnd/>
            <a:tailEnd/>
          </a:ln>
        </p:spPr>
        <p:txBody>
          <a:bodyPr lIns="91437" tIns="45718" rIns="91437" bIns="45718"/>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2674" name="Rectangle 2"/>
          <p:cNvSpPr>
            <a:spLocks noGrp="1" noRot="1" noChangeAspect="1" noChangeArrowheads="1"/>
          </p:cNvSpPr>
          <p:nvPr>
            <p:ph type="sldImg"/>
          </p:nvPr>
        </p:nvSpPr>
        <p:spPr bwMode="auto">
          <a:xfrm>
            <a:off x="1152525" y="692150"/>
            <a:ext cx="4552950" cy="3416300"/>
          </a:xfrm>
          <a:prstGeom prst="rect">
            <a:avLst/>
          </a:prstGeom>
          <a:solidFill>
            <a:srgbClr val="FFFFFF"/>
          </a:solidFill>
          <a:ln>
            <a:solidFill>
              <a:srgbClr val="000000"/>
            </a:solidFill>
            <a:miter lim="800000"/>
            <a:headEnd/>
            <a:tailEnd/>
          </a:ln>
        </p:spPr>
      </p:sp>
      <p:sp>
        <p:nvSpPr>
          <p:cNvPr id="412675" name="Rectangle 3"/>
          <p:cNvSpPr>
            <a:spLocks noGrp="1" noChangeArrowheads="1"/>
          </p:cNvSpPr>
          <p:nvPr>
            <p:ph type="body" idx="1"/>
          </p:nvPr>
        </p:nvSpPr>
        <p:spPr bwMode="auto">
          <a:xfrm>
            <a:off x="913987" y="4343673"/>
            <a:ext cx="5030026" cy="4114566"/>
          </a:xfrm>
          <a:prstGeom prst="rect">
            <a:avLst/>
          </a:prstGeom>
          <a:solidFill>
            <a:srgbClr val="FFFFFF"/>
          </a:solidFill>
          <a:ln>
            <a:solidFill>
              <a:srgbClr val="000000"/>
            </a:solidFill>
            <a:miter lim="800000"/>
            <a:headEnd/>
            <a:tailEnd/>
          </a:ln>
        </p:spPr>
        <p:txBody>
          <a:bodyPr lIns="91437" tIns="45718" rIns="91437" bIns="45718"/>
          <a:lstStyle/>
          <a:p>
            <a:r>
              <a:rPr lang="en-US"/>
              <a:t>This is a summary of the CAPM, before we get into the details.</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3154" name="Rectangle 2"/>
          <p:cNvSpPr>
            <a:spLocks noGrp="1" noRot="1" noChangeAspect="1" noChangeArrowheads="1"/>
          </p:cNvSpPr>
          <p:nvPr>
            <p:ph type="sldImg"/>
          </p:nvPr>
        </p:nvSpPr>
        <p:spPr bwMode="auto">
          <a:xfrm>
            <a:off x="1152525" y="692150"/>
            <a:ext cx="4552950" cy="3416300"/>
          </a:xfrm>
          <a:prstGeom prst="rect">
            <a:avLst/>
          </a:prstGeom>
          <a:solidFill>
            <a:srgbClr val="FFFFFF"/>
          </a:solidFill>
          <a:ln>
            <a:solidFill>
              <a:srgbClr val="000000"/>
            </a:solidFill>
            <a:miter lim="800000"/>
            <a:headEnd/>
            <a:tailEnd/>
          </a:ln>
        </p:spPr>
      </p:sp>
      <p:sp>
        <p:nvSpPr>
          <p:cNvPr id="433155" name="Rectangle 3"/>
          <p:cNvSpPr>
            <a:spLocks noGrp="1" noChangeArrowheads="1"/>
          </p:cNvSpPr>
          <p:nvPr>
            <p:ph type="body" idx="1"/>
          </p:nvPr>
        </p:nvSpPr>
        <p:spPr bwMode="auto">
          <a:xfrm>
            <a:off x="913987" y="4343673"/>
            <a:ext cx="5030026" cy="4114566"/>
          </a:xfrm>
          <a:prstGeom prst="rect">
            <a:avLst/>
          </a:prstGeom>
          <a:solidFill>
            <a:srgbClr val="FFFFFF"/>
          </a:solidFill>
          <a:ln>
            <a:solidFill>
              <a:srgbClr val="000000"/>
            </a:solidFill>
            <a:miter lim="800000"/>
            <a:headEnd/>
            <a:tailEnd/>
          </a:ln>
        </p:spPr>
        <p:txBody>
          <a:bodyPr lIns="91437" tIns="45718" rIns="91437" bIns="45718"/>
          <a:lstStyle/>
          <a:p>
            <a:r>
              <a:rPr lang="en-US"/>
              <a:t>Summarizes the inputs. Note that we are replacing the last component (E(R</a:t>
            </a:r>
            <a:r>
              <a:rPr lang="en-US" baseline="-25000"/>
              <a:t>m</a:t>
            </a:r>
            <a:r>
              <a:rPr lang="en-US"/>
              <a:t>-R</a:t>
            </a:r>
            <a:r>
              <a:rPr lang="en-US" baseline="-25000"/>
              <a:t>f</a:t>
            </a:r>
            <a:r>
              <a:rPr lang="en-US"/>
              <a:t>) with the expected risk premium..</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7250" name="Rectangle 2"/>
          <p:cNvSpPr>
            <a:spLocks noGrp="1" noRot="1" noChangeAspect="1" noChangeArrowheads="1"/>
          </p:cNvSpPr>
          <p:nvPr>
            <p:ph type="sldImg"/>
          </p:nvPr>
        </p:nvSpPr>
        <p:spPr bwMode="auto">
          <a:xfrm>
            <a:off x="1152525" y="692150"/>
            <a:ext cx="4552950" cy="3416300"/>
          </a:xfrm>
          <a:prstGeom prst="rect">
            <a:avLst/>
          </a:prstGeom>
          <a:solidFill>
            <a:srgbClr val="FFFFFF"/>
          </a:solidFill>
          <a:ln>
            <a:solidFill>
              <a:srgbClr val="000000"/>
            </a:solidFill>
            <a:miter lim="800000"/>
            <a:headEnd/>
            <a:tailEnd/>
          </a:ln>
        </p:spPr>
      </p:sp>
      <p:sp>
        <p:nvSpPr>
          <p:cNvPr id="437251" name="Rectangle 3"/>
          <p:cNvSpPr>
            <a:spLocks noGrp="1" noChangeArrowheads="1"/>
          </p:cNvSpPr>
          <p:nvPr>
            <p:ph type="body" idx="1"/>
          </p:nvPr>
        </p:nvSpPr>
        <p:spPr bwMode="auto">
          <a:xfrm>
            <a:off x="913987" y="4343673"/>
            <a:ext cx="5030026" cy="4114566"/>
          </a:xfrm>
          <a:prstGeom prst="rect">
            <a:avLst/>
          </a:prstGeom>
          <a:solidFill>
            <a:srgbClr val="FFFFFF"/>
          </a:solidFill>
          <a:ln>
            <a:solidFill>
              <a:srgbClr val="000000"/>
            </a:solidFill>
            <a:miter lim="800000"/>
            <a:headEnd/>
            <a:tailEnd/>
          </a:ln>
        </p:spPr>
        <p:txBody>
          <a:bodyPr lIns="91437" tIns="45718" rIns="91437" bIns="45718"/>
          <a:lstStyle/>
          <a:p>
            <a:r>
              <a:rPr lang="en-US" dirty="0"/>
              <a:t>From  a present value standpoint, using different </a:t>
            </a:r>
            <a:r>
              <a:rPr lang="en-US" dirty="0" smtClean="0"/>
              <a:t>risk-free </a:t>
            </a:r>
            <a:r>
              <a:rPr lang="en-US" dirty="0"/>
              <a:t>rates for each cash flow may be overkill, except in those cases where your interest rates are very different for different time horizons (a very upward sloping or downward sloping yield curve)</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1346" name="Rectangle 2"/>
          <p:cNvSpPr>
            <a:spLocks noGrp="1" noRot="1" noChangeAspect="1" noChangeArrowheads="1"/>
          </p:cNvSpPr>
          <p:nvPr>
            <p:ph type="sldImg"/>
          </p:nvPr>
        </p:nvSpPr>
        <p:spPr bwMode="auto">
          <a:xfrm>
            <a:off x="1152525" y="692150"/>
            <a:ext cx="4552950" cy="3416300"/>
          </a:xfrm>
          <a:prstGeom prst="rect">
            <a:avLst/>
          </a:prstGeom>
          <a:solidFill>
            <a:srgbClr val="FFFFFF"/>
          </a:solidFill>
          <a:ln>
            <a:solidFill>
              <a:srgbClr val="000000"/>
            </a:solidFill>
            <a:miter lim="800000"/>
            <a:headEnd/>
            <a:tailEnd/>
          </a:ln>
        </p:spPr>
      </p:sp>
      <p:sp>
        <p:nvSpPr>
          <p:cNvPr id="441347" name="Rectangle 3"/>
          <p:cNvSpPr>
            <a:spLocks noGrp="1" noChangeArrowheads="1"/>
          </p:cNvSpPr>
          <p:nvPr>
            <p:ph type="body" idx="1"/>
          </p:nvPr>
        </p:nvSpPr>
        <p:spPr bwMode="auto">
          <a:xfrm>
            <a:off x="913987" y="4343673"/>
            <a:ext cx="5030026" cy="4114566"/>
          </a:xfrm>
          <a:prstGeom prst="rect">
            <a:avLst/>
          </a:prstGeom>
          <a:solidFill>
            <a:srgbClr val="FFFFFF"/>
          </a:solidFill>
          <a:ln>
            <a:solidFill>
              <a:srgbClr val="000000"/>
            </a:solidFill>
            <a:miter lim="800000"/>
            <a:headEnd/>
            <a:tailEnd/>
          </a:ln>
        </p:spPr>
        <p:txBody>
          <a:bodyPr lIns="91437" tIns="45718" rIns="91437" bIns="45718"/>
          <a:lstStyle/>
          <a:p>
            <a:r>
              <a:rPr lang="en-US" dirty="0"/>
              <a:t>Implicit here are two questions - Which investor’s risk premium? What is the average risk investment?</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3634" name="Rectangle 2"/>
          <p:cNvSpPr>
            <a:spLocks noGrp="1" noRot="1" noChangeAspect="1" noChangeArrowheads="1"/>
          </p:cNvSpPr>
          <p:nvPr>
            <p:ph type="sldImg"/>
          </p:nvPr>
        </p:nvSpPr>
        <p:spPr bwMode="auto">
          <a:xfrm>
            <a:off x="1152525" y="692150"/>
            <a:ext cx="4552950" cy="3416300"/>
          </a:xfrm>
          <a:prstGeom prst="rect">
            <a:avLst/>
          </a:prstGeom>
          <a:solidFill>
            <a:srgbClr val="FFFFFF"/>
          </a:solidFill>
          <a:ln>
            <a:solidFill>
              <a:srgbClr val="000000"/>
            </a:solidFill>
            <a:miter lim="800000"/>
            <a:headEnd/>
            <a:tailEnd/>
          </a:ln>
        </p:spPr>
      </p:sp>
      <p:sp>
        <p:nvSpPr>
          <p:cNvPr id="453635" name="Rectangle 3"/>
          <p:cNvSpPr>
            <a:spLocks noGrp="1" noChangeArrowheads="1"/>
          </p:cNvSpPr>
          <p:nvPr>
            <p:ph type="body" idx="1"/>
          </p:nvPr>
        </p:nvSpPr>
        <p:spPr bwMode="auto">
          <a:xfrm>
            <a:off x="913987" y="4343673"/>
            <a:ext cx="5030026" cy="4114566"/>
          </a:xfrm>
          <a:prstGeom prst="rect">
            <a:avLst/>
          </a:prstGeom>
          <a:solidFill>
            <a:srgbClr val="FFFFFF"/>
          </a:solidFill>
          <a:ln>
            <a:solidFill>
              <a:srgbClr val="000000"/>
            </a:solidFill>
            <a:miter lim="800000"/>
            <a:headEnd/>
            <a:tailEnd/>
          </a:ln>
        </p:spPr>
        <p:txBody>
          <a:bodyPr lIns="91437" tIns="45718" rIns="91437" bIns="45718"/>
          <a:lstStyle/>
          <a:p>
            <a:r>
              <a:rPr lang="en-US"/>
              <a:t>This is the basic approach used by almost every large investment bank and consulting firm.</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5682" name="Rectangle 2"/>
          <p:cNvSpPr>
            <a:spLocks noGrp="1" noRot="1" noChangeAspect="1" noChangeArrowheads="1"/>
          </p:cNvSpPr>
          <p:nvPr>
            <p:ph type="sldImg"/>
          </p:nvPr>
        </p:nvSpPr>
        <p:spPr bwMode="auto">
          <a:xfrm>
            <a:off x="1152525" y="692150"/>
            <a:ext cx="4552950" cy="3416300"/>
          </a:xfrm>
          <a:prstGeom prst="rect">
            <a:avLst/>
          </a:prstGeom>
          <a:solidFill>
            <a:srgbClr val="FFFFFF"/>
          </a:solidFill>
          <a:ln>
            <a:solidFill>
              <a:srgbClr val="000000"/>
            </a:solidFill>
            <a:miter lim="800000"/>
            <a:headEnd/>
            <a:tailEnd/>
          </a:ln>
        </p:spPr>
      </p:sp>
      <p:sp>
        <p:nvSpPr>
          <p:cNvPr id="455683" name="Rectangle 3"/>
          <p:cNvSpPr>
            <a:spLocks noGrp="1" noChangeArrowheads="1"/>
          </p:cNvSpPr>
          <p:nvPr>
            <p:ph type="body" idx="1"/>
          </p:nvPr>
        </p:nvSpPr>
        <p:spPr bwMode="auto">
          <a:xfrm>
            <a:off x="913987" y="4343673"/>
            <a:ext cx="5030026" cy="4114566"/>
          </a:xfrm>
          <a:prstGeom prst="rect">
            <a:avLst/>
          </a:prstGeom>
          <a:solidFill>
            <a:srgbClr val="FFFFFF"/>
          </a:solidFill>
          <a:ln>
            <a:solidFill>
              <a:srgbClr val="000000"/>
            </a:solidFill>
            <a:miter lim="800000"/>
            <a:headEnd/>
            <a:tailEnd/>
          </a:ln>
        </p:spPr>
        <p:txBody>
          <a:bodyPr lIns="91437" tIns="45718" rIns="91437" bIns="45718"/>
          <a:lstStyle/>
          <a:p>
            <a:r>
              <a:rPr lang="en-US"/>
              <a:t>Many practitioners use the Ibbotson data base and estimate historical premiums. There are three reasons for why the premium estimated may differ:</a:t>
            </a:r>
          </a:p>
          <a:p>
            <a:pPr lvl="1"/>
            <a:r>
              <a:rPr lang="en-US"/>
              <a:t>1. How far back you go (My personal bias is to go back as far as possible. Stock prices are so noisy that you need very long time periods to get reasonable estimates)</a:t>
            </a:r>
          </a:p>
          <a:p>
            <a:pPr lvl="1"/>
            <a:r>
              <a:rPr lang="en-US"/>
              <a:t>2. Whether you use T.Bill or T.Bond rates ( You have to be consistent. Since I will be using the T.Bond rate as my riskfree rate,  I will use the premium over that rate)</a:t>
            </a:r>
          </a:p>
          <a:p>
            <a:pPr lvl="1"/>
            <a:r>
              <a:rPr lang="en-US"/>
              <a:t>3. Whether you use arithmetic or geometric means (If returns were uncorrelated over time, and you were asked to estimate a 1-year premium, the arithmetic mean would be used. Since returns are negatively correlated over time, and we are estimating premiums over longer holding periods, it makes more sense to use the compounded return, which gives us the geometric average)</a:t>
            </a:r>
          </a:p>
          <a:p>
            <a:r>
              <a:rPr lang="en-US"/>
              <a:t>Thus, I should be using 6.60% as my premium.</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4114" name="Rectangle 2"/>
          <p:cNvSpPr>
            <a:spLocks noGrp="1" noRot="1" noChangeAspect="1" noChangeArrowheads="1"/>
          </p:cNvSpPr>
          <p:nvPr>
            <p:ph type="sldImg"/>
          </p:nvPr>
        </p:nvSpPr>
        <p:spPr bwMode="auto">
          <a:xfrm>
            <a:off x="1152525" y="692150"/>
            <a:ext cx="4552950" cy="3416300"/>
          </a:xfrm>
          <a:prstGeom prst="rect">
            <a:avLst/>
          </a:prstGeom>
          <a:solidFill>
            <a:srgbClr val="FFFFFF"/>
          </a:solidFill>
          <a:ln>
            <a:solidFill>
              <a:srgbClr val="000000"/>
            </a:solidFill>
            <a:miter lim="800000"/>
            <a:headEnd/>
            <a:tailEnd/>
          </a:ln>
        </p:spPr>
      </p:sp>
      <p:sp>
        <p:nvSpPr>
          <p:cNvPr id="474115" name="Rectangle 3"/>
          <p:cNvSpPr>
            <a:spLocks noGrp="1" noChangeArrowheads="1"/>
          </p:cNvSpPr>
          <p:nvPr>
            <p:ph type="body" idx="1"/>
          </p:nvPr>
        </p:nvSpPr>
        <p:spPr bwMode="auto">
          <a:xfrm>
            <a:off x="913987" y="4343673"/>
            <a:ext cx="5030026" cy="4114566"/>
          </a:xfrm>
          <a:prstGeom prst="rect">
            <a:avLst/>
          </a:prstGeom>
          <a:solidFill>
            <a:srgbClr val="FFFFFF"/>
          </a:solidFill>
          <a:ln>
            <a:solidFill>
              <a:srgbClr val="000000"/>
            </a:solidFill>
            <a:miter lim="800000"/>
            <a:headEnd/>
            <a:tailEnd/>
          </a:ln>
        </p:spPr>
        <p:txBody>
          <a:bodyPr lIns="91437" tIns="45718" rIns="91437" bIns="45718"/>
          <a:lstStyle/>
          <a:p>
            <a:r>
              <a:rPr lang="en-US"/>
              <a:t>Betas reflect not just the volatility of the underlying investment but also how it moves with the market:</a:t>
            </a:r>
          </a:p>
          <a:p>
            <a:r>
              <a:rPr lang="en-US"/>
              <a:t>Beta (Slope) = Correlation</a:t>
            </a:r>
            <a:r>
              <a:rPr lang="en-US" baseline="-25000"/>
              <a:t>jm</a:t>
            </a:r>
            <a:r>
              <a:rPr lang="en-US"/>
              <a:t> (</a:t>
            </a:r>
            <a:r>
              <a:rPr lang="en-US">
                <a:latin typeface="Symbol" pitchFamily="18" charset="2"/>
              </a:rPr>
              <a:t>s</a:t>
            </a:r>
            <a:r>
              <a:rPr lang="en-US" baseline="-25000"/>
              <a:t>j / </a:t>
            </a:r>
            <a:r>
              <a:rPr lang="en-US">
                <a:latin typeface="Symbol" pitchFamily="18" charset="2"/>
              </a:rPr>
              <a:t>s</a:t>
            </a:r>
            <a:r>
              <a:rPr lang="en-US" baseline="-25000"/>
              <a:t>m</a:t>
            </a:r>
            <a:r>
              <a:rPr lang="en-US"/>
              <a:t>)</a:t>
            </a:r>
          </a:p>
          <a:p>
            <a:r>
              <a:rPr lang="en-US"/>
              <a:t>Note that </a:t>
            </a:r>
            <a:r>
              <a:rPr lang="en-US">
                <a:latin typeface="Symbol" pitchFamily="18" charset="2"/>
              </a:rPr>
              <a:t>s</a:t>
            </a:r>
            <a:r>
              <a:rPr lang="en-US" baseline="-25000"/>
              <a:t>j </a:t>
            </a:r>
            <a:r>
              <a:rPr lang="en-US"/>
              <a:t> can be high but beta can be low (because the asset is not very highly correlated with the market)</a:t>
            </a:r>
          </a:p>
          <a:p>
            <a:endParaRPr lang="en-US" baseline="-2500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6162" name="Rectangle 2"/>
          <p:cNvSpPr>
            <a:spLocks noGrp="1" noRot="1" noChangeAspect="1" noChangeArrowheads="1"/>
          </p:cNvSpPr>
          <p:nvPr>
            <p:ph type="sldImg"/>
          </p:nvPr>
        </p:nvSpPr>
        <p:spPr bwMode="auto">
          <a:xfrm>
            <a:off x="1152525" y="692150"/>
            <a:ext cx="4552950" cy="3416300"/>
          </a:xfrm>
          <a:prstGeom prst="rect">
            <a:avLst/>
          </a:prstGeom>
          <a:solidFill>
            <a:srgbClr val="FFFFFF"/>
          </a:solidFill>
          <a:ln>
            <a:solidFill>
              <a:srgbClr val="000000"/>
            </a:solidFill>
            <a:miter lim="800000"/>
            <a:headEnd/>
            <a:tailEnd/>
          </a:ln>
        </p:spPr>
      </p:sp>
      <p:sp>
        <p:nvSpPr>
          <p:cNvPr id="476163" name="Rectangle 3"/>
          <p:cNvSpPr>
            <a:spLocks noGrp="1" noChangeArrowheads="1"/>
          </p:cNvSpPr>
          <p:nvPr>
            <p:ph type="body" idx="1"/>
          </p:nvPr>
        </p:nvSpPr>
        <p:spPr bwMode="auto">
          <a:xfrm>
            <a:off x="913987" y="4343673"/>
            <a:ext cx="5030026" cy="4114566"/>
          </a:xfrm>
          <a:prstGeom prst="rect">
            <a:avLst/>
          </a:prstGeom>
          <a:solidFill>
            <a:srgbClr val="FFFFFF"/>
          </a:solidFill>
          <a:ln>
            <a:solidFill>
              <a:srgbClr val="000000"/>
            </a:solidFill>
            <a:miter lim="800000"/>
            <a:headEnd/>
            <a:tailEnd/>
          </a:ln>
        </p:spPr>
        <p:txBody>
          <a:bodyPr lIns="91437" tIns="45718" rIns="91437" bIns="45718"/>
          <a:lstStyle/>
          <a:p>
            <a:r>
              <a:rPr lang="en-US"/>
              <a:t>Jensen’s alpha can also be computed by estimating the expected return during the period of the regression, using the actual return on the market during the period, the riskfree rate during the period and the estimated beta, and then comparing it to the actual return over the period.</a:t>
            </a:r>
          </a:p>
          <a:p>
            <a:r>
              <a:rPr lang="en-US"/>
              <a:t>Algebraically, you should get the same answer.</a:t>
            </a:r>
          </a:p>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2786" name="Rectangle 2"/>
          <p:cNvSpPr>
            <a:spLocks noGrp="1" noRot="1" noChangeAspect="1" noChangeArrowheads="1"/>
          </p:cNvSpPr>
          <p:nvPr>
            <p:ph type="sldImg"/>
          </p:nvPr>
        </p:nvSpPr>
        <p:spPr bwMode="auto">
          <a:xfrm>
            <a:off x="1152525" y="692150"/>
            <a:ext cx="4552950" cy="3416300"/>
          </a:xfrm>
          <a:prstGeom prst="rect">
            <a:avLst/>
          </a:prstGeom>
          <a:solidFill>
            <a:srgbClr val="FFFFFF"/>
          </a:solidFill>
          <a:ln>
            <a:solidFill>
              <a:srgbClr val="000000"/>
            </a:solidFill>
            <a:miter lim="800000"/>
            <a:headEnd/>
            <a:tailEnd/>
          </a:ln>
        </p:spPr>
      </p:sp>
      <p:sp>
        <p:nvSpPr>
          <p:cNvPr id="502787" name="Rectangle 3"/>
          <p:cNvSpPr>
            <a:spLocks noGrp="1" noChangeArrowheads="1"/>
          </p:cNvSpPr>
          <p:nvPr>
            <p:ph type="body" idx="1"/>
          </p:nvPr>
        </p:nvSpPr>
        <p:spPr bwMode="auto">
          <a:xfrm>
            <a:off x="913987" y="4343673"/>
            <a:ext cx="5030026" cy="4114566"/>
          </a:xfrm>
          <a:prstGeom prst="rect">
            <a:avLst/>
          </a:prstGeom>
          <a:solidFill>
            <a:srgbClr val="FFFFFF"/>
          </a:solidFill>
          <a:ln>
            <a:solidFill>
              <a:srgbClr val="000000"/>
            </a:solidFill>
            <a:miter lim="800000"/>
            <a:headEnd/>
            <a:tailEnd/>
          </a:ln>
        </p:spPr>
        <p:txBody>
          <a:bodyPr lIns="91437" tIns="45718" rIns="91437" bIns="45718"/>
          <a:lstStyle/>
          <a:p>
            <a:r>
              <a:rPr lang="en-US"/>
              <a:t>Note that this expected return would have been different if we had decided to use a different historical premium or the implied premium.</a:t>
            </a:r>
          </a:p>
          <a:p>
            <a:endParaRPr lang="en-US"/>
          </a:p>
          <a:p>
            <a:r>
              <a:rPr lang="en-US"/>
              <a:t>As a potential investor in Boeing, what does this expected return of 10.31% tell you?</a:t>
            </a:r>
          </a:p>
          <a:p>
            <a:pPr>
              <a:buFont typeface="Monotype Sorts" charset="2"/>
              <a:buNone/>
            </a:pPr>
            <a:r>
              <a:rPr lang="en-US"/>
              <a:t>This is the return that I can expect to make in the long term on Boeing, if the stock is correctly priced and the CAPM is the right model for risk,</a:t>
            </a:r>
          </a:p>
          <a:p>
            <a:pPr>
              <a:buFont typeface="Monotype Sorts" charset="2"/>
              <a:buNone/>
            </a:pPr>
            <a:r>
              <a:rPr lang="en-US"/>
              <a:t>This is the return that I need to make on Boeing in the long term to break even on my investment in the stock</a:t>
            </a:r>
          </a:p>
          <a:p>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6882" name="Rectangle 2"/>
          <p:cNvSpPr>
            <a:spLocks noGrp="1" noRot="1" noChangeAspect="1" noChangeArrowheads="1"/>
          </p:cNvSpPr>
          <p:nvPr>
            <p:ph type="sldImg"/>
          </p:nvPr>
        </p:nvSpPr>
        <p:spPr bwMode="auto">
          <a:xfrm>
            <a:off x="1152525" y="692150"/>
            <a:ext cx="4552950" cy="3416300"/>
          </a:xfrm>
          <a:prstGeom prst="rect">
            <a:avLst/>
          </a:prstGeom>
          <a:solidFill>
            <a:srgbClr val="FFFFFF"/>
          </a:solidFill>
          <a:ln>
            <a:solidFill>
              <a:srgbClr val="000000"/>
            </a:solidFill>
            <a:miter lim="800000"/>
            <a:headEnd/>
            <a:tailEnd/>
          </a:ln>
        </p:spPr>
      </p:sp>
      <p:sp>
        <p:nvSpPr>
          <p:cNvPr id="506883" name="Rectangle 3"/>
          <p:cNvSpPr>
            <a:spLocks noGrp="1" noChangeArrowheads="1"/>
          </p:cNvSpPr>
          <p:nvPr>
            <p:ph type="body" idx="1"/>
          </p:nvPr>
        </p:nvSpPr>
        <p:spPr bwMode="auto">
          <a:xfrm>
            <a:off x="913987" y="4343673"/>
            <a:ext cx="5030026" cy="4114566"/>
          </a:xfrm>
          <a:prstGeom prst="rect">
            <a:avLst/>
          </a:prstGeom>
          <a:solidFill>
            <a:srgbClr val="FFFFFF"/>
          </a:solidFill>
          <a:ln>
            <a:solidFill>
              <a:srgbClr val="000000"/>
            </a:solidFill>
            <a:miter lim="800000"/>
            <a:headEnd/>
            <a:tailEnd/>
          </a:ln>
        </p:spPr>
        <p:txBody>
          <a:bodyPr lIns="91437" tIns="45718" rIns="91437" bIns="45718"/>
          <a:lstStyle/>
          <a:p>
            <a:r>
              <a:rPr lang="en-US"/>
              <a:t>The cost of equity is what equity investors in your company view as their required return.</a:t>
            </a:r>
          </a:p>
          <a:p>
            <a:r>
              <a:rPr lang="en-US"/>
              <a:t>The cost of not delivering this return is more unhappy stockholders, a lower stock price, and if you are a manager, maybe your job.</a:t>
            </a:r>
          </a:p>
          <a:p>
            <a:r>
              <a:rPr lang="en-US"/>
              <a:t>Going back to the corporate governance section, if stockholders have little or no control over managers, managers are less likely to view this as the cost of equity.</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8578" name="Rectangle 2"/>
          <p:cNvSpPr>
            <a:spLocks noGrp="1" noRot="1" noChangeAspect="1" noChangeArrowheads="1"/>
          </p:cNvSpPr>
          <p:nvPr>
            <p:ph type="sldImg"/>
          </p:nvPr>
        </p:nvSpPr>
        <p:spPr bwMode="auto">
          <a:xfrm>
            <a:off x="1152525" y="692150"/>
            <a:ext cx="4552950" cy="3416300"/>
          </a:xfrm>
          <a:prstGeom prst="rect">
            <a:avLst/>
          </a:prstGeom>
          <a:solidFill>
            <a:srgbClr val="FFFFFF"/>
          </a:solidFill>
          <a:ln>
            <a:solidFill>
              <a:srgbClr val="000000"/>
            </a:solidFill>
            <a:miter lim="800000"/>
            <a:headEnd/>
            <a:tailEnd/>
          </a:ln>
        </p:spPr>
      </p:sp>
      <p:sp>
        <p:nvSpPr>
          <p:cNvPr id="408579" name="Rectangle 3"/>
          <p:cNvSpPr>
            <a:spLocks noGrp="1" noChangeArrowheads="1"/>
          </p:cNvSpPr>
          <p:nvPr>
            <p:ph type="body" idx="1"/>
          </p:nvPr>
        </p:nvSpPr>
        <p:spPr bwMode="auto">
          <a:xfrm>
            <a:off x="913987" y="4343673"/>
            <a:ext cx="5030026" cy="4114566"/>
          </a:xfrm>
          <a:prstGeom prst="rect">
            <a:avLst/>
          </a:prstGeom>
          <a:solidFill>
            <a:srgbClr val="FFFFFF"/>
          </a:solidFill>
          <a:ln>
            <a:solidFill>
              <a:srgbClr val="000000"/>
            </a:solidFill>
            <a:miter lim="800000"/>
            <a:headEnd/>
            <a:tailEnd/>
          </a:ln>
        </p:spPr>
        <p:txBody>
          <a:bodyPr lIns="91437" tIns="45718" rIns="91437" bIns="45718"/>
          <a:lstStyle/>
          <a:p>
            <a:r>
              <a:rPr lang="en-US"/>
              <a:t>Underlying the idea of a hurdle rate is the notion that projects have to earn a benchmark rate of return to be accepted, and that this benchmark should be higher for riskier projects than for safer ones.</a:t>
            </a: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3266" name="Rectangle 2"/>
          <p:cNvSpPr>
            <a:spLocks noGrp="1" noRot="1" noChangeAspect="1" noChangeArrowheads="1"/>
          </p:cNvSpPr>
          <p:nvPr>
            <p:ph type="sldImg"/>
          </p:nvPr>
        </p:nvSpPr>
        <p:spPr bwMode="auto">
          <a:xfrm>
            <a:off x="1152525" y="692150"/>
            <a:ext cx="4552950" cy="3416300"/>
          </a:xfrm>
          <a:prstGeom prst="rect">
            <a:avLst/>
          </a:prstGeom>
          <a:solidFill>
            <a:srgbClr val="FFFFFF"/>
          </a:solidFill>
          <a:ln>
            <a:solidFill>
              <a:srgbClr val="000000"/>
            </a:solidFill>
            <a:miter lim="800000"/>
            <a:headEnd/>
            <a:tailEnd/>
          </a:ln>
        </p:spPr>
      </p:sp>
      <p:sp>
        <p:nvSpPr>
          <p:cNvPr id="523267" name="Rectangle 3"/>
          <p:cNvSpPr>
            <a:spLocks noGrp="1" noChangeArrowheads="1"/>
          </p:cNvSpPr>
          <p:nvPr>
            <p:ph type="body" idx="1"/>
          </p:nvPr>
        </p:nvSpPr>
        <p:spPr bwMode="auto">
          <a:xfrm>
            <a:off x="913987" y="4343673"/>
            <a:ext cx="5030026" cy="4114566"/>
          </a:xfrm>
          <a:prstGeom prst="rect">
            <a:avLst/>
          </a:prstGeom>
          <a:solidFill>
            <a:srgbClr val="FFFFFF"/>
          </a:solidFill>
          <a:ln>
            <a:solidFill>
              <a:srgbClr val="000000"/>
            </a:solidFill>
            <a:miter lim="800000"/>
            <a:headEnd/>
            <a:tailEnd/>
          </a:ln>
        </p:spPr>
        <p:txBody>
          <a:bodyPr lIns="91437" tIns="45718" rIns="91437" bIns="45718"/>
          <a:lstStyle/>
          <a:p>
            <a:r>
              <a:rPr lang="en-US"/>
              <a:t>Betas do not come from regressions. They come from what firms do - what business they are in, what their cost structure is and how much debt they carry.</a:t>
            </a: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4F2AB2A-AC47-46F5-B6D6-821EE801CC66}" type="slidenum">
              <a:rPr lang="en-US" smtClean="0"/>
              <a:pPr/>
              <a:t>21</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1698" name="Rectangle 2"/>
          <p:cNvSpPr>
            <a:spLocks noGrp="1" noRot="1" noChangeAspect="1" noChangeArrowheads="1"/>
          </p:cNvSpPr>
          <p:nvPr>
            <p:ph type="sldImg"/>
          </p:nvPr>
        </p:nvSpPr>
        <p:spPr bwMode="auto">
          <a:xfrm>
            <a:off x="1152525" y="692150"/>
            <a:ext cx="4552950" cy="3416300"/>
          </a:xfrm>
          <a:prstGeom prst="rect">
            <a:avLst/>
          </a:prstGeom>
          <a:solidFill>
            <a:srgbClr val="FFFFFF"/>
          </a:solidFill>
          <a:ln>
            <a:solidFill>
              <a:srgbClr val="000000"/>
            </a:solidFill>
            <a:miter lim="800000"/>
            <a:headEnd/>
            <a:tailEnd/>
          </a:ln>
        </p:spPr>
      </p:sp>
      <p:sp>
        <p:nvSpPr>
          <p:cNvPr id="541699" name="Rectangle 3"/>
          <p:cNvSpPr>
            <a:spLocks noGrp="1" noChangeArrowheads="1"/>
          </p:cNvSpPr>
          <p:nvPr>
            <p:ph type="body" idx="1"/>
          </p:nvPr>
        </p:nvSpPr>
        <p:spPr bwMode="auto">
          <a:xfrm>
            <a:off x="913987" y="4343673"/>
            <a:ext cx="5030026" cy="4114566"/>
          </a:xfrm>
          <a:prstGeom prst="rect">
            <a:avLst/>
          </a:prstGeom>
          <a:solidFill>
            <a:srgbClr val="FFFFFF"/>
          </a:solidFill>
          <a:ln>
            <a:solidFill>
              <a:srgbClr val="000000"/>
            </a:solidFill>
            <a:miter lim="800000"/>
            <a:headEnd/>
            <a:tailEnd/>
          </a:ln>
        </p:spPr>
        <p:txBody>
          <a:bodyPr lIns="91437" tIns="45718" rIns="91437" bIns="45718"/>
          <a:lstStyle/>
          <a:p>
            <a:r>
              <a:rPr lang="en-US"/>
              <a:t>This is based upon two assumptions</a:t>
            </a:r>
          </a:p>
          <a:p>
            <a:pPr lvl="1">
              <a:buFontTx/>
              <a:buChar char="•"/>
            </a:pPr>
            <a:r>
              <a:rPr lang="en-US"/>
              <a:t>Debt bears no market risk (which is consistent with studies that have found that default risk is non-systematic)</a:t>
            </a:r>
          </a:p>
          <a:p>
            <a:pPr lvl="1">
              <a:buFontTx/>
              <a:buChar char="•"/>
            </a:pPr>
            <a:r>
              <a:rPr lang="en-US"/>
              <a:t>Debt creates a tax benefit</a:t>
            </a:r>
          </a:p>
          <a:p>
            <a:pPr lvl="1"/>
            <a:r>
              <a:rPr lang="en-US" i="1"/>
              <a:t>	Assets		Liabilities</a:t>
            </a:r>
          </a:p>
          <a:p>
            <a:pPr lvl="1"/>
            <a:endParaRPr lang="en-US"/>
          </a:p>
          <a:p>
            <a:pPr lvl="1"/>
            <a:r>
              <a:rPr lang="en-US"/>
              <a:t>	Assets	A  (</a:t>
            </a:r>
            <a:r>
              <a:rPr lang="en-US">
                <a:latin typeface="Symbol" pitchFamily="18" charset="2"/>
              </a:rPr>
              <a:t>b</a:t>
            </a:r>
            <a:r>
              <a:rPr lang="en-US" baseline="-25000"/>
              <a:t>u</a:t>
            </a:r>
            <a:r>
              <a:rPr lang="en-US"/>
              <a:t>)	Debt	D (</a:t>
            </a:r>
            <a:r>
              <a:rPr lang="en-US">
                <a:latin typeface="Symbol" pitchFamily="18" charset="2"/>
              </a:rPr>
              <a:t>b</a:t>
            </a:r>
            <a:r>
              <a:rPr lang="en-US" baseline="-25000"/>
              <a:t>D</a:t>
            </a:r>
            <a:r>
              <a:rPr lang="en-US">
                <a:latin typeface="Symbol" pitchFamily="18" charset="2"/>
              </a:rPr>
              <a:t> </a:t>
            </a:r>
            <a:r>
              <a:rPr lang="en-US"/>
              <a:t>=0)</a:t>
            </a:r>
          </a:p>
          <a:p>
            <a:pPr lvl="1"/>
            <a:r>
              <a:rPr lang="en-US"/>
              <a:t>	Tax Benefits	tD (</a:t>
            </a:r>
            <a:r>
              <a:rPr lang="en-US">
                <a:latin typeface="Symbol" pitchFamily="18" charset="2"/>
              </a:rPr>
              <a:t>b</a:t>
            </a:r>
            <a:r>
              <a:rPr lang="en-US" baseline="-25000"/>
              <a:t>D</a:t>
            </a:r>
            <a:r>
              <a:rPr lang="en-US"/>
              <a:t>=0)	Equity	E (</a:t>
            </a:r>
            <a:r>
              <a:rPr lang="en-US">
                <a:latin typeface="Symbol" pitchFamily="18" charset="2"/>
              </a:rPr>
              <a:t>b</a:t>
            </a:r>
            <a:r>
              <a:rPr lang="en-US" baseline="-25000"/>
              <a:t>L</a:t>
            </a:r>
            <a:r>
              <a:rPr lang="en-US"/>
              <a:t>)</a:t>
            </a:r>
          </a:p>
          <a:p>
            <a:pPr lvl="1"/>
            <a:endParaRPr lang="en-US"/>
          </a:p>
          <a:p>
            <a:pPr lvl="1"/>
            <a:endParaRPr lang="en-US"/>
          </a:p>
          <a:p>
            <a:pPr lvl="1"/>
            <a:r>
              <a:rPr lang="en-US"/>
              <a:t>Betas are weighted averages,</a:t>
            </a:r>
          </a:p>
          <a:p>
            <a:pPr lvl="1"/>
            <a:r>
              <a:rPr lang="en-US">
                <a:latin typeface="Symbol" pitchFamily="18" charset="2"/>
              </a:rPr>
              <a:t>B</a:t>
            </a:r>
            <a:r>
              <a:rPr lang="en-US" baseline="-25000"/>
              <a:t>u </a:t>
            </a:r>
            <a:r>
              <a:rPr lang="en-US"/>
              <a:t>(E + D - tD)/(D+E) = </a:t>
            </a:r>
            <a:r>
              <a:rPr lang="en-US">
                <a:latin typeface="Symbol" pitchFamily="18" charset="2"/>
              </a:rPr>
              <a:t>b</a:t>
            </a:r>
            <a:r>
              <a:rPr lang="en-US" baseline="-25000"/>
              <a:t>L</a:t>
            </a:r>
            <a:r>
              <a:rPr lang="en-US"/>
              <a:t>(E/(D+E))</a:t>
            </a:r>
          </a:p>
          <a:p>
            <a:pPr lvl="1"/>
            <a:r>
              <a:rPr lang="en-US"/>
              <a:t>Solve for </a:t>
            </a:r>
            <a:r>
              <a:rPr lang="en-US">
                <a:latin typeface="Symbol" pitchFamily="18" charset="2"/>
              </a:rPr>
              <a:t>b</a:t>
            </a:r>
            <a:r>
              <a:rPr lang="en-US" baseline="-25000"/>
              <a:t>L</a:t>
            </a:r>
            <a:r>
              <a:rPr lang="en-US"/>
              <a:t>,</a:t>
            </a:r>
          </a:p>
          <a:p>
            <a:pPr lvl="1"/>
            <a:r>
              <a:rPr lang="en-US">
                <a:latin typeface="Symbol" pitchFamily="18" charset="2"/>
              </a:rPr>
              <a:t>b</a:t>
            </a:r>
            <a:r>
              <a:rPr lang="en-US" baseline="-25000"/>
              <a:t>L</a:t>
            </a:r>
            <a:r>
              <a:rPr lang="en-US"/>
              <a:t> = </a:t>
            </a:r>
            <a:r>
              <a:rPr lang="en-US">
                <a:latin typeface="Symbol" pitchFamily="18" charset="2"/>
              </a:rPr>
              <a:t>B</a:t>
            </a:r>
            <a:r>
              <a:rPr lang="en-US" baseline="-25000"/>
              <a:t>u </a:t>
            </a:r>
            <a:r>
              <a:rPr lang="en-US"/>
              <a:t>(E + D - tD)/E= </a:t>
            </a:r>
            <a:r>
              <a:rPr lang="en-US">
                <a:latin typeface="Symbol" pitchFamily="18" charset="2"/>
              </a:rPr>
              <a:t>B</a:t>
            </a:r>
            <a:r>
              <a:rPr lang="en-US" baseline="-25000"/>
              <a:t>u </a:t>
            </a:r>
            <a:r>
              <a:rPr lang="en-US"/>
              <a:t>(1 + (1-t)D/E)</a:t>
            </a:r>
          </a:p>
          <a:p>
            <a:pPr lvl="1"/>
            <a:r>
              <a:rPr lang="en-US"/>
              <a:t>If debt has a beta (</a:t>
            </a:r>
            <a:r>
              <a:rPr lang="en-US">
                <a:latin typeface="Symbol" pitchFamily="18" charset="2"/>
              </a:rPr>
              <a:t>b</a:t>
            </a:r>
            <a:r>
              <a:rPr lang="en-US" baseline="-25000"/>
              <a:t>D</a:t>
            </a:r>
            <a:r>
              <a:rPr lang="en-US"/>
              <a:t>)</a:t>
            </a:r>
          </a:p>
          <a:p>
            <a:pPr lvl="1"/>
            <a:r>
              <a:rPr lang="en-US">
                <a:latin typeface="Symbol" pitchFamily="18" charset="2"/>
              </a:rPr>
              <a:t>B</a:t>
            </a:r>
            <a:r>
              <a:rPr lang="en-US" baseline="-25000"/>
              <a:t>u </a:t>
            </a:r>
            <a:r>
              <a:rPr lang="en-US"/>
              <a:t>(E + D - tD)/(D+E) + </a:t>
            </a:r>
            <a:r>
              <a:rPr lang="en-US">
                <a:latin typeface="Symbol" pitchFamily="18" charset="2"/>
              </a:rPr>
              <a:t>b</a:t>
            </a:r>
            <a:r>
              <a:rPr lang="en-US" baseline="-25000"/>
              <a:t>D</a:t>
            </a:r>
            <a:r>
              <a:rPr lang="en-US"/>
              <a:t> tD/(D+E) = </a:t>
            </a:r>
            <a:r>
              <a:rPr lang="en-US">
                <a:latin typeface="Symbol" pitchFamily="18" charset="2"/>
              </a:rPr>
              <a:t>b</a:t>
            </a:r>
            <a:r>
              <a:rPr lang="en-US" baseline="-25000"/>
              <a:t>L</a:t>
            </a:r>
            <a:r>
              <a:rPr lang="en-US"/>
              <a:t>(E/(D+E)) + </a:t>
            </a:r>
            <a:r>
              <a:rPr lang="en-US">
                <a:latin typeface="Symbol" pitchFamily="18" charset="2"/>
              </a:rPr>
              <a:t>b</a:t>
            </a:r>
            <a:r>
              <a:rPr lang="en-US" baseline="-25000"/>
              <a:t>D</a:t>
            </a:r>
            <a:r>
              <a:rPr lang="en-US"/>
              <a:t> D/(D+E)</a:t>
            </a:r>
          </a:p>
          <a:p>
            <a:pPr lvl="1"/>
            <a:r>
              <a:rPr lang="en-US">
                <a:latin typeface="Symbol" pitchFamily="18" charset="2"/>
              </a:rPr>
              <a:t>b</a:t>
            </a:r>
            <a:r>
              <a:rPr lang="en-US" baseline="-25000"/>
              <a:t>L</a:t>
            </a:r>
            <a:r>
              <a:rPr lang="en-US"/>
              <a:t> =  </a:t>
            </a:r>
            <a:r>
              <a:rPr lang="en-US">
                <a:latin typeface="Symbol" pitchFamily="18" charset="2"/>
              </a:rPr>
              <a:t>B</a:t>
            </a:r>
            <a:r>
              <a:rPr lang="en-US" baseline="-25000"/>
              <a:t>u </a:t>
            </a:r>
            <a:r>
              <a:rPr lang="en-US"/>
              <a:t>(1 + (1-t)D/E) - </a:t>
            </a:r>
            <a:r>
              <a:rPr lang="en-US">
                <a:latin typeface="Symbol" pitchFamily="18" charset="2"/>
              </a:rPr>
              <a:t>b</a:t>
            </a:r>
            <a:r>
              <a:rPr lang="en-US" baseline="-25000"/>
              <a:t>D</a:t>
            </a:r>
            <a:r>
              <a:rPr lang="en-US"/>
              <a:t> ((1-t) D/E))</a:t>
            </a:r>
          </a:p>
        </p:txBody>
      </p:sp>
      <p:sp>
        <p:nvSpPr>
          <p:cNvPr id="541700" name="Line 4"/>
          <p:cNvSpPr>
            <a:spLocks noChangeShapeType="1"/>
          </p:cNvSpPr>
          <p:nvPr/>
        </p:nvSpPr>
        <p:spPr bwMode="auto">
          <a:xfrm>
            <a:off x="3581589" y="5333350"/>
            <a:ext cx="0" cy="1067606"/>
          </a:xfrm>
          <a:prstGeom prst="line">
            <a:avLst/>
          </a:prstGeom>
          <a:noFill/>
          <a:ln w="12700">
            <a:solidFill>
              <a:schemeClr val="tx1"/>
            </a:solidFill>
            <a:round/>
            <a:headEnd/>
            <a:tailEnd/>
          </a:ln>
          <a:effectLst/>
        </p:spPr>
        <p:txBody>
          <a:bodyPr wrap="none" lIns="89538" tIns="44769" rIns="89538" bIns="44769" anchor="ctr"/>
          <a:lstStyle/>
          <a:p>
            <a:endParaRPr lang="en-US"/>
          </a:p>
        </p:txBody>
      </p:sp>
      <p:sp>
        <p:nvSpPr>
          <p:cNvPr id="541701" name="Line 5"/>
          <p:cNvSpPr>
            <a:spLocks noChangeShapeType="1"/>
          </p:cNvSpPr>
          <p:nvPr/>
        </p:nvSpPr>
        <p:spPr bwMode="auto">
          <a:xfrm>
            <a:off x="1752067" y="5486088"/>
            <a:ext cx="3200503" cy="0"/>
          </a:xfrm>
          <a:prstGeom prst="line">
            <a:avLst/>
          </a:prstGeom>
          <a:noFill/>
          <a:ln w="12700">
            <a:solidFill>
              <a:schemeClr val="tx1"/>
            </a:solidFill>
            <a:round/>
            <a:headEnd/>
            <a:tailEnd/>
          </a:ln>
          <a:effectLst/>
        </p:spPr>
        <p:txBody>
          <a:bodyPr wrap="none" lIns="89538" tIns="44769" rIns="89538" bIns="44769" anchor="ctr"/>
          <a:lstStyle/>
          <a:p>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3746" name="Rectangle 2"/>
          <p:cNvSpPr>
            <a:spLocks noGrp="1" noRot="1" noChangeAspect="1" noChangeArrowheads="1"/>
          </p:cNvSpPr>
          <p:nvPr>
            <p:ph type="sldImg"/>
          </p:nvPr>
        </p:nvSpPr>
        <p:spPr bwMode="auto">
          <a:xfrm>
            <a:off x="1152525" y="692150"/>
            <a:ext cx="4552950" cy="3416300"/>
          </a:xfrm>
          <a:prstGeom prst="rect">
            <a:avLst/>
          </a:prstGeom>
          <a:solidFill>
            <a:srgbClr val="FFFFFF"/>
          </a:solidFill>
          <a:ln>
            <a:solidFill>
              <a:srgbClr val="000000"/>
            </a:solidFill>
            <a:miter lim="800000"/>
            <a:headEnd/>
            <a:tailEnd/>
          </a:ln>
        </p:spPr>
      </p:sp>
      <p:sp>
        <p:nvSpPr>
          <p:cNvPr id="543747" name="Rectangle 3"/>
          <p:cNvSpPr>
            <a:spLocks noGrp="1" noChangeArrowheads="1"/>
          </p:cNvSpPr>
          <p:nvPr>
            <p:ph type="body" idx="1"/>
          </p:nvPr>
        </p:nvSpPr>
        <p:spPr bwMode="auto">
          <a:xfrm>
            <a:off x="913987" y="4343673"/>
            <a:ext cx="5030026" cy="4114566"/>
          </a:xfrm>
          <a:prstGeom prst="rect">
            <a:avLst/>
          </a:prstGeom>
          <a:solidFill>
            <a:srgbClr val="FFFFFF"/>
          </a:solidFill>
          <a:ln>
            <a:solidFill>
              <a:srgbClr val="000000"/>
            </a:solidFill>
            <a:miter lim="800000"/>
            <a:headEnd/>
            <a:tailEnd/>
          </a:ln>
        </p:spPr>
        <p:txBody>
          <a:bodyPr lIns="91437" tIns="45718" rIns="91437" bIns="45718"/>
          <a:lstStyle/>
          <a:p>
            <a:r>
              <a:rPr lang="en-US"/>
              <a:t>Note that betas reflect the average leverage over the period and not the current leverage of the firms. Firms whose leverage has changed over the period will have regression betas that are different from their true betas.</a:t>
            </a: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5794" name="Rectangle 2"/>
          <p:cNvSpPr>
            <a:spLocks noGrp="1" noRot="1" noChangeAspect="1" noChangeArrowheads="1"/>
          </p:cNvSpPr>
          <p:nvPr>
            <p:ph type="sldImg"/>
          </p:nvPr>
        </p:nvSpPr>
        <p:spPr bwMode="auto">
          <a:xfrm>
            <a:off x="1152525" y="692150"/>
            <a:ext cx="4552950" cy="3416300"/>
          </a:xfrm>
          <a:prstGeom prst="rect">
            <a:avLst/>
          </a:prstGeom>
          <a:solidFill>
            <a:srgbClr val="FFFFFF"/>
          </a:solidFill>
          <a:ln>
            <a:solidFill>
              <a:srgbClr val="000000"/>
            </a:solidFill>
            <a:miter lim="800000"/>
            <a:headEnd/>
            <a:tailEnd/>
          </a:ln>
        </p:spPr>
      </p:sp>
      <p:sp>
        <p:nvSpPr>
          <p:cNvPr id="545795" name="Rectangle 3"/>
          <p:cNvSpPr>
            <a:spLocks noGrp="1" noChangeArrowheads="1"/>
          </p:cNvSpPr>
          <p:nvPr>
            <p:ph type="body" idx="1"/>
          </p:nvPr>
        </p:nvSpPr>
        <p:spPr bwMode="auto">
          <a:xfrm>
            <a:off x="913987" y="4343673"/>
            <a:ext cx="5030026" cy="4114566"/>
          </a:xfrm>
          <a:prstGeom prst="rect">
            <a:avLst/>
          </a:prstGeom>
          <a:solidFill>
            <a:srgbClr val="FFFFFF"/>
          </a:solidFill>
          <a:ln>
            <a:solidFill>
              <a:srgbClr val="000000"/>
            </a:solidFill>
            <a:miter lim="800000"/>
            <a:headEnd/>
            <a:tailEnd/>
          </a:ln>
        </p:spPr>
        <p:txBody>
          <a:bodyPr lIns="91437" tIns="45718" rIns="91437" bIns="45718"/>
          <a:lstStyle/>
          <a:p>
            <a:r>
              <a:rPr lang="en-US"/>
              <a:t>Since equity investors bear all of the non-diversifiable risk, the beta of Disney’s equity will increase as the leverage increases. </a:t>
            </a: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7842" name="Rectangle 2"/>
          <p:cNvSpPr>
            <a:spLocks noGrp="1" noRot="1" noChangeAspect="1" noChangeArrowheads="1"/>
          </p:cNvSpPr>
          <p:nvPr>
            <p:ph type="sldImg"/>
          </p:nvPr>
        </p:nvSpPr>
        <p:spPr bwMode="auto">
          <a:xfrm>
            <a:off x="1152525" y="692150"/>
            <a:ext cx="4552950" cy="3416300"/>
          </a:xfrm>
          <a:prstGeom prst="rect">
            <a:avLst/>
          </a:prstGeom>
          <a:solidFill>
            <a:srgbClr val="FFFFFF"/>
          </a:solidFill>
          <a:ln>
            <a:solidFill>
              <a:srgbClr val="000000"/>
            </a:solidFill>
            <a:miter lim="800000"/>
            <a:headEnd/>
            <a:tailEnd/>
          </a:ln>
        </p:spPr>
      </p:sp>
      <p:sp>
        <p:nvSpPr>
          <p:cNvPr id="547843" name="Rectangle 3"/>
          <p:cNvSpPr>
            <a:spLocks noGrp="1" noChangeArrowheads="1"/>
          </p:cNvSpPr>
          <p:nvPr>
            <p:ph type="body" idx="1"/>
          </p:nvPr>
        </p:nvSpPr>
        <p:spPr bwMode="auto">
          <a:xfrm>
            <a:off x="913987" y="4343673"/>
            <a:ext cx="5030026" cy="4114566"/>
          </a:xfrm>
          <a:prstGeom prst="rect">
            <a:avLst/>
          </a:prstGeom>
          <a:solidFill>
            <a:srgbClr val="FFFFFF"/>
          </a:solidFill>
          <a:ln>
            <a:solidFill>
              <a:srgbClr val="000000"/>
            </a:solidFill>
            <a:miter lim="800000"/>
            <a:headEnd/>
            <a:tailEnd/>
          </a:ln>
        </p:spPr>
        <p:txBody>
          <a:bodyPr lIns="91437" tIns="45718" rIns="91437" bIns="45718"/>
          <a:lstStyle/>
          <a:p>
            <a:r>
              <a:rPr lang="en-US"/>
              <a:t>Betas are always weighted averages - where the weights are based upon market value. This is because betas measure risk relative to a market index.</a:t>
            </a: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6034" name="Rectangle 2"/>
          <p:cNvSpPr>
            <a:spLocks noGrp="1" noRot="1" noChangeAspect="1" noChangeArrowheads="1"/>
          </p:cNvSpPr>
          <p:nvPr>
            <p:ph type="sldImg"/>
          </p:nvPr>
        </p:nvSpPr>
        <p:spPr bwMode="auto">
          <a:xfrm>
            <a:off x="1152525" y="692150"/>
            <a:ext cx="4552950" cy="3416300"/>
          </a:xfrm>
          <a:prstGeom prst="rect">
            <a:avLst/>
          </a:prstGeom>
          <a:solidFill>
            <a:srgbClr val="FFFFFF"/>
          </a:solidFill>
          <a:ln>
            <a:solidFill>
              <a:srgbClr val="000000"/>
            </a:solidFill>
            <a:miter lim="800000"/>
            <a:headEnd/>
            <a:tailEnd/>
          </a:ln>
        </p:spPr>
      </p:sp>
      <p:sp>
        <p:nvSpPr>
          <p:cNvPr id="556035" name="Rectangle 3"/>
          <p:cNvSpPr>
            <a:spLocks noGrp="1" noChangeArrowheads="1"/>
          </p:cNvSpPr>
          <p:nvPr>
            <p:ph type="body" idx="1"/>
          </p:nvPr>
        </p:nvSpPr>
        <p:spPr bwMode="auto">
          <a:xfrm>
            <a:off x="913987" y="4343673"/>
            <a:ext cx="5030026" cy="4114566"/>
          </a:xfrm>
          <a:prstGeom prst="rect">
            <a:avLst/>
          </a:prstGeom>
          <a:solidFill>
            <a:srgbClr val="FFFFFF"/>
          </a:solidFill>
          <a:ln>
            <a:solidFill>
              <a:srgbClr val="000000"/>
            </a:solidFill>
            <a:miter lim="800000"/>
            <a:headEnd/>
            <a:tailEnd/>
          </a:ln>
        </p:spPr>
        <p:txBody>
          <a:bodyPr lIns="91437" tIns="45718" rIns="91437" bIns="45718"/>
          <a:lstStyle/>
          <a:p>
            <a:r>
              <a:rPr lang="en-US"/>
              <a:t>The same principle applies to a firm. To the degree that the firm is in multiple businesses, its beta reflects all of these businesses.</a:t>
            </a: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8082" name="Rectangle 2"/>
          <p:cNvSpPr>
            <a:spLocks noGrp="1" noRot="1" noChangeAspect="1" noChangeArrowheads="1"/>
          </p:cNvSpPr>
          <p:nvPr>
            <p:ph type="sldImg"/>
          </p:nvPr>
        </p:nvSpPr>
        <p:spPr bwMode="auto">
          <a:xfrm>
            <a:off x="1152525" y="692150"/>
            <a:ext cx="4552950" cy="3416300"/>
          </a:xfrm>
          <a:prstGeom prst="rect">
            <a:avLst/>
          </a:prstGeom>
          <a:solidFill>
            <a:srgbClr val="FFFFFF"/>
          </a:solidFill>
          <a:ln>
            <a:solidFill>
              <a:srgbClr val="000000"/>
            </a:solidFill>
            <a:miter lim="800000"/>
            <a:headEnd/>
            <a:tailEnd/>
          </a:ln>
        </p:spPr>
      </p:sp>
      <p:sp>
        <p:nvSpPr>
          <p:cNvPr id="558083" name="Rectangle 3"/>
          <p:cNvSpPr>
            <a:spLocks noGrp="1" noChangeArrowheads="1"/>
          </p:cNvSpPr>
          <p:nvPr>
            <p:ph type="body" idx="1"/>
          </p:nvPr>
        </p:nvSpPr>
        <p:spPr bwMode="auto">
          <a:xfrm>
            <a:off x="913987" y="4343673"/>
            <a:ext cx="5030026" cy="4114566"/>
          </a:xfrm>
          <a:prstGeom prst="rect">
            <a:avLst/>
          </a:prstGeom>
          <a:solidFill>
            <a:srgbClr val="FFFFFF"/>
          </a:solidFill>
          <a:ln>
            <a:solidFill>
              <a:srgbClr val="000000"/>
            </a:solidFill>
            <a:miter lim="800000"/>
            <a:headEnd/>
            <a:tailEnd/>
          </a:ln>
        </p:spPr>
        <p:txBody>
          <a:bodyPr lIns="91437" tIns="45718" rIns="91437" bIns="45718"/>
          <a:lstStyle/>
          <a:p>
            <a:r>
              <a:rPr lang="en-US"/>
              <a:t>Bottom-up betas build up to the beta from the fundamentals, rather than trusting the regression. </a:t>
            </a:r>
          </a:p>
          <a:p>
            <a:r>
              <a:rPr lang="en-US"/>
              <a:t>The standard error of an average beta for a sector, is smaller by a factor of √n, where n is the number of firms in the sector. Thus, if there are 25 firms in a sector, the standard error of the average is 1/5 the average standard error.</a:t>
            </a: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0130" name="Rectangle 2"/>
          <p:cNvSpPr>
            <a:spLocks noGrp="1" noRot="1" noChangeAspect="1" noChangeArrowheads="1"/>
          </p:cNvSpPr>
          <p:nvPr>
            <p:ph type="sldImg"/>
          </p:nvPr>
        </p:nvSpPr>
        <p:spPr bwMode="auto">
          <a:xfrm>
            <a:off x="1152525" y="692150"/>
            <a:ext cx="4552950" cy="3416300"/>
          </a:xfrm>
          <a:prstGeom prst="rect">
            <a:avLst/>
          </a:prstGeom>
          <a:solidFill>
            <a:srgbClr val="FFFFFF"/>
          </a:solidFill>
          <a:ln>
            <a:solidFill>
              <a:srgbClr val="000000"/>
            </a:solidFill>
            <a:miter lim="800000"/>
            <a:headEnd/>
            <a:tailEnd/>
          </a:ln>
        </p:spPr>
      </p:sp>
      <p:sp>
        <p:nvSpPr>
          <p:cNvPr id="560131" name="Rectangle 3"/>
          <p:cNvSpPr>
            <a:spLocks noGrp="1" noChangeArrowheads="1"/>
          </p:cNvSpPr>
          <p:nvPr>
            <p:ph type="body" idx="1"/>
          </p:nvPr>
        </p:nvSpPr>
        <p:spPr bwMode="auto">
          <a:xfrm>
            <a:off x="913987" y="4343673"/>
            <a:ext cx="5030026" cy="4114566"/>
          </a:xfrm>
          <a:prstGeom prst="rect">
            <a:avLst/>
          </a:prstGeom>
          <a:solidFill>
            <a:srgbClr val="FFFFFF"/>
          </a:solidFill>
          <a:ln>
            <a:solidFill>
              <a:srgbClr val="000000"/>
            </a:solidFill>
            <a:miter lim="800000"/>
            <a:headEnd/>
            <a:tailEnd/>
          </a:ln>
        </p:spPr>
        <p:txBody>
          <a:bodyPr lIns="91437" tIns="45718" rIns="91437" bIns="45718"/>
          <a:lstStyle/>
          <a:p>
            <a:r>
              <a:rPr lang="en-US"/>
              <a:t>Note that</a:t>
            </a:r>
          </a:p>
          <a:p>
            <a:pPr lvl="1"/>
            <a:r>
              <a:rPr lang="en-US"/>
              <a:t>Comparable firms carries an element of subjective judgment. You could look at this list and argue that these firms are not truly comparable to the Home Depot. They might be smaller and riskier than the Home Depot. They might carry more or less operating leverage.</a:t>
            </a: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2178" name="Rectangle 2"/>
          <p:cNvSpPr>
            <a:spLocks noGrp="1" noRot="1" noChangeAspect="1" noChangeArrowheads="1"/>
          </p:cNvSpPr>
          <p:nvPr>
            <p:ph type="sldImg"/>
          </p:nvPr>
        </p:nvSpPr>
        <p:spPr bwMode="auto">
          <a:xfrm>
            <a:off x="1152525" y="692150"/>
            <a:ext cx="4552950" cy="3416300"/>
          </a:xfrm>
          <a:prstGeom prst="rect">
            <a:avLst/>
          </a:prstGeom>
          <a:solidFill>
            <a:srgbClr val="FFFFFF"/>
          </a:solidFill>
          <a:ln>
            <a:solidFill>
              <a:srgbClr val="000000"/>
            </a:solidFill>
            <a:miter lim="800000"/>
            <a:headEnd/>
            <a:tailEnd/>
          </a:ln>
        </p:spPr>
      </p:sp>
      <p:sp>
        <p:nvSpPr>
          <p:cNvPr id="562179" name="Rectangle 3"/>
          <p:cNvSpPr>
            <a:spLocks noGrp="1" noChangeArrowheads="1"/>
          </p:cNvSpPr>
          <p:nvPr>
            <p:ph type="body" idx="1"/>
          </p:nvPr>
        </p:nvSpPr>
        <p:spPr bwMode="auto">
          <a:xfrm>
            <a:off x="913987" y="4343673"/>
            <a:ext cx="5030026" cy="4114566"/>
          </a:xfrm>
          <a:prstGeom prst="rect">
            <a:avLst/>
          </a:prstGeom>
          <a:solidFill>
            <a:srgbClr val="FFFFFF"/>
          </a:solidFill>
          <a:ln>
            <a:solidFill>
              <a:srgbClr val="000000"/>
            </a:solidFill>
            <a:miter lim="800000"/>
            <a:headEnd/>
            <a:tailEnd/>
          </a:ln>
        </p:spPr>
        <p:txBody>
          <a:bodyPr lIns="91437" tIns="45718" rIns="91437" bIns="45718"/>
          <a:lstStyle/>
          <a:p>
            <a:r>
              <a:rPr lang="en-US"/>
              <a:t>I averaged first and then unlevered the beta for comparable firms.</a:t>
            </a:r>
          </a:p>
          <a:p>
            <a:endParaRPr lang="en-US"/>
          </a:p>
          <a:p>
            <a:r>
              <a:rPr lang="en-US"/>
              <a:t>Alternatively, you could have unlevered each firm’s beta and then averaged the unlevered betas. The reason I do not do this is because the individual firms’s betas might be misestimated. Conceptually, however, there is no problem with doing this. (The answer is not that different; the average of the unlevered betas is 0.88)</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4722" name="Rectangle 2"/>
          <p:cNvSpPr>
            <a:spLocks noGrp="1" noRot="1" noChangeAspect="1" noChangeArrowheads="1"/>
          </p:cNvSpPr>
          <p:nvPr>
            <p:ph type="sldImg"/>
          </p:nvPr>
        </p:nvSpPr>
        <p:spPr bwMode="auto">
          <a:xfrm>
            <a:off x="1152525" y="692150"/>
            <a:ext cx="4552950" cy="3416300"/>
          </a:xfrm>
          <a:prstGeom prst="rect">
            <a:avLst/>
          </a:prstGeom>
          <a:solidFill>
            <a:srgbClr val="FFFFFF"/>
          </a:solidFill>
          <a:ln>
            <a:solidFill>
              <a:srgbClr val="000000"/>
            </a:solidFill>
            <a:miter lim="800000"/>
            <a:headEnd/>
            <a:tailEnd/>
          </a:ln>
        </p:spPr>
      </p:sp>
      <p:sp>
        <p:nvSpPr>
          <p:cNvPr id="414723" name="Rectangle 3"/>
          <p:cNvSpPr>
            <a:spLocks noGrp="1" noChangeArrowheads="1"/>
          </p:cNvSpPr>
          <p:nvPr>
            <p:ph type="body" idx="1"/>
          </p:nvPr>
        </p:nvSpPr>
        <p:spPr bwMode="auto">
          <a:xfrm>
            <a:off x="913987" y="4343673"/>
            <a:ext cx="5030026" cy="4114566"/>
          </a:xfrm>
          <a:prstGeom prst="rect">
            <a:avLst/>
          </a:prstGeom>
          <a:solidFill>
            <a:srgbClr val="FFFFFF"/>
          </a:solidFill>
          <a:ln>
            <a:solidFill>
              <a:srgbClr val="000000"/>
            </a:solidFill>
            <a:miter lim="800000"/>
            <a:headEnd/>
            <a:tailEnd/>
          </a:ln>
        </p:spPr>
        <p:txBody>
          <a:bodyPr lIns="91437" tIns="45718" rIns="91437" bIns="45718"/>
          <a:lstStyle/>
          <a:p>
            <a:r>
              <a:rPr lang="en-US"/>
              <a:t>Note that the variance that the CAPM is built around is the variance of actual returns around an expected return. </a:t>
            </a:r>
          </a:p>
          <a:p>
            <a:pPr lvl="1"/>
            <a:r>
              <a:rPr lang="en-US"/>
              <a:t>If you were an investor with a 1-year time horizon, and you bought a 1-year T.Bill, your actual returns (at least in nominal terms) will be equal to your expected returns.</a:t>
            </a:r>
          </a:p>
          <a:p>
            <a:pPr lvl="1"/>
            <a:r>
              <a:rPr lang="en-US"/>
              <a:t>If you were the same investor, and you bought a stock (say Intel), your actual returns will almost certainly not be equal to your expected returns.</a:t>
            </a:r>
          </a:p>
          <a:p>
            <a:r>
              <a:rPr lang="en-US"/>
              <a:t>In practice, we often look at historical (past) returns to estimate variances. Implicitly, we are assuming that this variance is a good proxy for expected future variance.</a:t>
            </a: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2658" name="Rectangle 2"/>
          <p:cNvSpPr>
            <a:spLocks noGrp="1" noRot="1" noChangeAspect="1" noChangeArrowheads="1"/>
          </p:cNvSpPr>
          <p:nvPr>
            <p:ph type="sldImg"/>
          </p:nvPr>
        </p:nvSpPr>
        <p:spPr bwMode="auto">
          <a:xfrm>
            <a:off x="1152525" y="692150"/>
            <a:ext cx="4552950" cy="3416300"/>
          </a:xfrm>
          <a:prstGeom prst="rect">
            <a:avLst/>
          </a:prstGeom>
          <a:solidFill>
            <a:srgbClr val="FFFFFF"/>
          </a:solidFill>
          <a:ln>
            <a:solidFill>
              <a:srgbClr val="000000"/>
            </a:solidFill>
            <a:miter lim="800000"/>
            <a:headEnd/>
            <a:tailEnd/>
          </a:ln>
        </p:spPr>
      </p:sp>
      <p:sp>
        <p:nvSpPr>
          <p:cNvPr id="582659" name="Rectangle 3"/>
          <p:cNvSpPr>
            <a:spLocks noGrp="1" noChangeArrowheads="1"/>
          </p:cNvSpPr>
          <p:nvPr>
            <p:ph type="body" idx="1"/>
          </p:nvPr>
        </p:nvSpPr>
        <p:spPr bwMode="auto">
          <a:xfrm>
            <a:off x="913987" y="4343673"/>
            <a:ext cx="5030026" cy="4114566"/>
          </a:xfrm>
          <a:prstGeom prst="rect">
            <a:avLst/>
          </a:prstGeom>
          <a:solidFill>
            <a:srgbClr val="FFFFFF"/>
          </a:solidFill>
          <a:ln>
            <a:solidFill>
              <a:srgbClr val="000000"/>
            </a:solidFill>
            <a:miter lim="800000"/>
            <a:headEnd/>
            <a:tailEnd/>
          </a:ln>
        </p:spPr>
        <p:txBody>
          <a:bodyPr lIns="91437" tIns="45718" rIns="91437" bIns="45718"/>
          <a:lstStyle/>
          <a:p>
            <a:r>
              <a:rPr lang="en-US"/>
              <a:t>Capital is more than just equity. It also includes other financing sources, including debt.</a:t>
            </a: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6994" name="Rectangle 2"/>
          <p:cNvSpPr>
            <a:spLocks noGrp="1" noRot="1" noChangeAspect="1" noChangeArrowheads="1"/>
          </p:cNvSpPr>
          <p:nvPr>
            <p:ph type="sldImg"/>
          </p:nvPr>
        </p:nvSpPr>
        <p:spPr bwMode="auto">
          <a:xfrm>
            <a:off x="1152525" y="692150"/>
            <a:ext cx="4552950" cy="3416300"/>
          </a:xfrm>
          <a:prstGeom prst="rect">
            <a:avLst/>
          </a:prstGeom>
          <a:solidFill>
            <a:srgbClr val="FFFFFF"/>
          </a:solidFill>
          <a:ln>
            <a:solidFill>
              <a:srgbClr val="000000"/>
            </a:solidFill>
            <a:miter lim="800000"/>
            <a:headEnd/>
            <a:tailEnd/>
          </a:ln>
        </p:spPr>
      </p:sp>
      <p:sp>
        <p:nvSpPr>
          <p:cNvPr id="596995" name="Rectangle 3"/>
          <p:cNvSpPr>
            <a:spLocks noGrp="1" noChangeArrowheads="1"/>
          </p:cNvSpPr>
          <p:nvPr>
            <p:ph type="body" idx="1"/>
          </p:nvPr>
        </p:nvSpPr>
        <p:spPr bwMode="auto">
          <a:xfrm>
            <a:off x="913987" y="4343673"/>
            <a:ext cx="5030026" cy="4114566"/>
          </a:xfrm>
          <a:prstGeom prst="rect">
            <a:avLst/>
          </a:prstGeom>
          <a:solidFill>
            <a:srgbClr val="FFFFFF"/>
          </a:solidFill>
          <a:ln>
            <a:solidFill>
              <a:srgbClr val="000000"/>
            </a:solidFill>
            <a:miter lim="800000"/>
            <a:headEnd/>
            <a:tailEnd/>
          </a:ln>
        </p:spPr>
        <p:txBody>
          <a:bodyPr lIns="91437" tIns="45718" rIns="91437" bIns="45718"/>
          <a:lstStyle/>
          <a:p>
            <a:r>
              <a:rPr lang="en-US"/>
              <a:t>The market value of debt is estimated by considering all debt as if it were one large coupon bond.</a:t>
            </a:r>
          </a:p>
          <a:p>
            <a:endParaRPr lang="en-US"/>
          </a:p>
          <a:p>
            <a:r>
              <a:rPr lang="en-US"/>
              <a:t>The average maturity of debt can be obtained from the 10-K.</a:t>
            </a: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5186" name="Rectangle 2"/>
          <p:cNvSpPr>
            <a:spLocks noGrp="1" noRot="1" noChangeAspect="1" noChangeArrowheads="1"/>
          </p:cNvSpPr>
          <p:nvPr>
            <p:ph type="sldImg"/>
          </p:nvPr>
        </p:nvSpPr>
        <p:spPr bwMode="auto">
          <a:xfrm>
            <a:off x="1152525" y="692150"/>
            <a:ext cx="4552950" cy="3416300"/>
          </a:xfrm>
          <a:prstGeom prst="rect">
            <a:avLst/>
          </a:prstGeom>
          <a:solidFill>
            <a:srgbClr val="FFFFFF"/>
          </a:solidFill>
          <a:ln>
            <a:solidFill>
              <a:srgbClr val="000000"/>
            </a:solidFill>
            <a:miter lim="800000"/>
            <a:headEnd/>
            <a:tailEnd/>
          </a:ln>
        </p:spPr>
      </p:sp>
      <p:sp>
        <p:nvSpPr>
          <p:cNvPr id="605187" name="Rectangle 3"/>
          <p:cNvSpPr>
            <a:spLocks noGrp="1" noChangeArrowheads="1"/>
          </p:cNvSpPr>
          <p:nvPr>
            <p:ph type="body" idx="1"/>
          </p:nvPr>
        </p:nvSpPr>
        <p:spPr bwMode="auto">
          <a:xfrm>
            <a:off x="913987" y="4343673"/>
            <a:ext cx="5030026" cy="4114566"/>
          </a:xfrm>
          <a:prstGeom prst="rect">
            <a:avLst/>
          </a:prstGeom>
          <a:solidFill>
            <a:srgbClr val="FFFFFF"/>
          </a:solidFill>
          <a:ln>
            <a:solidFill>
              <a:srgbClr val="000000"/>
            </a:solidFill>
            <a:miter lim="800000"/>
            <a:headEnd/>
            <a:tailEnd/>
          </a:ln>
        </p:spPr>
        <p:txBody>
          <a:bodyPr lIns="91437" tIns="45718" rIns="91437" bIns="45718"/>
          <a:lstStyle/>
          <a:p>
            <a:r>
              <a:rPr lang="en-US"/>
              <a:t>Summarizes the inputs from the last 90 pages.</a:t>
            </a:r>
          </a:p>
          <a:p>
            <a:endParaRPr lang="en-US"/>
          </a:p>
          <a:p>
            <a:r>
              <a:rPr lang="en-US"/>
              <a:t>The financing choice becomes simpler if the sources of capital can be boiled down to debt and equity. Consequently, we have condensed all of the debt -short as well as long term debt- into one figure and attached the long term cost of debt to it. (We are implicitly assuming that the rolled-over cost of short term debt is equal to the long term cost of debt)</a:t>
            </a:r>
          </a:p>
          <a:p>
            <a:endParaRPr lang="en-US"/>
          </a:p>
          <a:p>
            <a:r>
              <a:rPr lang="en-US" b="1"/>
              <a:t>Special cases:</a:t>
            </a:r>
            <a:endParaRPr lang="en-US"/>
          </a:p>
          <a:p>
            <a:r>
              <a:rPr lang="en-US"/>
              <a:t>Hybrid Securities: If you have convertible debt, it is best to break down the convertible debt into debt and equity components.</a:t>
            </a:r>
          </a:p>
          <a:p>
            <a:r>
              <a:rPr lang="en-US"/>
              <a:t>Preferred Stock: This has to be treated as a third component of capital, with a cost set equal to the preferred dividend yield (without a tax benefit)</a:t>
            </a:r>
          </a:p>
          <a:p>
            <a:endParaRPr lang="en-US"/>
          </a:p>
          <a:p>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5426" name="Rectangle 2"/>
          <p:cNvSpPr>
            <a:spLocks noGrp="1" noRot="1" noChangeAspect="1" noChangeArrowheads="1"/>
          </p:cNvSpPr>
          <p:nvPr>
            <p:ph type="sldImg"/>
          </p:nvPr>
        </p:nvSpPr>
        <p:spPr bwMode="auto">
          <a:xfrm>
            <a:off x="1152525" y="692150"/>
            <a:ext cx="4552950" cy="3416300"/>
          </a:xfrm>
          <a:prstGeom prst="rect">
            <a:avLst/>
          </a:prstGeom>
          <a:solidFill>
            <a:srgbClr val="FFFFFF"/>
          </a:solidFill>
          <a:ln>
            <a:solidFill>
              <a:srgbClr val="000000"/>
            </a:solidFill>
            <a:miter lim="800000"/>
            <a:headEnd/>
            <a:tailEnd/>
          </a:ln>
        </p:spPr>
      </p:sp>
      <p:sp>
        <p:nvSpPr>
          <p:cNvPr id="615427" name="Rectangle 3"/>
          <p:cNvSpPr>
            <a:spLocks noGrp="1" noChangeArrowheads="1"/>
          </p:cNvSpPr>
          <p:nvPr>
            <p:ph type="body" idx="1"/>
          </p:nvPr>
        </p:nvSpPr>
        <p:spPr bwMode="auto">
          <a:xfrm>
            <a:off x="913987" y="4343673"/>
            <a:ext cx="5030026" cy="4114566"/>
          </a:xfrm>
          <a:prstGeom prst="rect">
            <a:avLst/>
          </a:prstGeom>
          <a:solidFill>
            <a:srgbClr val="FFFFFF"/>
          </a:solidFill>
          <a:ln>
            <a:solidFill>
              <a:srgbClr val="000000"/>
            </a:solidFill>
            <a:miter lim="800000"/>
            <a:headEnd/>
            <a:tailEnd/>
          </a:ln>
        </p:spPr>
        <p:txBody>
          <a:bodyPr lIns="91437" tIns="45718" rIns="91437" bIns="45718"/>
          <a:lstStyle/>
          <a:p>
            <a:r>
              <a:rPr lang="en-US"/>
              <a:t>While the cost of equity and capital can be very different numbers, they can both be used as hurdle rates, as long as the returns and cash flows are defined consistently.</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6770" name="Rectangle 2"/>
          <p:cNvSpPr>
            <a:spLocks noGrp="1" noRot="1" noChangeAspect="1" noChangeArrowheads="1"/>
          </p:cNvSpPr>
          <p:nvPr>
            <p:ph type="sldImg"/>
          </p:nvPr>
        </p:nvSpPr>
        <p:spPr bwMode="auto">
          <a:xfrm>
            <a:off x="1152525" y="692150"/>
            <a:ext cx="4552950" cy="3416300"/>
          </a:xfrm>
          <a:prstGeom prst="rect">
            <a:avLst/>
          </a:prstGeom>
          <a:solidFill>
            <a:srgbClr val="FFFFFF"/>
          </a:solidFill>
          <a:ln>
            <a:solidFill>
              <a:srgbClr val="000000"/>
            </a:solidFill>
            <a:miter lim="800000"/>
            <a:headEnd/>
            <a:tailEnd/>
          </a:ln>
        </p:spPr>
      </p:sp>
      <p:sp>
        <p:nvSpPr>
          <p:cNvPr id="416771" name="Rectangle 3"/>
          <p:cNvSpPr>
            <a:spLocks noGrp="1" noChangeArrowheads="1"/>
          </p:cNvSpPr>
          <p:nvPr>
            <p:ph type="body" idx="1"/>
          </p:nvPr>
        </p:nvSpPr>
        <p:spPr bwMode="auto">
          <a:xfrm>
            <a:off x="913987" y="4343673"/>
            <a:ext cx="5030026" cy="4114566"/>
          </a:xfrm>
          <a:prstGeom prst="rect">
            <a:avLst/>
          </a:prstGeom>
          <a:solidFill>
            <a:srgbClr val="FFFFFF"/>
          </a:solidFill>
          <a:ln>
            <a:solidFill>
              <a:srgbClr val="000000"/>
            </a:solidFill>
            <a:miter lim="800000"/>
            <a:headEnd/>
            <a:tailEnd/>
          </a:ln>
        </p:spPr>
        <p:txBody>
          <a:bodyPr lIns="91437" tIns="45718" rIns="91437" bIns="45718"/>
          <a:lstStyle/>
          <a:p>
            <a:r>
              <a:rPr lang="en-US"/>
              <a:t>This is the critical second step that all risk and return models in finance take.</a:t>
            </a:r>
          </a:p>
          <a:p>
            <a:r>
              <a:rPr lang="en-US"/>
              <a:t>As examples,</a:t>
            </a:r>
          </a:p>
          <a:p>
            <a:pPr lvl="1"/>
            <a:r>
              <a:rPr lang="en-US"/>
              <a:t>Project-specific Risk: Disney’s new Animal Kingdom theme park: To the degree that actual revenues at this park may be greater or less than expected.</a:t>
            </a:r>
          </a:p>
          <a:p>
            <a:pPr lvl="1"/>
            <a:r>
              <a:rPr lang="en-US"/>
              <a:t>Competitive Risk: The competition (Universal Studios, for instance) may take actions (like opening or closing a park) that affect Disney’s revenues at Animal Kingdom.</a:t>
            </a:r>
          </a:p>
          <a:p>
            <a:pPr lvl="1"/>
            <a:r>
              <a:rPr lang="en-US"/>
              <a:t>Industry-specific risk: Congress may pass laws affecting cable and network television, and affect expected revenues at Disney and ABC, as well as all other firms in the sector, perhaps to varying degrees.</a:t>
            </a:r>
          </a:p>
          <a:p>
            <a:pPr lvl="1"/>
            <a:r>
              <a:rPr lang="en-US"/>
              <a:t>International Risk: As the Asian crisis deepens, there may be a loss of revenues at Disneyland (as tourists from Asia choose to stay home) and at Tokyo Disney</a:t>
            </a:r>
          </a:p>
          <a:p>
            <a:pPr lvl="1"/>
            <a:r>
              <a:rPr lang="en-US"/>
              <a:t>Market risk: If interest rates in the US go up, Disney’s value as a firm will be affected.</a:t>
            </a:r>
          </a:p>
          <a:p>
            <a:r>
              <a:rPr lang="en-US"/>
              <a:t>From the perspective of an investor who holds only Disney, all risk is relevant.</a:t>
            </a:r>
          </a:p>
          <a:p>
            <a:r>
              <a:rPr lang="en-US"/>
              <a:t>From the perspective of a diversified investor, the first three risks can be diversified away, the fourth might be diversifiable (with a globally diversified portfolio) but the last risk is not.</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8818" name="Rectangle 2"/>
          <p:cNvSpPr>
            <a:spLocks noGrp="1" noRot="1" noChangeAspect="1" noChangeArrowheads="1"/>
          </p:cNvSpPr>
          <p:nvPr>
            <p:ph type="sldImg"/>
          </p:nvPr>
        </p:nvSpPr>
        <p:spPr bwMode="auto">
          <a:xfrm>
            <a:off x="1152525" y="692150"/>
            <a:ext cx="4552950" cy="3416300"/>
          </a:xfrm>
          <a:prstGeom prst="rect">
            <a:avLst/>
          </a:prstGeom>
          <a:solidFill>
            <a:srgbClr val="FFFFFF"/>
          </a:solidFill>
          <a:ln>
            <a:solidFill>
              <a:srgbClr val="000000"/>
            </a:solidFill>
            <a:miter lim="800000"/>
            <a:headEnd/>
            <a:tailEnd/>
          </a:ln>
        </p:spPr>
      </p:sp>
      <p:sp>
        <p:nvSpPr>
          <p:cNvPr id="418819" name="Rectangle 3"/>
          <p:cNvSpPr>
            <a:spLocks noGrp="1" noChangeArrowheads="1"/>
          </p:cNvSpPr>
          <p:nvPr>
            <p:ph type="body" idx="1"/>
          </p:nvPr>
        </p:nvSpPr>
        <p:spPr bwMode="auto">
          <a:xfrm>
            <a:off x="913987" y="4343673"/>
            <a:ext cx="5030026" cy="4114566"/>
          </a:xfrm>
          <a:prstGeom prst="rect">
            <a:avLst/>
          </a:prstGeom>
          <a:solidFill>
            <a:srgbClr val="FFFFFF"/>
          </a:solidFill>
          <a:ln>
            <a:solidFill>
              <a:srgbClr val="000000"/>
            </a:solidFill>
            <a:miter lim="800000"/>
            <a:headEnd/>
            <a:tailEnd/>
          </a:ln>
        </p:spPr>
        <p:txBody>
          <a:bodyPr lIns="91437" tIns="45718" rIns="91437" bIns="45718"/>
          <a:lstStyle/>
          <a:p>
            <a:r>
              <a:rPr lang="en-US"/>
              <a:t>The first argument (that each investment is a small percent of your portfolio) is a pretty weak one. The second one (that things average out over investments and time) is a much stronger one.</a:t>
            </a:r>
          </a:p>
          <a:p>
            <a:endParaRPr lang="en-US"/>
          </a:p>
          <a:p>
            <a:r>
              <a:rPr lang="en-US"/>
              <a:t>Consider the news stories in the WSJ on any given day. About 85 to 90% of the stories are on individual firms (rather than affecting the entire market or about macro economic occurrences) and they cut both ways - some stories are good news (with the stock price rising) and some are bad news (with stock prices falling)</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0866" name="Rectangle 2"/>
          <p:cNvSpPr>
            <a:spLocks noGrp="1" noRot="1" noChangeAspect="1" noChangeArrowheads="1"/>
          </p:cNvSpPr>
          <p:nvPr>
            <p:ph type="sldImg"/>
          </p:nvPr>
        </p:nvSpPr>
        <p:spPr bwMode="auto">
          <a:xfrm>
            <a:off x="1152525" y="692150"/>
            <a:ext cx="4552950" cy="3416300"/>
          </a:xfrm>
          <a:prstGeom prst="rect">
            <a:avLst/>
          </a:prstGeom>
          <a:solidFill>
            <a:srgbClr val="FFFFFF"/>
          </a:solidFill>
          <a:ln>
            <a:solidFill>
              <a:srgbClr val="000000"/>
            </a:solidFill>
            <a:miter lim="800000"/>
            <a:headEnd/>
            <a:tailEnd/>
          </a:ln>
        </p:spPr>
      </p:sp>
      <p:sp>
        <p:nvSpPr>
          <p:cNvPr id="420867" name="Rectangle 3"/>
          <p:cNvSpPr>
            <a:spLocks noGrp="1" noChangeArrowheads="1"/>
          </p:cNvSpPr>
          <p:nvPr>
            <p:ph type="body" idx="1"/>
          </p:nvPr>
        </p:nvSpPr>
        <p:spPr bwMode="auto">
          <a:xfrm>
            <a:off x="913987" y="4343673"/>
            <a:ext cx="5030026" cy="4114566"/>
          </a:xfrm>
          <a:prstGeom prst="rect">
            <a:avLst/>
          </a:prstGeom>
          <a:solidFill>
            <a:srgbClr val="FFFFFF"/>
          </a:solidFill>
          <a:ln>
            <a:solidFill>
              <a:srgbClr val="000000"/>
            </a:solidFill>
            <a:miter lim="800000"/>
            <a:headEnd/>
            <a:tailEnd/>
          </a:ln>
        </p:spPr>
        <p:txBody>
          <a:bodyPr lIns="91437" tIns="45718" rIns="91437" bIns="45718"/>
          <a:lstStyle/>
          <a:p>
            <a:r>
              <a:rPr lang="en-US"/>
              <a:t>We assume that the marginal investor, who sets prices, is well diversified. (Note that we do not need to assume that all investors are diversified)</a:t>
            </a:r>
          </a:p>
          <a:p>
            <a:r>
              <a:rPr lang="en-US" b="1"/>
              <a:t>An argument for the marginally diversified investor</a:t>
            </a:r>
            <a:r>
              <a:rPr lang="en-US"/>
              <a:t>: Assume that a diversified investor and a non-diversified investor are both looking at Boeing. The latter looks at the stock and sees all risk. The former looks at it and sees only the non-diversifiable risk. If they agree on the expected earnings and cash flows, the former will be willing to pay a higher price. Thus, the latter will get driven out of the market (perhaps into mutual funds).</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2914" name="Rectangle 2"/>
          <p:cNvSpPr>
            <a:spLocks noGrp="1" noRot="1" noChangeAspect="1" noChangeArrowheads="1"/>
          </p:cNvSpPr>
          <p:nvPr>
            <p:ph type="sldImg"/>
          </p:nvPr>
        </p:nvSpPr>
        <p:spPr bwMode="auto">
          <a:xfrm>
            <a:off x="1152525" y="692150"/>
            <a:ext cx="4552950" cy="3416300"/>
          </a:xfrm>
          <a:prstGeom prst="rect">
            <a:avLst/>
          </a:prstGeom>
          <a:solidFill>
            <a:srgbClr val="FFFFFF"/>
          </a:solidFill>
          <a:ln>
            <a:solidFill>
              <a:srgbClr val="000000"/>
            </a:solidFill>
            <a:miter lim="800000"/>
            <a:headEnd/>
            <a:tailEnd/>
          </a:ln>
        </p:spPr>
      </p:sp>
      <p:sp>
        <p:nvSpPr>
          <p:cNvPr id="422915" name="Rectangle 3"/>
          <p:cNvSpPr>
            <a:spLocks noGrp="1" noChangeArrowheads="1"/>
          </p:cNvSpPr>
          <p:nvPr>
            <p:ph type="body" idx="1"/>
          </p:nvPr>
        </p:nvSpPr>
        <p:spPr bwMode="auto">
          <a:xfrm>
            <a:off x="913987" y="4343673"/>
            <a:ext cx="5030026" cy="4114566"/>
          </a:xfrm>
          <a:prstGeom prst="rect">
            <a:avLst/>
          </a:prstGeom>
          <a:solidFill>
            <a:srgbClr val="FFFFFF"/>
          </a:solidFill>
          <a:ln>
            <a:solidFill>
              <a:srgbClr val="000000"/>
            </a:solidFill>
            <a:miter lim="800000"/>
            <a:headEnd/>
            <a:tailEnd/>
          </a:ln>
        </p:spPr>
        <p:txBody>
          <a:bodyPr lIns="91437" tIns="45718" rIns="91437" bIns="45718"/>
          <a:lstStyle/>
          <a:p>
            <a:r>
              <a:rPr lang="en-US"/>
              <a:t>There are two reasons investors choose to stay undiversified:</a:t>
            </a:r>
          </a:p>
          <a:p>
            <a:pPr lvl="1"/>
            <a:r>
              <a:rPr lang="en-US"/>
              <a:t>They think that they can pick undervalued investments (private information)</a:t>
            </a:r>
          </a:p>
          <a:p>
            <a:pPr lvl="1"/>
            <a:r>
              <a:rPr lang="en-US"/>
              <a:t>There are transactions costs. Since the marginal benefits of diversification decrease as the number of investments increases, you will stop diversifying.</a:t>
            </a:r>
          </a:p>
          <a:p>
            <a:r>
              <a:rPr lang="en-US"/>
              <a:t>If we assume no costs to diversifying and no private information, we take away these reasons fro not diversifying. Consequently, you will keep adding traded assets to your portfolio until you have every single one. This portfolio is called the market portfolio. This portfolio should include all traded assets, held in proportion to their market value.</a:t>
            </a:r>
          </a:p>
          <a:p>
            <a:r>
              <a:rPr lang="en-US"/>
              <a:t>The only differences between investors then will be in not what is in the market portfolio but how much they allocate to the riskless asset and how much to the market portfolio.</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1570" name="Rectangle 2"/>
          <p:cNvSpPr>
            <a:spLocks noGrp="1" noRot="1" noChangeAspect="1" noChangeArrowheads="1" noTextEdit="1"/>
          </p:cNvSpPr>
          <p:nvPr>
            <p:ph type="sldImg"/>
          </p:nvPr>
        </p:nvSpPr>
        <p:spPr>
          <a:ln/>
        </p:spPr>
      </p:sp>
      <p:sp>
        <p:nvSpPr>
          <p:cNvPr id="621571" name="Rectangle 3"/>
          <p:cNvSpPr>
            <a:spLocks noGrp="1" noChangeArrowheads="1"/>
          </p:cNvSpPr>
          <p:nvPr>
            <p:ph type="body" idx="1"/>
          </p:nvPr>
        </p:nvSpPr>
        <p:spPr/>
        <p:txBody>
          <a:bodyPr lIns="89538" tIns="44769" rIns="89538" bIns="44769"/>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4962" name="Rectangle 2"/>
          <p:cNvSpPr>
            <a:spLocks noGrp="1" noRot="1" noChangeAspect="1" noChangeArrowheads="1"/>
          </p:cNvSpPr>
          <p:nvPr>
            <p:ph type="sldImg"/>
          </p:nvPr>
        </p:nvSpPr>
        <p:spPr bwMode="auto">
          <a:xfrm>
            <a:off x="1152525" y="692150"/>
            <a:ext cx="4552950" cy="3416300"/>
          </a:xfrm>
          <a:prstGeom prst="rect">
            <a:avLst/>
          </a:prstGeom>
          <a:solidFill>
            <a:srgbClr val="FFFFFF"/>
          </a:solidFill>
          <a:ln>
            <a:solidFill>
              <a:srgbClr val="000000"/>
            </a:solidFill>
            <a:miter lim="800000"/>
            <a:headEnd/>
            <a:tailEnd/>
          </a:ln>
        </p:spPr>
      </p:sp>
      <p:sp>
        <p:nvSpPr>
          <p:cNvPr id="424963" name="Rectangle 3"/>
          <p:cNvSpPr>
            <a:spLocks noGrp="1" noChangeArrowheads="1"/>
          </p:cNvSpPr>
          <p:nvPr>
            <p:ph type="body" idx="1"/>
          </p:nvPr>
        </p:nvSpPr>
        <p:spPr bwMode="auto">
          <a:xfrm>
            <a:off x="913987" y="4343673"/>
            <a:ext cx="5030026" cy="4114566"/>
          </a:xfrm>
          <a:prstGeom prst="rect">
            <a:avLst/>
          </a:prstGeom>
          <a:solidFill>
            <a:srgbClr val="FFFFFF"/>
          </a:solidFill>
          <a:ln>
            <a:solidFill>
              <a:srgbClr val="000000"/>
            </a:solidFill>
            <a:miter lim="800000"/>
            <a:headEnd/>
            <a:tailEnd/>
          </a:ln>
        </p:spPr>
        <p:txBody>
          <a:bodyPr lIns="91437" tIns="45718" rIns="91437" bIns="45718"/>
          <a:lstStyle/>
          <a:p>
            <a:r>
              <a:rPr lang="en-US"/>
              <a:t>If an investor holds the market portfolio, the risk of any asset is the risk that it adds to the portfolio. That is what beta measures.</a:t>
            </a:r>
          </a:p>
          <a:p>
            <a:r>
              <a:rPr lang="en-US"/>
              <a:t>The cost of equity is a linear function of the beta of the portfolio.</a:t>
            </a:r>
          </a:p>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auto">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6" name="Rectangle 15"/>
          <p:cNvSpPr>
            <a:spLocks noChangeArrowheads="1"/>
          </p:cNvSpPr>
          <p:nvPr/>
        </p:nvSpPr>
        <p:spPr bwMode="auto">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2" name="Rectangle 11"/>
          <p:cNvSpPr>
            <a:spLocks noChangeArrowheads="1"/>
          </p:cNvSpPr>
          <p:nvPr/>
        </p:nvSpPr>
        <p:spPr bwMode="auto">
          <a:xfrm>
            <a:off x="152400" y="6400800"/>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dirty="0"/>
          </a:p>
        </p:txBody>
      </p:sp>
      <p:sp>
        <p:nvSpPr>
          <p:cNvPr id="28" name="Date Placeholder 27"/>
          <p:cNvSpPr>
            <a:spLocks noGrp="1"/>
          </p:cNvSpPr>
          <p:nvPr>
            <p:ph type="dt" sz="half" idx="10"/>
          </p:nvPr>
        </p:nvSpPr>
        <p:spPr/>
        <p:txBody>
          <a:bodyPr/>
          <a:lstStyle/>
          <a:p>
            <a:endParaRPr lang="en-US"/>
          </a:p>
        </p:txBody>
      </p:sp>
      <p:sp>
        <p:nvSpPr>
          <p:cNvPr id="17" name="Footer Placeholder 16"/>
          <p:cNvSpPr>
            <a:spLocks noGrp="1"/>
          </p:cNvSpPr>
          <p:nvPr>
            <p:ph type="ftr" sz="quarter" idx="11"/>
          </p:nvPr>
        </p:nvSpPr>
        <p:spPr/>
        <p:txBody>
          <a:bodyPr/>
          <a:lstStyle/>
          <a:p>
            <a:r>
              <a:rPr lang="en-US" smtClean="0"/>
              <a:t>Copyright © 2007 Pearson Addison-Wesley. All rights reserved.</a:t>
            </a:r>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a:p>
        </p:txBody>
      </p:sp>
      <p:sp>
        <p:nvSpPr>
          <p:cNvPr id="10" name="Rectangle 9"/>
          <p:cNvSpPr>
            <a:spLocks noChangeArrowheads="1"/>
          </p:cNvSpPr>
          <p:nvPr/>
        </p:nvSpPr>
        <p:spPr bwMode="auto">
          <a:xfrm>
            <a:off x="155448"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dirty="0"/>
          </a:p>
        </p:txBody>
      </p:sp>
      <p:sp>
        <p:nvSpPr>
          <p:cNvPr id="18" name="Rectangle 17"/>
          <p:cNvSpPr>
            <a:spLocks noChangeArrowheads="1"/>
          </p:cNvSpPr>
          <p:nvPr/>
        </p:nvSpPr>
        <p:spPr bwMode="auto">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9" name="Rectangle 18"/>
          <p:cNvSpPr>
            <a:spLocks noChangeArrowheads="1"/>
          </p:cNvSpPr>
          <p:nvPr/>
        </p:nvSpPr>
        <p:spPr bwMode="auto">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EAB534A1-6402-488B-A652-E469620D7916}" type="slidenum">
              <a:rPr lang="en-US" smtClean="0">
                <a:solidFill>
                  <a:schemeClr val="accent3">
                    <a:shade val="75000"/>
                  </a:schemeClr>
                </a:solidFill>
              </a:rPr>
              <a:pPr/>
              <a:t>‹#›</a:t>
            </a:fld>
            <a:endParaRPr lang="en-US" dirty="0">
              <a:solidFill>
                <a:schemeClr val="accent3">
                  <a:shade val="75000"/>
                </a:schemeClr>
              </a:solidFill>
            </a:endParaRPr>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lang="en-US" smtClean="0"/>
              <a:t>Click to edit Master title style</a:t>
            </a:r>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cSld name="Title and Content over Text">
    <p:spTree>
      <p:nvGrpSpPr>
        <p:cNvPr id="1" name=""/>
        <p:cNvGrpSpPr/>
        <p:nvPr/>
      </p:nvGrpSpPr>
      <p:grpSpPr>
        <a:xfrm>
          <a:off x="0" y="0"/>
          <a:ext cx="0" cy="0"/>
          <a:chOff x="0" y="0"/>
          <a:chExt cx="0" cy="0"/>
        </a:xfrm>
      </p:grpSpPr>
      <p:sp>
        <p:nvSpPr>
          <p:cNvPr id="2" name="Title 1"/>
          <p:cNvSpPr>
            <a:spLocks noGrp="1"/>
          </p:cNvSpPr>
          <p:nvPr>
            <p:ph type="title"/>
          </p:nvPr>
        </p:nvSpPr>
        <p:spPr>
          <a:xfrm>
            <a:off x="304800" y="76200"/>
            <a:ext cx="84582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304800" y="1524000"/>
            <a:ext cx="8458200" cy="23241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04800" y="4000500"/>
            <a:ext cx="8458200" cy="23241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0"/>
          </p:nvPr>
        </p:nvSpPr>
        <p:spPr>
          <a:xfrm>
            <a:off x="304800" y="6477000"/>
            <a:ext cx="3962400" cy="228600"/>
          </a:xfrm>
        </p:spPr>
        <p:txBody>
          <a:bodyPr/>
          <a:lstStyle>
            <a:lvl1pPr>
              <a:defRPr/>
            </a:lvl1pPr>
          </a:lstStyle>
          <a:p>
            <a:r>
              <a:rPr lang="en-US" smtClean="0"/>
              <a:t>Copyright © 2007 Pearson Addison-Wesley. All rights reserved.</a:t>
            </a:r>
            <a:endParaRPr lang="en-US"/>
          </a:p>
        </p:txBody>
      </p:sp>
      <p:sp>
        <p:nvSpPr>
          <p:cNvPr id="6" name="Slide Number Placeholder 5"/>
          <p:cNvSpPr>
            <a:spLocks noGrp="1"/>
          </p:cNvSpPr>
          <p:nvPr>
            <p:ph type="sldNum" sz="quarter" idx="11"/>
          </p:nvPr>
        </p:nvSpPr>
        <p:spPr>
          <a:xfrm>
            <a:off x="6858000" y="6477000"/>
            <a:ext cx="1905000" cy="228600"/>
          </a:xfrm>
        </p:spPr>
        <p:txBody>
          <a:bodyPr/>
          <a:lstStyle>
            <a:lvl1pPr>
              <a:defRPr/>
            </a:lvl1pPr>
          </a:lstStyle>
          <a:p>
            <a:r>
              <a:rPr lang="en-US"/>
              <a:t>10-</a:t>
            </a:r>
            <a:fld id="{342650B0-A0D7-4DCE-999A-8DE9B31F65C6}"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lang="en-US" smtClean="0"/>
              <a:t>Click to edit Master title style</a:t>
            </a:r>
            <a:endParaRPr lang="en-US" dirty="0"/>
          </a:p>
        </p:txBody>
      </p:sp>
      <p:sp>
        <p:nvSpPr>
          <p:cNvPr id="6" name="Slide Number Placeholder 5"/>
          <p:cNvSpPr>
            <a:spLocks noGrp="1"/>
          </p:cNvSpPr>
          <p:nvPr>
            <p:ph type="sldNum" sz="quarter" idx="12"/>
          </p:nvPr>
        </p:nvSpPr>
        <p:spPr/>
        <p:txBody>
          <a:bodyPr/>
          <a:lstStyle/>
          <a:p>
            <a:fld id="{E8C80D2A-EA4E-4A37-A9DF-772D0EA46EC5}" type="slidenum">
              <a:rPr lang="en-US" smtClean="0"/>
              <a:pPr/>
              <a:t>‹#›</a:t>
            </a:fld>
            <a:endParaRPr lang="en-US" dirty="0"/>
          </a:p>
        </p:txBody>
      </p:sp>
      <p:sp>
        <p:nvSpPr>
          <p:cNvPr id="8" name="Content Placeholder 7"/>
          <p:cNvSpPr>
            <a:spLocks noGrp="1"/>
          </p:cNvSpPr>
          <p:nvPr>
            <p:ph sz="quarter" idx="13"/>
          </p:nvPr>
        </p:nvSpPr>
        <p:spPr>
          <a:xfrm>
            <a:off x="304800" y="1447800"/>
            <a:ext cx="8503920" cy="480364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auto">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5" name="Rectangle 14"/>
          <p:cNvSpPr>
            <a:spLocks noChangeArrowheads="1"/>
          </p:cNvSpPr>
          <p:nvPr/>
        </p:nvSpPr>
        <p:spPr bwMode="auto">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6" name="Rectangle 15"/>
          <p:cNvSpPr>
            <a:spLocks noChangeArrowheads="1"/>
          </p:cNvSpPr>
          <p:nvPr/>
        </p:nvSpPr>
        <p:spPr bwMode="auto">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8" name="Rectangle 17"/>
          <p:cNvSpPr>
            <a:spLocks noChangeArrowheads="1"/>
          </p:cNvSpPr>
          <p:nvPr/>
        </p:nvSpPr>
        <p:spPr bwMode="auto">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9" name="Rectangle 18"/>
          <p:cNvSpPr>
            <a:spLocks noChangeArrowheads="1"/>
          </p:cNvSpPr>
          <p:nvPr/>
        </p:nvSpPr>
        <p:spPr bwMode="auto">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368426" y="2743200"/>
            <a:ext cx="6480174" cy="1673225"/>
          </a:xfrm>
        </p:spPr>
        <p:txBody>
          <a:bodyPr anchor="t"/>
          <a:lstStyle>
            <a:lvl1pPr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13" name="Rectangle 12"/>
          <p:cNvSpPr>
            <a:spLocks noChangeArrowheads="1"/>
          </p:cNvSpPr>
          <p:nvPr/>
        </p:nvSpPr>
        <p:spPr bwMode="auto">
          <a:xfrm>
            <a:off x="149352" y="6383319"/>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4" name="Rectangle 13"/>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dirty="0"/>
          </a:p>
        </p:txBody>
      </p:sp>
      <p:sp>
        <p:nvSpPr>
          <p:cNvPr id="5" name="Footer Placeholder 4"/>
          <p:cNvSpPr>
            <a:spLocks noGrp="1"/>
          </p:cNvSpPr>
          <p:nvPr>
            <p:ph type="ftr" sz="quarter" idx="11"/>
          </p:nvPr>
        </p:nvSpPr>
        <p:spPr/>
        <p:txBody>
          <a:bodyPr/>
          <a:lstStyle/>
          <a:p>
            <a:r>
              <a:rPr lang="en-US" smtClean="0"/>
              <a:t>Copyright © 2007 Pearson Addison-Wesley. All rights reserved.</a:t>
            </a:r>
            <a:endParaRPr lang="en-US"/>
          </a:p>
        </p:txBody>
      </p:sp>
      <p:sp>
        <p:nvSpPr>
          <p:cNvPr id="4" name="Date Placeholder 3"/>
          <p:cNvSpPr>
            <a:spLocks noGrp="1"/>
          </p:cNvSpPr>
          <p:nvPr>
            <p:ph type="dt" sz="half" idx="10"/>
          </p:nvPr>
        </p:nvSpPr>
        <p:spPr/>
        <p:txBody>
          <a:bodyPr/>
          <a:lstStyle/>
          <a:p>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6" name="Slide Number Placeholder 5"/>
          <p:cNvSpPr>
            <a:spLocks noGrp="1"/>
          </p:cNvSpPr>
          <p:nvPr>
            <p:ph type="sldNum" sz="quarter" idx="12"/>
          </p:nvPr>
        </p:nvSpPr>
        <p:spPr>
          <a:xfrm>
            <a:off x="4343400" y="2177976"/>
            <a:ext cx="457200" cy="441325"/>
          </a:xfrm>
        </p:spPr>
        <p:txBody>
          <a:bodyPr/>
          <a:lstStyle>
            <a:lvl1pPr>
              <a:defRPr>
                <a:solidFill>
                  <a:schemeClr val="accent3">
                    <a:shade val="75000"/>
                  </a:schemeClr>
                </a:solidFill>
              </a:defRPr>
            </a:lvl1pPr>
          </a:lstStyle>
          <a:p>
            <a:fld id="{E8C80D2A-EA4E-4A37-A9DF-772D0EA46EC5}" type="slidenum">
              <a:rPr lang="en-US" smtClean="0">
                <a:solidFill>
                  <a:schemeClr val="accent3">
                    <a:shade val="75000"/>
                  </a:schemeClr>
                </a:solidFill>
              </a:rPr>
              <a:pPr/>
              <a:t>‹#›</a:t>
            </a:fld>
            <a:endParaRPr lang="en-US" dirty="0">
              <a:solidFill>
                <a:schemeClr val="accent3">
                  <a:shade val="75000"/>
                </a:schemeClr>
              </a:solidFill>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lang="en-US" smtClean="0"/>
              <a:t>Click to edit Master title style</a:t>
            </a:r>
            <a:endParaRPr lang="en-US"/>
          </a:p>
        </p:txBody>
      </p:sp>
      <p:sp>
        <p:nvSpPr>
          <p:cNvPr id="5" name="Date Placeholder 4"/>
          <p:cNvSpPr>
            <a:spLocks noGrp="1"/>
          </p:cNvSpPr>
          <p:nvPr>
            <p:ph type="dt" sz="half" idx="10"/>
          </p:nvPr>
        </p:nvSpPr>
        <p:spPr>
          <a:xfrm>
            <a:off x="5791200" y="6409944"/>
            <a:ext cx="3044952" cy="365760"/>
          </a:xfrm>
        </p:spPr>
        <p:txBody>
          <a:bodyPr/>
          <a:lstStyle/>
          <a:p>
            <a:endParaRPr lang="en-US"/>
          </a:p>
        </p:txBody>
      </p:sp>
      <p:sp>
        <p:nvSpPr>
          <p:cNvPr id="6" name="Footer Placeholder 5"/>
          <p:cNvSpPr>
            <a:spLocks noGrp="1"/>
          </p:cNvSpPr>
          <p:nvPr>
            <p:ph type="ftr" sz="quarter" idx="11"/>
          </p:nvPr>
        </p:nvSpPr>
        <p:spPr/>
        <p:txBody>
          <a:bodyPr/>
          <a:lstStyle/>
          <a:p>
            <a:r>
              <a:rPr lang="en-US" smtClean="0"/>
              <a:t>Copyright © 2007 Pearson Addison-Wesley. All rights reserved.</a:t>
            </a:r>
            <a:endParaRPr lang="en-US" dirty="0"/>
          </a:p>
        </p:txBody>
      </p:sp>
      <p:sp>
        <p:nvSpPr>
          <p:cNvPr id="7" name="Slide Number Placeholder 6"/>
          <p:cNvSpPr>
            <a:spLocks noGrp="1"/>
          </p:cNvSpPr>
          <p:nvPr>
            <p:ph type="sldNum" sz="quarter" idx="12"/>
          </p:nvPr>
        </p:nvSpPr>
        <p:spPr/>
        <p:txBody>
          <a:bodyPr/>
          <a:lstStyle/>
          <a:p>
            <a:fld id="{E8C80D2A-EA4E-4A37-A9DF-772D0EA46EC5}" type="slidenum">
              <a:rPr lang="en-US" smtClean="0"/>
              <a:pPr/>
              <a:t>‹#›</a:t>
            </a:fld>
            <a:endParaRPr lang="en-US"/>
          </a:p>
        </p:txBody>
      </p:sp>
      <p:sp>
        <p:nvSpPr>
          <p:cNvPr id="8" name="Straight Connector 7"/>
          <p:cNvSpPr>
            <a:spLocks noChangeShapeType="1"/>
          </p:cNvSpPr>
          <p:nvPr/>
        </p:nvSpPr>
        <p:spPr bwMode="auto">
          <a:xfrm flipV="1">
            <a:off x="4572000" y="1548889"/>
            <a:ext cx="0" cy="4846320"/>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lang="en-US"/>
          </a:p>
        </p:txBody>
      </p:sp>
      <p:sp>
        <p:nvSpPr>
          <p:cNvPr id="10" name="Content Placeholder 9"/>
          <p:cNvSpPr>
            <a:spLocks noGrp="1"/>
          </p:cNvSpPr>
          <p:nvPr>
            <p:ph sz="quarter" idx="13"/>
          </p:nvPr>
        </p:nvSpPr>
        <p:spPr>
          <a:xfrm>
            <a:off x="301752" y="1371600"/>
            <a:ext cx="4038600" cy="468172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2" name="Content Placeholder 11"/>
          <p:cNvSpPr>
            <a:spLocks noGrp="1"/>
          </p:cNvSpPr>
          <p:nvPr>
            <p:ph sz="quarter" idx="14"/>
          </p:nvPr>
        </p:nvSpPr>
        <p:spPr>
          <a:xfrm>
            <a:off x="4800600" y="1371600"/>
            <a:ext cx="4038600" cy="468172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bg>
      <p:bgRef idx="1001">
        <a:schemeClr val="bg2"/>
      </p:bgRef>
    </p:bg>
    <p:spTree>
      <p:nvGrpSpPr>
        <p:cNvPr id="1" name=""/>
        <p:cNvGrpSpPr/>
        <p:nvPr/>
      </p:nvGrpSpPr>
      <p:grpSpPr>
        <a:xfrm>
          <a:off x="0" y="0"/>
          <a:ext cx="0" cy="0"/>
          <a:chOff x="0" y="0"/>
          <a:chExt cx="0" cy="0"/>
        </a:xfrm>
      </p:grpSpPr>
      <p:sp>
        <p:nvSpPr>
          <p:cNvPr id="20" name="Rectangle 19"/>
          <p:cNvSpPr>
            <a:spLocks noChangeArrowheads="1"/>
          </p:cNvSpPr>
          <p:nvPr/>
        </p:nvSpPr>
        <p:spPr bwMode="auto">
          <a:xfrm>
            <a:off x="0" y="0"/>
            <a:ext cx="9144000" cy="1295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9" name="Rectangle 18"/>
          <p:cNvSpPr>
            <a:spLocks noChangeArrowheads="1"/>
          </p:cNvSpPr>
          <p:nvPr/>
        </p:nvSpPr>
        <p:spPr bwMode="auto">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21" name="Rectangle 20"/>
          <p:cNvSpPr>
            <a:spLocks noChangeArrowheads="1"/>
          </p:cNvSpPr>
          <p:nvPr/>
        </p:nvSpPr>
        <p:spPr bwMode="auto">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22" name="Rectangle 21"/>
          <p:cNvSpPr>
            <a:spLocks noChangeArrowheads="1"/>
          </p:cNvSpPr>
          <p:nvPr/>
        </p:nvSpPr>
        <p:spPr bwMode="auto">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1" name="Rectangle 10"/>
          <p:cNvSpPr/>
          <p:nvPr/>
        </p:nvSpPr>
        <p:spPr>
          <a:xfrm>
            <a:off x="152400" y="1304731"/>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16" name="Oval 15"/>
          <p:cNvSpPr/>
          <p:nvPr/>
        </p:nvSpPr>
        <p:spPr>
          <a:xfrm>
            <a:off x="4264152" y="91595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13" name="Rectangle 12"/>
          <p:cNvSpPr>
            <a:spLocks noChangeArrowheads="1"/>
          </p:cNvSpPr>
          <p:nvPr/>
        </p:nvSpPr>
        <p:spPr bwMode="auto">
          <a:xfrm>
            <a:off x="145923" y="6383319"/>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3" name="Text Placeholder 2"/>
          <p:cNvSpPr>
            <a:spLocks noGrp="1"/>
          </p:cNvSpPr>
          <p:nvPr>
            <p:ph type="body" idx="1"/>
          </p:nvPr>
        </p:nvSpPr>
        <p:spPr>
          <a:xfrm>
            <a:off x="301752" y="1447800"/>
            <a:ext cx="4040188" cy="670438"/>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4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2"/>
          </p:nvPr>
        </p:nvSpPr>
        <p:spPr>
          <a:xfrm>
            <a:off x="4791329" y="1447800"/>
            <a:ext cx="4041775" cy="670438"/>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r>
              <a:rPr lang="en-US" smtClean="0"/>
              <a:t>Copyright © 2007 Pearson Addison-Wesley. All rights reserved.</a:t>
            </a:r>
            <a:endParaRPr lang="en-US"/>
          </a:p>
        </p:txBody>
      </p:sp>
      <p:sp>
        <p:nvSpPr>
          <p:cNvPr id="15" name="Straight Connector 14"/>
          <p:cNvSpPr>
            <a:spLocks noChangeShapeType="1"/>
          </p:cNvSpPr>
          <p:nvPr/>
        </p:nvSpPr>
        <p:spPr bwMode="auto">
          <a:xfrm>
            <a:off x="152400" y="122075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a:p>
        </p:txBody>
      </p:sp>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lang="en-US"/>
          </a:p>
        </p:txBody>
      </p:sp>
      <p:sp>
        <p:nvSpPr>
          <p:cNvPr id="17" name="Oval 16"/>
          <p:cNvSpPr/>
          <p:nvPr/>
        </p:nvSpPr>
        <p:spPr>
          <a:xfrm>
            <a:off x="4358640" y="101044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tx2"/>
            </a:solidFill>
            <a:prstDash val="solid"/>
            <a:miter lim="800000"/>
            <a:headEnd type="none" w="med" len="med"/>
            <a:tailEnd type="none" w="med" len="med"/>
          </a:ln>
          <a:effectLst/>
        </p:spPr>
        <p:txBody>
          <a:bodyPr vert="horz" wrap="none" lIns="91440" tIns="45720" rIns="91440" bIns="45720" anchor="ctr" compatLnSpc="1"/>
          <a:lstStyle/>
          <a:p>
            <a:endParaRPr lang="en-US" dirty="0"/>
          </a:p>
        </p:txBody>
      </p:sp>
      <p:sp>
        <p:nvSpPr>
          <p:cNvPr id="2" name="Title 1"/>
          <p:cNvSpPr>
            <a:spLocks noGrp="1"/>
          </p:cNvSpPr>
          <p:nvPr>
            <p:ph type="title"/>
          </p:nvPr>
        </p:nvSpPr>
        <p:spPr>
          <a:xfrm>
            <a:off x="304800" y="228600"/>
            <a:ext cx="8531352" cy="758952"/>
          </a:xfrm>
        </p:spPr>
        <p:txBody>
          <a:bodyPr anchor="b"/>
          <a:lstStyle>
            <a:lvl1pPr>
              <a:defRPr/>
            </a:lvl1pPr>
          </a:lstStyle>
          <a:p>
            <a:r>
              <a:rPr lang="en-US" smtClean="0"/>
              <a:t>Click to edit Master title style</a:t>
            </a:r>
            <a:endParaRPr lang="en-US" dirty="0"/>
          </a:p>
        </p:txBody>
      </p:sp>
      <p:sp>
        <p:nvSpPr>
          <p:cNvPr id="9" name="Slide Number Placeholder 8"/>
          <p:cNvSpPr>
            <a:spLocks noGrp="1"/>
          </p:cNvSpPr>
          <p:nvPr>
            <p:ph type="sldNum" sz="quarter" idx="12"/>
          </p:nvPr>
        </p:nvSpPr>
        <p:spPr>
          <a:xfrm>
            <a:off x="4340352" y="1000090"/>
            <a:ext cx="457200" cy="441325"/>
          </a:xfrm>
        </p:spPr>
        <p:txBody>
          <a:bodyPr/>
          <a:lstStyle>
            <a:lvl1pPr algn="ctr">
              <a:defRPr/>
            </a:lvl1pPr>
          </a:lstStyle>
          <a:p>
            <a:pPr algn="ctr"/>
            <a:fld id="{E8C80D2A-EA4E-4A37-A9DF-772D0EA46EC5}" type="slidenum">
              <a:rPr lang="en-US" smtClean="0"/>
              <a:pPr algn="ctr"/>
              <a:t>‹#›</a:t>
            </a:fld>
            <a:endParaRPr lang="en-US" dirty="0"/>
          </a:p>
        </p:txBody>
      </p:sp>
      <p:sp>
        <p:nvSpPr>
          <p:cNvPr id="24" name="Content Placeholder 23"/>
          <p:cNvSpPr>
            <a:spLocks noGrp="1"/>
          </p:cNvSpPr>
          <p:nvPr>
            <p:ph sz="quarter" idx="13"/>
          </p:nvPr>
        </p:nvSpPr>
        <p:spPr>
          <a:xfrm>
            <a:off x="301752" y="2286000"/>
            <a:ext cx="4041648" cy="39319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6" name="Content Placeholder 25"/>
          <p:cNvSpPr>
            <a:spLocks noGrp="1"/>
          </p:cNvSpPr>
          <p:nvPr>
            <p:ph sz="quarter" idx="14"/>
          </p:nvPr>
        </p:nvSpPr>
        <p:spPr>
          <a:xfrm>
            <a:off x="4800600" y="2286000"/>
            <a:ext cx="4038600" cy="39319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r>
              <a:rPr lang="en-US" smtClean="0"/>
              <a:t>Copyright © 2007 Pearson Addison-Wesley. All rights reserved.</a:t>
            </a:r>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E8C80D2A-EA4E-4A37-A9DF-772D0EA46EC5}"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a:spLocks noChangeArrowheads="1"/>
          </p:cNvSpPr>
          <p:nvPr/>
        </p:nvSpPr>
        <p:spPr bwMode="auto">
          <a:xfrm>
            <a:off x="149352" y="6383319"/>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6" name="Rectangle 5"/>
          <p:cNvSpPr>
            <a:spLocks noChangeArrowheads="1"/>
          </p:cNvSpPr>
          <p:nvPr/>
        </p:nvSpPr>
        <p:spPr bwMode="auto">
          <a:xfrm>
            <a:off x="152400" y="155448"/>
            <a:ext cx="8833104" cy="6547104"/>
          </a:xfrm>
          <a:prstGeom prst="rect">
            <a:avLst/>
          </a:prstGeom>
          <a:noFill/>
          <a:ln w="9525" cap="flat" cmpd="sng" algn="ctr">
            <a:solidFill>
              <a:schemeClr val="tx2"/>
            </a:solidFill>
            <a:prstDash val="solid"/>
            <a:miter lim="800000"/>
            <a:headEnd type="none" w="med" len="med"/>
            <a:tailEnd type="none" w="med" len="med"/>
          </a:ln>
          <a:effectLst/>
        </p:spPr>
        <p:txBody>
          <a:bodyPr vert="horz" wrap="none" lIns="91440" tIns="45720" rIns="91440" bIns="45720" anchor="ctr" compatLnSpc="1"/>
          <a:lstStyle/>
          <a:p>
            <a:endParaRPr lang="en-US" dirty="0"/>
          </a:p>
        </p:txBody>
      </p:sp>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r>
              <a:rPr lang="en-US" smtClean="0"/>
              <a:t>Copyright © 2007 Pearson Addison-Wesley. All rights reserved.</a:t>
            </a:r>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E8C80D2A-EA4E-4A37-A9DF-772D0EA46EC5}" type="slidenum">
              <a:rPr lang="en-US" smtClean="0">
                <a:solidFill>
                  <a:srgbClr val="FFFFFF"/>
                </a:solidFill>
              </a:rPr>
              <a:pPr/>
              <a:t>‹#›</a:t>
            </a:fld>
            <a:endParaRPr lang="en-US" dirty="0">
              <a:solidFill>
                <a:srgbClr val="FFFFFF"/>
              </a:solidFill>
            </a:endParaRPr>
          </a:p>
        </p:txBody>
      </p:sp>
      <p:sp>
        <p:nvSpPr>
          <p:cNvPr id="7" name="Rectangle 6"/>
          <p:cNvSpPr>
            <a:spLocks noChangeArrowheads="1"/>
          </p:cNvSpPr>
          <p:nvPr/>
        </p:nvSpPr>
        <p:spPr bwMode="auto">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8" name="Rectangle 7"/>
          <p:cNvSpPr>
            <a:spLocks noChangeArrowheads="1"/>
          </p:cNvSpPr>
          <p:nvPr/>
        </p:nvSpPr>
        <p:spPr bwMode="auto">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9" name="Rectangle 8"/>
          <p:cNvSpPr>
            <a:spLocks noChangeArrowheads="1"/>
          </p:cNvSpPr>
          <p:nvPr/>
        </p:nvSpPr>
        <p:spPr bwMode="auto">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0" name="Rectangle 9"/>
          <p:cNvSpPr>
            <a:spLocks noChangeArrowheads="1"/>
          </p:cNvSpPr>
          <p:nvPr/>
        </p:nvSpPr>
        <p:spPr bwMode="auto">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5" name="Rectangle 14"/>
          <p:cNvSpPr>
            <a:spLocks noChangeArrowheads="1"/>
          </p:cNvSpPr>
          <p:nvPr/>
        </p:nvSpPr>
        <p:spPr bwMode="auto">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8" name="Rectangle 17"/>
          <p:cNvSpPr>
            <a:spLocks noChangeArrowheads="1"/>
          </p:cNvSpPr>
          <p:nvPr/>
        </p:nvSpPr>
        <p:spPr bwMode="auto">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6" name="Rectangle 15"/>
          <p:cNvSpPr>
            <a:spLocks noChangeArrowheads="1"/>
          </p:cNvSpPr>
          <p:nvPr/>
        </p:nvSpPr>
        <p:spPr bwMode="auto">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7" name="Rectangle 16"/>
          <p:cNvSpPr>
            <a:spLocks noChangeArrowheads="1"/>
          </p:cNvSpPr>
          <p:nvPr/>
        </p:nvSpPr>
        <p:spPr bwMode="auto">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14" name="Rectangle 13"/>
          <p:cNvSpPr>
            <a:spLocks noChangeArrowheads="1"/>
          </p:cNvSpPr>
          <p:nvPr/>
        </p:nvSpPr>
        <p:spPr bwMode="auto">
          <a:xfrm>
            <a:off x="152400" y="6430944"/>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a:xfrm>
            <a:off x="381000" y="6410848"/>
            <a:ext cx="2895600" cy="365125"/>
          </a:xfrm>
        </p:spPr>
        <p:txBody>
          <a:bodyPr/>
          <a:lstStyle/>
          <a:p>
            <a:r>
              <a:rPr lang="en-US" smtClean="0"/>
              <a:t>Copyright © 2007 Pearson Addison-Wesley. All rights reserved.</a:t>
            </a:r>
            <a:endParaRPr lang="en-US"/>
          </a:p>
        </p:txBody>
      </p:sp>
      <p:sp>
        <p:nvSpPr>
          <p:cNvPr id="8" name="Rectangle 7"/>
          <p:cNvSpPr>
            <a:spLocks noChangeArrowheads="1"/>
          </p:cNvSpPr>
          <p:nvPr/>
        </p:nvSpPr>
        <p:spPr bwMode="auto">
          <a:xfrm>
            <a:off x="155448" y="118872"/>
            <a:ext cx="8833104" cy="662940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a:p>
        </p:txBody>
      </p:sp>
      <p:sp>
        <p:nvSpPr>
          <p:cNvPr id="20" name="Content Placeholder 19"/>
          <p:cNvSpPr>
            <a:spLocks noGrp="1"/>
          </p:cNvSpPr>
          <p:nvPr>
            <p:ph sz="quarter" idx="13"/>
          </p:nvPr>
        </p:nvSpPr>
        <p:spPr>
          <a:xfrm>
            <a:off x="3124200" y="685800"/>
            <a:ext cx="5638800" cy="5410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7" name="Slide Number Placeholder 6"/>
          <p:cNvSpPr>
            <a:spLocks noGrp="1"/>
          </p:cNvSpPr>
          <p:nvPr>
            <p:ph type="sldNum" sz="quarter" idx="12"/>
          </p:nvPr>
        </p:nvSpPr>
        <p:spPr>
          <a:xfrm>
            <a:off x="1371600" y="304800"/>
            <a:ext cx="457200" cy="441325"/>
          </a:xfrm>
        </p:spPr>
        <p:txBody>
          <a:bodyPr/>
          <a:lstStyle>
            <a:lvl1pPr>
              <a:defRPr>
                <a:solidFill>
                  <a:schemeClr val="accent3">
                    <a:shade val="75000"/>
                  </a:schemeClr>
                </a:solidFill>
              </a:defRPr>
            </a:lvl1pPr>
          </a:lstStyle>
          <a:p>
            <a:fld id="{E8C80D2A-EA4E-4A37-A9DF-772D0EA46EC5}" type="slidenum">
              <a:rPr lang="en-US" smtClean="0">
                <a:solidFill>
                  <a:schemeClr val="accent3">
                    <a:shade val="75000"/>
                  </a:schemeClr>
                </a:solidFill>
              </a:rPr>
              <a:pPr/>
              <a:t>‹#›</a:t>
            </a:fld>
            <a:endParaRPr lang="en-US" dirty="0">
              <a:solidFill>
                <a:schemeClr val="accent3">
                  <a:shade val="75000"/>
                </a:schemeClr>
              </a:solidFill>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9" name="Rectangle 18"/>
          <p:cNvSpPr>
            <a:spLocks noChangeArrowheads="1"/>
          </p:cNvSpPr>
          <p:nvPr/>
        </p:nvSpPr>
        <p:spPr bwMode="auto">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6" name="Rectangle 15"/>
          <p:cNvSpPr>
            <a:spLocks noChangeArrowheads="1"/>
          </p:cNvSpPr>
          <p:nvPr/>
        </p:nvSpPr>
        <p:spPr bwMode="auto">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7" name="Rectangle 16"/>
          <p:cNvSpPr>
            <a:spLocks noChangeArrowheads="1"/>
          </p:cNvSpPr>
          <p:nvPr/>
        </p:nvSpPr>
        <p:spPr bwMode="auto">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8" name="Rectangle 17"/>
          <p:cNvSpPr>
            <a:spLocks noChangeArrowheads="1"/>
          </p:cNvSpPr>
          <p:nvPr/>
        </p:nvSpPr>
        <p:spPr bwMode="auto">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20" name="Rectangle 19"/>
          <p:cNvSpPr>
            <a:spLocks noChangeArrowheads="1"/>
          </p:cNvSpPr>
          <p:nvPr/>
        </p:nvSpPr>
        <p:spPr bwMode="auto">
          <a:xfrm>
            <a:off x="152400" y="152400"/>
            <a:ext cx="8833104" cy="3810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3000375" y="609600"/>
            <a:ext cx="5867400" cy="4267200"/>
          </a:xfrm>
        </p:spPr>
        <p:txBody>
          <a:bodyPr/>
          <a:lstStyle>
            <a:lvl1pPr>
              <a:buNone/>
              <a:defRPr sz="3200"/>
            </a:lvl1pPr>
          </a:lstStyle>
          <a:p>
            <a:r>
              <a:rPr lang="en-US" smtClean="0"/>
              <a:t>Click icon to add picture</a:t>
            </a:r>
            <a:endParaRPr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a:r>
              <a:rPr lang="en-US" smtClean="0"/>
              <a:t>Click to edit Master text styles</a:t>
            </a:r>
          </a:p>
        </p:txBody>
      </p:sp>
      <p:sp>
        <p:nvSpPr>
          <p:cNvPr id="14" name="Rectangle 13"/>
          <p:cNvSpPr>
            <a:spLocks noChangeArrowheads="1"/>
          </p:cNvSpPr>
          <p:nvPr/>
        </p:nvSpPr>
        <p:spPr bwMode="auto">
          <a:xfrm>
            <a:off x="152400" y="6387533"/>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dirty="0"/>
          </a:p>
        </p:txBody>
      </p:sp>
      <p:sp>
        <p:nvSpPr>
          <p:cNvPr id="5" name="Date Placeholder 4"/>
          <p:cNvSpPr>
            <a:spLocks noGrp="1"/>
          </p:cNvSpPr>
          <p:nvPr>
            <p:ph type="dt" sz="half" idx="10"/>
          </p:nvPr>
        </p:nvSpPr>
        <p:spPr>
          <a:xfrm>
            <a:off x="5788152" y="6404984"/>
            <a:ext cx="3044952" cy="365760"/>
          </a:xfrm>
        </p:spPr>
        <p:txBody>
          <a:bodyPr/>
          <a:lstStyle/>
          <a:p>
            <a:endParaRPr lang="en-US"/>
          </a:p>
        </p:txBody>
      </p:sp>
      <p:sp>
        <p:nvSpPr>
          <p:cNvPr id="6" name="Footer Placeholder 5"/>
          <p:cNvSpPr>
            <a:spLocks noGrp="1"/>
          </p:cNvSpPr>
          <p:nvPr>
            <p:ph type="ftr" sz="quarter" idx="11"/>
          </p:nvPr>
        </p:nvSpPr>
        <p:spPr>
          <a:xfrm>
            <a:off x="301752" y="6410848"/>
            <a:ext cx="3584448" cy="365760"/>
          </a:xfrm>
        </p:spPr>
        <p:txBody>
          <a:bodyPr/>
          <a:lstStyle/>
          <a:p>
            <a:r>
              <a:rPr lang="en-US" smtClean="0"/>
              <a:t>Copyright © 2007 Pearson Addison-Wesley. All rights reserved.</a:t>
            </a:r>
            <a:endParaRPr lang="en-US" dirty="0"/>
          </a:p>
        </p:txBody>
      </p:sp>
      <p:sp>
        <p:nvSpPr>
          <p:cNvPr id="11" name="Straight Connector 10"/>
          <p:cNvSpPr>
            <a:spLocks noChangeShapeType="1"/>
          </p:cNvSpPr>
          <p:nvPr/>
        </p:nvSpPr>
        <p:spPr bwMode="auto">
          <a:xfrm>
            <a:off x="162448" y="527536"/>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7" name="Slide Number Placeholder 6"/>
          <p:cNvSpPr>
            <a:spLocks noGrp="1"/>
          </p:cNvSpPr>
          <p:nvPr>
            <p:ph type="sldNum" sz="quarter" idx="12"/>
          </p:nvPr>
        </p:nvSpPr>
        <p:spPr>
          <a:xfrm>
            <a:off x="1371600" y="308984"/>
            <a:ext cx="457200" cy="441325"/>
          </a:xfrm>
        </p:spPr>
        <p:txBody>
          <a:bodyPr/>
          <a:lstStyle/>
          <a:p>
            <a:fld id="{E8C80D2A-EA4E-4A37-A9DF-772D0EA46EC5}"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auto">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6" name="Rectangle 15"/>
          <p:cNvSpPr>
            <a:spLocks noChangeArrowheads="1"/>
          </p:cNvSpPr>
          <p:nvPr/>
        </p:nvSpPr>
        <p:spPr bwMode="auto">
          <a:xfrm>
            <a:off x="0" y="0"/>
            <a:ext cx="9144000" cy="1371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8" name="Rectangle 17"/>
          <p:cNvSpPr>
            <a:spLocks noChangeArrowheads="1"/>
          </p:cNvSpPr>
          <p:nvPr/>
        </p:nvSpPr>
        <p:spPr bwMode="auto">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9" name="Rectangle 18"/>
          <p:cNvSpPr>
            <a:spLocks noChangeArrowheads="1"/>
          </p:cNvSpPr>
          <p:nvPr/>
        </p:nvSpPr>
        <p:spPr bwMode="auto">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a:defRPr sz="1400">
                <a:solidFill>
                  <a:srgbClr val="FFFFFF"/>
                </a:solidFill>
              </a:defRPr>
            </a:lvl1pPr>
          </a:lstStyle>
          <a:p>
            <a:pPr algn="r"/>
            <a:endParaRPr lang="en-US" sz="1400" dirty="0">
              <a:solidFill>
                <a:srgbClr val="FFFFFF"/>
              </a:solidFill>
            </a:endParaRPr>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a:defRPr sz="1200">
                <a:solidFill>
                  <a:srgbClr val="FFFFFF"/>
                </a:solidFill>
              </a:defRPr>
            </a:lvl1pPr>
          </a:lstStyle>
          <a:p>
            <a:pPr algn="l"/>
            <a:r>
              <a:rPr lang="en-US" smtClean="0">
                <a:solidFill>
                  <a:srgbClr val="FFFFFF"/>
                </a:solidFill>
              </a:rPr>
              <a:t>Copyright © 2007 Pearson Addison-Wesley. All rights reserved.</a:t>
            </a:r>
            <a:endParaRPr lang="en-US" dirty="0">
              <a:solidFill>
                <a:srgbClr val="FFFFFF"/>
              </a:solidFill>
            </a:endParaRPr>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dirty="0"/>
          </a:p>
        </p:txBody>
      </p:sp>
      <p:sp>
        <p:nvSpPr>
          <p:cNvPr id="10" name="Straight Connector 9"/>
          <p:cNvSpPr>
            <a:spLocks noChangeShapeType="1"/>
          </p:cNvSpPr>
          <p:nvPr/>
        </p:nvSpPr>
        <p:spPr bwMode="auto">
          <a:xfrm>
            <a:off x="152400" y="1254972"/>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23" name="Slide Number Placeholder 22"/>
          <p:cNvSpPr>
            <a:spLocks noGrp="1"/>
          </p:cNvSpPr>
          <p:nvPr>
            <p:ph type="sldNum" sz="quarter" idx="4"/>
          </p:nvPr>
        </p:nvSpPr>
        <p:spPr>
          <a:xfrm>
            <a:off x="4343400" y="1026372"/>
            <a:ext cx="457200" cy="441325"/>
          </a:xfrm>
          <a:prstGeom prst="rect">
            <a:avLst/>
          </a:prstGeom>
        </p:spPr>
        <p:txBody>
          <a:bodyPr vert="horz" lIns="45720" rIns="45720" anchor="ctr">
            <a:normAutofit/>
          </a:bodyPr>
          <a:lstStyle>
            <a:lvl1pPr algn="ctr">
              <a:defRPr sz="1600">
                <a:solidFill>
                  <a:schemeClr val="accent3">
                    <a:shade val="75000"/>
                  </a:schemeClr>
                </a:solidFill>
              </a:defRPr>
            </a:lvl1pPr>
          </a:lstStyle>
          <a:p>
            <a:pPr algn="ctr"/>
            <a:fld id="{EAB534A1-6402-488B-A652-E469620D7916}" type="slidenum">
              <a:rPr lang="en-US" sz="1600" smtClean="0">
                <a:solidFill>
                  <a:schemeClr val="accent3">
                    <a:shade val="75000"/>
                  </a:schemeClr>
                </a:solidFill>
              </a:rPr>
              <a:pPr algn="ctr"/>
              <a:t>‹#›</a:t>
            </a:fld>
            <a:endParaRPr lang="en-US" sz="1600" dirty="0">
              <a:solidFill>
                <a:schemeClr val="accent3">
                  <a:shade val="75000"/>
                </a:schemeClr>
              </a:solidFill>
            </a:endParaRPr>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scene3d>
              <a:camera prst="orthographicFront"/>
              <a:lightRig rig="threePt" dir="t"/>
            </a:scene3d>
            <a:sp3d extrusionH="57150">
              <a:bevelT w="38100" h="38100"/>
            </a:sp3d>
          </a:bodyPr>
          <a:lstStyle/>
          <a:p>
            <a:r>
              <a:rPr lang="en-US" smtClean="0"/>
              <a:t>Click to edit Master title style</a:t>
            </a:r>
            <a:endParaRPr lang="en-US" dirty="0"/>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hf hdr="0" ftr="0" dt="0"/>
  <p:txStyles>
    <p:titleStyle>
      <a:lvl1pPr algn="ctr" rtl="0" eaLnBrk="1" latinLnBrk="0" hangingPunct="1">
        <a:spcBef>
          <a:spcPct val="0"/>
        </a:spcBef>
        <a:buNone/>
        <a:defRPr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sz="1400" kern="1200" cap="all" baseline="0">
          <a:solidFill>
            <a:schemeClr val="tx1"/>
          </a:solidFill>
          <a:latin typeface="+mn-lt"/>
          <a:ea typeface="+mn-ea"/>
          <a:cs typeface="+mn-cs"/>
        </a:defRPr>
      </a:lvl9pPr>
    </p:bodyStyle>
    <p:otherStyle>
      <a:lvl1pPr marL="0" algn="l" rtl="0" eaLnBrk="1" hangingPunct="1">
        <a:defRPr kern="1200">
          <a:solidFill>
            <a:schemeClr val="tx1"/>
          </a:solidFill>
          <a:latin typeface="+mn-lt"/>
          <a:ea typeface="+mn-ea"/>
          <a:cs typeface="+mn-cs"/>
        </a:defRPr>
      </a:lvl1pPr>
      <a:lvl2pPr marL="457200" algn="l" rtl="0" eaLnBrk="1" hangingPunct="1">
        <a:defRPr kern="1200">
          <a:solidFill>
            <a:schemeClr val="tx1"/>
          </a:solidFill>
          <a:latin typeface="+mn-lt"/>
          <a:ea typeface="+mn-ea"/>
          <a:cs typeface="+mn-cs"/>
        </a:defRPr>
      </a:lvl2pPr>
      <a:lvl3pPr marL="914400" algn="l" rtl="0" eaLnBrk="1" hangingPunct="1">
        <a:defRPr kern="1200">
          <a:solidFill>
            <a:schemeClr val="tx1"/>
          </a:solidFill>
          <a:latin typeface="+mn-lt"/>
          <a:ea typeface="+mn-ea"/>
          <a:cs typeface="+mn-cs"/>
        </a:defRPr>
      </a:lvl3pPr>
      <a:lvl4pPr marL="1371600" algn="l" rtl="0" eaLnBrk="1" hangingPunct="1">
        <a:defRPr kern="1200">
          <a:solidFill>
            <a:schemeClr val="tx1"/>
          </a:solidFill>
          <a:latin typeface="+mn-lt"/>
          <a:ea typeface="+mn-ea"/>
          <a:cs typeface="+mn-cs"/>
        </a:defRPr>
      </a:lvl4pPr>
      <a:lvl5pPr marL="1828800" algn="l" rtl="0" eaLnBrk="1" hangingPunct="1">
        <a:defRPr kern="1200">
          <a:solidFill>
            <a:schemeClr val="tx1"/>
          </a:solidFill>
          <a:latin typeface="+mn-lt"/>
          <a:ea typeface="+mn-ea"/>
          <a:cs typeface="+mn-cs"/>
        </a:defRPr>
      </a:lvl5pPr>
      <a:lvl6pPr marL="2286000" algn="l" rtl="0" eaLnBrk="1" hangingPunct="1">
        <a:defRPr kern="1200">
          <a:solidFill>
            <a:schemeClr val="tx1"/>
          </a:solidFill>
          <a:latin typeface="+mn-lt"/>
          <a:ea typeface="+mn-ea"/>
          <a:cs typeface="+mn-cs"/>
        </a:defRPr>
      </a:lvl6pPr>
      <a:lvl7pPr marL="2743200" algn="l" rtl="0" eaLnBrk="1" hangingPunct="1">
        <a:defRPr kern="1200">
          <a:solidFill>
            <a:schemeClr val="tx1"/>
          </a:solidFill>
          <a:latin typeface="+mn-lt"/>
          <a:ea typeface="+mn-ea"/>
          <a:cs typeface="+mn-cs"/>
        </a:defRPr>
      </a:lvl7pPr>
      <a:lvl8pPr marL="3200400" algn="l" rtl="0" eaLnBrk="1" hangingPunct="1">
        <a:defRPr kern="1200">
          <a:solidFill>
            <a:schemeClr val="tx1"/>
          </a:solidFill>
          <a:latin typeface="+mn-lt"/>
          <a:ea typeface="+mn-ea"/>
          <a:cs typeface="+mn-cs"/>
        </a:defRPr>
      </a:lvl8pPr>
      <a:lvl9pPr marL="3657600" algn="l" rtl="0" eaLnBrk="1" hangingPunct="1">
        <a:defRPr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Microsoft_Office_Excel_97-2003_Worksheet1.xls"/></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notesSlide" Target="../notesSlides/notesSlide31.xml"/><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oleObject" Target="../embeddings/oleObject1.bin"/></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2594" name="Rectangle 2"/>
          <p:cNvSpPr>
            <a:spLocks noGrp="1" noChangeArrowheads="1"/>
          </p:cNvSpPr>
          <p:nvPr>
            <p:ph type="ctrTitle"/>
          </p:nvPr>
        </p:nvSpPr>
        <p:spPr>
          <a:xfrm>
            <a:off x="152400" y="762000"/>
            <a:ext cx="8763000" cy="1143000"/>
          </a:xfrm>
          <a:noFill/>
          <a:ln/>
        </p:spPr>
        <p:txBody>
          <a:bodyPr lIns="90487" tIns="44450" rIns="90487" bIns="44450">
            <a:normAutofit fontScale="90000"/>
          </a:bodyPr>
          <a:lstStyle/>
          <a:p>
            <a:r>
              <a:rPr lang="en-US" dirty="0" smtClean="0"/>
              <a:t/>
            </a:r>
            <a:br>
              <a:rPr lang="en-US" dirty="0" smtClean="0"/>
            </a:br>
            <a:r>
              <a:rPr lang="en-US" dirty="0" smtClean="0"/>
              <a:t>Estimating Cost of Capital</a:t>
            </a:r>
            <a:endParaRPr lang="en-US" dirty="0"/>
          </a:p>
        </p:txBody>
      </p:sp>
      <p:sp>
        <p:nvSpPr>
          <p:cNvPr id="622595" name="Rectangle 3"/>
          <p:cNvSpPr>
            <a:spLocks noGrp="1" noChangeArrowheads="1"/>
          </p:cNvSpPr>
          <p:nvPr>
            <p:ph type="subTitle" idx="1"/>
          </p:nvPr>
        </p:nvSpPr>
        <p:spPr>
          <a:noFill/>
          <a:ln/>
        </p:spPr>
        <p:txBody>
          <a:bodyPr lIns="90487" tIns="44450" rIns="90487" bIns="44450">
            <a:normAutofit/>
          </a:bodyPr>
          <a:lstStyle/>
          <a:p>
            <a:pPr marL="342900" indent="-342900"/>
            <a:endParaRPr lang="en-US" dirty="0"/>
          </a:p>
          <a:p>
            <a:pPr marL="342900" indent="-342900"/>
            <a:endParaRPr lang="en-US" dirty="0"/>
          </a:p>
          <a:p>
            <a:pPr marL="342900" indent="-342900"/>
            <a:endParaRPr lang="en-US" dirty="0"/>
          </a:p>
          <a:p>
            <a:pPr marL="342900" indent="-342900"/>
            <a:r>
              <a:rPr lang="en-US" dirty="0"/>
              <a:t>P.V. </a:t>
            </a:r>
            <a:r>
              <a:rPr lang="en-US" dirty="0" err="1" smtClean="0"/>
              <a:t>Viswanath</a:t>
            </a:r>
            <a:endParaRPr lang="en-US" dirty="0" smtClean="0"/>
          </a:p>
          <a:p>
            <a:pPr marL="342900" indent="-342900"/>
            <a:endParaRPr lang="en-US" dirty="0" smtClean="0"/>
          </a:p>
          <a:p>
            <a:pPr marL="342900" indent="-342900"/>
            <a:endParaRPr lang="en-US" dirty="0" smtClean="0"/>
          </a:p>
          <a:p>
            <a:pPr marL="342900" indent="-342900"/>
            <a:endParaRPr lang="en-US" dirty="0"/>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4294967295"/>
          </p:nvPr>
        </p:nvSpPr>
        <p:spPr>
          <a:xfrm>
            <a:off x="3132138" y="6376988"/>
            <a:ext cx="3086100" cy="457200"/>
          </a:xfrm>
          <a:prstGeom prst="rect">
            <a:avLst/>
          </a:prstGeom>
        </p:spPr>
        <p:txBody>
          <a:bodyPr/>
          <a:lstStyle/>
          <a:p>
            <a:r>
              <a:rPr lang="en-US"/>
              <a:t>P.V. Viswanath</a:t>
            </a:r>
          </a:p>
        </p:txBody>
      </p:sp>
      <p:sp>
        <p:nvSpPr>
          <p:cNvPr id="5" name="Slide Number Placeholder 5"/>
          <p:cNvSpPr>
            <a:spLocks noGrp="1"/>
          </p:cNvSpPr>
          <p:nvPr>
            <p:ph type="sldNum" sz="quarter" idx="12"/>
          </p:nvPr>
        </p:nvSpPr>
        <p:spPr/>
        <p:txBody>
          <a:bodyPr/>
          <a:lstStyle/>
          <a:p>
            <a:fld id="{67BE6374-B653-4FA8-B85F-C36BE509E715}" type="slidenum">
              <a:rPr lang="en-US"/>
              <a:pPr/>
              <a:t>10</a:t>
            </a:fld>
            <a:endParaRPr lang="en-US"/>
          </a:p>
        </p:txBody>
      </p:sp>
      <p:sp>
        <p:nvSpPr>
          <p:cNvPr id="411650" name="Rectangle 2"/>
          <p:cNvSpPr>
            <a:spLocks noGrp="1" noChangeArrowheads="1"/>
          </p:cNvSpPr>
          <p:nvPr>
            <p:ph type="title"/>
          </p:nvPr>
        </p:nvSpPr>
        <p:spPr>
          <a:noFill/>
          <a:ln/>
        </p:spPr>
        <p:txBody>
          <a:bodyPr lIns="90487" tIns="44450" rIns="90487" bIns="44450"/>
          <a:lstStyle/>
          <a:p>
            <a:r>
              <a:rPr lang="en-US" sz="3200"/>
              <a:t>The Capital Asset Pricing Model: Summary</a:t>
            </a:r>
          </a:p>
        </p:txBody>
      </p:sp>
      <p:sp>
        <p:nvSpPr>
          <p:cNvPr id="411651" name="Rectangle 3"/>
          <p:cNvSpPr>
            <a:spLocks noGrp="1" noChangeArrowheads="1"/>
          </p:cNvSpPr>
          <p:nvPr>
            <p:ph type="body" idx="4294967295"/>
          </p:nvPr>
        </p:nvSpPr>
        <p:spPr>
          <a:xfrm>
            <a:off x="381000" y="1752600"/>
            <a:ext cx="8415338" cy="4419600"/>
          </a:xfrm>
          <a:prstGeom prst="rect">
            <a:avLst/>
          </a:prstGeom>
          <a:noFill/>
          <a:ln/>
        </p:spPr>
        <p:txBody>
          <a:bodyPr lIns="90487" tIns="44450" rIns="90487" bIns="44450">
            <a:normAutofit/>
          </a:bodyPr>
          <a:lstStyle/>
          <a:p>
            <a:pPr>
              <a:lnSpc>
                <a:spcPct val="80000"/>
              </a:lnSpc>
            </a:pPr>
            <a:r>
              <a:rPr lang="en-US" sz="2400" dirty="0"/>
              <a:t>A portion of portfolio variance can be diversified away, and only the non-diversifiable portion that is rewarded.</a:t>
            </a:r>
          </a:p>
          <a:p>
            <a:pPr>
              <a:lnSpc>
                <a:spcPct val="80000"/>
              </a:lnSpc>
            </a:pPr>
            <a:r>
              <a:rPr lang="en-US" sz="2400" dirty="0"/>
              <a:t>The non-diversifiable risk is measured by beta, which is standardized around one.</a:t>
            </a:r>
          </a:p>
          <a:p>
            <a:pPr>
              <a:lnSpc>
                <a:spcPct val="80000"/>
              </a:lnSpc>
            </a:pPr>
            <a:r>
              <a:rPr lang="en-US" sz="2400" dirty="0"/>
              <a:t>The beta is the sensitivity of asset returns to changes in the return on the portfolio held by investors who determine asset prices in the market.</a:t>
            </a:r>
          </a:p>
          <a:p>
            <a:pPr>
              <a:lnSpc>
                <a:spcPct val="80000"/>
              </a:lnSpc>
            </a:pPr>
            <a:r>
              <a:rPr lang="en-US" sz="2400" dirty="0"/>
              <a:t>The CAPM relates beta to the required rate of return:  </a:t>
            </a:r>
          </a:p>
          <a:p>
            <a:pPr algn="ctr">
              <a:lnSpc>
                <a:spcPct val="80000"/>
              </a:lnSpc>
              <a:buFont typeface="Wingdings" pitchFamily="2" charset="2"/>
              <a:buNone/>
            </a:pPr>
            <a:r>
              <a:rPr lang="en-US" sz="2400" dirty="0"/>
              <a:t>Reqd. ROR =  </a:t>
            </a:r>
            <a:r>
              <a:rPr lang="en-US" sz="2400" dirty="0" smtClean="0"/>
              <a:t>risk-free </a:t>
            </a:r>
            <a:r>
              <a:rPr lang="en-US" sz="2400" dirty="0"/>
              <a:t>rate + </a:t>
            </a:r>
            <a:r>
              <a:rPr lang="en-US" sz="2400" dirty="0">
                <a:latin typeface="Symbol" pitchFamily="18" charset="2"/>
              </a:rPr>
              <a:t>b</a:t>
            </a:r>
            <a:r>
              <a:rPr lang="en-US" sz="2400" dirty="0"/>
              <a:t> (Risk Premium)</a:t>
            </a:r>
          </a:p>
          <a:p>
            <a:pPr>
              <a:lnSpc>
                <a:spcPct val="80000"/>
              </a:lnSpc>
            </a:pPr>
            <a:r>
              <a:rPr lang="en-US" sz="2400" dirty="0"/>
              <a:t>The CAPM works as well as the next best alternative in most cases</a:t>
            </a:r>
            <a:r>
              <a:rPr lang="en-US" sz="2400" dirty="0" smtClean="0"/>
              <a:t>.</a:t>
            </a:r>
          </a:p>
          <a:p>
            <a:pPr>
              <a:lnSpc>
                <a:spcPct val="80000"/>
              </a:lnSpc>
            </a:pPr>
            <a:r>
              <a:rPr lang="en-US" sz="2400" dirty="0" smtClean="0"/>
              <a:t>We now proceed to actual methods of estimation of the cost of capital.</a:t>
            </a:r>
            <a:endParaRPr lang="en-US" sz="2400" dirty="0"/>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4294967295"/>
          </p:nvPr>
        </p:nvSpPr>
        <p:spPr>
          <a:xfrm>
            <a:off x="3132138" y="6376988"/>
            <a:ext cx="3086100" cy="457200"/>
          </a:xfrm>
          <a:prstGeom prst="rect">
            <a:avLst/>
          </a:prstGeom>
        </p:spPr>
        <p:txBody>
          <a:bodyPr/>
          <a:lstStyle/>
          <a:p>
            <a:r>
              <a:rPr lang="en-US"/>
              <a:t>P.V. Viswanath</a:t>
            </a:r>
          </a:p>
        </p:txBody>
      </p:sp>
      <p:sp>
        <p:nvSpPr>
          <p:cNvPr id="5" name="Slide Number Placeholder 5"/>
          <p:cNvSpPr>
            <a:spLocks noGrp="1"/>
          </p:cNvSpPr>
          <p:nvPr>
            <p:ph type="sldNum" sz="quarter" idx="12"/>
          </p:nvPr>
        </p:nvSpPr>
        <p:spPr/>
        <p:txBody>
          <a:bodyPr/>
          <a:lstStyle/>
          <a:p>
            <a:fld id="{3261E136-CAC1-4D4D-93D8-2C3771FEF16B}" type="slidenum">
              <a:rPr lang="en-US"/>
              <a:pPr/>
              <a:t>11</a:t>
            </a:fld>
            <a:endParaRPr lang="en-US"/>
          </a:p>
        </p:txBody>
      </p:sp>
      <p:sp>
        <p:nvSpPr>
          <p:cNvPr id="432130" name="Rectangle 2"/>
          <p:cNvSpPr>
            <a:spLocks noGrp="1" noChangeArrowheads="1"/>
          </p:cNvSpPr>
          <p:nvPr>
            <p:ph type="title"/>
          </p:nvPr>
        </p:nvSpPr>
        <p:spPr>
          <a:noFill/>
          <a:ln/>
        </p:spPr>
        <p:txBody>
          <a:bodyPr lIns="90487" tIns="44450" rIns="90487" bIns="44450"/>
          <a:lstStyle/>
          <a:p>
            <a:r>
              <a:rPr lang="en-US"/>
              <a:t>Inputs required to use the CAPM </a:t>
            </a:r>
          </a:p>
        </p:txBody>
      </p:sp>
      <p:sp>
        <p:nvSpPr>
          <p:cNvPr id="432131" name="Rectangle 3"/>
          <p:cNvSpPr>
            <a:spLocks noGrp="1" noChangeArrowheads="1"/>
          </p:cNvSpPr>
          <p:nvPr>
            <p:ph type="body" idx="4294967295"/>
          </p:nvPr>
        </p:nvSpPr>
        <p:spPr>
          <a:xfrm>
            <a:off x="457200" y="1752600"/>
            <a:ext cx="8339138" cy="4495800"/>
          </a:xfrm>
          <a:prstGeom prst="rect">
            <a:avLst/>
          </a:prstGeom>
          <a:noFill/>
          <a:ln/>
        </p:spPr>
        <p:txBody>
          <a:bodyPr lIns="90487" tIns="44450" rIns="90487" bIns="44450"/>
          <a:lstStyle/>
          <a:p>
            <a:r>
              <a:rPr lang="en-US" sz="2400" dirty="0"/>
              <a:t>According to the CAPM, the required rate of return on an asset will be: </a:t>
            </a:r>
          </a:p>
          <a:p>
            <a:pPr algn="ctr">
              <a:buFont typeface="Wingdings" pitchFamily="2" charset="2"/>
              <a:buNone/>
            </a:pPr>
            <a:r>
              <a:rPr lang="en-US" sz="2400" dirty="0"/>
              <a:t>Required ROR = </a:t>
            </a:r>
            <a:r>
              <a:rPr lang="en-US" sz="2400" dirty="0" err="1"/>
              <a:t>R</a:t>
            </a:r>
            <a:r>
              <a:rPr lang="en-US" sz="2400" baseline="-17000" dirty="0" err="1"/>
              <a:t>f</a:t>
            </a:r>
            <a:r>
              <a:rPr lang="en-US" sz="2400" dirty="0"/>
              <a:t> + </a:t>
            </a:r>
            <a:r>
              <a:rPr lang="en-US" sz="2400" dirty="0">
                <a:latin typeface="Symbol" pitchFamily="18" charset="2"/>
              </a:rPr>
              <a:t>b</a:t>
            </a:r>
            <a:r>
              <a:rPr lang="en-US" sz="2400" baseline="-17000" dirty="0"/>
              <a:t> </a:t>
            </a:r>
            <a:r>
              <a:rPr lang="en-US" sz="2400" dirty="0"/>
              <a:t>(E(</a:t>
            </a:r>
            <a:r>
              <a:rPr lang="en-US" sz="2400" dirty="0" err="1"/>
              <a:t>R</a:t>
            </a:r>
            <a:r>
              <a:rPr lang="en-US" sz="2400" baseline="-17000" dirty="0" err="1"/>
              <a:t>m</a:t>
            </a:r>
            <a:r>
              <a:rPr lang="en-US" sz="2400" dirty="0"/>
              <a:t>) - </a:t>
            </a:r>
            <a:r>
              <a:rPr lang="en-US" sz="2400" dirty="0" err="1"/>
              <a:t>R</a:t>
            </a:r>
            <a:r>
              <a:rPr lang="en-US" sz="2400" baseline="-17000" dirty="0" err="1"/>
              <a:t>f</a:t>
            </a:r>
            <a:r>
              <a:rPr lang="en-US" sz="2400" dirty="0"/>
              <a:t>)</a:t>
            </a:r>
          </a:p>
          <a:p>
            <a:r>
              <a:rPr lang="en-US" sz="2400" dirty="0"/>
              <a:t>The inputs required to estimate the required ROR are:</a:t>
            </a:r>
          </a:p>
          <a:p>
            <a:pPr>
              <a:buFont typeface="Wingdings" pitchFamily="2" charset="2"/>
              <a:buNone/>
            </a:pPr>
            <a:r>
              <a:rPr lang="en-US" sz="2400" dirty="0"/>
              <a:t>(a) the current risk-free rate</a:t>
            </a:r>
          </a:p>
          <a:p>
            <a:pPr>
              <a:buFont typeface="Wingdings" pitchFamily="2" charset="2"/>
              <a:buNone/>
            </a:pPr>
            <a:r>
              <a:rPr lang="en-US" sz="2400" dirty="0"/>
              <a:t>(b) the expected market risk premium (the premium expected for investing in risky assets over the riskless asset) </a:t>
            </a:r>
          </a:p>
          <a:p>
            <a:pPr>
              <a:buFont typeface="Wingdings" pitchFamily="2" charset="2"/>
              <a:buNone/>
            </a:pPr>
            <a:r>
              <a:rPr lang="en-US" sz="2400" dirty="0"/>
              <a:t>(c) the beta of the asset being analyzed. </a:t>
            </a:r>
          </a:p>
        </p:txBody>
      </p:sp>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4294967295"/>
          </p:nvPr>
        </p:nvSpPr>
        <p:spPr>
          <a:xfrm>
            <a:off x="3132138" y="6376988"/>
            <a:ext cx="3086100" cy="457200"/>
          </a:xfrm>
          <a:prstGeom prst="rect">
            <a:avLst/>
          </a:prstGeom>
        </p:spPr>
        <p:txBody>
          <a:bodyPr/>
          <a:lstStyle/>
          <a:p>
            <a:r>
              <a:rPr lang="en-US"/>
              <a:t>P.V. Viswanath</a:t>
            </a:r>
          </a:p>
        </p:txBody>
      </p:sp>
      <p:sp>
        <p:nvSpPr>
          <p:cNvPr id="5" name="Slide Number Placeholder 5"/>
          <p:cNvSpPr>
            <a:spLocks noGrp="1"/>
          </p:cNvSpPr>
          <p:nvPr>
            <p:ph type="sldNum" sz="quarter" idx="12"/>
          </p:nvPr>
        </p:nvSpPr>
        <p:spPr/>
        <p:txBody>
          <a:bodyPr/>
          <a:lstStyle/>
          <a:p>
            <a:fld id="{4E38BABB-AB8C-4229-A6F6-9CD7CAF3573B}" type="slidenum">
              <a:rPr lang="en-US"/>
              <a:pPr/>
              <a:t>12</a:t>
            </a:fld>
            <a:endParaRPr lang="en-US"/>
          </a:p>
        </p:txBody>
      </p:sp>
      <p:sp>
        <p:nvSpPr>
          <p:cNvPr id="436226" name="Rectangle 2"/>
          <p:cNvSpPr>
            <a:spLocks noGrp="1" noChangeArrowheads="1"/>
          </p:cNvSpPr>
          <p:nvPr>
            <p:ph type="title"/>
          </p:nvPr>
        </p:nvSpPr>
        <p:spPr>
          <a:noFill/>
          <a:ln/>
        </p:spPr>
        <p:txBody>
          <a:bodyPr lIns="90487" tIns="44450" rIns="90487" bIns="44450"/>
          <a:lstStyle/>
          <a:p>
            <a:r>
              <a:rPr lang="en-US" dirty="0"/>
              <a:t>The </a:t>
            </a:r>
            <a:r>
              <a:rPr lang="en-US" dirty="0" smtClean="0"/>
              <a:t>R</a:t>
            </a:r>
            <a:r>
              <a:rPr lang="en-US" dirty="0" smtClean="0"/>
              <a:t>isk-free </a:t>
            </a:r>
            <a:r>
              <a:rPr lang="en-US" dirty="0"/>
              <a:t>Rate</a:t>
            </a:r>
          </a:p>
        </p:txBody>
      </p:sp>
      <p:sp>
        <p:nvSpPr>
          <p:cNvPr id="436227" name="Rectangle 3"/>
          <p:cNvSpPr>
            <a:spLocks noGrp="1" noChangeArrowheads="1"/>
          </p:cNvSpPr>
          <p:nvPr>
            <p:ph type="body" idx="4294967295"/>
          </p:nvPr>
        </p:nvSpPr>
        <p:spPr>
          <a:xfrm>
            <a:off x="304800" y="1447800"/>
            <a:ext cx="8686800" cy="4800600"/>
          </a:xfrm>
          <a:prstGeom prst="rect">
            <a:avLst/>
          </a:prstGeom>
          <a:noFill/>
          <a:ln/>
        </p:spPr>
        <p:txBody>
          <a:bodyPr lIns="90487" tIns="44450" rIns="90487" bIns="44450">
            <a:normAutofit lnSpcReduction="10000"/>
          </a:bodyPr>
          <a:lstStyle/>
          <a:p>
            <a:pPr>
              <a:lnSpc>
                <a:spcPct val="90000"/>
              </a:lnSpc>
            </a:pPr>
            <a:r>
              <a:rPr lang="en-US" sz="2400" dirty="0"/>
              <a:t>The </a:t>
            </a:r>
            <a:r>
              <a:rPr lang="en-US" sz="2400" dirty="0" smtClean="0"/>
              <a:t>risk-free </a:t>
            </a:r>
            <a:r>
              <a:rPr lang="en-US" sz="2400" dirty="0"/>
              <a:t>rate is the rate on a zero coupon government bond matching the time horizon of the cash flow being analyzed.</a:t>
            </a:r>
          </a:p>
          <a:p>
            <a:pPr>
              <a:lnSpc>
                <a:spcPct val="90000"/>
              </a:lnSpc>
            </a:pPr>
            <a:r>
              <a:rPr lang="en-US" sz="2400" dirty="0"/>
              <a:t>Theoretically, this means using different </a:t>
            </a:r>
            <a:r>
              <a:rPr lang="en-US" sz="2400" dirty="0" smtClean="0"/>
              <a:t>risk-free </a:t>
            </a:r>
            <a:r>
              <a:rPr lang="en-US" sz="2400" dirty="0"/>
              <a:t>rates for each cash flow - the 1 year zero coupon rate for the cash flow in year 1, the 2-year zero coupon rate for the cash flow in year 2  ...</a:t>
            </a:r>
          </a:p>
          <a:p>
            <a:pPr>
              <a:lnSpc>
                <a:spcPct val="90000"/>
              </a:lnSpc>
            </a:pPr>
            <a:r>
              <a:rPr lang="en-US" sz="2400" dirty="0"/>
              <a:t>Practically, if there is substantial uncertainty about expected cash flows, it is enough to use a single </a:t>
            </a:r>
            <a:r>
              <a:rPr lang="en-US" sz="2400" dirty="0" smtClean="0"/>
              <a:t>risk-free </a:t>
            </a:r>
            <a:r>
              <a:rPr lang="en-US" sz="2400" dirty="0"/>
              <a:t>rate for all flows.</a:t>
            </a:r>
          </a:p>
          <a:p>
            <a:pPr>
              <a:lnSpc>
                <a:spcPct val="90000"/>
              </a:lnSpc>
            </a:pPr>
            <a:r>
              <a:rPr lang="en-US" sz="2400" dirty="0"/>
              <a:t>Using a</a:t>
            </a:r>
            <a:r>
              <a:rPr lang="en-US" sz="2400" u="sng" dirty="0"/>
              <a:t> long term government rate </a:t>
            </a:r>
            <a:r>
              <a:rPr lang="en-US" sz="2400" dirty="0"/>
              <a:t>(even on a coupon bond) as the </a:t>
            </a:r>
            <a:r>
              <a:rPr lang="en-US" sz="2400" dirty="0" smtClean="0"/>
              <a:t>risk-free </a:t>
            </a:r>
            <a:r>
              <a:rPr lang="en-US" sz="2400" dirty="0"/>
              <a:t>rate on all of the cash flows in a long term analysis will yield a close approximation of the true value.</a:t>
            </a:r>
          </a:p>
          <a:p>
            <a:pPr>
              <a:lnSpc>
                <a:spcPct val="90000"/>
              </a:lnSpc>
            </a:pPr>
            <a:r>
              <a:rPr lang="en-US" sz="2400" dirty="0"/>
              <a:t>For short term analysis, it is appropriate to use a </a:t>
            </a:r>
            <a:r>
              <a:rPr lang="en-US" sz="2400" u="sng" dirty="0"/>
              <a:t>short term government security rate </a:t>
            </a:r>
            <a:r>
              <a:rPr lang="en-US" sz="2400" dirty="0"/>
              <a:t>as the </a:t>
            </a:r>
            <a:r>
              <a:rPr lang="en-US" sz="2400" dirty="0" smtClean="0"/>
              <a:t>risk-free </a:t>
            </a:r>
            <a:r>
              <a:rPr lang="en-US" sz="2400" dirty="0"/>
              <a:t>rate.</a:t>
            </a:r>
          </a:p>
        </p:txBody>
      </p:sp>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4294967295"/>
          </p:nvPr>
        </p:nvSpPr>
        <p:spPr>
          <a:xfrm>
            <a:off x="3132138" y="6376988"/>
            <a:ext cx="3086100" cy="457200"/>
          </a:xfrm>
          <a:prstGeom prst="rect">
            <a:avLst/>
          </a:prstGeom>
        </p:spPr>
        <p:txBody>
          <a:bodyPr/>
          <a:lstStyle/>
          <a:p>
            <a:r>
              <a:rPr lang="en-US"/>
              <a:t>P.V. Viswanath</a:t>
            </a:r>
          </a:p>
        </p:txBody>
      </p:sp>
      <p:sp>
        <p:nvSpPr>
          <p:cNvPr id="5" name="Slide Number Placeholder 5"/>
          <p:cNvSpPr>
            <a:spLocks noGrp="1"/>
          </p:cNvSpPr>
          <p:nvPr>
            <p:ph type="sldNum" sz="quarter" idx="12"/>
          </p:nvPr>
        </p:nvSpPr>
        <p:spPr/>
        <p:txBody>
          <a:bodyPr/>
          <a:lstStyle/>
          <a:p>
            <a:fld id="{0F638488-351A-4791-BF5F-93CD78C5700E}" type="slidenum">
              <a:rPr lang="en-US"/>
              <a:pPr/>
              <a:t>13</a:t>
            </a:fld>
            <a:endParaRPr lang="en-US"/>
          </a:p>
        </p:txBody>
      </p:sp>
      <p:sp>
        <p:nvSpPr>
          <p:cNvPr id="440322" name="Rectangle 2"/>
          <p:cNvSpPr>
            <a:spLocks noGrp="1" noChangeArrowheads="1"/>
          </p:cNvSpPr>
          <p:nvPr>
            <p:ph type="title"/>
          </p:nvPr>
        </p:nvSpPr>
        <p:spPr>
          <a:noFill/>
          <a:ln/>
        </p:spPr>
        <p:txBody>
          <a:bodyPr lIns="90487" tIns="44450" rIns="90487" bIns="44450"/>
          <a:lstStyle/>
          <a:p>
            <a:r>
              <a:rPr lang="en-US"/>
              <a:t>Measurement of the risk premium</a:t>
            </a:r>
          </a:p>
        </p:txBody>
      </p:sp>
      <p:sp>
        <p:nvSpPr>
          <p:cNvPr id="440323" name="Rectangle 3"/>
          <p:cNvSpPr>
            <a:spLocks noGrp="1" noChangeArrowheads="1"/>
          </p:cNvSpPr>
          <p:nvPr>
            <p:ph type="body" idx="4294967295"/>
          </p:nvPr>
        </p:nvSpPr>
        <p:spPr>
          <a:xfrm>
            <a:off x="838200" y="1752600"/>
            <a:ext cx="7958138" cy="3881438"/>
          </a:xfrm>
          <a:prstGeom prst="rect">
            <a:avLst/>
          </a:prstGeom>
          <a:noFill/>
          <a:ln/>
        </p:spPr>
        <p:txBody>
          <a:bodyPr lIns="90487" tIns="44450" rIns="90487" bIns="44450"/>
          <a:lstStyle/>
          <a:p>
            <a:pPr>
              <a:lnSpc>
                <a:spcPct val="90000"/>
              </a:lnSpc>
            </a:pPr>
            <a:r>
              <a:rPr lang="en-US" dirty="0"/>
              <a:t>The risk premium is the premium that investors demand for investing in an average risk investment, relative to the </a:t>
            </a:r>
            <a:r>
              <a:rPr lang="en-US" dirty="0" smtClean="0"/>
              <a:t>risk-free </a:t>
            </a:r>
            <a:r>
              <a:rPr lang="en-US" dirty="0"/>
              <a:t>rate.</a:t>
            </a:r>
          </a:p>
          <a:p>
            <a:pPr>
              <a:lnSpc>
                <a:spcPct val="90000"/>
              </a:lnSpc>
            </a:pPr>
            <a:r>
              <a:rPr lang="en-US" dirty="0"/>
              <a:t>As a general proposition, this premium should be</a:t>
            </a:r>
          </a:p>
          <a:p>
            <a:pPr lvl="1">
              <a:lnSpc>
                <a:spcPct val="90000"/>
              </a:lnSpc>
            </a:pPr>
            <a:r>
              <a:rPr lang="en-US" dirty="0"/>
              <a:t>greater than zero</a:t>
            </a:r>
          </a:p>
          <a:p>
            <a:pPr lvl="1">
              <a:lnSpc>
                <a:spcPct val="90000"/>
              </a:lnSpc>
            </a:pPr>
            <a:r>
              <a:rPr lang="en-US" dirty="0"/>
              <a:t>increase with the risk aversion of the investors in that market</a:t>
            </a:r>
          </a:p>
          <a:p>
            <a:pPr lvl="1">
              <a:lnSpc>
                <a:spcPct val="90000"/>
              </a:lnSpc>
            </a:pPr>
            <a:r>
              <a:rPr lang="en-US" dirty="0"/>
              <a:t>increase with the riskiness of the “average” risk investment</a:t>
            </a:r>
          </a:p>
        </p:txBody>
      </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4294967295"/>
          </p:nvPr>
        </p:nvSpPr>
        <p:spPr>
          <a:xfrm>
            <a:off x="3132138" y="6376988"/>
            <a:ext cx="3086100" cy="457200"/>
          </a:xfrm>
          <a:prstGeom prst="rect">
            <a:avLst/>
          </a:prstGeom>
        </p:spPr>
        <p:txBody>
          <a:bodyPr/>
          <a:lstStyle/>
          <a:p>
            <a:r>
              <a:rPr lang="en-US"/>
              <a:t>P.V. Viswanath</a:t>
            </a:r>
          </a:p>
        </p:txBody>
      </p:sp>
      <p:sp>
        <p:nvSpPr>
          <p:cNvPr id="5" name="Slide Number Placeholder 5"/>
          <p:cNvSpPr>
            <a:spLocks noGrp="1"/>
          </p:cNvSpPr>
          <p:nvPr>
            <p:ph type="sldNum" sz="quarter" idx="12"/>
          </p:nvPr>
        </p:nvSpPr>
        <p:spPr/>
        <p:txBody>
          <a:bodyPr/>
          <a:lstStyle/>
          <a:p>
            <a:fld id="{AE022990-B980-4360-8D51-32D6E0922C1E}" type="slidenum">
              <a:rPr lang="en-US"/>
              <a:pPr/>
              <a:t>14</a:t>
            </a:fld>
            <a:endParaRPr lang="en-US"/>
          </a:p>
        </p:txBody>
      </p:sp>
      <p:sp>
        <p:nvSpPr>
          <p:cNvPr id="452610" name="Rectangle 2"/>
          <p:cNvSpPr>
            <a:spLocks noGrp="1" noChangeArrowheads="1"/>
          </p:cNvSpPr>
          <p:nvPr>
            <p:ph type="title"/>
          </p:nvPr>
        </p:nvSpPr>
        <p:spPr>
          <a:noFill/>
          <a:ln/>
        </p:spPr>
        <p:txBody>
          <a:bodyPr lIns="90487" tIns="44450" rIns="90487" bIns="44450"/>
          <a:lstStyle/>
          <a:p>
            <a:r>
              <a:rPr lang="en-US"/>
              <a:t>The Historical Premium Approach</a:t>
            </a:r>
          </a:p>
        </p:txBody>
      </p:sp>
      <p:sp>
        <p:nvSpPr>
          <p:cNvPr id="452611" name="Rectangle 3"/>
          <p:cNvSpPr>
            <a:spLocks noGrp="1" noChangeArrowheads="1"/>
          </p:cNvSpPr>
          <p:nvPr>
            <p:ph type="body" idx="4294967295"/>
          </p:nvPr>
        </p:nvSpPr>
        <p:spPr>
          <a:xfrm>
            <a:off x="381000" y="1524000"/>
            <a:ext cx="8415338" cy="4648200"/>
          </a:xfrm>
          <a:prstGeom prst="rect">
            <a:avLst/>
          </a:prstGeom>
          <a:noFill/>
          <a:ln/>
        </p:spPr>
        <p:txBody>
          <a:bodyPr lIns="90487" tIns="44450" rIns="90487" bIns="44450">
            <a:normAutofit lnSpcReduction="10000"/>
          </a:bodyPr>
          <a:lstStyle/>
          <a:p>
            <a:pPr>
              <a:lnSpc>
                <a:spcPct val="90000"/>
              </a:lnSpc>
            </a:pPr>
            <a:r>
              <a:rPr lang="en-US" sz="2400" dirty="0"/>
              <a:t>This is the default approach used by most to arrive at the premium to use in the model</a:t>
            </a:r>
          </a:p>
          <a:p>
            <a:pPr>
              <a:lnSpc>
                <a:spcPct val="90000"/>
              </a:lnSpc>
            </a:pPr>
            <a:r>
              <a:rPr lang="en-US" sz="2400" dirty="0"/>
              <a:t>In most cases, this approach does the following</a:t>
            </a:r>
          </a:p>
          <a:p>
            <a:pPr lvl="1">
              <a:lnSpc>
                <a:spcPct val="90000"/>
              </a:lnSpc>
            </a:pPr>
            <a:r>
              <a:rPr lang="en-US" sz="2000" dirty="0"/>
              <a:t>it defines a time period for the estimation (1926-Present, 1962-Present....)</a:t>
            </a:r>
          </a:p>
          <a:p>
            <a:pPr lvl="1">
              <a:lnSpc>
                <a:spcPct val="90000"/>
              </a:lnSpc>
            </a:pPr>
            <a:r>
              <a:rPr lang="en-US" sz="2000" dirty="0"/>
              <a:t>it calculates average returns on a stock index during the period</a:t>
            </a:r>
          </a:p>
          <a:p>
            <a:pPr lvl="1" algn="ctr">
              <a:lnSpc>
                <a:spcPct val="90000"/>
              </a:lnSpc>
              <a:spcBef>
                <a:spcPct val="0"/>
              </a:spcBef>
            </a:pPr>
            <a:r>
              <a:rPr lang="en-US" sz="2000" dirty="0"/>
              <a:t>it calculates average returns on a riskless security over the period</a:t>
            </a:r>
          </a:p>
          <a:p>
            <a:pPr lvl="1" algn="ctr">
              <a:lnSpc>
                <a:spcPct val="90000"/>
              </a:lnSpc>
              <a:spcBef>
                <a:spcPct val="0"/>
              </a:spcBef>
            </a:pPr>
            <a:r>
              <a:rPr lang="en-US" sz="2000" dirty="0"/>
              <a:t>it calculates the difference between the two</a:t>
            </a:r>
          </a:p>
          <a:p>
            <a:pPr lvl="1" algn="ctr">
              <a:lnSpc>
                <a:spcPct val="90000"/>
              </a:lnSpc>
              <a:spcBef>
                <a:spcPct val="0"/>
              </a:spcBef>
            </a:pPr>
            <a:r>
              <a:rPr lang="en-US" sz="2000" dirty="0"/>
              <a:t>and uses it as a premium looking forward</a:t>
            </a:r>
          </a:p>
          <a:p>
            <a:pPr>
              <a:lnSpc>
                <a:spcPct val="90000"/>
              </a:lnSpc>
            </a:pPr>
            <a:r>
              <a:rPr lang="en-US" sz="2400" dirty="0"/>
              <a:t>The limitations of this approach are:</a:t>
            </a:r>
          </a:p>
          <a:p>
            <a:pPr lvl="1">
              <a:lnSpc>
                <a:spcPct val="90000"/>
              </a:lnSpc>
            </a:pPr>
            <a:r>
              <a:rPr lang="en-US" sz="2000" dirty="0"/>
              <a:t>it assumes that the risk aversion of investors has not changed in a systematic way across time. (The risk aversion may change from year to year, but it reverts back to historical averages)</a:t>
            </a:r>
          </a:p>
          <a:p>
            <a:pPr lvl="1">
              <a:lnSpc>
                <a:spcPct val="90000"/>
              </a:lnSpc>
              <a:spcBef>
                <a:spcPct val="0"/>
              </a:spcBef>
            </a:pPr>
            <a:r>
              <a:rPr lang="en-US" sz="2000" dirty="0"/>
              <a:t>it assumes that the riskiness of the “risky” portfolio (stock index) has not changed in a systematic way across time.</a:t>
            </a:r>
          </a:p>
        </p:txBody>
      </p:sp>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4294967295"/>
          </p:nvPr>
        </p:nvSpPr>
        <p:spPr>
          <a:xfrm>
            <a:off x="3132138" y="6376988"/>
            <a:ext cx="3086100" cy="457200"/>
          </a:xfrm>
          <a:prstGeom prst="rect">
            <a:avLst/>
          </a:prstGeom>
        </p:spPr>
        <p:txBody>
          <a:bodyPr/>
          <a:lstStyle/>
          <a:p>
            <a:r>
              <a:rPr lang="en-US"/>
              <a:t>P.V. Viswanath</a:t>
            </a:r>
          </a:p>
        </p:txBody>
      </p:sp>
      <p:sp>
        <p:nvSpPr>
          <p:cNvPr id="6" name="Slide Number Placeholder 5"/>
          <p:cNvSpPr>
            <a:spLocks noGrp="1"/>
          </p:cNvSpPr>
          <p:nvPr>
            <p:ph type="sldNum" sz="quarter" idx="12"/>
          </p:nvPr>
        </p:nvSpPr>
        <p:spPr/>
        <p:txBody>
          <a:bodyPr/>
          <a:lstStyle/>
          <a:p>
            <a:fld id="{4953EAE7-B4D8-40EB-AAAD-DD8F98B69589}" type="slidenum">
              <a:rPr lang="en-US"/>
              <a:pPr/>
              <a:t>15</a:t>
            </a:fld>
            <a:endParaRPr lang="en-US"/>
          </a:p>
        </p:txBody>
      </p:sp>
      <p:sp>
        <p:nvSpPr>
          <p:cNvPr id="454658" name="Rectangle 2"/>
          <p:cNvSpPr>
            <a:spLocks noGrp="1" noChangeArrowheads="1"/>
          </p:cNvSpPr>
          <p:nvPr>
            <p:ph type="title"/>
          </p:nvPr>
        </p:nvSpPr>
        <p:spPr>
          <a:xfrm>
            <a:off x="228600" y="381000"/>
            <a:ext cx="8534400" cy="758952"/>
          </a:xfrm>
          <a:noFill/>
          <a:ln/>
        </p:spPr>
        <p:txBody>
          <a:bodyPr lIns="90487" tIns="44450" rIns="90487" bIns="44450">
            <a:normAutofit/>
          </a:bodyPr>
          <a:lstStyle/>
          <a:p>
            <a:r>
              <a:rPr lang="en-US" dirty="0"/>
              <a:t>Historical Average Premiums for the </a:t>
            </a:r>
            <a:r>
              <a:rPr lang="en-US" dirty="0" smtClean="0"/>
              <a:t>US</a:t>
            </a:r>
            <a:endParaRPr lang="en-US" dirty="0"/>
          </a:p>
        </p:txBody>
      </p:sp>
      <p:graphicFrame>
        <p:nvGraphicFramePr>
          <p:cNvPr id="454660" name="Object 4"/>
          <p:cNvGraphicFramePr>
            <a:graphicFrameLocks noChangeAspect="1"/>
          </p:cNvGraphicFramePr>
          <p:nvPr/>
        </p:nvGraphicFramePr>
        <p:xfrm>
          <a:off x="1219200" y="2514600"/>
          <a:ext cx="6748463" cy="1606550"/>
        </p:xfrm>
        <a:graphic>
          <a:graphicData uri="http://schemas.openxmlformats.org/presentationml/2006/ole">
            <p:oleObj spid="_x0000_s243714" name="Worksheet" r:id="rId4" imgW="4061160" imgH="967680" progId="Excel.Sheet.8">
              <p:embed/>
            </p:oleObj>
          </a:graphicData>
        </a:graphic>
      </p:graphicFrame>
      <p:sp>
        <p:nvSpPr>
          <p:cNvPr id="454662" name="Text Box 6"/>
          <p:cNvSpPr txBox="1">
            <a:spLocks noChangeArrowheads="1"/>
          </p:cNvSpPr>
          <p:nvPr/>
        </p:nvSpPr>
        <p:spPr bwMode="auto">
          <a:xfrm>
            <a:off x="1066800" y="4572000"/>
            <a:ext cx="7239000" cy="1006475"/>
          </a:xfrm>
          <a:prstGeom prst="rect">
            <a:avLst/>
          </a:prstGeom>
          <a:noFill/>
          <a:ln w="12700">
            <a:noFill/>
            <a:miter lim="800000"/>
            <a:headEnd/>
            <a:tailEnd/>
          </a:ln>
          <a:effectLst/>
        </p:spPr>
        <p:txBody>
          <a:bodyPr>
            <a:spAutoFit/>
          </a:bodyPr>
          <a:lstStyle/>
          <a:p>
            <a:pPr>
              <a:spcBef>
                <a:spcPct val="50000"/>
              </a:spcBef>
            </a:pPr>
            <a:r>
              <a:rPr lang="en-US"/>
              <a:t>In practice, a risk premium of about 5.5% is used.  However, depending upon perceptions of investor risk preferences at a given time, this number can be moved upwards or downwards.</a:t>
            </a:r>
          </a:p>
        </p:txBody>
      </p:sp>
    </p:spTree>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4294967295"/>
          </p:nvPr>
        </p:nvSpPr>
        <p:spPr>
          <a:xfrm>
            <a:off x="3132138" y="6376988"/>
            <a:ext cx="3086100" cy="457200"/>
          </a:xfrm>
          <a:prstGeom prst="rect">
            <a:avLst/>
          </a:prstGeom>
        </p:spPr>
        <p:txBody>
          <a:bodyPr/>
          <a:lstStyle/>
          <a:p>
            <a:r>
              <a:rPr lang="en-US"/>
              <a:t>P.V. Viswanath</a:t>
            </a:r>
          </a:p>
        </p:txBody>
      </p:sp>
      <p:sp>
        <p:nvSpPr>
          <p:cNvPr id="5" name="Slide Number Placeholder 5"/>
          <p:cNvSpPr>
            <a:spLocks noGrp="1"/>
          </p:cNvSpPr>
          <p:nvPr>
            <p:ph type="sldNum" sz="quarter" idx="12"/>
          </p:nvPr>
        </p:nvSpPr>
        <p:spPr/>
        <p:txBody>
          <a:bodyPr/>
          <a:lstStyle/>
          <a:p>
            <a:fld id="{C06A1D51-FF81-437C-81CE-4A597C3DA027}" type="slidenum">
              <a:rPr lang="en-US"/>
              <a:pPr/>
              <a:t>16</a:t>
            </a:fld>
            <a:endParaRPr lang="en-US"/>
          </a:p>
        </p:txBody>
      </p:sp>
      <p:sp>
        <p:nvSpPr>
          <p:cNvPr id="473090" name="Rectangle 2"/>
          <p:cNvSpPr>
            <a:spLocks noGrp="1" noChangeArrowheads="1"/>
          </p:cNvSpPr>
          <p:nvPr>
            <p:ph type="title"/>
          </p:nvPr>
        </p:nvSpPr>
        <p:spPr>
          <a:noFill/>
          <a:ln/>
        </p:spPr>
        <p:txBody>
          <a:bodyPr lIns="90487" tIns="44450" rIns="90487" bIns="44450"/>
          <a:lstStyle/>
          <a:p>
            <a:r>
              <a:rPr lang="en-US"/>
              <a:t>Estimating Beta</a:t>
            </a:r>
          </a:p>
        </p:txBody>
      </p:sp>
      <p:sp>
        <p:nvSpPr>
          <p:cNvPr id="473091" name="Rectangle 3"/>
          <p:cNvSpPr>
            <a:spLocks noGrp="1" noChangeArrowheads="1"/>
          </p:cNvSpPr>
          <p:nvPr>
            <p:ph type="body" idx="4294967295"/>
          </p:nvPr>
        </p:nvSpPr>
        <p:spPr>
          <a:xfrm>
            <a:off x="838200" y="1752600"/>
            <a:ext cx="7958138" cy="3881438"/>
          </a:xfrm>
          <a:prstGeom prst="rect">
            <a:avLst/>
          </a:prstGeom>
          <a:noFill/>
          <a:ln/>
        </p:spPr>
        <p:txBody>
          <a:bodyPr lIns="90487" tIns="44450" rIns="90487" bIns="44450"/>
          <a:lstStyle/>
          <a:p>
            <a:r>
              <a:rPr lang="en-US" sz="2400"/>
              <a:t>The standard procedure for estimating betas is to regress stock returns (R</a:t>
            </a:r>
            <a:r>
              <a:rPr lang="en-US" sz="2400" baseline="-17000"/>
              <a:t>j</a:t>
            </a:r>
            <a:r>
              <a:rPr lang="en-US" sz="2400"/>
              <a:t>) against market returns (R</a:t>
            </a:r>
            <a:r>
              <a:rPr lang="en-US" sz="2400" baseline="-17000"/>
              <a:t>m</a:t>
            </a:r>
            <a:r>
              <a:rPr lang="en-US" sz="2400"/>
              <a:t>) -</a:t>
            </a:r>
          </a:p>
          <a:p>
            <a:pPr algn="ctr">
              <a:buFont typeface="Wingdings" pitchFamily="2" charset="2"/>
              <a:buNone/>
            </a:pPr>
            <a:r>
              <a:rPr lang="en-US" sz="2400"/>
              <a:t>R</a:t>
            </a:r>
            <a:r>
              <a:rPr lang="en-US" sz="2400" baseline="-17000"/>
              <a:t>j</a:t>
            </a:r>
            <a:r>
              <a:rPr lang="en-US" sz="2400"/>
              <a:t> = a + b R</a:t>
            </a:r>
            <a:r>
              <a:rPr lang="en-US" sz="2400" baseline="-17000"/>
              <a:t>m</a:t>
            </a:r>
            <a:endParaRPr lang="en-US" sz="2400"/>
          </a:p>
          <a:p>
            <a:pPr lvl="1"/>
            <a:r>
              <a:rPr lang="en-US" sz="2000"/>
              <a:t>where  a is the intercept and b is the slope of the regression. </a:t>
            </a:r>
          </a:p>
          <a:p>
            <a:r>
              <a:rPr lang="en-US" sz="2400"/>
              <a:t>Often five years of monthly data is used to estimate these parameters.</a:t>
            </a:r>
          </a:p>
          <a:p>
            <a:r>
              <a:rPr lang="en-US" sz="2400"/>
              <a:t>The slope of the regression corresponds to the beta of the stock, and measures the riskiness of the stock. </a:t>
            </a:r>
          </a:p>
        </p:txBody>
      </p:sp>
    </p:spTree>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4294967295"/>
          </p:nvPr>
        </p:nvSpPr>
        <p:spPr>
          <a:xfrm>
            <a:off x="3132138" y="6376988"/>
            <a:ext cx="3086100" cy="457200"/>
          </a:xfrm>
          <a:prstGeom prst="rect">
            <a:avLst/>
          </a:prstGeom>
        </p:spPr>
        <p:txBody>
          <a:bodyPr/>
          <a:lstStyle/>
          <a:p>
            <a:r>
              <a:rPr lang="en-US"/>
              <a:t>P.V. Viswanath</a:t>
            </a:r>
          </a:p>
        </p:txBody>
      </p:sp>
      <p:sp>
        <p:nvSpPr>
          <p:cNvPr id="5" name="Slide Number Placeholder 5"/>
          <p:cNvSpPr>
            <a:spLocks noGrp="1"/>
          </p:cNvSpPr>
          <p:nvPr>
            <p:ph type="sldNum" sz="quarter" idx="12"/>
          </p:nvPr>
        </p:nvSpPr>
        <p:spPr/>
        <p:txBody>
          <a:bodyPr/>
          <a:lstStyle/>
          <a:p>
            <a:fld id="{BA58BE70-998A-42A0-B840-6B1E7A9C9F36}" type="slidenum">
              <a:rPr lang="en-US"/>
              <a:pPr/>
              <a:t>17</a:t>
            </a:fld>
            <a:endParaRPr lang="en-US"/>
          </a:p>
        </p:txBody>
      </p:sp>
      <p:sp>
        <p:nvSpPr>
          <p:cNvPr id="475138" name="Rectangle 2"/>
          <p:cNvSpPr>
            <a:spLocks noGrp="1" noChangeArrowheads="1"/>
          </p:cNvSpPr>
          <p:nvPr>
            <p:ph type="title"/>
          </p:nvPr>
        </p:nvSpPr>
        <p:spPr>
          <a:noFill/>
          <a:ln/>
        </p:spPr>
        <p:txBody>
          <a:bodyPr lIns="90487" tIns="44450" rIns="90487" bIns="44450"/>
          <a:lstStyle/>
          <a:p>
            <a:r>
              <a:rPr lang="en-US"/>
              <a:t>Estimating Performance</a:t>
            </a:r>
          </a:p>
        </p:txBody>
      </p:sp>
      <p:sp>
        <p:nvSpPr>
          <p:cNvPr id="475139" name="Rectangle 3"/>
          <p:cNvSpPr>
            <a:spLocks noGrp="1" noChangeArrowheads="1"/>
          </p:cNvSpPr>
          <p:nvPr>
            <p:ph type="body" idx="4294967295"/>
          </p:nvPr>
        </p:nvSpPr>
        <p:spPr>
          <a:xfrm>
            <a:off x="381000" y="1447800"/>
            <a:ext cx="8763000" cy="4876800"/>
          </a:xfrm>
          <a:prstGeom prst="rect">
            <a:avLst/>
          </a:prstGeom>
          <a:noFill/>
          <a:ln/>
        </p:spPr>
        <p:txBody>
          <a:bodyPr lIns="90487" tIns="44450" rIns="90487" bIns="44450">
            <a:normAutofit fontScale="92500"/>
          </a:bodyPr>
          <a:lstStyle/>
          <a:p>
            <a:pPr>
              <a:lnSpc>
                <a:spcPct val="90000"/>
              </a:lnSpc>
            </a:pPr>
            <a:r>
              <a:rPr lang="en-US" sz="2400" dirty="0"/>
              <a:t>The intercept of the regression provides a simple measure of performance during the period of the regression, relative to the capital asset pricing model. </a:t>
            </a:r>
          </a:p>
          <a:p>
            <a:pPr lvl="1">
              <a:lnSpc>
                <a:spcPct val="90000"/>
              </a:lnSpc>
              <a:buFont typeface="Wingdings" pitchFamily="2" charset="2"/>
              <a:buNone/>
            </a:pPr>
            <a:r>
              <a:rPr lang="en-US" sz="2000" dirty="0" err="1"/>
              <a:t>R</a:t>
            </a:r>
            <a:r>
              <a:rPr lang="en-US" sz="2000" baseline="-17000" dirty="0" err="1"/>
              <a:t>j</a:t>
            </a:r>
            <a:r>
              <a:rPr lang="en-US" sz="2000" dirty="0"/>
              <a:t> 	=    </a:t>
            </a:r>
            <a:r>
              <a:rPr lang="en-US" sz="2000" dirty="0" err="1"/>
              <a:t>R</a:t>
            </a:r>
            <a:r>
              <a:rPr lang="en-US" sz="2000" baseline="-17000" dirty="0" err="1"/>
              <a:t>f</a:t>
            </a:r>
            <a:r>
              <a:rPr lang="en-US" sz="2000" dirty="0"/>
              <a:t>        + </a:t>
            </a:r>
            <a:r>
              <a:rPr lang="en-US" sz="2000" dirty="0" err="1">
                <a:latin typeface="Symbol" pitchFamily="18" charset="2"/>
              </a:rPr>
              <a:t>b</a:t>
            </a:r>
            <a:r>
              <a:rPr lang="en-US" sz="2000" baseline="-17000" dirty="0" err="1"/>
              <a:t>j</a:t>
            </a:r>
            <a:r>
              <a:rPr lang="en-US" sz="2000" dirty="0"/>
              <a:t> (</a:t>
            </a:r>
            <a:r>
              <a:rPr lang="en-US" sz="2000" dirty="0" err="1"/>
              <a:t>R</a:t>
            </a:r>
            <a:r>
              <a:rPr lang="en-US" sz="2000" baseline="-17000" dirty="0" err="1"/>
              <a:t>m</a:t>
            </a:r>
            <a:r>
              <a:rPr lang="en-US" sz="2000" dirty="0"/>
              <a:t> - </a:t>
            </a:r>
            <a:r>
              <a:rPr lang="en-US" sz="2000" dirty="0" err="1"/>
              <a:t>R</a:t>
            </a:r>
            <a:r>
              <a:rPr lang="en-US" sz="2000" baseline="-17000" dirty="0" err="1"/>
              <a:t>f</a:t>
            </a:r>
            <a:r>
              <a:rPr lang="en-US" sz="2000" dirty="0"/>
              <a:t>)</a:t>
            </a:r>
          </a:p>
          <a:p>
            <a:pPr lvl="1">
              <a:lnSpc>
                <a:spcPct val="90000"/>
              </a:lnSpc>
              <a:buFont typeface="Wingdings" pitchFamily="2" charset="2"/>
              <a:buNone/>
            </a:pPr>
            <a:r>
              <a:rPr lang="en-US" sz="2000" dirty="0"/>
              <a:t>	</a:t>
            </a:r>
            <a:r>
              <a:rPr lang="en-US" sz="2000" dirty="0" smtClean="0"/>
              <a:t>      = </a:t>
            </a:r>
            <a:r>
              <a:rPr lang="en-US" sz="2000" dirty="0" err="1"/>
              <a:t>R</a:t>
            </a:r>
            <a:r>
              <a:rPr lang="en-US" sz="2000" baseline="-17000" dirty="0" err="1"/>
              <a:t>f</a:t>
            </a:r>
            <a:r>
              <a:rPr lang="en-US" sz="2000" dirty="0"/>
              <a:t> (1-</a:t>
            </a:r>
            <a:r>
              <a:rPr lang="en-US" sz="2000" dirty="0">
                <a:latin typeface="Symbol" pitchFamily="18" charset="2"/>
              </a:rPr>
              <a:t>b</a:t>
            </a:r>
            <a:r>
              <a:rPr lang="en-US" sz="2000" baseline="-17000" dirty="0"/>
              <a:t>j</a:t>
            </a:r>
            <a:r>
              <a:rPr lang="en-US" sz="2000" dirty="0"/>
              <a:t>) + </a:t>
            </a:r>
            <a:r>
              <a:rPr lang="en-US" sz="2000" dirty="0" err="1" smtClean="0">
                <a:latin typeface="Symbol" pitchFamily="18" charset="2"/>
              </a:rPr>
              <a:t>b</a:t>
            </a:r>
            <a:r>
              <a:rPr lang="en-US" sz="2000" baseline="-17000" dirty="0" err="1" smtClean="0"/>
              <a:t>j</a:t>
            </a:r>
            <a:r>
              <a:rPr lang="en-US" sz="2000" dirty="0" smtClean="0"/>
              <a:t> </a:t>
            </a:r>
            <a:r>
              <a:rPr lang="en-US" sz="2000" dirty="0" err="1"/>
              <a:t>R</a:t>
            </a:r>
            <a:r>
              <a:rPr lang="en-US" sz="2000" baseline="-17000" dirty="0" err="1"/>
              <a:t>m</a:t>
            </a:r>
            <a:r>
              <a:rPr lang="en-US" sz="2000" baseline="-17000" dirty="0"/>
              <a:t>	</a:t>
            </a:r>
            <a:r>
              <a:rPr lang="en-US" sz="2000" dirty="0" smtClean="0"/>
              <a:t>...........</a:t>
            </a:r>
            <a:r>
              <a:rPr lang="en-US" sz="2000" dirty="0"/>
              <a:t>	Capital Asset Pricing Model</a:t>
            </a:r>
          </a:p>
          <a:p>
            <a:pPr lvl="1">
              <a:lnSpc>
                <a:spcPct val="90000"/>
              </a:lnSpc>
              <a:buFont typeface="Wingdings" pitchFamily="2" charset="2"/>
              <a:buNone/>
            </a:pPr>
            <a:r>
              <a:rPr lang="en-US" sz="2000" dirty="0" err="1"/>
              <a:t>R</a:t>
            </a:r>
            <a:r>
              <a:rPr lang="en-US" sz="2000" baseline="-17000" dirty="0" err="1"/>
              <a:t>j</a:t>
            </a:r>
            <a:r>
              <a:rPr lang="en-US" sz="2000" dirty="0"/>
              <a:t> 	=      </a:t>
            </a:r>
            <a:r>
              <a:rPr lang="en-US" sz="2000" dirty="0" err="1"/>
              <a:t>a</a:t>
            </a:r>
            <a:r>
              <a:rPr lang="en-US" sz="2000" baseline="-17000" dirty="0" err="1"/>
              <a:t>j</a:t>
            </a:r>
            <a:r>
              <a:rPr lang="en-US" sz="2000" dirty="0"/>
              <a:t> 	 </a:t>
            </a:r>
            <a:r>
              <a:rPr lang="en-US" sz="2000" dirty="0" smtClean="0"/>
              <a:t>  + </a:t>
            </a:r>
            <a:r>
              <a:rPr lang="en-US" sz="2000" dirty="0" err="1">
                <a:latin typeface="Symbol" pitchFamily="18" charset="2"/>
              </a:rPr>
              <a:t>b</a:t>
            </a:r>
            <a:r>
              <a:rPr lang="en-US" sz="2000" baseline="-17000" dirty="0" err="1"/>
              <a:t>j</a:t>
            </a:r>
            <a:r>
              <a:rPr lang="en-US" sz="2000" dirty="0"/>
              <a:t> </a:t>
            </a:r>
            <a:r>
              <a:rPr lang="en-US" sz="2000" dirty="0" err="1"/>
              <a:t>R</a:t>
            </a:r>
            <a:r>
              <a:rPr lang="en-US" sz="2000" baseline="-17000" dirty="0" err="1"/>
              <a:t>m</a:t>
            </a:r>
            <a:r>
              <a:rPr lang="en-US" sz="2000" baseline="-17000" dirty="0"/>
              <a:t>	</a:t>
            </a:r>
            <a:r>
              <a:rPr lang="en-US" sz="2000" dirty="0" smtClean="0"/>
              <a:t>...........</a:t>
            </a:r>
            <a:r>
              <a:rPr lang="en-US" sz="2000" dirty="0"/>
              <a:t>	Regression Equation</a:t>
            </a:r>
            <a:br>
              <a:rPr lang="en-US" sz="2000" dirty="0"/>
            </a:br>
            <a:endParaRPr lang="en-US" sz="2000" dirty="0"/>
          </a:p>
          <a:p>
            <a:pPr>
              <a:lnSpc>
                <a:spcPct val="90000"/>
              </a:lnSpc>
            </a:pPr>
            <a:r>
              <a:rPr lang="en-US" sz="2400" dirty="0"/>
              <a:t>If </a:t>
            </a:r>
            <a:r>
              <a:rPr lang="en-US" sz="2400" dirty="0" err="1"/>
              <a:t>a</a:t>
            </a:r>
            <a:r>
              <a:rPr lang="en-US" sz="2400" baseline="-17000" dirty="0" err="1"/>
              <a:t>j</a:t>
            </a:r>
            <a:r>
              <a:rPr lang="en-US" sz="2400" dirty="0"/>
              <a:t> &gt; </a:t>
            </a:r>
            <a:r>
              <a:rPr lang="en-US" sz="2400" dirty="0" err="1"/>
              <a:t>R</a:t>
            </a:r>
            <a:r>
              <a:rPr lang="en-US" sz="2400" baseline="-17000" dirty="0" err="1"/>
              <a:t>f</a:t>
            </a:r>
            <a:r>
              <a:rPr lang="en-US" sz="2400" dirty="0"/>
              <a:t> (1-</a:t>
            </a:r>
            <a:r>
              <a:rPr lang="en-US" sz="2400" dirty="0">
                <a:latin typeface="Symbol" pitchFamily="18" charset="2"/>
              </a:rPr>
              <a:t>b</a:t>
            </a:r>
            <a:r>
              <a:rPr lang="en-US" sz="2400" baseline="-17000" dirty="0"/>
              <a:t>j</a:t>
            </a:r>
            <a:r>
              <a:rPr lang="en-US" sz="2400" dirty="0"/>
              <a:t>) ..Stock did better than expected during </a:t>
            </a:r>
            <a:r>
              <a:rPr lang="en-US" sz="2400" dirty="0" err="1"/>
              <a:t>reg</a:t>
            </a:r>
            <a:r>
              <a:rPr lang="en-US" sz="2400" dirty="0"/>
              <a:t> period</a:t>
            </a:r>
          </a:p>
          <a:p>
            <a:pPr>
              <a:lnSpc>
                <a:spcPct val="90000"/>
              </a:lnSpc>
              <a:buFont typeface="Wingdings" pitchFamily="2" charset="2"/>
              <a:buNone/>
            </a:pPr>
            <a:r>
              <a:rPr lang="en-US" sz="2400" dirty="0"/>
              <a:t>        </a:t>
            </a:r>
            <a:r>
              <a:rPr lang="en-US" sz="2400" dirty="0" err="1"/>
              <a:t>a</a:t>
            </a:r>
            <a:r>
              <a:rPr lang="en-US" sz="2400" baseline="-17000" dirty="0" err="1"/>
              <a:t>j</a:t>
            </a:r>
            <a:r>
              <a:rPr lang="en-US" sz="2400" dirty="0"/>
              <a:t> = </a:t>
            </a:r>
            <a:r>
              <a:rPr lang="en-US" sz="2400" dirty="0" err="1"/>
              <a:t>R</a:t>
            </a:r>
            <a:r>
              <a:rPr lang="en-US" sz="2400" baseline="-17000" dirty="0" err="1"/>
              <a:t>f</a:t>
            </a:r>
            <a:r>
              <a:rPr lang="en-US" sz="2400" dirty="0"/>
              <a:t> (1-</a:t>
            </a:r>
            <a:r>
              <a:rPr lang="en-US" sz="2400" dirty="0">
                <a:latin typeface="Symbol" pitchFamily="18" charset="2"/>
              </a:rPr>
              <a:t>b</a:t>
            </a:r>
            <a:r>
              <a:rPr lang="en-US" sz="2400" baseline="-17000" dirty="0"/>
              <a:t>j</a:t>
            </a:r>
            <a:r>
              <a:rPr lang="en-US" sz="2400" dirty="0"/>
              <a:t>) ..Stock did as well as expected during </a:t>
            </a:r>
            <a:r>
              <a:rPr lang="en-US" sz="2400" dirty="0" err="1"/>
              <a:t>regr</a:t>
            </a:r>
            <a:r>
              <a:rPr lang="en-US" sz="2400" dirty="0"/>
              <a:t> period</a:t>
            </a:r>
          </a:p>
          <a:p>
            <a:pPr>
              <a:lnSpc>
                <a:spcPct val="90000"/>
              </a:lnSpc>
              <a:buFont typeface="Wingdings" pitchFamily="2" charset="2"/>
              <a:buNone/>
            </a:pPr>
            <a:r>
              <a:rPr lang="en-US" sz="2400" dirty="0"/>
              <a:t>       </a:t>
            </a:r>
            <a:r>
              <a:rPr lang="en-US" sz="2400" dirty="0" err="1"/>
              <a:t>a</a:t>
            </a:r>
            <a:r>
              <a:rPr lang="en-US" sz="2400" baseline="-17000" dirty="0" err="1"/>
              <a:t>j</a:t>
            </a:r>
            <a:r>
              <a:rPr lang="en-US" sz="2400" dirty="0"/>
              <a:t> &lt; </a:t>
            </a:r>
            <a:r>
              <a:rPr lang="en-US" sz="2400" dirty="0" smtClean="0"/>
              <a:t> </a:t>
            </a:r>
            <a:r>
              <a:rPr lang="en-US" sz="2400" dirty="0" err="1" smtClean="0"/>
              <a:t>R</a:t>
            </a:r>
            <a:r>
              <a:rPr lang="en-US" sz="2400" baseline="-17000" dirty="0" err="1" smtClean="0"/>
              <a:t>f</a:t>
            </a:r>
            <a:r>
              <a:rPr lang="en-US" sz="2400" dirty="0" smtClean="0"/>
              <a:t> </a:t>
            </a:r>
            <a:r>
              <a:rPr lang="en-US" sz="2400" dirty="0"/>
              <a:t>(1-</a:t>
            </a:r>
            <a:r>
              <a:rPr lang="en-US" sz="2400" dirty="0">
                <a:latin typeface="Symbol" pitchFamily="18" charset="2"/>
              </a:rPr>
              <a:t>b</a:t>
            </a:r>
            <a:r>
              <a:rPr lang="en-US" sz="2400" baseline="-17000" dirty="0"/>
              <a:t>j</a:t>
            </a:r>
            <a:r>
              <a:rPr lang="en-US" sz="2400" dirty="0"/>
              <a:t>) ..Stock did worse than expected during </a:t>
            </a:r>
            <a:r>
              <a:rPr lang="en-US" sz="2400" dirty="0" err="1"/>
              <a:t>reg</a:t>
            </a:r>
            <a:r>
              <a:rPr lang="en-US" sz="2400" dirty="0"/>
              <a:t> period</a:t>
            </a:r>
            <a:br>
              <a:rPr lang="en-US" sz="2400" dirty="0"/>
            </a:br>
            <a:endParaRPr lang="en-US" sz="2400" dirty="0"/>
          </a:p>
          <a:p>
            <a:pPr>
              <a:lnSpc>
                <a:spcPct val="90000"/>
              </a:lnSpc>
            </a:pPr>
            <a:r>
              <a:rPr lang="en-US" sz="2400" u="sng" dirty="0"/>
              <a:t>Jensen's alpha</a:t>
            </a:r>
            <a:r>
              <a:rPr lang="en-US" sz="2400" dirty="0"/>
              <a:t>, a measure of stock performance, is measure as</a:t>
            </a:r>
            <a:br>
              <a:rPr lang="en-US" sz="2400" dirty="0"/>
            </a:br>
            <a:r>
              <a:rPr lang="en-US" sz="2400" dirty="0"/>
              <a:t> </a:t>
            </a:r>
            <a:r>
              <a:rPr lang="en-US" sz="2400" dirty="0" err="1"/>
              <a:t>a</a:t>
            </a:r>
            <a:r>
              <a:rPr lang="en-US" sz="2400" baseline="-17000" dirty="0" err="1"/>
              <a:t>j</a:t>
            </a:r>
            <a:r>
              <a:rPr lang="en-US" sz="2400" dirty="0"/>
              <a:t> - </a:t>
            </a:r>
            <a:r>
              <a:rPr lang="en-US" sz="2400" dirty="0" err="1"/>
              <a:t>R</a:t>
            </a:r>
            <a:r>
              <a:rPr lang="en-US" sz="2400" baseline="-17000" dirty="0" err="1"/>
              <a:t>f</a:t>
            </a:r>
            <a:r>
              <a:rPr lang="en-US" sz="2400" dirty="0"/>
              <a:t> (1-</a:t>
            </a:r>
            <a:r>
              <a:rPr lang="en-US" sz="2400" dirty="0">
                <a:latin typeface="Symbol" pitchFamily="18" charset="2"/>
              </a:rPr>
              <a:t>b</a:t>
            </a:r>
            <a:r>
              <a:rPr lang="en-US" sz="2400" dirty="0"/>
              <a:t>)</a:t>
            </a:r>
          </a:p>
        </p:txBody>
      </p:sp>
    </p:spTree>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4294967295"/>
          </p:nvPr>
        </p:nvSpPr>
        <p:spPr>
          <a:xfrm>
            <a:off x="3132138" y="6376988"/>
            <a:ext cx="3086100" cy="457200"/>
          </a:xfrm>
          <a:prstGeom prst="rect">
            <a:avLst/>
          </a:prstGeom>
        </p:spPr>
        <p:txBody>
          <a:bodyPr/>
          <a:lstStyle/>
          <a:p>
            <a:r>
              <a:rPr lang="en-US"/>
              <a:t>P.V. Viswanath</a:t>
            </a:r>
          </a:p>
        </p:txBody>
      </p:sp>
      <p:sp>
        <p:nvSpPr>
          <p:cNvPr id="5" name="Slide Number Placeholder 5"/>
          <p:cNvSpPr>
            <a:spLocks noGrp="1"/>
          </p:cNvSpPr>
          <p:nvPr>
            <p:ph type="sldNum" sz="quarter" idx="12"/>
          </p:nvPr>
        </p:nvSpPr>
        <p:spPr/>
        <p:txBody>
          <a:bodyPr/>
          <a:lstStyle/>
          <a:p>
            <a:fld id="{107AA458-5DDE-45C2-A7FE-13A7C11E9191}" type="slidenum">
              <a:rPr lang="en-US"/>
              <a:pPr/>
              <a:t>18</a:t>
            </a:fld>
            <a:endParaRPr lang="en-US"/>
          </a:p>
        </p:txBody>
      </p:sp>
      <p:sp>
        <p:nvSpPr>
          <p:cNvPr id="501762" name="Rectangle 2"/>
          <p:cNvSpPr>
            <a:spLocks noGrp="1" noChangeArrowheads="1"/>
          </p:cNvSpPr>
          <p:nvPr>
            <p:ph type="title"/>
          </p:nvPr>
        </p:nvSpPr>
        <p:spPr>
          <a:noFill/>
          <a:ln/>
        </p:spPr>
        <p:txBody>
          <a:bodyPr lIns="90487" tIns="44450" rIns="90487" bIns="44450"/>
          <a:lstStyle/>
          <a:p>
            <a:r>
              <a:rPr lang="en-US"/>
              <a:t>Example: Estimating Expected Returns</a:t>
            </a:r>
          </a:p>
        </p:txBody>
      </p:sp>
      <p:sp>
        <p:nvSpPr>
          <p:cNvPr id="501763" name="Rectangle 3"/>
          <p:cNvSpPr>
            <a:spLocks noGrp="1" noChangeArrowheads="1"/>
          </p:cNvSpPr>
          <p:nvPr>
            <p:ph type="body" idx="4294967295"/>
          </p:nvPr>
        </p:nvSpPr>
        <p:spPr>
          <a:xfrm>
            <a:off x="838200" y="1752600"/>
            <a:ext cx="7958138" cy="3881438"/>
          </a:xfrm>
          <a:prstGeom prst="rect">
            <a:avLst/>
          </a:prstGeom>
          <a:noFill/>
          <a:ln/>
        </p:spPr>
        <p:txBody>
          <a:bodyPr lIns="90487" tIns="44450" rIns="90487" bIns="44450"/>
          <a:lstStyle/>
          <a:p>
            <a:r>
              <a:rPr lang="en-US" dirty="0"/>
              <a:t>Boeing’s Beta was estimate on December 31, 1998 to be 0.96</a:t>
            </a:r>
          </a:p>
          <a:p>
            <a:r>
              <a:rPr lang="en-US" dirty="0" smtClean="0"/>
              <a:t>risk-free </a:t>
            </a:r>
            <a:r>
              <a:rPr lang="en-US" dirty="0"/>
              <a:t>Rate = 5.00% (Long term Government Bond rate)</a:t>
            </a:r>
          </a:p>
          <a:p>
            <a:r>
              <a:rPr lang="en-US" dirty="0"/>
              <a:t>Risk Premium = 5.50% (Approximate historical premium)</a:t>
            </a:r>
          </a:p>
          <a:p>
            <a:r>
              <a:rPr lang="en-US" dirty="0"/>
              <a:t>Expected Return = 5.00% + 0.96 (5.50%) = 10.31%</a:t>
            </a:r>
          </a:p>
        </p:txBody>
      </p:sp>
    </p:spTree>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4294967295"/>
          </p:nvPr>
        </p:nvSpPr>
        <p:spPr>
          <a:xfrm>
            <a:off x="3132138" y="6376988"/>
            <a:ext cx="3086100" cy="457200"/>
          </a:xfrm>
          <a:prstGeom prst="rect">
            <a:avLst/>
          </a:prstGeom>
        </p:spPr>
        <p:txBody>
          <a:bodyPr/>
          <a:lstStyle/>
          <a:p>
            <a:r>
              <a:rPr lang="en-US"/>
              <a:t>P.V. Viswanath</a:t>
            </a:r>
          </a:p>
        </p:txBody>
      </p:sp>
      <p:sp>
        <p:nvSpPr>
          <p:cNvPr id="5" name="Slide Number Placeholder 5"/>
          <p:cNvSpPr>
            <a:spLocks noGrp="1"/>
          </p:cNvSpPr>
          <p:nvPr>
            <p:ph type="sldNum" sz="quarter" idx="12"/>
          </p:nvPr>
        </p:nvSpPr>
        <p:spPr/>
        <p:txBody>
          <a:bodyPr/>
          <a:lstStyle/>
          <a:p>
            <a:fld id="{DECD5363-F49F-4482-A16B-C3424AE1E4CA}" type="slidenum">
              <a:rPr lang="en-US"/>
              <a:pPr/>
              <a:t>19</a:t>
            </a:fld>
            <a:endParaRPr lang="en-US"/>
          </a:p>
        </p:txBody>
      </p:sp>
      <p:sp>
        <p:nvSpPr>
          <p:cNvPr id="505858" name="Rectangle 2"/>
          <p:cNvSpPr>
            <a:spLocks noGrp="1" noChangeArrowheads="1"/>
          </p:cNvSpPr>
          <p:nvPr>
            <p:ph type="title"/>
          </p:nvPr>
        </p:nvSpPr>
        <p:spPr>
          <a:noFill/>
          <a:ln/>
        </p:spPr>
        <p:txBody>
          <a:bodyPr lIns="90487" tIns="44450" rIns="90487" bIns="44450"/>
          <a:lstStyle/>
          <a:p>
            <a:r>
              <a:rPr lang="en-US"/>
              <a:t>How managers use this expected return</a:t>
            </a:r>
          </a:p>
        </p:txBody>
      </p:sp>
      <p:sp>
        <p:nvSpPr>
          <p:cNvPr id="505859" name="Rectangle 3"/>
          <p:cNvSpPr>
            <a:spLocks noGrp="1" noChangeArrowheads="1"/>
          </p:cNvSpPr>
          <p:nvPr>
            <p:ph type="body" idx="4294967295"/>
          </p:nvPr>
        </p:nvSpPr>
        <p:spPr>
          <a:xfrm>
            <a:off x="838200" y="1752600"/>
            <a:ext cx="7958138" cy="3881438"/>
          </a:xfrm>
          <a:prstGeom prst="rect">
            <a:avLst/>
          </a:prstGeom>
          <a:noFill/>
          <a:ln/>
        </p:spPr>
        <p:txBody>
          <a:bodyPr lIns="90487" tIns="44450" rIns="90487" bIns="44450"/>
          <a:lstStyle/>
          <a:p>
            <a:r>
              <a:rPr lang="en-US"/>
              <a:t>Managers at Boeing</a:t>
            </a:r>
          </a:p>
          <a:p>
            <a:pPr lvl="1"/>
            <a:r>
              <a:rPr lang="en-US"/>
              <a:t>need to make at least 10.31% as a return for their equity investors to break even.</a:t>
            </a:r>
          </a:p>
          <a:p>
            <a:pPr lvl="1"/>
            <a:r>
              <a:rPr lang="en-US"/>
              <a:t>this is the hurdle rate for projects, when the investment is analyzed from an equity standpoint</a:t>
            </a:r>
          </a:p>
          <a:p>
            <a:r>
              <a:rPr lang="en-US"/>
              <a:t>In other words,  Boeing’s cost of equity is 10.31%.</a:t>
            </a:r>
          </a:p>
          <a:p>
            <a:r>
              <a:rPr lang="en-US"/>
              <a:t>What is the cost of not delivering this cost of equity?</a:t>
            </a:r>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4294967295"/>
          </p:nvPr>
        </p:nvSpPr>
        <p:spPr>
          <a:xfrm>
            <a:off x="3132138" y="6376988"/>
            <a:ext cx="3086100" cy="457200"/>
          </a:xfrm>
          <a:prstGeom prst="rect">
            <a:avLst/>
          </a:prstGeom>
        </p:spPr>
        <p:txBody>
          <a:bodyPr/>
          <a:lstStyle/>
          <a:p>
            <a:r>
              <a:rPr lang="en-US"/>
              <a:t>P.V. Viswanath</a:t>
            </a:r>
          </a:p>
        </p:txBody>
      </p:sp>
      <p:sp>
        <p:nvSpPr>
          <p:cNvPr id="5" name="Slide Number Placeholder 5"/>
          <p:cNvSpPr>
            <a:spLocks noGrp="1"/>
          </p:cNvSpPr>
          <p:nvPr>
            <p:ph type="sldNum" sz="quarter" idx="12"/>
          </p:nvPr>
        </p:nvSpPr>
        <p:spPr/>
        <p:txBody>
          <a:bodyPr/>
          <a:lstStyle/>
          <a:p>
            <a:fld id="{2D4667E7-5DFB-4123-999E-A63B1CF2BB04}" type="slidenum">
              <a:rPr lang="en-US"/>
              <a:pPr/>
              <a:t>2</a:t>
            </a:fld>
            <a:endParaRPr lang="en-US"/>
          </a:p>
        </p:txBody>
      </p:sp>
      <p:sp>
        <p:nvSpPr>
          <p:cNvPr id="407554" name="Rectangle 2"/>
          <p:cNvSpPr>
            <a:spLocks noGrp="1" noChangeArrowheads="1"/>
          </p:cNvSpPr>
          <p:nvPr>
            <p:ph type="title"/>
          </p:nvPr>
        </p:nvSpPr>
        <p:spPr>
          <a:noFill/>
          <a:ln/>
        </p:spPr>
        <p:txBody>
          <a:bodyPr lIns="90487" tIns="44450" rIns="90487" bIns="44450"/>
          <a:lstStyle/>
          <a:p>
            <a:r>
              <a:rPr lang="en-US"/>
              <a:t>The notion of a benchmark </a:t>
            </a:r>
          </a:p>
        </p:txBody>
      </p:sp>
      <p:sp>
        <p:nvSpPr>
          <p:cNvPr id="407555" name="Rectangle 3"/>
          <p:cNvSpPr>
            <a:spLocks noGrp="1" noChangeArrowheads="1"/>
          </p:cNvSpPr>
          <p:nvPr>
            <p:ph type="body" idx="4294967295"/>
          </p:nvPr>
        </p:nvSpPr>
        <p:spPr>
          <a:xfrm>
            <a:off x="838200" y="1752600"/>
            <a:ext cx="7958138" cy="4572000"/>
          </a:xfrm>
          <a:prstGeom prst="rect">
            <a:avLst/>
          </a:prstGeom>
          <a:noFill/>
          <a:ln/>
        </p:spPr>
        <p:txBody>
          <a:bodyPr lIns="90487" tIns="44450" rIns="90487" bIns="44450">
            <a:normAutofit lnSpcReduction="10000"/>
          </a:bodyPr>
          <a:lstStyle/>
          <a:p>
            <a:pPr>
              <a:lnSpc>
                <a:spcPct val="90000"/>
              </a:lnSpc>
            </a:pPr>
            <a:r>
              <a:rPr lang="en-US" sz="2400" dirty="0"/>
              <a:t>Since financial resources are finite, there is a hurdle that projects have to cross before being deemed acceptable.</a:t>
            </a:r>
          </a:p>
          <a:p>
            <a:pPr>
              <a:lnSpc>
                <a:spcPct val="90000"/>
              </a:lnSpc>
            </a:pPr>
            <a:r>
              <a:rPr lang="en-US" sz="2400" dirty="0"/>
              <a:t>This hurdle will be </a:t>
            </a:r>
            <a:r>
              <a:rPr lang="en-US" sz="2400" u="sng" dirty="0"/>
              <a:t>higher for riskier projects </a:t>
            </a:r>
            <a:r>
              <a:rPr lang="en-US" sz="2400" dirty="0"/>
              <a:t>than for safer projects.</a:t>
            </a:r>
          </a:p>
          <a:p>
            <a:pPr>
              <a:lnSpc>
                <a:spcPct val="90000"/>
              </a:lnSpc>
            </a:pPr>
            <a:r>
              <a:rPr lang="en-US" sz="2400" dirty="0"/>
              <a:t>A simple representation of the hurdle rate is as follows:</a:t>
            </a:r>
            <a:br>
              <a:rPr lang="en-US" sz="2400" dirty="0"/>
            </a:br>
            <a:r>
              <a:rPr lang="en-US" sz="2400" dirty="0"/>
              <a:t>   Hurdle rate = Return for postponing consumption +      </a:t>
            </a:r>
            <a:br>
              <a:rPr lang="en-US" sz="2400" dirty="0"/>
            </a:br>
            <a:r>
              <a:rPr lang="en-US" sz="2400" dirty="0"/>
              <a:t>                                                           Return for bearing risk</a:t>
            </a:r>
            <a:br>
              <a:rPr lang="en-US" sz="2400" dirty="0"/>
            </a:br>
            <a:r>
              <a:rPr lang="en-US" sz="2400" dirty="0"/>
              <a:t>   Hurdle rate = Riskless Rate + Risk Premium</a:t>
            </a:r>
          </a:p>
          <a:p>
            <a:pPr>
              <a:lnSpc>
                <a:spcPct val="90000"/>
              </a:lnSpc>
            </a:pPr>
            <a:r>
              <a:rPr lang="en-US" sz="2400" dirty="0"/>
              <a:t>The two basic questions that every risk and return model in finance tries to answer are:</a:t>
            </a:r>
          </a:p>
          <a:p>
            <a:pPr lvl="1">
              <a:lnSpc>
                <a:spcPct val="90000"/>
              </a:lnSpc>
            </a:pPr>
            <a:r>
              <a:rPr lang="en-US" sz="2000" dirty="0"/>
              <a:t>How do you measure risk?</a:t>
            </a:r>
          </a:p>
          <a:p>
            <a:pPr lvl="1">
              <a:lnSpc>
                <a:spcPct val="90000"/>
              </a:lnSpc>
            </a:pPr>
            <a:r>
              <a:rPr lang="en-US" sz="2000" dirty="0"/>
              <a:t>How do you translate this risk measure into a risk premium?</a:t>
            </a:r>
          </a:p>
          <a:p>
            <a:pPr>
              <a:lnSpc>
                <a:spcPct val="90000"/>
              </a:lnSpc>
            </a:pPr>
            <a:endParaRPr lang="en-US" sz="2400" dirty="0"/>
          </a:p>
        </p:txBody>
      </p:sp>
    </p:spTree>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4294967295"/>
          </p:nvPr>
        </p:nvSpPr>
        <p:spPr>
          <a:xfrm>
            <a:off x="3132138" y="6376988"/>
            <a:ext cx="3086100" cy="457200"/>
          </a:xfrm>
          <a:prstGeom prst="rect">
            <a:avLst/>
          </a:prstGeom>
        </p:spPr>
        <p:txBody>
          <a:bodyPr/>
          <a:lstStyle/>
          <a:p>
            <a:r>
              <a:rPr lang="en-US"/>
              <a:t>P.V. Viswanath</a:t>
            </a:r>
          </a:p>
        </p:txBody>
      </p:sp>
      <p:sp>
        <p:nvSpPr>
          <p:cNvPr id="5" name="Slide Number Placeholder 5"/>
          <p:cNvSpPr>
            <a:spLocks noGrp="1"/>
          </p:cNvSpPr>
          <p:nvPr>
            <p:ph type="sldNum" sz="quarter" idx="12"/>
          </p:nvPr>
        </p:nvSpPr>
        <p:spPr/>
        <p:txBody>
          <a:bodyPr/>
          <a:lstStyle/>
          <a:p>
            <a:fld id="{7B943DAE-F04F-46F7-B210-628B89C00DB7}" type="slidenum">
              <a:rPr lang="en-US"/>
              <a:pPr/>
              <a:t>20</a:t>
            </a:fld>
            <a:endParaRPr lang="en-US"/>
          </a:p>
        </p:txBody>
      </p:sp>
      <p:sp>
        <p:nvSpPr>
          <p:cNvPr id="522242" name="Rectangle 2"/>
          <p:cNvSpPr>
            <a:spLocks noGrp="1" noChangeArrowheads="1"/>
          </p:cNvSpPr>
          <p:nvPr>
            <p:ph type="title"/>
          </p:nvPr>
        </p:nvSpPr>
        <p:spPr/>
        <p:txBody>
          <a:bodyPr/>
          <a:lstStyle/>
          <a:p>
            <a:r>
              <a:rPr lang="en-US"/>
              <a:t>Fundamental Determinants of Betas</a:t>
            </a:r>
          </a:p>
        </p:txBody>
      </p:sp>
      <p:sp>
        <p:nvSpPr>
          <p:cNvPr id="522243" name="Rectangle 3"/>
          <p:cNvSpPr>
            <a:spLocks noGrp="1" noChangeArrowheads="1"/>
          </p:cNvSpPr>
          <p:nvPr>
            <p:ph type="body" idx="4294967295"/>
          </p:nvPr>
        </p:nvSpPr>
        <p:spPr>
          <a:xfrm>
            <a:off x="838200" y="1752600"/>
            <a:ext cx="7958138" cy="3881438"/>
          </a:xfrm>
          <a:prstGeom prst="rect">
            <a:avLst/>
          </a:prstGeom>
        </p:spPr>
        <p:txBody>
          <a:bodyPr>
            <a:normAutofit lnSpcReduction="10000"/>
          </a:bodyPr>
          <a:lstStyle/>
          <a:p>
            <a:pPr>
              <a:lnSpc>
                <a:spcPct val="90000"/>
              </a:lnSpc>
            </a:pPr>
            <a:r>
              <a:rPr lang="en-US" sz="2400" b="1"/>
              <a:t>Type of Business</a:t>
            </a:r>
            <a:r>
              <a:rPr lang="en-US" sz="2400"/>
              <a:t>: Firms in more cyclical businesses or that sell products that are more discretionary to their customers will have higher betas than firms that are in non-cyclical businesses or sell products that are necessities or staples.</a:t>
            </a:r>
          </a:p>
          <a:p>
            <a:pPr>
              <a:lnSpc>
                <a:spcPct val="90000"/>
              </a:lnSpc>
            </a:pPr>
            <a:r>
              <a:rPr lang="en-US" sz="2400" b="1"/>
              <a:t>Operating Leverage</a:t>
            </a:r>
            <a:r>
              <a:rPr lang="en-US" sz="2400"/>
              <a:t>: Firms with greater fixed costs (as a proportion of total costs) will have higher betas than firms will lower fixed costs (as a proportion of total costs)</a:t>
            </a:r>
          </a:p>
          <a:p>
            <a:pPr>
              <a:lnSpc>
                <a:spcPct val="90000"/>
              </a:lnSpc>
            </a:pPr>
            <a:r>
              <a:rPr lang="en-US" sz="2400" b="1"/>
              <a:t>Financial Leverage</a:t>
            </a:r>
            <a:r>
              <a:rPr lang="en-US" sz="2400"/>
              <a:t>: Firms that borrow more (higher debt, relative to equity) will have higher equity betas than firms that borrow less.</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Equity Betas and Leverage</a:t>
            </a:r>
            <a:endParaRPr lang="en-US" dirty="0"/>
          </a:p>
        </p:txBody>
      </p:sp>
      <p:sp>
        <p:nvSpPr>
          <p:cNvPr id="3" name="Slide Number Placeholder 2"/>
          <p:cNvSpPr>
            <a:spLocks noGrp="1"/>
          </p:cNvSpPr>
          <p:nvPr>
            <p:ph type="sldNum" sz="quarter" idx="12"/>
          </p:nvPr>
        </p:nvSpPr>
        <p:spPr/>
        <p:txBody>
          <a:bodyPr/>
          <a:lstStyle/>
          <a:p>
            <a:fld id="{E8C80D2A-EA4E-4A37-A9DF-772D0EA46EC5}" type="slidenum">
              <a:rPr lang="en-US" smtClean="0"/>
              <a:pPr/>
              <a:t>21</a:t>
            </a:fld>
            <a:endParaRPr lang="en-US" dirty="0"/>
          </a:p>
        </p:txBody>
      </p:sp>
      <p:sp>
        <p:nvSpPr>
          <p:cNvPr id="4" name="Content Placeholder 3"/>
          <p:cNvSpPr>
            <a:spLocks noGrp="1"/>
          </p:cNvSpPr>
          <p:nvPr>
            <p:ph sz="quarter" idx="13"/>
          </p:nvPr>
        </p:nvSpPr>
        <p:spPr/>
        <p:txBody>
          <a:bodyPr>
            <a:normAutofit fontScale="92500" lnSpcReduction="20000"/>
          </a:bodyPr>
          <a:lstStyle/>
          <a:p>
            <a:r>
              <a:rPr lang="en-US" dirty="0" smtClean="0"/>
              <a:t>If a firm is using leverage to shield income from corporate taxes, then it will adjust its debt level so that its interest expenses grow with earnings.  In this case, it is not too far off the mark to assume that the firm’s interest payments stay constant as a proportion of the firm’s free cashflow. </a:t>
            </a:r>
          </a:p>
          <a:p>
            <a:r>
              <a:rPr lang="en-US" dirty="0" smtClean="0"/>
              <a:t>In this case, the riskiness of the tax benefit is the same as the riskiness of the debt itself.  </a:t>
            </a:r>
          </a:p>
          <a:p>
            <a:r>
              <a:rPr lang="en-US" dirty="0" smtClean="0"/>
              <a:t>Consequently, we can write the tax benefit simply as </a:t>
            </a:r>
            <a:r>
              <a:rPr lang="en-US" dirty="0" err="1" smtClean="0"/>
              <a:t>tD</a:t>
            </a:r>
            <a:r>
              <a:rPr lang="en-US" dirty="0" smtClean="0"/>
              <a:t>.  If we now think of debt in terms of the net debt liability – i.e. the total debt liability less the tax benefit, we can write the total value of the firm as V=E+(1-t)D.</a:t>
            </a:r>
          </a:p>
          <a:p>
            <a:r>
              <a:rPr lang="en-US" dirty="0" smtClean="0"/>
              <a:t>We can then write: </a:t>
            </a:r>
            <a:r>
              <a:rPr lang="en-US" sz="2800" dirty="0" smtClean="0">
                <a:latin typeface="Symbol" pitchFamily="18" charset="2"/>
              </a:rPr>
              <a:t></a:t>
            </a:r>
            <a:r>
              <a:rPr lang="en-US" sz="2800" baseline="-33000" dirty="0" smtClean="0"/>
              <a:t>u</a:t>
            </a:r>
            <a:r>
              <a:rPr lang="en-US" sz="2800" dirty="0" smtClean="0"/>
              <a:t> </a:t>
            </a:r>
            <a:r>
              <a:rPr lang="en-US" sz="2800" dirty="0" smtClean="0"/>
              <a:t>= (E/V)</a:t>
            </a:r>
            <a:r>
              <a:rPr lang="en-US" sz="2800" dirty="0" smtClean="0">
                <a:latin typeface="Symbol" pitchFamily="18" charset="2"/>
              </a:rPr>
              <a:t></a:t>
            </a:r>
            <a:r>
              <a:rPr lang="en-US" sz="2800" baseline="-33000" dirty="0" err="1" smtClean="0"/>
              <a:t>eq</a:t>
            </a:r>
            <a:r>
              <a:rPr lang="en-US" sz="2800" dirty="0" smtClean="0"/>
              <a:t> + (D(1-t)/V)</a:t>
            </a:r>
            <a:r>
              <a:rPr lang="en-US" sz="2800" dirty="0" smtClean="0">
                <a:latin typeface="Symbol" pitchFamily="18" charset="2"/>
              </a:rPr>
              <a:t> </a:t>
            </a:r>
            <a:r>
              <a:rPr lang="en-US" sz="2800" dirty="0" smtClean="0">
                <a:latin typeface="Symbol" pitchFamily="18" charset="2"/>
              </a:rPr>
              <a:t></a:t>
            </a:r>
            <a:r>
              <a:rPr lang="en-US" sz="2800" baseline="-33000" dirty="0" smtClean="0"/>
              <a:t>debt</a:t>
            </a:r>
            <a:r>
              <a:rPr lang="en-US" sz="2800" dirty="0" smtClean="0"/>
              <a:t> </a:t>
            </a:r>
          </a:p>
          <a:p>
            <a:r>
              <a:rPr lang="en-US" sz="2800" dirty="0" smtClean="0"/>
              <a:t>If the debt is relatively risk-free, we can write </a:t>
            </a:r>
            <a:r>
              <a:rPr lang="en-US" sz="2800" dirty="0" smtClean="0">
                <a:latin typeface="Symbol" pitchFamily="18" charset="2"/>
              </a:rPr>
              <a:t></a:t>
            </a:r>
            <a:r>
              <a:rPr lang="en-US" sz="2800" baseline="-33000" dirty="0" smtClean="0"/>
              <a:t>debt</a:t>
            </a:r>
            <a:r>
              <a:rPr lang="en-US" sz="2800" dirty="0" smtClean="0"/>
              <a:t> </a:t>
            </a:r>
            <a:r>
              <a:rPr lang="en-US" sz="2800" dirty="0" smtClean="0"/>
              <a:t>=0.</a:t>
            </a:r>
            <a:endParaRPr lang="en-US" sz="2800" dirty="0" smtClean="0"/>
          </a:p>
          <a:p>
            <a:endParaRPr lang="en-US" dirty="0" smtClean="0"/>
          </a:p>
          <a:p>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4294967295"/>
          </p:nvPr>
        </p:nvSpPr>
        <p:spPr>
          <a:xfrm>
            <a:off x="3132138" y="6376988"/>
            <a:ext cx="3086100" cy="457200"/>
          </a:xfrm>
          <a:prstGeom prst="rect">
            <a:avLst/>
          </a:prstGeom>
        </p:spPr>
        <p:txBody>
          <a:bodyPr/>
          <a:lstStyle/>
          <a:p>
            <a:r>
              <a:rPr lang="en-US"/>
              <a:t>P.V. Viswanath</a:t>
            </a:r>
          </a:p>
        </p:txBody>
      </p:sp>
      <p:sp>
        <p:nvSpPr>
          <p:cNvPr id="5" name="Slide Number Placeholder 5"/>
          <p:cNvSpPr>
            <a:spLocks noGrp="1"/>
          </p:cNvSpPr>
          <p:nvPr>
            <p:ph type="sldNum" sz="quarter" idx="12"/>
          </p:nvPr>
        </p:nvSpPr>
        <p:spPr/>
        <p:txBody>
          <a:bodyPr/>
          <a:lstStyle/>
          <a:p>
            <a:fld id="{4DC2FBA7-7B6E-41C4-AA4C-FBA127AEFDFE}" type="slidenum">
              <a:rPr lang="en-US"/>
              <a:pPr/>
              <a:t>22</a:t>
            </a:fld>
            <a:endParaRPr lang="en-US"/>
          </a:p>
        </p:txBody>
      </p:sp>
      <p:sp>
        <p:nvSpPr>
          <p:cNvPr id="540674" name="Rectangle 2"/>
          <p:cNvSpPr>
            <a:spLocks noGrp="1" noChangeArrowheads="1"/>
          </p:cNvSpPr>
          <p:nvPr>
            <p:ph type="title"/>
          </p:nvPr>
        </p:nvSpPr>
        <p:spPr>
          <a:noFill/>
          <a:ln/>
        </p:spPr>
        <p:txBody>
          <a:bodyPr lIns="90487" tIns="44450" rIns="90487" bIns="44450"/>
          <a:lstStyle/>
          <a:p>
            <a:r>
              <a:rPr lang="en-US" dirty="0"/>
              <a:t>Equity Betas and Leverage</a:t>
            </a:r>
          </a:p>
        </p:txBody>
      </p:sp>
      <p:sp>
        <p:nvSpPr>
          <p:cNvPr id="540675" name="Rectangle 3"/>
          <p:cNvSpPr>
            <a:spLocks noGrp="1" noChangeArrowheads="1"/>
          </p:cNvSpPr>
          <p:nvPr>
            <p:ph type="body" idx="4294967295"/>
          </p:nvPr>
        </p:nvSpPr>
        <p:spPr>
          <a:xfrm>
            <a:off x="304800" y="1600200"/>
            <a:ext cx="8491538" cy="4033838"/>
          </a:xfrm>
          <a:prstGeom prst="rect">
            <a:avLst/>
          </a:prstGeom>
          <a:noFill/>
          <a:ln/>
        </p:spPr>
        <p:txBody>
          <a:bodyPr lIns="90487" tIns="44450" rIns="90487" bIns="44450">
            <a:normAutofit/>
          </a:bodyPr>
          <a:lstStyle/>
          <a:p>
            <a:pPr>
              <a:lnSpc>
                <a:spcPct val="90000"/>
              </a:lnSpc>
            </a:pPr>
            <a:r>
              <a:rPr lang="en-US" sz="2400" dirty="0" smtClean="0"/>
              <a:t>In this case, the </a:t>
            </a:r>
            <a:r>
              <a:rPr lang="en-US" sz="2400" dirty="0"/>
              <a:t>beta of equity alone can be written as a function of the </a:t>
            </a:r>
            <a:r>
              <a:rPr lang="en-US" sz="2400" b="1" dirty="0"/>
              <a:t>unlevered beta</a:t>
            </a:r>
            <a:r>
              <a:rPr lang="en-US" sz="2400" dirty="0"/>
              <a:t> and the debt-equity ratio</a:t>
            </a:r>
          </a:p>
          <a:p>
            <a:pPr algn="ctr">
              <a:lnSpc>
                <a:spcPct val="90000"/>
              </a:lnSpc>
              <a:buFont typeface="Wingdings" pitchFamily="2" charset="2"/>
              <a:buNone/>
            </a:pPr>
            <a:r>
              <a:rPr lang="en-US" sz="2400" dirty="0">
                <a:latin typeface="Symbol" pitchFamily="18" charset="2"/>
              </a:rPr>
              <a:t></a:t>
            </a:r>
            <a:r>
              <a:rPr lang="en-US" sz="2400" baseline="-33000" dirty="0"/>
              <a:t>L</a:t>
            </a:r>
            <a:r>
              <a:rPr lang="en-US" sz="2400" dirty="0"/>
              <a:t> = </a:t>
            </a:r>
            <a:r>
              <a:rPr lang="en-US" sz="2400" dirty="0">
                <a:latin typeface="Symbol" pitchFamily="18" charset="2"/>
              </a:rPr>
              <a:t></a:t>
            </a:r>
            <a:r>
              <a:rPr lang="en-US" sz="2400" baseline="-33000" dirty="0"/>
              <a:t>u</a:t>
            </a:r>
            <a:r>
              <a:rPr lang="en-US" sz="2400" dirty="0"/>
              <a:t> (1+ (1-t)D/E)</a:t>
            </a:r>
          </a:p>
          <a:p>
            <a:pPr>
              <a:lnSpc>
                <a:spcPct val="90000"/>
              </a:lnSpc>
              <a:buFont typeface="Wingdings" pitchFamily="2" charset="2"/>
              <a:buNone/>
            </a:pPr>
            <a:r>
              <a:rPr lang="en-US" sz="2400" dirty="0"/>
              <a:t>where</a:t>
            </a:r>
          </a:p>
          <a:p>
            <a:pPr lvl="1">
              <a:lnSpc>
                <a:spcPct val="90000"/>
              </a:lnSpc>
              <a:buFont typeface="Wingdings" pitchFamily="2" charset="2"/>
              <a:buNone/>
            </a:pPr>
            <a:r>
              <a:rPr lang="en-US" sz="2000" dirty="0">
                <a:latin typeface="Symbol" pitchFamily="18" charset="2"/>
              </a:rPr>
              <a:t></a:t>
            </a:r>
            <a:r>
              <a:rPr lang="en-US" sz="2000" baseline="-33000" dirty="0"/>
              <a:t>L</a:t>
            </a:r>
            <a:r>
              <a:rPr lang="en-US" sz="2000" dirty="0"/>
              <a:t> = Levered or Equity Beta</a:t>
            </a:r>
          </a:p>
          <a:p>
            <a:pPr lvl="1">
              <a:lnSpc>
                <a:spcPct val="90000"/>
              </a:lnSpc>
              <a:buFont typeface="Wingdings" pitchFamily="2" charset="2"/>
              <a:buNone/>
            </a:pPr>
            <a:r>
              <a:rPr lang="en-US" sz="2000" dirty="0">
                <a:latin typeface="Symbol" pitchFamily="18" charset="2"/>
              </a:rPr>
              <a:t></a:t>
            </a:r>
            <a:r>
              <a:rPr lang="en-US" sz="2000" baseline="-33000" dirty="0"/>
              <a:t>u</a:t>
            </a:r>
            <a:r>
              <a:rPr lang="en-US" sz="2000" dirty="0"/>
              <a:t> = Unlevered Beta</a:t>
            </a:r>
          </a:p>
          <a:p>
            <a:pPr lvl="1">
              <a:lnSpc>
                <a:spcPct val="90000"/>
              </a:lnSpc>
              <a:buFont typeface="Wingdings" pitchFamily="2" charset="2"/>
              <a:buNone/>
            </a:pPr>
            <a:r>
              <a:rPr lang="en-US" sz="2000" dirty="0"/>
              <a:t>t = Corporate marginal tax rate</a:t>
            </a:r>
          </a:p>
          <a:p>
            <a:pPr lvl="1">
              <a:lnSpc>
                <a:spcPct val="90000"/>
              </a:lnSpc>
              <a:buFont typeface="Wingdings" pitchFamily="2" charset="2"/>
              <a:buNone/>
            </a:pPr>
            <a:r>
              <a:rPr lang="en-US" sz="2000" dirty="0"/>
              <a:t>D = Market Value of Debt</a:t>
            </a:r>
          </a:p>
          <a:p>
            <a:pPr lvl="1">
              <a:lnSpc>
                <a:spcPct val="90000"/>
              </a:lnSpc>
              <a:buFont typeface="Wingdings" pitchFamily="2" charset="2"/>
              <a:buNone/>
            </a:pPr>
            <a:r>
              <a:rPr lang="en-US" sz="2000" dirty="0"/>
              <a:t>E = Market Value of Equity</a:t>
            </a:r>
          </a:p>
          <a:p>
            <a:pPr>
              <a:lnSpc>
                <a:spcPct val="90000"/>
              </a:lnSpc>
            </a:pPr>
            <a:r>
              <a:rPr lang="en-US" sz="2400" dirty="0"/>
              <a:t>The unlevered beta measures the riskiness of the business that a firm is in and is often called an </a:t>
            </a:r>
            <a:r>
              <a:rPr lang="en-US" sz="2400" b="1" dirty="0"/>
              <a:t>asset beta</a:t>
            </a:r>
            <a:r>
              <a:rPr lang="en-US" sz="2400" dirty="0"/>
              <a:t>.</a:t>
            </a:r>
          </a:p>
        </p:txBody>
      </p:sp>
    </p:spTree>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4294967295"/>
          </p:nvPr>
        </p:nvSpPr>
        <p:spPr>
          <a:xfrm>
            <a:off x="3132138" y="6376988"/>
            <a:ext cx="3086100" cy="457200"/>
          </a:xfrm>
          <a:prstGeom prst="rect">
            <a:avLst/>
          </a:prstGeom>
        </p:spPr>
        <p:txBody>
          <a:bodyPr/>
          <a:lstStyle/>
          <a:p>
            <a:r>
              <a:rPr lang="en-US"/>
              <a:t>P.V. Viswanath</a:t>
            </a:r>
          </a:p>
        </p:txBody>
      </p:sp>
      <p:sp>
        <p:nvSpPr>
          <p:cNvPr id="5" name="Slide Number Placeholder 5"/>
          <p:cNvSpPr>
            <a:spLocks noGrp="1"/>
          </p:cNvSpPr>
          <p:nvPr>
            <p:ph type="sldNum" sz="quarter" idx="12"/>
          </p:nvPr>
        </p:nvSpPr>
        <p:spPr/>
        <p:txBody>
          <a:bodyPr/>
          <a:lstStyle/>
          <a:p>
            <a:fld id="{5B24E565-3AD1-431D-9721-3330320B1477}" type="slidenum">
              <a:rPr lang="en-US"/>
              <a:pPr/>
              <a:t>23</a:t>
            </a:fld>
            <a:endParaRPr lang="en-US"/>
          </a:p>
        </p:txBody>
      </p:sp>
      <p:sp>
        <p:nvSpPr>
          <p:cNvPr id="542722" name="Rectangle 2"/>
          <p:cNvSpPr>
            <a:spLocks noGrp="1" noChangeArrowheads="1"/>
          </p:cNvSpPr>
          <p:nvPr>
            <p:ph type="title"/>
          </p:nvPr>
        </p:nvSpPr>
        <p:spPr>
          <a:noFill/>
          <a:ln/>
        </p:spPr>
        <p:txBody>
          <a:bodyPr lIns="90487" tIns="44450" rIns="90487" bIns="44450"/>
          <a:lstStyle/>
          <a:p>
            <a:r>
              <a:rPr lang="en-US"/>
              <a:t>Effects of leverage on betas: Boeing</a:t>
            </a:r>
          </a:p>
        </p:txBody>
      </p:sp>
      <p:sp>
        <p:nvSpPr>
          <p:cNvPr id="542723" name="Rectangle 3"/>
          <p:cNvSpPr>
            <a:spLocks noGrp="1" noChangeArrowheads="1"/>
          </p:cNvSpPr>
          <p:nvPr>
            <p:ph type="body" idx="4294967295"/>
          </p:nvPr>
        </p:nvSpPr>
        <p:spPr>
          <a:xfrm>
            <a:off x="838200" y="1752600"/>
            <a:ext cx="7958138" cy="3881438"/>
          </a:xfrm>
          <a:prstGeom prst="rect">
            <a:avLst/>
          </a:prstGeom>
          <a:noFill/>
          <a:ln/>
        </p:spPr>
        <p:txBody>
          <a:bodyPr lIns="90487" tIns="44450" rIns="90487" bIns="44450"/>
          <a:lstStyle/>
          <a:p>
            <a:pPr>
              <a:lnSpc>
                <a:spcPct val="90000"/>
              </a:lnSpc>
            </a:pPr>
            <a:r>
              <a:rPr lang="en-US" sz="2400"/>
              <a:t>The regression beta for Boeing is 0.96. This beta is a levered beta (because it is based on stock prices, which reflect leverage) and the leverage implicit in the beta estimate is the average market debt equity ratio during the period of the regression (1993 to 1998)</a:t>
            </a:r>
          </a:p>
          <a:p>
            <a:pPr>
              <a:lnSpc>
                <a:spcPct val="90000"/>
              </a:lnSpc>
            </a:pPr>
            <a:r>
              <a:rPr lang="en-US" sz="2400"/>
              <a:t>The average debt equity ratio during this period was 17.88%.</a:t>
            </a:r>
          </a:p>
          <a:p>
            <a:pPr>
              <a:lnSpc>
                <a:spcPct val="90000"/>
              </a:lnSpc>
            </a:pPr>
            <a:r>
              <a:rPr lang="en-US" sz="2400"/>
              <a:t>The unlevered beta for Boeing can then be estimated:(using a marginal tax rate of 35%)	</a:t>
            </a:r>
          </a:p>
          <a:p>
            <a:pPr lvl="1">
              <a:lnSpc>
                <a:spcPct val="90000"/>
              </a:lnSpc>
              <a:buFont typeface="Wingdings" pitchFamily="2" charset="2"/>
              <a:buNone/>
            </a:pPr>
            <a:r>
              <a:rPr lang="en-US" sz="2000"/>
              <a:t>= Current Beta / (1 + (1 - tax rate) (Average Debt/Equity))</a:t>
            </a:r>
          </a:p>
          <a:p>
            <a:pPr lvl="1">
              <a:lnSpc>
                <a:spcPct val="90000"/>
              </a:lnSpc>
              <a:buFont typeface="Wingdings" pitchFamily="2" charset="2"/>
              <a:buNone/>
            </a:pPr>
            <a:r>
              <a:rPr lang="en-US" sz="2000"/>
              <a:t>= 0.96 / ( 1 + (1 - 0.35) (0.1788)) = 0.86</a:t>
            </a:r>
          </a:p>
        </p:txBody>
      </p:sp>
    </p:spTree>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4294967295"/>
          </p:nvPr>
        </p:nvSpPr>
        <p:spPr>
          <a:xfrm>
            <a:off x="3132138" y="6376988"/>
            <a:ext cx="3086100" cy="457200"/>
          </a:xfrm>
          <a:prstGeom prst="rect">
            <a:avLst/>
          </a:prstGeom>
        </p:spPr>
        <p:txBody>
          <a:bodyPr/>
          <a:lstStyle/>
          <a:p>
            <a:r>
              <a:rPr lang="en-US"/>
              <a:t>P.V. Viswanath</a:t>
            </a:r>
          </a:p>
        </p:txBody>
      </p:sp>
      <p:sp>
        <p:nvSpPr>
          <p:cNvPr id="5" name="Slide Number Placeholder 5"/>
          <p:cNvSpPr>
            <a:spLocks noGrp="1"/>
          </p:cNvSpPr>
          <p:nvPr>
            <p:ph type="sldNum" sz="quarter" idx="12"/>
          </p:nvPr>
        </p:nvSpPr>
        <p:spPr/>
        <p:txBody>
          <a:bodyPr/>
          <a:lstStyle/>
          <a:p>
            <a:fld id="{9F41041E-F378-47E0-A95A-43B7B660BC8C}" type="slidenum">
              <a:rPr lang="en-US"/>
              <a:pPr/>
              <a:t>24</a:t>
            </a:fld>
            <a:endParaRPr lang="en-US"/>
          </a:p>
        </p:txBody>
      </p:sp>
      <p:sp>
        <p:nvSpPr>
          <p:cNvPr id="544770" name="Rectangle 2"/>
          <p:cNvSpPr>
            <a:spLocks noGrp="1" noChangeArrowheads="1"/>
          </p:cNvSpPr>
          <p:nvPr>
            <p:ph type="title"/>
          </p:nvPr>
        </p:nvSpPr>
        <p:spPr>
          <a:noFill/>
          <a:ln/>
        </p:spPr>
        <p:txBody>
          <a:bodyPr lIns="90487" tIns="44450" rIns="90487" bIns="44450"/>
          <a:lstStyle/>
          <a:p>
            <a:r>
              <a:rPr lang="en-US"/>
              <a:t>Boeing : Beta and Leverage</a:t>
            </a:r>
          </a:p>
        </p:txBody>
      </p:sp>
      <p:sp>
        <p:nvSpPr>
          <p:cNvPr id="544771" name="Rectangle 3"/>
          <p:cNvSpPr>
            <a:spLocks noGrp="1" noChangeArrowheads="1"/>
          </p:cNvSpPr>
          <p:nvPr>
            <p:ph type="body" idx="4294967295"/>
          </p:nvPr>
        </p:nvSpPr>
        <p:spPr>
          <a:xfrm>
            <a:off x="990600" y="1752600"/>
            <a:ext cx="7805738" cy="4419600"/>
          </a:xfrm>
          <a:prstGeom prst="rect">
            <a:avLst/>
          </a:prstGeom>
          <a:noFill/>
          <a:ln/>
        </p:spPr>
        <p:txBody>
          <a:bodyPr lIns="90487" tIns="44450" rIns="90487" bIns="44450">
            <a:normAutofit lnSpcReduction="10000"/>
          </a:bodyPr>
          <a:lstStyle/>
          <a:p>
            <a:pPr>
              <a:lnSpc>
                <a:spcPct val="90000"/>
              </a:lnSpc>
              <a:buFont typeface="Wingdings" pitchFamily="2" charset="2"/>
              <a:buNone/>
              <a:tabLst>
                <a:tab pos="1998663" algn="l"/>
                <a:tab pos="3944938" algn="l"/>
                <a:tab pos="5199063" algn="l"/>
              </a:tabLst>
            </a:pPr>
            <a:r>
              <a:rPr lang="en-US" sz="2300" dirty="0">
                <a:solidFill>
                  <a:srgbClr val="000000"/>
                </a:solidFill>
              </a:rPr>
              <a:t>     Debt to     Debt/Equity 	Beta	Effect</a:t>
            </a:r>
            <a:br>
              <a:rPr lang="en-US" sz="2300" dirty="0">
                <a:solidFill>
                  <a:srgbClr val="000000"/>
                </a:solidFill>
              </a:rPr>
            </a:br>
            <a:r>
              <a:rPr lang="en-US" sz="2300" dirty="0">
                <a:solidFill>
                  <a:srgbClr val="000000"/>
                </a:solidFill>
              </a:rPr>
              <a:t>Capital      Ratio                                        of Leverage	</a:t>
            </a:r>
          </a:p>
          <a:p>
            <a:pPr>
              <a:lnSpc>
                <a:spcPct val="90000"/>
              </a:lnSpc>
              <a:buFont typeface="Wingdings" pitchFamily="2" charset="2"/>
              <a:buNone/>
              <a:tabLst>
                <a:tab pos="1998663" algn="l"/>
                <a:tab pos="3944938" algn="l"/>
                <a:tab pos="5199063" algn="l"/>
              </a:tabLst>
            </a:pPr>
            <a:r>
              <a:rPr lang="en-US" sz="2300" dirty="0">
                <a:solidFill>
                  <a:srgbClr val="000000"/>
                </a:solidFill>
              </a:rPr>
              <a:t>    0.00%	0.00%	0.86	0.00	</a:t>
            </a:r>
          </a:p>
          <a:p>
            <a:pPr>
              <a:lnSpc>
                <a:spcPct val="90000"/>
              </a:lnSpc>
              <a:buFont typeface="Wingdings" pitchFamily="2" charset="2"/>
              <a:buNone/>
              <a:tabLst>
                <a:tab pos="1998663" algn="l"/>
                <a:tab pos="3944938" algn="l"/>
                <a:tab pos="5199063" algn="l"/>
              </a:tabLst>
            </a:pPr>
            <a:r>
              <a:rPr lang="en-US" sz="2300" dirty="0">
                <a:solidFill>
                  <a:srgbClr val="000000"/>
                </a:solidFill>
              </a:rPr>
              <a:t>  10.00%	11.11%	0.92	0.06	</a:t>
            </a:r>
          </a:p>
          <a:p>
            <a:pPr>
              <a:lnSpc>
                <a:spcPct val="90000"/>
              </a:lnSpc>
              <a:buFont typeface="Wingdings" pitchFamily="2" charset="2"/>
              <a:buNone/>
              <a:tabLst>
                <a:tab pos="1998663" algn="l"/>
                <a:tab pos="3944938" algn="l"/>
                <a:tab pos="5199063" algn="l"/>
              </a:tabLst>
            </a:pPr>
            <a:r>
              <a:rPr lang="en-US" sz="2300" dirty="0">
                <a:solidFill>
                  <a:srgbClr val="000000"/>
                </a:solidFill>
              </a:rPr>
              <a:t>  20.00%	25.00%	1.00	0.14	</a:t>
            </a:r>
          </a:p>
          <a:p>
            <a:pPr>
              <a:lnSpc>
                <a:spcPct val="90000"/>
              </a:lnSpc>
              <a:buFont typeface="Wingdings" pitchFamily="2" charset="2"/>
              <a:buNone/>
              <a:tabLst>
                <a:tab pos="1998663" algn="l"/>
                <a:tab pos="3944938" algn="l"/>
                <a:tab pos="5199063" algn="l"/>
              </a:tabLst>
            </a:pPr>
            <a:r>
              <a:rPr lang="en-US" sz="2300" dirty="0">
                <a:solidFill>
                  <a:srgbClr val="000000"/>
                </a:solidFill>
              </a:rPr>
              <a:t>  30.00%	42.86%	1.10	0.24	</a:t>
            </a:r>
          </a:p>
          <a:p>
            <a:pPr>
              <a:lnSpc>
                <a:spcPct val="90000"/>
              </a:lnSpc>
              <a:buFont typeface="Wingdings" pitchFamily="2" charset="2"/>
              <a:buNone/>
              <a:tabLst>
                <a:tab pos="1998663" algn="l"/>
                <a:tab pos="3944938" algn="l"/>
                <a:tab pos="5199063" algn="l"/>
              </a:tabLst>
            </a:pPr>
            <a:r>
              <a:rPr lang="en-US" sz="2300" dirty="0">
                <a:solidFill>
                  <a:srgbClr val="000000"/>
                </a:solidFill>
              </a:rPr>
              <a:t>  40.00%	66.67%	1.23	0.37	</a:t>
            </a:r>
          </a:p>
          <a:p>
            <a:pPr>
              <a:lnSpc>
                <a:spcPct val="90000"/>
              </a:lnSpc>
              <a:buFont typeface="Wingdings" pitchFamily="2" charset="2"/>
              <a:buNone/>
              <a:tabLst>
                <a:tab pos="1998663" algn="l"/>
                <a:tab pos="3944938" algn="l"/>
                <a:tab pos="5199063" algn="l"/>
              </a:tabLst>
            </a:pPr>
            <a:r>
              <a:rPr lang="en-US" sz="2300" dirty="0">
                <a:solidFill>
                  <a:srgbClr val="000000"/>
                </a:solidFill>
              </a:rPr>
              <a:t>  50.00%	100.00%	1.42	0.56	</a:t>
            </a:r>
          </a:p>
          <a:p>
            <a:pPr>
              <a:lnSpc>
                <a:spcPct val="90000"/>
              </a:lnSpc>
              <a:buFont typeface="Wingdings" pitchFamily="2" charset="2"/>
              <a:buNone/>
              <a:tabLst>
                <a:tab pos="1998663" algn="l"/>
                <a:tab pos="3944938" algn="l"/>
                <a:tab pos="5199063" algn="l"/>
              </a:tabLst>
            </a:pPr>
            <a:r>
              <a:rPr lang="en-US" sz="2300" dirty="0">
                <a:solidFill>
                  <a:srgbClr val="000000"/>
                </a:solidFill>
              </a:rPr>
              <a:t>  60.00%	150.00%	1.70	0.84	</a:t>
            </a:r>
          </a:p>
          <a:p>
            <a:pPr>
              <a:lnSpc>
                <a:spcPct val="90000"/>
              </a:lnSpc>
              <a:buFont typeface="Wingdings" pitchFamily="2" charset="2"/>
              <a:buNone/>
              <a:tabLst>
                <a:tab pos="1998663" algn="l"/>
                <a:tab pos="3944938" algn="l"/>
                <a:tab pos="5199063" algn="l"/>
              </a:tabLst>
            </a:pPr>
            <a:r>
              <a:rPr lang="en-US" sz="2300" dirty="0">
                <a:solidFill>
                  <a:srgbClr val="000000"/>
                </a:solidFill>
              </a:rPr>
              <a:t>  70.00%	233.33%	2.16	1.30	</a:t>
            </a:r>
          </a:p>
          <a:p>
            <a:pPr>
              <a:lnSpc>
                <a:spcPct val="90000"/>
              </a:lnSpc>
              <a:buFont typeface="Wingdings" pitchFamily="2" charset="2"/>
              <a:buNone/>
              <a:tabLst>
                <a:tab pos="1998663" algn="l"/>
                <a:tab pos="3944938" algn="l"/>
                <a:tab pos="5199063" algn="l"/>
              </a:tabLst>
            </a:pPr>
            <a:r>
              <a:rPr lang="en-US" sz="2300" dirty="0">
                <a:solidFill>
                  <a:srgbClr val="000000"/>
                </a:solidFill>
              </a:rPr>
              <a:t>  80.00%	400.00%	3.10	2.24	</a:t>
            </a:r>
          </a:p>
          <a:p>
            <a:pPr>
              <a:lnSpc>
                <a:spcPct val="90000"/>
              </a:lnSpc>
              <a:buFont typeface="Wingdings" pitchFamily="2" charset="2"/>
              <a:buNone/>
              <a:tabLst>
                <a:tab pos="1998663" algn="l"/>
                <a:tab pos="3944938" algn="l"/>
                <a:tab pos="5199063" algn="l"/>
              </a:tabLst>
            </a:pPr>
            <a:r>
              <a:rPr lang="en-US" sz="2300" dirty="0">
                <a:solidFill>
                  <a:srgbClr val="000000"/>
                </a:solidFill>
              </a:rPr>
              <a:t>  90.00%	900.00%	5.89	5.03</a:t>
            </a:r>
            <a:r>
              <a:rPr lang="en-US" sz="2400" dirty="0">
                <a:solidFill>
                  <a:srgbClr val="000000"/>
                </a:solidFill>
              </a:rPr>
              <a:t>	</a:t>
            </a:r>
          </a:p>
        </p:txBody>
      </p:sp>
    </p:spTree>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4294967295"/>
          </p:nvPr>
        </p:nvSpPr>
        <p:spPr>
          <a:xfrm>
            <a:off x="3132138" y="6376988"/>
            <a:ext cx="3086100" cy="457200"/>
          </a:xfrm>
          <a:prstGeom prst="rect">
            <a:avLst/>
          </a:prstGeom>
        </p:spPr>
        <p:txBody>
          <a:bodyPr/>
          <a:lstStyle/>
          <a:p>
            <a:r>
              <a:rPr lang="en-US"/>
              <a:t>P.V. Viswanath</a:t>
            </a:r>
          </a:p>
        </p:txBody>
      </p:sp>
      <p:sp>
        <p:nvSpPr>
          <p:cNvPr id="5" name="Slide Number Placeholder 5"/>
          <p:cNvSpPr>
            <a:spLocks noGrp="1"/>
          </p:cNvSpPr>
          <p:nvPr>
            <p:ph type="sldNum" sz="quarter" idx="12"/>
          </p:nvPr>
        </p:nvSpPr>
        <p:spPr/>
        <p:txBody>
          <a:bodyPr/>
          <a:lstStyle/>
          <a:p>
            <a:fld id="{6B042B12-1B89-4B69-9343-F6AEF82725E9}" type="slidenum">
              <a:rPr lang="en-US"/>
              <a:pPr/>
              <a:t>25</a:t>
            </a:fld>
            <a:endParaRPr lang="en-US"/>
          </a:p>
        </p:txBody>
      </p:sp>
      <p:sp>
        <p:nvSpPr>
          <p:cNvPr id="546818" name="Rectangle 2"/>
          <p:cNvSpPr>
            <a:spLocks noGrp="1" noChangeArrowheads="1"/>
          </p:cNvSpPr>
          <p:nvPr>
            <p:ph type="title"/>
          </p:nvPr>
        </p:nvSpPr>
        <p:spPr>
          <a:noFill/>
          <a:ln/>
        </p:spPr>
        <p:txBody>
          <a:bodyPr lIns="90487" tIns="44450" rIns="90487" bIns="44450"/>
          <a:lstStyle/>
          <a:p>
            <a:r>
              <a:rPr lang="en-US"/>
              <a:t>Betas are weighted Averages</a:t>
            </a:r>
          </a:p>
        </p:txBody>
      </p:sp>
      <p:sp>
        <p:nvSpPr>
          <p:cNvPr id="546819" name="Rectangle 3"/>
          <p:cNvSpPr>
            <a:spLocks noGrp="1" noChangeArrowheads="1"/>
          </p:cNvSpPr>
          <p:nvPr>
            <p:ph type="body" idx="4294967295"/>
          </p:nvPr>
        </p:nvSpPr>
        <p:spPr>
          <a:xfrm>
            <a:off x="838200" y="1752600"/>
            <a:ext cx="7958138" cy="3881438"/>
          </a:xfrm>
          <a:prstGeom prst="rect">
            <a:avLst/>
          </a:prstGeom>
          <a:noFill/>
          <a:ln/>
        </p:spPr>
        <p:txBody>
          <a:bodyPr lIns="90487" tIns="44450" rIns="90487" bIns="44450"/>
          <a:lstStyle/>
          <a:p>
            <a:r>
              <a:rPr lang="en-US"/>
              <a:t>The beta of a portfolio is always the market-value weighted average of the betas of the individual investments in that portfolio.</a:t>
            </a:r>
          </a:p>
          <a:p>
            <a:r>
              <a:rPr lang="en-US"/>
              <a:t>Thus,</a:t>
            </a:r>
          </a:p>
          <a:p>
            <a:pPr lvl="1"/>
            <a:r>
              <a:rPr lang="en-US"/>
              <a:t>the beta of a mutual fund is the weighted average of the betas of the stocks and other investment in that portfolio</a:t>
            </a:r>
          </a:p>
          <a:p>
            <a:pPr lvl="1"/>
            <a:r>
              <a:rPr lang="en-US"/>
              <a:t>the beta of a firm after a merger is the market-value weighted average of the betas of the companies involved in the merger.</a:t>
            </a:r>
          </a:p>
        </p:txBody>
      </p:sp>
    </p:spTree>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4294967295"/>
          </p:nvPr>
        </p:nvSpPr>
        <p:spPr>
          <a:xfrm>
            <a:off x="3132138" y="6376988"/>
            <a:ext cx="3086100" cy="457200"/>
          </a:xfrm>
          <a:prstGeom prst="rect">
            <a:avLst/>
          </a:prstGeom>
        </p:spPr>
        <p:txBody>
          <a:bodyPr/>
          <a:lstStyle/>
          <a:p>
            <a:r>
              <a:rPr lang="en-US"/>
              <a:t>P.V. Viswanath</a:t>
            </a:r>
          </a:p>
        </p:txBody>
      </p:sp>
      <p:sp>
        <p:nvSpPr>
          <p:cNvPr id="5" name="Slide Number Placeholder 5"/>
          <p:cNvSpPr>
            <a:spLocks noGrp="1"/>
          </p:cNvSpPr>
          <p:nvPr>
            <p:ph type="sldNum" sz="quarter" idx="12"/>
          </p:nvPr>
        </p:nvSpPr>
        <p:spPr/>
        <p:txBody>
          <a:bodyPr/>
          <a:lstStyle/>
          <a:p>
            <a:fld id="{78E3BA41-B3B2-4D1A-A298-240EEE269CFA}" type="slidenum">
              <a:rPr lang="en-US"/>
              <a:pPr/>
              <a:t>26</a:t>
            </a:fld>
            <a:endParaRPr lang="en-US"/>
          </a:p>
        </p:txBody>
      </p:sp>
      <p:sp>
        <p:nvSpPr>
          <p:cNvPr id="555010" name="Rectangle 2"/>
          <p:cNvSpPr>
            <a:spLocks noGrp="1" noChangeArrowheads="1"/>
          </p:cNvSpPr>
          <p:nvPr>
            <p:ph type="title"/>
          </p:nvPr>
        </p:nvSpPr>
        <p:spPr>
          <a:noFill/>
          <a:ln/>
        </p:spPr>
        <p:txBody>
          <a:bodyPr lIns="90487" tIns="44450" rIns="90487" bIns="44450"/>
          <a:lstStyle/>
          <a:p>
            <a:r>
              <a:rPr lang="en-US"/>
              <a:t>Firm Betas versus divisional Betas</a:t>
            </a:r>
          </a:p>
        </p:txBody>
      </p:sp>
      <p:sp>
        <p:nvSpPr>
          <p:cNvPr id="555011" name="Rectangle 3"/>
          <p:cNvSpPr>
            <a:spLocks noGrp="1" noChangeArrowheads="1"/>
          </p:cNvSpPr>
          <p:nvPr>
            <p:ph type="body" idx="4294967295"/>
          </p:nvPr>
        </p:nvSpPr>
        <p:spPr>
          <a:xfrm>
            <a:off x="838200" y="1752600"/>
            <a:ext cx="7958138" cy="3881438"/>
          </a:xfrm>
          <a:prstGeom prst="rect">
            <a:avLst/>
          </a:prstGeom>
          <a:noFill/>
          <a:ln/>
        </p:spPr>
        <p:txBody>
          <a:bodyPr lIns="90487" tIns="44450" rIns="90487" bIns="44450"/>
          <a:lstStyle/>
          <a:p>
            <a:r>
              <a:rPr lang="en-US"/>
              <a:t>Firm Betas as weighted averages: The beta of a firm is the weighted average of the betas of its individual projects. </a:t>
            </a:r>
          </a:p>
          <a:p>
            <a:r>
              <a:rPr lang="en-US"/>
              <a:t>At a broader level of aggregation, the beta of a firm is the weighted average of the betas of its individual division.</a:t>
            </a:r>
          </a:p>
        </p:txBody>
      </p:sp>
    </p:spTree>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4294967295"/>
          </p:nvPr>
        </p:nvSpPr>
        <p:spPr>
          <a:xfrm>
            <a:off x="3132138" y="6376988"/>
            <a:ext cx="3086100" cy="457200"/>
          </a:xfrm>
          <a:prstGeom prst="rect">
            <a:avLst/>
          </a:prstGeom>
        </p:spPr>
        <p:txBody>
          <a:bodyPr/>
          <a:lstStyle/>
          <a:p>
            <a:r>
              <a:rPr lang="en-US"/>
              <a:t>P.V. Viswanath</a:t>
            </a:r>
          </a:p>
        </p:txBody>
      </p:sp>
      <p:sp>
        <p:nvSpPr>
          <p:cNvPr id="5" name="Slide Number Placeholder 5"/>
          <p:cNvSpPr>
            <a:spLocks noGrp="1"/>
          </p:cNvSpPr>
          <p:nvPr>
            <p:ph type="sldNum" sz="quarter" idx="12"/>
          </p:nvPr>
        </p:nvSpPr>
        <p:spPr/>
        <p:txBody>
          <a:bodyPr/>
          <a:lstStyle/>
          <a:p>
            <a:fld id="{EDD71D48-6365-4115-9B0C-59F3C0EF4E72}" type="slidenum">
              <a:rPr lang="en-US"/>
              <a:pPr/>
              <a:t>27</a:t>
            </a:fld>
            <a:endParaRPr lang="en-US"/>
          </a:p>
        </p:txBody>
      </p:sp>
      <p:sp>
        <p:nvSpPr>
          <p:cNvPr id="557058" name="Rectangle 2"/>
          <p:cNvSpPr>
            <a:spLocks noGrp="1" noChangeArrowheads="1"/>
          </p:cNvSpPr>
          <p:nvPr>
            <p:ph type="title"/>
          </p:nvPr>
        </p:nvSpPr>
        <p:spPr>
          <a:noFill/>
          <a:ln/>
        </p:spPr>
        <p:txBody>
          <a:bodyPr lIns="90487" tIns="44450" rIns="90487" bIns="44450"/>
          <a:lstStyle/>
          <a:p>
            <a:r>
              <a:rPr lang="en-US"/>
              <a:t>Bottom-up versus Top-down Beta</a:t>
            </a:r>
          </a:p>
        </p:txBody>
      </p:sp>
      <p:sp>
        <p:nvSpPr>
          <p:cNvPr id="557059" name="Rectangle 3"/>
          <p:cNvSpPr>
            <a:spLocks noGrp="1" noChangeArrowheads="1"/>
          </p:cNvSpPr>
          <p:nvPr>
            <p:ph type="body" idx="4294967295"/>
          </p:nvPr>
        </p:nvSpPr>
        <p:spPr>
          <a:xfrm>
            <a:off x="533400" y="1752600"/>
            <a:ext cx="8262938" cy="4572000"/>
          </a:xfrm>
          <a:prstGeom prst="rect">
            <a:avLst/>
          </a:prstGeom>
          <a:noFill/>
          <a:ln/>
        </p:spPr>
        <p:txBody>
          <a:bodyPr lIns="90487" tIns="44450" rIns="90487" bIns="44450">
            <a:normAutofit lnSpcReduction="10000"/>
          </a:bodyPr>
          <a:lstStyle/>
          <a:p>
            <a:pPr>
              <a:lnSpc>
                <a:spcPct val="90000"/>
              </a:lnSpc>
            </a:pPr>
            <a:r>
              <a:rPr lang="en-US" sz="2400" dirty="0"/>
              <a:t>The top-down beta for a firm comes from a regression</a:t>
            </a:r>
          </a:p>
          <a:p>
            <a:pPr>
              <a:lnSpc>
                <a:spcPct val="90000"/>
              </a:lnSpc>
            </a:pPr>
            <a:r>
              <a:rPr lang="en-US" sz="2400" dirty="0"/>
              <a:t>The bottom up beta can be estimated by doing the following:</a:t>
            </a:r>
          </a:p>
          <a:p>
            <a:pPr lvl="1">
              <a:lnSpc>
                <a:spcPct val="90000"/>
              </a:lnSpc>
            </a:pPr>
            <a:r>
              <a:rPr lang="en-US" sz="2000" dirty="0"/>
              <a:t>Find out the businesses that a firm operates in</a:t>
            </a:r>
          </a:p>
          <a:p>
            <a:pPr lvl="1">
              <a:lnSpc>
                <a:spcPct val="90000"/>
              </a:lnSpc>
            </a:pPr>
            <a:r>
              <a:rPr lang="en-US" sz="2000" dirty="0"/>
              <a:t>Find the unlevered betas of other firms in these businesses</a:t>
            </a:r>
          </a:p>
          <a:p>
            <a:pPr lvl="1">
              <a:lnSpc>
                <a:spcPct val="90000"/>
              </a:lnSpc>
            </a:pPr>
            <a:r>
              <a:rPr lang="en-US" sz="2000" dirty="0"/>
              <a:t>Take a weighted (by sales or operating income) average of these unlevered betas</a:t>
            </a:r>
          </a:p>
          <a:p>
            <a:pPr lvl="1">
              <a:lnSpc>
                <a:spcPct val="90000"/>
              </a:lnSpc>
            </a:pPr>
            <a:r>
              <a:rPr lang="en-US" sz="2000" dirty="0"/>
              <a:t>Lever up using the firm’s debt/equity ratio</a:t>
            </a:r>
          </a:p>
          <a:p>
            <a:pPr>
              <a:lnSpc>
                <a:spcPct val="90000"/>
              </a:lnSpc>
            </a:pPr>
            <a:r>
              <a:rPr lang="en-US" sz="2400" dirty="0"/>
              <a:t>The bottom up beta will give you a better estimate of the true beta when</a:t>
            </a:r>
          </a:p>
          <a:p>
            <a:pPr lvl="1">
              <a:lnSpc>
                <a:spcPct val="90000"/>
              </a:lnSpc>
            </a:pPr>
            <a:r>
              <a:rPr lang="en-US" sz="2000" dirty="0"/>
              <a:t>the standard error of the beta from the regression is high (and) the beta for a firm is very different from the average for the business</a:t>
            </a:r>
          </a:p>
          <a:p>
            <a:pPr lvl="1">
              <a:lnSpc>
                <a:spcPct val="90000"/>
              </a:lnSpc>
            </a:pPr>
            <a:r>
              <a:rPr lang="en-US" sz="2000" dirty="0"/>
              <a:t>the firm has reorganized or restructured itself substantially during the period of the regression</a:t>
            </a:r>
          </a:p>
          <a:p>
            <a:pPr lvl="1">
              <a:lnSpc>
                <a:spcPct val="90000"/>
              </a:lnSpc>
            </a:pPr>
            <a:r>
              <a:rPr lang="en-US" sz="2000" dirty="0"/>
              <a:t>when a firm is not traded</a:t>
            </a:r>
          </a:p>
        </p:txBody>
      </p:sp>
    </p:spTree>
  </p:cSld>
  <p:clrMapOvr>
    <a:masterClrMapping/>
  </p:clrMapOv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4294967295"/>
          </p:nvPr>
        </p:nvSpPr>
        <p:spPr>
          <a:xfrm>
            <a:off x="3132138" y="6376988"/>
            <a:ext cx="3086100" cy="457200"/>
          </a:xfrm>
          <a:prstGeom prst="rect">
            <a:avLst/>
          </a:prstGeom>
        </p:spPr>
        <p:txBody>
          <a:bodyPr/>
          <a:lstStyle/>
          <a:p>
            <a:r>
              <a:rPr lang="en-US"/>
              <a:t>P.V. Viswanath</a:t>
            </a:r>
          </a:p>
        </p:txBody>
      </p:sp>
      <p:sp>
        <p:nvSpPr>
          <p:cNvPr id="5" name="Slide Number Placeholder 5"/>
          <p:cNvSpPr>
            <a:spLocks noGrp="1"/>
          </p:cNvSpPr>
          <p:nvPr>
            <p:ph type="sldNum" sz="quarter" idx="12"/>
          </p:nvPr>
        </p:nvSpPr>
        <p:spPr/>
        <p:txBody>
          <a:bodyPr/>
          <a:lstStyle/>
          <a:p>
            <a:fld id="{4E4AF503-F0BE-49CD-AFEE-F490D6A28E70}" type="slidenum">
              <a:rPr lang="en-US"/>
              <a:pPr/>
              <a:t>28</a:t>
            </a:fld>
            <a:endParaRPr lang="en-US"/>
          </a:p>
        </p:txBody>
      </p:sp>
      <p:sp>
        <p:nvSpPr>
          <p:cNvPr id="559106" name="Rectangle 2"/>
          <p:cNvSpPr>
            <a:spLocks noGrp="1" noChangeArrowheads="1"/>
          </p:cNvSpPr>
          <p:nvPr>
            <p:ph type="title"/>
          </p:nvPr>
        </p:nvSpPr>
        <p:spPr>
          <a:noFill/>
          <a:ln/>
        </p:spPr>
        <p:txBody>
          <a:bodyPr lIns="90487" tIns="44450" rIns="90487" bIns="44450"/>
          <a:lstStyle/>
          <a:p>
            <a:r>
              <a:rPr lang="en-US"/>
              <a:t>The Home Depot’s Comparable Firms</a:t>
            </a:r>
          </a:p>
        </p:txBody>
      </p:sp>
      <p:pic>
        <p:nvPicPr>
          <p:cNvPr id="559107" name="Picture 3"/>
          <p:cNvPicPr>
            <a:picLocks noGrp="1" noChangeAspect="1" noChangeArrowheads="1"/>
          </p:cNvPicPr>
          <p:nvPr>
            <p:ph type="body" idx="4294967295"/>
          </p:nvPr>
        </p:nvPicPr>
        <p:blipFill>
          <a:blip r:embed="rId3" cstate="print"/>
          <a:srcRect/>
          <a:stretch>
            <a:fillRect/>
          </a:stretch>
        </p:blipFill>
        <p:spPr>
          <a:xfrm>
            <a:off x="838200" y="1951038"/>
            <a:ext cx="7958138" cy="3482975"/>
          </a:xfrm>
          <a:prstGeom prst="rect">
            <a:avLst/>
          </a:prstGeom>
          <a:noFill/>
          <a:ln/>
        </p:spPr>
      </p:pic>
    </p:spTree>
  </p:cSld>
  <p:clrMapOvr>
    <a:masterClrMapping/>
  </p:clrMapOv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4294967295"/>
          </p:nvPr>
        </p:nvSpPr>
        <p:spPr>
          <a:xfrm>
            <a:off x="3132138" y="6376988"/>
            <a:ext cx="3086100" cy="457200"/>
          </a:xfrm>
          <a:prstGeom prst="rect">
            <a:avLst/>
          </a:prstGeom>
        </p:spPr>
        <p:txBody>
          <a:bodyPr/>
          <a:lstStyle/>
          <a:p>
            <a:r>
              <a:rPr lang="en-US"/>
              <a:t>P.V. Viswanath</a:t>
            </a:r>
          </a:p>
        </p:txBody>
      </p:sp>
      <p:sp>
        <p:nvSpPr>
          <p:cNvPr id="5" name="Slide Number Placeholder 5"/>
          <p:cNvSpPr>
            <a:spLocks noGrp="1"/>
          </p:cNvSpPr>
          <p:nvPr>
            <p:ph type="sldNum" sz="quarter" idx="12"/>
          </p:nvPr>
        </p:nvSpPr>
        <p:spPr/>
        <p:txBody>
          <a:bodyPr/>
          <a:lstStyle/>
          <a:p>
            <a:fld id="{2ED0EA86-C0EA-43E8-9244-E3E8D557ED35}" type="slidenum">
              <a:rPr lang="en-US"/>
              <a:pPr/>
              <a:t>29</a:t>
            </a:fld>
            <a:endParaRPr lang="en-US"/>
          </a:p>
        </p:txBody>
      </p:sp>
      <p:sp>
        <p:nvSpPr>
          <p:cNvPr id="561154" name="Rectangle 2"/>
          <p:cNvSpPr>
            <a:spLocks noGrp="1" noChangeArrowheads="1"/>
          </p:cNvSpPr>
          <p:nvPr>
            <p:ph type="title"/>
          </p:nvPr>
        </p:nvSpPr>
        <p:spPr/>
        <p:txBody>
          <a:bodyPr>
            <a:normAutofit fontScale="90000"/>
          </a:bodyPr>
          <a:lstStyle/>
          <a:p>
            <a:r>
              <a:rPr lang="en-US"/>
              <a:t>Estimating The Home Depot’s Bottom-up Beta</a:t>
            </a:r>
          </a:p>
        </p:txBody>
      </p:sp>
      <p:sp>
        <p:nvSpPr>
          <p:cNvPr id="561155" name="Rectangle 3"/>
          <p:cNvSpPr>
            <a:spLocks noGrp="1" noChangeArrowheads="1"/>
          </p:cNvSpPr>
          <p:nvPr>
            <p:ph type="body" idx="4294967295"/>
          </p:nvPr>
        </p:nvSpPr>
        <p:spPr>
          <a:xfrm>
            <a:off x="381000" y="1524000"/>
            <a:ext cx="8610600" cy="4572000"/>
          </a:xfrm>
          <a:prstGeom prst="rect">
            <a:avLst/>
          </a:prstGeom>
        </p:spPr>
        <p:txBody>
          <a:bodyPr/>
          <a:lstStyle/>
          <a:p>
            <a:r>
              <a:rPr lang="en-US" sz="2400" dirty="0"/>
              <a:t>Average Beta of comparable firms = 0.93</a:t>
            </a:r>
          </a:p>
          <a:p>
            <a:r>
              <a:rPr lang="en-US" sz="2400" dirty="0"/>
              <a:t>D/E ratio of comparable firms =  (200+2076)/16,232 = 14.01%</a:t>
            </a:r>
          </a:p>
          <a:p>
            <a:r>
              <a:rPr lang="en-US" sz="2400" dirty="0"/>
              <a:t>Unlevered Beta for comparable firms = 0.93/(1+(</a:t>
            </a:r>
            <a:r>
              <a:rPr lang="en-US" sz="2400" dirty="0" smtClean="0"/>
              <a:t>1-0.35</a:t>
            </a:r>
            <a:r>
              <a:rPr lang="en-US" sz="2400" dirty="0"/>
              <a:t>)(.1401))</a:t>
            </a:r>
          </a:p>
          <a:p>
            <a:pPr>
              <a:buFont typeface="Wingdings" pitchFamily="2" charset="2"/>
              <a:buNone/>
            </a:pPr>
            <a:r>
              <a:rPr lang="en-US" sz="2400" dirty="0"/>
              <a:t>						= 0.86 </a:t>
            </a:r>
          </a:p>
          <a:p>
            <a:r>
              <a:rPr lang="en-US" sz="2400" dirty="0"/>
              <a:t>If the Home Depot’s D/E ratio is 20%, our bottom-up estimate of Home Depot’s beta is 0.86[1+(1-.35)(.2)] = 0.9718</a:t>
            </a:r>
          </a:p>
          <a:p>
            <a:endParaRPr lang="en-US" sz="24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Footer Placeholder 4"/>
          <p:cNvSpPr>
            <a:spLocks noGrp="1"/>
          </p:cNvSpPr>
          <p:nvPr>
            <p:ph type="ftr" sz="quarter" idx="4294967295"/>
          </p:nvPr>
        </p:nvSpPr>
        <p:spPr>
          <a:xfrm>
            <a:off x="3132138" y="6376988"/>
            <a:ext cx="3086100" cy="457200"/>
          </a:xfrm>
          <a:prstGeom prst="rect">
            <a:avLst/>
          </a:prstGeom>
        </p:spPr>
        <p:txBody>
          <a:bodyPr/>
          <a:lstStyle/>
          <a:p>
            <a:r>
              <a:rPr lang="en-US"/>
              <a:t>P.V. Viswanath</a:t>
            </a:r>
          </a:p>
        </p:txBody>
      </p:sp>
      <p:sp>
        <p:nvSpPr>
          <p:cNvPr id="12" name="Slide Number Placeholder 5"/>
          <p:cNvSpPr>
            <a:spLocks noGrp="1"/>
          </p:cNvSpPr>
          <p:nvPr>
            <p:ph type="sldNum" sz="quarter" idx="12"/>
          </p:nvPr>
        </p:nvSpPr>
        <p:spPr/>
        <p:txBody>
          <a:bodyPr/>
          <a:lstStyle/>
          <a:p>
            <a:fld id="{92B10FC6-07BA-4922-A7AA-BD22D900DC3C}" type="slidenum">
              <a:rPr lang="en-US"/>
              <a:pPr/>
              <a:t>3</a:t>
            </a:fld>
            <a:endParaRPr lang="en-US"/>
          </a:p>
        </p:txBody>
      </p:sp>
      <p:sp>
        <p:nvSpPr>
          <p:cNvPr id="413698" name="Rectangle 2"/>
          <p:cNvSpPr>
            <a:spLocks noGrp="1" noChangeArrowheads="1"/>
          </p:cNvSpPr>
          <p:nvPr>
            <p:ph type="title"/>
          </p:nvPr>
        </p:nvSpPr>
        <p:spPr>
          <a:noFill/>
          <a:ln/>
        </p:spPr>
        <p:txBody>
          <a:bodyPr lIns="90487" tIns="44450" rIns="90487" bIns="44450"/>
          <a:lstStyle/>
          <a:p>
            <a:r>
              <a:rPr lang="en-US"/>
              <a:t>The Mean-Variance Framework</a:t>
            </a:r>
          </a:p>
        </p:txBody>
      </p:sp>
      <p:sp>
        <p:nvSpPr>
          <p:cNvPr id="413699" name="Rectangle 3"/>
          <p:cNvSpPr>
            <a:spLocks noGrp="1" noChangeArrowheads="1"/>
          </p:cNvSpPr>
          <p:nvPr>
            <p:ph type="body" idx="4294967295"/>
          </p:nvPr>
        </p:nvSpPr>
        <p:spPr>
          <a:xfrm>
            <a:off x="838200" y="1752600"/>
            <a:ext cx="7958138" cy="1676400"/>
          </a:xfrm>
          <a:prstGeom prst="rect">
            <a:avLst/>
          </a:prstGeom>
          <a:noFill/>
          <a:ln/>
        </p:spPr>
        <p:txBody>
          <a:bodyPr lIns="90487" tIns="44450" rIns="90487" bIns="44450"/>
          <a:lstStyle/>
          <a:p>
            <a:pPr>
              <a:lnSpc>
                <a:spcPct val="80000"/>
              </a:lnSpc>
            </a:pPr>
            <a:r>
              <a:rPr lang="en-US" sz="2400"/>
              <a:t>Most finance valuation models use the mean-variance framework – investors prefer higher mean returns and lower variance of portfolio returns.</a:t>
            </a:r>
          </a:p>
          <a:p>
            <a:pPr>
              <a:lnSpc>
                <a:spcPct val="80000"/>
              </a:lnSpc>
            </a:pPr>
            <a:r>
              <a:rPr lang="en-US" sz="2400"/>
              <a:t>The variance on any investment measures the disparity between actual and expected returns. </a:t>
            </a:r>
          </a:p>
        </p:txBody>
      </p:sp>
      <p:sp>
        <p:nvSpPr>
          <p:cNvPr id="413700" name="Line 4"/>
          <p:cNvSpPr>
            <a:spLocks noChangeShapeType="1"/>
          </p:cNvSpPr>
          <p:nvPr/>
        </p:nvSpPr>
        <p:spPr bwMode="auto">
          <a:xfrm>
            <a:off x="2133600" y="6477000"/>
            <a:ext cx="4902200" cy="0"/>
          </a:xfrm>
          <a:prstGeom prst="line">
            <a:avLst/>
          </a:prstGeom>
          <a:noFill/>
          <a:ln w="12700">
            <a:solidFill>
              <a:srgbClr val="000000"/>
            </a:solidFill>
            <a:round/>
            <a:headEnd/>
            <a:tailEnd/>
          </a:ln>
          <a:effectLst/>
        </p:spPr>
        <p:txBody>
          <a:bodyPr wrap="none" anchor="ctr"/>
          <a:lstStyle/>
          <a:p>
            <a:endParaRPr lang="en-US"/>
          </a:p>
        </p:txBody>
      </p:sp>
      <p:sp>
        <p:nvSpPr>
          <p:cNvPr id="413701" name="Freeform 5"/>
          <p:cNvSpPr>
            <a:spLocks/>
          </p:cNvSpPr>
          <p:nvPr/>
        </p:nvSpPr>
        <p:spPr bwMode="auto">
          <a:xfrm>
            <a:off x="2209800" y="4419600"/>
            <a:ext cx="4624388" cy="1957388"/>
          </a:xfrm>
          <a:custGeom>
            <a:avLst/>
            <a:gdLst/>
            <a:ahLst/>
            <a:cxnLst>
              <a:cxn ang="0">
                <a:pos x="0" y="1232"/>
              </a:cxn>
              <a:cxn ang="0">
                <a:pos x="216" y="1200"/>
              </a:cxn>
              <a:cxn ang="0">
                <a:pos x="384" y="1072"/>
              </a:cxn>
              <a:cxn ang="0">
                <a:pos x="520" y="896"/>
              </a:cxn>
              <a:cxn ang="0">
                <a:pos x="664" y="664"/>
              </a:cxn>
              <a:cxn ang="0">
                <a:pos x="792" y="416"/>
              </a:cxn>
              <a:cxn ang="0">
                <a:pos x="944" y="184"/>
              </a:cxn>
              <a:cxn ang="0">
                <a:pos x="1112" y="0"/>
              </a:cxn>
              <a:cxn ang="0">
                <a:pos x="1256" y="8"/>
              </a:cxn>
              <a:cxn ang="0">
                <a:pos x="1432" y="104"/>
              </a:cxn>
              <a:cxn ang="0">
                <a:pos x="1568" y="248"/>
              </a:cxn>
              <a:cxn ang="0">
                <a:pos x="1720" y="544"/>
              </a:cxn>
              <a:cxn ang="0">
                <a:pos x="1856" y="832"/>
              </a:cxn>
              <a:cxn ang="0">
                <a:pos x="1992" y="1000"/>
              </a:cxn>
              <a:cxn ang="0">
                <a:pos x="2136" y="1080"/>
              </a:cxn>
              <a:cxn ang="0">
                <a:pos x="2400" y="1152"/>
              </a:cxn>
              <a:cxn ang="0">
                <a:pos x="2904" y="1192"/>
              </a:cxn>
              <a:cxn ang="0">
                <a:pos x="2912" y="1200"/>
              </a:cxn>
            </a:cxnLst>
            <a:rect l="0" t="0" r="r" b="b"/>
            <a:pathLst>
              <a:path w="2913" h="1233">
                <a:moveTo>
                  <a:pt x="0" y="1232"/>
                </a:moveTo>
                <a:lnTo>
                  <a:pt x="216" y="1200"/>
                </a:lnTo>
                <a:lnTo>
                  <a:pt x="384" y="1072"/>
                </a:lnTo>
                <a:lnTo>
                  <a:pt x="520" y="896"/>
                </a:lnTo>
                <a:lnTo>
                  <a:pt x="664" y="664"/>
                </a:lnTo>
                <a:lnTo>
                  <a:pt x="792" y="416"/>
                </a:lnTo>
                <a:lnTo>
                  <a:pt x="944" y="184"/>
                </a:lnTo>
                <a:lnTo>
                  <a:pt x="1112" y="0"/>
                </a:lnTo>
                <a:lnTo>
                  <a:pt x="1256" y="8"/>
                </a:lnTo>
                <a:lnTo>
                  <a:pt x="1432" y="104"/>
                </a:lnTo>
                <a:lnTo>
                  <a:pt x="1568" y="248"/>
                </a:lnTo>
                <a:lnTo>
                  <a:pt x="1720" y="544"/>
                </a:lnTo>
                <a:lnTo>
                  <a:pt x="1856" y="832"/>
                </a:lnTo>
                <a:lnTo>
                  <a:pt x="1992" y="1000"/>
                </a:lnTo>
                <a:lnTo>
                  <a:pt x="2136" y="1080"/>
                </a:lnTo>
                <a:lnTo>
                  <a:pt x="2400" y="1152"/>
                </a:lnTo>
                <a:lnTo>
                  <a:pt x="2904" y="1192"/>
                </a:lnTo>
                <a:lnTo>
                  <a:pt x="2912" y="1200"/>
                </a:lnTo>
              </a:path>
            </a:pathLst>
          </a:custGeom>
          <a:noFill/>
          <a:ln w="12700" cap="rnd" cmpd="sng">
            <a:solidFill>
              <a:srgbClr val="000000"/>
            </a:solidFill>
            <a:prstDash val="solid"/>
            <a:round/>
            <a:headEnd type="none" w="med" len="med"/>
            <a:tailEnd type="none" w="med" len="med"/>
          </a:ln>
          <a:effectLst/>
        </p:spPr>
        <p:txBody>
          <a:bodyPr/>
          <a:lstStyle/>
          <a:p>
            <a:endParaRPr lang="en-US"/>
          </a:p>
        </p:txBody>
      </p:sp>
      <p:sp>
        <p:nvSpPr>
          <p:cNvPr id="413704" name="Freeform 8"/>
          <p:cNvSpPr>
            <a:spLocks/>
          </p:cNvSpPr>
          <p:nvPr/>
        </p:nvSpPr>
        <p:spPr bwMode="auto">
          <a:xfrm>
            <a:off x="2362200" y="3733800"/>
            <a:ext cx="4725988" cy="2706688"/>
          </a:xfrm>
          <a:custGeom>
            <a:avLst/>
            <a:gdLst/>
            <a:ahLst/>
            <a:cxnLst>
              <a:cxn ang="0">
                <a:pos x="24" y="1656"/>
              </a:cxn>
              <a:cxn ang="0">
                <a:pos x="128" y="1648"/>
              </a:cxn>
              <a:cxn ang="0">
                <a:pos x="216" y="1632"/>
              </a:cxn>
              <a:cxn ang="0">
                <a:pos x="288" y="1616"/>
              </a:cxn>
              <a:cxn ang="0">
                <a:pos x="320" y="1608"/>
              </a:cxn>
              <a:cxn ang="0">
                <a:pos x="384" y="1584"/>
              </a:cxn>
              <a:cxn ang="0">
                <a:pos x="464" y="1528"/>
              </a:cxn>
              <a:cxn ang="0">
                <a:pos x="488" y="1496"/>
              </a:cxn>
              <a:cxn ang="0">
                <a:pos x="528" y="1440"/>
              </a:cxn>
              <a:cxn ang="0">
                <a:pos x="560" y="1392"/>
              </a:cxn>
              <a:cxn ang="0">
                <a:pos x="600" y="1320"/>
              </a:cxn>
              <a:cxn ang="0">
                <a:pos x="624" y="1272"/>
              </a:cxn>
              <a:cxn ang="0">
                <a:pos x="680" y="1152"/>
              </a:cxn>
              <a:cxn ang="0">
                <a:pos x="736" y="1016"/>
              </a:cxn>
              <a:cxn ang="0">
                <a:pos x="752" y="952"/>
              </a:cxn>
              <a:cxn ang="0">
                <a:pos x="792" y="824"/>
              </a:cxn>
              <a:cxn ang="0">
                <a:pos x="832" y="720"/>
              </a:cxn>
              <a:cxn ang="0">
                <a:pos x="872" y="608"/>
              </a:cxn>
              <a:cxn ang="0">
                <a:pos x="928" y="448"/>
              </a:cxn>
              <a:cxn ang="0">
                <a:pos x="952" y="376"/>
              </a:cxn>
              <a:cxn ang="0">
                <a:pos x="984" y="296"/>
              </a:cxn>
              <a:cxn ang="0">
                <a:pos x="1008" y="232"/>
              </a:cxn>
              <a:cxn ang="0">
                <a:pos x="1040" y="168"/>
              </a:cxn>
              <a:cxn ang="0">
                <a:pos x="1056" y="136"/>
              </a:cxn>
              <a:cxn ang="0">
                <a:pos x="1088" y="88"/>
              </a:cxn>
              <a:cxn ang="0">
                <a:pos x="1136" y="24"/>
              </a:cxn>
              <a:cxn ang="0">
                <a:pos x="1152" y="8"/>
              </a:cxn>
              <a:cxn ang="0">
                <a:pos x="1184" y="0"/>
              </a:cxn>
              <a:cxn ang="0">
                <a:pos x="1208" y="8"/>
              </a:cxn>
              <a:cxn ang="0">
                <a:pos x="1224" y="24"/>
              </a:cxn>
              <a:cxn ang="0">
                <a:pos x="1256" y="64"/>
              </a:cxn>
              <a:cxn ang="0">
                <a:pos x="1296" y="160"/>
              </a:cxn>
              <a:cxn ang="0">
                <a:pos x="1312" y="208"/>
              </a:cxn>
              <a:cxn ang="0">
                <a:pos x="1344" y="352"/>
              </a:cxn>
              <a:cxn ang="0">
                <a:pos x="1360" y="472"/>
              </a:cxn>
              <a:cxn ang="0">
                <a:pos x="1376" y="592"/>
              </a:cxn>
              <a:cxn ang="0">
                <a:pos x="1400" y="736"/>
              </a:cxn>
              <a:cxn ang="0">
                <a:pos x="1416" y="800"/>
              </a:cxn>
              <a:cxn ang="0">
                <a:pos x="1432" y="912"/>
              </a:cxn>
              <a:cxn ang="0">
                <a:pos x="1456" y="992"/>
              </a:cxn>
              <a:cxn ang="0">
                <a:pos x="1496" y="1128"/>
              </a:cxn>
              <a:cxn ang="0">
                <a:pos x="1512" y="1192"/>
              </a:cxn>
              <a:cxn ang="0">
                <a:pos x="1552" y="1280"/>
              </a:cxn>
              <a:cxn ang="0">
                <a:pos x="1600" y="1336"/>
              </a:cxn>
              <a:cxn ang="0">
                <a:pos x="1640" y="1368"/>
              </a:cxn>
              <a:cxn ang="0">
                <a:pos x="1688" y="1408"/>
              </a:cxn>
              <a:cxn ang="0">
                <a:pos x="1752" y="1440"/>
              </a:cxn>
              <a:cxn ang="0">
                <a:pos x="1840" y="1480"/>
              </a:cxn>
              <a:cxn ang="0">
                <a:pos x="1904" y="1512"/>
              </a:cxn>
              <a:cxn ang="0">
                <a:pos x="2080" y="1576"/>
              </a:cxn>
              <a:cxn ang="0">
                <a:pos x="2208" y="1616"/>
              </a:cxn>
              <a:cxn ang="0">
                <a:pos x="2336" y="1648"/>
              </a:cxn>
              <a:cxn ang="0">
                <a:pos x="2504" y="1680"/>
              </a:cxn>
              <a:cxn ang="0">
                <a:pos x="2568" y="1688"/>
              </a:cxn>
              <a:cxn ang="0">
                <a:pos x="2664" y="1696"/>
              </a:cxn>
              <a:cxn ang="0">
                <a:pos x="2776" y="1704"/>
              </a:cxn>
              <a:cxn ang="0">
                <a:pos x="2888" y="1704"/>
              </a:cxn>
              <a:cxn ang="0">
                <a:pos x="2976" y="1704"/>
              </a:cxn>
            </a:cxnLst>
            <a:rect l="0" t="0" r="r" b="b"/>
            <a:pathLst>
              <a:path w="2977" h="1705">
                <a:moveTo>
                  <a:pt x="0" y="1656"/>
                </a:moveTo>
                <a:lnTo>
                  <a:pt x="24" y="1656"/>
                </a:lnTo>
                <a:lnTo>
                  <a:pt x="88" y="1648"/>
                </a:lnTo>
                <a:lnTo>
                  <a:pt x="128" y="1648"/>
                </a:lnTo>
                <a:lnTo>
                  <a:pt x="176" y="1640"/>
                </a:lnTo>
                <a:lnTo>
                  <a:pt x="216" y="1632"/>
                </a:lnTo>
                <a:lnTo>
                  <a:pt x="256" y="1624"/>
                </a:lnTo>
                <a:lnTo>
                  <a:pt x="288" y="1616"/>
                </a:lnTo>
                <a:lnTo>
                  <a:pt x="304" y="1616"/>
                </a:lnTo>
                <a:lnTo>
                  <a:pt x="320" y="1608"/>
                </a:lnTo>
                <a:lnTo>
                  <a:pt x="344" y="1600"/>
                </a:lnTo>
                <a:lnTo>
                  <a:pt x="384" y="1584"/>
                </a:lnTo>
                <a:lnTo>
                  <a:pt x="424" y="1560"/>
                </a:lnTo>
                <a:lnTo>
                  <a:pt x="464" y="1528"/>
                </a:lnTo>
                <a:lnTo>
                  <a:pt x="480" y="1504"/>
                </a:lnTo>
                <a:lnTo>
                  <a:pt x="488" y="1496"/>
                </a:lnTo>
                <a:lnTo>
                  <a:pt x="504" y="1472"/>
                </a:lnTo>
                <a:lnTo>
                  <a:pt x="528" y="1440"/>
                </a:lnTo>
                <a:lnTo>
                  <a:pt x="544" y="1416"/>
                </a:lnTo>
                <a:lnTo>
                  <a:pt x="560" y="1392"/>
                </a:lnTo>
                <a:lnTo>
                  <a:pt x="576" y="1368"/>
                </a:lnTo>
                <a:lnTo>
                  <a:pt x="600" y="1320"/>
                </a:lnTo>
                <a:lnTo>
                  <a:pt x="616" y="1288"/>
                </a:lnTo>
                <a:lnTo>
                  <a:pt x="624" y="1272"/>
                </a:lnTo>
                <a:lnTo>
                  <a:pt x="648" y="1232"/>
                </a:lnTo>
                <a:lnTo>
                  <a:pt x="680" y="1152"/>
                </a:lnTo>
                <a:lnTo>
                  <a:pt x="712" y="1080"/>
                </a:lnTo>
                <a:lnTo>
                  <a:pt x="736" y="1016"/>
                </a:lnTo>
                <a:lnTo>
                  <a:pt x="744" y="984"/>
                </a:lnTo>
                <a:lnTo>
                  <a:pt x="752" y="952"/>
                </a:lnTo>
                <a:lnTo>
                  <a:pt x="768" y="888"/>
                </a:lnTo>
                <a:lnTo>
                  <a:pt x="792" y="824"/>
                </a:lnTo>
                <a:lnTo>
                  <a:pt x="816" y="760"/>
                </a:lnTo>
                <a:lnTo>
                  <a:pt x="832" y="720"/>
                </a:lnTo>
                <a:lnTo>
                  <a:pt x="848" y="680"/>
                </a:lnTo>
                <a:lnTo>
                  <a:pt x="872" y="608"/>
                </a:lnTo>
                <a:lnTo>
                  <a:pt x="904" y="528"/>
                </a:lnTo>
                <a:lnTo>
                  <a:pt x="928" y="448"/>
                </a:lnTo>
                <a:lnTo>
                  <a:pt x="944" y="400"/>
                </a:lnTo>
                <a:lnTo>
                  <a:pt x="952" y="376"/>
                </a:lnTo>
                <a:lnTo>
                  <a:pt x="968" y="336"/>
                </a:lnTo>
                <a:lnTo>
                  <a:pt x="984" y="296"/>
                </a:lnTo>
                <a:lnTo>
                  <a:pt x="1000" y="256"/>
                </a:lnTo>
                <a:lnTo>
                  <a:pt x="1008" y="232"/>
                </a:lnTo>
                <a:lnTo>
                  <a:pt x="1024" y="200"/>
                </a:lnTo>
                <a:lnTo>
                  <a:pt x="1040" y="168"/>
                </a:lnTo>
                <a:lnTo>
                  <a:pt x="1048" y="152"/>
                </a:lnTo>
                <a:lnTo>
                  <a:pt x="1056" y="136"/>
                </a:lnTo>
                <a:lnTo>
                  <a:pt x="1072" y="112"/>
                </a:lnTo>
                <a:lnTo>
                  <a:pt x="1088" y="88"/>
                </a:lnTo>
                <a:lnTo>
                  <a:pt x="1112" y="56"/>
                </a:lnTo>
                <a:lnTo>
                  <a:pt x="1136" y="24"/>
                </a:lnTo>
                <a:lnTo>
                  <a:pt x="1144" y="16"/>
                </a:lnTo>
                <a:lnTo>
                  <a:pt x="1152" y="8"/>
                </a:lnTo>
                <a:lnTo>
                  <a:pt x="1176" y="0"/>
                </a:lnTo>
                <a:lnTo>
                  <a:pt x="1184" y="0"/>
                </a:lnTo>
                <a:lnTo>
                  <a:pt x="1200" y="8"/>
                </a:lnTo>
                <a:lnTo>
                  <a:pt x="1208" y="8"/>
                </a:lnTo>
                <a:lnTo>
                  <a:pt x="1216" y="16"/>
                </a:lnTo>
                <a:lnTo>
                  <a:pt x="1224" y="24"/>
                </a:lnTo>
                <a:lnTo>
                  <a:pt x="1240" y="40"/>
                </a:lnTo>
                <a:lnTo>
                  <a:pt x="1256" y="64"/>
                </a:lnTo>
                <a:lnTo>
                  <a:pt x="1280" y="112"/>
                </a:lnTo>
                <a:lnTo>
                  <a:pt x="1296" y="160"/>
                </a:lnTo>
                <a:lnTo>
                  <a:pt x="1304" y="184"/>
                </a:lnTo>
                <a:lnTo>
                  <a:pt x="1312" y="208"/>
                </a:lnTo>
                <a:lnTo>
                  <a:pt x="1328" y="280"/>
                </a:lnTo>
                <a:lnTo>
                  <a:pt x="1344" y="352"/>
                </a:lnTo>
                <a:lnTo>
                  <a:pt x="1360" y="432"/>
                </a:lnTo>
                <a:lnTo>
                  <a:pt x="1360" y="472"/>
                </a:lnTo>
                <a:lnTo>
                  <a:pt x="1368" y="520"/>
                </a:lnTo>
                <a:lnTo>
                  <a:pt x="1376" y="592"/>
                </a:lnTo>
                <a:lnTo>
                  <a:pt x="1392" y="672"/>
                </a:lnTo>
                <a:lnTo>
                  <a:pt x="1400" y="736"/>
                </a:lnTo>
                <a:lnTo>
                  <a:pt x="1408" y="768"/>
                </a:lnTo>
                <a:lnTo>
                  <a:pt x="1416" y="800"/>
                </a:lnTo>
                <a:lnTo>
                  <a:pt x="1424" y="864"/>
                </a:lnTo>
                <a:lnTo>
                  <a:pt x="1432" y="912"/>
                </a:lnTo>
                <a:lnTo>
                  <a:pt x="1448" y="968"/>
                </a:lnTo>
                <a:lnTo>
                  <a:pt x="1456" y="992"/>
                </a:lnTo>
                <a:lnTo>
                  <a:pt x="1472" y="1040"/>
                </a:lnTo>
                <a:lnTo>
                  <a:pt x="1496" y="1128"/>
                </a:lnTo>
                <a:lnTo>
                  <a:pt x="1504" y="1168"/>
                </a:lnTo>
                <a:lnTo>
                  <a:pt x="1512" y="1192"/>
                </a:lnTo>
                <a:lnTo>
                  <a:pt x="1528" y="1240"/>
                </a:lnTo>
                <a:lnTo>
                  <a:pt x="1552" y="1280"/>
                </a:lnTo>
                <a:lnTo>
                  <a:pt x="1584" y="1320"/>
                </a:lnTo>
                <a:lnTo>
                  <a:pt x="1600" y="1336"/>
                </a:lnTo>
                <a:lnTo>
                  <a:pt x="1608" y="1344"/>
                </a:lnTo>
                <a:lnTo>
                  <a:pt x="1640" y="1368"/>
                </a:lnTo>
                <a:lnTo>
                  <a:pt x="1656" y="1384"/>
                </a:lnTo>
                <a:lnTo>
                  <a:pt x="1688" y="1408"/>
                </a:lnTo>
                <a:lnTo>
                  <a:pt x="1720" y="1424"/>
                </a:lnTo>
                <a:lnTo>
                  <a:pt x="1752" y="1440"/>
                </a:lnTo>
                <a:lnTo>
                  <a:pt x="1800" y="1464"/>
                </a:lnTo>
                <a:lnTo>
                  <a:pt x="1840" y="1480"/>
                </a:lnTo>
                <a:lnTo>
                  <a:pt x="1856" y="1488"/>
                </a:lnTo>
                <a:lnTo>
                  <a:pt x="1904" y="1512"/>
                </a:lnTo>
                <a:lnTo>
                  <a:pt x="1992" y="1544"/>
                </a:lnTo>
                <a:lnTo>
                  <a:pt x="2080" y="1576"/>
                </a:lnTo>
                <a:lnTo>
                  <a:pt x="2168" y="1608"/>
                </a:lnTo>
                <a:lnTo>
                  <a:pt x="2208" y="1616"/>
                </a:lnTo>
                <a:lnTo>
                  <a:pt x="2256" y="1632"/>
                </a:lnTo>
                <a:lnTo>
                  <a:pt x="2336" y="1648"/>
                </a:lnTo>
                <a:lnTo>
                  <a:pt x="2424" y="1664"/>
                </a:lnTo>
                <a:lnTo>
                  <a:pt x="2504" y="1680"/>
                </a:lnTo>
                <a:lnTo>
                  <a:pt x="2552" y="1688"/>
                </a:lnTo>
                <a:lnTo>
                  <a:pt x="2568" y="1688"/>
                </a:lnTo>
                <a:lnTo>
                  <a:pt x="2624" y="1696"/>
                </a:lnTo>
                <a:lnTo>
                  <a:pt x="2664" y="1696"/>
                </a:lnTo>
                <a:lnTo>
                  <a:pt x="2712" y="1696"/>
                </a:lnTo>
                <a:lnTo>
                  <a:pt x="2776" y="1704"/>
                </a:lnTo>
                <a:lnTo>
                  <a:pt x="2832" y="1704"/>
                </a:lnTo>
                <a:lnTo>
                  <a:pt x="2888" y="1704"/>
                </a:lnTo>
                <a:lnTo>
                  <a:pt x="2944" y="1704"/>
                </a:lnTo>
                <a:lnTo>
                  <a:pt x="2976" y="1704"/>
                </a:lnTo>
              </a:path>
            </a:pathLst>
          </a:custGeom>
          <a:noFill/>
          <a:ln w="12700" cap="rnd" cmpd="sng">
            <a:solidFill>
              <a:srgbClr val="000000"/>
            </a:solidFill>
            <a:prstDash val="solid"/>
            <a:round/>
            <a:headEnd type="none" w="med" len="med"/>
            <a:tailEnd type="none" w="med" len="med"/>
          </a:ln>
          <a:effectLst/>
        </p:spPr>
        <p:txBody>
          <a:bodyPr/>
          <a:lstStyle/>
          <a:p>
            <a:endParaRPr lang="en-US"/>
          </a:p>
        </p:txBody>
      </p:sp>
      <p:sp>
        <p:nvSpPr>
          <p:cNvPr id="413705" name="Line 9"/>
          <p:cNvSpPr>
            <a:spLocks noChangeShapeType="1"/>
          </p:cNvSpPr>
          <p:nvPr/>
        </p:nvSpPr>
        <p:spPr bwMode="auto">
          <a:xfrm>
            <a:off x="4260850" y="3581400"/>
            <a:ext cx="0" cy="2895600"/>
          </a:xfrm>
          <a:prstGeom prst="line">
            <a:avLst/>
          </a:prstGeom>
          <a:noFill/>
          <a:ln w="12700">
            <a:solidFill>
              <a:srgbClr val="000000"/>
            </a:solidFill>
            <a:round/>
            <a:headEnd/>
            <a:tailEnd/>
          </a:ln>
          <a:effectLst/>
        </p:spPr>
        <p:txBody>
          <a:bodyPr wrap="none" anchor="ctr"/>
          <a:lstStyle/>
          <a:p>
            <a:endParaRPr lang="en-US"/>
          </a:p>
        </p:txBody>
      </p:sp>
      <p:sp>
        <p:nvSpPr>
          <p:cNvPr id="413706" name="Rectangle 10"/>
          <p:cNvSpPr>
            <a:spLocks noChangeArrowheads="1"/>
          </p:cNvSpPr>
          <p:nvPr/>
        </p:nvSpPr>
        <p:spPr bwMode="auto">
          <a:xfrm>
            <a:off x="3833813" y="5661025"/>
            <a:ext cx="1204912" cy="271463"/>
          </a:xfrm>
          <a:prstGeom prst="rect">
            <a:avLst/>
          </a:prstGeom>
          <a:noFill/>
          <a:ln w="12700">
            <a:noFill/>
            <a:miter lim="800000"/>
            <a:headEnd/>
            <a:tailEnd/>
          </a:ln>
          <a:effectLst/>
        </p:spPr>
        <p:txBody>
          <a:bodyPr wrap="none" lIns="90487" tIns="44450" rIns="90487" bIns="44450">
            <a:spAutoFit/>
          </a:bodyPr>
          <a:lstStyle/>
          <a:p>
            <a:pPr eaLnBrk="0" hangingPunct="0"/>
            <a:r>
              <a:rPr lang="en-US" sz="1200">
                <a:latin typeface="Times" pitchFamily="18" charset="0"/>
              </a:rPr>
              <a:t>Expected Return</a:t>
            </a:r>
          </a:p>
        </p:txBody>
      </p:sp>
      <p:sp>
        <p:nvSpPr>
          <p:cNvPr id="413707" name="Rectangle 11"/>
          <p:cNvSpPr>
            <a:spLocks noChangeArrowheads="1"/>
          </p:cNvSpPr>
          <p:nvPr/>
        </p:nvSpPr>
        <p:spPr bwMode="auto">
          <a:xfrm>
            <a:off x="4343400" y="3733800"/>
            <a:ext cx="1768475" cy="271463"/>
          </a:xfrm>
          <a:prstGeom prst="rect">
            <a:avLst/>
          </a:prstGeom>
          <a:noFill/>
          <a:ln w="12700">
            <a:noFill/>
            <a:miter lim="800000"/>
            <a:headEnd/>
            <a:tailEnd/>
          </a:ln>
          <a:effectLst/>
        </p:spPr>
        <p:txBody>
          <a:bodyPr wrap="none" lIns="90487" tIns="44450" rIns="90487" bIns="44450">
            <a:spAutoFit/>
          </a:bodyPr>
          <a:lstStyle/>
          <a:p>
            <a:pPr eaLnBrk="0" hangingPunct="0"/>
            <a:r>
              <a:rPr lang="en-US" sz="1200">
                <a:latin typeface="Times" pitchFamily="18" charset="0"/>
              </a:rPr>
              <a:t>Low Variance Investment</a:t>
            </a:r>
          </a:p>
        </p:txBody>
      </p:sp>
      <p:sp>
        <p:nvSpPr>
          <p:cNvPr id="413708" name="Rectangle 12"/>
          <p:cNvSpPr>
            <a:spLocks noChangeArrowheads="1"/>
          </p:cNvSpPr>
          <p:nvPr/>
        </p:nvSpPr>
        <p:spPr bwMode="auto">
          <a:xfrm>
            <a:off x="4876800" y="5029200"/>
            <a:ext cx="1793875" cy="271463"/>
          </a:xfrm>
          <a:prstGeom prst="rect">
            <a:avLst/>
          </a:prstGeom>
          <a:noFill/>
          <a:ln w="12700">
            <a:noFill/>
            <a:miter lim="800000"/>
            <a:headEnd/>
            <a:tailEnd/>
          </a:ln>
          <a:effectLst/>
        </p:spPr>
        <p:txBody>
          <a:bodyPr wrap="none" lIns="90487" tIns="44450" rIns="90487" bIns="44450">
            <a:spAutoFit/>
          </a:bodyPr>
          <a:lstStyle/>
          <a:p>
            <a:pPr eaLnBrk="0" hangingPunct="0"/>
            <a:r>
              <a:rPr lang="en-US" sz="1200">
                <a:latin typeface="Times" pitchFamily="18" charset="0"/>
              </a:rPr>
              <a:t>High Variance Investment</a:t>
            </a:r>
          </a:p>
        </p:txBody>
      </p:sp>
    </p:spTree>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4294967295"/>
          </p:nvPr>
        </p:nvSpPr>
        <p:spPr>
          <a:xfrm>
            <a:off x="3132138" y="6376988"/>
            <a:ext cx="3086100" cy="457200"/>
          </a:xfrm>
          <a:prstGeom prst="rect">
            <a:avLst/>
          </a:prstGeom>
        </p:spPr>
        <p:txBody>
          <a:bodyPr/>
          <a:lstStyle/>
          <a:p>
            <a:r>
              <a:rPr lang="en-US"/>
              <a:t>P.V. Viswanath</a:t>
            </a:r>
          </a:p>
        </p:txBody>
      </p:sp>
      <p:sp>
        <p:nvSpPr>
          <p:cNvPr id="5" name="Slide Number Placeholder 5"/>
          <p:cNvSpPr>
            <a:spLocks noGrp="1"/>
          </p:cNvSpPr>
          <p:nvPr>
            <p:ph type="sldNum" sz="quarter" idx="12"/>
          </p:nvPr>
        </p:nvSpPr>
        <p:spPr/>
        <p:txBody>
          <a:bodyPr/>
          <a:lstStyle/>
          <a:p>
            <a:fld id="{4C60E40F-6750-44B4-A98A-92A6A8814E5D}" type="slidenum">
              <a:rPr lang="en-US"/>
              <a:pPr/>
              <a:t>30</a:t>
            </a:fld>
            <a:endParaRPr lang="en-US"/>
          </a:p>
        </p:txBody>
      </p:sp>
      <p:sp>
        <p:nvSpPr>
          <p:cNvPr id="581634" name="Rectangle 2"/>
          <p:cNvSpPr>
            <a:spLocks noGrp="1" noChangeArrowheads="1"/>
          </p:cNvSpPr>
          <p:nvPr>
            <p:ph type="title"/>
          </p:nvPr>
        </p:nvSpPr>
        <p:spPr>
          <a:noFill/>
          <a:ln/>
        </p:spPr>
        <p:txBody>
          <a:bodyPr lIns="90487" tIns="44450" rIns="90487" bIns="44450"/>
          <a:lstStyle/>
          <a:p>
            <a:r>
              <a:rPr lang="en-US"/>
              <a:t>From Cost of Equity to Cost of Capital</a:t>
            </a:r>
          </a:p>
        </p:txBody>
      </p:sp>
      <p:sp>
        <p:nvSpPr>
          <p:cNvPr id="581635" name="Rectangle 3"/>
          <p:cNvSpPr>
            <a:spLocks noGrp="1" noChangeArrowheads="1"/>
          </p:cNvSpPr>
          <p:nvPr>
            <p:ph type="body" idx="4294967295"/>
          </p:nvPr>
        </p:nvSpPr>
        <p:spPr>
          <a:xfrm>
            <a:off x="228600" y="1600200"/>
            <a:ext cx="8567738" cy="4724400"/>
          </a:xfrm>
          <a:prstGeom prst="rect">
            <a:avLst/>
          </a:prstGeom>
          <a:noFill/>
          <a:ln/>
        </p:spPr>
        <p:txBody>
          <a:bodyPr lIns="90487" tIns="44450" rIns="90487" bIns="44450">
            <a:normAutofit/>
          </a:bodyPr>
          <a:lstStyle/>
          <a:p>
            <a:pPr>
              <a:lnSpc>
                <a:spcPct val="80000"/>
              </a:lnSpc>
            </a:pPr>
            <a:r>
              <a:rPr lang="en-US" sz="2400" dirty="0"/>
              <a:t>The cost of capital is a composite cost to the firm of raising financing to fund its projects. </a:t>
            </a:r>
          </a:p>
          <a:p>
            <a:pPr>
              <a:lnSpc>
                <a:spcPct val="80000"/>
              </a:lnSpc>
            </a:pPr>
            <a:r>
              <a:rPr lang="en-US" sz="2400" dirty="0"/>
              <a:t>In addition to equity, firms can raise capital from debt.</a:t>
            </a:r>
          </a:p>
          <a:p>
            <a:pPr>
              <a:lnSpc>
                <a:spcPct val="80000"/>
              </a:lnSpc>
            </a:pPr>
            <a:r>
              <a:rPr lang="en-US" sz="2400" dirty="0"/>
              <a:t>If the firm has bonds outstanding, and the bonds are traded, the </a:t>
            </a:r>
            <a:r>
              <a:rPr lang="en-US" sz="2400" u="sng" dirty="0"/>
              <a:t>yield to maturity </a:t>
            </a:r>
            <a:r>
              <a:rPr lang="en-US" sz="2400" dirty="0"/>
              <a:t>on a long-term, straight (no special features) bond can be used as the interest rate.</a:t>
            </a:r>
          </a:p>
          <a:p>
            <a:pPr>
              <a:lnSpc>
                <a:spcPct val="80000"/>
              </a:lnSpc>
            </a:pPr>
            <a:r>
              <a:rPr lang="en-US" sz="2400" dirty="0"/>
              <a:t>If the firm is rated, use </a:t>
            </a:r>
            <a:r>
              <a:rPr lang="en-US" sz="2400" u="sng" dirty="0"/>
              <a:t>the rating and a typical default spread </a:t>
            </a:r>
            <a:r>
              <a:rPr lang="en-US" sz="2400" dirty="0"/>
              <a:t>on bonds with that rating to estimate the cost of debt.</a:t>
            </a:r>
          </a:p>
          <a:p>
            <a:pPr>
              <a:lnSpc>
                <a:spcPct val="80000"/>
              </a:lnSpc>
            </a:pPr>
            <a:r>
              <a:rPr lang="en-US" sz="2400" dirty="0"/>
              <a:t>If the firm is not rated, </a:t>
            </a:r>
          </a:p>
          <a:p>
            <a:pPr lvl="1">
              <a:lnSpc>
                <a:spcPct val="80000"/>
              </a:lnSpc>
            </a:pPr>
            <a:r>
              <a:rPr lang="en-US" sz="2000" dirty="0"/>
              <a:t>and it has recently borrowed long term from a bank, </a:t>
            </a:r>
            <a:r>
              <a:rPr lang="en-US" sz="2000" u="sng" dirty="0"/>
              <a:t>use the interest rate on the borrowing</a:t>
            </a:r>
            <a:r>
              <a:rPr lang="en-US" sz="2000" dirty="0"/>
              <a:t> or</a:t>
            </a:r>
          </a:p>
          <a:p>
            <a:pPr lvl="1">
              <a:lnSpc>
                <a:spcPct val="80000"/>
              </a:lnSpc>
            </a:pPr>
            <a:r>
              <a:rPr lang="en-US" sz="2000" dirty="0"/>
              <a:t>estimate a synthetic rating for the company, and use the </a:t>
            </a:r>
            <a:r>
              <a:rPr lang="en-US" sz="2000" u="sng" dirty="0"/>
              <a:t>synthetic rating </a:t>
            </a:r>
            <a:r>
              <a:rPr lang="en-US" sz="2000" dirty="0"/>
              <a:t>to arrive at a default spread and a cost of debt</a:t>
            </a:r>
          </a:p>
          <a:p>
            <a:pPr>
              <a:lnSpc>
                <a:spcPct val="80000"/>
              </a:lnSpc>
            </a:pPr>
            <a:endParaRPr lang="en-US" sz="2400" dirty="0"/>
          </a:p>
        </p:txBody>
      </p:sp>
    </p:spTree>
  </p:cSld>
  <p:clrMapOvr>
    <a:masterClrMapping/>
  </p:clrMapOv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4294967295"/>
          </p:nvPr>
        </p:nvSpPr>
        <p:spPr>
          <a:xfrm>
            <a:off x="3132138" y="6376988"/>
            <a:ext cx="3086100" cy="457200"/>
          </a:xfrm>
          <a:prstGeom prst="rect">
            <a:avLst/>
          </a:prstGeom>
        </p:spPr>
        <p:txBody>
          <a:bodyPr/>
          <a:lstStyle/>
          <a:p>
            <a:r>
              <a:rPr lang="en-US"/>
              <a:t>P.V. Viswanath</a:t>
            </a:r>
          </a:p>
        </p:txBody>
      </p:sp>
      <p:sp>
        <p:nvSpPr>
          <p:cNvPr id="6" name="Slide Number Placeholder 5"/>
          <p:cNvSpPr>
            <a:spLocks noGrp="1"/>
          </p:cNvSpPr>
          <p:nvPr>
            <p:ph type="sldNum" sz="quarter" idx="12"/>
          </p:nvPr>
        </p:nvSpPr>
        <p:spPr/>
        <p:txBody>
          <a:bodyPr/>
          <a:lstStyle/>
          <a:p>
            <a:fld id="{9B0A52DA-2455-43E6-8AF9-7DC555920BB6}" type="slidenum">
              <a:rPr lang="en-US"/>
              <a:pPr/>
              <a:t>31</a:t>
            </a:fld>
            <a:endParaRPr lang="en-US"/>
          </a:p>
        </p:txBody>
      </p:sp>
      <p:sp>
        <p:nvSpPr>
          <p:cNvPr id="595970" name="Rectangle 2"/>
          <p:cNvSpPr>
            <a:spLocks noGrp="1" noChangeArrowheads="1"/>
          </p:cNvSpPr>
          <p:nvPr>
            <p:ph type="title"/>
          </p:nvPr>
        </p:nvSpPr>
        <p:spPr>
          <a:noFill/>
          <a:ln/>
        </p:spPr>
        <p:txBody>
          <a:bodyPr lIns="90487" tIns="44450" rIns="90487" bIns="44450"/>
          <a:lstStyle/>
          <a:p>
            <a:r>
              <a:rPr lang="en-US"/>
              <a:t>Estimating Market Value Weights</a:t>
            </a:r>
          </a:p>
        </p:txBody>
      </p:sp>
      <p:sp>
        <p:nvSpPr>
          <p:cNvPr id="595971" name="Rectangle 3"/>
          <p:cNvSpPr>
            <a:spLocks noGrp="1" noChangeArrowheads="1"/>
          </p:cNvSpPr>
          <p:nvPr>
            <p:ph type="body" idx="4294967295"/>
          </p:nvPr>
        </p:nvSpPr>
        <p:spPr>
          <a:xfrm>
            <a:off x="228600" y="1524000"/>
            <a:ext cx="8763000" cy="4800600"/>
          </a:xfrm>
          <a:prstGeom prst="rect">
            <a:avLst/>
          </a:prstGeom>
          <a:noFill/>
          <a:ln/>
        </p:spPr>
        <p:txBody>
          <a:bodyPr lIns="90487" tIns="44450" rIns="90487" bIns="44450">
            <a:normAutofit/>
          </a:bodyPr>
          <a:lstStyle/>
          <a:p>
            <a:pPr>
              <a:lnSpc>
                <a:spcPct val="90000"/>
              </a:lnSpc>
            </a:pPr>
            <a:r>
              <a:rPr lang="en-US" sz="2400" dirty="0"/>
              <a:t>Market Value of Equity should include the following</a:t>
            </a:r>
          </a:p>
          <a:p>
            <a:pPr lvl="1">
              <a:lnSpc>
                <a:spcPct val="90000"/>
              </a:lnSpc>
            </a:pPr>
            <a:r>
              <a:rPr lang="en-US" sz="2000" dirty="0"/>
              <a:t>Market Value of Shares outstanding </a:t>
            </a:r>
          </a:p>
          <a:p>
            <a:pPr lvl="1">
              <a:lnSpc>
                <a:spcPct val="90000"/>
              </a:lnSpc>
            </a:pPr>
            <a:r>
              <a:rPr lang="en-US" sz="2000" dirty="0"/>
              <a:t>Market Value of Warrants outstanding</a:t>
            </a:r>
          </a:p>
          <a:p>
            <a:pPr lvl="1">
              <a:lnSpc>
                <a:spcPct val="90000"/>
              </a:lnSpc>
            </a:pPr>
            <a:r>
              <a:rPr lang="en-US" sz="2000" dirty="0"/>
              <a:t>Market Value of Conversion Option in Convertible Bonds</a:t>
            </a:r>
          </a:p>
          <a:p>
            <a:pPr>
              <a:lnSpc>
                <a:spcPct val="90000"/>
              </a:lnSpc>
            </a:pPr>
            <a:r>
              <a:rPr lang="en-US" sz="2400" dirty="0"/>
              <a:t>Market Value of Debt is more difficult to estimate because few firms have only publicly traded debt. There are two solutions:</a:t>
            </a:r>
          </a:p>
          <a:p>
            <a:pPr lvl="1">
              <a:lnSpc>
                <a:spcPct val="90000"/>
              </a:lnSpc>
            </a:pPr>
            <a:r>
              <a:rPr lang="en-US" sz="2000" dirty="0"/>
              <a:t>Assume book value of debt is equal to market value</a:t>
            </a:r>
          </a:p>
          <a:p>
            <a:pPr lvl="1">
              <a:lnSpc>
                <a:spcPct val="90000"/>
              </a:lnSpc>
            </a:pPr>
            <a:r>
              <a:rPr lang="en-US" sz="2000" dirty="0"/>
              <a:t>Estimate the market value of debt from the book value; for Boeing, the book value of debt is $6,972 million, the interest expense on the debt is $ 453 million, the average maturity of the debt is 13.76 years and the pre-tax cost of debt is 5.50%. </a:t>
            </a:r>
          </a:p>
          <a:p>
            <a:pPr lvl="1">
              <a:lnSpc>
                <a:spcPct val="90000"/>
              </a:lnSpc>
              <a:buFont typeface="Wingdings" pitchFamily="2" charset="2"/>
              <a:buNone/>
            </a:pPr>
            <a:endParaRPr lang="en-US" sz="2000" dirty="0"/>
          </a:p>
          <a:p>
            <a:pPr lvl="1">
              <a:lnSpc>
                <a:spcPct val="90000"/>
              </a:lnSpc>
              <a:buFont typeface="Wingdings" pitchFamily="2" charset="2"/>
              <a:buNone/>
            </a:pPr>
            <a:r>
              <a:rPr lang="en-US" sz="2000" dirty="0"/>
              <a:t>Estimated MV of Boeing Debt =  </a:t>
            </a:r>
          </a:p>
        </p:txBody>
      </p:sp>
      <p:graphicFrame>
        <p:nvGraphicFramePr>
          <p:cNvPr id="595972" name="Object 4"/>
          <p:cNvGraphicFramePr>
            <a:graphicFrameLocks noChangeAspect="1"/>
          </p:cNvGraphicFramePr>
          <p:nvPr/>
        </p:nvGraphicFramePr>
        <p:xfrm>
          <a:off x="4800600" y="5410200"/>
          <a:ext cx="3352800" cy="981075"/>
        </p:xfrm>
        <a:graphic>
          <a:graphicData uri="http://schemas.openxmlformats.org/presentationml/2006/ole">
            <p:oleObj spid="_x0000_s244738" name="Equation" r:id="rId4" imgW="2387600" imgH="698500" progId="Equation.3">
              <p:embed/>
            </p:oleObj>
          </a:graphicData>
        </a:graphic>
      </p:graphicFrame>
    </p:spTree>
  </p:cSld>
  <p:clrMapOvr>
    <a:masterClrMapping/>
  </p:clrMapOvr>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4294967295"/>
          </p:nvPr>
        </p:nvSpPr>
        <p:spPr>
          <a:xfrm>
            <a:off x="3132138" y="6376988"/>
            <a:ext cx="3086100" cy="457200"/>
          </a:xfrm>
          <a:prstGeom prst="rect">
            <a:avLst/>
          </a:prstGeom>
        </p:spPr>
        <p:txBody>
          <a:bodyPr/>
          <a:lstStyle/>
          <a:p>
            <a:r>
              <a:rPr lang="en-US"/>
              <a:t>P.V. Viswanath</a:t>
            </a:r>
          </a:p>
        </p:txBody>
      </p:sp>
      <p:sp>
        <p:nvSpPr>
          <p:cNvPr id="5" name="Slide Number Placeholder 5"/>
          <p:cNvSpPr>
            <a:spLocks noGrp="1"/>
          </p:cNvSpPr>
          <p:nvPr>
            <p:ph type="sldNum" sz="quarter" idx="12"/>
          </p:nvPr>
        </p:nvSpPr>
        <p:spPr/>
        <p:txBody>
          <a:bodyPr/>
          <a:lstStyle/>
          <a:p>
            <a:fld id="{187ED874-E246-4BB1-BBE0-F23036323917}" type="slidenum">
              <a:rPr lang="en-US"/>
              <a:pPr/>
              <a:t>32</a:t>
            </a:fld>
            <a:endParaRPr lang="en-US"/>
          </a:p>
        </p:txBody>
      </p:sp>
      <p:sp>
        <p:nvSpPr>
          <p:cNvPr id="604162" name="Rectangle 2"/>
          <p:cNvSpPr>
            <a:spLocks noGrp="1" noChangeArrowheads="1"/>
          </p:cNvSpPr>
          <p:nvPr>
            <p:ph type="title"/>
          </p:nvPr>
        </p:nvSpPr>
        <p:spPr>
          <a:noFill/>
          <a:ln/>
        </p:spPr>
        <p:txBody>
          <a:bodyPr lIns="90487" tIns="44450" rIns="90487" bIns="44450"/>
          <a:lstStyle/>
          <a:p>
            <a:r>
              <a:rPr lang="en-US"/>
              <a:t>Estimating Cost of Capital: Boeing</a:t>
            </a:r>
          </a:p>
        </p:txBody>
      </p:sp>
      <p:sp>
        <p:nvSpPr>
          <p:cNvPr id="604163" name="Rectangle 3"/>
          <p:cNvSpPr>
            <a:spLocks noGrp="1" noChangeArrowheads="1"/>
          </p:cNvSpPr>
          <p:nvPr>
            <p:ph type="body" idx="4294967295"/>
          </p:nvPr>
        </p:nvSpPr>
        <p:spPr>
          <a:xfrm>
            <a:off x="838200" y="1752600"/>
            <a:ext cx="7958138" cy="3881438"/>
          </a:xfrm>
          <a:prstGeom prst="rect">
            <a:avLst/>
          </a:prstGeom>
          <a:noFill/>
          <a:ln/>
        </p:spPr>
        <p:txBody>
          <a:bodyPr lIns="90487" tIns="44450" rIns="90487" bIns="44450"/>
          <a:lstStyle/>
          <a:p>
            <a:r>
              <a:rPr lang="en-US" sz="2400"/>
              <a:t>Equity</a:t>
            </a:r>
          </a:p>
          <a:p>
            <a:pPr lvl="1"/>
            <a:r>
              <a:rPr lang="en-US" sz="2000"/>
              <a:t>Cost of Equity = 5% + 1.01 (5.5%) =	10.58%</a:t>
            </a:r>
          </a:p>
          <a:p>
            <a:pPr lvl="1"/>
            <a:r>
              <a:rPr lang="en-US" sz="2000"/>
              <a:t>Market Value of Equity = 		$32.60 Billion</a:t>
            </a:r>
          </a:p>
          <a:p>
            <a:pPr lvl="1"/>
            <a:r>
              <a:rPr lang="en-US" sz="2000"/>
              <a:t>Equity/(Debt+Equity ) =		82%</a:t>
            </a:r>
          </a:p>
          <a:p>
            <a:r>
              <a:rPr lang="en-US" sz="2400"/>
              <a:t>Debt</a:t>
            </a:r>
          </a:p>
          <a:p>
            <a:pPr lvl="1"/>
            <a:r>
              <a:rPr lang="en-US" sz="2000"/>
              <a:t>After-tax Cost of debt =	5.50% (1-.35) =	3.58%</a:t>
            </a:r>
          </a:p>
          <a:p>
            <a:pPr lvl="1"/>
            <a:r>
              <a:rPr lang="en-US" sz="2000"/>
              <a:t>Market Value of Debt =			$ 8.2 Billion</a:t>
            </a:r>
          </a:p>
          <a:p>
            <a:pPr lvl="1"/>
            <a:r>
              <a:rPr lang="en-US" sz="2000"/>
              <a:t>Debt/(Debt +Equity) =			18%</a:t>
            </a:r>
          </a:p>
          <a:p>
            <a:r>
              <a:rPr lang="en-US" sz="2400"/>
              <a:t>Cost of Capital = 10.58%(.80)+3.58%(.20) = 9.17%</a:t>
            </a:r>
          </a:p>
        </p:txBody>
      </p:sp>
    </p:spTree>
  </p:cSld>
  <p:clrMapOvr>
    <a:masterClrMapping/>
  </p:clrMapOvr>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4294967295"/>
          </p:nvPr>
        </p:nvSpPr>
        <p:spPr>
          <a:xfrm>
            <a:off x="3132138" y="6376988"/>
            <a:ext cx="3086100" cy="457200"/>
          </a:xfrm>
          <a:prstGeom prst="rect">
            <a:avLst/>
          </a:prstGeom>
        </p:spPr>
        <p:txBody>
          <a:bodyPr/>
          <a:lstStyle/>
          <a:p>
            <a:r>
              <a:rPr lang="en-US"/>
              <a:t>P.V. Viswanath</a:t>
            </a:r>
          </a:p>
        </p:txBody>
      </p:sp>
      <p:sp>
        <p:nvSpPr>
          <p:cNvPr id="5" name="Slide Number Placeholder 5"/>
          <p:cNvSpPr>
            <a:spLocks noGrp="1"/>
          </p:cNvSpPr>
          <p:nvPr>
            <p:ph type="sldNum" sz="quarter" idx="12"/>
          </p:nvPr>
        </p:nvSpPr>
        <p:spPr/>
        <p:txBody>
          <a:bodyPr/>
          <a:lstStyle/>
          <a:p>
            <a:fld id="{A0C76DCF-5DC1-4A9F-AFC5-37267299CA4E}" type="slidenum">
              <a:rPr lang="en-US"/>
              <a:pPr/>
              <a:t>33</a:t>
            </a:fld>
            <a:endParaRPr lang="en-US"/>
          </a:p>
        </p:txBody>
      </p:sp>
      <p:sp>
        <p:nvSpPr>
          <p:cNvPr id="614402" name="Rectangle 2"/>
          <p:cNvSpPr>
            <a:spLocks noGrp="1" noChangeArrowheads="1"/>
          </p:cNvSpPr>
          <p:nvPr>
            <p:ph type="title"/>
          </p:nvPr>
        </p:nvSpPr>
        <p:spPr>
          <a:noFill/>
          <a:ln/>
        </p:spPr>
        <p:txBody>
          <a:bodyPr lIns="90487" tIns="44450" rIns="90487" bIns="44450"/>
          <a:lstStyle/>
          <a:p>
            <a:r>
              <a:rPr lang="en-US"/>
              <a:t>Choosing a Hurdle Rate</a:t>
            </a:r>
          </a:p>
        </p:txBody>
      </p:sp>
      <p:sp>
        <p:nvSpPr>
          <p:cNvPr id="614403" name="Rectangle 3"/>
          <p:cNvSpPr>
            <a:spLocks noGrp="1" noChangeArrowheads="1"/>
          </p:cNvSpPr>
          <p:nvPr>
            <p:ph type="body" idx="4294967295"/>
          </p:nvPr>
        </p:nvSpPr>
        <p:spPr>
          <a:xfrm>
            <a:off x="838200" y="1752600"/>
            <a:ext cx="7958138" cy="3881438"/>
          </a:xfrm>
          <a:prstGeom prst="rect">
            <a:avLst/>
          </a:prstGeom>
          <a:noFill/>
          <a:ln/>
        </p:spPr>
        <p:txBody>
          <a:bodyPr lIns="90487" tIns="44450" rIns="90487" bIns="44450">
            <a:normAutofit lnSpcReduction="10000"/>
          </a:bodyPr>
          <a:lstStyle/>
          <a:p>
            <a:r>
              <a:rPr lang="en-US" dirty="0"/>
              <a:t>Either the cost of equity or the cost of capital </a:t>
            </a:r>
            <a:r>
              <a:rPr lang="en-US" dirty="0" smtClean="0"/>
              <a:t>(WACC) can </a:t>
            </a:r>
            <a:r>
              <a:rPr lang="en-US" dirty="0"/>
              <a:t>be used as a hurdle rate, depending upon whether the returns measured are to equity investors or to all claimholders on the firm (capital)</a:t>
            </a:r>
          </a:p>
          <a:p>
            <a:r>
              <a:rPr lang="en-US" dirty="0"/>
              <a:t>If returns are measured to equity investors, the appropriate hurdle rate is the cost of equity.</a:t>
            </a:r>
          </a:p>
          <a:p>
            <a:r>
              <a:rPr lang="en-US" dirty="0"/>
              <a:t>If returns are measured to capital (or the firm), the appropriate hurdle rate is the cost of capital.</a:t>
            </a:r>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4294967295"/>
          </p:nvPr>
        </p:nvSpPr>
        <p:spPr>
          <a:xfrm>
            <a:off x="3132138" y="6376988"/>
            <a:ext cx="3086100" cy="457200"/>
          </a:xfrm>
          <a:prstGeom prst="rect">
            <a:avLst/>
          </a:prstGeom>
        </p:spPr>
        <p:txBody>
          <a:bodyPr/>
          <a:lstStyle/>
          <a:p>
            <a:r>
              <a:rPr lang="en-US"/>
              <a:t>P.V. Viswanath</a:t>
            </a:r>
          </a:p>
        </p:txBody>
      </p:sp>
      <p:sp>
        <p:nvSpPr>
          <p:cNvPr id="5" name="Slide Number Placeholder 5"/>
          <p:cNvSpPr>
            <a:spLocks noGrp="1"/>
          </p:cNvSpPr>
          <p:nvPr>
            <p:ph type="sldNum" sz="quarter" idx="12"/>
          </p:nvPr>
        </p:nvSpPr>
        <p:spPr/>
        <p:txBody>
          <a:bodyPr/>
          <a:lstStyle/>
          <a:p>
            <a:fld id="{24C00D44-96BA-4D96-A595-288F8EE84C65}" type="slidenum">
              <a:rPr lang="en-US"/>
              <a:pPr/>
              <a:t>4</a:t>
            </a:fld>
            <a:endParaRPr lang="en-US"/>
          </a:p>
        </p:txBody>
      </p:sp>
      <p:sp>
        <p:nvSpPr>
          <p:cNvPr id="415746" name="Rectangle 2"/>
          <p:cNvSpPr>
            <a:spLocks noGrp="1" noChangeArrowheads="1"/>
          </p:cNvSpPr>
          <p:nvPr>
            <p:ph type="title"/>
          </p:nvPr>
        </p:nvSpPr>
        <p:spPr>
          <a:noFill/>
          <a:ln/>
        </p:spPr>
        <p:txBody>
          <a:bodyPr lIns="90487" tIns="44450" rIns="90487" bIns="44450">
            <a:normAutofit fontScale="90000"/>
          </a:bodyPr>
          <a:lstStyle/>
          <a:p>
            <a:r>
              <a:rPr lang="en-US"/>
              <a:t>The Importance of Diversification: Risk Types</a:t>
            </a:r>
          </a:p>
        </p:txBody>
      </p:sp>
      <p:sp>
        <p:nvSpPr>
          <p:cNvPr id="415747" name="Rectangle 3"/>
          <p:cNvSpPr>
            <a:spLocks noGrp="1" noChangeArrowheads="1"/>
          </p:cNvSpPr>
          <p:nvPr>
            <p:ph type="body" idx="4294967295"/>
          </p:nvPr>
        </p:nvSpPr>
        <p:spPr>
          <a:xfrm>
            <a:off x="457200" y="1600200"/>
            <a:ext cx="8534400" cy="4724400"/>
          </a:xfrm>
          <a:prstGeom prst="rect">
            <a:avLst/>
          </a:prstGeom>
          <a:noFill/>
          <a:ln/>
        </p:spPr>
        <p:txBody>
          <a:bodyPr lIns="90487" tIns="44450" rIns="90487" bIns="44450">
            <a:normAutofit lnSpcReduction="10000"/>
          </a:bodyPr>
          <a:lstStyle/>
          <a:p>
            <a:pPr>
              <a:lnSpc>
                <a:spcPct val="90000"/>
              </a:lnSpc>
            </a:pPr>
            <a:r>
              <a:rPr lang="en-US" sz="2400" dirty="0"/>
              <a:t>The risk (variance) on any individual investment can be broken down into two sources: firm-specific risk and market-wide risk, which affects all investments. </a:t>
            </a:r>
          </a:p>
          <a:p>
            <a:pPr>
              <a:lnSpc>
                <a:spcPct val="90000"/>
              </a:lnSpc>
            </a:pPr>
            <a:r>
              <a:rPr lang="en-US" sz="2400" dirty="0"/>
              <a:t>The risk faced by a firm can be fall into the following categories: </a:t>
            </a:r>
          </a:p>
          <a:p>
            <a:pPr lvl="1">
              <a:lnSpc>
                <a:spcPct val="90000"/>
              </a:lnSpc>
            </a:pPr>
            <a:r>
              <a:rPr lang="en-US" sz="2000" dirty="0"/>
              <a:t>(1)</a:t>
            </a:r>
            <a:r>
              <a:rPr lang="en-US" sz="2000" u="sng" dirty="0"/>
              <a:t>  Project-specific</a:t>
            </a:r>
            <a:r>
              <a:rPr lang="en-US" sz="2000" dirty="0"/>
              <a:t>; an individual project may have higher or lower cash flows than expected. </a:t>
            </a:r>
          </a:p>
          <a:p>
            <a:pPr lvl="1">
              <a:lnSpc>
                <a:spcPct val="90000"/>
              </a:lnSpc>
            </a:pPr>
            <a:r>
              <a:rPr lang="en-US" sz="2000" dirty="0"/>
              <a:t>(2) </a:t>
            </a:r>
            <a:r>
              <a:rPr lang="en-US" sz="2000" u="sng" dirty="0"/>
              <a:t>Competitive Risk:</a:t>
            </a:r>
            <a:r>
              <a:rPr lang="en-US" sz="2000" dirty="0"/>
              <a:t> the earnings and cash flows on a project can be affected by the actions of competitors. </a:t>
            </a:r>
          </a:p>
          <a:p>
            <a:pPr lvl="1">
              <a:lnSpc>
                <a:spcPct val="90000"/>
              </a:lnSpc>
            </a:pPr>
            <a:r>
              <a:rPr lang="en-US" sz="2000" dirty="0"/>
              <a:t>(3) </a:t>
            </a:r>
            <a:r>
              <a:rPr lang="en-US" sz="2000" u="sng" dirty="0"/>
              <a:t>Industry-specific Risk:</a:t>
            </a:r>
            <a:r>
              <a:rPr lang="en-US" sz="2000" dirty="0"/>
              <a:t> covers factors that primarily impact the earnings and cash flows of a specific industry. </a:t>
            </a:r>
          </a:p>
          <a:p>
            <a:pPr lvl="1">
              <a:lnSpc>
                <a:spcPct val="90000"/>
              </a:lnSpc>
            </a:pPr>
            <a:r>
              <a:rPr lang="en-US" sz="2000" dirty="0"/>
              <a:t>(4)  </a:t>
            </a:r>
            <a:r>
              <a:rPr lang="en-US" sz="2000" u="sng" dirty="0"/>
              <a:t>International Risk:</a:t>
            </a:r>
            <a:r>
              <a:rPr lang="en-US" sz="2000" dirty="0"/>
              <a:t> arising from having some cash flows in currencies other than the one in which the earnings are measured and stock is priced </a:t>
            </a:r>
          </a:p>
          <a:p>
            <a:pPr lvl="1">
              <a:lnSpc>
                <a:spcPct val="90000"/>
              </a:lnSpc>
            </a:pPr>
            <a:r>
              <a:rPr lang="en-US" sz="2000" dirty="0"/>
              <a:t>(5) </a:t>
            </a:r>
            <a:r>
              <a:rPr lang="en-US" sz="2000" u="sng" dirty="0"/>
              <a:t>Market risk:</a:t>
            </a:r>
            <a:r>
              <a:rPr lang="en-US" sz="2000" dirty="0"/>
              <a:t> reflects the effect on earnings and  cash flows of macro economic factors that essentially affect all companies</a:t>
            </a:r>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4294967295"/>
          </p:nvPr>
        </p:nvSpPr>
        <p:spPr>
          <a:xfrm>
            <a:off x="3132138" y="6376988"/>
            <a:ext cx="3086100" cy="457200"/>
          </a:xfrm>
          <a:prstGeom prst="rect">
            <a:avLst/>
          </a:prstGeom>
        </p:spPr>
        <p:txBody>
          <a:bodyPr/>
          <a:lstStyle/>
          <a:p>
            <a:r>
              <a:rPr lang="en-US"/>
              <a:t>P.V. Viswanath</a:t>
            </a:r>
          </a:p>
        </p:txBody>
      </p:sp>
      <p:sp>
        <p:nvSpPr>
          <p:cNvPr id="5" name="Slide Number Placeholder 5"/>
          <p:cNvSpPr>
            <a:spLocks noGrp="1"/>
          </p:cNvSpPr>
          <p:nvPr>
            <p:ph type="sldNum" sz="quarter" idx="12"/>
          </p:nvPr>
        </p:nvSpPr>
        <p:spPr/>
        <p:txBody>
          <a:bodyPr/>
          <a:lstStyle/>
          <a:p>
            <a:fld id="{06B2F4E9-C76C-4357-855D-8B77FC607896}" type="slidenum">
              <a:rPr lang="en-US"/>
              <a:pPr/>
              <a:t>5</a:t>
            </a:fld>
            <a:endParaRPr lang="en-US"/>
          </a:p>
        </p:txBody>
      </p:sp>
      <p:sp>
        <p:nvSpPr>
          <p:cNvPr id="417794" name="Rectangle 2"/>
          <p:cNvSpPr>
            <a:spLocks noGrp="1" noChangeArrowheads="1"/>
          </p:cNvSpPr>
          <p:nvPr>
            <p:ph type="title"/>
          </p:nvPr>
        </p:nvSpPr>
        <p:spPr>
          <a:noFill/>
          <a:ln/>
        </p:spPr>
        <p:txBody>
          <a:bodyPr lIns="90487" tIns="44450" rIns="90487" bIns="44450"/>
          <a:lstStyle/>
          <a:p>
            <a:r>
              <a:rPr lang="en-US"/>
              <a:t>The Effects of Diversification </a:t>
            </a:r>
          </a:p>
        </p:txBody>
      </p:sp>
      <p:sp>
        <p:nvSpPr>
          <p:cNvPr id="417795" name="Rectangle 3"/>
          <p:cNvSpPr>
            <a:spLocks noGrp="1" noChangeArrowheads="1"/>
          </p:cNvSpPr>
          <p:nvPr>
            <p:ph type="body" idx="4294967295"/>
          </p:nvPr>
        </p:nvSpPr>
        <p:spPr>
          <a:xfrm>
            <a:off x="457200" y="1676400"/>
            <a:ext cx="8262938" cy="4648200"/>
          </a:xfrm>
          <a:prstGeom prst="rect">
            <a:avLst/>
          </a:prstGeom>
          <a:noFill/>
          <a:ln/>
        </p:spPr>
        <p:txBody>
          <a:bodyPr lIns="90487" tIns="44450" rIns="90487" bIns="44450">
            <a:normAutofit lnSpcReduction="10000"/>
          </a:bodyPr>
          <a:lstStyle/>
          <a:p>
            <a:pPr>
              <a:lnSpc>
                <a:spcPct val="90000"/>
              </a:lnSpc>
            </a:pPr>
            <a:r>
              <a:rPr lang="en-US" sz="2400" dirty="0"/>
              <a:t>Firm-specific risk (project specific, competitive and industry-specific) </a:t>
            </a:r>
            <a:r>
              <a:rPr lang="en-US" sz="2400" u="sng" dirty="0"/>
              <a:t>can be reduced</a:t>
            </a:r>
            <a:r>
              <a:rPr lang="en-US" sz="2400" dirty="0"/>
              <a:t>, if not eliminated, by</a:t>
            </a:r>
            <a:r>
              <a:rPr lang="en-US" sz="2400" u="sng" dirty="0"/>
              <a:t> increasing the  number of investments in your portfolio.</a:t>
            </a:r>
          </a:p>
          <a:p>
            <a:pPr>
              <a:lnSpc>
                <a:spcPct val="90000"/>
              </a:lnSpc>
            </a:pPr>
            <a:r>
              <a:rPr lang="en-US" sz="2400" dirty="0"/>
              <a:t>International risk can be reduced by holding a globally diversified portfolio. </a:t>
            </a:r>
          </a:p>
          <a:p>
            <a:pPr>
              <a:lnSpc>
                <a:spcPct val="90000"/>
              </a:lnSpc>
            </a:pPr>
            <a:r>
              <a:rPr lang="en-US" sz="2400" dirty="0"/>
              <a:t>Market-wide risk cannot be avoided. </a:t>
            </a:r>
          </a:p>
          <a:p>
            <a:pPr>
              <a:lnSpc>
                <a:spcPct val="90000"/>
              </a:lnSpc>
            </a:pPr>
            <a:r>
              <a:rPr lang="en-US" sz="2400" dirty="0"/>
              <a:t>Diversifying and holding a larger portfolio eliminates firm-specific risk for two reasons-</a:t>
            </a:r>
          </a:p>
          <a:p>
            <a:pPr lvl="1">
              <a:lnSpc>
                <a:spcPct val="90000"/>
              </a:lnSpc>
            </a:pPr>
            <a:r>
              <a:rPr lang="en-US" sz="2000" dirty="0"/>
              <a:t>(a) Each investment is a </a:t>
            </a:r>
            <a:r>
              <a:rPr lang="en-US" sz="2000" u="sng" dirty="0"/>
              <a:t>much smaller percentage </a:t>
            </a:r>
            <a:r>
              <a:rPr lang="en-US" sz="2000" dirty="0"/>
              <a:t>of the portfolio, muting the effect (positive or negative) on the overall portfolio.</a:t>
            </a:r>
          </a:p>
          <a:p>
            <a:pPr lvl="1">
              <a:lnSpc>
                <a:spcPct val="90000"/>
              </a:lnSpc>
            </a:pPr>
            <a:r>
              <a:rPr lang="en-US" sz="2000" dirty="0"/>
              <a:t>(b) Firm-specific actions can be either positive or negative. In a large portfolio, it is argued, these effects will </a:t>
            </a:r>
            <a:r>
              <a:rPr lang="en-US" sz="2000" u="sng" dirty="0"/>
              <a:t>average out to zero</a:t>
            </a:r>
            <a:r>
              <a:rPr lang="en-US" sz="2000" dirty="0"/>
              <a:t>. (For every firm, where something bad happens, there will be some other firm, where something good happens.)</a:t>
            </a:r>
          </a:p>
        </p:txBody>
      </p: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4294967295"/>
          </p:nvPr>
        </p:nvSpPr>
        <p:spPr>
          <a:xfrm>
            <a:off x="3132138" y="6376988"/>
            <a:ext cx="3086100" cy="457200"/>
          </a:xfrm>
          <a:prstGeom prst="rect">
            <a:avLst/>
          </a:prstGeom>
        </p:spPr>
        <p:txBody>
          <a:bodyPr/>
          <a:lstStyle/>
          <a:p>
            <a:r>
              <a:rPr lang="en-US"/>
              <a:t>P.V. Viswanath</a:t>
            </a:r>
          </a:p>
        </p:txBody>
      </p:sp>
      <p:sp>
        <p:nvSpPr>
          <p:cNvPr id="5" name="Slide Number Placeholder 5"/>
          <p:cNvSpPr>
            <a:spLocks noGrp="1"/>
          </p:cNvSpPr>
          <p:nvPr>
            <p:ph type="sldNum" sz="quarter" idx="12"/>
          </p:nvPr>
        </p:nvSpPr>
        <p:spPr/>
        <p:txBody>
          <a:bodyPr/>
          <a:lstStyle/>
          <a:p>
            <a:fld id="{7E08064E-93ED-4B8E-984A-A8D3287444F6}" type="slidenum">
              <a:rPr lang="en-US"/>
              <a:pPr/>
              <a:t>6</a:t>
            </a:fld>
            <a:endParaRPr lang="en-US"/>
          </a:p>
        </p:txBody>
      </p:sp>
      <p:sp>
        <p:nvSpPr>
          <p:cNvPr id="419842" name="Rectangle 2"/>
          <p:cNvSpPr>
            <a:spLocks noGrp="1" noChangeArrowheads="1"/>
          </p:cNvSpPr>
          <p:nvPr>
            <p:ph type="title"/>
          </p:nvPr>
        </p:nvSpPr>
        <p:spPr>
          <a:xfrm>
            <a:off x="304800" y="304800"/>
            <a:ext cx="8534400" cy="758952"/>
          </a:xfrm>
        </p:spPr>
        <p:txBody>
          <a:bodyPr>
            <a:normAutofit fontScale="90000"/>
          </a:bodyPr>
          <a:lstStyle/>
          <a:p>
            <a:r>
              <a:rPr lang="en-US" sz="3200" dirty="0"/>
              <a:t>Why diversifiable risk is irrelevant for project selection and firm valuation</a:t>
            </a:r>
          </a:p>
        </p:txBody>
      </p:sp>
      <p:sp>
        <p:nvSpPr>
          <p:cNvPr id="419843" name="Rectangle 3"/>
          <p:cNvSpPr>
            <a:spLocks noGrp="1" noChangeArrowheads="1"/>
          </p:cNvSpPr>
          <p:nvPr>
            <p:ph type="body" idx="4294967295"/>
          </p:nvPr>
        </p:nvSpPr>
        <p:spPr>
          <a:xfrm>
            <a:off x="228600" y="1752600"/>
            <a:ext cx="8763000" cy="4648200"/>
          </a:xfrm>
          <a:prstGeom prst="rect">
            <a:avLst/>
          </a:prstGeom>
        </p:spPr>
        <p:txBody>
          <a:bodyPr>
            <a:normAutofit/>
          </a:bodyPr>
          <a:lstStyle/>
          <a:p>
            <a:pPr>
              <a:lnSpc>
                <a:spcPct val="90000"/>
              </a:lnSpc>
            </a:pPr>
            <a:r>
              <a:rPr lang="en-US" sz="2400" dirty="0"/>
              <a:t>The marginal investor in a firm is the investor who is most likely to be the buyer or seller on the next trade.  Hence this person determines the market value of an asset.</a:t>
            </a:r>
          </a:p>
          <a:p>
            <a:pPr>
              <a:lnSpc>
                <a:spcPct val="90000"/>
              </a:lnSpc>
            </a:pPr>
            <a:r>
              <a:rPr lang="en-US" sz="2400" dirty="0"/>
              <a:t>Since trading is required, the largest investor may not be the marginal investor, especially if he or she is a founder/manager of the firm (Michael Dell at Dell Computers or Bill Gates at Microsoft)</a:t>
            </a:r>
          </a:p>
          <a:p>
            <a:pPr>
              <a:lnSpc>
                <a:spcPct val="90000"/>
              </a:lnSpc>
            </a:pPr>
            <a:r>
              <a:rPr lang="en-US" sz="2400" dirty="0"/>
              <a:t>The marginal investor is likely to be well diversified.  This makes sense since diversified investors will, all else being the same, be willing to pay a higher price for a given asset, and will drive non-diversified investors out of the market.</a:t>
            </a:r>
          </a:p>
          <a:p>
            <a:pPr>
              <a:lnSpc>
                <a:spcPct val="90000"/>
              </a:lnSpc>
            </a:pPr>
            <a:r>
              <a:rPr lang="en-US" sz="2400" dirty="0"/>
              <a:t>Hence in valuing a firm, we ignore diversifiable risk.</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4294967295"/>
          </p:nvPr>
        </p:nvSpPr>
        <p:spPr>
          <a:xfrm>
            <a:off x="3132138" y="6376988"/>
            <a:ext cx="3086100" cy="457200"/>
          </a:xfrm>
          <a:prstGeom prst="rect">
            <a:avLst/>
          </a:prstGeom>
        </p:spPr>
        <p:txBody>
          <a:bodyPr/>
          <a:lstStyle/>
          <a:p>
            <a:r>
              <a:rPr lang="en-US"/>
              <a:t>P.V. Viswanath</a:t>
            </a:r>
          </a:p>
        </p:txBody>
      </p:sp>
      <p:sp>
        <p:nvSpPr>
          <p:cNvPr id="5" name="Slide Number Placeholder 5"/>
          <p:cNvSpPr>
            <a:spLocks noGrp="1"/>
          </p:cNvSpPr>
          <p:nvPr>
            <p:ph type="sldNum" sz="quarter" idx="12"/>
          </p:nvPr>
        </p:nvSpPr>
        <p:spPr/>
        <p:txBody>
          <a:bodyPr/>
          <a:lstStyle/>
          <a:p>
            <a:fld id="{45BC7026-1F02-489A-B7C7-B15AC29BA981}" type="slidenum">
              <a:rPr lang="en-US"/>
              <a:pPr/>
              <a:t>7</a:t>
            </a:fld>
            <a:endParaRPr lang="en-US"/>
          </a:p>
        </p:txBody>
      </p:sp>
      <p:sp>
        <p:nvSpPr>
          <p:cNvPr id="421890" name="Rectangle 2"/>
          <p:cNvSpPr>
            <a:spLocks noGrp="1" noChangeArrowheads="1"/>
          </p:cNvSpPr>
          <p:nvPr>
            <p:ph type="title"/>
          </p:nvPr>
        </p:nvSpPr>
        <p:spPr>
          <a:noFill/>
          <a:ln/>
        </p:spPr>
        <p:txBody>
          <a:bodyPr lIns="90487" tIns="44450" rIns="90487" bIns="44450"/>
          <a:lstStyle/>
          <a:p>
            <a:r>
              <a:rPr lang="en-US"/>
              <a:t>What does the marginal investor hold? </a:t>
            </a:r>
          </a:p>
        </p:txBody>
      </p:sp>
      <p:sp>
        <p:nvSpPr>
          <p:cNvPr id="421891" name="Rectangle 3"/>
          <p:cNvSpPr>
            <a:spLocks noGrp="1" noChangeArrowheads="1"/>
          </p:cNvSpPr>
          <p:nvPr>
            <p:ph type="body" idx="4294967295"/>
          </p:nvPr>
        </p:nvSpPr>
        <p:spPr>
          <a:xfrm>
            <a:off x="304800" y="1752600"/>
            <a:ext cx="8491538" cy="4572000"/>
          </a:xfrm>
          <a:prstGeom prst="rect">
            <a:avLst/>
          </a:prstGeom>
          <a:noFill/>
          <a:ln/>
        </p:spPr>
        <p:txBody>
          <a:bodyPr lIns="90487" tIns="44450" rIns="90487" bIns="44450">
            <a:normAutofit/>
          </a:bodyPr>
          <a:lstStyle/>
          <a:p>
            <a:pPr>
              <a:lnSpc>
                <a:spcPct val="90000"/>
              </a:lnSpc>
            </a:pPr>
            <a:r>
              <a:rPr lang="en-US" sz="2400" dirty="0"/>
              <a:t>Assuming </a:t>
            </a:r>
            <a:r>
              <a:rPr lang="en-US" sz="2400" u="sng" dirty="0"/>
              <a:t>diversification costs nothing </a:t>
            </a:r>
            <a:r>
              <a:rPr lang="en-US" sz="2400" dirty="0"/>
              <a:t>(in terms of transactions costs), and that </a:t>
            </a:r>
            <a:r>
              <a:rPr lang="en-US" sz="2400" u="sng" dirty="0"/>
              <a:t>all assets can be traded</a:t>
            </a:r>
            <a:r>
              <a:rPr lang="en-US" sz="2400" dirty="0"/>
              <a:t>, the limit of diversification is to hold a portfolio of every single asset in the economy (in proportion to market value). This portfolio is called the market portfolio. </a:t>
            </a:r>
          </a:p>
          <a:p>
            <a:pPr>
              <a:lnSpc>
                <a:spcPct val="90000"/>
              </a:lnSpc>
            </a:pPr>
            <a:r>
              <a:rPr lang="en-US" sz="2400" dirty="0"/>
              <a:t>Hence the CAPM assumes that the marginal investor holds the market portfolio as the risky part of his/her portfolio.</a:t>
            </a:r>
          </a:p>
          <a:p>
            <a:pPr>
              <a:lnSpc>
                <a:spcPct val="90000"/>
              </a:lnSpc>
            </a:pPr>
            <a:r>
              <a:rPr lang="en-US" sz="2400" dirty="0"/>
              <a:t>(The overall risk of an investor’s portfolio can be modified by investing a portion of the total investment in the riskless asset.  This does not affect diversification.)</a:t>
            </a:r>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4294967295"/>
          </p:nvPr>
        </p:nvSpPr>
        <p:spPr>
          <a:xfrm>
            <a:off x="3132138" y="6376988"/>
            <a:ext cx="3086100" cy="457200"/>
          </a:xfrm>
          <a:prstGeom prst="rect">
            <a:avLst/>
          </a:prstGeom>
        </p:spPr>
        <p:txBody>
          <a:bodyPr/>
          <a:lstStyle/>
          <a:p>
            <a:r>
              <a:rPr lang="en-US"/>
              <a:t>P.V. Viswanath</a:t>
            </a:r>
          </a:p>
        </p:txBody>
      </p:sp>
      <p:sp>
        <p:nvSpPr>
          <p:cNvPr id="5" name="Slide Number Placeholder 5"/>
          <p:cNvSpPr>
            <a:spLocks noGrp="1"/>
          </p:cNvSpPr>
          <p:nvPr>
            <p:ph type="sldNum" sz="quarter" idx="12"/>
          </p:nvPr>
        </p:nvSpPr>
        <p:spPr/>
        <p:txBody>
          <a:bodyPr/>
          <a:lstStyle/>
          <a:p>
            <a:fld id="{3D3CF57D-0629-4699-BF19-587BD0ACFD05}" type="slidenum">
              <a:rPr lang="en-US"/>
              <a:pPr/>
              <a:t>8</a:t>
            </a:fld>
            <a:endParaRPr lang="en-US"/>
          </a:p>
        </p:txBody>
      </p:sp>
      <p:sp>
        <p:nvSpPr>
          <p:cNvPr id="618498" name="Rectangle 2"/>
          <p:cNvSpPr>
            <a:spLocks noGrp="1" noChangeArrowheads="1"/>
          </p:cNvSpPr>
          <p:nvPr>
            <p:ph type="title"/>
          </p:nvPr>
        </p:nvSpPr>
        <p:spPr/>
        <p:txBody>
          <a:bodyPr>
            <a:normAutofit fontScale="90000"/>
          </a:bodyPr>
          <a:lstStyle/>
          <a:p>
            <a:r>
              <a:rPr lang="en-US" dirty="0" smtClean="0"/>
              <a:t>Risk </a:t>
            </a:r>
            <a:r>
              <a:rPr lang="en-US" dirty="0"/>
              <a:t>and Risk Premium of an Individual Asset</a:t>
            </a:r>
          </a:p>
        </p:txBody>
      </p:sp>
      <p:sp>
        <p:nvSpPr>
          <p:cNvPr id="618499" name="Rectangle 3"/>
          <p:cNvSpPr>
            <a:spLocks noGrp="1" noChangeArrowheads="1"/>
          </p:cNvSpPr>
          <p:nvPr>
            <p:ph type="body" idx="4294967295"/>
          </p:nvPr>
        </p:nvSpPr>
        <p:spPr>
          <a:xfrm>
            <a:off x="304800" y="1752600"/>
            <a:ext cx="8491538" cy="4572000"/>
          </a:xfrm>
          <a:prstGeom prst="rect">
            <a:avLst/>
          </a:prstGeom>
        </p:spPr>
        <p:txBody>
          <a:bodyPr>
            <a:normAutofit/>
          </a:bodyPr>
          <a:lstStyle/>
          <a:p>
            <a:pPr>
              <a:lnSpc>
                <a:spcPct val="80000"/>
              </a:lnSpc>
            </a:pPr>
            <a:r>
              <a:rPr lang="en-US" sz="2400" dirty="0"/>
              <a:t>We already know that the pricing of an asset is determined by the marginal investor</a:t>
            </a:r>
          </a:p>
          <a:p>
            <a:pPr>
              <a:lnSpc>
                <a:spcPct val="80000"/>
              </a:lnSpc>
            </a:pPr>
            <a:r>
              <a:rPr lang="en-US" sz="2400" dirty="0"/>
              <a:t>Hence the risk premium required for a particular asset is the risk premium demanded by the marginal investor for that asset.</a:t>
            </a:r>
          </a:p>
          <a:p>
            <a:pPr>
              <a:lnSpc>
                <a:spcPct val="80000"/>
              </a:lnSpc>
            </a:pPr>
            <a:r>
              <a:rPr lang="en-US" sz="2400" dirty="0"/>
              <a:t>And since the marginal investor holds the market portfolio, the risk premium for an average asset, i.e. one that mimics the market, is the required risk premium on the market – the excess of the expected return on the market over the </a:t>
            </a:r>
            <a:r>
              <a:rPr lang="en-US" sz="2400" dirty="0" smtClean="0"/>
              <a:t>risk-free </a:t>
            </a:r>
            <a:r>
              <a:rPr lang="en-US" sz="2400" dirty="0"/>
              <a:t>rate (E(</a:t>
            </a:r>
            <a:r>
              <a:rPr lang="en-US" sz="2400" dirty="0" err="1"/>
              <a:t>R</a:t>
            </a:r>
            <a:r>
              <a:rPr lang="en-US" sz="2400" baseline="-17000" dirty="0" err="1"/>
              <a:t>m</a:t>
            </a:r>
            <a:r>
              <a:rPr lang="en-US" sz="2400" dirty="0"/>
              <a:t>) – </a:t>
            </a:r>
            <a:r>
              <a:rPr lang="en-US" sz="2400" dirty="0" err="1"/>
              <a:t>R</a:t>
            </a:r>
            <a:r>
              <a:rPr lang="en-US" sz="2400" baseline="-17000" dirty="0" err="1"/>
              <a:t>f</a:t>
            </a:r>
            <a:r>
              <a:rPr lang="en-US" sz="2400" dirty="0"/>
              <a:t>).</a:t>
            </a:r>
          </a:p>
          <a:p>
            <a:pPr>
              <a:lnSpc>
                <a:spcPct val="80000"/>
              </a:lnSpc>
            </a:pPr>
            <a:r>
              <a:rPr lang="en-US" sz="2400" dirty="0"/>
              <a:t>The risk premium for any other asset is proportional to the risk that it adds to the market portfolio, that is, to the variance of the market portfolio.</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4294967295"/>
          </p:nvPr>
        </p:nvSpPr>
        <p:spPr>
          <a:xfrm>
            <a:off x="3132138" y="6376988"/>
            <a:ext cx="3086100" cy="457200"/>
          </a:xfrm>
          <a:prstGeom prst="rect">
            <a:avLst/>
          </a:prstGeom>
        </p:spPr>
        <p:txBody>
          <a:bodyPr/>
          <a:lstStyle/>
          <a:p>
            <a:r>
              <a:rPr lang="en-US"/>
              <a:t>P.V. Viswanath</a:t>
            </a:r>
          </a:p>
        </p:txBody>
      </p:sp>
      <p:sp>
        <p:nvSpPr>
          <p:cNvPr id="5" name="Slide Number Placeholder 5"/>
          <p:cNvSpPr>
            <a:spLocks noGrp="1"/>
          </p:cNvSpPr>
          <p:nvPr>
            <p:ph type="sldNum" sz="quarter" idx="12"/>
          </p:nvPr>
        </p:nvSpPr>
        <p:spPr/>
        <p:txBody>
          <a:bodyPr/>
          <a:lstStyle/>
          <a:p>
            <a:fld id="{4D9EE4BE-4878-46A3-B838-E763E59B1867}" type="slidenum">
              <a:rPr lang="en-US"/>
              <a:pPr/>
              <a:t>9</a:t>
            </a:fld>
            <a:endParaRPr lang="en-US"/>
          </a:p>
        </p:txBody>
      </p:sp>
      <p:sp>
        <p:nvSpPr>
          <p:cNvPr id="423938" name="Rectangle 2"/>
          <p:cNvSpPr>
            <a:spLocks noGrp="1" noChangeArrowheads="1"/>
          </p:cNvSpPr>
          <p:nvPr>
            <p:ph type="title"/>
          </p:nvPr>
        </p:nvSpPr>
        <p:spPr>
          <a:xfrm>
            <a:off x="914400" y="304800"/>
            <a:ext cx="8001000" cy="762000"/>
          </a:xfrm>
          <a:noFill/>
          <a:ln/>
        </p:spPr>
        <p:txBody>
          <a:bodyPr lIns="90487" tIns="44450" rIns="90487" bIns="44450"/>
          <a:lstStyle/>
          <a:p>
            <a:r>
              <a:rPr lang="en-US" dirty="0"/>
              <a:t>The Required ROR on an Individual Asset</a:t>
            </a:r>
          </a:p>
        </p:txBody>
      </p:sp>
      <p:sp>
        <p:nvSpPr>
          <p:cNvPr id="423939" name="Rectangle 3"/>
          <p:cNvSpPr>
            <a:spLocks noGrp="1" noChangeArrowheads="1"/>
          </p:cNvSpPr>
          <p:nvPr>
            <p:ph type="body" idx="4294967295"/>
          </p:nvPr>
        </p:nvSpPr>
        <p:spPr>
          <a:xfrm>
            <a:off x="304800" y="1752600"/>
            <a:ext cx="8686800" cy="4419600"/>
          </a:xfrm>
          <a:prstGeom prst="rect">
            <a:avLst/>
          </a:prstGeom>
          <a:noFill/>
          <a:ln/>
        </p:spPr>
        <p:txBody>
          <a:bodyPr lIns="90487" tIns="44450" rIns="90487" bIns="44450">
            <a:normAutofit/>
          </a:bodyPr>
          <a:lstStyle/>
          <a:p>
            <a:pPr>
              <a:lnSpc>
                <a:spcPct val="90000"/>
              </a:lnSpc>
            </a:pPr>
            <a:r>
              <a:rPr lang="en-US" sz="2400" dirty="0"/>
              <a:t>This asset risk can be measured by how much an asset moves with the market (called the covariance)</a:t>
            </a:r>
          </a:p>
          <a:p>
            <a:pPr>
              <a:lnSpc>
                <a:spcPct val="90000"/>
              </a:lnSpc>
            </a:pPr>
            <a:r>
              <a:rPr lang="en-US" sz="2400" dirty="0"/>
              <a:t>Beta is a standardized measure of this covariance.</a:t>
            </a:r>
          </a:p>
          <a:p>
            <a:pPr>
              <a:lnSpc>
                <a:spcPct val="90000"/>
              </a:lnSpc>
            </a:pPr>
            <a:r>
              <a:rPr lang="en-US" sz="2400" dirty="0"/>
              <a:t>An asset’s beta can be measured by the covariance of its returns with returns on a market index, normalized by the variance of returns on the market portfolio:</a:t>
            </a:r>
            <a:br>
              <a:rPr lang="en-US" sz="2400" dirty="0"/>
            </a:br>
            <a:r>
              <a:rPr lang="en-US" sz="2400" dirty="0">
                <a:latin typeface="Symbol" pitchFamily="18" charset="2"/>
              </a:rPr>
              <a:t>b</a:t>
            </a:r>
            <a:r>
              <a:rPr lang="en-US" sz="2400" dirty="0"/>
              <a:t> = </a:t>
            </a:r>
            <a:r>
              <a:rPr lang="en-US" sz="2400" dirty="0" err="1"/>
              <a:t>Cov</a:t>
            </a:r>
            <a:r>
              <a:rPr lang="en-US" sz="2400" dirty="0"/>
              <a:t>(</a:t>
            </a:r>
            <a:r>
              <a:rPr lang="en-US" sz="2400" dirty="0" err="1"/>
              <a:t>R</a:t>
            </a:r>
            <a:r>
              <a:rPr lang="en-US" sz="2400" baseline="-17000" dirty="0" err="1"/>
              <a:t>asset</a:t>
            </a:r>
            <a:r>
              <a:rPr lang="en-US" sz="2400" dirty="0"/>
              <a:t>, </a:t>
            </a:r>
            <a:r>
              <a:rPr lang="en-US" sz="2400" dirty="0" err="1"/>
              <a:t>R</a:t>
            </a:r>
            <a:r>
              <a:rPr lang="en-US" sz="2400" baseline="-17000" dirty="0" err="1"/>
              <a:t>m</a:t>
            </a:r>
            <a:r>
              <a:rPr lang="en-US" sz="2400" dirty="0"/>
              <a:t>)/</a:t>
            </a:r>
            <a:r>
              <a:rPr lang="en-US" sz="2400" dirty="0" err="1"/>
              <a:t>Var</a:t>
            </a:r>
            <a:r>
              <a:rPr lang="en-US" sz="2400" dirty="0"/>
              <a:t>(</a:t>
            </a:r>
            <a:r>
              <a:rPr lang="en-US" sz="2400" dirty="0" err="1"/>
              <a:t>R</a:t>
            </a:r>
            <a:r>
              <a:rPr lang="en-US" sz="2400" baseline="-17000" dirty="0" err="1"/>
              <a:t>m</a:t>
            </a:r>
            <a:r>
              <a:rPr lang="en-US" sz="2400" dirty="0"/>
              <a:t>).</a:t>
            </a:r>
          </a:p>
          <a:p>
            <a:pPr>
              <a:lnSpc>
                <a:spcPct val="90000"/>
              </a:lnSpc>
            </a:pPr>
            <a:r>
              <a:rPr lang="en-US" sz="2400" dirty="0"/>
              <a:t>The risk premium for an asset with a given asset risk of </a:t>
            </a:r>
            <a:r>
              <a:rPr lang="en-US" sz="2400" dirty="0">
                <a:latin typeface="Symbol" pitchFamily="18" charset="2"/>
              </a:rPr>
              <a:t>b</a:t>
            </a:r>
            <a:r>
              <a:rPr lang="en-US" sz="2400" dirty="0"/>
              <a:t> is equal to </a:t>
            </a:r>
            <a:r>
              <a:rPr lang="en-US" sz="2400" dirty="0">
                <a:latin typeface="Symbol" pitchFamily="18" charset="2"/>
              </a:rPr>
              <a:t>b</a:t>
            </a:r>
            <a:r>
              <a:rPr lang="en-US" sz="2400" dirty="0"/>
              <a:t> times the risk premium for a stock of average risk.</a:t>
            </a:r>
          </a:p>
          <a:p>
            <a:pPr>
              <a:lnSpc>
                <a:spcPct val="90000"/>
              </a:lnSpc>
            </a:pPr>
            <a:r>
              <a:rPr lang="en-US" sz="2400" dirty="0"/>
              <a:t>That is, the required rate of return on an asset will be: </a:t>
            </a:r>
          </a:p>
          <a:p>
            <a:pPr algn="ctr">
              <a:lnSpc>
                <a:spcPct val="90000"/>
              </a:lnSpc>
              <a:buFont typeface="Wingdings" pitchFamily="2" charset="2"/>
              <a:buNone/>
            </a:pPr>
            <a:r>
              <a:rPr lang="en-US" sz="2400" dirty="0"/>
              <a:t>Required ROR = </a:t>
            </a:r>
            <a:r>
              <a:rPr lang="en-US" sz="2400" dirty="0" err="1"/>
              <a:t>R</a:t>
            </a:r>
            <a:r>
              <a:rPr lang="en-US" sz="2400" baseline="-17000" dirty="0" err="1"/>
              <a:t>f</a:t>
            </a:r>
            <a:r>
              <a:rPr lang="en-US" sz="2400" dirty="0"/>
              <a:t> + </a:t>
            </a:r>
            <a:r>
              <a:rPr lang="en-US" sz="2400" dirty="0">
                <a:latin typeface="Symbol" pitchFamily="18" charset="2"/>
              </a:rPr>
              <a:t>b</a:t>
            </a:r>
            <a:r>
              <a:rPr lang="en-US" sz="2400" baseline="-17000" dirty="0"/>
              <a:t> </a:t>
            </a:r>
            <a:r>
              <a:rPr lang="en-US" sz="2400" dirty="0"/>
              <a:t>(E(</a:t>
            </a:r>
            <a:r>
              <a:rPr lang="en-US" sz="2400" dirty="0" err="1"/>
              <a:t>R</a:t>
            </a:r>
            <a:r>
              <a:rPr lang="en-US" sz="2400" baseline="-17000" dirty="0" err="1"/>
              <a:t>m</a:t>
            </a:r>
            <a:r>
              <a:rPr lang="en-US" sz="2400" dirty="0"/>
              <a:t>) - </a:t>
            </a:r>
            <a:r>
              <a:rPr lang="en-US" sz="2400" dirty="0" err="1"/>
              <a:t>R</a:t>
            </a:r>
            <a:r>
              <a:rPr lang="en-US" sz="2400" baseline="-17000" dirty="0" err="1"/>
              <a:t>f</a:t>
            </a:r>
            <a:r>
              <a:rPr lang="en-US" sz="2400" dirty="0"/>
              <a:t>)</a:t>
            </a:r>
          </a:p>
        </p:txBody>
      </p:sp>
    </p:spTree>
  </p:cSld>
  <p:clrMapOvr>
    <a:masterClrMapping/>
  </p:clrMapOvr>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rocess diagram">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FD8C2F"/>
      </a:hlink>
      <a:folHlink>
        <a:srgbClr val="D5AD3B"/>
      </a:folHlink>
    </a:clrScheme>
    <a:fontScheme name="Civic">
      <a:majorFont>
        <a:latin typeface="Georgia"/>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698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gradFill rotWithShape="1">
          <a:gsLst>
            <a:gs pos="0">
              <a:schemeClr val="phClr">
                <a:shade val="75000"/>
                <a:satMod val="200000"/>
              </a:schemeClr>
            </a:gs>
            <a:gs pos="45000">
              <a:schemeClr val="phClr">
                <a:tint val="93000"/>
                <a:satMod val="200000"/>
              </a:schemeClr>
            </a:gs>
            <a:gs pos="100000">
              <a:schemeClr val="phClr">
                <a:tint val="75000"/>
                <a:satMod val="200000"/>
              </a:schemeClr>
            </a:gs>
          </a:gsLst>
          <a:lin ang="16200000" scaled="1"/>
        </a:gradFill>
        <a:blipFill>
          <a:blip xmlns:r="http://schemas.openxmlformats.org/officeDocument/2006/relationships" r:embed="rId1">
            <a:duotone>
              <a:schemeClr val="phClr">
                <a:shade val="70000"/>
                <a:satMod val="115000"/>
              </a:schemeClr>
              <a:schemeClr val="phClr">
                <a:tint val="85000"/>
              </a:schemeClr>
            </a:duotone>
          </a:blip>
          <a:tile tx="0" ty="0" sx="85000" sy="85000" flip="none" algn="t"/>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0000"/>
                <a:satMod val="155000"/>
              </a:schemeClr>
            </a:gs>
            <a:gs pos="65000">
              <a:schemeClr val="phClr">
                <a:shade val="85000"/>
                <a:satMod val="155000"/>
              </a:schemeClr>
            </a:gs>
            <a:gs pos="100000">
              <a:schemeClr val="phClr">
                <a:shade val="95000"/>
                <a:satMod val="155000"/>
              </a:schemeClr>
            </a:gs>
          </a:gsLst>
          <a:lin ang="16200000" scaled="0"/>
        </a:gradFill>
      </a:fillStyleLst>
      <a:lnStyleLst>
        <a:ln w="6350" cap="rnd" cmpd="sng" algn="ctr">
          <a:solidFill>
            <a:schemeClr val="phClr">
              <a:shade val="95000"/>
              <a:satMod val="105000"/>
            </a:scheme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50800" algn="tl" rotWithShape="0">
              <a:srgbClr val="000000">
                <a:alpha val="64000"/>
              </a:srgbClr>
            </a:outerShdw>
          </a:effectLst>
        </a:effectStyle>
        <a:effectStyle>
          <a:effectLst>
            <a:outerShdw blurRad="39000" dist="25400" dir="5400000">
              <a:srgbClr val="000000">
                <a:alpha val="35000"/>
              </a:srgbClr>
            </a:outerShdw>
          </a:effectLst>
        </a:effectStyle>
        <a:effectStyle>
          <a:effectLst>
            <a:outerShdw blurRad="39000" dist="25400" dir="5400000">
              <a:srgbClr val="000000">
                <a:alpha val="35000"/>
              </a:srgbClr>
            </a:outerShdw>
          </a:effectLst>
          <a:scene3d>
            <a:camera prst="orthographicFront" fov="0">
              <a:rot lat="0" lon="0" rev="0"/>
            </a:camera>
            <a:lightRig rig="threePt" dir="t">
              <a:rot lat="0" lon="0" rev="0"/>
            </a:lightRig>
          </a:scene3d>
          <a:sp3d prstMaterial="matte">
            <a:bevelT h="22225"/>
          </a:sp3d>
        </a:effectStyle>
      </a:effectStyleLst>
      <a:bgFillStyleLst>
        <a:solidFill>
          <a:schemeClr val="phClr"/>
        </a:solidFill>
        <a:gradFill rotWithShape="1">
          <a:gsLst>
            <a:gs pos="0">
              <a:schemeClr val="phClr">
                <a:shade val="50000"/>
                <a:satMod val="155000"/>
              </a:schemeClr>
            </a:gs>
            <a:gs pos="35000">
              <a:schemeClr val="phClr">
                <a:shade val="75000"/>
                <a:satMod val="155000"/>
              </a:schemeClr>
            </a:gs>
            <a:gs pos="100000">
              <a:schemeClr val="phClr">
                <a:tint val="80000"/>
                <a:satMod val="255000"/>
              </a:schemeClr>
            </a:gs>
          </a:gsLst>
          <a:lin ang="16200000" scaled="0"/>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0000"/>
                <a:satMod val="155000"/>
              </a:schemeClr>
            </a:gs>
            <a:gs pos="65000">
              <a:schemeClr val="phClr">
                <a:shade val="85000"/>
                <a:satMod val="155000"/>
              </a:schemeClr>
            </a:gs>
            <a:gs pos="100000">
              <a:schemeClr val="phClr">
                <a:shade val="95000"/>
                <a:satMod val="155000"/>
              </a:schemeClr>
            </a:gs>
          </a:gsLst>
          <a:lin ang="16200000" scaled="0"/>
        </a:gradFill>
      </a:fillStyleLst>
      <a:lnStyleLst>
        <a:ln w="6350" cap="rnd" cmpd="sng" algn="ctr">
          <a:solidFill>
            <a:schemeClr val="phClr">
              <a:shade val="95000"/>
              <a:satMod val="105000"/>
            </a:scheme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50800" algn="tl" rotWithShape="0">
              <a:srgbClr val="000000">
                <a:alpha val="64000"/>
              </a:srgbClr>
            </a:outerShdw>
          </a:effectLst>
        </a:effectStyle>
        <a:effectStyle>
          <a:effectLst>
            <a:outerShdw blurRad="39000" dist="25400" dir="5400000">
              <a:srgbClr val="000000">
                <a:alpha val="35000"/>
              </a:srgbClr>
            </a:outerShdw>
          </a:effectLst>
        </a:effectStyle>
        <a:effectStyle>
          <a:effectLst>
            <a:outerShdw blurRad="39000" dist="25400" dir="5400000">
              <a:srgbClr val="000000">
                <a:alpha val="35000"/>
              </a:srgbClr>
            </a:outerShdw>
          </a:effectLst>
          <a:scene3d>
            <a:camera prst="orthographicFront" fov="0">
              <a:rot lat="0" lon="0" rev="0"/>
            </a:camera>
            <a:lightRig rig="threePt" dir="t">
              <a:rot lat="0" lon="0" rev="0"/>
            </a:lightRig>
          </a:scene3d>
          <a:sp3d prstMaterial="matte">
            <a:bevelT h="22225"/>
          </a:sp3d>
        </a:effectStyle>
      </a:effectStyleLst>
      <a:bgFillStyleLst>
        <a:solidFill>
          <a:schemeClr val="phClr"/>
        </a:solidFill>
        <a:gradFill rotWithShape="1">
          <a:gsLst>
            <a:gs pos="0">
              <a:schemeClr val="phClr">
                <a:shade val="50000"/>
                <a:satMod val="155000"/>
              </a:schemeClr>
            </a:gs>
            <a:gs pos="35000">
              <a:schemeClr val="phClr">
                <a:shade val="75000"/>
                <a:satMod val="155000"/>
              </a:schemeClr>
            </a:gs>
            <a:gs pos="100000">
              <a:schemeClr val="phClr">
                <a:tint val="80000"/>
                <a:satMod val="255000"/>
              </a:schemeClr>
            </a:gs>
          </a:gsLst>
          <a:lin ang="16200000" scaled="0"/>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Process diagram</Template>
  <TotalTime>0</TotalTime>
  <Words>4909</Words>
  <Application>Microsoft Office PowerPoint</Application>
  <PresentationFormat>On-screen Show (4:3)</PresentationFormat>
  <Paragraphs>370</Paragraphs>
  <Slides>33</Slides>
  <Notes>33</Notes>
  <HiddenSlides>0</HiddenSlides>
  <MMClips>0</MMClips>
  <ScaleCrop>false</ScaleCrop>
  <HeadingPairs>
    <vt:vector size="6" baseType="variant">
      <vt:variant>
        <vt:lpstr>Theme</vt:lpstr>
      </vt:variant>
      <vt:variant>
        <vt:i4>1</vt:i4>
      </vt:variant>
      <vt:variant>
        <vt:lpstr>Embedded OLE Servers</vt:lpstr>
      </vt:variant>
      <vt:variant>
        <vt:i4>2</vt:i4>
      </vt:variant>
      <vt:variant>
        <vt:lpstr>Slide Titles</vt:lpstr>
      </vt:variant>
      <vt:variant>
        <vt:i4>33</vt:i4>
      </vt:variant>
    </vt:vector>
  </HeadingPairs>
  <TitlesOfParts>
    <vt:vector size="36" baseType="lpstr">
      <vt:lpstr>Process diagram</vt:lpstr>
      <vt:lpstr>Worksheet</vt:lpstr>
      <vt:lpstr>Equation</vt:lpstr>
      <vt:lpstr> Estimating Cost of Capital</vt:lpstr>
      <vt:lpstr>The notion of a benchmark </vt:lpstr>
      <vt:lpstr>The Mean-Variance Framework</vt:lpstr>
      <vt:lpstr>The Importance of Diversification: Risk Types</vt:lpstr>
      <vt:lpstr>The Effects of Diversification </vt:lpstr>
      <vt:lpstr>Why diversifiable risk is irrelevant for project selection and firm valuation</vt:lpstr>
      <vt:lpstr>What does the marginal investor hold? </vt:lpstr>
      <vt:lpstr>Risk and Risk Premium of an Individual Asset</vt:lpstr>
      <vt:lpstr>The Required ROR on an Individual Asset</vt:lpstr>
      <vt:lpstr>The Capital Asset Pricing Model: Summary</vt:lpstr>
      <vt:lpstr>Inputs required to use the CAPM </vt:lpstr>
      <vt:lpstr>The Risk-free Rate</vt:lpstr>
      <vt:lpstr>Measurement of the risk premium</vt:lpstr>
      <vt:lpstr>The Historical Premium Approach</vt:lpstr>
      <vt:lpstr>Historical Average Premiums for the US</vt:lpstr>
      <vt:lpstr>Estimating Beta</vt:lpstr>
      <vt:lpstr>Estimating Performance</vt:lpstr>
      <vt:lpstr>Example: Estimating Expected Returns</vt:lpstr>
      <vt:lpstr>How managers use this expected return</vt:lpstr>
      <vt:lpstr>Fundamental Determinants of Betas</vt:lpstr>
      <vt:lpstr>Equity Betas and Leverage</vt:lpstr>
      <vt:lpstr>Equity Betas and Leverage</vt:lpstr>
      <vt:lpstr>Effects of leverage on betas: Boeing</vt:lpstr>
      <vt:lpstr>Boeing : Beta and Leverage</vt:lpstr>
      <vt:lpstr>Betas are weighted Averages</vt:lpstr>
      <vt:lpstr>Firm Betas versus divisional Betas</vt:lpstr>
      <vt:lpstr>Bottom-up versus Top-down Beta</vt:lpstr>
      <vt:lpstr>The Home Depot’s Comparable Firms</vt:lpstr>
      <vt:lpstr>Estimating The Home Depot’s Bottom-up Beta</vt:lpstr>
      <vt:lpstr>From Cost of Equity to Cost of Capital</vt:lpstr>
      <vt:lpstr>Estimating Market Value Weights</vt:lpstr>
      <vt:lpstr>Estimating Cost of Capital: Boeing</vt:lpstr>
      <vt:lpstr>Choosing a Hurdle Rate</vt:lpstr>
    </vt:vector>
  </TitlesOfParts>
  <Manager/>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2009-02-05T02:09:49Z</dcterms:created>
  <dcterms:modified xsi:type="dcterms:W3CDTF">2009-06-19T01:41:46Z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TC101743241033</vt:lpwstr>
  </property>
</Properties>
</file>