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2.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9"/>
  </p:notesMasterIdLst>
  <p:handoutMasterIdLst>
    <p:handoutMasterId r:id="rId40"/>
  </p:handoutMasterIdLst>
  <p:sldIdLst>
    <p:sldId id="258" r:id="rId2"/>
    <p:sldId id="301" r:id="rId3"/>
    <p:sldId id="328" r:id="rId4"/>
    <p:sldId id="260" r:id="rId5"/>
    <p:sldId id="261" r:id="rId6"/>
    <p:sldId id="284" r:id="rId7"/>
    <p:sldId id="285" r:id="rId8"/>
    <p:sldId id="286" r:id="rId9"/>
    <p:sldId id="287" r:id="rId10"/>
    <p:sldId id="331" r:id="rId11"/>
    <p:sldId id="318" r:id="rId12"/>
    <p:sldId id="319" r:id="rId13"/>
    <p:sldId id="332" r:id="rId14"/>
    <p:sldId id="321" r:id="rId15"/>
    <p:sldId id="322" r:id="rId16"/>
    <p:sldId id="323" r:id="rId17"/>
    <p:sldId id="324" r:id="rId18"/>
    <p:sldId id="325" r:id="rId19"/>
    <p:sldId id="330" r:id="rId20"/>
    <p:sldId id="329" r:id="rId21"/>
    <p:sldId id="276" r:id="rId22"/>
    <p:sldId id="269" r:id="rId23"/>
    <p:sldId id="302" r:id="rId24"/>
    <p:sldId id="316" r:id="rId25"/>
    <p:sldId id="317" r:id="rId26"/>
    <p:sldId id="299" r:id="rId27"/>
    <p:sldId id="300" r:id="rId28"/>
    <p:sldId id="314" r:id="rId29"/>
    <p:sldId id="304" r:id="rId30"/>
    <p:sldId id="315" r:id="rId31"/>
    <p:sldId id="312" r:id="rId32"/>
    <p:sldId id="313" r:id="rId33"/>
    <p:sldId id="327" r:id="rId34"/>
    <p:sldId id="306" r:id="rId35"/>
    <p:sldId id="307" r:id="rId36"/>
    <p:sldId id="308" r:id="rId37"/>
    <p:sldId id="326" r:id="rId38"/>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84859" autoAdjust="0"/>
  </p:normalViewPr>
  <p:slideViewPr>
    <p:cSldViewPr>
      <p:cViewPr varScale="1">
        <p:scale>
          <a:sx n="84" d="100"/>
          <a:sy n="84" d="100"/>
        </p:scale>
        <p:origin x="96" y="4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9635"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9636" name="Rectangle 4"/>
          <p:cNvSpPr>
            <a:spLocks noGrp="1" noChangeArrowheads="1"/>
          </p:cNvSpPr>
          <p:nvPr>
            <p:ph type="ftr" sz="quarter" idx="2"/>
          </p:nvPr>
        </p:nvSpPr>
        <p:spPr bwMode="auto">
          <a:xfrm>
            <a:off x="0" y="8831265"/>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9637" name="Rectangle 5"/>
          <p:cNvSpPr>
            <a:spLocks noGrp="1" noChangeArrowheads="1"/>
          </p:cNvSpPr>
          <p:nvPr>
            <p:ph type="sldNum" sz="quarter" idx="3"/>
          </p:nvPr>
        </p:nvSpPr>
        <p:spPr bwMode="auto">
          <a:xfrm>
            <a:off x="3886200" y="8831265"/>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12735AE-40DC-4BF8-917E-4D6ECF170387}" type="slidenum">
              <a:rPr lang="en-US"/>
              <a:pPr>
                <a:defRPr/>
              </a:pPr>
              <a:t>‹#›</a:t>
            </a:fld>
            <a:endParaRPr lang="en-US"/>
          </a:p>
        </p:txBody>
      </p:sp>
    </p:spTree>
    <p:extLst>
      <p:ext uri="{BB962C8B-B14F-4D97-AF65-F5344CB8AC3E}">
        <p14:creationId xmlns:p14="http://schemas.microsoft.com/office/powerpoint/2010/main" val="3506095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1026"/>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3731" name="Rectangle 1027"/>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1028"/>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1029"/>
          <p:cNvSpPr>
            <a:spLocks noGrp="1" noChangeArrowheads="1"/>
          </p:cNvSpPr>
          <p:nvPr>
            <p:ph type="body" sz="quarter" idx="3"/>
          </p:nvPr>
        </p:nvSpPr>
        <p:spPr bwMode="auto">
          <a:xfrm>
            <a:off x="914400" y="4416427"/>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3734" name="Rectangle 1030"/>
          <p:cNvSpPr>
            <a:spLocks noGrp="1" noChangeArrowheads="1"/>
          </p:cNvSpPr>
          <p:nvPr>
            <p:ph type="ftr" sz="quarter" idx="4"/>
          </p:nvPr>
        </p:nvSpPr>
        <p:spPr bwMode="auto">
          <a:xfrm>
            <a:off x="0" y="8831265"/>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3735" name="Rectangle 1031"/>
          <p:cNvSpPr>
            <a:spLocks noGrp="1" noChangeArrowheads="1"/>
          </p:cNvSpPr>
          <p:nvPr>
            <p:ph type="sldNum" sz="quarter" idx="5"/>
          </p:nvPr>
        </p:nvSpPr>
        <p:spPr bwMode="auto">
          <a:xfrm>
            <a:off x="3886200" y="8831265"/>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04E25A6-48FD-4967-8EFF-4B3C285A6450}" type="slidenum">
              <a:rPr lang="en-US"/>
              <a:pPr>
                <a:defRPr/>
              </a:pPr>
              <a:t>‹#›</a:t>
            </a:fld>
            <a:endParaRPr lang="en-US"/>
          </a:p>
        </p:txBody>
      </p:sp>
    </p:spTree>
    <p:extLst>
      <p:ext uri="{BB962C8B-B14F-4D97-AF65-F5344CB8AC3E}">
        <p14:creationId xmlns:p14="http://schemas.microsoft.com/office/powerpoint/2010/main" val="35115860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F2D92B-0E12-496B-A911-EF71200066B2}" type="slidenum">
              <a:rPr lang="en-US" sz="1200" smtClean="0"/>
              <a:pPr eaLnBrk="1" hangingPunct="1"/>
              <a:t>1</a:t>
            </a:fld>
            <a:endParaRPr lang="en-US" sz="1200"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404579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12</a:t>
            </a:fld>
            <a:endParaRPr lang="en-US"/>
          </a:p>
        </p:txBody>
      </p:sp>
    </p:spTree>
    <p:extLst>
      <p:ext uri="{BB962C8B-B14F-4D97-AF65-F5344CB8AC3E}">
        <p14:creationId xmlns:p14="http://schemas.microsoft.com/office/powerpoint/2010/main" val="3631164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14</a:t>
            </a:fld>
            <a:endParaRPr lang="en-US"/>
          </a:p>
        </p:txBody>
      </p:sp>
    </p:spTree>
    <p:extLst>
      <p:ext uri="{BB962C8B-B14F-4D97-AF65-F5344CB8AC3E}">
        <p14:creationId xmlns:p14="http://schemas.microsoft.com/office/powerpoint/2010/main" val="3688533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14425" y="703263"/>
            <a:ext cx="4630738" cy="3473450"/>
          </a:xfrm>
          <a:ln/>
        </p:spPr>
      </p:sp>
      <p:sp>
        <p:nvSpPr>
          <p:cNvPr id="21507" name="Notes Placeholder 2"/>
          <p:cNvSpPr>
            <a:spLocks noGrp="1"/>
          </p:cNvSpPr>
          <p:nvPr>
            <p:ph type="body" idx="1"/>
          </p:nvPr>
        </p:nvSpPr>
        <p:spPr>
          <a:noFill/>
        </p:spPr>
        <p:txBody>
          <a:bodyPr/>
          <a:lstStyle/>
          <a:p>
            <a:endParaRPr lang="en-US" smtClean="0"/>
          </a:p>
        </p:txBody>
      </p:sp>
    </p:spTree>
    <p:extLst>
      <p:ext uri="{BB962C8B-B14F-4D97-AF65-F5344CB8AC3E}">
        <p14:creationId xmlns:p14="http://schemas.microsoft.com/office/powerpoint/2010/main" val="2110794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16</a:t>
            </a:fld>
            <a:endParaRPr lang="en-US"/>
          </a:p>
        </p:txBody>
      </p:sp>
    </p:spTree>
    <p:extLst>
      <p:ext uri="{BB962C8B-B14F-4D97-AF65-F5344CB8AC3E}">
        <p14:creationId xmlns:p14="http://schemas.microsoft.com/office/powerpoint/2010/main" val="3701409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17</a:t>
            </a:fld>
            <a:endParaRPr lang="en-US"/>
          </a:p>
        </p:txBody>
      </p:sp>
    </p:spTree>
    <p:extLst>
      <p:ext uri="{BB962C8B-B14F-4D97-AF65-F5344CB8AC3E}">
        <p14:creationId xmlns:p14="http://schemas.microsoft.com/office/powerpoint/2010/main" val="3114483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18</a:t>
            </a:fld>
            <a:endParaRPr lang="en-US"/>
          </a:p>
        </p:txBody>
      </p:sp>
    </p:spTree>
    <p:extLst>
      <p:ext uri="{BB962C8B-B14F-4D97-AF65-F5344CB8AC3E}">
        <p14:creationId xmlns:p14="http://schemas.microsoft.com/office/powerpoint/2010/main" val="32075578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19</a:t>
            </a:fld>
            <a:endParaRPr lang="en-US"/>
          </a:p>
        </p:txBody>
      </p:sp>
    </p:spTree>
    <p:extLst>
      <p:ext uri="{BB962C8B-B14F-4D97-AF65-F5344CB8AC3E}">
        <p14:creationId xmlns:p14="http://schemas.microsoft.com/office/powerpoint/2010/main" val="33864546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21</a:t>
            </a:fld>
            <a:endParaRPr lang="en-US"/>
          </a:p>
        </p:txBody>
      </p:sp>
    </p:spTree>
    <p:extLst>
      <p:ext uri="{BB962C8B-B14F-4D97-AF65-F5344CB8AC3E}">
        <p14:creationId xmlns:p14="http://schemas.microsoft.com/office/powerpoint/2010/main" val="20656883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14425" y="703263"/>
            <a:ext cx="4630738" cy="3473450"/>
          </a:xfrm>
          <a:ln/>
        </p:spPr>
      </p:sp>
      <p:sp>
        <p:nvSpPr>
          <p:cNvPr id="18435" name="Notes Placeholder 2"/>
          <p:cNvSpPr>
            <a:spLocks noGrp="1"/>
          </p:cNvSpPr>
          <p:nvPr>
            <p:ph type="body" idx="1"/>
          </p:nvPr>
        </p:nvSpPr>
        <p:spPr>
          <a:noFill/>
        </p:spPr>
        <p:txBody>
          <a:bodyPr/>
          <a:lstStyle/>
          <a:p>
            <a:r>
              <a:rPr lang="en-US" dirty="0" smtClean="0"/>
              <a:t>The key is that equity always has an option</a:t>
            </a:r>
            <a:r>
              <a:rPr lang="en-US" baseline="0" dirty="0" smtClean="0"/>
              <a:t> to walk away, and the value of this option drops if the short-term project is chosen because the exercise </a:t>
            </a:r>
            <a:r>
              <a:rPr lang="en-US" baseline="0" smtClean="0"/>
              <a:t>price rises.</a:t>
            </a:r>
            <a:endParaRPr lang="en-US" dirty="0" smtClean="0"/>
          </a:p>
        </p:txBody>
      </p:sp>
    </p:spTree>
    <p:extLst>
      <p:ext uri="{BB962C8B-B14F-4D97-AF65-F5344CB8AC3E}">
        <p14:creationId xmlns:p14="http://schemas.microsoft.com/office/powerpoint/2010/main" val="8662449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firm could raise equity,</a:t>
            </a:r>
            <a:r>
              <a:rPr lang="en-US" baseline="0" dirty="0" smtClean="0"/>
              <a:t> but raising outside equity has its own problems.  For example, if there is informational asymmetry, the firm might have to sell new shares cheaper than their true value.  Issuing equity also takes more time, and the firm may not have time.</a:t>
            </a:r>
          </a:p>
          <a:p>
            <a:r>
              <a:rPr lang="en-US" baseline="0" dirty="0" smtClean="0"/>
              <a:t>If there is no covenant forbidding the issuance of debt with equal seniority, the firm could issue such debt.  But existing </a:t>
            </a:r>
            <a:r>
              <a:rPr lang="en-US" baseline="0" dirty="0" err="1" smtClean="0"/>
              <a:t>debtholders</a:t>
            </a:r>
            <a:r>
              <a:rPr lang="en-US" baseline="0" dirty="0" smtClean="0"/>
              <a:t> may have negotiated a covenant, so as not to lose value.  The firm could easily expropriate existing </a:t>
            </a:r>
            <a:r>
              <a:rPr lang="en-US" baseline="0" dirty="0" err="1" smtClean="0"/>
              <a:t>debtholders</a:t>
            </a:r>
            <a:r>
              <a:rPr lang="en-US" baseline="0" dirty="0" smtClean="0"/>
              <a:t> by issuing debt of equal seniority.  However, with these numbers, debt of equal seniority won’t work, either.</a:t>
            </a:r>
            <a:endParaRPr lang="en-US" dirty="0"/>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23</a:t>
            </a:fld>
            <a:endParaRPr lang="en-US"/>
          </a:p>
        </p:txBody>
      </p:sp>
    </p:spTree>
    <p:extLst>
      <p:ext uri="{BB962C8B-B14F-4D97-AF65-F5344CB8AC3E}">
        <p14:creationId xmlns:p14="http://schemas.microsoft.com/office/powerpoint/2010/main" val="2350380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a:t>
            </a:fld>
            <a:endParaRPr lang="en-US"/>
          </a:p>
        </p:txBody>
      </p:sp>
    </p:spTree>
    <p:extLst>
      <p:ext uri="{BB962C8B-B14F-4D97-AF65-F5344CB8AC3E}">
        <p14:creationId xmlns:p14="http://schemas.microsoft.com/office/powerpoint/2010/main" val="8350041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26</a:t>
            </a:fld>
            <a:endParaRPr lang="en-US"/>
          </a:p>
        </p:txBody>
      </p:sp>
    </p:spTree>
    <p:extLst>
      <p:ext uri="{BB962C8B-B14F-4D97-AF65-F5344CB8AC3E}">
        <p14:creationId xmlns:p14="http://schemas.microsoft.com/office/powerpoint/2010/main" val="38793234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27</a:t>
            </a:fld>
            <a:endParaRPr lang="en-US"/>
          </a:p>
        </p:txBody>
      </p:sp>
    </p:spTree>
    <p:extLst>
      <p:ext uri="{BB962C8B-B14F-4D97-AF65-F5344CB8AC3E}">
        <p14:creationId xmlns:p14="http://schemas.microsoft.com/office/powerpoint/2010/main" val="36509595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28</a:t>
            </a:fld>
            <a:endParaRPr lang="en-US"/>
          </a:p>
        </p:txBody>
      </p:sp>
    </p:spTree>
    <p:extLst>
      <p:ext uri="{BB962C8B-B14F-4D97-AF65-F5344CB8AC3E}">
        <p14:creationId xmlns:p14="http://schemas.microsoft.com/office/powerpoint/2010/main" val="26224391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946169-85DA-48B0-A768-212F6A302AB0}" type="slidenum">
              <a:rPr lang="en-US"/>
              <a:pPr/>
              <a:t>29</a:t>
            </a:fld>
            <a:endParaRPr lang="en-U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946234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FA44F4-B474-4CB6-9932-7A55B85C6D87}" type="slidenum">
              <a:rPr lang="en-US"/>
              <a:pPr/>
              <a:t>30</a:t>
            </a:fld>
            <a:endParaRPr lang="en-US"/>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14647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7759E-4A02-489E-96F9-754B9A7C559A}" type="slidenum">
              <a:rPr lang="en-US"/>
              <a:pPr/>
              <a:t>31</a:t>
            </a:fld>
            <a:endParaRPr lang="en-US"/>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r>
              <a:rPr lang="en-US" dirty="0" smtClean="0"/>
              <a:t>Why does senior</a:t>
            </a:r>
            <a:r>
              <a:rPr lang="en-US" baseline="0" dirty="0" smtClean="0"/>
              <a:t> debt work?  Because the persons who are contributing financing are getting compensated first; the money is not going to compensate somebody else, first, as with junior debt or with equity financing.</a:t>
            </a:r>
            <a:endParaRPr lang="en-US" dirty="0"/>
          </a:p>
        </p:txBody>
      </p:sp>
    </p:spTree>
    <p:extLst>
      <p:ext uri="{BB962C8B-B14F-4D97-AF65-F5344CB8AC3E}">
        <p14:creationId xmlns:p14="http://schemas.microsoft.com/office/powerpoint/2010/main" val="1755399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16D9CD-C18F-43A2-9518-6B0BEC7A7166}" type="slidenum">
              <a:rPr lang="en-US"/>
              <a:pPr/>
              <a:t>32</a:t>
            </a:fld>
            <a:endParaRPr 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r>
              <a:rPr lang="en-US" dirty="0" smtClean="0"/>
              <a:t>The reason this works</a:t>
            </a:r>
            <a:r>
              <a:rPr lang="en-US" baseline="0" dirty="0" smtClean="0"/>
              <a:t> is that we effectively have debt issued with equal seniority; the only thing is that we are not dispossessing existing bondholders.  They get to share in the gains from the new NPV&gt;0 investment.  As a result, they are willing to provide a loan commitment.  This is like equity holders demanding a right to provide additional financing.</a:t>
            </a:r>
            <a:endParaRPr lang="en-US" dirty="0"/>
          </a:p>
        </p:txBody>
      </p:sp>
    </p:spTree>
    <p:extLst>
      <p:ext uri="{BB962C8B-B14F-4D97-AF65-F5344CB8AC3E}">
        <p14:creationId xmlns:p14="http://schemas.microsoft.com/office/powerpoint/2010/main" val="4255301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A3AF38-C729-47B0-8D63-40D6E7F45FE1}" type="slidenum">
              <a:rPr lang="en-US"/>
              <a:pPr/>
              <a:t>33</a:t>
            </a:fld>
            <a:endParaRPr lang="en-US"/>
          </a:p>
        </p:txBody>
      </p:sp>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629607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1114425" y="703263"/>
            <a:ext cx="4630738" cy="3473450"/>
          </a:xfrm>
          <a:ln/>
        </p:spPr>
      </p:sp>
      <p:sp>
        <p:nvSpPr>
          <p:cNvPr id="17411" name="Notes Placeholder 2"/>
          <p:cNvSpPr>
            <a:spLocks noGrp="1"/>
          </p:cNvSpPr>
          <p:nvPr>
            <p:ph type="body" idx="1"/>
          </p:nvPr>
        </p:nvSpPr>
        <p:spPr>
          <a:noFill/>
        </p:spPr>
        <p:txBody>
          <a:bodyPr/>
          <a:lstStyle/>
          <a:p>
            <a:endParaRPr lang="en-US" smtClean="0"/>
          </a:p>
        </p:txBody>
      </p:sp>
    </p:spTree>
    <p:extLst>
      <p:ext uri="{BB962C8B-B14F-4D97-AF65-F5344CB8AC3E}">
        <p14:creationId xmlns:p14="http://schemas.microsoft.com/office/powerpoint/2010/main" val="11419356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35</a:t>
            </a:fld>
            <a:endParaRPr lang="en-US"/>
          </a:p>
        </p:txBody>
      </p:sp>
    </p:spTree>
    <p:extLst>
      <p:ext uri="{BB962C8B-B14F-4D97-AF65-F5344CB8AC3E}">
        <p14:creationId xmlns:p14="http://schemas.microsoft.com/office/powerpoint/2010/main" val="418238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extLst>
      <p:ext uri="{BB962C8B-B14F-4D97-AF65-F5344CB8AC3E}">
        <p14:creationId xmlns:p14="http://schemas.microsoft.com/office/powerpoint/2010/main" val="621880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02783B-4E3E-4806-8577-9E8F23BF5985}" type="slidenum">
              <a:rPr lang="en-US"/>
              <a:pPr/>
              <a:t>36</a:t>
            </a:fld>
            <a:endParaRPr lang="en-US"/>
          </a:p>
        </p:txBody>
      </p:sp>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423785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37</a:t>
            </a:fld>
            <a:endParaRPr lang="en-US"/>
          </a:p>
        </p:txBody>
      </p:sp>
    </p:spTree>
    <p:extLst>
      <p:ext uri="{BB962C8B-B14F-4D97-AF65-F5344CB8AC3E}">
        <p14:creationId xmlns:p14="http://schemas.microsoft.com/office/powerpoint/2010/main" val="3074422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a:t>
            </a:fld>
            <a:endParaRPr lang="en-US"/>
          </a:p>
        </p:txBody>
      </p:sp>
    </p:spTree>
    <p:extLst>
      <p:ext uri="{BB962C8B-B14F-4D97-AF65-F5344CB8AC3E}">
        <p14:creationId xmlns:p14="http://schemas.microsoft.com/office/powerpoint/2010/main" val="77457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0AF50D-8180-4EA4-8841-92D234315C94}" type="slidenum">
              <a:rPr lang="en-US"/>
              <a:pPr/>
              <a:t>6</a:t>
            </a:fld>
            <a:endParaRPr lang="en-US"/>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08023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215BCF-1DF2-49CF-8630-4826BD93FDC8}" type="slidenum">
              <a:rPr lang="en-US"/>
              <a:pPr/>
              <a:t>7</a:t>
            </a:fld>
            <a:endParaRPr lang="en-US"/>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50988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00C5BB-BB0E-4638-BA25-51EFD0AFF2A0}" type="slidenum">
              <a:rPr lang="en-US"/>
              <a:pPr/>
              <a:t>8</a:t>
            </a:fld>
            <a:endParaRPr lang="en-US"/>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95781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B50B20-1D7B-410A-B28E-7C343051DDF2}" type="slidenum">
              <a:rPr lang="en-US"/>
              <a:pPr/>
              <a:t>9</a:t>
            </a:fld>
            <a:endParaRPr lang="en-US"/>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37284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1114425" y="703263"/>
            <a:ext cx="4630738" cy="3473450"/>
          </a:xfrm>
          <a:ln/>
        </p:spPr>
      </p:sp>
      <p:sp>
        <p:nvSpPr>
          <p:cNvPr id="19459" name="Notes Placeholder 2"/>
          <p:cNvSpPr>
            <a:spLocks noGrp="1"/>
          </p:cNvSpPr>
          <p:nvPr>
            <p:ph type="body" idx="1"/>
          </p:nvPr>
        </p:nvSpPr>
        <p:spPr>
          <a:noFill/>
        </p:spPr>
        <p:txBody>
          <a:bodyPr/>
          <a:lstStyle/>
          <a:p>
            <a:endParaRPr lang="en-US" smtClean="0"/>
          </a:p>
        </p:txBody>
      </p:sp>
    </p:spTree>
    <p:extLst>
      <p:ext uri="{BB962C8B-B14F-4D97-AF65-F5344CB8AC3E}">
        <p14:creationId xmlns:p14="http://schemas.microsoft.com/office/powerpoint/2010/main" val="1710387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9050" y="1109663"/>
            <a:ext cx="9156700" cy="757237"/>
            <a:chOff x="0" y="0"/>
            <a:chExt cx="5768" cy="477"/>
          </a:xfrm>
        </p:grpSpPr>
        <p:sp>
          <p:nvSpPr>
            <p:cNvPr id="5"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6"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3"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4"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5"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6"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7"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8"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9"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0"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3"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2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26"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27" name="Group 25"/>
          <p:cNvGrpSpPr>
            <a:grpSpLocks/>
          </p:cNvGrpSpPr>
          <p:nvPr/>
        </p:nvGrpSpPr>
        <p:grpSpPr bwMode="auto">
          <a:xfrm>
            <a:off x="20638" y="6161088"/>
            <a:ext cx="9169400" cy="138112"/>
            <a:chOff x="0" y="4032"/>
            <a:chExt cx="5776" cy="87"/>
          </a:xfrm>
        </p:grpSpPr>
        <p:sp>
          <p:nvSpPr>
            <p:cNvPr id="28"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9"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4125" name="Rectangle 29"/>
          <p:cNvSpPr>
            <a:spLocks noGrp="1" noChangeArrowheads="1"/>
          </p:cNvSpPr>
          <p:nvPr>
            <p:ph type="ctrTitle" sz="quarter"/>
          </p:nvPr>
        </p:nvSpPr>
        <p:spPr>
          <a:xfrm>
            <a:off x="685800" y="1868488"/>
            <a:ext cx="7772400" cy="1600200"/>
          </a:xfrm>
        </p:spPr>
        <p:txBody>
          <a:bodyPr anchorCtr="1"/>
          <a:lstStyle>
            <a:lvl1pPr>
              <a:defRPr/>
            </a:lvl1pPr>
          </a:lstStyle>
          <a:p>
            <a:r>
              <a:rPr lang="en-US"/>
              <a:t>Click to edit Master title style</a:t>
            </a:r>
          </a:p>
        </p:txBody>
      </p:sp>
      <p:sp>
        <p:nvSpPr>
          <p:cNvPr id="4126" name="Rectangle 30"/>
          <p:cNvSpPr>
            <a:spLocks noGrp="1" noChangeArrowheads="1"/>
          </p:cNvSpPr>
          <p:nvPr>
            <p:ph type="subTitle" sz="quarter" idx="1"/>
          </p:nvPr>
        </p:nvSpPr>
        <p:spPr>
          <a:xfrm>
            <a:off x="1273175" y="3729038"/>
            <a:ext cx="6400800" cy="1371600"/>
          </a:xfrm>
        </p:spPr>
        <p:txBody>
          <a:bodyPr anchorCtr="1"/>
          <a:lstStyle>
            <a:lvl1pPr marL="0" indent="0" algn="ctr">
              <a:buFontTx/>
              <a:buNone/>
              <a:defRPr/>
            </a:lvl1pPr>
          </a:lstStyle>
          <a:p>
            <a:r>
              <a:rPr lang="en-US"/>
              <a:t>Click to edit Master subtitle style</a:t>
            </a:r>
          </a:p>
        </p:txBody>
      </p:sp>
      <p:sp>
        <p:nvSpPr>
          <p:cNvPr id="31" name="Rectangle 31"/>
          <p:cNvSpPr>
            <a:spLocks noGrp="1" noChangeArrowheads="1"/>
          </p:cNvSpPr>
          <p:nvPr>
            <p:ph type="dt" sz="quarter" idx="10"/>
          </p:nvPr>
        </p:nvSpPr>
        <p:spPr>
          <a:xfrm>
            <a:off x="685800" y="6348413"/>
            <a:ext cx="1905000" cy="457200"/>
          </a:xfrm>
        </p:spPr>
        <p:txBody>
          <a:bodyPr/>
          <a:lstStyle>
            <a:lvl1pPr>
              <a:defRPr/>
            </a:lvl1pPr>
          </a:lstStyle>
          <a:p>
            <a:pPr>
              <a:defRPr/>
            </a:pPr>
            <a:endParaRPr lang="en-US"/>
          </a:p>
        </p:txBody>
      </p:sp>
      <p:sp>
        <p:nvSpPr>
          <p:cNvPr id="32" name="Rectangle 32"/>
          <p:cNvSpPr>
            <a:spLocks noGrp="1" noChangeArrowheads="1"/>
          </p:cNvSpPr>
          <p:nvPr>
            <p:ph type="ftr" sz="quarter" idx="11"/>
          </p:nvPr>
        </p:nvSpPr>
        <p:spPr>
          <a:xfrm>
            <a:off x="3124200" y="6348413"/>
            <a:ext cx="2895600" cy="457200"/>
          </a:xfrm>
        </p:spPr>
        <p:txBody>
          <a:bodyPr/>
          <a:lstStyle>
            <a:lvl1pPr>
              <a:defRPr/>
            </a:lvl1pPr>
          </a:lstStyle>
          <a:p>
            <a:pPr>
              <a:defRPr/>
            </a:pPr>
            <a:endParaRPr lang="en-US"/>
          </a:p>
        </p:txBody>
      </p:sp>
      <p:sp>
        <p:nvSpPr>
          <p:cNvPr id="33" name="Rectangle 33"/>
          <p:cNvSpPr>
            <a:spLocks noGrp="1" noChangeArrowheads="1"/>
          </p:cNvSpPr>
          <p:nvPr>
            <p:ph type="sldNum" sz="quarter" idx="12"/>
          </p:nvPr>
        </p:nvSpPr>
        <p:spPr>
          <a:xfrm>
            <a:off x="6553200" y="6348413"/>
            <a:ext cx="1905000" cy="457200"/>
          </a:xfrm>
        </p:spPr>
        <p:txBody>
          <a:bodyPr/>
          <a:lstStyle>
            <a:lvl1pPr>
              <a:defRPr/>
            </a:lvl1pPr>
          </a:lstStyle>
          <a:p>
            <a:pPr>
              <a:defRPr/>
            </a:pPr>
            <a:fld id="{62699E2E-F436-4690-9006-56A3BD31A3B3}" type="slidenum">
              <a:rPr lang="en-US"/>
              <a:pPr>
                <a:defRPr/>
              </a:pPr>
              <a:t>‹#›</a:t>
            </a:fld>
            <a:endParaRPr lang="en-US"/>
          </a:p>
        </p:txBody>
      </p:sp>
    </p:spTree>
    <p:extLst>
      <p:ext uri="{BB962C8B-B14F-4D97-AF65-F5344CB8AC3E}">
        <p14:creationId xmlns:p14="http://schemas.microsoft.com/office/powerpoint/2010/main" val="760386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C3E2B38E-5CF1-4CDA-93BF-4A6312437528}" type="slidenum">
              <a:rPr lang="en-US"/>
              <a:pPr>
                <a:defRPr/>
              </a:pPr>
              <a:t>‹#›</a:t>
            </a:fld>
            <a:endParaRPr lang="en-US"/>
          </a:p>
        </p:txBody>
      </p:sp>
    </p:spTree>
    <p:extLst>
      <p:ext uri="{BB962C8B-B14F-4D97-AF65-F5344CB8AC3E}">
        <p14:creationId xmlns:p14="http://schemas.microsoft.com/office/powerpoint/2010/main" val="333550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8350"/>
            <a:ext cx="1943100" cy="5327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8350"/>
            <a:ext cx="5676900" cy="532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97457A24-4FEB-4ADC-86C9-FD8F40EF552F}" type="slidenum">
              <a:rPr lang="en-US"/>
              <a:pPr>
                <a:defRPr/>
              </a:pPr>
              <a:t>‹#›</a:t>
            </a:fld>
            <a:endParaRPr lang="en-US"/>
          </a:p>
        </p:txBody>
      </p:sp>
    </p:spTree>
    <p:extLst>
      <p:ext uri="{BB962C8B-B14F-4D97-AF65-F5344CB8AC3E}">
        <p14:creationId xmlns:p14="http://schemas.microsoft.com/office/powerpoint/2010/main" val="3816028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295400"/>
            <a:ext cx="7772400" cy="4800600"/>
          </a:xfrm>
        </p:spPr>
        <p:txBody>
          <a:bodyPr/>
          <a:lstStyle/>
          <a:p>
            <a:endParaRPr lang="en-US"/>
          </a:p>
        </p:txBody>
      </p:sp>
      <p:sp>
        <p:nvSpPr>
          <p:cNvPr id="4" name="Date Placeholder 3"/>
          <p:cNvSpPr>
            <a:spLocks noGrp="1"/>
          </p:cNvSpPr>
          <p:nvPr>
            <p:ph type="dt" sz="half" idx="10"/>
          </p:nvPr>
        </p:nvSpPr>
        <p:spPr>
          <a:xfrm>
            <a:off x="665163" y="6367463"/>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03563" y="6367463"/>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32563" y="6367463"/>
            <a:ext cx="1905000" cy="457200"/>
          </a:xfrm>
        </p:spPr>
        <p:txBody>
          <a:bodyPr/>
          <a:lstStyle>
            <a:lvl1pPr>
              <a:defRPr/>
            </a:lvl1pPr>
          </a:lstStyle>
          <a:p>
            <a:fld id="{4A72159D-F460-43D5-9EE3-D089F39EA33E}" type="slidenum">
              <a:rPr lang="en-US"/>
              <a:pPr/>
              <a:t>‹#›</a:t>
            </a:fld>
            <a:endParaRPr lang="en-US"/>
          </a:p>
        </p:txBody>
      </p:sp>
    </p:spTree>
    <p:extLst>
      <p:ext uri="{BB962C8B-B14F-4D97-AF65-F5344CB8AC3E}">
        <p14:creationId xmlns:p14="http://schemas.microsoft.com/office/powerpoint/2010/main" val="425222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BA16F3D1-DC23-4CF0-8CBD-AFED6E19E9CD}" type="slidenum">
              <a:rPr lang="en-US"/>
              <a:pPr>
                <a:defRPr/>
              </a:pPr>
              <a:t>‹#›</a:t>
            </a:fld>
            <a:endParaRPr lang="en-US"/>
          </a:p>
        </p:txBody>
      </p:sp>
    </p:spTree>
    <p:extLst>
      <p:ext uri="{BB962C8B-B14F-4D97-AF65-F5344CB8AC3E}">
        <p14:creationId xmlns:p14="http://schemas.microsoft.com/office/powerpoint/2010/main" val="223089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471680CA-E1B4-448E-AA3D-CE6CF706B5CA}" type="slidenum">
              <a:rPr lang="en-US"/>
              <a:pPr>
                <a:defRPr/>
              </a:pPr>
              <a:t>‹#›</a:t>
            </a:fld>
            <a:endParaRPr lang="en-US"/>
          </a:p>
        </p:txBody>
      </p:sp>
    </p:spTree>
    <p:extLst>
      <p:ext uri="{BB962C8B-B14F-4D97-AF65-F5344CB8AC3E}">
        <p14:creationId xmlns:p14="http://schemas.microsoft.com/office/powerpoint/2010/main" val="127127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11498E23-4CE7-4694-9F54-C7DEAC01A45B}" type="slidenum">
              <a:rPr lang="en-US"/>
              <a:pPr>
                <a:defRPr/>
              </a:pPr>
              <a:t>‹#›</a:t>
            </a:fld>
            <a:endParaRPr lang="en-US"/>
          </a:p>
        </p:txBody>
      </p:sp>
    </p:spTree>
    <p:extLst>
      <p:ext uri="{BB962C8B-B14F-4D97-AF65-F5344CB8AC3E}">
        <p14:creationId xmlns:p14="http://schemas.microsoft.com/office/powerpoint/2010/main" val="1819454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1"/>
          <p:cNvSpPr>
            <a:spLocks noGrp="1" noChangeArrowheads="1"/>
          </p:cNvSpPr>
          <p:nvPr>
            <p:ph type="dt" sz="half" idx="10"/>
          </p:nvPr>
        </p:nvSpPr>
        <p:spPr>
          <a:ln/>
        </p:spPr>
        <p:txBody>
          <a:bodyPr/>
          <a:lstStyle>
            <a:lvl1pPr>
              <a:defRPr/>
            </a:lvl1pPr>
          </a:lstStyle>
          <a:p>
            <a:pPr>
              <a:defRPr/>
            </a:pPr>
            <a:endParaRPr lang="en-US"/>
          </a:p>
        </p:txBody>
      </p:sp>
      <p:sp>
        <p:nvSpPr>
          <p:cNvPr id="8" name="Rectangle 32"/>
          <p:cNvSpPr>
            <a:spLocks noGrp="1" noChangeArrowheads="1"/>
          </p:cNvSpPr>
          <p:nvPr>
            <p:ph type="ftr" sz="quarter" idx="11"/>
          </p:nvPr>
        </p:nvSpPr>
        <p:spPr>
          <a:ln/>
        </p:spPr>
        <p:txBody>
          <a:bodyPr/>
          <a:lstStyle>
            <a:lvl1pPr>
              <a:defRPr/>
            </a:lvl1pPr>
          </a:lstStyle>
          <a:p>
            <a:pPr>
              <a:defRPr/>
            </a:pPr>
            <a:endParaRPr lang="en-US"/>
          </a:p>
        </p:txBody>
      </p:sp>
      <p:sp>
        <p:nvSpPr>
          <p:cNvPr id="9" name="Rectangle 33"/>
          <p:cNvSpPr>
            <a:spLocks noGrp="1" noChangeArrowheads="1"/>
          </p:cNvSpPr>
          <p:nvPr>
            <p:ph type="sldNum" sz="quarter" idx="12"/>
          </p:nvPr>
        </p:nvSpPr>
        <p:spPr>
          <a:ln/>
        </p:spPr>
        <p:txBody>
          <a:bodyPr/>
          <a:lstStyle>
            <a:lvl1pPr>
              <a:defRPr/>
            </a:lvl1pPr>
          </a:lstStyle>
          <a:p>
            <a:pPr>
              <a:defRPr/>
            </a:pPr>
            <a:fld id="{54ABC568-6C0E-424A-951F-896FAD63D5DD}" type="slidenum">
              <a:rPr lang="en-US"/>
              <a:pPr>
                <a:defRPr/>
              </a:pPr>
              <a:t>‹#›</a:t>
            </a:fld>
            <a:endParaRPr lang="en-US"/>
          </a:p>
        </p:txBody>
      </p:sp>
    </p:spTree>
    <p:extLst>
      <p:ext uri="{BB962C8B-B14F-4D97-AF65-F5344CB8AC3E}">
        <p14:creationId xmlns:p14="http://schemas.microsoft.com/office/powerpoint/2010/main" val="46429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1"/>
          <p:cNvSpPr>
            <a:spLocks noGrp="1" noChangeArrowheads="1"/>
          </p:cNvSpPr>
          <p:nvPr>
            <p:ph type="dt" sz="half" idx="10"/>
          </p:nvPr>
        </p:nvSpPr>
        <p:spPr>
          <a:ln/>
        </p:spPr>
        <p:txBody>
          <a:bodyPr/>
          <a:lstStyle>
            <a:lvl1pPr>
              <a:defRPr/>
            </a:lvl1pPr>
          </a:lstStyle>
          <a:p>
            <a:pPr>
              <a:defRPr/>
            </a:pPr>
            <a:endParaRPr lang="en-US"/>
          </a:p>
        </p:txBody>
      </p:sp>
      <p:sp>
        <p:nvSpPr>
          <p:cNvPr id="4" name="Rectangle 32"/>
          <p:cNvSpPr>
            <a:spLocks noGrp="1" noChangeArrowheads="1"/>
          </p:cNvSpPr>
          <p:nvPr>
            <p:ph type="ftr" sz="quarter" idx="11"/>
          </p:nvPr>
        </p:nvSpPr>
        <p:spPr>
          <a:ln/>
        </p:spPr>
        <p:txBody>
          <a:bodyPr/>
          <a:lstStyle>
            <a:lvl1pPr>
              <a:defRPr/>
            </a:lvl1pPr>
          </a:lstStyle>
          <a:p>
            <a:pPr>
              <a:defRPr/>
            </a:pPr>
            <a:endParaRPr lang="en-US"/>
          </a:p>
        </p:txBody>
      </p:sp>
      <p:sp>
        <p:nvSpPr>
          <p:cNvPr id="5" name="Rectangle 33"/>
          <p:cNvSpPr>
            <a:spLocks noGrp="1" noChangeArrowheads="1"/>
          </p:cNvSpPr>
          <p:nvPr>
            <p:ph type="sldNum" sz="quarter" idx="12"/>
          </p:nvPr>
        </p:nvSpPr>
        <p:spPr>
          <a:ln/>
        </p:spPr>
        <p:txBody>
          <a:bodyPr/>
          <a:lstStyle>
            <a:lvl1pPr>
              <a:defRPr/>
            </a:lvl1pPr>
          </a:lstStyle>
          <a:p>
            <a:pPr>
              <a:defRPr/>
            </a:pPr>
            <a:fld id="{BB2ADDFC-1346-40BA-96EB-9F9641818BE4}" type="slidenum">
              <a:rPr lang="en-US"/>
              <a:pPr>
                <a:defRPr/>
              </a:pPr>
              <a:t>‹#›</a:t>
            </a:fld>
            <a:endParaRPr lang="en-US"/>
          </a:p>
        </p:txBody>
      </p:sp>
    </p:spTree>
    <p:extLst>
      <p:ext uri="{BB962C8B-B14F-4D97-AF65-F5344CB8AC3E}">
        <p14:creationId xmlns:p14="http://schemas.microsoft.com/office/powerpoint/2010/main" val="156057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pPr>
              <a:defRPr/>
            </a:pPr>
            <a:endParaRPr lang="en-US"/>
          </a:p>
        </p:txBody>
      </p:sp>
      <p:sp>
        <p:nvSpPr>
          <p:cNvPr id="3" name="Rectangle 32"/>
          <p:cNvSpPr>
            <a:spLocks noGrp="1" noChangeArrowheads="1"/>
          </p:cNvSpPr>
          <p:nvPr>
            <p:ph type="ftr" sz="quarter" idx="11"/>
          </p:nvPr>
        </p:nvSpPr>
        <p:spPr>
          <a:ln/>
        </p:spPr>
        <p:txBody>
          <a:bodyPr/>
          <a:lstStyle>
            <a:lvl1pPr>
              <a:defRPr/>
            </a:lvl1pPr>
          </a:lstStyle>
          <a:p>
            <a:pPr>
              <a:defRPr/>
            </a:pPr>
            <a:endParaRPr lang="en-US"/>
          </a:p>
        </p:txBody>
      </p:sp>
      <p:sp>
        <p:nvSpPr>
          <p:cNvPr id="4" name="Rectangle 33"/>
          <p:cNvSpPr>
            <a:spLocks noGrp="1" noChangeArrowheads="1"/>
          </p:cNvSpPr>
          <p:nvPr>
            <p:ph type="sldNum" sz="quarter" idx="12"/>
          </p:nvPr>
        </p:nvSpPr>
        <p:spPr>
          <a:ln/>
        </p:spPr>
        <p:txBody>
          <a:bodyPr/>
          <a:lstStyle>
            <a:lvl1pPr>
              <a:defRPr/>
            </a:lvl1pPr>
          </a:lstStyle>
          <a:p>
            <a:pPr>
              <a:defRPr/>
            </a:pPr>
            <a:fld id="{3E2C7872-930F-4951-B0A8-427C199803C3}" type="slidenum">
              <a:rPr lang="en-US"/>
              <a:pPr>
                <a:defRPr/>
              </a:pPr>
              <a:t>‹#›</a:t>
            </a:fld>
            <a:endParaRPr lang="en-US"/>
          </a:p>
        </p:txBody>
      </p:sp>
    </p:spTree>
    <p:extLst>
      <p:ext uri="{BB962C8B-B14F-4D97-AF65-F5344CB8AC3E}">
        <p14:creationId xmlns:p14="http://schemas.microsoft.com/office/powerpoint/2010/main" val="247743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25F56C1B-F5F1-4D29-95F4-88DED02C3515}" type="slidenum">
              <a:rPr lang="en-US"/>
              <a:pPr>
                <a:defRPr/>
              </a:pPr>
              <a:t>‹#›</a:t>
            </a:fld>
            <a:endParaRPr lang="en-US"/>
          </a:p>
        </p:txBody>
      </p:sp>
    </p:spTree>
    <p:extLst>
      <p:ext uri="{BB962C8B-B14F-4D97-AF65-F5344CB8AC3E}">
        <p14:creationId xmlns:p14="http://schemas.microsoft.com/office/powerpoint/2010/main" val="331451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EA77E8B4-54B9-402D-A092-1D1A43EED256}" type="slidenum">
              <a:rPr lang="en-US"/>
              <a:pPr>
                <a:defRPr/>
              </a:pPr>
              <a:t>‹#›</a:t>
            </a:fld>
            <a:endParaRPr lang="en-US"/>
          </a:p>
        </p:txBody>
      </p:sp>
    </p:spTree>
    <p:extLst>
      <p:ext uri="{BB962C8B-B14F-4D97-AF65-F5344CB8AC3E}">
        <p14:creationId xmlns:p14="http://schemas.microsoft.com/office/powerpoint/2010/main" val="303843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6700" cy="757238"/>
            <a:chOff x="0" y="0"/>
            <a:chExt cx="5768" cy="477"/>
          </a:xfrm>
        </p:grpSpPr>
        <p:sp>
          <p:nvSpPr>
            <p:cNvPr id="1036"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1037"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39"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0"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1"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2"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3"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4"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5"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6"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7"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8"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9"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0"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1"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53"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4"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309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1057"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27" name="Group 25"/>
          <p:cNvGrpSpPr>
            <a:grpSpLocks/>
          </p:cNvGrpSpPr>
          <p:nvPr/>
        </p:nvGrpSpPr>
        <p:grpSpPr bwMode="auto">
          <a:xfrm>
            <a:off x="0" y="6180138"/>
            <a:ext cx="9169400" cy="138112"/>
            <a:chOff x="0" y="4032"/>
            <a:chExt cx="5776" cy="87"/>
          </a:xfrm>
        </p:grpSpPr>
        <p:sp>
          <p:nvSpPr>
            <p:cNvPr id="1033"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4"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5"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1028" name="Rectangle 29"/>
          <p:cNvSpPr>
            <a:spLocks noGrp="1" noChangeArrowheads="1"/>
          </p:cNvSpPr>
          <p:nvPr>
            <p:ph type="title"/>
          </p:nvPr>
        </p:nvSpPr>
        <p:spPr bwMode="auto">
          <a:xfrm>
            <a:off x="685800" y="76835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30"/>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03" name="Rectangle 31"/>
          <p:cNvSpPr>
            <a:spLocks noGrp="1" noChangeArrowheads="1"/>
          </p:cNvSpPr>
          <p:nvPr>
            <p:ph type="dt" sz="half" idx="2"/>
          </p:nvPr>
        </p:nvSpPr>
        <p:spPr bwMode="auto">
          <a:xfrm>
            <a:off x="6651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3104" name="Rectangle 32"/>
          <p:cNvSpPr>
            <a:spLocks noGrp="1" noChangeArrowheads="1"/>
          </p:cNvSpPr>
          <p:nvPr>
            <p:ph type="ftr" sz="quarter" idx="3"/>
          </p:nvPr>
        </p:nvSpPr>
        <p:spPr bwMode="auto">
          <a:xfrm>
            <a:off x="3103563" y="63674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3105" name="Rectangle 33"/>
          <p:cNvSpPr>
            <a:spLocks noGrp="1" noChangeArrowheads="1"/>
          </p:cNvSpPr>
          <p:nvPr>
            <p:ph type="sldNum" sz="quarter" idx="4"/>
          </p:nvPr>
        </p:nvSpPr>
        <p:spPr bwMode="auto">
          <a:xfrm>
            <a:off x="65325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6BD59D1D-8687-41DD-9A85-67B1F2A6D0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SzPct val="90000"/>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6"/>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7"/>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18"/>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19"/>
        </a:buBlip>
        <a:defRPr sz="2000">
          <a:solidFill>
            <a:schemeClr val="tx1"/>
          </a:solidFill>
          <a:latin typeface="+mn-lt"/>
        </a:defRPr>
      </a:lvl5pPr>
      <a:lvl6pPr marL="2514600" indent="-228600" algn="l" rtl="0" fontAlgn="base">
        <a:spcBef>
          <a:spcPct val="20000"/>
        </a:spcBef>
        <a:spcAft>
          <a:spcPct val="0"/>
        </a:spcAft>
        <a:buSzPct val="70000"/>
        <a:buBlip>
          <a:blip r:embed="rId19"/>
        </a:buBlip>
        <a:defRPr sz="2000">
          <a:solidFill>
            <a:schemeClr val="tx1"/>
          </a:solidFill>
          <a:latin typeface="+mn-lt"/>
        </a:defRPr>
      </a:lvl6pPr>
      <a:lvl7pPr marL="2971800" indent="-228600" algn="l" rtl="0" fontAlgn="base">
        <a:spcBef>
          <a:spcPct val="20000"/>
        </a:spcBef>
        <a:spcAft>
          <a:spcPct val="0"/>
        </a:spcAft>
        <a:buSzPct val="70000"/>
        <a:buBlip>
          <a:blip r:embed="rId19"/>
        </a:buBlip>
        <a:defRPr sz="2000">
          <a:solidFill>
            <a:schemeClr val="tx1"/>
          </a:solidFill>
          <a:latin typeface="+mn-lt"/>
        </a:defRPr>
      </a:lvl7pPr>
      <a:lvl8pPr marL="3429000" indent="-228600" algn="l" rtl="0" fontAlgn="base">
        <a:spcBef>
          <a:spcPct val="20000"/>
        </a:spcBef>
        <a:spcAft>
          <a:spcPct val="0"/>
        </a:spcAft>
        <a:buSzPct val="70000"/>
        <a:buBlip>
          <a:blip r:embed="rId19"/>
        </a:buBlip>
        <a:defRPr sz="2000">
          <a:solidFill>
            <a:schemeClr val="tx1"/>
          </a:solidFill>
          <a:latin typeface="+mn-lt"/>
        </a:defRPr>
      </a:lvl8pPr>
      <a:lvl9pPr marL="3886200" indent="-228600" algn="l" rtl="0" fontAlgn="base">
        <a:spcBef>
          <a:spcPct val="20000"/>
        </a:spcBef>
        <a:spcAft>
          <a:spcPct val="0"/>
        </a:spcAft>
        <a:buSzPct val="70000"/>
        <a:buBlip>
          <a:blip r:embed="rId19"/>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1.png"/><Relationship Id="rId7"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2.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533400"/>
            <a:ext cx="8382000" cy="1143000"/>
          </a:xfrm>
        </p:spPr>
        <p:txBody>
          <a:bodyPr/>
          <a:lstStyle/>
          <a:p>
            <a:pPr eaLnBrk="1" hangingPunct="1"/>
            <a:r>
              <a:rPr lang="en-US" dirty="0" smtClean="0"/>
              <a:t>Capital Structure and Stockholder Incentives</a:t>
            </a:r>
          </a:p>
        </p:txBody>
      </p:sp>
      <p:sp>
        <p:nvSpPr>
          <p:cNvPr id="3075" name="Text Box 8"/>
          <p:cNvSpPr txBox="1">
            <a:spLocks noChangeArrowheads="1"/>
          </p:cNvSpPr>
          <p:nvPr/>
        </p:nvSpPr>
        <p:spPr bwMode="auto">
          <a:xfrm>
            <a:off x="2514600" y="2901950"/>
            <a:ext cx="441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3600">
                <a:latin typeface="Tahoma" pitchFamily="34" charset="0"/>
                <a:cs typeface="Tahoma" pitchFamily="34" charset="0"/>
              </a:rPr>
              <a:t>P.V. Viswanath</a:t>
            </a:r>
          </a:p>
        </p:txBody>
      </p:sp>
      <p:sp>
        <p:nvSpPr>
          <p:cNvPr id="3076" name="Rectangle 9"/>
          <p:cNvSpPr>
            <a:spLocks noChangeArrowheads="1"/>
          </p:cNvSpPr>
          <p:nvPr/>
        </p:nvSpPr>
        <p:spPr bwMode="auto">
          <a:xfrm>
            <a:off x="1143000" y="5029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en-US" sz="4000">
                <a:solidFill>
                  <a:schemeClr val="tx2"/>
                </a:solidFill>
                <a:latin typeface="Tahoma" pitchFamily="34" charset="0"/>
              </a:rPr>
              <a:t>Financial Theory </a:t>
            </a:r>
          </a:p>
          <a:p>
            <a:pPr algn="ctr"/>
            <a:r>
              <a:rPr lang="en-US">
                <a:solidFill>
                  <a:schemeClr val="tx2"/>
                </a:solidFill>
                <a:latin typeface="Tahoma" pitchFamily="34" charset="0"/>
              </a:rPr>
              <a:t>and </a:t>
            </a:r>
          </a:p>
          <a:p>
            <a:pPr algn="ctr"/>
            <a:r>
              <a:rPr lang="en-US" sz="4000">
                <a:solidFill>
                  <a:schemeClr val="tx2"/>
                </a:solidFill>
                <a:latin typeface="Tahoma" pitchFamily="34" charset="0"/>
              </a:rPr>
              <a:t>Strategic Decision-Making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r>
              <a:rPr lang="en-US" dirty="0" smtClean="0"/>
              <a:t>Excessive Risk-Taking and Internal Resources</a:t>
            </a:r>
            <a:endParaRPr lang="en-US" dirty="0"/>
          </a:p>
        </p:txBody>
      </p:sp>
      <p:sp>
        <p:nvSpPr>
          <p:cNvPr id="3" name="Content Placeholder 2"/>
          <p:cNvSpPr>
            <a:spLocks noGrp="1"/>
          </p:cNvSpPr>
          <p:nvPr>
            <p:ph idx="1"/>
          </p:nvPr>
        </p:nvSpPr>
        <p:spPr/>
        <p:txBody>
          <a:bodyPr>
            <a:normAutofit fontScale="85000" lnSpcReduction="10000"/>
          </a:bodyPr>
          <a:lstStyle/>
          <a:p>
            <a:r>
              <a:rPr lang="en-US" dirty="0"/>
              <a:t>Until now, we did not require investment by the firm; the next </a:t>
            </a:r>
            <a:r>
              <a:rPr lang="en-US" dirty="0" smtClean="0"/>
              <a:t>example </a:t>
            </a:r>
            <a:r>
              <a:rPr lang="en-US" dirty="0"/>
              <a:t>requires investment by the firm and looks at the implications.</a:t>
            </a:r>
          </a:p>
          <a:p>
            <a:r>
              <a:rPr lang="en-US" dirty="0" smtClean="0"/>
              <a:t>In the next example, the project requires a $70m investment.  Some of it will be sought from outside investors and some of it will be taken from retained earnings.  </a:t>
            </a:r>
          </a:p>
          <a:p>
            <a:r>
              <a:rPr lang="en-US" dirty="0" smtClean="0"/>
              <a:t>We arbitrarily consider what the firm’s choice will look </a:t>
            </a:r>
            <a:r>
              <a:rPr lang="en-US" smtClean="0"/>
              <a:t>like </a:t>
            </a:r>
            <a:r>
              <a:rPr lang="en-US" smtClean="0"/>
              <a:t>if, </a:t>
            </a:r>
            <a:r>
              <a:rPr lang="en-US" dirty="0"/>
              <a:t>of the required $</a:t>
            </a:r>
            <a:r>
              <a:rPr lang="en-US"/>
              <a:t>70m</a:t>
            </a:r>
            <a:r>
              <a:rPr lang="en-US" smtClean="0"/>
              <a:t>., </a:t>
            </a:r>
            <a:r>
              <a:rPr lang="en-US" smtClean="0"/>
              <a:t>the </a:t>
            </a:r>
            <a:r>
              <a:rPr lang="en-US" dirty="0" smtClean="0"/>
              <a:t>firm </a:t>
            </a:r>
            <a:r>
              <a:rPr lang="en-US" dirty="0" smtClean="0"/>
              <a:t>issues debt with a face value of $</a:t>
            </a:r>
            <a:r>
              <a:rPr lang="en-US" dirty="0" smtClean="0"/>
              <a:t>40m. </a:t>
            </a:r>
            <a:endParaRPr lang="en-US" dirty="0"/>
          </a:p>
        </p:txBody>
      </p:sp>
    </p:spTree>
    <p:extLst>
      <p:ext uri="{BB962C8B-B14F-4D97-AF65-F5344CB8AC3E}">
        <p14:creationId xmlns:p14="http://schemas.microsoft.com/office/powerpoint/2010/main" val="3608846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381000" y="914400"/>
            <a:ext cx="807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solidFill>
                  <a:schemeClr val="tx2"/>
                </a:solidFill>
              </a:rPr>
              <a:t>Exhibit 16.3: </a:t>
            </a:r>
            <a:r>
              <a:rPr lang="en-US" sz="1600" b="1" dirty="0" err="1">
                <a:solidFill>
                  <a:schemeClr val="tx2"/>
                </a:solidFill>
              </a:rPr>
              <a:t>Unistar’s</a:t>
            </a:r>
            <a:r>
              <a:rPr lang="en-US" sz="1600" b="1" dirty="0">
                <a:solidFill>
                  <a:schemeClr val="tx2"/>
                </a:solidFill>
              </a:rPr>
              <a:t> Alternative </a:t>
            </a:r>
            <a:r>
              <a:rPr lang="en-US" sz="1600" b="1" dirty="0" smtClean="0">
                <a:solidFill>
                  <a:schemeClr val="tx2"/>
                </a:solidFill>
              </a:rPr>
              <a:t>Payoffs on a project requiring $70m investment</a:t>
            </a:r>
            <a:endParaRPr lang="en-US" sz="4400" dirty="0">
              <a:solidFill>
                <a:schemeClr val="tx2"/>
              </a:solidFill>
            </a:endParaRPr>
          </a:p>
        </p:txBody>
      </p:sp>
      <p:sp>
        <p:nvSpPr>
          <p:cNvPr id="7172" name="Rectangle 5"/>
          <p:cNvSpPr>
            <a:spLocks noChangeArrowheads="1"/>
          </p:cNvSpPr>
          <p:nvPr/>
        </p:nvSpPr>
        <p:spPr bwMode="auto">
          <a:xfrm>
            <a:off x="457200" y="1371600"/>
            <a:ext cx="8229600" cy="1601787"/>
          </a:xfrm>
          <a:prstGeom prst="rect">
            <a:avLst/>
          </a:prstGeom>
          <a:solidFill>
            <a:srgbClr val="FFFFFF"/>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173" name="Picture 6" descr="1503.tif                                                       00033ADCNumero Cinco                   AD195CC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498" y="1538287"/>
            <a:ext cx="7621587"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560439" y="3505201"/>
            <a:ext cx="8229600" cy="1905000"/>
          </a:xfrm>
          <a:prstGeom prst="rect">
            <a:avLst/>
          </a:prstGeom>
          <a:solidFill>
            <a:srgbClr val="FFFFFF"/>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 name="Picture 6" descr="1504.tif                                                       00033ADCNumero Cinco                   AD195CC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666" y="3731923"/>
            <a:ext cx="7621587"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p:cNvSpPr>
            <a:spLocks noChangeArrowheads="1"/>
          </p:cNvSpPr>
          <p:nvPr/>
        </p:nvSpPr>
        <p:spPr bwMode="auto">
          <a:xfrm>
            <a:off x="533400" y="3124200"/>
            <a:ext cx="807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solidFill>
                  <a:schemeClr val="tx2"/>
                </a:solidFill>
              </a:rPr>
              <a:t>Exhibit 16.4: </a:t>
            </a:r>
            <a:r>
              <a:rPr lang="en-US" sz="1600" b="1" dirty="0" err="1">
                <a:solidFill>
                  <a:schemeClr val="tx2"/>
                </a:solidFill>
              </a:rPr>
              <a:t>Unistar’s</a:t>
            </a:r>
            <a:r>
              <a:rPr lang="en-US" sz="1600" b="1" dirty="0">
                <a:solidFill>
                  <a:schemeClr val="tx2"/>
                </a:solidFill>
              </a:rPr>
              <a:t> Payoffs to Equity Holders When the Debt Obligation Is $40 Million</a:t>
            </a:r>
            <a:endParaRPr lang="en-US" sz="4400" dirty="0">
              <a:solidFill>
                <a:schemeClr val="tx2"/>
              </a:solidFill>
            </a:endParaRPr>
          </a:p>
        </p:txBody>
      </p:sp>
      <p:sp>
        <p:nvSpPr>
          <p:cNvPr id="9" name="Rectangle 30"/>
          <p:cNvSpPr txBox="1">
            <a:spLocks noChangeArrowheads="1"/>
          </p:cNvSpPr>
          <p:nvPr/>
        </p:nvSpPr>
        <p:spPr>
          <a:xfrm>
            <a:off x="152400" y="152400"/>
            <a:ext cx="8991600" cy="381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sz="3400" dirty="0" smtClean="0"/>
              <a:t>Excessive risk-taking and Internal </a:t>
            </a:r>
            <a:r>
              <a:rPr lang="en-US" sz="3400" dirty="0"/>
              <a:t>R</a:t>
            </a:r>
            <a:r>
              <a:rPr lang="en-US" sz="3400" dirty="0" smtClean="0"/>
              <a:t>esources</a:t>
            </a:r>
            <a:endParaRPr lang="en-US" sz="3400" dirty="0"/>
          </a:p>
        </p:txBody>
      </p:sp>
    </p:spTree>
    <p:extLst>
      <p:ext uri="{BB962C8B-B14F-4D97-AF65-F5344CB8AC3E}">
        <p14:creationId xmlns:p14="http://schemas.microsoft.com/office/powerpoint/2010/main" val="7238463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8077200" cy="5257800"/>
          </a:xfrm>
        </p:spPr>
        <p:txBody>
          <a:bodyPr>
            <a:normAutofit fontScale="70000" lnSpcReduction="20000"/>
          </a:bodyPr>
          <a:lstStyle/>
          <a:p>
            <a:r>
              <a:rPr lang="en-US" dirty="0" smtClean="0"/>
              <a:t>If equityholders can commit to taking process 1, </a:t>
            </a:r>
            <a:r>
              <a:rPr lang="en-US" dirty="0" err="1" smtClean="0"/>
              <a:t>debtholders</a:t>
            </a:r>
            <a:r>
              <a:rPr lang="en-US" dirty="0" smtClean="0"/>
              <a:t> would be willing to invest $40m for a promised payoff of $40m, because then they would be repaid with certainty.  Equityholders would put up $30m. and obtain a $5m. </a:t>
            </a:r>
            <a:r>
              <a:rPr lang="en-US" dirty="0"/>
              <a:t>p</a:t>
            </a:r>
            <a:r>
              <a:rPr lang="en-US" dirty="0" smtClean="0"/>
              <a:t>rofit.</a:t>
            </a:r>
          </a:p>
          <a:p>
            <a:r>
              <a:rPr lang="en-US" dirty="0" smtClean="0"/>
              <a:t>However, this will involve covenants and monitoring, which may not be feasible.</a:t>
            </a:r>
          </a:p>
          <a:p>
            <a:r>
              <a:rPr lang="en-US" dirty="0" smtClean="0"/>
              <a:t>If so, </a:t>
            </a:r>
            <a:r>
              <a:rPr lang="en-US" dirty="0" err="1" smtClean="0"/>
              <a:t>debtholders</a:t>
            </a:r>
            <a:r>
              <a:rPr lang="en-US" dirty="0" smtClean="0"/>
              <a:t> would only put up $32.5m for a promised payment of $40m.  Then, they would get (40+25)/2 = $32.5m.</a:t>
            </a:r>
          </a:p>
          <a:p>
            <a:r>
              <a:rPr lang="en-US" dirty="0" smtClean="0"/>
              <a:t>But then equityholders would have to put up the remaining $37.50m for a payoff of only $35m under project 1 and $37.5m under project 2.  They would take project 2 and lose the NPV from project 1.</a:t>
            </a:r>
          </a:p>
          <a:p>
            <a:r>
              <a:rPr lang="en-US" dirty="0" smtClean="0"/>
              <a:t>However, if the firm had $45m. </a:t>
            </a:r>
            <a:r>
              <a:rPr lang="en-US" dirty="0"/>
              <a:t>i</a:t>
            </a:r>
            <a:r>
              <a:rPr lang="en-US" dirty="0" smtClean="0"/>
              <a:t>n cash, it would only have to raise $25, which it could at an interest rate of 0% and then equityholders would choose project 1 and obtain the higher value from project 1.</a:t>
            </a:r>
          </a:p>
        </p:txBody>
      </p:sp>
      <p:sp>
        <p:nvSpPr>
          <p:cNvPr id="4" name="Rectangle 30"/>
          <p:cNvSpPr txBox="1">
            <a:spLocks noChangeArrowheads="1"/>
          </p:cNvSpPr>
          <p:nvPr/>
        </p:nvSpPr>
        <p:spPr>
          <a:xfrm>
            <a:off x="533400" y="152400"/>
            <a:ext cx="8610600" cy="381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sz="3400" dirty="0"/>
              <a:t>Excessive risk-taking and internal resources</a:t>
            </a:r>
          </a:p>
        </p:txBody>
      </p:sp>
    </p:spTree>
    <p:extLst>
      <p:ext uri="{BB962C8B-B14F-4D97-AF65-F5344CB8AC3E}">
        <p14:creationId xmlns:p14="http://schemas.microsoft.com/office/powerpoint/2010/main" val="33499281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228600"/>
            <a:ext cx="8610600" cy="685800"/>
          </a:xfrm>
        </p:spPr>
        <p:txBody>
          <a:bodyPr/>
          <a:lstStyle/>
          <a:p>
            <a:r>
              <a:rPr lang="en-US" sz="3200" dirty="0"/>
              <a:t>Excessive risk-taking and internal </a:t>
            </a:r>
            <a:r>
              <a:rPr lang="en-US" sz="3200" dirty="0" smtClean="0"/>
              <a:t>resources</a:t>
            </a:r>
            <a:endParaRPr lang="en-US" sz="3200" dirty="0"/>
          </a:p>
        </p:txBody>
      </p:sp>
      <p:sp>
        <p:nvSpPr>
          <p:cNvPr id="3" name="Content Placeholder 2"/>
          <p:cNvSpPr>
            <a:spLocks noGrp="1"/>
          </p:cNvSpPr>
          <p:nvPr>
            <p:ph idx="1"/>
          </p:nvPr>
        </p:nvSpPr>
        <p:spPr>
          <a:xfrm>
            <a:off x="533400" y="4191000"/>
            <a:ext cx="8153400" cy="2438400"/>
          </a:xfrm>
        </p:spPr>
        <p:txBody>
          <a:bodyPr>
            <a:normAutofit fontScale="85000" lnSpcReduction="10000"/>
          </a:bodyPr>
          <a:lstStyle/>
          <a:p>
            <a:r>
              <a:rPr lang="en-US" dirty="0" smtClean="0"/>
              <a:t>It is optimal for stockholders to choose project 2, independent of bondholder assumption.  Once this is given, bondholders will price the bond, assuming stockholders choose project 2.</a:t>
            </a:r>
            <a:endParaRPr lang="en-US" dirty="0"/>
          </a:p>
          <a:p>
            <a:r>
              <a:rPr lang="en-US" dirty="0"/>
              <a:t>Hence not having sufficient internal resources can be costly</a:t>
            </a:r>
            <a:r>
              <a:rPr lang="en-US" dirty="0" smtClean="0"/>
              <a:t>!</a:t>
            </a:r>
            <a:endParaRPr lang="en-US" dirty="0"/>
          </a:p>
        </p:txBody>
      </p:sp>
      <p:graphicFrame>
        <p:nvGraphicFramePr>
          <p:cNvPr id="4" name="Group 3"/>
          <p:cNvGraphicFramePr>
            <a:graphicFrameLocks noGrp="1"/>
          </p:cNvGraphicFramePr>
          <p:nvPr>
            <p:extLst>
              <p:ext uri="{D42A27DB-BD31-4B8C-83A1-F6EECF244321}">
                <p14:modId xmlns:p14="http://schemas.microsoft.com/office/powerpoint/2010/main" val="137322619"/>
              </p:ext>
            </p:extLst>
          </p:nvPr>
        </p:nvGraphicFramePr>
        <p:xfrm>
          <a:off x="685800" y="1143000"/>
          <a:ext cx="7543799" cy="2910293"/>
        </p:xfrm>
        <a:graphic>
          <a:graphicData uri="http://schemas.openxmlformats.org/drawingml/2006/table">
            <a:tbl>
              <a:tblPr/>
              <a:tblGrid>
                <a:gridCol w="1066800"/>
                <a:gridCol w="1975054"/>
                <a:gridCol w="2311810"/>
                <a:gridCol w="2190135"/>
              </a:tblGrid>
              <a:tr h="836965">
                <a:tc gridSpan="2">
                  <a:txBody>
                    <a:bodyPr/>
                    <a:lstStyle/>
                    <a:p>
                      <a:pPr marL="0" marR="0" lvl="0" indent="0" algn="ctr" defTabSz="914400" rtl="0" eaLnBrk="1" fontAlgn="base" latinLnBrk="0" hangingPunct="1">
                        <a:lnSpc>
                          <a:spcPct val="100000"/>
                        </a:lnSpc>
                        <a:spcBef>
                          <a:spcPct val="20000"/>
                        </a:spcBef>
                        <a:spcAft>
                          <a:spcPct val="0"/>
                        </a:spcAft>
                        <a:buClrTx/>
                        <a:buSzPct val="90000"/>
                        <a:buFontTx/>
                        <a:buNone/>
                        <a:tabLst/>
                      </a:pPr>
                      <a:r>
                        <a:rPr kumimoji="0" lang="en-US" sz="1800" b="0" i="1" u="none" strike="noStrike" cap="none" normalizeH="0" baseline="0" dirty="0" smtClean="0">
                          <a:ln>
                            <a:noFill/>
                          </a:ln>
                          <a:solidFill>
                            <a:schemeClr val="tx1"/>
                          </a:solidFill>
                          <a:effectLst/>
                          <a:latin typeface="Tahoma" pitchFamily="34" charset="0"/>
                        </a:rPr>
                        <a:t>first number is bondholder payoff; second number is stockholder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Bondholders assume stockholders will choose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8981">
                <a:tc rowSpan="3">
                  <a:txBody>
                    <a:bodyPr/>
                    <a:lstStyle/>
                    <a:p>
                      <a:pPr marL="0" marR="0" lvl="0" indent="0" algn="ctr" defTabSz="914400" rtl="0" eaLnBrk="1" fontAlgn="base" latinLnBrk="0" hangingPunct="1">
                        <a:lnSpc>
                          <a:spcPct val="100000"/>
                        </a:lnSpc>
                        <a:spcBef>
                          <a:spcPct val="20000"/>
                        </a:spcBef>
                        <a:spcAft>
                          <a:spcPct val="0"/>
                        </a:spcAft>
                        <a:buClrTx/>
                        <a:buSzPct val="90000"/>
                        <a:buFontTx/>
                        <a:buNone/>
                        <a:tabLst/>
                      </a:pPr>
                      <a:r>
                        <a:rPr kumimoji="0" lang="en-US" sz="2600" b="0" i="0" u="none" strike="noStrike" cap="none" normalizeH="0" baseline="0" dirty="0" smtClean="0">
                          <a:ln>
                            <a:noFill/>
                          </a:ln>
                          <a:solidFill>
                            <a:schemeClr val="tx1"/>
                          </a:solidFill>
                          <a:effectLst/>
                          <a:latin typeface="Tahoma" pitchFamily="34" charset="0"/>
                        </a:rPr>
                        <a:t>Stockholders choose</a:t>
                      </a:r>
                    </a:p>
                  </a:txBody>
                  <a:tcPr vert="vert270"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err="1" smtClean="0">
                          <a:ln>
                            <a:noFill/>
                          </a:ln>
                          <a:solidFill>
                            <a:schemeClr val="tx1"/>
                          </a:solidFill>
                          <a:effectLst/>
                          <a:latin typeface="Tahoma" pitchFamily="34" charset="0"/>
                        </a:rPr>
                        <a:t>Proj</a:t>
                      </a:r>
                      <a:r>
                        <a:rPr kumimoji="0" lang="en-US" sz="2800" b="0" i="0" u="none" strike="noStrike" cap="none" normalizeH="0" baseline="0" dirty="0" smtClean="0">
                          <a:ln>
                            <a:noFill/>
                          </a:ln>
                          <a:solidFill>
                            <a:schemeClr val="tx1"/>
                          </a:solidFill>
                          <a:effectLst/>
                          <a:latin typeface="Tahoma" pitchFamily="34" charset="0"/>
                        </a:rPr>
                        <a:t>. 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err="1" smtClean="0">
                          <a:ln>
                            <a:noFill/>
                          </a:ln>
                          <a:solidFill>
                            <a:schemeClr val="tx1"/>
                          </a:solidFill>
                          <a:effectLst/>
                          <a:latin typeface="Tahoma" pitchFamily="34" charset="0"/>
                        </a:rPr>
                        <a:t>Proj</a:t>
                      </a:r>
                      <a:r>
                        <a:rPr kumimoji="0" lang="en-US" sz="2800" b="0" i="0" u="none" strike="noStrike" cap="none" normalizeH="0" baseline="0" dirty="0" smtClean="0">
                          <a:ln>
                            <a:noFill/>
                          </a:ln>
                          <a:solidFill>
                            <a:schemeClr val="tx1"/>
                          </a:solidFill>
                          <a:effectLst/>
                          <a:latin typeface="Tahoma" pitchFamily="34" charset="0"/>
                        </a:rPr>
                        <a:t>. 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48873">
                <a:tc vMerge="1">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Project 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0,5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7.5, -2.5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98380">
                <a:tc vMerge="1">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Project 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-7.5,7.5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845892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61655"/>
            <a:ext cx="7772400" cy="5234345"/>
          </a:xfrm>
        </p:spPr>
        <p:txBody>
          <a:bodyPr>
            <a:normAutofit fontScale="92500" lnSpcReduction="20000"/>
          </a:bodyPr>
          <a:lstStyle/>
          <a:p>
            <a:r>
              <a:rPr lang="en-US" dirty="0" smtClean="0"/>
              <a:t>We have seen that when a firm’s debt obligations increase, it has a greater tendency to choose risky projects.</a:t>
            </a:r>
          </a:p>
          <a:p>
            <a:r>
              <a:rPr lang="en-US" dirty="0" smtClean="0"/>
              <a:t>Consequently, it makes sense that when interest rates increase, as well, firms tend to choose riskier projects.</a:t>
            </a:r>
          </a:p>
          <a:p>
            <a:r>
              <a:rPr lang="en-US" dirty="0" smtClean="0"/>
              <a:t>In other words, higher interest rates may not be able to compensate for the firm’s ever-increasing tendency to choose risky projects.</a:t>
            </a:r>
          </a:p>
          <a:p>
            <a:r>
              <a:rPr lang="en-US" dirty="0" smtClean="0"/>
              <a:t>Hence lenders may choose not to lend to certain firms regardless of the rate of interest the firms are willing to pay.</a:t>
            </a:r>
            <a:endParaRPr lang="en-US" dirty="0"/>
          </a:p>
        </p:txBody>
      </p:sp>
      <p:sp>
        <p:nvSpPr>
          <p:cNvPr id="4" name="Title 1"/>
          <p:cNvSpPr txBox="1">
            <a:spLocks/>
          </p:cNvSpPr>
          <p:nvPr/>
        </p:nvSpPr>
        <p:spPr>
          <a:xfrm>
            <a:off x="358877" y="99655"/>
            <a:ext cx="8610600" cy="762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dirty="0" smtClean="0"/>
              <a:t>Credit Rationing</a:t>
            </a:r>
            <a:endParaRPr lang="en-US" dirty="0"/>
          </a:p>
        </p:txBody>
      </p:sp>
    </p:spTree>
    <p:extLst>
      <p:ext uri="{BB962C8B-B14F-4D97-AF65-F5344CB8AC3E}">
        <p14:creationId xmlns:p14="http://schemas.microsoft.com/office/powerpoint/2010/main" val="2110684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ChangeArrowheads="1"/>
          </p:cNvSpPr>
          <p:nvPr/>
        </p:nvSpPr>
        <p:spPr bwMode="auto">
          <a:xfrm>
            <a:off x="381000" y="838200"/>
            <a:ext cx="807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solidFill>
                  <a:schemeClr val="tx2"/>
                </a:solidFill>
              </a:rPr>
              <a:t>Exhibit 16.5: Multi-Universal’s Project </a:t>
            </a:r>
            <a:r>
              <a:rPr lang="en-US" sz="1600" b="1" dirty="0" smtClean="0">
                <a:solidFill>
                  <a:schemeClr val="tx2"/>
                </a:solidFill>
              </a:rPr>
              <a:t>Payoffs on a $100m investment</a:t>
            </a:r>
            <a:endParaRPr lang="en-US" sz="4400" dirty="0">
              <a:solidFill>
                <a:schemeClr val="tx2"/>
              </a:solidFill>
            </a:endParaRPr>
          </a:p>
        </p:txBody>
      </p:sp>
      <p:sp>
        <p:nvSpPr>
          <p:cNvPr id="9220" name="Rectangle 1029"/>
          <p:cNvSpPr>
            <a:spLocks noChangeArrowheads="1"/>
          </p:cNvSpPr>
          <p:nvPr/>
        </p:nvSpPr>
        <p:spPr bwMode="auto">
          <a:xfrm>
            <a:off x="381000" y="1295400"/>
            <a:ext cx="8229600" cy="2057401"/>
          </a:xfrm>
          <a:prstGeom prst="rect">
            <a:avLst/>
          </a:prstGeom>
          <a:solidFill>
            <a:srgbClr val="FFFFFF"/>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9221" name="Picture 1030" descr="1505.tif                                                       00033ADCNumero Cinco                   AD195CC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1084" y="1524000"/>
            <a:ext cx="7621587" cy="1501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358877" y="99655"/>
            <a:ext cx="8610600" cy="762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dirty="0" smtClean="0"/>
              <a:t>Credit Rationing</a:t>
            </a:r>
            <a:endParaRPr lang="en-US" dirty="0"/>
          </a:p>
        </p:txBody>
      </p:sp>
      <p:sp>
        <p:nvSpPr>
          <p:cNvPr id="2" name="TextBox 1"/>
          <p:cNvSpPr txBox="1"/>
          <p:nvPr/>
        </p:nvSpPr>
        <p:spPr>
          <a:xfrm>
            <a:off x="421409" y="3638341"/>
            <a:ext cx="8148782" cy="3046988"/>
          </a:xfrm>
          <a:prstGeom prst="rect">
            <a:avLst/>
          </a:prstGeom>
          <a:noFill/>
        </p:spPr>
        <p:txBody>
          <a:bodyPr wrap="square" rtlCol="0">
            <a:spAutoFit/>
          </a:bodyPr>
          <a:lstStyle/>
          <a:p>
            <a:r>
              <a:rPr lang="en-US" dirty="0" smtClean="0"/>
              <a:t>We assume that investors are risk neutral and that the risk-free </a:t>
            </a:r>
          </a:p>
          <a:p>
            <a:r>
              <a:rPr lang="en-US" dirty="0" smtClean="0"/>
              <a:t>rate of interest is zero.  The amount  borrowed is $100m.</a:t>
            </a:r>
          </a:p>
          <a:p>
            <a:r>
              <a:rPr lang="en-US" dirty="0" smtClean="0"/>
              <a:t>The present value of project A is 130(.8) + 50(.2) = 114.</a:t>
            </a:r>
          </a:p>
          <a:p>
            <a:r>
              <a:rPr lang="en-US" dirty="0" smtClean="0"/>
              <a:t>The present value of project B is 150(.2) </a:t>
            </a:r>
            <a:r>
              <a:rPr lang="en-US" dirty="0"/>
              <a:t>+ 50</a:t>
            </a:r>
            <a:r>
              <a:rPr lang="en-US" dirty="0" smtClean="0"/>
              <a:t>(.8) </a:t>
            </a:r>
            <a:r>
              <a:rPr lang="en-US" dirty="0"/>
              <a:t>= </a:t>
            </a:r>
            <a:r>
              <a:rPr lang="en-US" dirty="0" smtClean="0"/>
              <a:t>70, i.e. an NPV &lt; 0 at any positive interest rate.</a:t>
            </a:r>
          </a:p>
          <a:p>
            <a:r>
              <a:rPr lang="en-US" dirty="0" smtClean="0"/>
              <a:t>So we would want project A chosen over project B; however, we will see that stockholder’s choice of project changes when the rate of interest changes.</a:t>
            </a:r>
          </a:p>
        </p:txBody>
      </p:sp>
    </p:spTree>
    <p:extLst>
      <p:ext uri="{BB962C8B-B14F-4D97-AF65-F5344CB8AC3E}">
        <p14:creationId xmlns:p14="http://schemas.microsoft.com/office/powerpoint/2010/main" val="38156192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3"/>
          <p:cNvGraphicFramePr>
            <a:graphicFrameLocks noGrp="1"/>
          </p:cNvGraphicFramePr>
          <p:nvPr>
            <p:extLst>
              <p:ext uri="{D42A27DB-BD31-4B8C-83A1-F6EECF244321}">
                <p14:modId xmlns:p14="http://schemas.microsoft.com/office/powerpoint/2010/main" val="3057477825"/>
              </p:ext>
            </p:extLst>
          </p:nvPr>
        </p:nvGraphicFramePr>
        <p:xfrm>
          <a:off x="609600" y="1676400"/>
          <a:ext cx="7848600" cy="2015490"/>
        </p:xfrm>
        <a:graphic>
          <a:graphicData uri="http://schemas.openxmlformats.org/drawingml/2006/table">
            <a:tbl>
              <a:tblPr/>
              <a:tblGrid>
                <a:gridCol w="1962150"/>
                <a:gridCol w="1654015"/>
                <a:gridCol w="2060128"/>
                <a:gridCol w="2172307"/>
              </a:tblGrid>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Project 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Payoff to project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Payoff to bondholders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Payoff to equityholders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Good State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130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112.5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17.5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Bad State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err="1" smtClean="0">
                          <a:ln>
                            <a:noFill/>
                          </a:ln>
                          <a:solidFill>
                            <a:schemeClr val="tx1"/>
                          </a:solidFill>
                          <a:effectLst/>
                          <a:latin typeface="Tahoma" pitchFamily="34" charset="0"/>
                        </a:rPr>
                        <a:t>Exp</a:t>
                      </a:r>
                      <a:r>
                        <a:rPr kumimoji="0" lang="en-US" sz="2000" b="0" i="0" u="none" strike="noStrike" cap="none" normalizeH="0" baseline="0" dirty="0" smtClean="0">
                          <a:ln>
                            <a:noFill/>
                          </a:ln>
                          <a:solidFill>
                            <a:schemeClr val="tx1"/>
                          </a:solidFill>
                          <a:effectLst/>
                          <a:latin typeface="Tahoma" pitchFamily="34" charset="0"/>
                        </a:rPr>
                        <a:t>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114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100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14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3" name="Group 3"/>
          <p:cNvGraphicFramePr>
            <a:graphicFrameLocks noGrp="1"/>
          </p:cNvGraphicFramePr>
          <p:nvPr>
            <p:extLst>
              <p:ext uri="{D42A27DB-BD31-4B8C-83A1-F6EECF244321}">
                <p14:modId xmlns:p14="http://schemas.microsoft.com/office/powerpoint/2010/main" val="232157118"/>
              </p:ext>
            </p:extLst>
          </p:nvPr>
        </p:nvGraphicFramePr>
        <p:xfrm>
          <a:off x="609600" y="4495800"/>
          <a:ext cx="7772400" cy="2015490"/>
        </p:xfrm>
        <a:graphic>
          <a:graphicData uri="http://schemas.openxmlformats.org/drawingml/2006/table">
            <a:tbl>
              <a:tblPr/>
              <a:tblGrid>
                <a:gridCol w="1943100"/>
                <a:gridCol w="1637957"/>
                <a:gridCol w="2040126"/>
                <a:gridCol w="2151217"/>
              </a:tblGrid>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Project B</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Payoff to project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Payoff to bondholders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Payoff to equityholders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Good State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150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112.5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37.5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Bad State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err="1" smtClean="0">
                          <a:ln>
                            <a:noFill/>
                          </a:ln>
                          <a:solidFill>
                            <a:schemeClr val="tx1"/>
                          </a:solidFill>
                          <a:effectLst/>
                          <a:latin typeface="Tahoma" pitchFamily="34" charset="0"/>
                        </a:rPr>
                        <a:t>Exp</a:t>
                      </a:r>
                      <a:r>
                        <a:rPr kumimoji="0" lang="en-US" sz="2000" b="0" i="0" u="none" strike="noStrike" cap="none" normalizeH="0" baseline="0" dirty="0" smtClean="0">
                          <a:ln>
                            <a:noFill/>
                          </a:ln>
                          <a:solidFill>
                            <a:schemeClr val="tx1"/>
                          </a:solidFill>
                          <a:effectLst/>
                          <a:latin typeface="Tahoma" pitchFamily="34" charset="0"/>
                        </a:rPr>
                        <a:t>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70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62.5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7.5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4" name="Title 1"/>
          <p:cNvSpPr txBox="1">
            <a:spLocks/>
          </p:cNvSpPr>
          <p:nvPr/>
        </p:nvSpPr>
        <p:spPr>
          <a:xfrm>
            <a:off x="358877" y="99655"/>
            <a:ext cx="8610600" cy="762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dirty="0" smtClean="0"/>
              <a:t>Credit Rationing</a:t>
            </a:r>
            <a:endParaRPr lang="en-US" dirty="0"/>
          </a:p>
        </p:txBody>
      </p:sp>
      <p:sp>
        <p:nvSpPr>
          <p:cNvPr id="5" name="TextBox 4"/>
          <p:cNvSpPr txBox="1"/>
          <p:nvPr/>
        </p:nvSpPr>
        <p:spPr>
          <a:xfrm>
            <a:off x="609600" y="873378"/>
            <a:ext cx="8359877" cy="707886"/>
          </a:xfrm>
          <a:prstGeom prst="rect">
            <a:avLst/>
          </a:prstGeom>
          <a:noFill/>
        </p:spPr>
        <p:txBody>
          <a:bodyPr wrap="square" rtlCol="0">
            <a:spAutoFit/>
          </a:bodyPr>
          <a:lstStyle/>
          <a:p>
            <a:r>
              <a:rPr lang="en-US" sz="2000" dirty="0" smtClean="0"/>
              <a:t>The riskfree rate of return on the $100m debt is 0%. In this case, the promised rate of interest will be 12.5%, assuming that project A will be chosen.</a:t>
            </a:r>
            <a:endParaRPr lang="en-US" sz="2000" dirty="0"/>
          </a:p>
        </p:txBody>
      </p:sp>
      <p:sp>
        <p:nvSpPr>
          <p:cNvPr id="6" name="TextBox 5"/>
          <p:cNvSpPr txBox="1"/>
          <p:nvPr/>
        </p:nvSpPr>
        <p:spPr>
          <a:xfrm>
            <a:off x="609599" y="3733800"/>
            <a:ext cx="8359877" cy="707886"/>
          </a:xfrm>
          <a:prstGeom prst="rect">
            <a:avLst/>
          </a:prstGeom>
          <a:noFill/>
        </p:spPr>
        <p:txBody>
          <a:bodyPr wrap="square" rtlCol="0">
            <a:spAutoFit/>
          </a:bodyPr>
          <a:lstStyle/>
          <a:p>
            <a:r>
              <a:rPr lang="en-US" sz="2000" dirty="0" smtClean="0"/>
              <a:t>Even if the equityholders decide to consider project B, they will find it inferior to project A.</a:t>
            </a:r>
            <a:endParaRPr lang="en-US" sz="2000" dirty="0"/>
          </a:p>
        </p:txBody>
      </p:sp>
    </p:spTree>
    <p:extLst>
      <p:ext uri="{BB962C8B-B14F-4D97-AF65-F5344CB8AC3E}">
        <p14:creationId xmlns:p14="http://schemas.microsoft.com/office/powerpoint/2010/main" val="30455759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3"/>
          <p:cNvGraphicFramePr>
            <a:graphicFrameLocks noGrp="1"/>
          </p:cNvGraphicFramePr>
          <p:nvPr>
            <p:extLst/>
          </p:nvPr>
        </p:nvGraphicFramePr>
        <p:xfrm>
          <a:off x="614288" y="2286000"/>
          <a:ext cx="7843911" cy="2015490"/>
        </p:xfrm>
        <a:graphic>
          <a:graphicData uri="http://schemas.openxmlformats.org/drawingml/2006/table">
            <a:tbl>
              <a:tblPr/>
              <a:tblGrid>
                <a:gridCol w="1960978"/>
                <a:gridCol w="1653027"/>
                <a:gridCol w="2058897"/>
                <a:gridCol w="2171009"/>
              </a:tblGrid>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Project 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Payoff to </a:t>
                      </a:r>
                      <a:r>
                        <a:rPr kumimoji="0" lang="en-US" sz="2000" b="0" i="0" u="none" strike="noStrike" cap="none" normalizeH="0" baseline="0" dirty="0" err="1" smtClean="0">
                          <a:ln>
                            <a:noFill/>
                          </a:ln>
                          <a:solidFill>
                            <a:schemeClr val="tx1"/>
                          </a:solidFill>
                          <a:effectLst/>
                          <a:latin typeface="Tahoma" pitchFamily="34" charset="0"/>
                        </a:rPr>
                        <a:t>proj</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Payoff to bondholders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Payoff to equityholders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Good State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130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127.5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2.5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Bad State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err="1" smtClean="0">
                          <a:ln>
                            <a:noFill/>
                          </a:ln>
                          <a:solidFill>
                            <a:schemeClr val="tx1"/>
                          </a:solidFill>
                          <a:effectLst/>
                          <a:latin typeface="Tahoma" pitchFamily="34" charset="0"/>
                        </a:rPr>
                        <a:t>Exp</a:t>
                      </a:r>
                      <a:r>
                        <a:rPr kumimoji="0" lang="en-US" sz="2000" b="0" i="0" u="none" strike="noStrike" cap="none" normalizeH="0" baseline="0" dirty="0" smtClean="0">
                          <a:ln>
                            <a:noFill/>
                          </a:ln>
                          <a:solidFill>
                            <a:schemeClr val="tx1"/>
                          </a:solidFill>
                          <a:effectLst/>
                          <a:latin typeface="Tahoma" pitchFamily="34" charset="0"/>
                        </a:rPr>
                        <a:t>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114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112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3" name="Group 3"/>
          <p:cNvGraphicFramePr>
            <a:graphicFrameLocks noGrp="1"/>
          </p:cNvGraphicFramePr>
          <p:nvPr>
            <p:extLst/>
          </p:nvPr>
        </p:nvGraphicFramePr>
        <p:xfrm>
          <a:off x="609600" y="4495800"/>
          <a:ext cx="7848600" cy="2015490"/>
        </p:xfrm>
        <a:graphic>
          <a:graphicData uri="http://schemas.openxmlformats.org/drawingml/2006/table">
            <a:tbl>
              <a:tblPr/>
              <a:tblGrid>
                <a:gridCol w="1962150"/>
                <a:gridCol w="1654015"/>
                <a:gridCol w="2060128"/>
                <a:gridCol w="2172307"/>
              </a:tblGrid>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Project B</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Payoff to </a:t>
                      </a:r>
                      <a:r>
                        <a:rPr kumimoji="0" lang="en-US" sz="2000" b="0" i="0" u="none" strike="noStrike" cap="none" normalizeH="0" baseline="0" dirty="0" err="1" smtClean="0">
                          <a:ln>
                            <a:noFill/>
                          </a:ln>
                          <a:solidFill>
                            <a:schemeClr val="tx1"/>
                          </a:solidFill>
                          <a:effectLst/>
                          <a:latin typeface="Tahoma" pitchFamily="34" charset="0"/>
                        </a:rPr>
                        <a:t>proj</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Payoff to bondholders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Payoff to equityholders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Good State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150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127.5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22.5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Bad State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err="1" smtClean="0">
                          <a:ln>
                            <a:noFill/>
                          </a:ln>
                          <a:solidFill>
                            <a:schemeClr val="tx1"/>
                          </a:solidFill>
                          <a:effectLst/>
                          <a:latin typeface="Tahoma" pitchFamily="34" charset="0"/>
                        </a:rPr>
                        <a:t>Exp</a:t>
                      </a:r>
                      <a:r>
                        <a:rPr kumimoji="0" lang="en-US" sz="2000" b="0" i="0" u="none" strike="noStrike" cap="none" normalizeH="0" baseline="0" dirty="0" smtClean="0">
                          <a:ln>
                            <a:noFill/>
                          </a:ln>
                          <a:solidFill>
                            <a:schemeClr val="tx1"/>
                          </a:solidFill>
                          <a:effectLst/>
                          <a:latin typeface="Tahoma" pitchFamily="34" charset="0"/>
                        </a:rPr>
                        <a:t>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70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65.5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4.5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4" name="Title 1"/>
          <p:cNvSpPr txBox="1">
            <a:spLocks/>
          </p:cNvSpPr>
          <p:nvPr/>
        </p:nvSpPr>
        <p:spPr>
          <a:xfrm>
            <a:off x="358877" y="99655"/>
            <a:ext cx="8610600" cy="762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dirty="0" smtClean="0"/>
              <a:t>Credit Rationing</a:t>
            </a:r>
            <a:endParaRPr lang="en-US" dirty="0"/>
          </a:p>
        </p:txBody>
      </p:sp>
      <p:sp>
        <p:nvSpPr>
          <p:cNvPr id="5" name="TextBox 4"/>
          <p:cNvSpPr txBox="1"/>
          <p:nvPr/>
        </p:nvSpPr>
        <p:spPr>
          <a:xfrm>
            <a:off x="228600" y="861655"/>
            <a:ext cx="8534400" cy="1107996"/>
          </a:xfrm>
          <a:prstGeom prst="rect">
            <a:avLst/>
          </a:prstGeom>
          <a:noFill/>
        </p:spPr>
        <p:txBody>
          <a:bodyPr wrap="square" rtlCol="0">
            <a:spAutoFit/>
          </a:bodyPr>
          <a:lstStyle/>
          <a:p>
            <a:r>
              <a:rPr lang="en-US" sz="2200" dirty="0" smtClean="0"/>
              <a:t>Now suppose the risk-free rate of return is 12%.  If investors believe project A will be chosen, the promised interest rate will be 27.5%.  </a:t>
            </a:r>
            <a:br>
              <a:rPr lang="en-US" sz="2200" dirty="0" smtClean="0"/>
            </a:br>
            <a:r>
              <a:rPr lang="en-US" sz="2200" dirty="0" smtClean="0"/>
              <a:t>But then equity holders will find it optimal to choose project B.</a:t>
            </a:r>
            <a:endParaRPr lang="en-US" sz="2200" dirty="0"/>
          </a:p>
        </p:txBody>
      </p:sp>
    </p:spTree>
    <p:extLst>
      <p:ext uri="{BB962C8B-B14F-4D97-AF65-F5344CB8AC3E}">
        <p14:creationId xmlns:p14="http://schemas.microsoft.com/office/powerpoint/2010/main" val="9490184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3677" y="990600"/>
            <a:ext cx="8001000" cy="2719745"/>
          </a:xfrm>
        </p:spPr>
        <p:txBody>
          <a:bodyPr>
            <a:normAutofit fontScale="92500" lnSpcReduction="20000"/>
          </a:bodyPr>
          <a:lstStyle/>
          <a:p>
            <a:r>
              <a:rPr lang="en-US" dirty="0" smtClean="0"/>
              <a:t>As a result, the lenders will have to demand an interest rate of 260%.</a:t>
            </a:r>
          </a:p>
          <a:p>
            <a:r>
              <a:rPr lang="en-US" dirty="0" smtClean="0"/>
              <a:t>But this would not be affordable, since project B has a negative NPV to begin with!</a:t>
            </a:r>
          </a:p>
          <a:p>
            <a:r>
              <a:rPr lang="en-US" dirty="0" smtClean="0"/>
              <a:t>Hence lenders will not be willing to lend at any interest rate!</a:t>
            </a:r>
            <a:endParaRPr lang="en-US" dirty="0"/>
          </a:p>
        </p:txBody>
      </p:sp>
      <p:sp>
        <p:nvSpPr>
          <p:cNvPr id="4" name="Title 1"/>
          <p:cNvSpPr txBox="1">
            <a:spLocks/>
          </p:cNvSpPr>
          <p:nvPr/>
        </p:nvSpPr>
        <p:spPr>
          <a:xfrm>
            <a:off x="358877" y="99655"/>
            <a:ext cx="8610600" cy="762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dirty="0" smtClean="0"/>
              <a:t>Credit Rationing</a:t>
            </a:r>
            <a:endParaRPr lang="en-US" dirty="0"/>
          </a:p>
        </p:txBody>
      </p:sp>
      <p:graphicFrame>
        <p:nvGraphicFramePr>
          <p:cNvPr id="5" name="Group 3"/>
          <p:cNvGraphicFramePr>
            <a:graphicFrameLocks noGrp="1"/>
          </p:cNvGraphicFramePr>
          <p:nvPr>
            <p:extLst/>
          </p:nvPr>
        </p:nvGraphicFramePr>
        <p:xfrm>
          <a:off x="856521" y="3962400"/>
          <a:ext cx="7615311" cy="2015490"/>
        </p:xfrm>
        <a:graphic>
          <a:graphicData uri="http://schemas.openxmlformats.org/drawingml/2006/table">
            <a:tbl>
              <a:tblPr/>
              <a:tblGrid>
                <a:gridCol w="1903828"/>
                <a:gridCol w="1604852"/>
                <a:gridCol w="1998893"/>
                <a:gridCol w="2107738"/>
              </a:tblGrid>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Project B</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Payoff to </a:t>
                      </a:r>
                      <a:r>
                        <a:rPr kumimoji="0" lang="en-US" sz="2000" b="0" i="0" u="none" strike="noStrike" cap="none" normalizeH="0" baseline="0" dirty="0" err="1" smtClean="0">
                          <a:ln>
                            <a:noFill/>
                          </a:ln>
                          <a:solidFill>
                            <a:schemeClr val="tx1"/>
                          </a:solidFill>
                          <a:effectLst/>
                          <a:latin typeface="Tahoma" pitchFamily="34" charset="0"/>
                        </a:rPr>
                        <a:t>proj</a:t>
                      </a:r>
                      <a:r>
                        <a:rPr kumimoji="0" lang="en-US" sz="2000" b="0" i="0" u="none" strike="noStrike" cap="none" normalizeH="0" baseline="0" dirty="0" smtClean="0">
                          <a:ln>
                            <a:noFill/>
                          </a:ln>
                          <a:solidFill>
                            <a:schemeClr val="tx1"/>
                          </a:solidFill>
                          <a:effectLst/>
                          <a:latin typeface="Tahoma" pitchFamily="34" charset="0"/>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Reqd. payoff to bondholders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Payoff to equityholders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Good State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150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360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Bad State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err="1" smtClean="0">
                          <a:ln>
                            <a:noFill/>
                          </a:ln>
                          <a:solidFill>
                            <a:schemeClr val="tx1"/>
                          </a:solidFill>
                          <a:effectLst/>
                          <a:latin typeface="Tahoma" pitchFamily="34" charset="0"/>
                        </a:rPr>
                        <a:t>Exp</a:t>
                      </a:r>
                      <a:r>
                        <a:rPr kumimoji="0" lang="en-US" sz="2000" b="0" i="0" u="none" strike="noStrike" cap="none" normalizeH="0" baseline="0" dirty="0" smtClean="0">
                          <a:ln>
                            <a:noFill/>
                          </a:ln>
                          <a:solidFill>
                            <a:schemeClr val="tx1"/>
                          </a:solidFill>
                          <a:effectLst/>
                          <a:latin typeface="Tahoma" pitchFamily="34" charset="0"/>
                        </a:rPr>
                        <a:t>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114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Tahoma" pitchFamily="34" charset="0"/>
                        </a:rPr>
                        <a:t>112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000" b="0" i="0" u="none" strike="noStrike" cap="none" normalizeH="0" baseline="0" smtClean="0">
                          <a:ln>
                            <a:noFill/>
                          </a:ln>
                          <a:solidFill>
                            <a:schemeClr val="tx1"/>
                          </a:solidFill>
                          <a:effectLst/>
                          <a:latin typeface="Tahoma" pitchFamily="34" charset="0"/>
                        </a:rPr>
                        <a:t>0</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96811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609600"/>
          </a:xfrm>
        </p:spPr>
        <p:txBody>
          <a:bodyPr/>
          <a:lstStyle/>
          <a:p>
            <a:r>
              <a:rPr lang="en-US" dirty="0" smtClean="0"/>
              <a:t>Capital Structure and Liquidation</a:t>
            </a:r>
            <a:endParaRPr lang="en-US" dirty="0"/>
          </a:p>
        </p:txBody>
      </p:sp>
      <p:sp>
        <p:nvSpPr>
          <p:cNvPr id="3" name="Content Placeholder 2"/>
          <p:cNvSpPr>
            <a:spLocks noGrp="1"/>
          </p:cNvSpPr>
          <p:nvPr>
            <p:ph idx="1"/>
          </p:nvPr>
        </p:nvSpPr>
        <p:spPr>
          <a:xfrm>
            <a:off x="152400" y="762000"/>
            <a:ext cx="8915400" cy="6019800"/>
          </a:xfrm>
        </p:spPr>
        <p:txBody>
          <a:bodyPr>
            <a:normAutofit fontScale="77500" lnSpcReduction="20000"/>
          </a:bodyPr>
          <a:lstStyle/>
          <a:p>
            <a:r>
              <a:rPr lang="en-US" dirty="0" smtClean="0"/>
              <a:t>Equity holders are residual claimants and are paid after bondholders get paid. </a:t>
            </a:r>
          </a:p>
          <a:p>
            <a:r>
              <a:rPr lang="en-US" dirty="0" smtClean="0"/>
              <a:t>Hence they can be thought of as having a call option on the assets of the firm, where the exercise price is the face value of debt.</a:t>
            </a:r>
          </a:p>
          <a:p>
            <a:r>
              <a:rPr lang="en-US" dirty="0" smtClean="0"/>
              <a:t>Just as the value of an option is increasing in the volatility of the returns on the underlying asset, so too the value of equity is increasing in the volatility of returns on the assets of the firm.</a:t>
            </a:r>
          </a:p>
          <a:p>
            <a:r>
              <a:rPr lang="en-US" dirty="0" smtClean="0"/>
              <a:t>Compared to the payoff from continuing to operate, liquidation provides a relatively safe payoff.  Hence equityholders prefer to keep the firm going, compared to liquidating it.</a:t>
            </a:r>
          </a:p>
          <a:p>
            <a:r>
              <a:rPr lang="en-US" dirty="0" smtClean="0"/>
              <a:t>Managers as representatives of equityholders also have this preference.  Furthermore, the human capital of managers is often tied up with the continued existence of the firm.</a:t>
            </a:r>
          </a:p>
          <a:p>
            <a:r>
              <a:rPr lang="en-US" dirty="0" smtClean="0"/>
              <a:t>For all of these reasons, leveraged firms are less likely to liquidate.</a:t>
            </a:r>
            <a:endParaRPr lang="en-US" dirty="0"/>
          </a:p>
        </p:txBody>
      </p:sp>
    </p:spTree>
    <p:extLst>
      <p:ext uri="{BB962C8B-B14F-4D97-AF65-F5344CB8AC3E}">
        <p14:creationId xmlns:p14="http://schemas.microsoft.com/office/powerpoint/2010/main" val="2498203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85800"/>
          </a:xfrm>
        </p:spPr>
        <p:txBody>
          <a:bodyPr/>
          <a:lstStyle/>
          <a:p>
            <a:r>
              <a:rPr lang="en-US" dirty="0" smtClean="0"/>
              <a:t>Outline</a:t>
            </a:r>
            <a:endParaRPr lang="en-US" dirty="0"/>
          </a:p>
        </p:txBody>
      </p:sp>
      <p:sp>
        <p:nvSpPr>
          <p:cNvPr id="3" name="Content Placeholder 2"/>
          <p:cNvSpPr>
            <a:spLocks noGrp="1"/>
          </p:cNvSpPr>
          <p:nvPr>
            <p:ph idx="1"/>
          </p:nvPr>
        </p:nvSpPr>
        <p:spPr>
          <a:xfrm>
            <a:off x="685800" y="1066800"/>
            <a:ext cx="7772400" cy="5029200"/>
          </a:xfrm>
        </p:spPr>
        <p:txBody>
          <a:bodyPr>
            <a:normAutofit/>
          </a:bodyPr>
          <a:lstStyle/>
          <a:p>
            <a:r>
              <a:rPr lang="en-US" dirty="0" smtClean="0"/>
              <a:t>Shareholder incentives to increase risk</a:t>
            </a:r>
          </a:p>
          <a:p>
            <a:r>
              <a:rPr lang="en-US" dirty="0" smtClean="0"/>
              <a:t>Incentives to focus on the short-run</a:t>
            </a:r>
          </a:p>
          <a:p>
            <a:r>
              <a:rPr lang="en-US" dirty="0"/>
              <a:t>Incentives to underinvest</a:t>
            </a:r>
          </a:p>
          <a:p>
            <a:r>
              <a:rPr lang="en-US" dirty="0"/>
              <a:t>Incentives to pay excessive dividends</a:t>
            </a:r>
          </a:p>
          <a:p>
            <a:r>
              <a:rPr lang="en-US" dirty="0" smtClean="0"/>
              <a:t>Impact on access to debt and equity capital</a:t>
            </a:r>
          </a:p>
          <a:p>
            <a:r>
              <a:rPr lang="en-US" dirty="0" smtClean="0"/>
              <a:t>Impact on the liquidation decision – incentives to keep a firm intact when it should be liquidated.</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989464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533400"/>
            <a:ext cx="8915400" cy="838200"/>
          </a:xfrm>
        </p:spPr>
        <p:txBody>
          <a:bodyPr>
            <a:normAutofit fontScale="90000"/>
          </a:bodyPr>
          <a:lstStyle/>
          <a:p>
            <a:r>
              <a:rPr lang="en-US" dirty="0" smtClean="0"/>
              <a:t>The impact of existing debt-holder rights</a:t>
            </a:r>
            <a:endParaRPr lang="en-US" dirty="0"/>
          </a:p>
        </p:txBody>
      </p:sp>
      <p:sp>
        <p:nvSpPr>
          <p:cNvPr id="3" name="Content Placeholder 2"/>
          <p:cNvSpPr>
            <a:spLocks noGrp="1"/>
          </p:cNvSpPr>
          <p:nvPr>
            <p:ph idx="1"/>
          </p:nvPr>
        </p:nvSpPr>
        <p:spPr>
          <a:xfrm>
            <a:off x="304800" y="1524000"/>
            <a:ext cx="8458200" cy="4800600"/>
          </a:xfrm>
        </p:spPr>
        <p:txBody>
          <a:bodyPr>
            <a:normAutofit fontScale="92500"/>
          </a:bodyPr>
          <a:lstStyle/>
          <a:p>
            <a:r>
              <a:rPr lang="en-US" dirty="0" smtClean="0"/>
              <a:t>We now look at situations where the existing debt causes equity-holders to take suboptimal decisions because the benefit of the optimal decision at hand would go to the existing debt-holders, thus providing shareholders with a disincentive to take the optimal action.</a:t>
            </a:r>
          </a:p>
          <a:p>
            <a:r>
              <a:rPr lang="en-US" dirty="0" smtClean="0"/>
              <a:t>This includes shareholder myopia, the underinvestment problem, the debt overhang problem and the cashing out problem.</a:t>
            </a:r>
            <a:endParaRPr lang="en-US" dirty="0"/>
          </a:p>
        </p:txBody>
      </p:sp>
    </p:spTree>
    <p:extLst>
      <p:ext uri="{BB962C8B-B14F-4D97-AF65-F5344CB8AC3E}">
        <p14:creationId xmlns:p14="http://schemas.microsoft.com/office/powerpoint/2010/main" val="1467769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990600"/>
          </a:xfrm>
        </p:spPr>
        <p:txBody>
          <a:bodyPr>
            <a:normAutofit fontScale="90000"/>
          </a:bodyPr>
          <a:lstStyle/>
          <a:p>
            <a:r>
              <a:rPr lang="en-US" dirty="0" smtClean="0"/>
              <a:t>Short-sighted investment problem: Summary</a:t>
            </a:r>
            <a:endParaRPr lang="en-US" dirty="0"/>
          </a:p>
        </p:txBody>
      </p:sp>
      <p:sp>
        <p:nvSpPr>
          <p:cNvPr id="3" name="Content Placeholder 2"/>
          <p:cNvSpPr>
            <a:spLocks noGrp="1"/>
          </p:cNvSpPr>
          <p:nvPr>
            <p:ph idx="1"/>
          </p:nvPr>
        </p:nvSpPr>
        <p:spPr>
          <a:xfrm>
            <a:off x="685800" y="1447800"/>
            <a:ext cx="8153400" cy="4953000"/>
          </a:xfrm>
        </p:spPr>
        <p:txBody>
          <a:bodyPr>
            <a:normAutofit fontScale="85000" lnSpcReduction="20000"/>
          </a:bodyPr>
          <a:lstStyle/>
          <a:p>
            <a:r>
              <a:rPr lang="en-US" dirty="0" smtClean="0"/>
              <a:t>The existence of debt can lead shareholder value maximizing managers to take a short-sighted approach to investment.</a:t>
            </a:r>
          </a:p>
          <a:p>
            <a:r>
              <a:rPr lang="en-US" dirty="0" smtClean="0"/>
              <a:t>If the cashflows from a project are higher in the short-run, it might be preferred by shareholders if debt comes due in the short-run.</a:t>
            </a:r>
          </a:p>
          <a:p>
            <a:r>
              <a:rPr lang="en-US" dirty="0" smtClean="0"/>
              <a:t>Given information asymmetry, it may not be easy for the debt to be </a:t>
            </a:r>
            <a:r>
              <a:rPr lang="en-US" dirty="0"/>
              <a:t>rolled </a:t>
            </a:r>
            <a:r>
              <a:rPr lang="en-US" dirty="0" smtClean="0"/>
              <a:t>over.  The higher-NPV long-term project may not be liquid or tradable in the short-run.  </a:t>
            </a:r>
            <a:endParaRPr lang="en-US" dirty="0"/>
          </a:p>
          <a:p>
            <a:r>
              <a:rPr lang="en-US" dirty="0" smtClean="0"/>
              <a:t>Opting for the long-term project may then lead to bankruptcy and loss of shareholder value.</a:t>
            </a:r>
          </a:p>
          <a:p>
            <a:r>
              <a:rPr lang="en-US" dirty="0" smtClean="0"/>
              <a:t>Here’s a numerical example of this phenomenon.</a:t>
            </a:r>
          </a:p>
        </p:txBody>
      </p:sp>
    </p:spTree>
    <p:extLst>
      <p:ext uri="{BB962C8B-B14F-4D97-AF65-F5344CB8AC3E}">
        <p14:creationId xmlns:p14="http://schemas.microsoft.com/office/powerpoint/2010/main" val="27460258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71168" y="762000"/>
            <a:ext cx="807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solidFill>
                  <a:schemeClr val="tx2"/>
                </a:solidFill>
              </a:rPr>
              <a:t>Exhibit 16.2: Applied </a:t>
            </a:r>
            <a:r>
              <a:rPr lang="en-US" sz="1600" b="1" dirty="0" err="1">
                <a:solidFill>
                  <a:schemeClr val="tx2"/>
                </a:solidFill>
              </a:rPr>
              <a:t>Textronics</a:t>
            </a:r>
            <a:r>
              <a:rPr lang="en-US" sz="1600" b="1" dirty="0">
                <a:solidFill>
                  <a:schemeClr val="tx2"/>
                </a:solidFill>
              </a:rPr>
              <a:t> Cash Flows</a:t>
            </a:r>
            <a:endParaRPr lang="en-US" sz="4400" dirty="0">
              <a:solidFill>
                <a:schemeClr val="tx2"/>
              </a:solidFill>
            </a:endParaRPr>
          </a:p>
        </p:txBody>
      </p:sp>
      <p:pic>
        <p:nvPicPr>
          <p:cNvPr id="6149" name="Picture 15" descr="1502.tif                                                       00033ADCNumero Cinco                   AD195CC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243" y="1095632"/>
            <a:ext cx="7621587"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358877" y="99655"/>
            <a:ext cx="8610600" cy="762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dirty="0" smtClean="0"/>
              <a:t>Short-sighted investment problem</a:t>
            </a:r>
            <a:endParaRPr lang="en-US" dirty="0"/>
          </a:p>
        </p:txBody>
      </p:sp>
      <p:sp>
        <p:nvSpPr>
          <p:cNvPr id="8" name="Content Placeholder 2"/>
          <p:cNvSpPr txBox="1">
            <a:spLocks/>
          </p:cNvSpPr>
          <p:nvPr/>
        </p:nvSpPr>
        <p:spPr>
          <a:xfrm>
            <a:off x="152400" y="2432564"/>
            <a:ext cx="8817077" cy="4425436"/>
          </a:xfrm>
          <a:prstGeom prst="rect">
            <a:avLst/>
          </a:prstGeom>
        </p:spPr>
        <p:txBody>
          <a:bodyPr>
            <a:normAutofit fontScale="62500" lnSpcReduction="20000"/>
          </a:bodyPr>
          <a:lstStyle>
            <a:lvl1pPr marL="342900" indent="-342900" algn="l" rtl="0" eaLnBrk="0" fontAlgn="base" hangingPunct="0">
              <a:spcBef>
                <a:spcPct val="20000"/>
              </a:spcBef>
              <a:spcAft>
                <a:spcPct val="0"/>
              </a:spcAft>
              <a:buSzPct val="90000"/>
              <a:buBlip>
                <a:blip r:embed="rId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5"/>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6"/>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7"/>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8"/>
              </a:buBlip>
              <a:defRPr sz="2000">
                <a:solidFill>
                  <a:schemeClr val="tx1"/>
                </a:solidFill>
                <a:latin typeface="+mn-lt"/>
              </a:defRPr>
            </a:lvl5pPr>
            <a:lvl6pPr marL="2514600" indent="-228600" algn="l" rtl="0" fontAlgn="base">
              <a:spcBef>
                <a:spcPct val="20000"/>
              </a:spcBef>
              <a:spcAft>
                <a:spcPct val="0"/>
              </a:spcAft>
              <a:buSzPct val="70000"/>
              <a:buBlip>
                <a:blip r:embed="rId8"/>
              </a:buBlip>
              <a:defRPr sz="2000">
                <a:solidFill>
                  <a:schemeClr val="tx1"/>
                </a:solidFill>
                <a:latin typeface="+mn-lt"/>
              </a:defRPr>
            </a:lvl6pPr>
            <a:lvl7pPr marL="2971800" indent="-228600" algn="l" rtl="0" fontAlgn="base">
              <a:spcBef>
                <a:spcPct val="20000"/>
              </a:spcBef>
              <a:spcAft>
                <a:spcPct val="0"/>
              </a:spcAft>
              <a:buSzPct val="70000"/>
              <a:buBlip>
                <a:blip r:embed="rId8"/>
              </a:buBlip>
              <a:defRPr sz="2000">
                <a:solidFill>
                  <a:schemeClr val="tx1"/>
                </a:solidFill>
                <a:latin typeface="+mn-lt"/>
              </a:defRPr>
            </a:lvl7pPr>
            <a:lvl8pPr marL="3429000" indent="-228600" algn="l" rtl="0" fontAlgn="base">
              <a:spcBef>
                <a:spcPct val="20000"/>
              </a:spcBef>
              <a:spcAft>
                <a:spcPct val="0"/>
              </a:spcAft>
              <a:buSzPct val="70000"/>
              <a:buBlip>
                <a:blip r:embed="rId8"/>
              </a:buBlip>
              <a:defRPr sz="2000">
                <a:solidFill>
                  <a:schemeClr val="tx1"/>
                </a:solidFill>
                <a:latin typeface="+mn-lt"/>
              </a:defRPr>
            </a:lvl8pPr>
            <a:lvl9pPr marL="3886200" indent="-228600" algn="l" rtl="0" fontAlgn="base">
              <a:spcBef>
                <a:spcPct val="20000"/>
              </a:spcBef>
              <a:spcAft>
                <a:spcPct val="0"/>
              </a:spcAft>
              <a:buSzPct val="70000"/>
              <a:buBlip>
                <a:blip r:embed="rId8"/>
              </a:buBlip>
              <a:defRPr sz="2000">
                <a:solidFill>
                  <a:schemeClr val="tx1"/>
                </a:solidFill>
                <a:latin typeface="+mn-lt"/>
              </a:defRPr>
            </a:lvl9pPr>
          </a:lstStyle>
          <a:p>
            <a:r>
              <a:rPr lang="en-US" dirty="0"/>
              <a:t>We assume the riskfree rate is zero.  Then the long-term project value exceeds that of the short-term project.</a:t>
            </a:r>
          </a:p>
          <a:p>
            <a:r>
              <a:rPr lang="en-US" dirty="0"/>
              <a:t>But:</a:t>
            </a:r>
          </a:p>
          <a:p>
            <a:pPr>
              <a:buFont typeface="Arial" pitchFamily="34" charset="0"/>
              <a:buChar char="•"/>
            </a:pPr>
            <a:r>
              <a:rPr lang="en-US" dirty="0"/>
              <a:t>If the firm selects the short-term project, it will have enough funds to meet the debt payment due in year 1</a:t>
            </a:r>
            <a:r>
              <a:rPr lang="en-US" dirty="0" smtClean="0"/>
              <a:t>.  It will default in the unfavorable state in year 2.</a:t>
            </a:r>
          </a:p>
          <a:p>
            <a:pPr>
              <a:buFont typeface="Arial" pitchFamily="34" charset="0"/>
              <a:buChar char="•"/>
            </a:pPr>
            <a:r>
              <a:rPr lang="en-US" dirty="0" smtClean="0"/>
              <a:t>Equityholders will get $20 in the favorable state and zero in the unfavorable state.</a:t>
            </a:r>
            <a:endParaRPr lang="en-US" dirty="0"/>
          </a:p>
          <a:p>
            <a:pPr>
              <a:buFont typeface="Arial" pitchFamily="34" charset="0"/>
              <a:buChar char="•"/>
            </a:pPr>
            <a:r>
              <a:rPr lang="en-US" dirty="0"/>
              <a:t>If the firm selects the long-term project, it will not have enough funds and will have to refinance $30m.  However, if the new debt is junior to the existing debt, </a:t>
            </a:r>
            <a:r>
              <a:rPr lang="en-US" dirty="0" smtClean="0"/>
              <a:t>the firm will have to promise $50 (since it will only be able to pay $10m in the unfavorable state).</a:t>
            </a:r>
          </a:p>
          <a:p>
            <a:pPr>
              <a:buFont typeface="Arial" pitchFamily="34" charset="0"/>
              <a:buChar char="•"/>
            </a:pPr>
            <a:r>
              <a:rPr lang="en-US" dirty="0" smtClean="0"/>
              <a:t>The payoffs to equityholders will be zero in the unfavorable state and $10m in the favorable state, if it takes the long-term project.</a:t>
            </a:r>
          </a:p>
          <a:p>
            <a:pPr>
              <a:buFont typeface="Arial" pitchFamily="34" charset="0"/>
              <a:buChar char="•"/>
            </a:pPr>
            <a:r>
              <a:rPr lang="en-US" dirty="0" smtClean="0"/>
              <a:t>Hence equityholders will choose the short-term project.</a:t>
            </a:r>
            <a:endParaRPr lang="en-US" dirty="0"/>
          </a:p>
        </p:txBody>
      </p:sp>
    </p:spTree>
    <p:extLst>
      <p:ext uri="{BB962C8B-B14F-4D97-AF65-F5344CB8AC3E}">
        <p14:creationId xmlns:p14="http://schemas.microsoft.com/office/powerpoint/2010/main" val="10258861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85800"/>
          </a:xfrm>
        </p:spPr>
        <p:txBody>
          <a:bodyPr/>
          <a:lstStyle/>
          <a:p>
            <a:r>
              <a:rPr lang="en-US" dirty="0"/>
              <a:t>Short-sighted investment problem</a:t>
            </a:r>
          </a:p>
        </p:txBody>
      </p:sp>
      <p:sp>
        <p:nvSpPr>
          <p:cNvPr id="3" name="Content Placeholder 2"/>
          <p:cNvSpPr>
            <a:spLocks noGrp="1"/>
          </p:cNvSpPr>
          <p:nvPr>
            <p:ph idx="1"/>
          </p:nvPr>
        </p:nvSpPr>
        <p:spPr>
          <a:xfrm>
            <a:off x="685800" y="990600"/>
            <a:ext cx="7772400" cy="5334000"/>
          </a:xfrm>
        </p:spPr>
        <p:txBody>
          <a:bodyPr>
            <a:normAutofit fontScale="70000" lnSpcReduction="20000"/>
          </a:bodyPr>
          <a:lstStyle/>
          <a:p>
            <a:r>
              <a:rPr lang="en-US" dirty="0" smtClean="0"/>
              <a:t>Some questions:</a:t>
            </a:r>
          </a:p>
          <a:p>
            <a:r>
              <a:rPr lang="en-US" dirty="0" smtClean="0"/>
              <a:t>We can see that the firm will not be bankrupt even if it takes the long-term project because the value of the project plus existing assets is $40m + $20m from the long-term project and 50 + (60+10)/2 from existing assets for a total of $145m., while the face value of liabilities are $140m.  </a:t>
            </a:r>
          </a:p>
          <a:p>
            <a:pPr lvl="1"/>
            <a:r>
              <a:rPr lang="en-US" dirty="0" smtClean="0"/>
              <a:t>If so, why are we considering additional debt?  Why not consider additional equity, which the firm could also raise, given that it is not bankrupt?</a:t>
            </a:r>
          </a:p>
          <a:p>
            <a:pPr lvl="1"/>
            <a:r>
              <a:rPr lang="en-US" dirty="0" smtClean="0"/>
              <a:t>Would that then lead the firm to pick the long-term project?</a:t>
            </a:r>
          </a:p>
          <a:p>
            <a:r>
              <a:rPr lang="en-US" dirty="0" smtClean="0"/>
              <a:t>Why issue junior debt?  Why might there be a covenant preventing the firm from raising new debt with equal seniority to existing debt?</a:t>
            </a:r>
          </a:p>
          <a:p>
            <a:r>
              <a:rPr lang="en-US" dirty="0" smtClean="0"/>
              <a:t>What if the firm could issue such debt?  Would the firm then end up choosing the long-term project?</a:t>
            </a:r>
          </a:p>
        </p:txBody>
      </p:sp>
    </p:spTree>
    <p:extLst>
      <p:ext uri="{BB962C8B-B14F-4D97-AF65-F5344CB8AC3E}">
        <p14:creationId xmlns:p14="http://schemas.microsoft.com/office/powerpoint/2010/main" val="710808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838200"/>
          </a:xfrm>
        </p:spPr>
        <p:txBody>
          <a:bodyPr/>
          <a:lstStyle/>
          <a:p>
            <a:r>
              <a:rPr lang="en-US" dirty="0" smtClean="0"/>
              <a:t>Dispossessing bondholders</a:t>
            </a:r>
            <a:endParaRPr lang="en-US" dirty="0"/>
          </a:p>
        </p:txBody>
      </p:sp>
      <p:sp>
        <p:nvSpPr>
          <p:cNvPr id="3" name="Content Placeholder 2"/>
          <p:cNvSpPr>
            <a:spLocks noGrp="1"/>
          </p:cNvSpPr>
          <p:nvPr>
            <p:ph idx="1"/>
          </p:nvPr>
        </p:nvSpPr>
        <p:spPr>
          <a:xfrm>
            <a:off x="457200" y="1066800"/>
            <a:ext cx="8382000" cy="5181600"/>
          </a:xfrm>
        </p:spPr>
        <p:txBody>
          <a:bodyPr>
            <a:normAutofit fontScale="70000" lnSpcReduction="20000"/>
          </a:bodyPr>
          <a:lstStyle/>
          <a:p>
            <a:r>
              <a:rPr lang="en-US" dirty="0" smtClean="0"/>
              <a:t>Equityholders can potentially expropriate bondholders by issuing more debt.  This is obviously true if the new debt is senior to the existing debt.  But it is sometimes possible even if the new debt is of equal seniority, as the following example shows.</a:t>
            </a:r>
          </a:p>
          <a:p>
            <a:r>
              <a:rPr lang="en-US" dirty="0" smtClean="0"/>
              <a:t>Suppose the cashflows in the good state are 2500 and 800 in the bad state.  Suppose there is debt with a face value of 1000.  The equityholders will get an average payoff of $750.  Bondholders will get (1000+800) or $900 on average.</a:t>
            </a:r>
          </a:p>
          <a:p>
            <a:r>
              <a:rPr lang="en-US" dirty="0" smtClean="0"/>
              <a:t>Now suppose equityholders issue debt worth 1000, promise to pay 70% and pay the $1000 as dividends.</a:t>
            </a:r>
          </a:p>
          <a:p>
            <a:r>
              <a:rPr lang="en-US" dirty="0" smtClean="0"/>
              <a:t>Equityholders will be better off, of course; they will get $1000.</a:t>
            </a:r>
          </a:p>
          <a:p>
            <a:r>
              <a:rPr lang="en-US" dirty="0" smtClean="0"/>
              <a:t>What about the new bondholders?</a:t>
            </a:r>
          </a:p>
          <a:p>
            <a:r>
              <a:rPr lang="en-US" dirty="0" smtClean="0"/>
              <a:t>They will have debt with a face value of 1700 and so will get [1700/(2700)]x2500 or $1574 in the good state and </a:t>
            </a:r>
            <a:r>
              <a:rPr lang="en-US" dirty="0"/>
              <a:t>[1700/(2700)]</a:t>
            </a:r>
            <a:r>
              <a:rPr lang="en-US" dirty="0" smtClean="0"/>
              <a:t>x800 or $504 in the bad state for an average payoff of $1038.89 or 3.89%.  So they might go for the deal.</a:t>
            </a:r>
            <a:endParaRPr lang="en-US" dirty="0"/>
          </a:p>
        </p:txBody>
      </p:sp>
    </p:spTree>
    <p:extLst>
      <p:ext uri="{BB962C8B-B14F-4D97-AF65-F5344CB8AC3E}">
        <p14:creationId xmlns:p14="http://schemas.microsoft.com/office/powerpoint/2010/main" val="18719675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1850"/>
          </a:xfrm>
        </p:spPr>
        <p:txBody>
          <a:bodyPr/>
          <a:lstStyle/>
          <a:p>
            <a:r>
              <a:rPr lang="en-US" dirty="0" smtClean="0"/>
              <a:t>Dispossessing bondholders</a:t>
            </a:r>
            <a:endParaRPr lang="en-US" dirty="0"/>
          </a:p>
        </p:txBody>
      </p:sp>
      <p:sp>
        <p:nvSpPr>
          <p:cNvPr id="3" name="Content Placeholder 2"/>
          <p:cNvSpPr>
            <a:spLocks noGrp="1"/>
          </p:cNvSpPr>
          <p:nvPr>
            <p:ph idx="1"/>
          </p:nvPr>
        </p:nvSpPr>
        <p:spPr>
          <a:xfrm>
            <a:off x="457200" y="1371600"/>
            <a:ext cx="8001000" cy="5105400"/>
          </a:xfrm>
        </p:spPr>
        <p:txBody>
          <a:bodyPr>
            <a:normAutofit fontScale="62500" lnSpcReduction="20000"/>
          </a:bodyPr>
          <a:lstStyle/>
          <a:p>
            <a:r>
              <a:rPr lang="en-US" dirty="0" smtClean="0"/>
              <a:t>Where’s </a:t>
            </a:r>
            <a:r>
              <a:rPr lang="en-US" dirty="0"/>
              <a:t>this money coming from?  Existing bondholders get [1000/(2700)]x2500 or $926 in the good state and [1000/(2700)]x800 or $296 in the bad state for an average payoff of $611 compared to the average payoff of $900 previously.</a:t>
            </a:r>
          </a:p>
          <a:p>
            <a:r>
              <a:rPr lang="en-US" dirty="0"/>
              <a:t>Hence by issuing debt of equal seniority, both equityholders and the new bondholders do better by dispossessing the existing bondholders</a:t>
            </a:r>
            <a:r>
              <a:rPr lang="en-US" dirty="0" smtClean="0"/>
              <a:t>.</a:t>
            </a:r>
          </a:p>
          <a:p>
            <a:r>
              <a:rPr lang="en-US" dirty="0" smtClean="0"/>
              <a:t>In this example, the equityholders used the new money raised to pay themselves dividends.  What if they had used the money to invest in new profitable projects?  Obviously, in such a case, the existing bondholders would be potentially better off (but not always).  </a:t>
            </a:r>
          </a:p>
          <a:p>
            <a:pPr marL="342900" lvl="1" indent="-342900">
              <a:buSzPct val="90000"/>
              <a:buBlip>
                <a:blip r:embed="rId2"/>
              </a:buBlip>
            </a:pPr>
            <a:r>
              <a:rPr lang="en-US" sz="3300" dirty="0">
                <a:ea typeface="+mn-ea"/>
                <a:cs typeface="+mn-cs"/>
              </a:rPr>
              <a:t>As a result, bondholders do not, typically, restrict companies from raising new debt of equal seniority; however, they often put in a negative pledge clause restricting the firm from issuing new debt that might reduce the security of the current lender.  For example, issuing debt that is senior to the current debt</a:t>
            </a:r>
            <a:r>
              <a:rPr lang="en-US" sz="3300" dirty="0" smtClean="0">
                <a:ea typeface="+mn-ea"/>
                <a:cs typeface="+mn-cs"/>
              </a:rPr>
              <a:t>.</a:t>
            </a:r>
            <a:endParaRPr lang="en-US" dirty="0"/>
          </a:p>
        </p:txBody>
      </p:sp>
    </p:spTree>
    <p:extLst>
      <p:ext uri="{BB962C8B-B14F-4D97-AF65-F5344CB8AC3E}">
        <p14:creationId xmlns:p14="http://schemas.microsoft.com/office/powerpoint/2010/main" val="6110187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603250"/>
          </a:xfrm>
        </p:spPr>
        <p:txBody>
          <a:bodyPr/>
          <a:lstStyle/>
          <a:p>
            <a:r>
              <a:rPr lang="en-US" dirty="0" smtClean="0"/>
              <a:t>The Underinvestment Problem</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26</a:t>
            </a:fld>
            <a:endParaRPr lang="en-US" dirty="0"/>
          </a:p>
        </p:txBody>
      </p:sp>
      <p:sp>
        <p:nvSpPr>
          <p:cNvPr id="4" name="Content Placeholder 3"/>
          <p:cNvSpPr>
            <a:spLocks noGrp="1"/>
          </p:cNvSpPr>
          <p:nvPr>
            <p:ph sz="quarter" idx="4294967295"/>
          </p:nvPr>
        </p:nvSpPr>
        <p:spPr>
          <a:xfrm>
            <a:off x="302455" y="914400"/>
            <a:ext cx="8839200" cy="3352800"/>
          </a:xfrm>
          <a:prstGeom prst="rect">
            <a:avLst/>
          </a:prstGeom>
        </p:spPr>
        <p:txBody>
          <a:bodyPr>
            <a:normAutofit fontScale="77500" lnSpcReduction="20000"/>
          </a:bodyPr>
          <a:lstStyle/>
          <a:p>
            <a:pPr>
              <a:lnSpc>
                <a:spcPct val="120000"/>
              </a:lnSpc>
            </a:pPr>
            <a:r>
              <a:rPr lang="en-US" dirty="0" smtClean="0"/>
              <a:t>Consider a firm that currently has debt with face value of $1000 that will come due in one year and assets that are projected to be worth $900 in one year.  </a:t>
            </a:r>
          </a:p>
          <a:p>
            <a:pPr>
              <a:lnSpc>
                <a:spcPct val="120000"/>
              </a:lnSpc>
            </a:pPr>
            <a:r>
              <a:rPr lang="en-US" dirty="0" smtClean="0"/>
              <a:t>Suppose the firm has the opportunity to invest in a new project requiring an immediate investment of $100 and offering a return of 50% in one year.  Assuming the required rate of return for this project is less than 50%, it’s a NPV&gt;0 project.</a:t>
            </a:r>
          </a:p>
        </p:txBody>
      </p:sp>
      <p:pic>
        <p:nvPicPr>
          <p:cNvPr id="5" name="Picture 5" descr="BD16_13_16t04"/>
          <p:cNvPicPr preferRelativeResize="0">
            <a:picLocks noChangeAspect="1" noChangeArrowheads="1"/>
          </p:cNvPicPr>
          <p:nvPr>
            <p:custDataLst>
              <p:tags r:id="rId1"/>
            </p:custDataLst>
          </p:nvPr>
        </p:nvPicPr>
        <p:blipFill>
          <a:blip r:embed="rId4" cstate="print"/>
          <a:srcRect t="24638" r="901"/>
          <a:stretch>
            <a:fillRect/>
          </a:stretch>
        </p:blipFill>
        <p:spPr>
          <a:xfrm>
            <a:off x="457200" y="4419600"/>
            <a:ext cx="7467600" cy="2284124"/>
          </a:xfrm>
          <a:prstGeom prst="rect">
            <a:avLst/>
          </a:prstGeom>
          <a:noFill/>
          <a:ln/>
        </p:spPr>
      </p:pic>
    </p:spTree>
    <p:extLst>
      <p:ext uri="{BB962C8B-B14F-4D97-AF65-F5344CB8AC3E}">
        <p14:creationId xmlns:p14="http://schemas.microsoft.com/office/powerpoint/2010/main" val="17373706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603250"/>
          </a:xfrm>
        </p:spPr>
        <p:txBody>
          <a:bodyPr/>
          <a:lstStyle/>
          <a:p>
            <a:r>
              <a:rPr lang="en-US" dirty="0" smtClean="0"/>
              <a:t>The Underinvestment Problem</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27</a:t>
            </a:fld>
            <a:endParaRPr lang="en-US" dirty="0"/>
          </a:p>
        </p:txBody>
      </p:sp>
      <p:sp>
        <p:nvSpPr>
          <p:cNvPr id="4" name="Content Placeholder 3"/>
          <p:cNvSpPr>
            <a:spLocks noGrp="1"/>
          </p:cNvSpPr>
          <p:nvPr>
            <p:ph sz="quarter" idx="4294967295"/>
          </p:nvPr>
        </p:nvSpPr>
        <p:spPr>
          <a:xfrm>
            <a:off x="302455" y="914400"/>
            <a:ext cx="8839200" cy="5334000"/>
          </a:xfrm>
          <a:prstGeom prst="rect">
            <a:avLst/>
          </a:prstGeom>
        </p:spPr>
        <p:txBody>
          <a:bodyPr>
            <a:normAutofit fontScale="85000" lnSpcReduction="20000"/>
          </a:bodyPr>
          <a:lstStyle/>
          <a:p>
            <a:pPr>
              <a:lnSpc>
                <a:spcPct val="120000"/>
              </a:lnSpc>
            </a:pPr>
            <a:r>
              <a:rPr lang="en-US" dirty="0" smtClean="0"/>
              <a:t>Suppose the only way to get the $100 for the initial investment is for the existing equity holders to contribute it.</a:t>
            </a:r>
          </a:p>
          <a:p>
            <a:pPr>
              <a:lnSpc>
                <a:spcPct val="120000"/>
              </a:lnSpc>
            </a:pPr>
            <a:r>
              <a:rPr lang="en-US" dirty="0" smtClean="0"/>
              <a:t>With the new project, equity-holders will get $50 in one year for a current investment of $100 – clearly equity-holders would not make the investment even though the project has an NPV &gt; 0.  This is the Underinvestment Problem.</a:t>
            </a:r>
          </a:p>
          <a:p>
            <a:pPr>
              <a:lnSpc>
                <a:spcPct val="120000"/>
              </a:lnSpc>
            </a:pPr>
            <a:r>
              <a:rPr lang="en-US" dirty="0" smtClean="0"/>
              <a:t>This problem is also similar to another problem called the debt overhang problem where the existence of debt in a firm that’s close to financial distress inhibits additional borrowing and investment.</a:t>
            </a:r>
            <a:endParaRPr lang="en-US" dirty="0"/>
          </a:p>
        </p:txBody>
      </p:sp>
    </p:spTree>
    <p:extLst>
      <p:ext uri="{BB962C8B-B14F-4D97-AF65-F5344CB8AC3E}">
        <p14:creationId xmlns:p14="http://schemas.microsoft.com/office/powerpoint/2010/main" val="22041136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603250"/>
          </a:xfrm>
        </p:spPr>
        <p:txBody>
          <a:bodyPr/>
          <a:lstStyle/>
          <a:p>
            <a:r>
              <a:rPr lang="en-US" dirty="0" smtClean="0"/>
              <a:t>Debt Overhang</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28</a:t>
            </a:fld>
            <a:endParaRPr lang="en-US" dirty="0"/>
          </a:p>
        </p:txBody>
      </p:sp>
      <p:sp>
        <p:nvSpPr>
          <p:cNvPr id="4" name="Content Placeholder 3"/>
          <p:cNvSpPr>
            <a:spLocks noGrp="1"/>
          </p:cNvSpPr>
          <p:nvPr>
            <p:ph sz="quarter" idx="4294967295"/>
          </p:nvPr>
        </p:nvSpPr>
        <p:spPr>
          <a:xfrm>
            <a:off x="302455" y="914399"/>
            <a:ext cx="8689145" cy="5562601"/>
          </a:xfrm>
          <a:prstGeom prst="rect">
            <a:avLst/>
          </a:prstGeom>
        </p:spPr>
        <p:txBody>
          <a:bodyPr>
            <a:normAutofit fontScale="70000" lnSpcReduction="20000"/>
          </a:bodyPr>
          <a:lstStyle/>
          <a:p>
            <a:pPr>
              <a:lnSpc>
                <a:spcPct val="120000"/>
              </a:lnSpc>
            </a:pPr>
            <a:r>
              <a:rPr lang="en-US" dirty="0" smtClean="0"/>
              <a:t>C</a:t>
            </a:r>
            <a:r>
              <a:rPr lang="en-US" dirty="0">
                <a:cs typeface="Times New Roman" pitchFamily="18" charset="0"/>
              </a:rPr>
              <a:t>onsider a firm with $4000 of principal and interest payments due at the end of the year. </a:t>
            </a:r>
            <a:r>
              <a:rPr lang="en-US" dirty="0" smtClean="0">
                <a:cs typeface="Times New Roman" pitchFamily="18" charset="0"/>
              </a:rPr>
              <a:t>(e.g. if we assume </a:t>
            </a:r>
            <a:r>
              <a:rPr lang="en-US" dirty="0">
                <a:cs typeface="Times New Roman" pitchFamily="18" charset="0"/>
              </a:rPr>
              <a:t>$3200 lent at 25% stated.  Assume also a riskfree rate of 18% with the higher stated interest rate due to the perceived risk at the time of the debt issue.)  If there is a recession, it will be pulled into bankruptcy because its cash flows will be only $2400.  Else, it will have cash flows of $5000</a:t>
            </a:r>
            <a:r>
              <a:rPr lang="en-US" dirty="0" smtClean="0">
                <a:cs typeface="Times New Roman" pitchFamily="18" charset="0"/>
              </a:rPr>
              <a:t>.</a:t>
            </a:r>
          </a:p>
          <a:p>
            <a:pPr>
              <a:lnSpc>
                <a:spcPct val="120000"/>
              </a:lnSpc>
            </a:pPr>
            <a:r>
              <a:rPr lang="en-US" dirty="0">
                <a:cs typeface="Times New Roman" pitchFamily="18" charset="0"/>
              </a:rPr>
              <a:t>The firm could avoid bankruptcy in a recession by raising new equity to invest in a new project (soon after beginning).  The project costs $1000 and brings in $</a:t>
            </a:r>
            <a:r>
              <a:rPr lang="en-US" dirty="0" smtClean="0">
                <a:cs typeface="Times New Roman" pitchFamily="18" charset="0"/>
              </a:rPr>
              <a:t>1400 </a:t>
            </a:r>
            <a:r>
              <a:rPr lang="en-US" dirty="0">
                <a:cs typeface="Times New Roman" pitchFamily="18" charset="0"/>
              </a:rPr>
              <a:t>in </a:t>
            </a:r>
            <a:r>
              <a:rPr lang="en-US" dirty="0" smtClean="0">
                <a:cs typeface="Times New Roman" pitchFamily="18" charset="0"/>
              </a:rPr>
              <a:t>the boom state and $1200 in the recession state </a:t>
            </a:r>
            <a:r>
              <a:rPr lang="en-US" dirty="0">
                <a:cs typeface="Times New Roman" pitchFamily="18" charset="0"/>
              </a:rPr>
              <a:t>and has an NPV &gt; 0 (if we use an 18% discount rate</a:t>
            </a:r>
            <a:r>
              <a:rPr lang="en-US" dirty="0" smtClean="0">
                <a:cs typeface="Times New Roman" pitchFamily="18" charset="0"/>
              </a:rPr>
              <a:t>).</a:t>
            </a:r>
          </a:p>
          <a:p>
            <a:pPr>
              <a:lnSpc>
                <a:spcPct val="120000"/>
              </a:lnSpc>
            </a:pPr>
            <a:r>
              <a:rPr lang="en-US" dirty="0" smtClean="0">
                <a:cs typeface="Times New Roman" pitchFamily="18" charset="0"/>
              </a:rPr>
              <a:t>R</a:t>
            </a:r>
            <a:r>
              <a:rPr lang="en-US" dirty="0">
                <a:cs typeface="Times New Roman" pitchFamily="18" charset="0"/>
              </a:rPr>
              <a:t>ecession and Boom states are equally likely</a:t>
            </a:r>
            <a:r>
              <a:rPr lang="en-US" dirty="0" smtClean="0">
                <a:cs typeface="Times New Roman" pitchFamily="18" charset="0"/>
              </a:rPr>
              <a:t>.</a:t>
            </a:r>
          </a:p>
          <a:p>
            <a:pPr>
              <a:lnSpc>
                <a:spcPct val="120000"/>
              </a:lnSpc>
            </a:pPr>
            <a:r>
              <a:rPr lang="en-US" dirty="0" smtClean="0">
                <a:cs typeface="Times New Roman" pitchFamily="18" charset="0"/>
              </a:rPr>
              <a:t>Will </a:t>
            </a:r>
            <a:r>
              <a:rPr lang="en-US" dirty="0"/>
              <a:t>it do the right thing and raise new equity funds</a:t>
            </a:r>
            <a:r>
              <a:rPr lang="en-US" dirty="0" smtClean="0"/>
              <a:t>?</a:t>
            </a:r>
            <a:endParaRPr lang="en-US" dirty="0"/>
          </a:p>
        </p:txBody>
      </p:sp>
    </p:spTree>
    <p:extLst>
      <p:ext uri="{BB962C8B-B14F-4D97-AF65-F5344CB8AC3E}">
        <p14:creationId xmlns:p14="http://schemas.microsoft.com/office/powerpoint/2010/main" val="15355028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609600" y="381000"/>
            <a:ext cx="7772400" cy="381000"/>
          </a:xfrm>
        </p:spPr>
        <p:txBody>
          <a:bodyPr/>
          <a:lstStyle/>
          <a:p>
            <a:r>
              <a:rPr lang="en-US"/>
              <a:t>No equity solution</a:t>
            </a:r>
          </a:p>
        </p:txBody>
      </p:sp>
      <p:graphicFrame>
        <p:nvGraphicFramePr>
          <p:cNvPr id="207913" name="Group 41"/>
          <p:cNvGraphicFramePr>
            <a:graphicFrameLocks noGrp="1"/>
          </p:cNvGraphicFramePr>
          <p:nvPr>
            <p:extLst>
              <p:ext uri="{D42A27DB-BD31-4B8C-83A1-F6EECF244321}">
                <p14:modId xmlns:p14="http://schemas.microsoft.com/office/powerpoint/2010/main" val="1381194347"/>
              </p:ext>
            </p:extLst>
          </p:nvPr>
        </p:nvGraphicFramePr>
        <p:xfrm>
          <a:off x="381000" y="1066800"/>
          <a:ext cx="8382000" cy="4251644"/>
        </p:xfrm>
        <a:graphic>
          <a:graphicData uri="http://schemas.openxmlformats.org/drawingml/2006/table">
            <a:tbl>
              <a:tblPr/>
              <a:tblGrid>
                <a:gridCol w="2374900"/>
                <a:gridCol w="1262063"/>
                <a:gridCol w="1817687"/>
                <a:gridCol w="1157288"/>
                <a:gridCol w="1770062"/>
              </a:tblGrid>
              <a:tr h="585788">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Firm Without Proj</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Firm With Proj</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r>
              <a:tr h="5842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Boom </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Recession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Boom</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Recession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884238">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Firm Cashflows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5000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2400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6400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3600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68388">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Bondholders’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4000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2400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4000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3600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68388">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Stockholders’ claim</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1000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2400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207911" name="Text Box 39"/>
          <p:cNvSpPr txBox="1">
            <a:spLocks noChangeArrowheads="1"/>
          </p:cNvSpPr>
          <p:nvPr/>
        </p:nvSpPr>
        <p:spPr bwMode="auto">
          <a:xfrm>
            <a:off x="685800" y="5484813"/>
            <a:ext cx="82296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dirty="0"/>
              <a:t>The new project will not be undertaken.  Stockholders have on av. $500 without the project, and </a:t>
            </a:r>
            <a:r>
              <a:rPr lang="en-US" sz="2800" dirty="0" smtClean="0"/>
              <a:t>$200 </a:t>
            </a:r>
            <a:r>
              <a:rPr lang="en-US" sz="2800" dirty="0"/>
              <a:t>with the project [(</a:t>
            </a:r>
            <a:r>
              <a:rPr lang="en-US" sz="2800" dirty="0" smtClean="0"/>
              <a:t>2400</a:t>
            </a:r>
            <a:r>
              <a:rPr lang="en-US" sz="2800" dirty="0"/>
              <a:t>)/2 – 1000].</a:t>
            </a:r>
          </a:p>
        </p:txBody>
      </p:sp>
    </p:spTree>
    <p:extLst>
      <p:ext uri="{BB962C8B-B14F-4D97-AF65-F5344CB8AC3E}">
        <p14:creationId xmlns:p14="http://schemas.microsoft.com/office/powerpoint/2010/main" val="1585876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1850"/>
          </a:xfrm>
        </p:spPr>
        <p:txBody>
          <a:bodyPr/>
          <a:lstStyle/>
          <a:p>
            <a:r>
              <a:rPr lang="en-US" dirty="0" smtClean="0"/>
              <a:t>Leverage and Risk</a:t>
            </a:r>
            <a:endParaRPr lang="en-US" dirty="0"/>
          </a:p>
        </p:txBody>
      </p:sp>
      <p:sp>
        <p:nvSpPr>
          <p:cNvPr id="3" name="Content Placeholder 2"/>
          <p:cNvSpPr>
            <a:spLocks noGrp="1"/>
          </p:cNvSpPr>
          <p:nvPr>
            <p:ph idx="1"/>
          </p:nvPr>
        </p:nvSpPr>
        <p:spPr>
          <a:xfrm>
            <a:off x="685800" y="1447800"/>
            <a:ext cx="7772400" cy="4648200"/>
          </a:xfrm>
        </p:spPr>
        <p:txBody>
          <a:bodyPr>
            <a:normAutofit fontScale="85000" lnSpcReduction="10000"/>
          </a:bodyPr>
          <a:lstStyle/>
          <a:p>
            <a:r>
              <a:rPr lang="en-US" dirty="0" smtClean="0"/>
              <a:t>We first look at the incentives for levered firms to take excessive risk.  </a:t>
            </a:r>
          </a:p>
          <a:p>
            <a:r>
              <a:rPr lang="en-US" dirty="0" smtClean="0"/>
              <a:t>This also leads to a phenomenon called credit rationing, as well as managerial unwillingness to liquidate the firm.</a:t>
            </a:r>
          </a:p>
          <a:p>
            <a:r>
              <a:rPr lang="en-US" dirty="0" smtClean="0"/>
              <a:t>We will look at three examples; in the first two, the firm will not need to invest additional resources.</a:t>
            </a:r>
          </a:p>
          <a:p>
            <a:r>
              <a:rPr lang="en-US" dirty="0" smtClean="0"/>
              <a:t>In the first example, one of the options is to do nothing; in the second example, the firm has to choose between two alternate projects.</a:t>
            </a:r>
          </a:p>
          <a:p>
            <a:endParaRPr lang="en-US" dirty="0"/>
          </a:p>
        </p:txBody>
      </p:sp>
    </p:spTree>
    <p:extLst>
      <p:ext uri="{BB962C8B-B14F-4D97-AF65-F5344CB8AC3E}">
        <p14:creationId xmlns:p14="http://schemas.microsoft.com/office/powerpoint/2010/main" val="817974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228600" y="0"/>
            <a:ext cx="8763000" cy="838200"/>
          </a:xfrm>
        </p:spPr>
        <p:txBody>
          <a:bodyPr/>
          <a:lstStyle/>
          <a:p>
            <a:r>
              <a:rPr lang="en-US" dirty="0"/>
              <a:t>And maybe no </a:t>
            </a:r>
            <a:r>
              <a:rPr lang="en-US" dirty="0" smtClean="0"/>
              <a:t>junior debt </a:t>
            </a:r>
            <a:r>
              <a:rPr lang="en-US" dirty="0"/>
              <a:t>solution</a:t>
            </a:r>
          </a:p>
        </p:txBody>
      </p:sp>
      <p:graphicFrame>
        <p:nvGraphicFramePr>
          <p:cNvPr id="209923" name="Group 3"/>
          <p:cNvGraphicFramePr>
            <a:graphicFrameLocks noGrp="1"/>
          </p:cNvGraphicFramePr>
          <p:nvPr>
            <p:ph idx="1"/>
            <p:extLst>
              <p:ext uri="{D42A27DB-BD31-4B8C-83A1-F6EECF244321}">
                <p14:modId xmlns:p14="http://schemas.microsoft.com/office/powerpoint/2010/main" val="2002079319"/>
              </p:ext>
            </p:extLst>
          </p:nvPr>
        </p:nvGraphicFramePr>
        <p:xfrm>
          <a:off x="762000" y="914400"/>
          <a:ext cx="7924800" cy="4815840"/>
        </p:xfrm>
        <a:graphic>
          <a:graphicData uri="http://schemas.openxmlformats.org/drawingml/2006/table">
            <a:tbl>
              <a:tblPr/>
              <a:tblGrid>
                <a:gridCol w="2284413"/>
                <a:gridCol w="1409700"/>
                <a:gridCol w="1408112"/>
                <a:gridCol w="1412875"/>
                <a:gridCol w="1409700"/>
              </a:tblGrid>
              <a:tr h="277813">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Firm W/o Proj</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Firm W/ </a:t>
                      </a:r>
                      <a:r>
                        <a:rPr kumimoji="0" lang="en-US" sz="2800" b="0" i="0" u="none" strike="noStrike" cap="none" normalizeH="0" baseline="0" dirty="0" err="1" smtClean="0">
                          <a:ln>
                            <a:noFill/>
                          </a:ln>
                          <a:solidFill>
                            <a:schemeClr val="tx1"/>
                          </a:solidFill>
                          <a:effectLst/>
                          <a:latin typeface="Tahoma" pitchFamily="34" charset="0"/>
                        </a:rPr>
                        <a:t>Proj</a:t>
                      </a: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r>
              <a:tr h="3937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Boom </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Recesn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Boom</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Recesn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Firm Cashflows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5000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2400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6400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3600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76275">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Bondholders’ payoff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4000</a:t>
                      </a:r>
                      <a:endParaRPr kumimoji="0" lang="en-US" sz="2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2400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4000</a:t>
                      </a:r>
                      <a:endParaRPr kumimoji="0" lang="en-US" sz="2400" b="0" i="0" u="none" strike="noStrike" cap="none" normalizeH="0" baseline="3000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3600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76275">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New Jr. bondholders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dirty="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kern="1200" cap="none" normalizeH="0" baseline="0" dirty="0" smtClean="0">
                          <a:ln>
                            <a:noFill/>
                          </a:ln>
                          <a:solidFill>
                            <a:schemeClr val="tx1"/>
                          </a:solidFill>
                          <a:effectLst/>
                          <a:latin typeface="Tahoma" pitchFamily="34" charset="0"/>
                          <a:ea typeface="+mn-ea"/>
                          <a:cs typeface="+mn-cs"/>
                        </a:rPr>
                        <a:t>2360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Stockholders’ claim</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1000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40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209959" name="Text Box 39"/>
          <p:cNvSpPr txBox="1">
            <a:spLocks noChangeArrowheads="1"/>
          </p:cNvSpPr>
          <p:nvPr/>
        </p:nvSpPr>
        <p:spPr bwMode="auto">
          <a:xfrm>
            <a:off x="228600" y="5715000"/>
            <a:ext cx="84582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600" dirty="0"/>
              <a:t>Equityholders won’t want to borrow money on the original terms either; it still won’t be worthwhile</a:t>
            </a:r>
            <a:r>
              <a:rPr lang="en-US" sz="1600" dirty="0" smtClean="0"/>
              <a:t>.</a:t>
            </a:r>
            <a:br>
              <a:rPr lang="en-US" sz="1600" dirty="0" smtClean="0"/>
            </a:br>
            <a:r>
              <a:rPr lang="en-US" sz="1600" dirty="0" smtClean="0"/>
              <a:t>*The bondholders’ payoff assumes that the additional $1000 is raised as junior debt.  Hence it will be paid only in the boom situation and so the payoff in that situation will have to be double the required payoff.</a:t>
            </a:r>
            <a:endParaRPr lang="en-US" sz="1600" dirty="0"/>
          </a:p>
        </p:txBody>
      </p:sp>
    </p:spTree>
    <p:extLst>
      <p:ext uri="{BB962C8B-B14F-4D97-AF65-F5344CB8AC3E}">
        <p14:creationId xmlns:p14="http://schemas.microsoft.com/office/powerpoint/2010/main" val="7631905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479" name="Rectangle 223"/>
          <p:cNvSpPr>
            <a:spLocks noGrp="1" noChangeArrowheads="1"/>
          </p:cNvSpPr>
          <p:nvPr>
            <p:ph type="title"/>
          </p:nvPr>
        </p:nvSpPr>
        <p:spPr/>
        <p:txBody>
          <a:bodyPr/>
          <a:lstStyle/>
          <a:p>
            <a:r>
              <a:rPr lang="en-US"/>
              <a:t>Senior Debt/Project Financing</a:t>
            </a:r>
          </a:p>
        </p:txBody>
      </p:sp>
      <p:graphicFrame>
        <p:nvGraphicFramePr>
          <p:cNvPr id="224498" name="Group 242"/>
          <p:cNvGraphicFramePr>
            <a:graphicFrameLocks noGrp="1"/>
          </p:cNvGraphicFramePr>
          <p:nvPr>
            <p:ph idx="1"/>
            <p:extLst>
              <p:ext uri="{D42A27DB-BD31-4B8C-83A1-F6EECF244321}">
                <p14:modId xmlns:p14="http://schemas.microsoft.com/office/powerpoint/2010/main" val="86345857"/>
              </p:ext>
            </p:extLst>
          </p:nvPr>
        </p:nvGraphicFramePr>
        <p:xfrm>
          <a:off x="304801" y="1295401"/>
          <a:ext cx="8534398" cy="3947159"/>
        </p:xfrm>
        <a:graphic>
          <a:graphicData uri="http://schemas.openxmlformats.org/drawingml/2006/table">
            <a:tbl>
              <a:tblPr/>
              <a:tblGrid>
                <a:gridCol w="2209799"/>
                <a:gridCol w="1203264"/>
                <a:gridCol w="1708274"/>
                <a:gridCol w="1706531"/>
                <a:gridCol w="1706530"/>
              </a:tblGrid>
              <a:tr h="409303">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Firm W/o Proj</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Firm With Project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r>
              <a:tr h="409303">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Boom</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Recesn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Boom</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Recesn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98223">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600" b="0" i="0" u="none" strike="noStrike" cap="none" normalizeH="0" baseline="0" smtClean="0">
                          <a:ln>
                            <a:noFill/>
                          </a:ln>
                          <a:solidFill>
                            <a:schemeClr val="tx1"/>
                          </a:solidFill>
                          <a:effectLst/>
                          <a:latin typeface="Tahoma" pitchFamily="34" charset="0"/>
                        </a:rPr>
                        <a:t>Firm Cashflows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5000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2400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6400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3600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98223">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600" b="0" i="0" u="none" strike="noStrike" cap="none" normalizeH="0" baseline="0" dirty="0" smtClean="0">
                          <a:ln>
                            <a:noFill/>
                          </a:ln>
                          <a:solidFill>
                            <a:schemeClr val="tx1"/>
                          </a:solidFill>
                          <a:effectLst/>
                          <a:latin typeface="Tahoma" pitchFamily="34" charset="0"/>
                        </a:rPr>
                        <a:t>New </a:t>
                      </a:r>
                      <a:r>
                        <a:rPr kumimoji="0" lang="en-US" sz="2600" b="0" i="0" u="none" strike="noStrike" cap="none" normalizeH="0" baseline="0" dirty="0" err="1" smtClean="0">
                          <a:ln>
                            <a:noFill/>
                          </a:ln>
                          <a:solidFill>
                            <a:schemeClr val="tx1"/>
                          </a:solidFill>
                          <a:effectLst/>
                          <a:latin typeface="Tahoma" pitchFamily="34" charset="0"/>
                        </a:rPr>
                        <a:t>Sr</a:t>
                      </a:r>
                      <a:r>
                        <a:rPr kumimoji="0" lang="en-US" sz="2600" b="0" i="0" u="none" strike="noStrike" cap="none" normalizeH="0" baseline="0" dirty="0" smtClean="0">
                          <a:ln>
                            <a:noFill/>
                          </a:ln>
                          <a:solidFill>
                            <a:schemeClr val="tx1"/>
                          </a:solidFill>
                          <a:effectLst/>
                          <a:latin typeface="Tahoma" pitchFamily="34" charset="0"/>
                        </a:rPr>
                        <a:t> Bondholder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1180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1180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24839">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600" b="0" i="0" u="none" strike="noStrike" cap="none" normalizeH="0" baseline="0" dirty="0" smtClean="0">
                          <a:ln>
                            <a:noFill/>
                          </a:ln>
                          <a:solidFill>
                            <a:schemeClr val="tx1"/>
                          </a:solidFill>
                          <a:effectLst/>
                          <a:latin typeface="Tahoma" pitchFamily="34" charset="0"/>
                        </a:rPr>
                        <a:t>Jr Bondholder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4000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2400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4000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2420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09303">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600" b="0" i="0" u="none" strike="noStrike" cap="none" normalizeH="0" baseline="0" dirty="0" smtClean="0">
                          <a:ln>
                            <a:noFill/>
                          </a:ln>
                          <a:solidFill>
                            <a:schemeClr val="tx1"/>
                          </a:solidFill>
                          <a:effectLst/>
                          <a:latin typeface="Tahoma" pitchFamily="34" charset="0"/>
                        </a:rPr>
                        <a:t>Stockholder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1000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1220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2" name="TextBox 1"/>
          <p:cNvSpPr txBox="1"/>
          <p:nvPr/>
        </p:nvSpPr>
        <p:spPr>
          <a:xfrm>
            <a:off x="223684" y="5410200"/>
            <a:ext cx="8763000" cy="1200329"/>
          </a:xfrm>
          <a:prstGeom prst="rect">
            <a:avLst/>
          </a:prstGeom>
          <a:noFill/>
        </p:spPr>
        <p:txBody>
          <a:bodyPr wrap="square" rtlCol="0">
            <a:spAutoFit/>
          </a:bodyPr>
          <a:lstStyle/>
          <a:p>
            <a:r>
              <a:rPr lang="en-US" sz="1800" dirty="0" smtClean="0"/>
              <a:t>We assume that the money can be raised as senior debt, to be paid prior to the claims of existing bondholders.  It is assumed that these bondholders are willing to accept a return of 18%, since this debt is now riskfree.  Note that junior bondholders are also better off with the project than without the project, as are equityholders.</a:t>
            </a:r>
            <a:endParaRPr lang="en-US" sz="1800" dirty="0"/>
          </a:p>
        </p:txBody>
      </p:sp>
    </p:spTree>
    <p:extLst>
      <p:ext uri="{BB962C8B-B14F-4D97-AF65-F5344CB8AC3E}">
        <p14:creationId xmlns:p14="http://schemas.microsoft.com/office/powerpoint/2010/main" val="17891990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0" y="304800"/>
            <a:ext cx="9144000" cy="457200"/>
          </a:xfrm>
        </p:spPr>
        <p:txBody>
          <a:bodyPr/>
          <a:lstStyle/>
          <a:p>
            <a:r>
              <a:rPr lang="en-US" dirty="0"/>
              <a:t>Debt Overhang: Loan Commitments</a:t>
            </a:r>
          </a:p>
        </p:txBody>
      </p:sp>
      <p:sp>
        <p:nvSpPr>
          <p:cNvPr id="214019" name="Rectangle 3"/>
          <p:cNvSpPr>
            <a:spLocks noGrp="1" noChangeArrowheads="1"/>
          </p:cNvSpPr>
          <p:nvPr>
            <p:ph type="body" idx="1"/>
          </p:nvPr>
        </p:nvSpPr>
        <p:spPr>
          <a:xfrm>
            <a:off x="152400" y="914400"/>
            <a:ext cx="8915400" cy="3048000"/>
          </a:xfrm>
        </p:spPr>
        <p:txBody>
          <a:bodyPr>
            <a:normAutofit fontScale="77500" lnSpcReduction="20000"/>
          </a:bodyPr>
          <a:lstStyle/>
          <a:p>
            <a:pPr>
              <a:lnSpc>
                <a:spcPct val="120000"/>
              </a:lnSpc>
              <a:buFontTx/>
              <a:buNone/>
            </a:pPr>
            <a:r>
              <a:rPr lang="en-US" sz="2800" dirty="0" smtClean="0"/>
              <a:t>We saw that issuing senior debt would solve the problem.  Two </a:t>
            </a:r>
            <a:r>
              <a:rPr lang="en-US" sz="2800" dirty="0"/>
              <a:t>stage financing structured as a loan </a:t>
            </a:r>
            <a:r>
              <a:rPr lang="en-US" sz="2800" dirty="0" smtClean="0"/>
              <a:t>commitment</a:t>
            </a:r>
            <a:r>
              <a:rPr lang="en-US" sz="2800" dirty="0"/>
              <a:t> </a:t>
            </a:r>
            <a:r>
              <a:rPr lang="en-US" sz="2800" dirty="0" smtClean="0"/>
              <a:t>can also be a solution.</a:t>
            </a:r>
            <a:r>
              <a:rPr lang="en-US" sz="2800" dirty="0"/>
              <a:t/>
            </a:r>
            <a:br>
              <a:rPr lang="en-US" sz="2800" dirty="0"/>
            </a:br>
            <a:r>
              <a:rPr lang="en-US" sz="2800" dirty="0"/>
              <a:t>Fee = $150 plus </a:t>
            </a:r>
            <a:r>
              <a:rPr lang="en-US" sz="2800" dirty="0" smtClean="0"/>
              <a:t>120 5/16% </a:t>
            </a:r>
            <a:r>
              <a:rPr lang="en-US" sz="2800" dirty="0"/>
              <a:t>of draw-down.  </a:t>
            </a:r>
            <a:br>
              <a:rPr lang="en-US" sz="2800" dirty="0"/>
            </a:br>
            <a:r>
              <a:rPr lang="en-US" sz="2800" dirty="0"/>
              <a:t>Tot Ret for bondholders (w/</a:t>
            </a:r>
            <a:r>
              <a:rPr lang="en-US" sz="2800" dirty="0" err="1"/>
              <a:t>proj</a:t>
            </a:r>
            <a:r>
              <a:rPr lang="en-US" sz="2800" dirty="0"/>
              <a:t>) =</a:t>
            </a:r>
            <a:br>
              <a:rPr lang="en-US" sz="2800" dirty="0"/>
            </a:br>
            <a:r>
              <a:rPr lang="en-US" sz="2800" dirty="0"/>
              <a:t>        [0.5(5203.125)+</a:t>
            </a:r>
            <a:r>
              <a:rPr lang="en-US" sz="2800" dirty="0" smtClean="0"/>
              <a:t>0.5(3600)]/4200=4.8%</a:t>
            </a:r>
          </a:p>
          <a:p>
            <a:pPr>
              <a:lnSpc>
                <a:spcPct val="120000"/>
              </a:lnSpc>
              <a:buNone/>
            </a:pPr>
            <a:r>
              <a:rPr lang="en-US" sz="2800" dirty="0"/>
              <a:t>Tot Ret for bondholders (</a:t>
            </a:r>
            <a:r>
              <a:rPr lang="en-US" sz="2800" dirty="0" smtClean="0"/>
              <a:t>w/out </a:t>
            </a:r>
            <a:r>
              <a:rPr lang="en-US" sz="2800" dirty="0" err="1" smtClean="0"/>
              <a:t>proj</a:t>
            </a:r>
            <a:r>
              <a:rPr lang="en-US" sz="2800" dirty="0"/>
              <a:t>) =</a:t>
            </a:r>
            <a:br>
              <a:rPr lang="en-US" sz="2800" dirty="0"/>
            </a:br>
            <a:r>
              <a:rPr lang="en-US" sz="2800" dirty="0"/>
              <a:t>        [</a:t>
            </a:r>
            <a:r>
              <a:rPr lang="en-US" sz="2800" dirty="0" smtClean="0"/>
              <a:t>0.5(4000)+0.5(2400)]/3200=0.00%</a:t>
            </a:r>
          </a:p>
          <a:p>
            <a:pPr>
              <a:lnSpc>
                <a:spcPct val="120000"/>
              </a:lnSpc>
              <a:buNone/>
            </a:pPr>
            <a:r>
              <a:rPr lang="en-US" sz="2800" dirty="0" smtClean="0"/>
              <a:t>However, the bondholders </a:t>
            </a:r>
            <a:r>
              <a:rPr lang="en-US" sz="2800" dirty="0"/>
              <a:t>get 20 5/16% </a:t>
            </a:r>
            <a:r>
              <a:rPr lang="en-US" sz="2800" dirty="0" smtClean="0"/>
              <a:t>on the new investment.  </a:t>
            </a:r>
            <a:endParaRPr lang="en-US" sz="2800" dirty="0"/>
          </a:p>
        </p:txBody>
      </p:sp>
      <p:graphicFrame>
        <p:nvGraphicFramePr>
          <p:cNvPr id="214057" name="Group 41"/>
          <p:cNvGraphicFramePr>
            <a:graphicFrameLocks noGrp="1"/>
          </p:cNvGraphicFramePr>
          <p:nvPr>
            <p:extLst>
              <p:ext uri="{D42A27DB-BD31-4B8C-83A1-F6EECF244321}">
                <p14:modId xmlns:p14="http://schemas.microsoft.com/office/powerpoint/2010/main" val="2768385921"/>
              </p:ext>
            </p:extLst>
          </p:nvPr>
        </p:nvGraphicFramePr>
        <p:xfrm>
          <a:off x="152400" y="3893352"/>
          <a:ext cx="8991600" cy="2913888"/>
        </p:xfrm>
        <a:graphic>
          <a:graphicData uri="http://schemas.openxmlformats.org/drawingml/2006/table">
            <a:tbl>
              <a:tblPr/>
              <a:tblGrid>
                <a:gridCol w="2590800"/>
                <a:gridCol w="1676400"/>
                <a:gridCol w="1447800"/>
                <a:gridCol w="1676400"/>
                <a:gridCol w="1600200"/>
              </a:tblGrid>
              <a:tr h="451681">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dirty="0" smtClean="0">
                          <a:ln>
                            <a:noFill/>
                          </a:ln>
                          <a:solidFill>
                            <a:schemeClr val="tx1"/>
                          </a:solidFill>
                          <a:effectLst/>
                          <a:latin typeface="Tahoma" pitchFamily="34" charset="0"/>
                        </a:rPr>
                        <a:t>Firm W/o </a:t>
                      </a:r>
                      <a:r>
                        <a:rPr kumimoji="0" lang="en-US" sz="2400" b="0" i="0" u="none" strike="noStrike" cap="none" normalizeH="0" baseline="0" dirty="0" err="1" smtClean="0">
                          <a:ln>
                            <a:noFill/>
                          </a:ln>
                          <a:solidFill>
                            <a:schemeClr val="tx1"/>
                          </a:solidFill>
                          <a:effectLst/>
                          <a:latin typeface="Tahoma" pitchFamily="34" charset="0"/>
                        </a:rPr>
                        <a:t>Proj</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dirty="0" smtClean="0">
                          <a:ln>
                            <a:noFill/>
                          </a:ln>
                          <a:solidFill>
                            <a:schemeClr val="tx1"/>
                          </a:solidFill>
                          <a:effectLst/>
                          <a:latin typeface="Tahoma" pitchFamily="34" charset="0"/>
                        </a:rPr>
                        <a:t>Firm W/ </a:t>
                      </a:r>
                      <a:r>
                        <a:rPr kumimoji="0" lang="en-US" sz="2400" b="0" i="0" u="none" strike="noStrike" cap="none" normalizeH="0" baseline="0" dirty="0" err="1" smtClean="0">
                          <a:ln>
                            <a:noFill/>
                          </a:ln>
                          <a:solidFill>
                            <a:schemeClr val="tx1"/>
                          </a:solidFill>
                          <a:effectLst/>
                          <a:latin typeface="Tahoma" pitchFamily="34" charset="0"/>
                        </a:rPr>
                        <a:t>Proj</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r>
              <a:tr h="451681">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dirty="0" smtClean="0">
                          <a:ln>
                            <a:noFill/>
                          </a:ln>
                          <a:solidFill>
                            <a:schemeClr val="tx1"/>
                          </a:solidFill>
                          <a:effectLst/>
                          <a:latin typeface="Tahoma" pitchFamily="34" charset="0"/>
                        </a:rPr>
                        <a:t>Boom </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dirty="0" err="1" smtClean="0">
                          <a:ln>
                            <a:noFill/>
                          </a:ln>
                          <a:solidFill>
                            <a:schemeClr val="tx1"/>
                          </a:solidFill>
                          <a:effectLst/>
                          <a:latin typeface="Tahoma" pitchFamily="34" charset="0"/>
                        </a:rPr>
                        <a:t>Recess’n</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dirty="0" smtClean="0">
                          <a:ln>
                            <a:noFill/>
                          </a:ln>
                          <a:solidFill>
                            <a:schemeClr val="tx1"/>
                          </a:solidFill>
                          <a:effectLst/>
                          <a:latin typeface="Tahoma" pitchFamily="34" charset="0"/>
                        </a:rPr>
                        <a:t>Boom</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dirty="0" err="1" smtClean="0">
                          <a:ln>
                            <a:noFill/>
                          </a:ln>
                          <a:solidFill>
                            <a:schemeClr val="tx1"/>
                          </a:solidFill>
                          <a:effectLst/>
                          <a:latin typeface="Tahoma" pitchFamily="34" charset="0"/>
                        </a:rPr>
                        <a:t>Recess’n</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8542">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dirty="0" smtClean="0">
                          <a:ln>
                            <a:noFill/>
                          </a:ln>
                          <a:solidFill>
                            <a:schemeClr val="tx1"/>
                          </a:solidFill>
                          <a:effectLst/>
                          <a:latin typeface="Tahoma" pitchFamily="34" charset="0"/>
                        </a:rPr>
                        <a:t>Firm </a:t>
                      </a:r>
                      <a:r>
                        <a:rPr kumimoji="0" lang="en-US" sz="2400" b="0" i="0" u="none" strike="noStrike" cap="none" normalizeH="0" baseline="0" dirty="0" err="1" smtClean="0">
                          <a:ln>
                            <a:noFill/>
                          </a:ln>
                          <a:solidFill>
                            <a:schemeClr val="tx1"/>
                          </a:solidFill>
                          <a:effectLst/>
                          <a:latin typeface="Tahoma" pitchFamily="34" charset="0"/>
                        </a:rPr>
                        <a:t>Cashflows</a:t>
                      </a:r>
                      <a:endParaRPr kumimoji="0" lang="en-US" sz="2400" b="0"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200" b="0" i="0" u="none" strike="noStrike" cap="none" normalizeH="0" baseline="0" dirty="0" smtClean="0">
                          <a:ln>
                            <a:noFill/>
                          </a:ln>
                          <a:solidFill>
                            <a:schemeClr val="tx1"/>
                          </a:solidFill>
                          <a:effectLst/>
                          <a:latin typeface="Tahoma" pitchFamily="34" charset="0"/>
                        </a:rPr>
                        <a:t>5000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200" b="0" i="0" u="none" strike="noStrike" cap="none" normalizeH="0" baseline="0" smtClean="0">
                          <a:ln>
                            <a:noFill/>
                          </a:ln>
                          <a:solidFill>
                            <a:schemeClr val="tx1"/>
                          </a:solidFill>
                          <a:effectLst/>
                          <a:latin typeface="Tahoma" pitchFamily="34" charset="0"/>
                        </a:rPr>
                        <a:t>2400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200" b="0" i="0" u="none" strike="noStrike" cap="none" normalizeH="0" baseline="0" smtClean="0">
                          <a:ln>
                            <a:noFill/>
                          </a:ln>
                          <a:solidFill>
                            <a:schemeClr val="tx1"/>
                          </a:solidFill>
                          <a:effectLst/>
                          <a:latin typeface="Tahoma" pitchFamily="34" charset="0"/>
                        </a:rPr>
                        <a:t>6400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200" b="0" i="0" u="none" strike="noStrike" cap="none" normalizeH="0" baseline="0" dirty="0" smtClean="0">
                          <a:ln>
                            <a:noFill/>
                          </a:ln>
                          <a:solidFill>
                            <a:schemeClr val="tx1"/>
                          </a:solidFill>
                          <a:effectLst/>
                          <a:latin typeface="Tahoma" pitchFamily="34" charset="0"/>
                        </a:rPr>
                        <a:t>3600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839595">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dirty="0" smtClean="0">
                          <a:ln>
                            <a:noFill/>
                          </a:ln>
                          <a:solidFill>
                            <a:schemeClr val="tx1"/>
                          </a:solidFill>
                          <a:effectLst/>
                          <a:latin typeface="Tahoma" pitchFamily="34" charset="0"/>
                        </a:rPr>
                        <a:t>Bondholders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200" b="0" i="0" u="none" strike="noStrike" cap="none" normalizeH="0" baseline="0" dirty="0" smtClean="0">
                          <a:ln>
                            <a:noFill/>
                          </a:ln>
                          <a:solidFill>
                            <a:schemeClr val="tx1"/>
                          </a:solidFill>
                          <a:effectLst/>
                          <a:latin typeface="Tahoma" pitchFamily="34" charset="0"/>
                        </a:rPr>
                        <a:t>4000 + 150</a:t>
                      </a:r>
                      <a:endParaRPr kumimoji="0" lang="en-US" sz="16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200" b="0" i="0" u="none" strike="noStrike" cap="none" normalizeH="0" baseline="0" smtClean="0">
                          <a:ln>
                            <a:noFill/>
                          </a:ln>
                          <a:solidFill>
                            <a:schemeClr val="tx1"/>
                          </a:solidFill>
                          <a:effectLst/>
                          <a:latin typeface="Tahoma" pitchFamily="34" charset="0"/>
                        </a:rPr>
                        <a:t>2400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200" b="0" i="0" u="none" strike="noStrike" cap="none" normalizeH="0" baseline="0" dirty="0" smtClean="0">
                          <a:ln>
                            <a:noFill/>
                          </a:ln>
                          <a:solidFill>
                            <a:schemeClr val="tx1"/>
                          </a:solidFill>
                          <a:effectLst/>
                          <a:latin typeface="Tahoma" pitchFamily="34" charset="0"/>
                        </a:rPr>
                        <a:t>5203.125</a:t>
                      </a:r>
                    </a:p>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1600" b="0" i="0" u="none" strike="noStrike" cap="none" normalizeH="0" baseline="0" dirty="0" smtClean="0">
                          <a:ln>
                            <a:noFill/>
                          </a:ln>
                          <a:solidFill>
                            <a:schemeClr val="tx1"/>
                          </a:solidFill>
                          <a:effectLst/>
                          <a:latin typeface="Tahoma" pitchFamily="34" charset="0"/>
                        </a:rPr>
                        <a:t>4150+(1000 x 1.203125)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200" b="0" i="0" u="none" strike="noStrike" cap="none" normalizeH="0" baseline="0" dirty="0" smtClean="0">
                          <a:ln>
                            <a:noFill/>
                          </a:ln>
                          <a:solidFill>
                            <a:schemeClr val="tx1"/>
                          </a:solidFill>
                          <a:effectLst/>
                          <a:latin typeface="Tahoma" pitchFamily="34" charset="0"/>
                        </a:rPr>
                        <a:t>3600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8542">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400" b="0" i="0" u="none" strike="noStrike" cap="none" normalizeH="0" baseline="0" dirty="0" smtClean="0">
                          <a:ln>
                            <a:noFill/>
                          </a:ln>
                          <a:solidFill>
                            <a:schemeClr val="tx1"/>
                          </a:solidFill>
                          <a:effectLst/>
                          <a:latin typeface="Tahoma" pitchFamily="34" charset="0"/>
                        </a:rPr>
                        <a:t>Stockholders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200" b="0" i="0" u="none" strike="noStrike" cap="none" normalizeH="0" baseline="0" dirty="0" smtClean="0">
                          <a:ln>
                            <a:noFill/>
                          </a:ln>
                          <a:solidFill>
                            <a:schemeClr val="tx1"/>
                          </a:solidFill>
                          <a:effectLst/>
                          <a:latin typeface="Tahoma" pitchFamily="34" charset="0"/>
                        </a:rPr>
                        <a:t>850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200" b="0" i="0" u="none" strike="noStrike" cap="none" normalizeH="0" baseline="0" dirty="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200" b="0" i="0" u="none" strike="noStrike" cap="none" normalizeH="0" baseline="0" dirty="0" smtClean="0">
                          <a:ln>
                            <a:noFill/>
                          </a:ln>
                          <a:solidFill>
                            <a:schemeClr val="tx1"/>
                          </a:solidFill>
                          <a:effectLst/>
                          <a:latin typeface="Tahoma" pitchFamily="34" charset="0"/>
                        </a:rPr>
                        <a:t>1196.875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200" b="0" i="0" u="none" strike="noStrike" cap="none" normalizeH="0" baseline="0" dirty="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8045737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685800" y="381000"/>
            <a:ext cx="7772400" cy="838200"/>
          </a:xfrm>
        </p:spPr>
        <p:txBody>
          <a:bodyPr/>
          <a:lstStyle/>
          <a:p>
            <a:r>
              <a:rPr lang="en-US" dirty="0"/>
              <a:t>Loan Commitments</a:t>
            </a:r>
          </a:p>
        </p:txBody>
      </p:sp>
      <p:sp>
        <p:nvSpPr>
          <p:cNvPr id="216067" name="Rectangle 3"/>
          <p:cNvSpPr>
            <a:spLocks noGrp="1" noChangeArrowheads="1"/>
          </p:cNvSpPr>
          <p:nvPr>
            <p:ph type="body" idx="1"/>
          </p:nvPr>
        </p:nvSpPr>
        <p:spPr>
          <a:xfrm>
            <a:off x="685800" y="1371600"/>
            <a:ext cx="8001000" cy="4953000"/>
          </a:xfrm>
        </p:spPr>
        <p:txBody>
          <a:bodyPr>
            <a:normAutofit fontScale="62500" lnSpcReduction="20000"/>
          </a:bodyPr>
          <a:lstStyle/>
          <a:p>
            <a:r>
              <a:rPr lang="en-US" dirty="0"/>
              <a:t>This </a:t>
            </a:r>
            <a:r>
              <a:rPr lang="en-US" dirty="0" smtClean="0"/>
              <a:t>technique works </a:t>
            </a:r>
            <a:r>
              <a:rPr lang="en-US" dirty="0"/>
              <a:t>because part of the payoff is independent of the amount borrowed.  This allows the “interest” rate to be </a:t>
            </a:r>
            <a:r>
              <a:rPr lang="en-US" dirty="0" smtClean="0"/>
              <a:t>smaller</a:t>
            </a:r>
            <a:r>
              <a:rPr lang="en-US" dirty="0"/>
              <a:t> </a:t>
            </a:r>
            <a:r>
              <a:rPr lang="en-US" dirty="0" smtClean="0"/>
              <a:t>if there is a new project.  Effectively the lenders have been paid upfront.</a:t>
            </a:r>
            <a:endParaRPr lang="en-US" dirty="0"/>
          </a:p>
          <a:p>
            <a:r>
              <a:rPr lang="en-US" dirty="0"/>
              <a:t>As a result, the disincentive to borrow isn’t as large, when a good project turns up</a:t>
            </a:r>
            <a:r>
              <a:rPr lang="en-US" dirty="0" smtClean="0"/>
              <a:t>.</a:t>
            </a:r>
          </a:p>
          <a:p>
            <a:r>
              <a:rPr lang="en-US" dirty="0" smtClean="0"/>
              <a:t>In our previous example, the interest rate on the new borrowing is 20.3125%; presumably, a new lender would require a higher interest rate because s/he would be sharing the returns from the new investment with the existing bondholders who would have contributed nothing to the new project and would still be benefiting.  As we saw before, junior bondholders would not put up the money.</a:t>
            </a:r>
          </a:p>
          <a:p>
            <a:r>
              <a:rPr lang="en-US" dirty="0" smtClean="0"/>
              <a:t>With this method, we are getting existing bondholders to put up the new financing.  Since they are the ones benefiting from the new project, the debt overhang problem no longer exists.</a:t>
            </a:r>
          </a:p>
          <a:p>
            <a:r>
              <a:rPr lang="en-US" dirty="0" smtClean="0"/>
              <a:t>Here’s another example of debt overhang.</a:t>
            </a:r>
            <a:endParaRPr lang="en-US" dirty="0"/>
          </a:p>
        </p:txBody>
      </p:sp>
    </p:spTree>
    <p:extLst>
      <p:ext uri="{BB962C8B-B14F-4D97-AF65-F5344CB8AC3E}">
        <p14:creationId xmlns:p14="http://schemas.microsoft.com/office/powerpoint/2010/main" val="26151048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14" descr="C:\2002Proj_DONOTREMOVE\Irwin\Grinblatt\wking\GrinblattPpt\Chap016\gri94337_16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 y="1731498"/>
            <a:ext cx="8077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548640" y="47185"/>
            <a:ext cx="7772400" cy="75565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sz="4000" dirty="0" smtClean="0"/>
              <a:t>Debt Overhang: </a:t>
            </a:r>
            <a:br>
              <a:rPr lang="en-US" sz="4000" dirty="0" smtClean="0"/>
            </a:br>
            <a:r>
              <a:rPr lang="en-US" sz="4000" dirty="0" smtClean="0"/>
              <a:t>Lily </a:t>
            </a:r>
            <a:r>
              <a:rPr lang="en-US" sz="4000" dirty="0"/>
              <a:t>Pharmaceuticals Research</a:t>
            </a:r>
          </a:p>
          <a:p>
            <a:endParaRPr lang="en-US" dirty="0"/>
          </a:p>
        </p:txBody>
      </p:sp>
    </p:spTree>
    <p:extLst>
      <p:ext uri="{BB962C8B-B14F-4D97-AF65-F5344CB8AC3E}">
        <p14:creationId xmlns:p14="http://schemas.microsoft.com/office/powerpoint/2010/main" val="4285497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772400" cy="5029200"/>
          </a:xfrm>
        </p:spPr>
        <p:txBody>
          <a:bodyPr>
            <a:normAutofit fontScale="85000" lnSpcReduction="20000"/>
          </a:bodyPr>
          <a:lstStyle/>
          <a:p>
            <a:r>
              <a:rPr lang="en-US" dirty="0" smtClean="0"/>
              <a:t>Assume a risk-free rate of zero and risk-neutral investors. Investors will be willing to invest $100 for a 10/11 chance of $110.</a:t>
            </a:r>
          </a:p>
          <a:p>
            <a:r>
              <a:rPr lang="en-US" dirty="0" smtClean="0"/>
              <a:t>At year 1, if the market is unfavorable, and the firm invests an additional $100m, the marketing rights can be sold for $150 at year 2.  If not, the project will become worthless.</a:t>
            </a:r>
          </a:p>
          <a:p>
            <a:r>
              <a:rPr lang="en-US" dirty="0" smtClean="0"/>
              <a:t>However, given the existing debt, it will not be possible to raise the $100m if the market is unfavorable, since the new </a:t>
            </a:r>
            <a:r>
              <a:rPr lang="en-US" dirty="0" err="1" smtClean="0"/>
              <a:t>debtholders</a:t>
            </a:r>
            <a:r>
              <a:rPr lang="en-US" dirty="0" smtClean="0"/>
              <a:t> will not be paid in full.</a:t>
            </a:r>
          </a:p>
          <a:p>
            <a:r>
              <a:rPr lang="en-US" dirty="0" smtClean="0"/>
              <a:t>This is true even though the new $100m investment has a 50% return!  The existing debt makes the new </a:t>
            </a:r>
            <a:r>
              <a:rPr lang="en-US" smtClean="0"/>
              <a:t>investment infeasible.</a:t>
            </a:r>
            <a:endParaRPr lang="en-US" dirty="0"/>
          </a:p>
        </p:txBody>
      </p:sp>
      <p:sp>
        <p:nvSpPr>
          <p:cNvPr id="5" name="Title 1"/>
          <p:cNvSpPr txBox="1">
            <a:spLocks/>
          </p:cNvSpPr>
          <p:nvPr/>
        </p:nvSpPr>
        <p:spPr>
          <a:xfrm>
            <a:off x="548640" y="47185"/>
            <a:ext cx="7772400" cy="75565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sz="4000" dirty="0" smtClean="0"/>
              <a:t>Debt Overhang: </a:t>
            </a:r>
            <a:br>
              <a:rPr lang="en-US" sz="4000" dirty="0" smtClean="0"/>
            </a:br>
            <a:r>
              <a:rPr lang="en-US" sz="4000" dirty="0" smtClean="0"/>
              <a:t>Lily </a:t>
            </a:r>
            <a:r>
              <a:rPr lang="en-US" sz="4000" dirty="0"/>
              <a:t>Pharmaceuticals Research</a:t>
            </a:r>
          </a:p>
          <a:p>
            <a:endParaRPr lang="en-US" dirty="0"/>
          </a:p>
        </p:txBody>
      </p:sp>
    </p:spTree>
    <p:extLst>
      <p:ext uri="{BB962C8B-B14F-4D97-AF65-F5344CB8AC3E}">
        <p14:creationId xmlns:p14="http://schemas.microsoft.com/office/powerpoint/2010/main" val="38408691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609600" y="152400"/>
            <a:ext cx="7772400" cy="762000"/>
          </a:xfrm>
        </p:spPr>
        <p:txBody>
          <a:bodyPr/>
          <a:lstStyle/>
          <a:p>
            <a:r>
              <a:rPr lang="en-US" dirty="0"/>
              <a:t>Debt Overhang: Senior Debt</a:t>
            </a:r>
          </a:p>
        </p:txBody>
      </p:sp>
      <p:sp>
        <p:nvSpPr>
          <p:cNvPr id="211971" name="Rectangle 3"/>
          <p:cNvSpPr>
            <a:spLocks noGrp="1" noChangeArrowheads="1"/>
          </p:cNvSpPr>
          <p:nvPr>
            <p:ph type="body" idx="1"/>
          </p:nvPr>
        </p:nvSpPr>
        <p:spPr>
          <a:xfrm>
            <a:off x="685800" y="1371600"/>
            <a:ext cx="7772400" cy="4724400"/>
          </a:xfrm>
        </p:spPr>
        <p:txBody>
          <a:bodyPr/>
          <a:lstStyle/>
          <a:p>
            <a:r>
              <a:rPr lang="en-US" dirty="0"/>
              <a:t>One Solution:</a:t>
            </a:r>
          </a:p>
          <a:p>
            <a:r>
              <a:rPr lang="en-US" dirty="0"/>
              <a:t>Suppose the new project could be financed  separately, say, under debtor-in-possession financing, or a new issue  that would be senior to the previous issue (</a:t>
            </a:r>
            <a:r>
              <a:rPr lang="en-US" dirty="0" smtClean="0"/>
              <a:t>at, say, </a:t>
            </a:r>
            <a:r>
              <a:rPr lang="en-US" dirty="0"/>
              <a:t>10.5%).</a:t>
            </a:r>
          </a:p>
          <a:p>
            <a:r>
              <a:rPr lang="en-US" dirty="0"/>
              <a:t>Then, the new project would be undertaken; and bondholders would be better off</a:t>
            </a:r>
            <a:r>
              <a:rPr lang="en-US" dirty="0" smtClean="0"/>
              <a:t>.</a:t>
            </a:r>
          </a:p>
        </p:txBody>
      </p:sp>
    </p:spTree>
    <p:extLst>
      <p:ext uri="{BB962C8B-B14F-4D97-AF65-F5344CB8AC3E}">
        <p14:creationId xmlns:p14="http://schemas.microsoft.com/office/powerpoint/2010/main" val="7391338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679450"/>
          </a:xfrm>
        </p:spPr>
        <p:txBody>
          <a:bodyPr/>
          <a:lstStyle/>
          <a:p>
            <a:r>
              <a:rPr lang="en-US" dirty="0" smtClean="0"/>
              <a:t>Cashing Out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37</a:t>
            </a:fld>
            <a:endParaRPr lang="en-US" dirty="0"/>
          </a:p>
        </p:txBody>
      </p:sp>
      <p:sp>
        <p:nvSpPr>
          <p:cNvPr id="4" name="Content Placeholder 3"/>
          <p:cNvSpPr>
            <a:spLocks noGrp="1"/>
          </p:cNvSpPr>
          <p:nvPr>
            <p:ph sz="quarter" idx="4294967295"/>
          </p:nvPr>
        </p:nvSpPr>
        <p:spPr>
          <a:xfrm>
            <a:off x="381000" y="1066800"/>
            <a:ext cx="8503920" cy="5257800"/>
          </a:xfrm>
          <a:prstGeom prst="rect">
            <a:avLst/>
          </a:prstGeom>
        </p:spPr>
        <p:txBody>
          <a:bodyPr>
            <a:normAutofit lnSpcReduction="10000"/>
          </a:bodyPr>
          <a:lstStyle/>
          <a:p>
            <a:r>
              <a:rPr lang="en-US" dirty="0" smtClean="0"/>
              <a:t>When a firm faces financial distress, we can also see the converse of the underinvestment problem.</a:t>
            </a:r>
          </a:p>
          <a:p>
            <a:r>
              <a:rPr lang="en-US" dirty="0" smtClean="0"/>
              <a:t>Stockholders have an incentive to take money out of the firm – to cash out by paying themselves high dividends.</a:t>
            </a:r>
          </a:p>
          <a:p>
            <a:pPr marL="274320" lvl="1">
              <a:buClr>
                <a:schemeClr val="accent1"/>
              </a:buClr>
              <a:buSzPct val="85000"/>
              <a:buFont typeface="Wingdings 2"/>
              <a:buChar char=""/>
            </a:pPr>
            <a:r>
              <a:rPr lang="en-US" sz="3200" dirty="0" smtClean="0">
                <a:solidFill>
                  <a:schemeClr val="tx1"/>
                </a:solidFill>
              </a:rPr>
              <a:t>Furthermore, if it is likely the company will default, the firm may sell assets below market value and use the funds to pay an immediate cash dividend to the shareholders.</a:t>
            </a:r>
          </a:p>
          <a:p>
            <a:endParaRPr lang="en-US" dirty="0"/>
          </a:p>
        </p:txBody>
      </p:sp>
    </p:spTree>
    <p:extLst>
      <p:ext uri="{BB962C8B-B14F-4D97-AF65-F5344CB8AC3E}">
        <p14:creationId xmlns:p14="http://schemas.microsoft.com/office/powerpoint/2010/main" val="3265333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09600"/>
          </a:xfrm>
        </p:spPr>
        <p:txBody>
          <a:bodyPr/>
          <a:lstStyle/>
          <a:p>
            <a:r>
              <a:rPr lang="en-US" dirty="0" smtClean="0"/>
              <a:t>Investing in Risky Assets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4" name="Content Placeholder 3"/>
          <p:cNvSpPr>
            <a:spLocks noGrp="1"/>
          </p:cNvSpPr>
          <p:nvPr>
            <p:ph sz="quarter" idx="4294967295"/>
          </p:nvPr>
        </p:nvSpPr>
        <p:spPr>
          <a:xfrm>
            <a:off x="304800" y="990600"/>
            <a:ext cx="8839200" cy="5638800"/>
          </a:xfrm>
          <a:prstGeom prst="rect">
            <a:avLst/>
          </a:prstGeom>
        </p:spPr>
        <p:txBody>
          <a:bodyPr>
            <a:normAutofit fontScale="70000" lnSpcReduction="20000"/>
          </a:bodyPr>
          <a:lstStyle/>
          <a:p>
            <a:pPr>
              <a:lnSpc>
                <a:spcPct val="120000"/>
              </a:lnSpc>
              <a:spcBef>
                <a:spcPct val="50000"/>
              </a:spcBef>
            </a:pPr>
            <a:r>
              <a:rPr lang="en-US" dirty="0" smtClean="0"/>
              <a:t>Consider Baxter, Inc., which is facing financial distress. </a:t>
            </a:r>
          </a:p>
          <a:p>
            <a:pPr lvl="1">
              <a:lnSpc>
                <a:spcPct val="120000"/>
              </a:lnSpc>
              <a:spcBef>
                <a:spcPct val="50000"/>
              </a:spcBef>
            </a:pPr>
            <a:r>
              <a:rPr lang="en-US" dirty="0" smtClean="0"/>
              <a:t>Baxter has a loan of $1 million due at the end of the year. </a:t>
            </a:r>
          </a:p>
          <a:p>
            <a:pPr lvl="1">
              <a:lnSpc>
                <a:spcPct val="120000"/>
              </a:lnSpc>
              <a:spcBef>
                <a:spcPct val="50000"/>
              </a:spcBef>
            </a:pPr>
            <a:r>
              <a:rPr lang="en-US" dirty="0" smtClean="0"/>
              <a:t>Without a change in its strategy, the market value of its assets will be only $900,000 at that time, and Baxter will default on its debt.</a:t>
            </a:r>
          </a:p>
          <a:p>
            <a:pPr>
              <a:lnSpc>
                <a:spcPct val="120000"/>
              </a:lnSpc>
              <a:spcBef>
                <a:spcPct val="50000"/>
              </a:spcBef>
            </a:pPr>
            <a:r>
              <a:rPr lang="en-US" dirty="0" smtClean="0"/>
              <a:t>Baxter is considering a new strategy </a:t>
            </a:r>
          </a:p>
          <a:p>
            <a:pPr lvl="1">
              <a:lnSpc>
                <a:spcPct val="120000"/>
              </a:lnSpc>
              <a:spcBef>
                <a:spcPct val="50000"/>
              </a:spcBef>
            </a:pPr>
            <a:r>
              <a:rPr lang="en-US" dirty="0" smtClean="0"/>
              <a:t>The new strategy requires no upfront investment, but it has only a 50% chance of success. </a:t>
            </a:r>
          </a:p>
          <a:p>
            <a:pPr>
              <a:lnSpc>
                <a:spcPct val="120000"/>
              </a:lnSpc>
            </a:pPr>
            <a:r>
              <a:rPr lang="en-US" dirty="0" smtClean="0"/>
              <a:t>If the new strategy succeeds, it will increase the value of the firm’s assets to $1.3 million. </a:t>
            </a:r>
          </a:p>
          <a:p>
            <a:pPr>
              <a:lnSpc>
                <a:spcPct val="120000"/>
              </a:lnSpc>
              <a:spcBef>
                <a:spcPct val="50000"/>
              </a:spcBef>
            </a:pPr>
            <a:r>
              <a:rPr lang="en-US" dirty="0" smtClean="0"/>
              <a:t>If the new strategy fails, the value of the firm’s assets will fall to $300,000.</a:t>
            </a:r>
          </a:p>
          <a:p>
            <a:pPr>
              <a:lnSpc>
                <a:spcPct val="120000"/>
              </a:lnSpc>
            </a:pPr>
            <a:r>
              <a:rPr lang="en-US" dirty="0" smtClean="0"/>
              <a:t>The expected value of the firm’s assets under the new strategy is $800,000, a decline of $100,000 from the old strategy.</a:t>
            </a:r>
          </a:p>
          <a:p>
            <a:pPr lvl="2">
              <a:lnSpc>
                <a:spcPct val="90000"/>
              </a:lnSpc>
              <a:spcBef>
                <a:spcPct val="30000"/>
              </a:spcBef>
            </a:pPr>
            <a:r>
              <a:rPr lang="en-US" sz="2700" dirty="0" smtClean="0"/>
              <a:t>50% </a:t>
            </a:r>
            <a:r>
              <a:rPr lang="en-US" sz="2700" dirty="0" smtClean="0">
                <a:cs typeface="Arial" charset="0"/>
              </a:rPr>
              <a:t>× </a:t>
            </a:r>
            <a:r>
              <a:rPr lang="en-US" sz="2700" dirty="0" smtClean="0"/>
              <a:t>$1.3 million + 50% </a:t>
            </a:r>
            <a:r>
              <a:rPr lang="en-US" sz="2700" dirty="0" smtClean="0">
                <a:cs typeface="Arial" charset="0"/>
              </a:rPr>
              <a:t>× </a:t>
            </a:r>
            <a:r>
              <a:rPr lang="en-US" sz="2700" dirty="0" smtClean="0"/>
              <a:t>$300,000 = $800,000</a:t>
            </a:r>
          </a:p>
        </p:txBody>
      </p:sp>
    </p:spTree>
    <p:extLst>
      <p:ext uri="{BB962C8B-B14F-4D97-AF65-F5344CB8AC3E}">
        <p14:creationId xmlns:p14="http://schemas.microsoft.com/office/powerpoint/2010/main" val="1948779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228600"/>
            <a:ext cx="7772400" cy="527050"/>
          </a:xfrm>
        </p:spPr>
        <p:txBody>
          <a:bodyPr/>
          <a:lstStyle/>
          <a:p>
            <a:r>
              <a:rPr lang="en-US" dirty="0" smtClean="0"/>
              <a:t>Investing in Risky Assets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a:t>
            </a:fld>
            <a:endParaRPr lang="en-US" dirty="0"/>
          </a:p>
        </p:txBody>
      </p:sp>
      <p:sp>
        <p:nvSpPr>
          <p:cNvPr id="4" name="Content Placeholder 3"/>
          <p:cNvSpPr>
            <a:spLocks noGrp="1"/>
          </p:cNvSpPr>
          <p:nvPr>
            <p:ph sz="quarter" idx="4294967295"/>
          </p:nvPr>
        </p:nvSpPr>
        <p:spPr>
          <a:xfrm>
            <a:off x="304800" y="1066800"/>
            <a:ext cx="8503920" cy="3352800"/>
          </a:xfrm>
          <a:prstGeom prst="rect">
            <a:avLst/>
          </a:prstGeom>
        </p:spPr>
        <p:txBody>
          <a:bodyPr>
            <a:normAutofit fontScale="62500" lnSpcReduction="20000"/>
          </a:bodyPr>
          <a:lstStyle/>
          <a:p>
            <a:pPr>
              <a:lnSpc>
                <a:spcPct val="120000"/>
              </a:lnSpc>
            </a:pPr>
            <a:r>
              <a:rPr lang="en-US" dirty="0" smtClean="0"/>
              <a:t>If Baxter does nothing, it will ultimately default and equity holders will get nothing with certainty.</a:t>
            </a:r>
          </a:p>
          <a:p>
            <a:pPr lvl="1">
              <a:lnSpc>
                <a:spcPct val="120000"/>
              </a:lnSpc>
              <a:spcBef>
                <a:spcPct val="30000"/>
              </a:spcBef>
            </a:pPr>
            <a:r>
              <a:rPr lang="en-US" dirty="0" smtClean="0"/>
              <a:t>Equity holders have nothing to lose if Baxter tries the risky strategy. </a:t>
            </a:r>
          </a:p>
          <a:p>
            <a:pPr>
              <a:lnSpc>
                <a:spcPct val="120000"/>
              </a:lnSpc>
              <a:spcBef>
                <a:spcPct val="60000"/>
              </a:spcBef>
            </a:pPr>
            <a:r>
              <a:rPr lang="en-US" dirty="0" smtClean="0"/>
              <a:t>If the strategy succeeds, equity holders will receive $300,000 after paying off the debt. </a:t>
            </a:r>
          </a:p>
          <a:p>
            <a:pPr lvl="1">
              <a:lnSpc>
                <a:spcPct val="120000"/>
              </a:lnSpc>
              <a:spcBef>
                <a:spcPct val="30000"/>
              </a:spcBef>
            </a:pPr>
            <a:r>
              <a:rPr lang="en-US" dirty="0" smtClean="0"/>
              <a:t>Given a 50% chance of success, the equity holders’ expected payoff is $150,000.</a:t>
            </a:r>
          </a:p>
          <a:p>
            <a:pPr>
              <a:lnSpc>
                <a:spcPct val="120000"/>
              </a:lnSpc>
              <a:spcBef>
                <a:spcPct val="30000"/>
              </a:spcBef>
            </a:pPr>
            <a:r>
              <a:rPr lang="en-US" dirty="0" smtClean="0"/>
              <a:t>The perverse incentives for Baxter’s shareholders to undertake the new strategy can be seen in the following table.</a:t>
            </a:r>
          </a:p>
          <a:p>
            <a:endParaRPr lang="en-US" dirty="0"/>
          </a:p>
        </p:txBody>
      </p:sp>
      <p:pic>
        <p:nvPicPr>
          <p:cNvPr id="5" name="Picture 5" descr="BD16_12_16t03"/>
          <p:cNvPicPr preferRelativeResize="0">
            <a:picLocks noChangeAspect="1" noChangeArrowheads="1"/>
          </p:cNvPicPr>
          <p:nvPr>
            <p:custDataLst>
              <p:tags r:id="rId1"/>
            </p:custDataLst>
          </p:nvPr>
        </p:nvPicPr>
        <p:blipFill>
          <a:blip r:embed="rId4" cstate="print"/>
          <a:srcRect t="29800"/>
          <a:stretch>
            <a:fillRect/>
          </a:stretch>
        </p:blipFill>
        <p:spPr>
          <a:xfrm>
            <a:off x="304800" y="4572000"/>
            <a:ext cx="8458200" cy="2118519"/>
          </a:xfrm>
          <a:prstGeom prst="rect">
            <a:avLst/>
          </a:prstGeom>
          <a:noFill/>
          <a:ln/>
        </p:spPr>
      </p:pic>
    </p:spTree>
    <p:extLst>
      <p:ext uri="{BB962C8B-B14F-4D97-AF65-F5344CB8AC3E}">
        <p14:creationId xmlns:p14="http://schemas.microsoft.com/office/powerpoint/2010/main" val="2688714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0" y="381000"/>
            <a:ext cx="8915400" cy="838200"/>
          </a:xfrm>
        </p:spPr>
        <p:txBody>
          <a:bodyPr/>
          <a:lstStyle/>
          <a:p>
            <a:r>
              <a:rPr lang="en-US" sz="4000"/>
              <a:t>Leverage and excessive risk-taking: I</a:t>
            </a:r>
          </a:p>
        </p:txBody>
      </p:sp>
      <p:sp>
        <p:nvSpPr>
          <p:cNvPr id="193539" name="Rectangle 3"/>
          <p:cNvSpPr>
            <a:spLocks noGrp="1" noChangeArrowheads="1"/>
          </p:cNvSpPr>
          <p:nvPr>
            <p:ph type="body" idx="1"/>
          </p:nvPr>
        </p:nvSpPr>
        <p:spPr/>
        <p:txBody>
          <a:bodyPr/>
          <a:lstStyle/>
          <a:p>
            <a:r>
              <a:rPr lang="en-US" dirty="0"/>
              <a:t>The existence of debt introduces incentives for the firm to take excessive risk.</a:t>
            </a:r>
          </a:p>
          <a:p>
            <a:r>
              <a:rPr lang="en-US" dirty="0"/>
              <a:t>Example: Consider these two projects faced by a firm with a promised payment of $500,000 to </a:t>
            </a:r>
            <a:r>
              <a:rPr lang="en-US" dirty="0" err="1"/>
              <a:t>debtholders</a:t>
            </a:r>
            <a:r>
              <a:rPr lang="en-US" dirty="0"/>
              <a:t>.</a:t>
            </a:r>
          </a:p>
          <a:p>
            <a:r>
              <a:rPr lang="en-US" dirty="0"/>
              <a:t>There are only two possible states of the world, both equally likely.</a:t>
            </a:r>
          </a:p>
        </p:txBody>
      </p:sp>
    </p:spTree>
    <p:extLst>
      <p:ext uri="{BB962C8B-B14F-4D97-AF65-F5344CB8AC3E}">
        <p14:creationId xmlns:p14="http://schemas.microsoft.com/office/powerpoint/2010/main" val="1387930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0" y="381000"/>
            <a:ext cx="9144000" cy="609600"/>
          </a:xfrm>
        </p:spPr>
        <p:txBody>
          <a:bodyPr/>
          <a:lstStyle/>
          <a:p>
            <a:r>
              <a:rPr lang="en-US" sz="4000"/>
              <a:t>Leverage and excessive risk-taking: II</a:t>
            </a:r>
          </a:p>
        </p:txBody>
      </p:sp>
      <p:graphicFrame>
        <p:nvGraphicFramePr>
          <p:cNvPr id="195587" name="Group 3"/>
          <p:cNvGraphicFramePr>
            <a:graphicFrameLocks noGrp="1"/>
          </p:cNvGraphicFramePr>
          <p:nvPr/>
        </p:nvGraphicFramePr>
        <p:xfrm>
          <a:off x="1600200" y="1676400"/>
          <a:ext cx="6553200" cy="4064000"/>
        </p:xfrm>
        <a:graphic>
          <a:graphicData uri="http://schemas.openxmlformats.org/drawingml/2006/table">
            <a:tbl>
              <a:tblPr/>
              <a:tblGrid>
                <a:gridCol w="1638300"/>
                <a:gridCol w="1146175"/>
                <a:gridCol w="1711325"/>
                <a:gridCol w="2057400"/>
              </a:tblGrid>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Prob.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Proj. 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Proj. 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State 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0.5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$600,000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$1,000,000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State 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0.5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$600,000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Expected Value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$600,000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$500,000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95614" name="Rectangle 30"/>
          <p:cNvSpPr>
            <a:spLocks noChangeArrowheads="1"/>
          </p:cNvSpPr>
          <p:nvPr/>
        </p:nvSpPr>
        <p:spPr bwMode="auto">
          <a:xfrm>
            <a:off x="762000" y="990600"/>
            <a:ext cx="7620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50000"/>
              </a:spcBef>
            </a:pPr>
            <a:r>
              <a:rPr lang="en-US" sz="3200"/>
              <a:t>Payoffs to the two projects</a:t>
            </a:r>
          </a:p>
          <a:p>
            <a:pPr marL="342900" indent="-342900">
              <a:spcBef>
                <a:spcPct val="20000"/>
              </a:spcBef>
              <a:buSzPct val="90000"/>
            </a:pPr>
            <a:endParaRPr lang="en-US" sz="3200">
              <a:latin typeface="Tahoma" pitchFamily="34" charset="0"/>
            </a:endParaRPr>
          </a:p>
        </p:txBody>
      </p:sp>
      <p:sp>
        <p:nvSpPr>
          <p:cNvPr id="195615" name="Rectangle 31"/>
          <p:cNvSpPr>
            <a:spLocks noChangeArrowheads="1"/>
          </p:cNvSpPr>
          <p:nvPr/>
        </p:nvSpPr>
        <p:spPr bwMode="auto">
          <a:xfrm>
            <a:off x="838200" y="5943600"/>
            <a:ext cx="7620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50000"/>
              </a:spcBef>
            </a:pPr>
            <a:r>
              <a:rPr lang="en-US" sz="3200"/>
              <a:t>Proj. 1 is better for the entire firm</a:t>
            </a:r>
          </a:p>
          <a:p>
            <a:pPr marL="342900" indent="-342900">
              <a:spcBef>
                <a:spcPct val="20000"/>
              </a:spcBef>
              <a:buSzPct val="90000"/>
            </a:pPr>
            <a:endParaRPr lang="en-US" sz="3200">
              <a:latin typeface="Tahoma" pitchFamily="34" charset="0"/>
            </a:endParaRPr>
          </a:p>
        </p:txBody>
      </p:sp>
    </p:spTree>
    <p:extLst>
      <p:ext uri="{BB962C8B-B14F-4D97-AF65-F5344CB8AC3E}">
        <p14:creationId xmlns:p14="http://schemas.microsoft.com/office/powerpoint/2010/main" val="1243029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ChangeArrowheads="1"/>
          </p:cNvSpPr>
          <p:nvPr/>
        </p:nvSpPr>
        <p:spPr bwMode="auto">
          <a:xfrm>
            <a:off x="685800" y="838200"/>
            <a:ext cx="769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50000"/>
              </a:spcBef>
            </a:pPr>
            <a:r>
              <a:rPr lang="en-US" sz="3200"/>
              <a:t>Payoffs to the bondholders</a:t>
            </a:r>
          </a:p>
          <a:p>
            <a:pPr marL="342900" indent="-342900">
              <a:spcBef>
                <a:spcPct val="20000"/>
              </a:spcBef>
              <a:buSzPct val="90000"/>
              <a:buFontTx/>
              <a:buBlip>
                <a:blip r:embed="rId3"/>
              </a:buBlip>
            </a:pPr>
            <a:endParaRPr lang="en-US" sz="3200">
              <a:latin typeface="Tahoma" pitchFamily="34" charset="0"/>
            </a:endParaRPr>
          </a:p>
        </p:txBody>
      </p:sp>
      <p:graphicFrame>
        <p:nvGraphicFramePr>
          <p:cNvPr id="197635" name="Group 3"/>
          <p:cNvGraphicFramePr>
            <a:graphicFrameLocks noGrp="1"/>
          </p:cNvGraphicFramePr>
          <p:nvPr/>
        </p:nvGraphicFramePr>
        <p:xfrm>
          <a:off x="1600200" y="1447800"/>
          <a:ext cx="6553200" cy="4064000"/>
        </p:xfrm>
        <a:graphic>
          <a:graphicData uri="http://schemas.openxmlformats.org/drawingml/2006/table">
            <a:tbl>
              <a:tblPr/>
              <a:tblGrid>
                <a:gridCol w="1638300"/>
                <a:gridCol w="1146175"/>
                <a:gridCol w="1884363"/>
                <a:gridCol w="1884362"/>
              </a:tblGrid>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Prob.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Proj. 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Proj. 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State 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0.5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$500,000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$500,000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State 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0.5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$500,000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Expected Value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$500,000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$250,000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97662" name="Rectangle 30"/>
          <p:cNvSpPr>
            <a:spLocks noGrp="1" noChangeArrowheads="1"/>
          </p:cNvSpPr>
          <p:nvPr>
            <p:ph type="title"/>
          </p:nvPr>
        </p:nvSpPr>
        <p:spPr>
          <a:xfrm>
            <a:off x="0" y="381000"/>
            <a:ext cx="9144000" cy="381000"/>
          </a:xfrm>
        </p:spPr>
        <p:txBody>
          <a:bodyPr/>
          <a:lstStyle/>
          <a:p>
            <a:r>
              <a:rPr lang="en-US" sz="4000"/>
              <a:t>Leverage and excessive risk-taking: III</a:t>
            </a:r>
          </a:p>
        </p:txBody>
      </p:sp>
      <p:sp>
        <p:nvSpPr>
          <p:cNvPr id="197663" name="Rectangle 31"/>
          <p:cNvSpPr>
            <a:spLocks noChangeArrowheads="1"/>
          </p:cNvSpPr>
          <p:nvPr/>
        </p:nvSpPr>
        <p:spPr bwMode="auto">
          <a:xfrm>
            <a:off x="914400" y="5791200"/>
            <a:ext cx="7620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50000"/>
              </a:spcBef>
            </a:pPr>
            <a:r>
              <a:rPr lang="en-US" sz="3200"/>
              <a:t>Proj. 1 is better for bondholders</a:t>
            </a:r>
          </a:p>
          <a:p>
            <a:pPr marL="342900" indent="-342900">
              <a:spcBef>
                <a:spcPct val="20000"/>
              </a:spcBef>
              <a:buSzPct val="90000"/>
            </a:pPr>
            <a:endParaRPr lang="en-US" sz="3200">
              <a:latin typeface="Tahoma" pitchFamily="34" charset="0"/>
            </a:endParaRPr>
          </a:p>
        </p:txBody>
      </p:sp>
    </p:spTree>
    <p:extLst>
      <p:ext uri="{BB962C8B-B14F-4D97-AF65-F5344CB8AC3E}">
        <p14:creationId xmlns:p14="http://schemas.microsoft.com/office/powerpoint/2010/main" val="2277094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ChangeArrowheads="1"/>
          </p:cNvSpPr>
          <p:nvPr/>
        </p:nvSpPr>
        <p:spPr bwMode="auto">
          <a:xfrm>
            <a:off x="762000" y="609600"/>
            <a:ext cx="76962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50000"/>
              </a:spcBef>
            </a:pPr>
            <a:r>
              <a:rPr lang="en-US" sz="3200" dirty="0"/>
              <a:t>Payoffs to the equityholders</a:t>
            </a:r>
          </a:p>
          <a:p>
            <a:pPr marL="342900" indent="-342900">
              <a:spcBef>
                <a:spcPct val="20000"/>
              </a:spcBef>
              <a:buSzPct val="90000"/>
              <a:buFontTx/>
              <a:buBlip>
                <a:blip r:embed="rId3"/>
              </a:buBlip>
            </a:pPr>
            <a:endParaRPr lang="en-US" sz="3200" dirty="0">
              <a:latin typeface="Tahoma" pitchFamily="34" charset="0"/>
            </a:endParaRPr>
          </a:p>
        </p:txBody>
      </p:sp>
      <p:graphicFrame>
        <p:nvGraphicFramePr>
          <p:cNvPr id="199683" name="Group 3"/>
          <p:cNvGraphicFramePr>
            <a:graphicFrameLocks noGrp="1"/>
          </p:cNvGraphicFramePr>
          <p:nvPr>
            <p:extLst>
              <p:ext uri="{D42A27DB-BD31-4B8C-83A1-F6EECF244321}">
                <p14:modId xmlns:p14="http://schemas.microsoft.com/office/powerpoint/2010/main" val="2882285121"/>
              </p:ext>
            </p:extLst>
          </p:nvPr>
        </p:nvGraphicFramePr>
        <p:xfrm>
          <a:off x="800100" y="1169670"/>
          <a:ext cx="7543800" cy="2632536"/>
        </p:xfrm>
        <a:graphic>
          <a:graphicData uri="http://schemas.openxmlformats.org/drawingml/2006/table">
            <a:tbl>
              <a:tblPr/>
              <a:tblGrid>
                <a:gridCol w="1885950"/>
                <a:gridCol w="1319860"/>
                <a:gridCol w="2169758"/>
                <a:gridCol w="2168232"/>
              </a:tblGrid>
              <a:tr h="562552">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Prob.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err="1" smtClean="0">
                          <a:ln>
                            <a:noFill/>
                          </a:ln>
                          <a:solidFill>
                            <a:schemeClr val="tx1"/>
                          </a:solidFill>
                          <a:effectLst/>
                          <a:latin typeface="Tahoma" pitchFamily="34" charset="0"/>
                        </a:rPr>
                        <a:t>Proj</a:t>
                      </a:r>
                      <a:r>
                        <a:rPr kumimoji="0" lang="en-US" sz="2800" b="0" i="0" u="none" strike="noStrike" cap="none" normalizeH="0" baseline="0" dirty="0" smtClean="0">
                          <a:ln>
                            <a:noFill/>
                          </a:ln>
                          <a:solidFill>
                            <a:schemeClr val="tx1"/>
                          </a:solidFill>
                          <a:effectLst/>
                          <a:latin typeface="Tahoma" pitchFamily="34" charset="0"/>
                        </a:rPr>
                        <a:t>. 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Proj. 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62552">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State 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0.5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$100,000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$500,000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62552">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State 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0.5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$100,000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50743">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smtClean="0">
                          <a:ln>
                            <a:noFill/>
                          </a:ln>
                          <a:solidFill>
                            <a:schemeClr val="tx1"/>
                          </a:solidFill>
                          <a:effectLst/>
                          <a:latin typeface="Tahoma" pitchFamily="34" charset="0"/>
                        </a:rPr>
                        <a:t>Expected Value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$100,000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0000"/>
                        <a:buFontTx/>
                        <a:buNone/>
                        <a:tabLst/>
                      </a:pPr>
                      <a:r>
                        <a:rPr kumimoji="0" lang="en-US" sz="2800" b="0" i="0" u="none" strike="noStrike" cap="none" normalizeH="0" baseline="0" dirty="0" smtClean="0">
                          <a:ln>
                            <a:noFill/>
                          </a:ln>
                          <a:solidFill>
                            <a:schemeClr val="tx1"/>
                          </a:solidFill>
                          <a:effectLst/>
                          <a:latin typeface="Tahoma" pitchFamily="34" charset="0"/>
                        </a:rPr>
                        <a:t>$250,000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99710" name="Rectangle 30"/>
          <p:cNvSpPr>
            <a:spLocks noGrp="1" noChangeArrowheads="1"/>
          </p:cNvSpPr>
          <p:nvPr>
            <p:ph type="title"/>
          </p:nvPr>
        </p:nvSpPr>
        <p:spPr>
          <a:xfrm>
            <a:off x="0" y="228600"/>
            <a:ext cx="9144000" cy="381000"/>
          </a:xfrm>
        </p:spPr>
        <p:txBody>
          <a:bodyPr/>
          <a:lstStyle/>
          <a:p>
            <a:r>
              <a:rPr lang="en-US" sz="4000" dirty="0"/>
              <a:t>Leverage and excessive risk-taking: IV</a:t>
            </a:r>
          </a:p>
        </p:txBody>
      </p:sp>
      <p:sp>
        <p:nvSpPr>
          <p:cNvPr id="199711" name="Rectangle 31"/>
          <p:cNvSpPr>
            <a:spLocks noChangeArrowheads="1"/>
          </p:cNvSpPr>
          <p:nvPr/>
        </p:nvSpPr>
        <p:spPr bwMode="auto">
          <a:xfrm>
            <a:off x="0" y="39624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82880">
              <a:spcBef>
                <a:spcPct val="50000"/>
              </a:spcBef>
            </a:pPr>
            <a:r>
              <a:rPr lang="en-US" sz="2800" dirty="0" err="1"/>
              <a:t>Proj</a:t>
            </a:r>
            <a:r>
              <a:rPr lang="en-US" sz="2800" dirty="0"/>
              <a:t>. 2 is better for </a:t>
            </a:r>
            <a:r>
              <a:rPr lang="en-US" sz="2800" dirty="0" err="1" smtClean="0"/>
              <a:t>equityholders</a:t>
            </a:r>
            <a:r>
              <a:rPr lang="en-US" sz="2800" dirty="0" smtClean="0"/>
              <a:t>; the </a:t>
            </a:r>
            <a:r>
              <a:rPr lang="en-US" sz="2800" dirty="0"/>
              <a:t>reason for the bad choice is that </a:t>
            </a:r>
            <a:r>
              <a:rPr lang="en-US" sz="2800" dirty="0" smtClean="0"/>
              <a:t>bondholders </a:t>
            </a:r>
            <a:r>
              <a:rPr lang="en-US" sz="2800" dirty="0"/>
              <a:t>do not share in the upside but share in the downside</a:t>
            </a:r>
            <a:r>
              <a:rPr lang="en-US" sz="2800" dirty="0" smtClean="0"/>
              <a:t>.</a:t>
            </a:r>
          </a:p>
          <a:p>
            <a:pPr marL="182880"/>
            <a:r>
              <a:rPr lang="en-US" sz="2800" dirty="0" smtClean="0"/>
              <a:t>Until now, we did not require investment by the firm; the next project requires investment by the firm and looks at the implications.</a:t>
            </a:r>
            <a:endParaRPr lang="en-US" sz="2800" dirty="0"/>
          </a:p>
          <a:p>
            <a:pPr marL="342900" indent="-342900">
              <a:spcBef>
                <a:spcPct val="20000"/>
              </a:spcBef>
              <a:buSzPct val="90000"/>
            </a:pPr>
            <a:endParaRPr lang="en-US" sz="3200" dirty="0">
              <a:latin typeface="Tahoma" pitchFamily="34" charset="0"/>
            </a:endParaRPr>
          </a:p>
        </p:txBody>
      </p:sp>
    </p:spTree>
    <p:extLst>
      <p:ext uri="{BB962C8B-B14F-4D97-AF65-F5344CB8AC3E}">
        <p14:creationId xmlns:p14="http://schemas.microsoft.com/office/powerpoint/2010/main" val="61771510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2.xml><?xml version="1.0" encoding="utf-8"?>
<p:tagLst xmlns:a="http://schemas.openxmlformats.org/drawingml/2006/main" xmlns:r="http://schemas.openxmlformats.org/officeDocument/2006/relationships" xmlns:p="http://schemas.openxmlformats.org/presentationml/2006/main">
  <p:tag name="IIW_TYPE_IMAGE" val="Text Box 3"/>
</p:tagLst>
</file>

<file path=ppt/theme/theme1.xml><?xml version="1.0" encoding="utf-8"?>
<a:theme xmlns:a="http://schemas.openxmlformats.org/drawingml/2006/main" name="Sumi Painting">
  <a:themeElements>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Sumi Paint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Sumi Painting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Sumi Painting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Sumi Painting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Sumi Painting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Designs\Sumi Painting.pot</Template>
  <TotalTime>26411</TotalTime>
  <Words>3944</Words>
  <Application>Microsoft Office PowerPoint</Application>
  <PresentationFormat>On-screen Show (4:3)</PresentationFormat>
  <Paragraphs>440</Paragraphs>
  <Slides>37</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Tahoma</vt:lpstr>
      <vt:lpstr>Times New Roman</vt:lpstr>
      <vt:lpstr>Wingdings 2</vt:lpstr>
      <vt:lpstr>Sumi Painting</vt:lpstr>
      <vt:lpstr>Capital Structure and Stockholder Incentives</vt:lpstr>
      <vt:lpstr>Outline</vt:lpstr>
      <vt:lpstr>Leverage and Risk</vt:lpstr>
      <vt:lpstr>Investing in Risky Assets</vt:lpstr>
      <vt:lpstr>Investing in Risky Assets</vt:lpstr>
      <vt:lpstr>Leverage and excessive risk-taking: I</vt:lpstr>
      <vt:lpstr>Leverage and excessive risk-taking: II</vt:lpstr>
      <vt:lpstr>Leverage and excessive risk-taking: III</vt:lpstr>
      <vt:lpstr>Leverage and excessive risk-taking: IV</vt:lpstr>
      <vt:lpstr>Excessive Risk-Taking and Internal Resources</vt:lpstr>
      <vt:lpstr>PowerPoint Presentation</vt:lpstr>
      <vt:lpstr>PowerPoint Presentation</vt:lpstr>
      <vt:lpstr>Excessive risk-taking and internal resources</vt:lpstr>
      <vt:lpstr>PowerPoint Presentation</vt:lpstr>
      <vt:lpstr>PowerPoint Presentation</vt:lpstr>
      <vt:lpstr>PowerPoint Presentation</vt:lpstr>
      <vt:lpstr>PowerPoint Presentation</vt:lpstr>
      <vt:lpstr>PowerPoint Presentation</vt:lpstr>
      <vt:lpstr>Capital Structure and Liquidation</vt:lpstr>
      <vt:lpstr>The impact of existing debt-holder rights</vt:lpstr>
      <vt:lpstr>Short-sighted investment problem: Summary</vt:lpstr>
      <vt:lpstr>PowerPoint Presentation</vt:lpstr>
      <vt:lpstr>Short-sighted investment problem</vt:lpstr>
      <vt:lpstr>Dispossessing bondholders</vt:lpstr>
      <vt:lpstr>Dispossessing bondholders</vt:lpstr>
      <vt:lpstr>The Underinvestment Problem</vt:lpstr>
      <vt:lpstr>The Underinvestment Problem</vt:lpstr>
      <vt:lpstr>Debt Overhang</vt:lpstr>
      <vt:lpstr>No equity solution</vt:lpstr>
      <vt:lpstr>And maybe no junior debt solution</vt:lpstr>
      <vt:lpstr>Senior Debt/Project Financing</vt:lpstr>
      <vt:lpstr>Debt Overhang: Loan Commitments</vt:lpstr>
      <vt:lpstr>Loan Commitments</vt:lpstr>
      <vt:lpstr>PowerPoint Presentation</vt:lpstr>
      <vt:lpstr>PowerPoint Presentation</vt:lpstr>
      <vt:lpstr>Debt Overhang: Senior Debt</vt:lpstr>
      <vt:lpstr>Cashing Out</vt:lpstr>
    </vt:vector>
  </TitlesOfParts>
  <Company>Pace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Tax/Regulation Motivated Financial Innovation</dc:title>
  <dc:creator>P.V. Viswanath</dc:creator>
  <cp:lastModifiedBy>Viswanath, Prof. Plachikkat</cp:lastModifiedBy>
  <cp:revision>355</cp:revision>
  <cp:lastPrinted>2014-10-07T01:16:51Z</cp:lastPrinted>
  <dcterms:created xsi:type="dcterms:W3CDTF">1999-10-19T17:15:03Z</dcterms:created>
  <dcterms:modified xsi:type="dcterms:W3CDTF">2014-10-07T20:25:14Z</dcterms:modified>
</cp:coreProperties>
</file>