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13"/>
  </p:notesMasterIdLst>
  <p:handoutMasterIdLst>
    <p:handoutMasterId r:id="rId14"/>
  </p:handoutMasterIdLst>
  <p:sldIdLst>
    <p:sldId id="256" r:id="rId2"/>
    <p:sldId id="258" r:id="rId3"/>
    <p:sldId id="259" r:id="rId4"/>
    <p:sldId id="263" r:id="rId5"/>
    <p:sldId id="264" r:id="rId6"/>
    <p:sldId id="265" r:id="rId7"/>
    <p:sldId id="260" r:id="rId8"/>
    <p:sldId id="261" r:id="rId9"/>
    <p:sldId id="262" r:id="rId10"/>
    <p:sldId id="268" r:id="rId11"/>
    <p:sldId id="267" r:id="rId12"/>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81" autoAdjust="0"/>
    <p:restoredTop sz="94660"/>
  </p:normalViewPr>
  <p:slideViewPr>
    <p:cSldViewPr>
      <p:cViewPr>
        <p:scale>
          <a:sx n="100" d="100"/>
          <a:sy n="100" d="100"/>
        </p:scale>
        <p:origin x="-180" y="-19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1/28/2013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1/28/2013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73056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7112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2</a:t>
            </a:fld>
            <a:endParaRPr lang="en-US"/>
          </a:p>
        </p:txBody>
      </p:sp>
    </p:spTree>
    <p:extLst>
      <p:ext uri="{BB962C8B-B14F-4D97-AF65-F5344CB8AC3E}">
        <p14:creationId xmlns:p14="http://schemas.microsoft.com/office/powerpoint/2010/main" val="2009715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3</a:t>
            </a:fld>
            <a:endParaRPr lang="en-US"/>
          </a:p>
        </p:txBody>
      </p:sp>
    </p:spTree>
    <p:extLst>
      <p:ext uri="{BB962C8B-B14F-4D97-AF65-F5344CB8AC3E}">
        <p14:creationId xmlns:p14="http://schemas.microsoft.com/office/powerpoint/2010/main" val="240702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143479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1434797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533505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7</a:t>
            </a:fld>
            <a:endParaRPr lang="en-US"/>
          </a:p>
        </p:txBody>
      </p:sp>
    </p:spTree>
    <p:extLst>
      <p:ext uri="{BB962C8B-B14F-4D97-AF65-F5344CB8AC3E}">
        <p14:creationId xmlns:p14="http://schemas.microsoft.com/office/powerpoint/2010/main" val="2627489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8</a:t>
            </a:fld>
            <a:endParaRPr lang="en-US"/>
          </a:p>
        </p:txBody>
      </p:sp>
    </p:spTree>
    <p:extLst>
      <p:ext uri="{BB962C8B-B14F-4D97-AF65-F5344CB8AC3E}">
        <p14:creationId xmlns:p14="http://schemas.microsoft.com/office/powerpoint/2010/main" val="3655671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85BE07-1063-4A16-A4AC-7B064B5EA1F4}" type="slidenum">
              <a:rPr lang="en-US" smtClean="0"/>
              <a:pPr/>
              <a:t>9</a:t>
            </a:fld>
            <a:endParaRPr lang="en-US"/>
          </a:p>
        </p:txBody>
      </p:sp>
    </p:spTree>
    <p:extLst>
      <p:ext uri="{BB962C8B-B14F-4D97-AF65-F5344CB8AC3E}">
        <p14:creationId xmlns:p14="http://schemas.microsoft.com/office/powerpoint/2010/main" val="337880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1/28/2013 12:41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1/28/2013 12:41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1/28/2013 12:41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1/28/2013 12:41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1/28/2013 12:41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1/28/2013 12:41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1/28/2013 12:41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1/28/2013 12:41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1/28/2013 12:41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1/28/2013 12:41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1/28/2013 12:41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1/28/2013 12:41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microfinance </a:t>
            </a:r>
            <a:br>
              <a:rPr lang="en-US" dirty="0" smtClean="0"/>
            </a:br>
            <a:r>
              <a:rPr lang="en-US" dirty="0" smtClean="0"/>
              <a:t>and Adverse </a:t>
            </a:r>
            <a:r>
              <a:rPr lang="en-US" dirty="0"/>
              <a:t>selection </a:t>
            </a:r>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Lending and Adverse Selection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We saw earlier that with individual loans, R = k/[q+(1-q)p].</a:t>
            </a:r>
          </a:p>
          <a:p>
            <a:r>
              <a:rPr lang="en-US" dirty="0"/>
              <a:t>Since g&lt;p, the interest rate will be lower and positive NPV safe borrowers will be denied loans less frequently.</a:t>
            </a:r>
          </a:p>
          <a:p>
            <a:r>
              <a:rPr lang="en-US" dirty="0" smtClean="0"/>
              <a:t>All borrowers face the same contract, but, because of assortative matching, risky types pay more on average.</a:t>
            </a:r>
          </a:p>
          <a:p>
            <a:r>
              <a:rPr lang="en-US" dirty="0" smtClean="0"/>
              <a:t>The bank thus effectively discriminates, even though it doesn’t know who’s safe and who is risky</a:t>
            </a:r>
            <a:r>
              <a:rPr lang="en-US" dirty="0" smtClean="0"/>
              <a:t>.</a:t>
            </a:r>
          </a:p>
          <a:p>
            <a:r>
              <a:rPr lang="en-US" dirty="0"/>
              <a:t>Numerical example from page 104 (section 4.3.1)</a:t>
            </a:r>
            <a:endParaRPr lang="en-US" dirty="0"/>
          </a:p>
        </p:txBody>
      </p:sp>
    </p:spTree>
    <p:extLst>
      <p:ext uri="{BB962C8B-B14F-4D97-AF65-F5344CB8AC3E}">
        <p14:creationId xmlns:p14="http://schemas.microsoft.com/office/powerpoint/2010/main" val="3289453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Lending and Adverse Selection</a:t>
            </a:r>
            <a:endParaRPr lang="en-US" dirty="0"/>
          </a:p>
        </p:txBody>
      </p:sp>
      <p:sp>
        <p:nvSpPr>
          <p:cNvPr id="3" name="Content Placeholder 2"/>
          <p:cNvSpPr>
            <a:spLocks noGrp="1"/>
          </p:cNvSpPr>
          <p:nvPr>
            <p:ph sz="quarter" idx="1"/>
          </p:nvPr>
        </p:nvSpPr>
        <p:spPr/>
        <p:txBody>
          <a:bodyPr>
            <a:normAutofit lnSpcReduction="10000"/>
          </a:bodyPr>
          <a:lstStyle/>
          <a:p>
            <a:r>
              <a:rPr lang="en-US" dirty="0"/>
              <a:t>What about group lending in a situation like the US where borrowers might not know each other well enough to figure out who’s risky and who’s not</a:t>
            </a:r>
            <a:r>
              <a:rPr lang="en-US" dirty="0" smtClean="0"/>
              <a:t>.</a:t>
            </a:r>
          </a:p>
          <a:p>
            <a:r>
              <a:rPr lang="en-US" dirty="0" smtClean="0"/>
              <a:t>In this case, as well, it turns out that the bank can charge a lower interest rate with group lending, than with individual lending.</a:t>
            </a:r>
          </a:p>
          <a:p>
            <a:r>
              <a:rPr lang="en-US" dirty="0" smtClean="0"/>
              <a:t>As a result, there are situations where individual lending would have shut out safe borrowers, but with group lending, both safe and risky borrowers will be funded.</a:t>
            </a:r>
            <a:endParaRPr lang="en-US" dirty="0"/>
          </a:p>
          <a:p>
            <a:endParaRPr lang="en-US" dirty="0"/>
          </a:p>
        </p:txBody>
      </p:sp>
    </p:spTree>
    <p:extLst>
      <p:ext uri="{BB962C8B-B14F-4D97-AF65-F5344CB8AC3E}">
        <p14:creationId xmlns:p14="http://schemas.microsoft.com/office/powerpoint/2010/main" val="297827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Problem of Adverse Selection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04800" y="1905000"/>
                <a:ext cx="8686800" cy="4800600"/>
              </a:xfrm>
            </p:spPr>
            <p:txBody>
              <a:bodyPr>
                <a:normAutofit fontScale="77500" lnSpcReduction="20000"/>
              </a:bodyPr>
              <a:lstStyle/>
              <a:p>
                <a:r>
                  <a:rPr lang="en-US" dirty="0" smtClean="0"/>
                  <a:t>There are two kinds of borrowers – risky and safe; the safe borrower invests $1 in a project and gets </a:t>
                </a:r>
                <a:r>
                  <a:rPr lang="en-US" u="sng" dirty="0"/>
                  <a:t>y</a:t>
                </a:r>
                <a:r>
                  <a:rPr lang="en-US" dirty="0"/>
                  <a:t> for </a:t>
                </a:r>
                <a:r>
                  <a:rPr lang="en-US" dirty="0" smtClean="0"/>
                  <a:t>sure .</a:t>
                </a:r>
              </a:p>
              <a:p>
                <a:r>
                  <a:rPr lang="en-US" dirty="0" smtClean="0"/>
                  <a:t>The risky borrower invests </a:t>
                </a:r>
                <a:r>
                  <a:rPr lang="en-US" dirty="0"/>
                  <a:t>$1 and get </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a:t> with probability p, and </a:t>
                </a:r>
                <a:r>
                  <a:rPr lang="en-US" dirty="0" smtClean="0"/>
                  <a:t>0 </a:t>
                </a:r>
                <a:r>
                  <a:rPr lang="en-US" dirty="0"/>
                  <a:t>with prob. 1-p; </a:t>
                </a:r>
                <a:r>
                  <a:rPr lang="en-US" u="sng" dirty="0"/>
                  <a:t>y</a:t>
                </a:r>
                <a:r>
                  <a:rPr lang="en-US" dirty="0"/>
                  <a:t> &lt; </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a:t>; p</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a:t> = </a:t>
                </a:r>
                <a:r>
                  <a:rPr lang="en-US" u="sng" dirty="0" smtClean="0"/>
                  <a:t>y</a:t>
                </a:r>
                <a:r>
                  <a:rPr lang="en-US" dirty="0" smtClean="0"/>
                  <a:t>.  The </a:t>
                </a:r>
                <a:r>
                  <a:rPr lang="en-US" dirty="0"/>
                  <a:t>gross (social) cost of lending is k &gt; 1</a:t>
                </a:r>
                <a:r>
                  <a:rPr lang="en-US" dirty="0" smtClean="0"/>
                  <a:t>.</a:t>
                </a:r>
              </a:p>
              <a:p>
                <a:r>
                  <a:rPr lang="en-US" dirty="0" smtClean="0"/>
                  <a:t>Assume that </a:t>
                </a:r>
                <a:r>
                  <a:rPr lang="en-US" u="sng" dirty="0" smtClean="0"/>
                  <a:t>y </a:t>
                </a:r>
                <a:r>
                  <a:rPr lang="en-US" dirty="0" smtClean="0"/>
                  <a:t>&gt; k and p</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a:t> </a:t>
                </a:r>
                <a:r>
                  <a:rPr lang="en-US" dirty="0" smtClean="0"/>
                  <a:t>&gt; k; i.e. both projects have NPV &gt; 0.</a:t>
                </a:r>
              </a:p>
              <a:p>
                <a:r>
                  <a:rPr lang="en-US" dirty="0"/>
                  <a:t>If all borrowers are safe, then the gross interest </a:t>
                </a:r>
                <a:r>
                  <a:rPr lang="en-US" dirty="0" smtClean="0"/>
                  <a:t>rate, R = </a:t>
                </a:r>
                <a:r>
                  <a:rPr lang="en-US" dirty="0"/>
                  <a:t>k.</a:t>
                </a:r>
              </a:p>
              <a:p>
                <a:r>
                  <a:rPr lang="en-US" dirty="0"/>
                  <a:t>But generally, risky individuals also want to apply for loans.  </a:t>
                </a:r>
              </a:p>
              <a:p>
                <a:r>
                  <a:rPr lang="en-US" dirty="0"/>
                  <a:t>Suppose the bank cannot distinguish between safe and risky investors.</a:t>
                </a:r>
              </a:p>
              <a:p>
                <a:r>
                  <a:rPr lang="en-US" dirty="0"/>
                  <a:t>Suppose q% of individuals are safe, the rest are risky.</a:t>
                </a:r>
              </a:p>
              <a:p>
                <a:r>
                  <a:rPr lang="en-US" dirty="0" smtClean="0"/>
                  <a:t>To </a:t>
                </a:r>
                <a:r>
                  <a:rPr lang="en-US" dirty="0"/>
                  <a:t>break </a:t>
                </a:r>
                <a:r>
                  <a:rPr lang="en-US" dirty="0" smtClean="0"/>
                  <a:t>even, we need </a:t>
                </a:r>
                <a:r>
                  <a:rPr lang="en-US" dirty="0"/>
                  <a:t>[q+(1-q)p]R = </a:t>
                </a:r>
                <a:r>
                  <a:rPr lang="en-US" dirty="0" smtClean="0"/>
                  <a:t>k; </a:t>
                </a:r>
                <a:r>
                  <a:rPr lang="en-US" dirty="0"/>
                  <a:t>so </a:t>
                </a:r>
                <a:r>
                  <a:rPr lang="en-US" dirty="0" smtClean="0"/>
                  <a:t>we need to set </a:t>
                </a:r>
                <a:r>
                  <a:rPr lang="en-US" dirty="0"/>
                  <a:t>R = k/[q+(1-q)p</a:t>
                </a:r>
                <a:r>
                  <a:rPr lang="en-US" dirty="0" smtClean="0"/>
                  <a:t>].</a:t>
                </a:r>
              </a:p>
              <a:p>
                <a:r>
                  <a:rPr lang="en-US" dirty="0"/>
                  <a:t>If k is sufficiently low, all lenders can be accommodated at this rate, then there is no problem.  There is no adverse selection, and all positive NPV projects are financed</a:t>
                </a:r>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04800" y="1905000"/>
                <a:ext cx="8686800" cy="4800600"/>
              </a:xfrm>
              <a:blipFill rotWithShape="1">
                <a:blip r:embed="rId3"/>
                <a:stretch>
                  <a:fillRect t="-2033" r="-421"/>
                </a:stretch>
              </a:blipFill>
            </p:spPr>
            <p:txBody>
              <a:bodyPr/>
              <a:lstStyle/>
              <a:p>
                <a:r>
                  <a:rPr lang="en-US">
                    <a:noFill/>
                  </a:rPr>
                  <a:t> </a:t>
                </a:r>
              </a:p>
            </p:txBody>
          </p:sp>
        </mc:Fallback>
      </mc:AlternateContent>
    </p:spTree>
    <p:extLst>
      <p:ext uri="{BB962C8B-B14F-4D97-AF65-F5344CB8AC3E}">
        <p14:creationId xmlns:p14="http://schemas.microsoft.com/office/powerpoint/2010/main" val="4194528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Problem of Adverse Selection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52600"/>
                <a:ext cx="8229600" cy="4724400"/>
              </a:xfrm>
            </p:spPr>
            <p:txBody>
              <a:bodyPr>
                <a:normAutofit fontScale="70000" lnSpcReduction="20000"/>
              </a:bodyPr>
              <a:lstStyle/>
              <a:p>
                <a:r>
                  <a:rPr lang="en-US" dirty="0" smtClean="0"/>
                  <a:t>Note </a:t>
                </a:r>
                <a:r>
                  <a:rPr lang="en-US" dirty="0"/>
                  <a:t>that </a:t>
                </a:r>
                <a:r>
                  <a:rPr lang="en-US" dirty="0" smtClean="0"/>
                  <a:t>the breakeven value of R </a:t>
                </a:r>
                <a:r>
                  <a:rPr lang="en-US" dirty="0"/>
                  <a:t>can be written as </a:t>
                </a:r>
                <a:r>
                  <a:rPr lang="en-US" dirty="0" smtClean="0"/>
                  <a:t>R=</a:t>
                </a:r>
                <a:r>
                  <a:rPr lang="en-US" dirty="0" err="1" smtClean="0"/>
                  <a:t>k+A</a:t>
                </a:r>
                <a:r>
                  <a:rPr lang="en-US" dirty="0"/>
                  <a:t>, </a:t>
                </a:r>
                <a:r>
                  <a:rPr lang="en-US" dirty="0" smtClean="0"/>
                  <a:t>where A </a:t>
                </a:r>
                <a:r>
                  <a:rPr lang="en-US" dirty="0"/>
                  <a:t>= k(1-q)(1-p)/[q+(1-q)p].  </a:t>
                </a:r>
              </a:p>
              <a:p>
                <a:r>
                  <a:rPr lang="en-US" dirty="0"/>
                  <a:t>Suppose now that R&lt; </a:t>
                </a:r>
                <a:r>
                  <a:rPr lang="en-US" u="sng" dirty="0"/>
                  <a:t>y</a:t>
                </a:r>
                <a:r>
                  <a:rPr lang="en-US" dirty="0"/>
                  <a:t>.  </a:t>
                </a:r>
                <a:r>
                  <a:rPr lang="en-US" dirty="0" smtClean="0"/>
                  <a:t>Then safe borrowers would be willing to borrow.  When R=</a:t>
                </a:r>
                <a:r>
                  <a:rPr lang="en-US" dirty="0" err="1" smtClean="0"/>
                  <a:t>k+A</a:t>
                </a:r>
                <a:r>
                  <a:rPr lang="en-US" dirty="0" smtClean="0"/>
                  <a:t>, the </a:t>
                </a:r>
                <a:r>
                  <a:rPr lang="en-US" dirty="0"/>
                  <a:t>bank’s profits would be zero, </a:t>
                </a:r>
                <a:r>
                  <a:rPr lang="en-US" dirty="0" smtClean="0"/>
                  <a:t>but profits </a:t>
                </a:r>
                <a:r>
                  <a:rPr lang="en-US" dirty="0"/>
                  <a:t>would continue to rise until R= </a:t>
                </a:r>
                <a:r>
                  <a:rPr lang="en-US" u="sng" dirty="0" smtClean="0"/>
                  <a:t>y</a:t>
                </a:r>
                <a:r>
                  <a:rPr lang="en-US" dirty="0"/>
                  <a:t> </a:t>
                </a:r>
                <a:r>
                  <a:rPr lang="en-US" dirty="0" smtClean="0"/>
                  <a:t>(assuming that </a:t>
                </a:r>
                <a:r>
                  <a:rPr lang="en-US" dirty="0" err="1" smtClean="0"/>
                  <a:t>k+A</a:t>
                </a:r>
                <a:r>
                  <a:rPr lang="en-US" dirty="0" smtClean="0"/>
                  <a:t> &lt; </a:t>
                </a:r>
                <a:r>
                  <a:rPr lang="en-US" u="sng" dirty="0" smtClean="0"/>
                  <a:t>y</a:t>
                </a:r>
                <a:r>
                  <a:rPr lang="en-US" dirty="0" smtClean="0"/>
                  <a:t>).</a:t>
                </a:r>
              </a:p>
              <a:p>
                <a:r>
                  <a:rPr lang="en-US" dirty="0" smtClean="0"/>
                  <a:t>Past the point </a:t>
                </a:r>
                <a:r>
                  <a:rPr lang="en-US" dirty="0"/>
                  <a:t>of R= </a:t>
                </a:r>
                <a:r>
                  <a:rPr lang="en-US" u="sng" dirty="0"/>
                  <a:t>y</a:t>
                </a:r>
                <a:r>
                  <a:rPr lang="en-US" dirty="0" smtClean="0"/>
                  <a:t>, </a:t>
                </a:r>
                <a:r>
                  <a:rPr lang="en-US" dirty="0"/>
                  <a:t>all the </a:t>
                </a:r>
                <a:r>
                  <a:rPr lang="en-US" dirty="0" err="1"/>
                  <a:t>riskfree</a:t>
                </a:r>
                <a:r>
                  <a:rPr lang="en-US" dirty="0"/>
                  <a:t> borrowers would drop out and </a:t>
                </a:r>
                <a:r>
                  <a:rPr lang="en-US" dirty="0" smtClean="0"/>
                  <a:t>q = 0.  The breakeven rate would be k/p. If </a:t>
                </a:r>
                <a:r>
                  <a:rPr lang="en-US" u="sng" dirty="0" smtClean="0"/>
                  <a:t>y</a:t>
                </a:r>
                <a:r>
                  <a:rPr lang="en-US" dirty="0" smtClean="0"/>
                  <a:t> </a:t>
                </a:r>
                <a:r>
                  <a:rPr lang="en-US" dirty="0"/>
                  <a:t>&lt; R &lt; </a:t>
                </a:r>
                <a:r>
                  <a:rPr lang="en-US" dirty="0" smtClean="0"/>
                  <a:t>k/p, the </a:t>
                </a:r>
                <a:r>
                  <a:rPr lang="en-US" dirty="0"/>
                  <a:t>bank’s profits would now be </a:t>
                </a:r>
                <a:r>
                  <a:rPr lang="en-US" dirty="0" smtClean="0"/>
                  <a:t>negative,.  </a:t>
                </a:r>
                <a:r>
                  <a:rPr lang="en-US" dirty="0"/>
                  <a:t>At this point, since the bank is only catering to risky borrowers, it will have to start charging an interest rate = </a:t>
                </a:r>
                <a:r>
                  <a:rPr lang="en-US" dirty="0" smtClean="0"/>
                  <a:t>k/p to break even, </a:t>
                </a:r>
                <a:r>
                  <a:rPr lang="en-US" dirty="0"/>
                  <a:t>so that on average it could earn (k/p)p = $k.  Beyond this, its profit would be </a:t>
                </a:r>
                <a:r>
                  <a:rPr lang="en-US" dirty="0" smtClean="0"/>
                  <a:t>positive, </a:t>
                </a:r>
                <a:r>
                  <a:rPr lang="en-US" dirty="0"/>
                  <a:t>until the interest rate hits </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smtClean="0"/>
                  <a:t>, when there would be no borrowers.  </a:t>
                </a:r>
              </a:p>
              <a:p>
                <a:r>
                  <a:rPr lang="en-US" dirty="0" smtClean="0"/>
                  <a:t>The </a:t>
                </a:r>
                <a:r>
                  <a:rPr lang="en-US" dirty="0"/>
                  <a:t>bank’s profits are not necessarily linear in the interest rate – or even continuous</a:t>
                </a:r>
                <a:r>
                  <a:rPr lang="en-US" dirty="0" smtClean="0"/>
                  <a:t>!  </a:t>
                </a:r>
              </a:p>
              <a:p>
                <a:r>
                  <a:rPr lang="en-US" dirty="0" smtClean="0"/>
                  <a:t>In any case, we see that standard lending procedures would leave NPV&gt;0 projects (safe projects) unfinanced.  So the setup is socially inefficient.</a:t>
                </a:r>
                <a:endParaRPr lang="en-US" dirty="0"/>
              </a:p>
              <a:p>
                <a:pPr marL="0" indent="0">
                  <a:buNone/>
                </a:pPr>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52600"/>
                <a:ext cx="8229600" cy="4724400"/>
              </a:xfrm>
              <a:blipFill rotWithShape="1">
                <a:blip r:embed="rId3"/>
                <a:stretch>
                  <a:fillRect t="-1806" r="-1185"/>
                </a:stretch>
              </a:blipFill>
            </p:spPr>
            <p:txBody>
              <a:bodyPr/>
              <a:lstStyle/>
              <a:p>
                <a:r>
                  <a:rPr lang="en-US">
                    <a:noFill/>
                  </a:rPr>
                  <a:t> </a:t>
                </a:r>
              </a:p>
            </p:txBody>
          </p:sp>
        </mc:Fallback>
      </mc:AlternateContent>
    </p:spTree>
    <p:extLst>
      <p:ext uri="{BB962C8B-B14F-4D97-AF65-F5344CB8AC3E}">
        <p14:creationId xmlns:p14="http://schemas.microsoft.com/office/powerpoint/2010/main" val="3204220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 Example</a:t>
            </a:r>
            <a:endParaRPr lang="en-US" dirty="0"/>
          </a:p>
        </p:txBody>
      </p:sp>
      <p:sp>
        <p:nvSpPr>
          <p:cNvPr id="3" name="Content Placeholder 2"/>
          <p:cNvSpPr>
            <a:spLocks noGrp="1"/>
          </p:cNvSpPr>
          <p:nvPr>
            <p:ph sz="quarter" idx="1"/>
          </p:nvPr>
        </p:nvSpPr>
        <p:spPr>
          <a:xfrm>
            <a:off x="612648" y="1600200"/>
            <a:ext cx="2587752" cy="4495800"/>
          </a:xfrm>
        </p:spPr>
        <p:txBody>
          <a:bodyPr>
            <a:normAutofit fontScale="85000" lnSpcReduction="10000"/>
          </a:bodyPr>
          <a:lstStyle/>
          <a:p>
            <a:r>
              <a:rPr lang="en-US" dirty="0" err="1" smtClean="0"/>
              <a:t>k+A</a:t>
            </a:r>
            <a:r>
              <a:rPr lang="en-US" dirty="0" smtClean="0"/>
              <a:t> and k/p are both zero-profit interest rates for the borrower.  For interest rates below </a:t>
            </a:r>
            <a:r>
              <a:rPr lang="en-US" u="sng" dirty="0" smtClean="0"/>
              <a:t>y</a:t>
            </a:r>
            <a:r>
              <a:rPr lang="en-US" dirty="0" smtClean="0"/>
              <a:t>, there are safe and risky borrowers, above that, there are only risky borrowers.</a:t>
            </a:r>
            <a:endParaRPr lang="en-US" dirty="0"/>
          </a:p>
        </p:txBody>
      </p:sp>
      <p:sp>
        <p:nvSpPr>
          <p:cNvPr id="13" name="Text Box 2"/>
          <p:cNvSpPr txBox="1">
            <a:spLocks noChangeArrowheads="1"/>
          </p:cNvSpPr>
          <p:nvPr/>
        </p:nvSpPr>
        <p:spPr bwMode="auto">
          <a:xfrm>
            <a:off x="3618034" y="1850184"/>
            <a:ext cx="209550" cy="1176528"/>
          </a:xfrm>
          <a:prstGeom prst="rect">
            <a:avLst/>
          </a:prstGeom>
          <a:noFill/>
          <a:ln w="9525">
            <a:noFill/>
            <a:miter lim="800000"/>
            <a:headEnd/>
            <a:tailEnd/>
          </a:ln>
        </p:spPr>
        <p:txBody>
          <a:bodyPr rot="0" vert="vert270" wrap="square" lIns="91440" tIns="45720" rIns="91440" bIns="45720" anchor="t" anchorCtr="0">
            <a:noAutofit/>
          </a:bodyPr>
          <a:lstStyle/>
          <a:p>
            <a:pPr marL="0" marR="0">
              <a:spcBef>
                <a:spcPts val="0"/>
              </a:spcBef>
              <a:spcAft>
                <a:spcPts val="0"/>
              </a:spcAft>
            </a:pPr>
            <a:r>
              <a:rPr lang="en-US" sz="1200" dirty="0">
                <a:effectLst/>
                <a:latin typeface="Times New Roman"/>
                <a:ea typeface="Times New Roman"/>
              </a:rPr>
              <a:t>Expected Profit </a:t>
            </a:r>
          </a:p>
        </p:txBody>
      </p:sp>
      <p:cxnSp>
        <p:nvCxnSpPr>
          <p:cNvPr id="4" name="Straight Connector 3"/>
          <p:cNvCxnSpPr/>
          <p:nvPr/>
        </p:nvCxnSpPr>
        <p:spPr>
          <a:xfrm>
            <a:off x="4144108" y="1913103"/>
            <a:ext cx="35169" cy="30830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780692" y="4779412"/>
            <a:ext cx="4982308" cy="24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179277" y="3033132"/>
            <a:ext cx="4501662" cy="1204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964723" y="1828800"/>
            <a:ext cx="1641231" cy="2962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605954" y="1828800"/>
            <a:ext cx="0" cy="178241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605172" y="2346663"/>
            <a:ext cx="1559169" cy="12645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165123" y="2346663"/>
            <a:ext cx="0" cy="245683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 name="Text Box 2"/>
          <p:cNvSpPr txBox="1">
            <a:spLocks noChangeArrowheads="1"/>
          </p:cNvSpPr>
          <p:nvPr/>
        </p:nvSpPr>
        <p:spPr bwMode="auto">
          <a:xfrm>
            <a:off x="5304692" y="5088481"/>
            <a:ext cx="2926080" cy="348453"/>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200" dirty="0">
                <a:effectLst/>
                <a:latin typeface="Times New Roman"/>
                <a:ea typeface="Times New Roman"/>
              </a:rPr>
              <a:t>Interest Rate </a:t>
            </a:r>
          </a:p>
        </p:txBody>
      </p:sp>
      <p:cxnSp>
        <p:nvCxnSpPr>
          <p:cNvPr id="12" name="Straight Arrow Connector 11"/>
          <p:cNvCxnSpPr/>
          <p:nvPr/>
        </p:nvCxnSpPr>
        <p:spPr>
          <a:xfrm>
            <a:off x="6271846" y="5262707"/>
            <a:ext cx="116058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979252" y="3508443"/>
            <a:ext cx="11723" cy="9393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 Box 2"/>
          <p:cNvSpPr txBox="1">
            <a:spLocks noChangeArrowheads="1"/>
          </p:cNvSpPr>
          <p:nvPr/>
        </p:nvSpPr>
        <p:spPr bwMode="auto">
          <a:xfrm>
            <a:off x="5304692" y="4819557"/>
            <a:ext cx="175846" cy="232837"/>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a:effectLst/>
                <a:latin typeface="Times New Roman"/>
                <a:ea typeface="Times New Roman"/>
              </a:rPr>
              <a:t>k</a:t>
            </a:r>
          </a:p>
        </p:txBody>
      </p:sp>
      <p:sp>
        <p:nvSpPr>
          <p:cNvPr id="16" name="Text Box 2"/>
          <p:cNvSpPr txBox="1">
            <a:spLocks noChangeArrowheads="1"/>
          </p:cNvSpPr>
          <p:nvPr/>
        </p:nvSpPr>
        <p:spPr bwMode="auto">
          <a:xfrm>
            <a:off x="5843954" y="4815542"/>
            <a:ext cx="445477" cy="232837"/>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dirty="0" err="1">
                <a:effectLst/>
                <a:latin typeface="Times New Roman"/>
                <a:ea typeface="Times New Roman"/>
              </a:rPr>
              <a:t>k+A</a:t>
            </a:r>
            <a:endParaRPr lang="en-US" sz="1200" dirty="0">
              <a:effectLst/>
              <a:latin typeface="Times New Roman"/>
              <a:ea typeface="Times New Roman"/>
            </a:endParaRPr>
          </a:p>
        </p:txBody>
      </p:sp>
      <p:sp>
        <p:nvSpPr>
          <p:cNvPr id="17" name="Text Box 2"/>
          <p:cNvSpPr txBox="1">
            <a:spLocks noChangeArrowheads="1"/>
          </p:cNvSpPr>
          <p:nvPr/>
        </p:nvSpPr>
        <p:spPr bwMode="auto">
          <a:xfrm>
            <a:off x="6500446" y="4819557"/>
            <a:ext cx="175846" cy="232837"/>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u="sng">
                <a:effectLst/>
                <a:latin typeface="Times New Roman"/>
                <a:ea typeface="Times New Roman"/>
              </a:rPr>
              <a:t>y</a:t>
            </a:r>
            <a:endParaRPr lang="en-US" sz="1200">
              <a:effectLst/>
              <a:latin typeface="Times New Roman"/>
              <a:ea typeface="Times New Roman"/>
            </a:endParaRPr>
          </a:p>
        </p:txBody>
      </p:sp>
      <p:sp>
        <p:nvSpPr>
          <p:cNvPr id="18" name="Text Box 2"/>
          <p:cNvSpPr txBox="1">
            <a:spLocks noChangeArrowheads="1"/>
          </p:cNvSpPr>
          <p:nvPr/>
        </p:nvSpPr>
        <p:spPr bwMode="auto">
          <a:xfrm>
            <a:off x="7156938" y="4815542"/>
            <a:ext cx="445477" cy="232837"/>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a:effectLst/>
                <a:latin typeface="Times New Roman"/>
                <a:ea typeface="Times New Roman"/>
              </a:rPr>
              <a:t>k/p</a:t>
            </a:r>
          </a:p>
        </p:txBody>
      </p:sp>
      <mc:AlternateContent xmlns:mc="http://schemas.openxmlformats.org/markup-compatibility/2006" xmlns:a14="http://schemas.microsoft.com/office/drawing/2010/main">
        <mc:Choice Requires="a14">
          <p:sp>
            <p:nvSpPr>
              <p:cNvPr id="19" name="Text Box 2"/>
              <p:cNvSpPr txBox="1">
                <a:spLocks noChangeArrowheads="1"/>
              </p:cNvSpPr>
              <p:nvPr/>
            </p:nvSpPr>
            <p:spPr bwMode="auto">
              <a:xfrm>
                <a:off x="8054926" y="4847658"/>
                <a:ext cx="175846" cy="236852"/>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acc>
                        <m:accPr>
                          <m:chr m:val="̅"/>
                          <m:ctrlPr>
                            <a:rPr lang="en-US" sz="1200" i="1">
                              <a:effectLst/>
                              <a:latin typeface="Cambria Math"/>
                              <a:ea typeface="Times New Roman"/>
                            </a:rPr>
                          </m:ctrlPr>
                        </m:accPr>
                        <m:e>
                          <m:r>
                            <a:rPr lang="en-US" sz="1200" i="1">
                              <a:effectLst/>
                              <a:latin typeface="Cambria Math"/>
                              <a:ea typeface="Times New Roman"/>
                            </a:rPr>
                            <m:t>𝑦</m:t>
                          </m:r>
                        </m:e>
                      </m:acc>
                    </m:oMath>
                  </m:oMathPara>
                </a14:m>
                <a:endParaRPr lang="en-US" sz="1200">
                  <a:effectLst/>
                  <a:latin typeface="Times New Roman"/>
                  <a:ea typeface="Times New Roman"/>
                </a:endParaRPr>
              </a:p>
            </p:txBody>
          </p:sp>
        </mc:Choice>
        <mc:Fallback xmlns="">
          <p:sp>
            <p:nvSpPr>
              <p:cNvPr id="19" name="Text Box 2"/>
              <p:cNvSpPr txBox="1">
                <a:spLocks noRot="1" noChangeAspect="1" noMove="1" noResize="1" noEditPoints="1" noAdjustHandles="1" noChangeArrowheads="1" noChangeShapeType="1" noTextEdit="1"/>
              </p:cNvSpPr>
              <p:nvPr/>
            </p:nvSpPr>
            <p:spPr bwMode="auto">
              <a:xfrm>
                <a:off x="8054926" y="4847658"/>
                <a:ext cx="175846" cy="236852"/>
              </a:xfrm>
              <a:prstGeom prst="rect">
                <a:avLst/>
              </a:prstGeom>
              <a:blipFill rotWithShape="1">
                <a:blip r:embed="rId3"/>
                <a:stretch>
                  <a:fillRect l="-3448" r="-44828"/>
                </a:stretch>
              </a:blipFill>
              <a:ln w="9525">
                <a:noFill/>
                <a:miter lim="800000"/>
                <a:headEnd/>
                <a:tailEnd/>
              </a:ln>
            </p:spPr>
            <p:txBody>
              <a:bodyPr/>
              <a:lstStyle/>
              <a:p>
                <a:r>
                  <a:rPr lang="en-US">
                    <a:noFill/>
                  </a:rPr>
                  <a:t> </a:t>
                </a:r>
              </a:p>
            </p:txBody>
          </p:sp>
        </mc:Fallback>
      </mc:AlternateContent>
      <p:sp>
        <p:nvSpPr>
          <p:cNvPr id="20"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5"/>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 Box 2"/>
          <p:cNvSpPr txBox="1">
            <a:spLocks noChangeArrowheads="1"/>
          </p:cNvSpPr>
          <p:nvPr/>
        </p:nvSpPr>
        <p:spPr bwMode="auto">
          <a:xfrm>
            <a:off x="3943350" y="2976698"/>
            <a:ext cx="186038" cy="184666"/>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dirty="0" smtClean="0">
                <a:effectLst/>
                <a:latin typeface="Times New Roman"/>
                <a:ea typeface="Times New Roman"/>
              </a:rPr>
              <a:t>0</a:t>
            </a:r>
            <a:endParaRPr lang="en-US" sz="1200" dirty="0">
              <a:effectLst/>
              <a:latin typeface="Times New Roman"/>
              <a:ea typeface="Times New Roman"/>
            </a:endParaRPr>
          </a:p>
        </p:txBody>
      </p:sp>
    </p:spTree>
    <p:extLst>
      <p:ext uri="{BB962C8B-B14F-4D97-AF65-F5344CB8AC3E}">
        <p14:creationId xmlns:p14="http://schemas.microsoft.com/office/powerpoint/2010/main" val="99157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Adverse Selection Example</a:t>
            </a:r>
            <a:endParaRPr lang="en-US" dirty="0"/>
          </a:p>
        </p:txBody>
      </p:sp>
      <p:sp>
        <p:nvSpPr>
          <p:cNvPr id="3" name="Content Placeholder 2"/>
          <p:cNvSpPr>
            <a:spLocks noGrp="1"/>
          </p:cNvSpPr>
          <p:nvPr>
            <p:ph sz="quarter" idx="1"/>
          </p:nvPr>
        </p:nvSpPr>
        <p:spPr>
          <a:xfrm>
            <a:off x="381000" y="1600200"/>
            <a:ext cx="2895600" cy="4953000"/>
          </a:xfrm>
        </p:spPr>
        <p:txBody>
          <a:bodyPr>
            <a:normAutofit fontScale="77500" lnSpcReduction="20000"/>
          </a:bodyPr>
          <a:lstStyle/>
          <a:p>
            <a:r>
              <a:rPr lang="en-US" dirty="0" smtClean="0"/>
              <a:t>There are no safe borrowers at any rate unless the lender is willing to lose money.  The risky types are riskier than in the previous example.  The bank must raise rates to k/p to break even, at which rate, there are only risky borrowers.  </a:t>
            </a:r>
          </a:p>
          <a:p>
            <a:r>
              <a:rPr lang="en-US" dirty="0"/>
              <a:t>We </a:t>
            </a:r>
            <a:r>
              <a:rPr lang="en-US" dirty="0" smtClean="0"/>
              <a:t>see that </a:t>
            </a:r>
            <a:r>
              <a:rPr lang="en-US" dirty="0"/>
              <a:t>the bank can be profitable, inefficient </a:t>
            </a:r>
            <a:r>
              <a:rPr lang="en-US" dirty="0" smtClean="0"/>
              <a:t>and </a:t>
            </a:r>
            <a:r>
              <a:rPr lang="en-US" dirty="0"/>
              <a:t>inequitable!</a:t>
            </a:r>
          </a:p>
          <a:p>
            <a:endParaRPr lang="en-US" dirty="0"/>
          </a:p>
        </p:txBody>
      </p:sp>
      <p:sp>
        <p:nvSpPr>
          <p:cNvPr id="20" name="Rectangle 1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Rectangle 25"/>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8" name="Rectangle 2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2" name="Straight Connector 21"/>
          <p:cNvCxnSpPr/>
          <p:nvPr/>
        </p:nvCxnSpPr>
        <p:spPr>
          <a:xfrm>
            <a:off x="3386045" y="4811975"/>
            <a:ext cx="5271087" cy="289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908651" y="2705411"/>
            <a:ext cx="4762582" cy="1447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4638703" y="3217238"/>
            <a:ext cx="1215451" cy="1606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854154" y="3217238"/>
            <a:ext cx="0" cy="112876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854154" y="1885878"/>
            <a:ext cx="2170448" cy="24601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024602" y="1888772"/>
            <a:ext cx="0" cy="2952146"/>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8" name="Text Box 2"/>
          <p:cNvSpPr txBox="1">
            <a:spLocks noChangeArrowheads="1"/>
          </p:cNvSpPr>
          <p:nvPr/>
        </p:nvSpPr>
        <p:spPr bwMode="auto">
          <a:xfrm>
            <a:off x="5000858" y="5372497"/>
            <a:ext cx="3095679" cy="418703"/>
          </a:xfrm>
          <a:prstGeom prst="rect">
            <a:avLst/>
          </a:prstGeom>
          <a:no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sz="1200">
                <a:effectLst/>
                <a:latin typeface="Times New Roman"/>
                <a:ea typeface="Times New Roman"/>
              </a:rPr>
              <a:t>Interest Rate </a:t>
            </a:r>
          </a:p>
        </p:txBody>
      </p:sp>
      <p:cxnSp>
        <p:nvCxnSpPr>
          <p:cNvPr id="29" name="Straight Arrow Connector 28"/>
          <p:cNvCxnSpPr/>
          <p:nvPr/>
        </p:nvCxnSpPr>
        <p:spPr>
          <a:xfrm>
            <a:off x="6200599" y="5606932"/>
            <a:ext cx="122785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 Box 2"/>
          <p:cNvSpPr txBox="1">
            <a:spLocks noChangeArrowheads="1"/>
          </p:cNvSpPr>
          <p:nvPr/>
        </p:nvSpPr>
        <p:spPr bwMode="auto">
          <a:xfrm>
            <a:off x="3342182" y="2539981"/>
            <a:ext cx="304316" cy="1982568"/>
          </a:xfrm>
          <a:prstGeom prst="rect">
            <a:avLst/>
          </a:prstGeom>
          <a:noFill/>
          <a:ln w="9525">
            <a:noFill/>
            <a:miter lim="800000"/>
            <a:headEnd/>
            <a:tailEnd/>
          </a:ln>
        </p:spPr>
        <p:txBody>
          <a:bodyPr rot="0" vert="vert270" wrap="square" lIns="91440" tIns="45720" rIns="91440" bIns="45720" anchor="t" anchorCtr="0">
            <a:noAutofit/>
          </a:bodyPr>
          <a:lstStyle/>
          <a:p>
            <a:pPr marL="0" marR="0">
              <a:spcBef>
                <a:spcPts val="0"/>
              </a:spcBef>
              <a:spcAft>
                <a:spcPts val="0"/>
              </a:spcAft>
            </a:pPr>
            <a:r>
              <a:rPr lang="en-US" sz="1200" dirty="0">
                <a:effectLst/>
                <a:latin typeface="Times New Roman"/>
                <a:ea typeface="Times New Roman"/>
              </a:rPr>
              <a:t>Expected Profit </a:t>
            </a:r>
          </a:p>
        </p:txBody>
      </p:sp>
      <p:cxnSp>
        <p:nvCxnSpPr>
          <p:cNvPr id="31" name="Straight Arrow Connector 30"/>
          <p:cNvCxnSpPr/>
          <p:nvPr/>
        </p:nvCxnSpPr>
        <p:spPr>
          <a:xfrm flipH="1" flipV="1">
            <a:off x="3515996" y="2362200"/>
            <a:ext cx="12403" cy="1128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 Box 2"/>
          <p:cNvSpPr txBox="1">
            <a:spLocks noChangeArrowheads="1"/>
          </p:cNvSpPr>
          <p:nvPr/>
        </p:nvSpPr>
        <p:spPr bwMode="auto">
          <a:xfrm>
            <a:off x="4998377" y="4860213"/>
            <a:ext cx="186038" cy="279779"/>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dirty="0">
                <a:effectLst/>
                <a:latin typeface="Times New Roman"/>
                <a:ea typeface="Times New Roman"/>
              </a:rPr>
              <a:t>k</a:t>
            </a:r>
          </a:p>
        </p:txBody>
      </p:sp>
      <p:sp>
        <p:nvSpPr>
          <p:cNvPr id="33" name="Text Box 2"/>
          <p:cNvSpPr txBox="1">
            <a:spLocks noChangeArrowheads="1"/>
          </p:cNvSpPr>
          <p:nvPr/>
        </p:nvSpPr>
        <p:spPr bwMode="auto">
          <a:xfrm>
            <a:off x="6412269" y="4913274"/>
            <a:ext cx="471297" cy="279779"/>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a:effectLst/>
                <a:latin typeface="Times New Roman"/>
                <a:ea typeface="Times New Roman"/>
              </a:rPr>
              <a:t>k+A</a:t>
            </a:r>
          </a:p>
        </p:txBody>
      </p:sp>
      <p:sp>
        <p:nvSpPr>
          <p:cNvPr id="34" name="Text Box 2"/>
          <p:cNvSpPr txBox="1">
            <a:spLocks noChangeArrowheads="1"/>
          </p:cNvSpPr>
          <p:nvPr/>
        </p:nvSpPr>
        <p:spPr bwMode="auto">
          <a:xfrm>
            <a:off x="5804544" y="4967782"/>
            <a:ext cx="186038" cy="279779"/>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u="sng" dirty="0">
                <a:effectLst/>
                <a:latin typeface="Times New Roman"/>
                <a:ea typeface="Times New Roman"/>
              </a:rPr>
              <a:t>y</a:t>
            </a:r>
            <a:endParaRPr lang="en-US" sz="1200" dirty="0">
              <a:effectLst/>
              <a:latin typeface="Times New Roman"/>
              <a:ea typeface="Times New Roman"/>
            </a:endParaRPr>
          </a:p>
        </p:txBody>
      </p:sp>
      <p:sp>
        <p:nvSpPr>
          <p:cNvPr id="35" name="Text Box 2"/>
          <p:cNvSpPr txBox="1">
            <a:spLocks noChangeArrowheads="1"/>
          </p:cNvSpPr>
          <p:nvPr/>
        </p:nvSpPr>
        <p:spPr bwMode="auto">
          <a:xfrm>
            <a:off x="7218435" y="4903627"/>
            <a:ext cx="471297" cy="279779"/>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a:effectLst/>
                <a:latin typeface="Times New Roman"/>
                <a:ea typeface="Times New Roman"/>
              </a:rPr>
              <a:t>k/p</a:t>
            </a:r>
          </a:p>
        </p:txBody>
      </p:sp>
      <mc:AlternateContent xmlns:mc="http://schemas.openxmlformats.org/markup-compatibility/2006" xmlns:a14="http://schemas.microsoft.com/office/drawing/2010/main">
        <mc:Choice Requires="a14">
          <p:sp>
            <p:nvSpPr>
              <p:cNvPr id="36" name="Text Box 2"/>
              <p:cNvSpPr txBox="1">
                <a:spLocks noChangeArrowheads="1"/>
              </p:cNvSpPr>
              <p:nvPr/>
            </p:nvSpPr>
            <p:spPr bwMode="auto">
              <a:xfrm>
                <a:off x="7908017" y="4893979"/>
                <a:ext cx="186038" cy="284602"/>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14:m>
                  <m:oMathPara xmlns:m="http://schemas.openxmlformats.org/officeDocument/2006/math">
                    <m:oMathParaPr>
                      <m:jc m:val="centerGroup"/>
                    </m:oMathParaPr>
                    <m:oMath xmlns:m="http://schemas.openxmlformats.org/officeDocument/2006/math">
                      <m:acc>
                        <m:accPr>
                          <m:chr m:val="̅"/>
                          <m:ctrlPr>
                            <a:rPr lang="en-US" sz="1200" i="1">
                              <a:effectLst/>
                              <a:latin typeface="Cambria Math"/>
                              <a:ea typeface="Times New Roman"/>
                            </a:rPr>
                          </m:ctrlPr>
                        </m:accPr>
                        <m:e>
                          <m:r>
                            <a:rPr lang="en-US" sz="1200" i="1">
                              <a:effectLst/>
                              <a:latin typeface="Cambria Math"/>
                              <a:ea typeface="Times New Roman"/>
                            </a:rPr>
                            <m:t>𝑦</m:t>
                          </m:r>
                        </m:e>
                      </m:acc>
                    </m:oMath>
                  </m:oMathPara>
                </a14:m>
                <a:endParaRPr lang="en-US" sz="1200">
                  <a:effectLst/>
                  <a:latin typeface="Times New Roman"/>
                  <a:ea typeface="Times New Roman"/>
                </a:endParaRPr>
              </a:p>
            </p:txBody>
          </p:sp>
        </mc:Choice>
        <mc:Fallback xmlns="">
          <p:sp>
            <p:nvSpPr>
              <p:cNvPr id="36" name="Text Box 2"/>
              <p:cNvSpPr txBox="1">
                <a:spLocks noRot="1" noChangeAspect="1" noMove="1" noResize="1" noEditPoints="1" noAdjustHandles="1" noChangeArrowheads="1" noChangeShapeType="1" noTextEdit="1"/>
              </p:cNvSpPr>
              <p:nvPr/>
            </p:nvSpPr>
            <p:spPr bwMode="auto">
              <a:xfrm>
                <a:off x="7908017" y="4893979"/>
                <a:ext cx="186038" cy="284602"/>
              </a:xfrm>
              <a:prstGeom prst="rect">
                <a:avLst/>
              </a:prstGeom>
              <a:blipFill rotWithShape="1">
                <a:blip r:embed="rId3"/>
                <a:stretch>
                  <a:fillRect r="-41935"/>
                </a:stretch>
              </a:blipFill>
              <a:ln w="9525">
                <a:noFill/>
                <a:miter lim="800000"/>
                <a:headEnd/>
                <a:tailEnd/>
              </a:ln>
            </p:spPr>
            <p:txBody>
              <a:bodyPr/>
              <a:lstStyle/>
              <a:p>
                <a:r>
                  <a:rPr lang="en-US">
                    <a:noFill/>
                  </a:rPr>
                  <a:t> </a:t>
                </a:r>
              </a:p>
            </p:txBody>
          </p:sp>
        </mc:Fallback>
      </mc:AlternateContent>
      <p:cxnSp>
        <p:nvCxnSpPr>
          <p:cNvPr id="40" name="Straight Connector 39"/>
          <p:cNvCxnSpPr/>
          <p:nvPr/>
        </p:nvCxnSpPr>
        <p:spPr>
          <a:xfrm>
            <a:off x="3894550" y="1678938"/>
            <a:ext cx="37208" cy="3704653"/>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 Box 2"/>
          <p:cNvSpPr txBox="1">
            <a:spLocks noChangeArrowheads="1"/>
          </p:cNvSpPr>
          <p:nvPr/>
        </p:nvSpPr>
        <p:spPr bwMode="auto">
          <a:xfrm>
            <a:off x="3722613" y="2621303"/>
            <a:ext cx="186038" cy="184666"/>
          </a:xfrm>
          <a:prstGeom prst="rect">
            <a:avLst/>
          </a:prstGeom>
          <a:solidFill>
            <a:srgbClr val="FFFFFF"/>
          </a:solidFill>
          <a:ln w="9525">
            <a:noFill/>
            <a:miter lim="800000"/>
            <a:headEnd/>
            <a:tailEnd/>
          </a:ln>
        </p:spPr>
        <p:txBody>
          <a:bodyPr rot="0" vert="horz" wrap="square" lIns="0" tIns="0" rIns="0" bIns="0" anchor="t" anchorCtr="0">
            <a:spAutoFit/>
          </a:bodyPr>
          <a:lstStyle/>
          <a:p>
            <a:pPr marL="0" marR="0">
              <a:spcBef>
                <a:spcPts val="0"/>
              </a:spcBef>
              <a:spcAft>
                <a:spcPts val="0"/>
              </a:spcAft>
            </a:pPr>
            <a:r>
              <a:rPr lang="en-US" sz="1200" dirty="0" smtClean="0">
                <a:effectLst/>
                <a:latin typeface="Times New Roman"/>
                <a:ea typeface="Times New Roman"/>
              </a:rPr>
              <a:t>0</a:t>
            </a:r>
            <a:endParaRPr lang="en-US" sz="1200" dirty="0">
              <a:effectLst/>
              <a:latin typeface="Times New Roman"/>
              <a:ea typeface="Times New Roman"/>
            </a:endParaRPr>
          </a:p>
        </p:txBody>
      </p:sp>
    </p:spTree>
    <p:extLst>
      <p:ext uri="{BB962C8B-B14F-4D97-AF65-F5344CB8AC3E}">
        <p14:creationId xmlns:p14="http://schemas.microsoft.com/office/powerpoint/2010/main" val="167408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on page 45 (section </a:t>
            </a:r>
            <a:r>
              <a:rPr lang="en-US" dirty="0" smtClean="0"/>
              <a:t>2.3.3)</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Suppose there are risky projects and safe projects. The safe projects yield $200 for every $100 invested.  The risky projects yield $222, with a </a:t>
            </a:r>
            <a:r>
              <a:rPr lang="en-US" dirty="0" err="1" smtClean="0"/>
              <a:t>prob</a:t>
            </a:r>
            <a:r>
              <a:rPr lang="en-US" dirty="0" smtClean="0"/>
              <a:t> of 0.9 (zero otherwise).  </a:t>
            </a:r>
          </a:p>
          <a:p>
            <a:r>
              <a:rPr lang="en-US" dirty="0" smtClean="0"/>
              <a:t>The bank’s cost of funds is 40%.</a:t>
            </a:r>
          </a:p>
          <a:p>
            <a:r>
              <a:rPr lang="en-US" dirty="0" smtClean="0"/>
              <a:t>The opportunity cost fo</a:t>
            </a:r>
            <a:r>
              <a:rPr lang="en-US" dirty="0" smtClean="0"/>
              <a:t>r lenders is $45.</a:t>
            </a:r>
          </a:p>
          <a:p>
            <a:r>
              <a:rPr lang="en-US" dirty="0" smtClean="0"/>
              <a:t>The break-even interest rate is 47.36% and both types choose to borrow and invest.</a:t>
            </a:r>
          </a:p>
          <a:p>
            <a:r>
              <a:rPr lang="en-US" dirty="0" smtClean="0"/>
              <a:t>However, if the risky project yields $267 (with a </a:t>
            </a:r>
            <a:r>
              <a:rPr lang="en-US" dirty="0" err="1" smtClean="0"/>
              <a:t>prob</a:t>
            </a:r>
            <a:r>
              <a:rPr lang="en-US" dirty="0" smtClean="0"/>
              <a:t> of 0.75), in equilibrium, the interest rate is 86.67% and safe investors are shut out.</a:t>
            </a:r>
          </a:p>
          <a:p>
            <a:r>
              <a:rPr lang="en-US" dirty="0" smtClean="0"/>
              <a:t>Because the bank cannot distinguish between safe and risky borrowers, it has to charge a single interest rate and the safe borrowers have to subsidize the risky borrowers.  In the second case, this subsidy is so high that the safe borrowers are forced out of the market.</a:t>
            </a:r>
            <a:endParaRPr lang="en-US" dirty="0"/>
          </a:p>
        </p:txBody>
      </p:sp>
    </p:spTree>
    <p:extLst>
      <p:ext uri="{BB962C8B-B14F-4D97-AF65-F5344CB8AC3E}">
        <p14:creationId xmlns:p14="http://schemas.microsoft.com/office/powerpoint/2010/main" val="214413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 Lending &amp; Adverse Selection</a:t>
            </a:r>
            <a:endParaRPr lang="en-US" dirty="0"/>
          </a:p>
        </p:txBody>
      </p:sp>
      <p:sp>
        <p:nvSpPr>
          <p:cNvPr id="3" name="Content Placeholder 2"/>
          <p:cNvSpPr>
            <a:spLocks noGrp="1"/>
          </p:cNvSpPr>
          <p:nvPr>
            <p:ph idx="1"/>
          </p:nvPr>
        </p:nvSpPr>
        <p:spPr>
          <a:xfrm>
            <a:off x="457200" y="1935480"/>
            <a:ext cx="8229600" cy="4465320"/>
          </a:xfrm>
        </p:spPr>
        <p:txBody>
          <a:bodyPr>
            <a:normAutofit fontScale="70000" lnSpcReduction="20000"/>
          </a:bodyPr>
          <a:lstStyle/>
          <a:p>
            <a:r>
              <a:rPr lang="en-US" dirty="0" smtClean="0"/>
              <a:t>How does microfinance resolve this problem?</a:t>
            </a:r>
          </a:p>
          <a:p>
            <a:r>
              <a:rPr lang="en-US" dirty="0" smtClean="0"/>
              <a:t>The bank would like to charge differential rates for risky and risk-free borrowers, but it does not have this information.  Suppose borrowers, as a group, do have this information.  Microfinance tries to have borrowers reveal this information through the use of group lending.</a:t>
            </a:r>
          </a:p>
          <a:p>
            <a:r>
              <a:rPr lang="en-US" dirty="0" smtClean="0"/>
              <a:t>Suppose, as before, borrowers </a:t>
            </a:r>
            <a:r>
              <a:rPr lang="en-US" dirty="0"/>
              <a:t>are either risky or safe and borrowers know each other’s types</a:t>
            </a:r>
            <a:r>
              <a:rPr lang="en-US" dirty="0" smtClean="0"/>
              <a:t>.</a:t>
            </a:r>
          </a:p>
          <a:p>
            <a:r>
              <a:rPr lang="en-US" dirty="0" smtClean="0"/>
              <a:t>Assume that loans are only made to groups of two.  Borrowers are required to form their own groups.</a:t>
            </a:r>
          </a:p>
          <a:p>
            <a:r>
              <a:rPr lang="en-US" dirty="0"/>
              <a:t>Each partner in each group is responsible not only for his/her loan repayment but also for </a:t>
            </a:r>
            <a:r>
              <a:rPr lang="en-US" dirty="0" smtClean="0"/>
              <a:t>his </a:t>
            </a:r>
            <a:r>
              <a:rPr lang="en-US" dirty="0"/>
              <a:t>partner’s loan repayment. </a:t>
            </a:r>
            <a:r>
              <a:rPr lang="en-US" dirty="0" smtClean="0"/>
              <a:t> </a:t>
            </a:r>
          </a:p>
          <a:p>
            <a:r>
              <a:rPr lang="en-US" dirty="0" smtClean="0"/>
              <a:t>Of </a:t>
            </a:r>
            <a:r>
              <a:rPr lang="en-US" dirty="0"/>
              <a:t>course, in this case, safe borrowers will want to partner with another safe borrower.  Risky borrowers will have to partner with another risky borrower.  This is called assortative matching.  </a:t>
            </a:r>
          </a:p>
        </p:txBody>
      </p:sp>
    </p:spTree>
    <p:extLst>
      <p:ext uri="{BB962C8B-B14F-4D97-AF65-F5344CB8AC3E}">
        <p14:creationId xmlns:p14="http://schemas.microsoft.com/office/powerpoint/2010/main" val="3437413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Group Lending &amp; Adverse Selection</a:t>
            </a:r>
          </a:p>
        </p:txBody>
      </p:sp>
      <p:sp>
        <p:nvSpPr>
          <p:cNvPr id="3" name="Content Placeholder 2"/>
          <p:cNvSpPr>
            <a:spLocks noGrp="1"/>
          </p:cNvSpPr>
          <p:nvPr>
            <p:ph idx="1"/>
          </p:nvPr>
        </p:nvSpPr>
        <p:spPr/>
        <p:txBody>
          <a:bodyPr>
            <a:normAutofit fontScale="77500" lnSpcReduction="20000"/>
          </a:bodyPr>
          <a:lstStyle/>
          <a:p>
            <a:r>
              <a:rPr lang="en-US" dirty="0" smtClean="0"/>
              <a:t>So now we have groups that are safe and groups that are risky.</a:t>
            </a:r>
          </a:p>
          <a:p>
            <a:r>
              <a:rPr lang="en-US" dirty="0" smtClean="0"/>
              <a:t>But how does this help the bank, since it still doesn’t know which borrowers are safe and which are risky?</a:t>
            </a:r>
          </a:p>
          <a:p>
            <a:r>
              <a:rPr lang="en-US" dirty="0" smtClean="0"/>
              <a:t>The problem in the case of individual lending was that safe lenders had to subsidize risky borrowers who paid an effectively lower rate because they sometimes defaulted.  This caused the interest for them to be higher and sometimes so high that all safe borrowers dropped out of the borrowing market.</a:t>
            </a:r>
          </a:p>
          <a:p>
            <a:r>
              <a:rPr lang="en-US" dirty="0" smtClean="0"/>
              <a:t>With group lending, the bank still doesn’t have this information, but we will see </a:t>
            </a:r>
            <a:r>
              <a:rPr lang="en-US" dirty="0" smtClean="0"/>
              <a:t>that, even though the formal interest rate is the same for all borrowers, still risky </a:t>
            </a:r>
            <a:r>
              <a:rPr lang="en-US" dirty="0" smtClean="0"/>
              <a:t>borrowers, on average, pay a higher rate and therefore the subsidy to them from the safe borrowers is lower.  </a:t>
            </a:r>
          </a:p>
          <a:p>
            <a:r>
              <a:rPr lang="en-US" dirty="0" smtClean="0"/>
              <a:t>As a result, the interest rate will be lower in the group lending case.  Here’s how it works.</a:t>
            </a:r>
            <a:endParaRPr lang="en-US" dirty="0"/>
          </a:p>
        </p:txBody>
      </p:sp>
    </p:spTree>
    <p:extLst>
      <p:ext uri="{BB962C8B-B14F-4D97-AF65-F5344CB8AC3E}">
        <p14:creationId xmlns:p14="http://schemas.microsoft.com/office/powerpoint/2010/main" val="3794404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Group Lending &amp; Adverse Selection</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12648" y="1600200"/>
                <a:ext cx="8153400" cy="4648200"/>
              </a:xfrm>
            </p:spPr>
            <p:txBody>
              <a:bodyPr>
                <a:normAutofit fontScale="85000" lnSpcReduction="20000"/>
              </a:bodyPr>
              <a:lstStyle/>
              <a:p>
                <a:r>
                  <a:rPr lang="en-US" dirty="0" smtClean="0"/>
                  <a:t>Suppose </a:t>
                </a:r>
                <a:r>
                  <a:rPr lang="en-US" dirty="0"/>
                  <a:t>the interest rate is R.  Then since the </a:t>
                </a:r>
                <a:r>
                  <a:rPr lang="en-US" dirty="0" err="1"/>
                  <a:t>riskfree</a:t>
                </a:r>
                <a:r>
                  <a:rPr lang="en-US" dirty="0"/>
                  <a:t> groups always pay their loans, this will be their actual interest rate.</a:t>
                </a:r>
              </a:p>
              <a:p>
                <a:r>
                  <a:rPr lang="en-US" dirty="0"/>
                  <a:t>We know that risky borrowers default (1-p</a:t>
                </a:r>
                <a:r>
                  <a:rPr lang="en-US" dirty="0" smtClean="0"/>
                  <a:t>) fraction </a:t>
                </a:r>
                <a:r>
                  <a:rPr lang="en-US" dirty="0"/>
                  <a:t>of the time</a:t>
                </a:r>
                <a:r>
                  <a:rPr lang="en-US" dirty="0" smtClean="0"/>
                  <a:t>.  However, only (1-p)</a:t>
                </a:r>
                <a:r>
                  <a:rPr lang="en-US" baseline="30000" dirty="0" smtClean="0"/>
                  <a:t>2</a:t>
                </a:r>
                <a:r>
                  <a:rPr lang="en-US" dirty="0" smtClean="0"/>
                  <a:t> fraction of the time will both risky borrowers in a risky group default.  When only one of the two risky borrowers in a risky group defaults, which happens 2p(1-p) fraction of the time, the other party will have to cover his partner’s default.  </a:t>
                </a:r>
              </a:p>
              <a:p>
                <a:r>
                  <a:rPr lang="en-US" dirty="0" smtClean="0"/>
                  <a:t>For convenience, if we assume that </a:t>
                </a:r>
                <a14:m>
                  <m:oMath xmlns:m="http://schemas.openxmlformats.org/officeDocument/2006/math">
                    <m:acc>
                      <m:accPr>
                        <m:chr m:val="̅"/>
                        <m:ctrlPr>
                          <a:rPr lang="en-US" i="1">
                            <a:latin typeface="Cambria Math"/>
                          </a:rPr>
                        </m:ctrlPr>
                      </m:accPr>
                      <m:e>
                        <m:r>
                          <a:rPr lang="en-US" i="1">
                            <a:latin typeface="Cambria Math"/>
                          </a:rPr>
                          <m:t>𝑦</m:t>
                        </m:r>
                      </m:e>
                    </m:acc>
                  </m:oMath>
                </a14:m>
                <a:r>
                  <a:rPr lang="en-US" dirty="0"/>
                  <a:t> </a:t>
                </a:r>
                <a:r>
                  <a:rPr lang="en-US" dirty="0" smtClean="0"/>
                  <a:t>&gt; 2R, then as a group, risky borrowers will only default </a:t>
                </a:r>
                <a:r>
                  <a:rPr lang="en-US" dirty="0"/>
                  <a:t>(1-p)</a:t>
                </a:r>
                <a:r>
                  <a:rPr lang="en-US" baseline="30000" dirty="0"/>
                  <a:t>2</a:t>
                </a:r>
                <a:r>
                  <a:rPr lang="en-US" dirty="0"/>
                  <a:t> fraction of the time </a:t>
                </a:r>
                <a:r>
                  <a:rPr lang="en-US" dirty="0" smtClean="0"/>
                  <a:t>, compared to (1-p) with individual lending.</a:t>
                </a:r>
              </a:p>
              <a:p>
                <a:r>
                  <a:rPr lang="en-US" dirty="0"/>
                  <a:t>Hence the likelihood of the loans being repaid in full with interest is g = 1- (1-p)</a:t>
                </a:r>
                <a:r>
                  <a:rPr lang="en-US" baseline="30000" dirty="0"/>
                  <a:t>2</a:t>
                </a:r>
                <a:r>
                  <a:rPr lang="en-US" dirty="0"/>
                  <a:t>.  </a:t>
                </a:r>
                <a:r>
                  <a:rPr lang="en-US" dirty="0" smtClean="0"/>
                  <a:t>Consequently, the </a:t>
                </a:r>
                <a:r>
                  <a:rPr lang="en-US" dirty="0"/>
                  <a:t>no-profit interest rate is R = k/[q+(1-q)g]. </a:t>
                </a: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12648" y="1600200"/>
                <a:ext cx="8153400" cy="4648200"/>
              </a:xfrm>
              <a:blipFill rotWithShape="1">
                <a:blip r:embed="rId3"/>
                <a:stretch>
                  <a:fillRect l="-224" t="-2493" r="-1945" b="-2625"/>
                </a:stretch>
              </a:blipFill>
            </p:spPr>
            <p:txBody>
              <a:bodyPr/>
              <a:lstStyle/>
              <a:p>
                <a:r>
                  <a:rPr lang="en-US">
                    <a:noFill/>
                  </a:rPr>
                  <a:t> </a:t>
                </a:r>
              </a:p>
            </p:txBody>
          </p:sp>
        </mc:Fallback>
      </mc:AlternateContent>
    </p:spTree>
    <p:extLst>
      <p:ext uri="{BB962C8B-B14F-4D97-AF65-F5344CB8AC3E}">
        <p14:creationId xmlns:p14="http://schemas.microsoft.com/office/powerpoint/2010/main" val="22289686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1415</Words>
  <Application>Microsoft Office PowerPoint</Application>
  <PresentationFormat>On-screen Show (4:3)</PresentationFormat>
  <Paragraphs>89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Student presentation</vt:lpstr>
      <vt:lpstr>microfinance  and Adverse selection </vt:lpstr>
      <vt:lpstr>The Problem of Adverse Selection</vt:lpstr>
      <vt:lpstr>The Problem of Adverse Selection</vt:lpstr>
      <vt:lpstr>Adverse Selection Example</vt:lpstr>
      <vt:lpstr>Another Adverse Selection Example</vt:lpstr>
      <vt:lpstr>Example on page 45 (section 2.3.3)</vt:lpstr>
      <vt:lpstr>Group Lending &amp; Adverse Selection</vt:lpstr>
      <vt:lpstr>Group Lending &amp; Adverse Selection</vt:lpstr>
      <vt:lpstr>Group Lending &amp; Adverse Selection</vt:lpstr>
      <vt:lpstr>Group Lending and Adverse Selection</vt:lpstr>
      <vt:lpstr>Group Lending and Adverse Selection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2013-01-29T02:11:48Z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