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5"/>
  </p:notesMasterIdLst>
  <p:handoutMasterIdLst>
    <p:handoutMasterId r:id="rId36"/>
  </p:handoutMasterIdLst>
  <p:sldIdLst>
    <p:sldId id="286" r:id="rId2"/>
    <p:sldId id="288" r:id="rId3"/>
    <p:sldId id="287" r:id="rId4"/>
    <p:sldId id="290" r:id="rId5"/>
    <p:sldId id="291" r:id="rId6"/>
    <p:sldId id="292" r:id="rId7"/>
    <p:sldId id="293" r:id="rId8"/>
    <p:sldId id="294" r:id="rId9"/>
    <p:sldId id="295" r:id="rId10"/>
    <p:sldId id="299" r:id="rId11"/>
    <p:sldId id="300" r:id="rId12"/>
    <p:sldId id="325" r:id="rId13"/>
    <p:sldId id="296" r:id="rId14"/>
    <p:sldId id="297" r:id="rId15"/>
    <p:sldId id="298" r:id="rId16"/>
    <p:sldId id="301" r:id="rId17"/>
    <p:sldId id="302" r:id="rId18"/>
    <p:sldId id="303" r:id="rId19"/>
    <p:sldId id="304" r:id="rId20"/>
    <p:sldId id="305" r:id="rId21"/>
    <p:sldId id="306" r:id="rId22"/>
    <p:sldId id="308" r:id="rId23"/>
    <p:sldId id="320" r:id="rId24"/>
    <p:sldId id="310" r:id="rId25"/>
    <p:sldId id="316" r:id="rId26"/>
    <p:sldId id="319" r:id="rId27"/>
    <p:sldId id="318" r:id="rId28"/>
    <p:sldId id="311" r:id="rId29"/>
    <p:sldId id="313" r:id="rId30"/>
    <p:sldId id="314" r:id="rId31"/>
    <p:sldId id="315" r:id="rId32"/>
    <p:sldId id="326" r:id="rId33"/>
    <p:sldId id="327" r:id="rId34"/>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6" autoAdjust="0"/>
    <p:restoredTop sz="93435" autoAdjust="0"/>
  </p:normalViewPr>
  <p:slideViewPr>
    <p:cSldViewPr>
      <p:cViewPr>
        <p:scale>
          <a:sx n="100" d="100"/>
          <a:sy n="100" d="100"/>
        </p:scale>
        <p:origin x="-372"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ACCD1767-73A9-4933-BAEA-6DDCC58002A7}" type="datetimeFigureOut">
              <a:rPr lang="en-US" smtClean="0"/>
              <a:pPr/>
              <a:t>11/3/2010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CFA4115B-A961-4E78-80F8-A8921D03BAA4}" type="datetimeFigureOut">
              <a:rPr lang="en-US" smtClean="0"/>
              <a:pPr/>
              <a:t>11/3/2010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52525" y="692150"/>
            <a:ext cx="4552950" cy="341630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343673"/>
            <a:ext cx="5030026" cy="4114566"/>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9FF9B7-6D6A-4D69-AE53-E8C439F71159}" type="slidenum">
              <a:rPr lang="en-US"/>
              <a:pPr/>
              <a:t>2</a:t>
            </a:fld>
            <a:endParaRPr lang="en-US"/>
          </a:p>
        </p:txBody>
      </p:sp>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cost</a:t>
            </a:r>
            <a:r>
              <a:rPr lang="en-US" baseline="0" dirty="0" smtClean="0"/>
              <a:t> of equity capital is 10% for the RFX project, as assumed previously.</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41B8E3-A428-4CD4-A4E3-17E5F0FE29D2}" type="slidenum">
              <a:rPr lang="en-US"/>
              <a:pPr/>
              <a:t>22</a:t>
            </a:fld>
            <a:endParaRPr lang="en-US"/>
          </a:p>
        </p:txBody>
      </p:sp>
      <p:sp>
        <p:nvSpPr>
          <p:cNvPr id="12493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need to explain</a:t>
            </a:r>
            <a:r>
              <a:rPr lang="en-US" baseline="0" dirty="0" smtClean="0"/>
              <a:t> how this allows us to use the WACC and FTE approaches.</a:t>
            </a:r>
            <a:endParaRPr lang="en-US" dirty="0"/>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0E31D5-1B2E-4741-9615-7089822D51E2}" type="slidenum">
              <a:rPr lang="en-US"/>
              <a:pPr/>
              <a:t>27</a:t>
            </a:fld>
            <a:endParaRPr lang="en-US"/>
          </a:p>
        </p:txBody>
      </p:sp>
      <p:sp>
        <p:nvSpPr>
          <p:cNvPr id="11469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469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29B6CC-9D03-4685-BB6E-47BC1051D17B}" type="slidenum">
              <a:rPr lang="en-US"/>
              <a:pPr/>
              <a:t>28</a:t>
            </a:fld>
            <a:endParaRPr lang="en-US"/>
          </a:p>
        </p:txBody>
      </p:sp>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FA7F3E-B5CA-4625-A9EA-B17E17F7D21C}" type="slidenum">
              <a:rPr lang="en-US"/>
              <a:pPr/>
              <a:t>30</a:t>
            </a:fld>
            <a:endParaRPr lang="en-US"/>
          </a:p>
        </p:txBody>
      </p:sp>
      <p:sp>
        <p:nvSpPr>
          <p:cNvPr id="1945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456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r>
              <a:rPr lang="en-US" dirty="0" smtClean="0"/>
              <a:t>Need to explain </a:t>
            </a:r>
            <a:r>
              <a:rPr lang="en-US" smtClean="0"/>
              <a:t>this better</a:t>
            </a: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03C304-48CA-4A64-AB13-CFD9930A7FF6}" type="slidenum">
              <a:rPr lang="en-US"/>
              <a:pPr/>
              <a:t>31</a:t>
            </a:fld>
            <a:endParaRPr lang="en-US"/>
          </a:p>
        </p:txBody>
      </p:sp>
      <p:sp>
        <p:nvSpPr>
          <p:cNvPr id="19661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6611"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F687D7-7D42-4D12-8AD3-AB7617C91264}" type="slidenum">
              <a:rPr lang="en-US"/>
              <a:pPr/>
              <a:t>8</a:t>
            </a:fld>
            <a:endParaRPr lang="en-US"/>
          </a:p>
        </p:txBody>
      </p:sp>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0963" name="Rectangle 3"/>
          <p:cNvSpPr>
            <a:spLocks noGrp="1" noChangeArrowheads="1"/>
          </p:cNvSpPr>
          <p:nvPr>
            <p:ph type="body" idx="1"/>
          </p:nvPr>
        </p:nvSpPr>
        <p:spPr bwMode="auto">
          <a:xfrm>
            <a:off x="685800" y="4343400"/>
            <a:ext cx="5486400" cy="41148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4800" y="14478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image" Target="../media/image9.pn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8.vml"/><Relationship Id="rId6" Type="http://schemas.openxmlformats.org/officeDocument/2006/relationships/image" Target="../media/image14.png"/><Relationship Id="rId5" Type="http://schemas.openxmlformats.org/officeDocument/2006/relationships/oleObject" Target="../embeddings/oleObject8.bin"/><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vmlDrawing" Target="../drawings/vmlDrawing11.vml"/><Relationship Id="rId6" Type="http://schemas.openxmlformats.org/officeDocument/2006/relationships/oleObject" Target="../embeddings/oleObject11.bin"/><Relationship Id="rId5" Type="http://schemas.openxmlformats.org/officeDocument/2006/relationships/image" Target="../media/image19.png"/><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2.vml"/><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16.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5.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6.pn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7.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image" Target="../media/image6.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533400" y="914400"/>
            <a:ext cx="8305800" cy="1143000"/>
          </a:xfrm>
          <a:noFill/>
          <a:ln/>
        </p:spPr>
        <p:txBody>
          <a:bodyPr lIns="90487" tIns="44450" rIns="90487" bIns="44450">
            <a:normAutofit fontScale="90000"/>
          </a:bodyPr>
          <a:lstStyle/>
          <a:p>
            <a:r>
              <a:rPr lang="en-US" dirty="0" smtClean="0"/>
              <a:t/>
            </a:r>
            <a:br>
              <a:rPr lang="en-US" dirty="0" smtClean="0"/>
            </a:br>
            <a:r>
              <a:rPr lang="en-US" dirty="0" smtClean="0"/>
              <a:t>Capital Budgeting </a:t>
            </a:r>
            <a:br>
              <a:rPr lang="en-US" dirty="0" smtClean="0"/>
            </a:br>
            <a:r>
              <a:rPr lang="en-US" dirty="0" smtClean="0"/>
              <a:t>and </a:t>
            </a:r>
            <a:br>
              <a:rPr lang="en-US" dirty="0" smtClean="0"/>
            </a:br>
            <a:r>
              <a:rPr lang="en-US" dirty="0" smtClean="0"/>
              <a:t>Valuation with Leverage</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endParaRPr lang="en-US" dirty="0"/>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 Constant Debt-Equity Ratio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10</a:t>
            </a:fld>
            <a:endParaRPr lang="en-US" dirty="0"/>
          </a:p>
        </p:txBody>
      </p:sp>
      <p:sp>
        <p:nvSpPr>
          <p:cNvPr id="4" name="Content Placeholder 3"/>
          <p:cNvSpPr>
            <a:spLocks noGrp="1"/>
          </p:cNvSpPr>
          <p:nvPr>
            <p:ph sz="quarter" idx="13"/>
          </p:nvPr>
        </p:nvSpPr>
        <p:spPr>
          <a:xfrm>
            <a:off x="304800" y="3581400"/>
            <a:ext cx="8503920" cy="1752600"/>
          </a:xfrm>
        </p:spPr>
        <p:txBody>
          <a:bodyPr>
            <a:normAutofit fontScale="77500" lnSpcReduction="20000"/>
          </a:bodyPr>
          <a:lstStyle/>
          <a:p>
            <a:r>
              <a:rPr lang="en-US" dirty="0" smtClean="0"/>
              <a:t>The firm’s debt capacity is defined as the total amount of debt required to maintain the firm’s target debt-value ratio.  This equals D = </a:t>
            </a:r>
            <a:r>
              <a:rPr lang="en-US" dirty="0" err="1" smtClean="0"/>
              <a:t>dV</a:t>
            </a:r>
            <a:r>
              <a:rPr lang="en-US" baseline="30000" dirty="0" err="1" smtClean="0"/>
              <a:t>L</a:t>
            </a:r>
            <a:r>
              <a:rPr lang="en-US" dirty="0" smtClean="0"/>
              <a:t> , where d is the firm’s debt-value target ratio.  </a:t>
            </a:r>
          </a:p>
          <a:p>
            <a:r>
              <a:rPr lang="en-US" dirty="0" smtClean="0"/>
              <a:t>We can now compute the increased debt capacity due to the project at the different dates in the future by working backwards: </a:t>
            </a:r>
            <a:endParaRPr lang="en-US" dirty="0"/>
          </a:p>
        </p:txBody>
      </p:sp>
      <p:pic>
        <p:nvPicPr>
          <p:cNvPr id="5" name="Picture 5" descr="BD18_05_18t03"/>
          <p:cNvPicPr preferRelativeResize="0">
            <a:picLocks noChangeAspect="1" noChangeArrowheads="1"/>
          </p:cNvPicPr>
          <p:nvPr>
            <p:custDataLst>
              <p:tags r:id="rId2"/>
            </p:custDataLst>
          </p:nvPr>
        </p:nvPicPr>
        <p:blipFill>
          <a:blip r:embed="rId5" cstate="print"/>
          <a:srcRect t="27533" r="1498" b="5746"/>
          <a:stretch>
            <a:fillRect/>
          </a:stretch>
        </p:blipFill>
        <p:spPr>
          <a:xfrm>
            <a:off x="1219200" y="1371600"/>
            <a:ext cx="7162800" cy="1981200"/>
          </a:xfrm>
          <a:prstGeom prst="rect">
            <a:avLst/>
          </a:prstGeom>
          <a:noFill/>
          <a:ln/>
        </p:spPr>
      </p:pic>
      <p:graphicFrame>
        <p:nvGraphicFramePr>
          <p:cNvPr id="7170" name="Object 2"/>
          <p:cNvGraphicFramePr>
            <a:graphicFrameLocks noChangeAspect="1"/>
          </p:cNvGraphicFramePr>
          <p:nvPr/>
        </p:nvGraphicFramePr>
        <p:xfrm>
          <a:off x="1752600" y="5105400"/>
          <a:ext cx="5029200" cy="1167035"/>
        </p:xfrm>
        <a:graphic>
          <a:graphicData uri="http://schemas.openxmlformats.org/presentationml/2006/ole">
            <p:oleObj spid="_x0000_s7170" name="Equation" r:id="rId6" imgW="2692080" imgH="622080" progId="">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 Constant Debt-Equity Ratio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11</a:t>
            </a:fld>
            <a:endParaRPr lang="en-US" dirty="0"/>
          </a:p>
        </p:txBody>
      </p:sp>
      <p:sp>
        <p:nvSpPr>
          <p:cNvPr id="4" name="Content Placeholder 3"/>
          <p:cNvSpPr>
            <a:spLocks noGrp="1"/>
          </p:cNvSpPr>
          <p:nvPr>
            <p:ph sz="quarter" idx="13"/>
          </p:nvPr>
        </p:nvSpPr>
        <p:spPr>
          <a:xfrm>
            <a:off x="304800" y="3200400"/>
            <a:ext cx="8503920" cy="3352800"/>
          </a:xfrm>
        </p:spPr>
        <p:txBody>
          <a:bodyPr>
            <a:normAutofit fontScale="77500" lnSpcReduction="20000"/>
          </a:bodyPr>
          <a:lstStyle/>
          <a:p>
            <a:r>
              <a:rPr lang="en-US" dirty="0" smtClean="0"/>
              <a:t>This is computed as follows.  The value at the end of year 3 of the free cashflow of $18m in year 4 is 18/(1.068) = $16.854.</a:t>
            </a:r>
          </a:p>
          <a:p>
            <a:r>
              <a:rPr lang="en-US" dirty="0" smtClean="0"/>
              <a:t>Hence the debt capacity at that point is 16.854/2 = $8.427m</a:t>
            </a:r>
          </a:p>
          <a:p>
            <a:r>
              <a:rPr lang="en-US" dirty="0" smtClean="0"/>
              <a:t>The value of this project at the end of year 2 is (18+16.854)/1.068 = $32.635.</a:t>
            </a:r>
          </a:p>
          <a:p>
            <a:r>
              <a:rPr lang="en-US" dirty="0" smtClean="0"/>
              <a:t>Hence the debt-capacity is 32.635/2 = 16.317m.</a:t>
            </a:r>
          </a:p>
          <a:p>
            <a:r>
              <a:rPr lang="en-US" dirty="0" smtClean="0"/>
              <a:t>Using the same procedure, we compute the debt capacity at previous dates</a:t>
            </a:r>
            <a:r>
              <a:rPr lang="en-US" dirty="0" smtClean="0"/>
              <a:t>.</a:t>
            </a:r>
          </a:p>
          <a:p>
            <a:r>
              <a:rPr lang="en-US" dirty="0" smtClean="0"/>
              <a:t>In order for the WACC answer to be correct, we must assume that AVCO decreases its debt according to the schedule provided here.</a:t>
            </a:r>
          </a:p>
          <a:p>
            <a:r>
              <a:rPr lang="en-US" dirty="0" smtClean="0"/>
              <a:t>Thus, one year later, it must decrease debt by 30.62 – 23.71 or 6.91</a:t>
            </a:r>
            <a:endParaRPr lang="en-US" dirty="0"/>
          </a:p>
        </p:txBody>
      </p:sp>
      <p:pic>
        <p:nvPicPr>
          <p:cNvPr id="5" name="Picture 5" descr="BD18_06_18t04"/>
          <p:cNvPicPr preferRelativeResize="0">
            <a:picLocks noChangeAspect="1" noChangeArrowheads="1"/>
          </p:cNvPicPr>
          <p:nvPr>
            <p:custDataLst>
              <p:tags r:id="rId1"/>
            </p:custDataLst>
          </p:nvPr>
        </p:nvPicPr>
        <p:blipFill>
          <a:blip r:embed="rId4" cstate="print"/>
          <a:srcRect t="35629" r="450"/>
          <a:stretch>
            <a:fillRect/>
          </a:stretch>
        </p:blipFill>
        <p:spPr>
          <a:xfrm>
            <a:off x="304800" y="1600200"/>
            <a:ext cx="8420100" cy="1617663"/>
          </a:xfrm>
          <a:prstGeom prst="rect">
            <a:avLst/>
          </a:prstGeom>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 Method with Changing Debt Levels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12</a:t>
            </a:fld>
            <a:endParaRPr lang="en-US" dirty="0"/>
          </a:p>
        </p:txBody>
      </p:sp>
      <p:sp>
        <p:nvSpPr>
          <p:cNvPr id="4" name="Content Placeholder 3"/>
          <p:cNvSpPr>
            <a:spLocks noGrp="1"/>
          </p:cNvSpPr>
          <p:nvPr>
            <p:ph sz="quarter" idx="13"/>
          </p:nvPr>
        </p:nvSpPr>
        <p:spPr>
          <a:xfrm>
            <a:off x="304800" y="1447800"/>
            <a:ext cx="8503920" cy="5029200"/>
          </a:xfrm>
        </p:spPr>
        <p:txBody>
          <a:bodyPr>
            <a:normAutofit fontScale="85000" lnSpcReduction="10000"/>
          </a:bodyPr>
          <a:lstStyle/>
          <a:p>
            <a:r>
              <a:rPr lang="en-US" dirty="0" smtClean="0"/>
              <a:t>Suppose we don’t want to modify debt levels each year to keep a constant D/E ratio.  How do we apply the WACC method?</a:t>
            </a:r>
          </a:p>
          <a:p>
            <a:r>
              <a:rPr lang="en-US" dirty="0" smtClean="0"/>
              <a:t>Clearly if the D/E ratio is changing, the WACC will be changing because the WACC depends on the D/E.  </a:t>
            </a:r>
          </a:p>
          <a:p>
            <a:r>
              <a:rPr lang="en-US" dirty="0" smtClean="0"/>
              <a:t>However, we cannot compute the D/E ratio for each year without knowing the value of the project because the equity value depends on the project value (assuming that we’re accepting the project).</a:t>
            </a:r>
          </a:p>
          <a:p>
            <a:r>
              <a:rPr lang="en-US" dirty="0" smtClean="0"/>
              <a:t>Hence a trial-and-error method must be used to establish the WACC for each period.</a:t>
            </a:r>
          </a:p>
          <a:p>
            <a:r>
              <a:rPr lang="en-US" dirty="0" smtClean="0"/>
              <a:t>On the other hand, unless we expect conditions to change constantly in a predictable fashion, we probably would want to optimize the amount of debt at a specific debt-equity ratio.</a:t>
            </a:r>
          </a:p>
          <a:p>
            <a:r>
              <a:rPr lang="en-US" dirty="0" smtClean="0"/>
              <a:t>Hence the assumption of a fixed D/E ratio is reasonable.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APV Method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13</a:t>
            </a:fld>
            <a:endParaRPr lang="en-US" dirty="0"/>
          </a:p>
        </p:txBody>
      </p:sp>
      <p:sp>
        <p:nvSpPr>
          <p:cNvPr id="4" name="Content Placeholder 3"/>
          <p:cNvSpPr>
            <a:spLocks noGrp="1"/>
          </p:cNvSpPr>
          <p:nvPr>
            <p:ph sz="quarter" idx="13"/>
          </p:nvPr>
        </p:nvSpPr>
        <p:spPr>
          <a:xfrm>
            <a:off x="304800" y="1447800"/>
            <a:ext cx="8503920" cy="4953000"/>
          </a:xfrm>
        </p:spPr>
        <p:txBody>
          <a:bodyPr>
            <a:normAutofit fontScale="92500" lnSpcReduction="10000"/>
          </a:bodyPr>
          <a:lstStyle/>
          <a:p>
            <a:r>
              <a:rPr lang="en-US" sz="2300" dirty="0" smtClean="0"/>
              <a:t>In the APV method, we first value the investment as if it had no leverage, add the value of the interest tax shield and then deduct any costs that arise from other market imperfections</a:t>
            </a:r>
            <a:r>
              <a:rPr lang="en-US" sz="2300" dirty="0" smtClean="0"/>
              <a:t>.</a:t>
            </a:r>
          </a:p>
          <a:p>
            <a:endParaRPr lang="en-US" sz="2300" dirty="0" smtClean="0"/>
          </a:p>
          <a:p>
            <a:endParaRPr lang="en-US" sz="2300" dirty="0" smtClean="0"/>
          </a:p>
          <a:p>
            <a:endParaRPr lang="en-US" sz="2300" dirty="0" smtClean="0"/>
          </a:p>
          <a:p>
            <a:r>
              <a:rPr lang="en-US" sz="2300" dirty="0" smtClean="0"/>
              <a:t>We assume that personal taxes are the same on equity income as on debt income; if this were not so, the relative costs of debt and equity would be affected and hence we could not compute the unlevered cost of equity by working backwards from the observed levered cost of equity.</a:t>
            </a:r>
          </a:p>
          <a:p>
            <a:r>
              <a:rPr lang="en-US" sz="2300" dirty="0" smtClean="0"/>
              <a:t>In practice, this theoretical point is often ignored, but as a result, the estimated values could be grossly in error and could lead to a wrong decision.</a:t>
            </a:r>
          </a:p>
          <a:p>
            <a:r>
              <a:rPr lang="en-US" sz="2300" dirty="0" smtClean="0"/>
              <a:t>We now see how to implement the APV method.</a:t>
            </a:r>
            <a:endParaRPr lang="en-US" sz="2300" dirty="0"/>
          </a:p>
        </p:txBody>
      </p:sp>
      <p:graphicFrame>
        <p:nvGraphicFramePr>
          <p:cNvPr id="5122" name="Object 2"/>
          <p:cNvGraphicFramePr>
            <a:graphicFrameLocks noChangeAspect="1"/>
          </p:cNvGraphicFramePr>
          <p:nvPr/>
        </p:nvGraphicFramePr>
        <p:xfrm>
          <a:off x="228600" y="2438400"/>
          <a:ext cx="8672513" cy="914400"/>
        </p:xfrm>
        <a:graphic>
          <a:graphicData uri="http://schemas.openxmlformats.org/presentationml/2006/ole">
            <p:oleObj spid="_x0000_s5122" name="Equation" r:id="rId4" imgW="4343400" imgH="457200" progId="">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APV: An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14</a:t>
            </a:fld>
            <a:endParaRPr lang="en-US" dirty="0"/>
          </a:p>
        </p:txBody>
      </p:sp>
      <p:sp>
        <p:nvSpPr>
          <p:cNvPr id="4" name="Content Placeholder 3"/>
          <p:cNvSpPr>
            <a:spLocks noGrp="1"/>
          </p:cNvSpPr>
          <p:nvPr>
            <p:ph sz="quarter" idx="13"/>
          </p:nvPr>
        </p:nvSpPr>
        <p:spPr>
          <a:xfrm>
            <a:off x="228600" y="1371600"/>
            <a:ext cx="8763000" cy="2667000"/>
          </a:xfrm>
        </p:spPr>
        <p:txBody>
          <a:bodyPr>
            <a:normAutofit fontScale="77500" lnSpcReduction="20000"/>
          </a:bodyPr>
          <a:lstStyle/>
          <a:p>
            <a:r>
              <a:rPr lang="en-US" dirty="0" smtClean="0"/>
              <a:t>Let us look again at the </a:t>
            </a:r>
            <a:r>
              <a:rPr lang="en-US" dirty="0" err="1" smtClean="0"/>
              <a:t>Avco</a:t>
            </a:r>
            <a:r>
              <a:rPr lang="en-US" dirty="0" smtClean="0"/>
              <a:t> example</a:t>
            </a:r>
            <a:r>
              <a:rPr lang="en-US" dirty="0" smtClean="0"/>
              <a:t>.  Since </a:t>
            </a:r>
            <a:r>
              <a:rPr lang="en-US" dirty="0" smtClean="0"/>
              <a:t>the RFX project has risk similar to that of the firm’s other projects, the discount rate to be used in valuing the RFX project is the required rate of return on the firm’s assets.  </a:t>
            </a:r>
          </a:p>
          <a:p>
            <a:r>
              <a:rPr lang="en-US" dirty="0" smtClean="0"/>
              <a:t>This </a:t>
            </a:r>
            <a:r>
              <a:rPr lang="en-US" dirty="0" smtClean="0"/>
              <a:t>can be computed by taking a weighted average of the cost of the firm’s securities.  </a:t>
            </a:r>
          </a:p>
          <a:p>
            <a:r>
              <a:rPr lang="en-US" dirty="0" smtClean="0"/>
              <a:t>We do not take into account the tax shield from debt because we are initially valuing the project as if there were no debt at all.  That is, we use the pretax WACC:</a:t>
            </a:r>
            <a:endParaRPr lang="en-US" dirty="0"/>
          </a:p>
        </p:txBody>
      </p:sp>
      <p:graphicFrame>
        <p:nvGraphicFramePr>
          <p:cNvPr id="6146" name="Object 2"/>
          <p:cNvGraphicFramePr>
            <a:graphicFrameLocks noChangeAspect="1"/>
          </p:cNvGraphicFramePr>
          <p:nvPr/>
        </p:nvGraphicFramePr>
        <p:xfrm>
          <a:off x="2743200" y="3886200"/>
          <a:ext cx="5181600" cy="648793"/>
        </p:xfrm>
        <a:graphic>
          <a:graphicData uri="http://schemas.openxmlformats.org/presentationml/2006/ole">
            <p:oleObj spid="_x0000_s6146" name="Equation" r:id="rId4" imgW="3149280" imgH="393480" progId="">
              <p:embed/>
            </p:oleObj>
          </a:graphicData>
        </a:graphic>
      </p:graphicFrame>
      <p:sp>
        <p:nvSpPr>
          <p:cNvPr id="6" name="Content Placeholder 3"/>
          <p:cNvSpPr txBox="1">
            <a:spLocks/>
          </p:cNvSpPr>
          <p:nvPr/>
        </p:nvSpPr>
        <p:spPr>
          <a:xfrm>
            <a:off x="304800" y="4572000"/>
            <a:ext cx="8763000" cy="2057400"/>
          </a:xfrm>
          <a:prstGeom prst="rect">
            <a:avLst/>
          </a:prstGeom>
        </p:spPr>
        <p:txBody>
          <a:bodyPr vert="horz">
            <a:normAutofit fontScale="85000" lnSpcReduction="20000"/>
          </a:bodyPr>
          <a:lstStyle/>
          <a:p>
            <a:pPr marL="274320" lvl="0" indent="-274320">
              <a:spcBef>
                <a:spcPct val="20000"/>
              </a:spcBef>
              <a:buClr>
                <a:schemeClr val="accent1"/>
              </a:buClr>
              <a:buSzPct val="85000"/>
              <a:buFont typeface="Wingdings 2"/>
              <a:buChar char=""/>
              <a:defRPr/>
            </a:pPr>
            <a:r>
              <a:rPr lang="en-US" sz="2400" dirty="0" smtClean="0"/>
              <a:t>We assume </a:t>
            </a:r>
            <a:r>
              <a:rPr lang="en-US" sz="2400" dirty="0" smtClean="0"/>
              <a:t>that effective personal taxes on debt income and equity income are the </a:t>
            </a:r>
            <a:r>
              <a:rPr lang="en-US" sz="2400" dirty="0" smtClean="0"/>
              <a:t>same; </a:t>
            </a:r>
            <a:r>
              <a:rPr lang="en-US" sz="2400" dirty="0" smtClean="0"/>
              <a:t>else the pre-tax WACC could not be computed by using the </a:t>
            </a:r>
            <a:r>
              <a:rPr lang="en-US" sz="2400" dirty="0" err="1" smtClean="0"/>
              <a:t>r</a:t>
            </a:r>
            <a:r>
              <a:rPr lang="en-US" sz="2400" baseline="-25000" dirty="0" err="1" smtClean="0"/>
              <a:t>D</a:t>
            </a:r>
            <a:r>
              <a:rPr lang="en-US" sz="2400" dirty="0" smtClean="0"/>
              <a:t> </a:t>
            </a:r>
            <a:r>
              <a:rPr lang="en-US" sz="2400" dirty="0" smtClean="0"/>
              <a:t>that is observed when there is debt. </a:t>
            </a:r>
            <a:endParaRPr lang="en-US" sz="2400" dirty="0" smtClean="0"/>
          </a:p>
          <a:p>
            <a:pPr marL="274320" lvl="0" indent="-274320">
              <a:spcBef>
                <a:spcPct val="20000"/>
              </a:spcBef>
              <a:buClr>
                <a:schemeClr val="accent1"/>
              </a:buClr>
              <a:buSzPct val="85000"/>
              <a:buFont typeface="Wingdings 2"/>
              <a:buChar char=""/>
              <a:defRPr/>
            </a:pPr>
            <a:r>
              <a:rPr lang="en-US" sz="2400" dirty="0" smtClean="0"/>
              <a:t>Thus, if </a:t>
            </a:r>
            <a:r>
              <a:rPr lang="en-US" sz="2400" dirty="0" smtClean="0"/>
              <a:t>interest income were taxed at a higher rate than equity income, then the actual </a:t>
            </a:r>
            <a:r>
              <a:rPr lang="en-US" sz="2400" dirty="0" err="1" smtClean="0"/>
              <a:t>r</a:t>
            </a:r>
            <a:r>
              <a:rPr lang="en-US" sz="2400" baseline="-25000" dirty="0" err="1" smtClean="0"/>
              <a:t>D</a:t>
            </a:r>
            <a:r>
              <a:rPr lang="en-US" sz="2400" dirty="0" smtClean="0"/>
              <a:t> </a:t>
            </a:r>
            <a:r>
              <a:rPr lang="en-US" sz="2400" dirty="0" smtClean="0"/>
              <a:t>would contain </a:t>
            </a:r>
            <a:r>
              <a:rPr lang="en-US" sz="2400" dirty="0" smtClean="0"/>
              <a:t>a penalty </a:t>
            </a:r>
            <a:r>
              <a:rPr lang="en-US" sz="2400" dirty="0" smtClean="0"/>
              <a:t>due </a:t>
            </a:r>
            <a:r>
              <a:rPr lang="en-US" sz="2400" dirty="0" smtClean="0"/>
              <a:t>to the tax disadvantage of debt income for the investor.  Hence in the absence of debt, the unlevered cost of capital would be lower than the pre-tax WACC.</a:t>
            </a:r>
            <a:endParaRPr kumimoji="0" lang="en-US" sz="25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APV: An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15</a:t>
            </a:fld>
            <a:endParaRPr lang="en-US" dirty="0"/>
          </a:p>
        </p:txBody>
      </p:sp>
      <p:sp>
        <p:nvSpPr>
          <p:cNvPr id="4" name="Content Placeholder 3"/>
          <p:cNvSpPr>
            <a:spLocks noGrp="1"/>
          </p:cNvSpPr>
          <p:nvPr>
            <p:ph sz="quarter" idx="13"/>
          </p:nvPr>
        </p:nvSpPr>
        <p:spPr>
          <a:xfrm>
            <a:off x="304800" y="1447800"/>
            <a:ext cx="8503920" cy="1066800"/>
          </a:xfrm>
        </p:spPr>
        <p:txBody>
          <a:bodyPr>
            <a:normAutofit fontScale="85000" lnSpcReduction="20000"/>
          </a:bodyPr>
          <a:lstStyle/>
          <a:p>
            <a:pPr lvl="0"/>
            <a:r>
              <a:rPr lang="en-US" sz="2800" dirty="0" smtClean="0"/>
              <a:t>The unlevered cost of equity </a:t>
            </a:r>
            <a:r>
              <a:rPr lang="en-US" sz="2800" dirty="0" smtClean="0"/>
              <a:t>works out to (0.5)(10) + (0.5)(6) = 8%</a:t>
            </a:r>
          </a:p>
          <a:p>
            <a:r>
              <a:rPr lang="en-US" dirty="0" smtClean="0"/>
              <a:t>We </a:t>
            </a:r>
            <a:r>
              <a:rPr lang="en-US" dirty="0" smtClean="0"/>
              <a:t>first compute the project’s value without leverage:</a:t>
            </a:r>
            <a:endParaRPr lang="en-US" dirty="0"/>
          </a:p>
        </p:txBody>
      </p:sp>
      <p:graphicFrame>
        <p:nvGraphicFramePr>
          <p:cNvPr id="8195" name="Object 3"/>
          <p:cNvGraphicFramePr>
            <a:graphicFrameLocks noChangeAspect="1"/>
          </p:cNvGraphicFramePr>
          <p:nvPr/>
        </p:nvGraphicFramePr>
        <p:xfrm>
          <a:off x="2209800" y="2514600"/>
          <a:ext cx="5958349" cy="609600"/>
        </p:xfrm>
        <a:graphic>
          <a:graphicData uri="http://schemas.openxmlformats.org/presentationml/2006/ole">
            <p:oleObj spid="_x0000_s8195" name="Equation" r:id="rId5" imgW="3848040" imgH="393480" progId="">
              <p:embed/>
            </p:oleObj>
          </a:graphicData>
        </a:graphic>
      </p:graphicFrame>
      <p:sp>
        <p:nvSpPr>
          <p:cNvPr id="7" name="Content Placeholder 3"/>
          <p:cNvSpPr txBox="1">
            <a:spLocks/>
          </p:cNvSpPr>
          <p:nvPr/>
        </p:nvSpPr>
        <p:spPr>
          <a:xfrm>
            <a:off x="381000" y="3276600"/>
            <a:ext cx="8503920" cy="1905000"/>
          </a:xfrm>
          <a:prstGeom prst="rect">
            <a:avLst/>
          </a:prstGeom>
        </p:spPr>
        <p:txBody>
          <a:bodyPr vert="horz">
            <a:normAutofit fontScale="8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Next we</a:t>
            </a:r>
            <a:r>
              <a:rPr kumimoji="0" lang="en-US" sz="2700" b="0" i="0" u="none" strike="noStrike" kern="1200" cap="none" spc="0" normalizeH="0" noProof="0" dirty="0" smtClean="0">
                <a:ln>
                  <a:noFill/>
                </a:ln>
                <a:solidFill>
                  <a:schemeClr val="tx1"/>
                </a:solidFill>
                <a:effectLst/>
                <a:uLnTx/>
                <a:uFillTx/>
                <a:latin typeface="+mn-lt"/>
                <a:ea typeface="+mn-ea"/>
                <a:cs typeface="+mn-cs"/>
              </a:rPr>
              <a:t> find the present value of the firm’s additional tax shields due to the project.</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noProof="0" dirty="0" smtClean="0"/>
              <a:t>Since we have already computed the firm’s debt capacity previously, we can compute the tax shields each period as debt capacity times the interest rate of 6% times the tax rate of 40%:</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pic>
        <p:nvPicPr>
          <p:cNvPr id="8" name="Picture 5" descr="BD18_09_18t05"/>
          <p:cNvPicPr preferRelativeResize="0">
            <a:picLocks noChangeAspect="1" noChangeArrowheads="1"/>
          </p:cNvPicPr>
          <p:nvPr>
            <p:custDataLst>
              <p:tags r:id="rId2"/>
            </p:custDataLst>
          </p:nvPr>
        </p:nvPicPr>
        <p:blipFill>
          <a:blip r:embed="rId6" cstate="print"/>
          <a:srcRect t="39344" r="901" b="9206"/>
          <a:stretch>
            <a:fillRect/>
          </a:stretch>
        </p:blipFill>
        <p:spPr>
          <a:xfrm>
            <a:off x="381000" y="5181600"/>
            <a:ext cx="8382000" cy="1295400"/>
          </a:xfrm>
          <a:prstGeom prst="rect">
            <a:avLst/>
          </a:prstGeom>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APV: An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16</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In order to obtain the present value of the tax shields, we need to know the required rate of return on the firm’s tax shields.</a:t>
            </a:r>
          </a:p>
          <a:p>
            <a:r>
              <a:rPr lang="en-US" dirty="0" smtClean="0"/>
              <a:t>In our case, we are assuming that the firm maintains a constant debt-to-value ratio. </a:t>
            </a:r>
          </a:p>
          <a:p>
            <a:r>
              <a:rPr lang="en-US" dirty="0" smtClean="0"/>
              <a:t>This means that the tax shield at any point equals </a:t>
            </a:r>
            <a:br>
              <a:rPr lang="en-US" dirty="0" smtClean="0"/>
            </a:br>
            <a:r>
              <a:rPr lang="en-US" dirty="0" smtClean="0"/>
              <a:t>(Firm Value) x (target debt ratio) x (</a:t>
            </a:r>
            <a:r>
              <a:rPr lang="en-US" dirty="0" err="1" smtClean="0"/>
              <a:t>int</a:t>
            </a:r>
            <a:r>
              <a:rPr lang="en-US" dirty="0" smtClean="0"/>
              <a:t> rate) x </a:t>
            </a:r>
            <a:r>
              <a:rPr lang="en-US" dirty="0" err="1" smtClean="0">
                <a:latin typeface="Symbol" pitchFamily="18" charset="2"/>
              </a:rPr>
              <a:t>t</a:t>
            </a:r>
            <a:r>
              <a:rPr lang="en-US" baseline="-25000" dirty="0" err="1" smtClean="0">
                <a:latin typeface="+mj-lt"/>
              </a:rPr>
              <a:t>c</a:t>
            </a:r>
            <a:endParaRPr lang="en-US" baseline="-25000" dirty="0" smtClean="0">
              <a:latin typeface="+mj-lt"/>
            </a:endParaRPr>
          </a:p>
          <a:p>
            <a:r>
              <a:rPr lang="en-US" dirty="0" smtClean="0">
                <a:latin typeface="+mj-lt"/>
              </a:rPr>
              <a:t>We see from this that the risk of the firm’s tax shield is the same as the risk of the firm itself and hence the appropriate discount rate to value the tax shields is </a:t>
            </a:r>
            <a:r>
              <a:rPr lang="en-US" dirty="0" err="1" smtClean="0">
                <a:latin typeface="+mj-lt"/>
              </a:rPr>
              <a:t>r</a:t>
            </a:r>
            <a:r>
              <a:rPr lang="en-US" baseline="-25000" dirty="0" err="1" smtClean="0">
                <a:latin typeface="+mj-lt"/>
              </a:rPr>
              <a:t>U</a:t>
            </a:r>
            <a:r>
              <a:rPr lang="en-US" dirty="0" smtClean="0">
                <a:latin typeface="+mj-lt"/>
              </a:rPr>
              <a:t>.  </a:t>
            </a:r>
            <a:endParaRPr lang="en-US" baseline="30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APV: An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a:xfrm>
            <a:off x="304800" y="2514600"/>
            <a:ext cx="8503920" cy="3736848"/>
          </a:xfrm>
        </p:spPr>
        <p:txBody>
          <a:bodyPr/>
          <a:lstStyle/>
          <a:p>
            <a:r>
              <a:rPr lang="en-US" dirty="0" smtClean="0"/>
              <a:t>The tax shields, discounted at </a:t>
            </a:r>
            <a:r>
              <a:rPr lang="en-US" dirty="0" err="1" smtClean="0"/>
              <a:t>r</a:t>
            </a:r>
            <a:r>
              <a:rPr lang="en-US" baseline="-25000" dirty="0" err="1" smtClean="0"/>
              <a:t>U</a:t>
            </a:r>
            <a:r>
              <a:rPr lang="en-US" dirty="0" smtClean="0"/>
              <a:t> = 8% are worth $1.63m.  </a:t>
            </a:r>
          </a:p>
          <a:p>
            <a:r>
              <a:rPr lang="en-US" dirty="0" smtClean="0"/>
              <a:t>The unlevered project value is $59.62m for a total of $61.25m.</a:t>
            </a:r>
          </a:p>
          <a:p>
            <a:r>
              <a:rPr lang="en-US" dirty="0" smtClean="0"/>
              <a:t>The present value is $61.25m - $28m = $33.25m as before.</a:t>
            </a:r>
            <a:endParaRPr lang="en-US" dirty="0"/>
          </a:p>
        </p:txBody>
      </p:sp>
      <p:graphicFrame>
        <p:nvGraphicFramePr>
          <p:cNvPr id="10242" name="Object 2"/>
          <p:cNvGraphicFramePr>
            <a:graphicFrameLocks noChangeAspect="1"/>
          </p:cNvGraphicFramePr>
          <p:nvPr/>
        </p:nvGraphicFramePr>
        <p:xfrm>
          <a:off x="216807" y="1600200"/>
          <a:ext cx="8654143" cy="685800"/>
        </p:xfrm>
        <a:graphic>
          <a:graphicData uri="http://schemas.openxmlformats.org/presentationml/2006/ole">
            <p:oleObj spid="_x0000_s10242" name="Equation" r:id="rId4" imgW="4965480" imgH="393480" progId="">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Flow-to-Equity Method</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18</a:t>
            </a:fld>
            <a:endParaRPr lang="en-US" dirty="0"/>
          </a:p>
        </p:txBody>
      </p:sp>
      <p:sp>
        <p:nvSpPr>
          <p:cNvPr id="4" name="Content Placeholder 3"/>
          <p:cNvSpPr>
            <a:spLocks noGrp="1"/>
          </p:cNvSpPr>
          <p:nvPr>
            <p:ph sz="quarter" idx="13"/>
          </p:nvPr>
        </p:nvSpPr>
        <p:spPr/>
        <p:txBody>
          <a:bodyPr>
            <a:normAutofit lnSpcReduction="10000"/>
          </a:bodyPr>
          <a:lstStyle/>
          <a:p>
            <a:r>
              <a:rPr lang="en-US" dirty="0" smtClean="0"/>
              <a:t>In the WACC method, we compute the value of the firm and then </a:t>
            </a:r>
            <a:r>
              <a:rPr lang="en-US" dirty="0" smtClean="0"/>
              <a:t>subtract </a:t>
            </a:r>
            <a:r>
              <a:rPr lang="en-US" dirty="0" smtClean="0"/>
              <a:t>the value of debt, in order to obtain the value of equity.</a:t>
            </a:r>
          </a:p>
          <a:p>
            <a:r>
              <a:rPr lang="en-US" dirty="0" smtClean="0"/>
              <a:t>When valuing a project, the WACC method implicitly assumes that if firm value goes up, so does equity value.  This is true in most cases, but not in all cases.</a:t>
            </a:r>
          </a:p>
          <a:p>
            <a:r>
              <a:rPr lang="en-US" dirty="0" smtClean="0"/>
              <a:t>The FTE method values equity directly by computing the free cash flows to equity holders (FCFE) and discounting them at the cost of equity.</a:t>
            </a:r>
          </a:p>
          <a:p>
            <a:r>
              <a:rPr lang="en-US" dirty="0" smtClean="0"/>
              <a:t>We now use </a:t>
            </a:r>
            <a:r>
              <a:rPr lang="en-US" dirty="0" err="1" smtClean="0"/>
              <a:t>Avco’s</a:t>
            </a:r>
            <a:r>
              <a:rPr lang="en-US" dirty="0" smtClean="0"/>
              <a:t> RFX project to show that we get the same values with the FTE method as with the other methods.</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FTE: An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19</a:t>
            </a:fld>
            <a:endParaRPr lang="en-US" dirty="0"/>
          </a:p>
        </p:txBody>
      </p:sp>
      <p:pic>
        <p:nvPicPr>
          <p:cNvPr id="5" name="Picture 5" descr="BD18_12_18t06"/>
          <p:cNvPicPr preferRelativeResize="0">
            <a:picLocks noChangeAspect="1" noChangeArrowheads="1"/>
          </p:cNvPicPr>
          <p:nvPr>
            <p:custDataLst>
              <p:tags r:id="rId1"/>
            </p:custDataLst>
          </p:nvPr>
        </p:nvPicPr>
        <p:blipFill>
          <a:blip r:embed="rId4" cstate="print"/>
          <a:srcRect t="16920" r="499"/>
          <a:stretch>
            <a:fillRect/>
          </a:stretch>
        </p:blipFill>
        <p:spPr>
          <a:xfrm>
            <a:off x="152400" y="1447800"/>
            <a:ext cx="8856662" cy="5027613"/>
          </a:xfrm>
          <a:prstGeom prst="rect">
            <a:avLst/>
          </a:prstGeom>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Learning Objectives</a:t>
            </a:r>
          </a:p>
        </p:txBody>
      </p:sp>
      <p:sp>
        <p:nvSpPr>
          <p:cNvPr id="21507" name="Rectangle 3"/>
          <p:cNvSpPr>
            <a:spLocks noGrp="1" noChangeArrowheads="1"/>
          </p:cNvSpPr>
          <p:nvPr>
            <p:ph type="body" idx="4294967295"/>
          </p:nvPr>
        </p:nvSpPr>
        <p:spPr>
          <a:xfrm>
            <a:off x="304800" y="1524000"/>
            <a:ext cx="8458200" cy="4800600"/>
          </a:xfrm>
          <a:prstGeom prst="rect">
            <a:avLst/>
          </a:prstGeom>
        </p:spPr>
        <p:txBody>
          <a:bodyPr>
            <a:normAutofit lnSpcReduction="10000"/>
          </a:bodyPr>
          <a:lstStyle/>
          <a:p>
            <a:pPr marL="533400" indent="-533400">
              <a:lnSpc>
                <a:spcPct val="90000"/>
              </a:lnSpc>
              <a:spcBef>
                <a:spcPct val="40000"/>
              </a:spcBef>
            </a:pPr>
            <a:r>
              <a:rPr lang="en-US" sz="2400" dirty="0" smtClean="0"/>
              <a:t>The WACC, APV and FTE methods of valuation.</a:t>
            </a:r>
            <a:endParaRPr lang="en-US" sz="2400" dirty="0"/>
          </a:p>
          <a:p>
            <a:pPr marL="533400" indent="-533400">
              <a:lnSpc>
                <a:spcPct val="90000"/>
              </a:lnSpc>
              <a:spcBef>
                <a:spcPct val="40000"/>
              </a:spcBef>
            </a:pPr>
            <a:r>
              <a:rPr lang="en-US" sz="2400" dirty="0" smtClean="0"/>
              <a:t>Computation of </a:t>
            </a:r>
            <a:r>
              <a:rPr lang="en-US" sz="2400" dirty="0"/>
              <a:t>the unlevered and equity costs of capital, and </a:t>
            </a:r>
            <a:r>
              <a:rPr lang="en-US" sz="2400" dirty="0" smtClean="0"/>
              <a:t>their relationship.</a:t>
            </a:r>
            <a:endParaRPr lang="en-US" sz="2400" dirty="0"/>
          </a:p>
          <a:p>
            <a:pPr marL="533400" indent="-533400">
              <a:lnSpc>
                <a:spcPct val="90000"/>
              </a:lnSpc>
              <a:spcBef>
                <a:spcPct val="40000"/>
              </a:spcBef>
            </a:pPr>
            <a:r>
              <a:rPr lang="en-US" sz="2400" dirty="0" smtClean="0"/>
              <a:t>Estimation of </a:t>
            </a:r>
            <a:r>
              <a:rPr lang="en-US" sz="2400" dirty="0"/>
              <a:t>the cost of capital for a project, even if its risk is different from that of the firm as a whole.</a:t>
            </a:r>
          </a:p>
          <a:p>
            <a:pPr marL="533400" indent="-533400">
              <a:lnSpc>
                <a:spcPct val="90000"/>
              </a:lnSpc>
              <a:spcBef>
                <a:spcPct val="40000"/>
              </a:spcBef>
            </a:pPr>
            <a:r>
              <a:rPr lang="en-US" sz="2400" dirty="0" smtClean="0"/>
              <a:t>Estimation of </a:t>
            </a:r>
            <a:r>
              <a:rPr lang="en-US" sz="2400" dirty="0"/>
              <a:t>the cost of capital for a project, given the project’s debt-to-value ratio, assuming </a:t>
            </a:r>
            <a:r>
              <a:rPr lang="en-US" sz="2400" dirty="0" smtClean="0"/>
              <a:t>the </a:t>
            </a:r>
            <a:r>
              <a:rPr lang="en-US" sz="2400" dirty="0"/>
              <a:t>firm maintains a target leverage </a:t>
            </a:r>
            <a:r>
              <a:rPr lang="en-US" sz="2400" dirty="0" smtClean="0"/>
              <a:t>ratio.</a:t>
            </a:r>
          </a:p>
          <a:p>
            <a:pPr marL="533400" indent="-533400">
              <a:lnSpc>
                <a:spcPct val="90000"/>
              </a:lnSpc>
              <a:spcBef>
                <a:spcPct val="40000"/>
              </a:spcBef>
            </a:pPr>
            <a:r>
              <a:rPr lang="en-US" sz="2400" dirty="0" smtClean="0"/>
              <a:t>Calculation of the levered value of a project if (1) the firm has a constant interest coverage policy, or (2) the firm keeps debt at a constant level.</a:t>
            </a:r>
          </a:p>
          <a:p>
            <a:pPr marL="533400" indent="-533400">
              <a:lnSpc>
                <a:spcPct val="90000"/>
              </a:lnSpc>
              <a:spcBef>
                <a:spcPct val="40000"/>
              </a:spcBef>
            </a:pPr>
            <a:r>
              <a:rPr lang="en-US" sz="2400" dirty="0" smtClean="0"/>
              <a:t>The effect of issuance costs, personal taxes and financial distress costs on the assessment of the project’s value.</a:t>
            </a:r>
          </a:p>
          <a:p>
            <a:pPr marL="533400" indent="-533400">
              <a:lnSpc>
                <a:spcPct val="90000"/>
              </a:lnSpc>
              <a:spcBef>
                <a:spcPct val="40000"/>
              </a:spcBef>
              <a:buFont typeface="Arial" pitchFamily="34" charset="0"/>
              <a:buAutoNum type="arabicPeriod"/>
            </a:pPr>
            <a:endParaRPr lang="en-US" sz="2400" dirty="0"/>
          </a:p>
        </p:txBody>
      </p:sp>
    </p:spTree>
  </p:cSld>
  <p:clrMapOvr>
    <a:masterClrMapping/>
  </p:clrMapOvr>
  <p:transition spd="med">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FTE: An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20</a:t>
            </a:fld>
            <a:endParaRPr lang="en-US" dirty="0"/>
          </a:p>
        </p:txBody>
      </p:sp>
      <p:sp>
        <p:nvSpPr>
          <p:cNvPr id="4" name="Content Placeholder 3"/>
          <p:cNvSpPr>
            <a:spLocks noGrp="1"/>
          </p:cNvSpPr>
          <p:nvPr>
            <p:ph sz="quarter" idx="13"/>
          </p:nvPr>
        </p:nvSpPr>
        <p:spPr>
          <a:xfrm>
            <a:off x="304800" y="1447800"/>
            <a:ext cx="8503920" cy="4343400"/>
          </a:xfrm>
        </p:spPr>
        <p:txBody>
          <a:bodyPr>
            <a:normAutofit fontScale="85000" lnSpcReduction="10000"/>
          </a:bodyPr>
          <a:lstStyle/>
          <a:p>
            <a:r>
              <a:rPr lang="en-US" dirty="0" smtClean="0"/>
              <a:t>In computing the FCFE, we note that interest payments have to be deducted.</a:t>
            </a:r>
          </a:p>
          <a:p>
            <a:r>
              <a:rPr lang="en-US" dirty="0" smtClean="0"/>
              <a:t>Furthermore, we have to adjust cashflows by the change in debt.</a:t>
            </a:r>
          </a:p>
          <a:p>
            <a:r>
              <a:rPr lang="en-US" dirty="0" smtClean="0"/>
              <a:t>This is because if money is required to be paid out to debt-holders, it is not available to be paid out to equity-holders.</a:t>
            </a:r>
          </a:p>
          <a:p>
            <a:r>
              <a:rPr lang="en-US" dirty="0" smtClean="0"/>
              <a:t>Similarly, if additional debt is issued, that can be used for payouts to equity-holders.</a:t>
            </a:r>
          </a:p>
          <a:p>
            <a:r>
              <a:rPr lang="en-US" dirty="0" smtClean="0"/>
              <a:t>In our example, debt capacity dropped from $30.625 in year 0 to $23.71m in year 1.  Hence Net Borrowing is 23.71-30.625 = -$6.915, i.e. a net payment to debt-holders of $6.915m.</a:t>
            </a:r>
          </a:p>
          <a:p>
            <a:r>
              <a:rPr lang="en-US" dirty="0" smtClean="0"/>
              <a:t>Discounting FCFE at 10%, we get an NPV of $33.25 as before:</a:t>
            </a:r>
            <a:endParaRPr lang="en-US" dirty="0"/>
          </a:p>
        </p:txBody>
      </p:sp>
      <p:graphicFrame>
        <p:nvGraphicFramePr>
          <p:cNvPr id="11266" name="Object 2"/>
          <p:cNvGraphicFramePr>
            <a:graphicFrameLocks noChangeAspect="1"/>
          </p:cNvGraphicFramePr>
          <p:nvPr/>
        </p:nvGraphicFramePr>
        <p:xfrm>
          <a:off x="381000" y="5715000"/>
          <a:ext cx="8556625" cy="676275"/>
        </p:xfrm>
        <a:graphic>
          <a:graphicData uri="http://schemas.openxmlformats.org/presentationml/2006/ole">
            <p:oleObj spid="_x0000_s11266" name="Equation" r:id="rId4" imgW="4991040" imgH="393480" progId="">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Project-Based Cost of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21</a:t>
            </a:fld>
            <a:endParaRPr lang="en-US" dirty="0"/>
          </a:p>
        </p:txBody>
      </p:sp>
      <p:sp>
        <p:nvSpPr>
          <p:cNvPr id="4" name="Content Placeholder 3"/>
          <p:cNvSpPr>
            <a:spLocks noGrp="1"/>
          </p:cNvSpPr>
          <p:nvPr>
            <p:ph sz="quarter" idx="13"/>
          </p:nvPr>
        </p:nvSpPr>
        <p:spPr>
          <a:xfrm>
            <a:off x="304800" y="1447800"/>
            <a:ext cx="8503920" cy="4953000"/>
          </a:xfrm>
        </p:spPr>
        <p:txBody>
          <a:bodyPr>
            <a:normAutofit fontScale="85000" lnSpcReduction="10000"/>
          </a:bodyPr>
          <a:lstStyle/>
          <a:p>
            <a:r>
              <a:rPr lang="en-US" dirty="0" smtClean="0"/>
              <a:t>If the new project has the same riskiness as the average projects undertaken by the firm, then the appropriate discount rate for valuing the project is simply the WACC of the firm, as discussed above.</a:t>
            </a:r>
          </a:p>
          <a:p>
            <a:r>
              <a:rPr lang="en-US" dirty="0" smtClean="0"/>
              <a:t>What if the new project has a different risk?</a:t>
            </a:r>
          </a:p>
          <a:p>
            <a:r>
              <a:rPr lang="en-US" dirty="0" smtClean="0"/>
              <a:t>In this case, we would need to find other firms whose riskiness is similar to the riskiness of the new project.</a:t>
            </a:r>
          </a:p>
          <a:p>
            <a:r>
              <a:rPr lang="en-US" dirty="0" smtClean="0"/>
              <a:t>We could then take the average WACC for those firms to estimate the discount rate for our project.</a:t>
            </a:r>
          </a:p>
          <a:p>
            <a:r>
              <a:rPr lang="en-US" dirty="0" smtClean="0"/>
              <a:t>However, those firms may have leverage ratios different from those that we propose to have for our project.</a:t>
            </a:r>
          </a:p>
          <a:p>
            <a:r>
              <a:rPr lang="en-US" dirty="0" smtClean="0"/>
              <a:t>In this case, we can still use their unlevered cost of capital, </a:t>
            </a:r>
            <a:r>
              <a:rPr lang="en-US" dirty="0" err="1" smtClean="0"/>
              <a:t>r</a:t>
            </a:r>
            <a:r>
              <a:rPr lang="en-US" baseline="30000" dirty="0" err="1" smtClean="0"/>
              <a:t>U</a:t>
            </a:r>
            <a:r>
              <a:rPr lang="en-US" dirty="0" smtClean="0"/>
              <a:t>.</a:t>
            </a:r>
          </a:p>
          <a:p>
            <a:r>
              <a:rPr lang="en-US" dirty="0" smtClean="0"/>
              <a:t>Consider the following example where </a:t>
            </a:r>
            <a:r>
              <a:rPr lang="en-US" dirty="0" err="1" smtClean="0"/>
              <a:t>Avco</a:t>
            </a:r>
            <a:r>
              <a:rPr lang="en-US" dirty="0" smtClean="0"/>
              <a:t> wishes to invest in a plastics project.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dirty="0" smtClean="0"/>
              <a:t>Project-Based Cost of Capital</a:t>
            </a:r>
            <a:endParaRPr lang="en-US" dirty="0"/>
          </a:p>
        </p:txBody>
      </p:sp>
      <p:sp>
        <p:nvSpPr>
          <p:cNvPr id="123907" name="Rectangle 3"/>
          <p:cNvSpPr>
            <a:spLocks noGrp="1" noChangeArrowheads="1"/>
          </p:cNvSpPr>
          <p:nvPr>
            <p:ph type="body" idx="4294967295"/>
          </p:nvPr>
        </p:nvSpPr>
        <p:spPr>
          <a:xfrm>
            <a:off x="304800" y="1524000"/>
            <a:ext cx="8458200" cy="838200"/>
          </a:xfrm>
          <a:prstGeom prst="rect">
            <a:avLst/>
          </a:prstGeom>
        </p:spPr>
        <p:txBody>
          <a:bodyPr>
            <a:normAutofit lnSpcReduction="10000"/>
          </a:bodyPr>
          <a:lstStyle/>
          <a:p>
            <a:r>
              <a:rPr lang="en-US" dirty="0"/>
              <a:t>Assume two firms are comparable to the plastics division and have the following characteristics:</a:t>
            </a:r>
          </a:p>
        </p:txBody>
      </p:sp>
      <p:pic>
        <p:nvPicPr>
          <p:cNvPr id="123908" name="Picture 4" descr="BD18_16_18p590_tbl"/>
          <p:cNvPicPr preferRelativeResize="0">
            <a:picLocks noChangeAspect="1" noChangeArrowheads="1"/>
          </p:cNvPicPr>
          <p:nvPr>
            <p:custDataLst>
              <p:tags r:id="rId2"/>
            </p:custDataLst>
          </p:nvPr>
        </p:nvPicPr>
        <p:blipFill>
          <a:blip r:embed="rId5" cstate="print"/>
          <a:srcRect/>
          <a:stretch>
            <a:fillRect/>
          </a:stretch>
        </p:blipFill>
        <p:spPr bwMode="auto">
          <a:xfrm>
            <a:off x="381000" y="2362200"/>
            <a:ext cx="8453437" cy="1192213"/>
          </a:xfrm>
          <a:prstGeom prst="rect">
            <a:avLst/>
          </a:prstGeom>
          <a:noFill/>
          <a:ln w="9525">
            <a:noFill/>
            <a:miter lim="800000"/>
            <a:headEnd/>
            <a:tailEnd/>
          </a:ln>
          <a:effectLst/>
        </p:spPr>
      </p:pic>
      <p:sp>
        <p:nvSpPr>
          <p:cNvPr id="7" name="Rectangle 3"/>
          <p:cNvSpPr txBox="1">
            <a:spLocks noChangeArrowheads="1"/>
          </p:cNvSpPr>
          <p:nvPr/>
        </p:nvSpPr>
        <p:spPr>
          <a:xfrm>
            <a:off x="304800" y="3657600"/>
            <a:ext cx="8458200" cy="99060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Assuming that both firms maintain a target leverage ratio, the unlevered cost of capital for each competitor can be estimated by calculating their pretax WACC.</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300" dirty="0" smtClean="0"/>
              <a:t>We then take the average of the two, which in our case works out to 9.5%.</a:t>
            </a:r>
            <a:endParaRPr kumimoji="0" lang="en-US" sz="23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2290" name="Object 2"/>
          <p:cNvGraphicFramePr>
            <a:graphicFrameLocks noChangeAspect="1"/>
          </p:cNvGraphicFramePr>
          <p:nvPr/>
        </p:nvGraphicFramePr>
        <p:xfrm>
          <a:off x="762000" y="5550137"/>
          <a:ext cx="8008937" cy="957024"/>
        </p:xfrm>
        <a:graphic>
          <a:graphicData uri="http://schemas.openxmlformats.org/presentationml/2006/ole">
            <p:oleObj spid="_x0000_s12290" name="Equation" r:id="rId6" imgW="3835080" imgH="457200" progId="">
              <p:embed/>
            </p:oleObj>
          </a:graphicData>
        </a:graphic>
      </p:graphicFrame>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Leverage and the Equity Cost of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04800" y="1447800"/>
            <a:ext cx="8503920" cy="1981200"/>
          </a:xfrm>
        </p:spPr>
        <p:txBody>
          <a:bodyPr>
            <a:normAutofit fontScale="92500" lnSpcReduction="10000"/>
          </a:bodyPr>
          <a:lstStyle/>
          <a:p>
            <a:r>
              <a:rPr lang="en-US" dirty="0" smtClean="0"/>
              <a:t>Suppose the firm desires to fund the project according to a specific target leverage ratio, since different firms could have different leverage ratios.  In that case, we can compute </a:t>
            </a:r>
            <a:r>
              <a:rPr lang="en-US" dirty="0" err="1" smtClean="0"/>
              <a:t>r</a:t>
            </a:r>
            <a:r>
              <a:rPr lang="en-US" baseline="-25000" dirty="0" err="1" smtClean="0"/>
              <a:t>E</a:t>
            </a:r>
            <a:r>
              <a:rPr lang="en-US" dirty="0" smtClean="0"/>
              <a:t> for our project using the same pre-tax WACC formula, but with our own target debt leverage ratio:</a:t>
            </a:r>
            <a:endParaRPr lang="en-US" dirty="0"/>
          </a:p>
        </p:txBody>
      </p:sp>
      <p:graphicFrame>
        <p:nvGraphicFramePr>
          <p:cNvPr id="13314" name="Object 2"/>
          <p:cNvGraphicFramePr>
            <a:graphicFrameLocks noChangeAspect="1"/>
          </p:cNvGraphicFramePr>
          <p:nvPr/>
        </p:nvGraphicFramePr>
        <p:xfrm>
          <a:off x="2514600" y="3200400"/>
          <a:ext cx="2971800" cy="732713"/>
        </p:xfrm>
        <a:graphic>
          <a:graphicData uri="http://schemas.openxmlformats.org/presentationml/2006/ole">
            <p:oleObj spid="_x0000_s106498" name="Equation" r:id="rId4" imgW="1600200" imgH="393480" progId="">
              <p:embed/>
            </p:oleObj>
          </a:graphicData>
        </a:graphic>
      </p:graphicFrame>
      <p:sp>
        <p:nvSpPr>
          <p:cNvPr id="6" name="Content Placeholder 3"/>
          <p:cNvSpPr txBox="1">
            <a:spLocks/>
          </p:cNvSpPr>
          <p:nvPr/>
        </p:nvSpPr>
        <p:spPr>
          <a:xfrm>
            <a:off x="304800" y="3886200"/>
            <a:ext cx="8656320" cy="1752600"/>
          </a:xfrm>
          <a:prstGeom prst="rect">
            <a:avLst/>
          </a:prstGeom>
        </p:spPr>
        <p:txBody>
          <a:bodyPr vert="horz">
            <a:normAutofit fontScale="92500"/>
          </a:bodyPr>
          <a:lstStyle/>
          <a:p>
            <a:pPr marL="274320" marR="0" lvl="0" indent="-274320" algn="l" defTabSz="914400" rtl="0" eaLnBrk="1" fontAlgn="auto" latinLnBrk="0" hangingPunct="1">
              <a:lnSpc>
                <a:spcPct val="9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Thus</a:t>
            </a:r>
            <a:r>
              <a:rPr kumimoji="0" lang="en-US" sz="2700" b="0" i="0" u="none" strike="noStrike" kern="1200" cap="none" spc="0" normalizeH="0" noProof="0" dirty="0" smtClean="0">
                <a:ln>
                  <a:noFill/>
                </a:ln>
                <a:solidFill>
                  <a:schemeClr val="tx1"/>
                </a:solidFill>
                <a:effectLst/>
                <a:uLnTx/>
                <a:uFillTx/>
                <a:latin typeface="+mn-lt"/>
                <a:ea typeface="+mn-ea"/>
                <a:cs typeface="+mn-cs"/>
              </a:rPr>
              <a:t> if we have a target debt/equity ratio of 1, the cost of equity capital would be 9.5 +1(9.5-6) = 13%, assuming that the firm can continue to obtain debt financing at 6%.</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baseline="0" dirty="0" smtClean="0"/>
              <a:t>We can now compute</a:t>
            </a:r>
            <a:r>
              <a:rPr lang="en-US" sz="2700" dirty="0" smtClean="0"/>
              <a:t> the WACC as:</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13315" name="Object 3"/>
          <p:cNvGraphicFramePr>
            <a:graphicFrameLocks noChangeAspect="1"/>
          </p:cNvGraphicFramePr>
          <p:nvPr/>
        </p:nvGraphicFramePr>
        <p:xfrm>
          <a:off x="381000" y="5562600"/>
          <a:ext cx="8543925" cy="485775"/>
        </p:xfrm>
        <a:graphic>
          <a:graphicData uri="http://schemas.openxmlformats.org/presentationml/2006/ole">
            <p:oleObj spid="_x0000_s106499" name="Equation" r:id="rId5" imgW="4025880" imgH="228600" progId="">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Project-based Cost of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24</a:t>
            </a:fld>
            <a:endParaRPr lang="en-US" dirty="0"/>
          </a:p>
        </p:txBody>
      </p:sp>
      <p:sp>
        <p:nvSpPr>
          <p:cNvPr id="5" name="Rectangle 3"/>
          <p:cNvSpPr>
            <a:spLocks noGrp="1" noChangeArrowheads="1"/>
          </p:cNvSpPr>
          <p:nvPr>
            <p:ph sz="quarter" idx="13"/>
          </p:nvPr>
        </p:nvSpPr>
        <p:spPr>
          <a:xfrm>
            <a:off x="304800" y="1447800"/>
            <a:ext cx="8503920" cy="762000"/>
          </a:xfrm>
          <a:prstGeom prst="rect">
            <a:avLst/>
          </a:prstGeom>
        </p:spPr>
        <p:txBody>
          <a:bodyPr>
            <a:normAutofit fontScale="92500" lnSpcReduction="20000"/>
          </a:bodyPr>
          <a:lstStyle/>
          <a:p>
            <a:pPr>
              <a:spcBef>
                <a:spcPct val="200000"/>
              </a:spcBef>
            </a:pPr>
            <a:r>
              <a:rPr lang="en-US" dirty="0" smtClean="0"/>
              <a:t>An </a:t>
            </a:r>
            <a:r>
              <a:rPr lang="en-US" dirty="0"/>
              <a:t>alternative method for calculating the division’s WACC is:</a:t>
            </a:r>
          </a:p>
        </p:txBody>
      </p:sp>
      <p:graphicFrame>
        <p:nvGraphicFramePr>
          <p:cNvPr id="15363" name="Object 3"/>
          <p:cNvGraphicFramePr>
            <a:graphicFrameLocks noChangeAspect="1"/>
          </p:cNvGraphicFramePr>
          <p:nvPr/>
        </p:nvGraphicFramePr>
        <p:xfrm>
          <a:off x="838200" y="2438400"/>
          <a:ext cx="6705600" cy="535757"/>
        </p:xfrm>
        <a:graphic>
          <a:graphicData uri="http://schemas.openxmlformats.org/presentationml/2006/ole">
            <p:oleObj spid="_x0000_s15363" name="Equation" r:id="rId4" imgW="2869920" imgH="228600" progId="">
              <p:embed/>
            </p:oleObj>
          </a:graphicData>
        </a:graphic>
      </p:graphicFrame>
      <p:sp>
        <p:nvSpPr>
          <p:cNvPr id="8" name="Rectangle 3"/>
          <p:cNvSpPr txBox="1">
            <a:spLocks noChangeArrowheads="1"/>
          </p:cNvSpPr>
          <p:nvPr/>
        </p:nvSpPr>
        <p:spPr>
          <a:xfrm>
            <a:off x="228600" y="2971800"/>
            <a:ext cx="8763000" cy="3657600"/>
          </a:xfrm>
          <a:prstGeom prst="rect">
            <a:avLst/>
          </a:prstGeom>
        </p:spPr>
        <p:txBody>
          <a:bodyPr vert="horz">
            <a:normAutofit fontScale="85000" lnSpcReduction="20000"/>
          </a:bodyPr>
          <a:lstStyle/>
          <a:p>
            <a:pPr marL="274320" marR="0" lvl="0" indent="-274320" algn="l" defTabSz="914400" rtl="0" eaLnBrk="1" fontAlgn="auto" latinLnBrk="0" hangingPunct="1">
              <a:lnSpc>
                <a:spcPct val="100000"/>
              </a:lnSpc>
              <a:spcBef>
                <a:spcPct val="200000"/>
              </a:spcBef>
              <a:spcAft>
                <a:spcPts val="0"/>
              </a:spcAft>
              <a:buClr>
                <a:schemeClr val="accent1"/>
              </a:buClr>
              <a:buSzPct val="85000"/>
              <a:buFont typeface="Wingdings 2"/>
              <a:buChar char=""/>
              <a:tabLst/>
              <a:defRPr/>
            </a:pPr>
            <a:r>
              <a:rPr lang="en-US" sz="2700" dirty="0" smtClean="0"/>
              <a:t>To determine the correct cost of capital for a project, we need to know the amount of debt to associate with the project.</a:t>
            </a:r>
          </a:p>
          <a:p>
            <a:pPr marL="274320" marR="0" lvl="0" indent="-274320" algn="l" defTabSz="914400" rtl="0" eaLnBrk="1" fontAlgn="auto" latinLnBrk="0" hangingPunct="1">
              <a:lnSpc>
                <a:spcPct val="100000"/>
              </a:lnSpc>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This</a:t>
            </a:r>
            <a:r>
              <a:rPr kumimoji="0" lang="en-US" sz="2700" b="0" i="0" u="none" strike="noStrike" kern="1200" cap="none" spc="0" normalizeH="0" noProof="0" dirty="0" smtClean="0">
                <a:ln>
                  <a:noFill/>
                </a:ln>
                <a:solidFill>
                  <a:schemeClr val="tx1"/>
                </a:solidFill>
                <a:effectLst/>
                <a:uLnTx/>
                <a:uFillTx/>
                <a:latin typeface="+mn-lt"/>
                <a:ea typeface="+mn-ea"/>
                <a:cs typeface="+mn-cs"/>
              </a:rPr>
              <a:t> is equal to the incremental financing that results if the firm takes on the project, i.e. the change in the firm’s total debt (net of cash) with the project versus without the project</a:t>
            </a:r>
            <a:r>
              <a:rPr kumimoji="0" lang="en-US" sz="2700" b="0" i="0" u="none" strike="noStrike" kern="1200" cap="none" spc="0" normalizeH="0" noProof="0" dirty="0" smtClean="0">
                <a:ln>
                  <a:noFill/>
                </a:ln>
                <a:solidFill>
                  <a:schemeClr val="tx1"/>
                </a:solidFill>
                <a:effectLst/>
                <a:uLnTx/>
                <a:uFillTx/>
                <a:latin typeface="+mn-lt"/>
                <a:ea typeface="+mn-ea"/>
                <a:cs typeface="+mn-cs"/>
              </a:rPr>
              <a:t>.</a:t>
            </a:r>
          </a:p>
          <a:p>
            <a:pPr marL="274320" marR="0" lvl="0" indent="-274320" algn="l" defTabSz="914400" rtl="0" eaLnBrk="1" fontAlgn="auto" latinLnBrk="0" hangingPunct="1">
              <a:lnSpc>
                <a:spcPct val="100000"/>
              </a:lnSpc>
              <a:spcAft>
                <a:spcPts val="0"/>
              </a:spcAft>
              <a:buClr>
                <a:schemeClr val="accent1"/>
              </a:buClr>
              <a:buSzPct val="85000"/>
              <a:buFont typeface="Wingdings 2"/>
              <a:buChar char=""/>
              <a:tabLst/>
              <a:defRPr/>
            </a:pPr>
            <a:r>
              <a:rPr lang="en-US" sz="2700" dirty="0" smtClean="0"/>
              <a:t>The target debt ratio and hence the incremental debt capacity will depend upon the financial asymmetry costs and financial distress costs for the project.  </a:t>
            </a:r>
            <a:endParaRPr kumimoji="0" lang="en-US" sz="2700" b="0" i="0" u="none" strike="noStrike" kern="1200" cap="none" spc="0" normalizeH="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Aft>
                <a:spcPts val="0"/>
              </a:spcAft>
              <a:buClr>
                <a:schemeClr val="accent1"/>
              </a:buClr>
              <a:buSzPct val="85000"/>
              <a:buFont typeface="Wingdings 2"/>
              <a:buChar char=""/>
              <a:tabLst/>
              <a:defRPr/>
            </a:pPr>
            <a:r>
              <a:rPr lang="en-US" sz="2700" baseline="0" dirty="0" smtClean="0"/>
              <a:t>However, financial </a:t>
            </a:r>
            <a:r>
              <a:rPr lang="en-US" sz="2700" baseline="0" dirty="0" smtClean="0"/>
              <a:t>distress costs and information asymmetry</a:t>
            </a:r>
            <a:r>
              <a:rPr lang="en-US" sz="2700" dirty="0" smtClean="0"/>
              <a:t> costs depend usually on the characteristics of the whole firm.  Hence the optimal leverage for a firm will depend on the characteristics of both the project and the firm.</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9" name="Object 8"/>
          <p:cNvGraphicFramePr>
            <a:graphicFrameLocks noChangeAspect="1"/>
          </p:cNvGraphicFramePr>
          <p:nvPr/>
        </p:nvGraphicFramePr>
        <p:xfrm>
          <a:off x="2590800" y="1828800"/>
          <a:ext cx="2578100" cy="533400"/>
        </p:xfrm>
        <a:graphic>
          <a:graphicData uri="http://schemas.openxmlformats.org/presentationml/2006/ole">
            <p:oleObj spid="_x0000_s15364" name="Equation" r:id="rId5" imgW="1104840" imgH="22860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APV </a:t>
            </a:r>
            <a:r>
              <a:rPr lang="en-US" dirty="0" smtClean="0"/>
              <a:t>with Constant Interest Coverage Ratio</a:t>
            </a:r>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Up to this point, it has been assumed the firm wishes to maintain a constant debt-equity ratio.  Two alternative leverage policies will now be examined. </a:t>
            </a:r>
          </a:p>
          <a:p>
            <a:pPr lvl="1">
              <a:spcBef>
                <a:spcPct val="30000"/>
              </a:spcBef>
            </a:pPr>
            <a:r>
              <a:rPr lang="en-US" dirty="0" smtClean="0"/>
              <a:t>Constant interest coverage </a:t>
            </a:r>
          </a:p>
          <a:p>
            <a:pPr lvl="1">
              <a:spcBef>
                <a:spcPct val="30000"/>
              </a:spcBef>
            </a:pPr>
            <a:r>
              <a:rPr lang="en-US" dirty="0" smtClean="0"/>
              <a:t>Predetermined debt levels</a:t>
            </a:r>
          </a:p>
          <a:p>
            <a:r>
              <a:rPr lang="en-US" dirty="0" smtClean="0"/>
              <a:t>Constant Interest Coverage Ratio</a:t>
            </a:r>
          </a:p>
          <a:p>
            <a:pPr lvl="1">
              <a:spcBef>
                <a:spcPct val="50000"/>
              </a:spcBef>
            </a:pPr>
            <a:r>
              <a:rPr lang="en-US" dirty="0" smtClean="0"/>
              <a:t>When a firm keeps its interest payments equal to a target fraction, k, of its free cash flows, then the interest paid in year t = k(</a:t>
            </a:r>
            <a:r>
              <a:rPr lang="en-US" dirty="0" err="1" smtClean="0"/>
              <a:t>FCF</a:t>
            </a:r>
            <a:r>
              <a:rPr lang="en-US" baseline="-25000" dirty="0" err="1" smtClean="0"/>
              <a:t>t</a:t>
            </a:r>
            <a:r>
              <a:rPr lang="en-US" dirty="0" smtClean="0"/>
              <a:t>) and the tax shield in that year is k(</a:t>
            </a:r>
            <a:r>
              <a:rPr lang="en-US" dirty="0" err="1" smtClean="0"/>
              <a:t>FCF</a:t>
            </a:r>
            <a:r>
              <a:rPr lang="en-US" baseline="-25000" dirty="0" err="1" smtClean="0"/>
              <a:t>t</a:t>
            </a:r>
            <a:r>
              <a:rPr lang="en-US" dirty="0" smtClean="0"/>
              <a:t>)</a:t>
            </a:r>
            <a:r>
              <a:rPr lang="en-US" dirty="0" err="1" smtClean="0">
                <a:latin typeface="Symbol" pitchFamily="18" charset="2"/>
              </a:rPr>
              <a:t>t</a:t>
            </a:r>
            <a:r>
              <a:rPr lang="en-US" baseline="-25000" dirty="0" err="1" smtClean="0"/>
              <a:t>c</a:t>
            </a:r>
            <a:r>
              <a:rPr lang="en-US" dirty="0" smtClean="0"/>
              <a:t>.</a:t>
            </a:r>
            <a:endParaRPr lang="en-US" baseline="-25000" dirty="0" smtClean="0"/>
          </a:p>
          <a:p>
            <a:pPr lvl="1">
              <a:spcBef>
                <a:spcPct val="50000"/>
              </a:spcBef>
            </a:pPr>
            <a:r>
              <a:rPr lang="en-US" dirty="0" smtClean="0"/>
              <a:t>The present value of the tax shield, then, is </a:t>
            </a:r>
            <a:r>
              <a:rPr lang="en-US" dirty="0" err="1" smtClean="0">
                <a:latin typeface="Symbol" pitchFamily="18" charset="2"/>
              </a:rPr>
              <a:t>t</a:t>
            </a:r>
            <a:r>
              <a:rPr lang="en-US" baseline="-25000" dirty="0" err="1" smtClean="0"/>
              <a:t>c</a:t>
            </a:r>
            <a:r>
              <a:rPr lang="en-US" dirty="0" err="1" smtClean="0"/>
              <a:t>kV</a:t>
            </a:r>
            <a:r>
              <a:rPr lang="en-US" baseline="30000" dirty="0" err="1" smtClean="0"/>
              <a:t>U</a:t>
            </a:r>
            <a:r>
              <a:rPr lang="en-US" dirty="0" smtClean="0"/>
              <a:t>.</a:t>
            </a:r>
          </a:p>
          <a:p>
            <a:pPr lvl="1">
              <a:spcBef>
                <a:spcPct val="50000"/>
              </a:spcBef>
            </a:pPr>
            <a:r>
              <a:rPr lang="en-US" dirty="0" smtClean="0"/>
              <a:t>Hence the value of the entire project is (1+</a:t>
            </a:r>
            <a:r>
              <a:rPr lang="en-US" dirty="0" smtClean="0">
                <a:latin typeface="Symbol" pitchFamily="18" charset="2"/>
              </a:rPr>
              <a:t>t</a:t>
            </a:r>
            <a:r>
              <a:rPr lang="en-US" baseline="-25000" dirty="0" smtClean="0"/>
              <a:t>c</a:t>
            </a:r>
            <a:r>
              <a:rPr lang="en-US" dirty="0" smtClean="0"/>
              <a:t>k)V</a:t>
            </a:r>
            <a:r>
              <a:rPr lang="en-US" baseline="30000" dirty="0" smtClean="0"/>
              <a:t>U</a:t>
            </a:r>
            <a:r>
              <a:rPr lang="en-US" dirty="0" smtClean="0"/>
              <a:t>.</a:t>
            </a:r>
          </a:p>
          <a:p>
            <a:pPr lvl="1">
              <a:spcBef>
                <a:spcPct val="50000"/>
              </a:spcBef>
            </a:pPr>
            <a:r>
              <a:rPr lang="en-US" dirty="0" smtClean="0"/>
              <a:t>That is, we compute the V</a:t>
            </a:r>
            <a:r>
              <a:rPr lang="en-US" baseline="30000" dirty="0" smtClean="0"/>
              <a:t>U</a:t>
            </a:r>
            <a:r>
              <a:rPr lang="en-US" dirty="0" smtClean="0"/>
              <a:t> </a:t>
            </a:r>
            <a:r>
              <a:rPr lang="en-US" dirty="0" smtClean="0"/>
              <a:t>as before and then adjust it by multiplying by </a:t>
            </a:r>
            <a:r>
              <a:rPr lang="en-US" dirty="0" smtClean="0"/>
              <a:t>(1+</a:t>
            </a:r>
            <a:r>
              <a:rPr lang="en-US" dirty="0" smtClean="0">
                <a:latin typeface="Symbol" pitchFamily="18" charset="2"/>
              </a:rPr>
              <a:t>t</a:t>
            </a:r>
            <a:r>
              <a:rPr lang="en-US" baseline="-25000" dirty="0" smtClean="0"/>
              <a:t>c</a:t>
            </a:r>
            <a:r>
              <a:rPr lang="en-US" dirty="0" smtClean="0"/>
              <a:t>k</a:t>
            </a:r>
            <a:r>
              <a:rPr lang="en-US" dirty="0" smtClean="0"/>
              <a:t>).</a:t>
            </a: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APV with pre-determined debt levels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a:xfrm>
            <a:off x="304800" y="1447800"/>
            <a:ext cx="8503920" cy="4724400"/>
          </a:xfrm>
        </p:spPr>
        <p:txBody>
          <a:bodyPr>
            <a:normAutofit lnSpcReduction="10000"/>
          </a:bodyPr>
          <a:lstStyle/>
          <a:p>
            <a:r>
              <a:rPr lang="en-US" dirty="0" smtClean="0"/>
              <a:t>If a firm has pre-determined debt levels that will not vary according to the cashflows of the firm, then the riskiness of the tax shields are approximately the same as the riskiness of the interest payments themselves.</a:t>
            </a:r>
          </a:p>
          <a:p>
            <a:r>
              <a:rPr lang="en-US" dirty="0" smtClean="0"/>
              <a:t>Hence the present value of the tax shield is simply </a:t>
            </a:r>
            <a:r>
              <a:rPr lang="en-US" dirty="0" err="1" smtClean="0"/>
              <a:t>D</a:t>
            </a:r>
            <a:r>
              <a:rPr lang="en-US" dirty="0" err="1" smtClean="0">
                <a:latin typeface="Symbol" pitchFamily="18" charset="2"/>
              </a:rPr>
              <a:t>t</a:t>
            </a:r>
            <a:r>
              <a:rPr lang="en-US" baseline="-25000" dirty="0" err="1" smtClean="0"/>
              <a:t>c</a:t>
            </a:r>
            <a:r>
              <a:rPr lang="en-US" dirty="0" smtClean="0"/>
              <a:t>, where D is the value of the debt, assuming that the debt is perpetual.</a:t>
            </a:r>
          </a:p>
          <a:p>
            <a:r>
              <a:rPr lang="en-US" dirty="0" smtClean="0"/>
              <a:t>It must be kept in mind that in this case, there is no target debt ratio!</a:t>
            </a:r>
          </a:p>
          <a:p>
            <a:r>
              <a:rPr lang="en-US" dirty="0" smtClean="0"/>
              <a:t>The value of the levered project is given by </a:t>
            </a:r>
            <a:endParaRPr lang="en-US" dirty="0"/>
          </a:p>
        </p:txBody>
      </p:sp>
      <p:graphicFrame>
        <p:nvGraphicFramePr>
          <p:cNvPr id="17410" name="Object 2"/>
          <p:cNvGraphicFramePr>
            <a:graphicFrameLocks noChangeAspect="1"/>
          </p:cNvGraphicFramePr>
          <p:nvPr/>
        </p:nvGraphicFramePr>
        <p:xfrm>
          <a:off x="2286000" y="5791200"/>
          <a:ext cx="3652838" cy="617538"/>
        </p:xfrm>
        <a:graphic>
          <a:graphicData uri="http://schemas.openxmlformats.org/presentationml/2006/ole">
            <p:oleObj spid="_x0000_s105474" name="Equation" r:id="rId4" imgW="1422360" imgH="241200" progId="">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a:bodyPr>
          <a:lstStyle/>
          <a:p>
            <a:r>
              <a:rPr lang="en-US" dirty="0" smtClean="0"/>
              <a:t>Pros and Cons of the three methods</a:t>
            </a:r>
            <a:endParaRPr lang="en-US" dirty="0"/>
          </a:p>
        </p:txBody>
      </p:sp>
      <p:sp>
        <p:nvSpPr>
          <p:cNvPr id="113667" name="Rectangle 3"/>
          <p:cNvSpPr>
            <a:spLocks noGrp="1" noChangeArrowheads="1"/>
          </p:cNvSpPr>
          <p:nvPr>
            <p:ph type="body" idx="4294967295"/>
          </p:nvPr>
        </p:nvSpPr>
        <p:spPr>
          <a:xfrm>
            <a:off x="304800" y="1524000"/>
            <a:ext cx="8458200" cy="4876800"/>
          </a:xfrm>
          <a:prstGeom prst="rect">
            <a:avLst/>
          </a:prstGeom>
        </p:spPr>
        <p:txBody>
          <a:bodyPr>
            <a:normAutofit fontScale="85000" lnSpcReduction="20000"/>
          </a:bodyPr>
          <a:lstStyle/>
          <a:p>
            <a:pPr>
              <a:lnSpc>
                <a:spcPct val="90000"/>
              </a:lnSpc>
            </a:pPr>
            <a:r>
              <a:rPr lang="en-US" dirty="0"/>
              <a:t>The FTE method offers some advantages.</a:t>
            </a:r>
          </a:p>
          <a:p>
            <a:pPr lvl="1">
              <a:lnSpc>
                <a:spcPct val="90000"/>
              </a:lnSpc>
              <a:spcBef>
                <a:spcPct val="40000"/>
              </a:spcBef>
            </a:pPr>
            <a:r>
              <a:rPr lang="en-US" dirty="0"/>
              <a:t>It may be simpler to use when calculating the value of equity for the entire firm, if the firm’s capital structure is complex and the market values of other securities in the firm’s capital structure are not known.</a:t>
            </a:r>
          </a:p>
          <a:p>
            <a:pPr lvl="1">
              <a:lnSpc>
                <a:spcPct val="90000"/>
              </a:lnSpc>
              <a:spcBef>
                <a:spcPct val="40000"/>
              </a:spcBef>
            </a:pPr>
            <a:r>
              <a:rPr lang="en-US" dirty="0"/>
              <a:t>It may be viewed as a more transparent method for discussing a project’s benefit to shareholders by emphasizing a project’s implication for equity.</a:t>
            </a:r>
          </a:p>
          <a:p>
            <a:pPr>
              <a:lnSpc>
                <a:spcPct val="90000"/>
              </a:lnSpc>
              <a:spcBef>
                <a:spcPct val="60000"/>
              </a:spcBef>
            </a:pPr>
            <a:r>
              <a:rPr lang="en-US" dirty="0"/>
              <a:t>The FTE method has a disadvantage.</a:t>
            </a:r>
          </a:p>
          <a:p>
            <a:pPr lvl="1">
              <a:lnSpc>
                <a:spcPct val="90000"/>
              </a:lnSpc>
              <a:spcBef>
                <a:spcPct val="40000"/>
              </a:spcBef>
            </a:pPr>
            <a:r>
              <a:rPr lang="en-US" dirty="0"/>
              <a:t>One must compute the project’s debt capacity to determine the interest and net borrowing before capital budgeting decisions can be made</a:t>
            </a:r>
            <a:r>
              <a:rPr lang="en-US" dirty="0" smtClean="0"/>
              <a:t>.</a:t>
            </a:r>
          </a:p>
          <a:p>
            <a:pPr>
              <a:lnSpc>
                <a:spcPct val="90000"/>
              </a:lnSpc>
              <a:spcBef>
                <a:spcPct val="40000"/>
              </a:spcBef>
            </a:pPr>
            <a:r>
              <a:rPr lang="en-US" dirty="0" smtClean="0"/>
              <a:t>The WACC method is easiest to use if the firm uses a target debt ratio.</a:t>
            </a:r>
          </a:p>
          <a:p>
            <a:pPr>
              <a:lnSpc>
                <a:spcPct val="90000"/>
              </a:lnSpc>
              <a:spcBef>
                <a:spcPct val="40000"/>
              </a:spcBef>
            </a:pPr>
            <a:r>
              <a:rPr lang="en-US" dirty="0" smtClean="0"/>
              <a:t>The APV method is easier when using other leverage policies</a:t>
            </a:r>
            <a:r>
              <a:rPr lang="en-US" dirty="0" smtClean="0"/>
              <a:t>.  However, if personal taxes need to be taken into account explicitly because of differences between tax rates on equity and bond income, the procedure is difficult in practice.</a:t>
            </a:r>
            <a:endParaRPr lang="en-US" dirty="0"/>
          </a:p>
        </p:txBody>
      </p:sp>
    </p:spTree>
  </p:cSld>
  <p:clrMapOvr>
    <a:masterClrMapping/>
  </p:clrMapOvr>
  <p:transitio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r>
              <a:rPr lang="en-US" dirty="0" smtClean="0"/>
              <a:t>Issuance and Other Financing Costs</a:t>
            </a:r>
            <a:endParaRPr lang="en-US" dirty="0"/>
          </a:p>
        </p:txBody>
      </p:sp>
      <p:sp>
        <p:nvSpPr>
          <p:cNvPr id="177155" name="Rectangle 3"/>
          <p:cNvSpPr>
            <a:spLocks noGrp="1" noChangeArrowheads="1"/>
          </p:cNvSpPr>
          <p:nvPr>
            <p:ph type="body" idx="4294967295"/>
          </p:nvPr>
        </p:nvSpPr>
        <p:spPr>
          <a:xfrm>
            <a:off x="304800" y="1524000"/>
            <a:ext cx="8458200" cy="1752600"/>
          </a:xfrm>
          <a:prstGeom prst="rect">
            <a:avLst/>
          </a:prstGeom>
        </p:spPr>
        <p:txBody>
          <a:bodyPr>
            <a:normAutofit fontScale="85000" lnSpcReduction="20000"/>
          </a:bodyPr>
          <a:lstStyle/>
          <a:p>
            <a:pPr>
              <a:spcBef>
                <a:spcPct val="50000"/>
              </a:spcBef>
            </a:pPr>
            <a:r>
              <a:rPr lang="en-US" dirty="0" smtClean="0"/>
              <a:t>When </a:t>
            </a:r>
            <a:r>
              <a:rPr lang="en-US" dirty="0"/>
              <a:t>a firm raises capital by issuing securities, the banks that provide the loan or underwrite the sale of the securities charge fees. </a:t>
            </a:r>
          </a:p>
          <a:p>
            <a:pPr>
              <a:spcBef>
                <a:spcPct val="50000"/>
              </a:spcBef>
            </a:pPr>
            <a:r>
              <a:rPr lang="en-US" dirty="0"/>
              <a:t>These fees should be included as part of the project’s required investment, reducing the NPV of the project.</a:t>
            </a:r>
          </a:p>
        </p:txBody>
      </p:sp>
      <p:pic>
        <p:nvPicPr>
          <p:cNvPr id="6" name="Picture 5" descr="BD18_24_18t09"/>
          <p:cNvPicPr preferRelativeResize="0">
            <a:picLocks noChangeAspect="1" noChangeArrowheads="1"/>
          </p:cNvPicPr>
          <p:nvPr>
            <p:custDataLst>
              <p:tags r:id="rId1"/>
            </p:custDataLst>
          </p:nvPr>
        </p:nvPicPr>
        <p:blipFill>
          <a:blip r:embed="rId4" cstate="print"/>
          <a:srcRect t="21074" r="2252" b="5765"/>
          <a:stretch>
            <a:fillRect/>
          </a:stretch>
        </p:blipFill>
        <p:spPr>
          <a:xfrm>
            <a:off x="762000" y="3352800"/>
            <a:ext cx="7696200" cy="3200399"/>
          </a:xfrm>
          <a:prstGeom prst="rect">
            <a:avLst/>
          </a:prstGeom>
          <a:noFill/>
          <a:ln/>
        </p:spPr>
      </p:pic>
    </p:spTree>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Distress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4" name="Content Placeholder 3"/>
          <p:cNvSpPr>
            <a:spLocks noGrp="1"/>
          </p:cNvSpPr>
          <p:nvPr>
            <p:ph sz="quarter" idx="13"/>
          </p:nvPr>
        </p:nvSpPr>
        <p:spPr>
          <a:xfrm>
            <a:off x="304800" y="1447800"/>
            <a:ext cx="8503920" cy="4876800"/>
          </a:xfrm>
        </p:spPr>
        <p:txBody>
          <a:bodyPr>
            <a:normAutofit fontScale="92500" lnSpcReduction="20000"/>
          </a:bodyPr>
          <a:lstStyle/>
          <a:p>
            <a:r>
              <a:rPr lang="en-US" dirty="0" smtClean="0"/>
              <a:t>Financial distress and agency costs also impact the cost of capital. </a:t>
            </a:r>
          </a:p>
          <a:p>
            <a:pPr lvl="1">
              <a:spcBef>
                <a:spcPct val="50000"/>
              </a:spcBef>
            </a:pPr>
            <a:r>
              <a:rPr lang="en-US" dirty="0" smtClean="0"/>
              <a:t>For example, financial distress costs tend to increase the sensitivity of the firm’s value to market risk, raising the unlevered cost of capital for highly levered firms.</a:t>
            </a:r>
          </a:p>
          <a:p>
            <a:r>
              <a:rPr lang="en-US" dirty="0" smtClean="0"/>
              <a:t>The free cash flow estimates for a project should be adjusted to include expected financial distress and agency costs. </a:t>
            </a:r>
          </a:p>
          <a:p>
            <a:pPr>
              <a:spcBef>
                <a:spcPct val="60000"/>
              </a:spcBef>
            </a:pPr>
            <a:r>
              <a:rPr lang="en-US" dirty="0" smtClean="0"/>
              <a:t>In addition, because these costs also affect the systematic risk of the cash flows, the unlevered cost of capital will no longer be independent of the firm’s leverage.</a:t>
            </a:r>
          </a:p>
          <a:p>
            <a:pPr>
              <a:spcBef>
                <a:spcPct val="60000"/>
              </a:spcBef>
            </a:pPr>
            <a:r>
              <a:rPr lang="en-US" dirty="0" smtClean="0"/>
              <a:t>The following example shows how a firm could choose its optimal leverage ratio taking into consideration that both cashflows and </a:t>
            </a:r>
            <a:r>
              <a:rPr lang="en-US" dirty="0" err="1" smtClean="0"/>
              <a:t>r</a:t>
            </a:r>
            <a:r>
              <a:rPr lang="en-US" baseline="-25000" dirty="0" err="1" smtClean="0"/>
              <a:t>U</a:t>
            </a:r>
            <a:r>
              <a:rPr lang="en-US" dirty="0" smtClean="0"/>
              <a:t> can change with leverage ratio.</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 Method with constant D/E ratio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a:t>
            </a:fld>
            <a:endParaRPr lang="en-US" dirty="0"/>
          </a:p>
        </p:txBody>
      </p:sp>
      <p:sp>
        <p:nvSpPr>
          <p:cNvPr id="4" name="Content Placeholder 3"/>
          <p:cNvSpPr>
            <a:spLocks noGrp="1"/>
          </p:cNvSpPr>
          <p:nvPr>
            <p:ph sz="quarter" idx="13"/>
          </p:nvPr>
        </p:nvSpPr>
        <p:spPr>
          <a:xfrm>
            <a:off x="304800" y="1447800"/>
            <a:ext cx="8503920" cy="4191000"/>
          </a:xfrm>
        </p:spPr>
        <p:txBody>
          <a:bodyPr>
            <a:normAutofit fontScale="92500" lnSpcReduction="10000"/>
          </a:bodyPr>
          <a:lstStyle/>
          <a:p>
            <a:r>
              <a:rPr lang="en-US" dirty="0" smtClean="0"/>
              <a:t>When the market risk of the project is the same as the average risk of the firm’s investments, the WACC can be used to value the project.</a:t>
            </a:r>
          </a:p>
          <a:p>
            <a:r>
              <a:rPr lang="en-US" dirty="0" smtClean="0"/>
              <a:t>That is, its cost of capital is simply the cost of capital for a portfolio of all the firm’s securities.</a:t>
            </a:r>
          </a:p>
          <a:p>
            <a:r>
              <a:rPr lang="en-US" dirty="0" smtClean="0"/>
              <a:t>We assume, in addition that the firm’s debt-equity ratio is constant and that corporate taxes and personal taxes are the only imperfections.</a:t>
            </a:r>
          </a:p>
          <a:p>
            <a:r>
              <a:rPr lang="en-US" dirty="0" smtClean="0"/>
              <a:t>Since interest payments are tax-deductible, the effective cost of debt is </a:t>
            </a:r>
            <a:r>
              <a:rPr lang="en-US" dirty="0" err="1" smtClean="0"/>
              <a:t>r</a:t>
            </a:r>
            <a:r>
              <a:rPr lang="en-US" baseline="-25000" dirty="0" err="1" smtClean="0"/>
              <a:t>D</a:t>
            </a:r>
            <a:r>
              <a:rPr lang="en-US" dirty="0" smtClean="0"/>
              <a:t>(1-</a:t>
            </a:r>
            <a:r>
              <a:rPr lang="en-US" dirty="0" smtClean="0">
                <a:latin typeface="Symbol" pitchFamily="18" charset="2"/>
              </a:rPr>
              <a:t>t</a:t>
            </a:r>
            <a:r>
              <a:rPr lang="en-US" baseline="-25000" dirty="0" smtClean="0"/>
              <a:t>c</a:t>
            </a:r>
            <a:r>
              <a:rPr lang="en-US" dirty="0" smtClean="0"/>
              <a:t>).  This allows us to write the WACC as:</a:t>
            </a:r>
            <a:endParaRPr lang="en-US" dirty="0"/>
          </a:p>
        </p:txBody>
      </p:sp>
      <p:graphicFrame>
        <p:nvGraphicFramePr>
          <p:cNvPr id="1026" name="Object 2"/>
          <p:cNvGraphicFramePr>
            <a:graphicFrameLocks noChangeAspect="1"/>
          </p:cNvGraphicFramePr>
          <p:nvPr/>
        </p:nvGraphicFramePr>
        <p:xfrm>
          <a:off x="1295400" y="5334000"/>
          <a:ext cx="6731000" cy="993775"/>
        </p:xfrm>
        <a:graphic>
          <a:graphicData uri="http://schemas.openxmlformats.org/presentationml/2006/ole">
            <p:oleObj spid="_x0000_s1026" name="Equation" r:id="rId4" imgW="2666880" imgH="393480" progId="">
              <p:embed/>
            </p:oleObj>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n-US" dirty="0" smtClean="0"/>
              <a:t>Financial Distress Costs</a:t>
            </a:r>
            <a:endParaRPr lang="en-US" dirty="0"/>
          </a:p>
        </p:txBody>
      </p:sp>
      <p:pic>
        <p:nvPicPr>
          <p:cNvPr id="193541" name="Picture 5" descr="BD18_27_18ex09p"/>
          <p:cNvPicPr preferRelativeResize="0">
            <a:picLocks noGrp="1" noChangeAspect="1" noChangeArrowheads="1"/>
          </p:cNvPicPr>
          <p:nvPr>
            <p:ph type="body" idx="4294967295"/>
            <p:custDataLst>
              <p:tags r:id="rId1"/>
            </p:custDataLst>
          </p:nvPr>
        </p:nvPicPr>
        <p:blipFill>
          <a:blip r:embed="rId4" cstate="print"/>
          <a:srcRect t="21713" r="1351" b="12703"/>
          <a:stretch>
            <a:fillRect/>
          </a:stretch>
        </p:blipFill>
        <p:spPr>
          <a:xfrm>
            <a:off x="533400" y="2590800"/>
            <a:ext cx="8067932" cy="2726151"/>
          </a:xfrm>
          <a:prstGeom prst="rect">
            <a:avLst/>
          </a:prstGeom>
          <a:noFill/>
          <a:ln/>
        </p:spPr>
      </p:pic>
      <p:sp>
        <p:nvSpPr>
          <p:cNvPr id="5" name="Slide Number Placeholder 2"/>
          <p:cNvSpPr>
            <a:spLocks noGrp="1"/>
          </p:cNvSpPr>
          <p:nvPr>
            <p:ph type="sldNum" sz="quarter" idx="12"/>
          </p:nvPr>
        </p:nvSpPr>
        <p:spPr>
          <a:xfrm>
            <a:off x="4343400" y="1026372"/>
            <a:ext cx="457200" cy="441325"/>
          </a:xfrm>
        </p:spPr>
        <p:txBody>
          <a:bodyPr/>
          <a:lstStyle/>
          <a:p>
            <a:fld id="{E8C80D2A-EA4E-4A37-A9DF-772D0EA46EC5}" type="slidenum">
              <a:rPr lang="en-US" smtClean="0"/>
              <a:pPr/>
              <a:t>30</a:t>
            </a:fld>
            <a:endParaRPr lang="en-US" dirty="0"/>
          </a:p>
        </p:txBody>
      </p:sp>
    </p:spTree>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n-US" dirty="0" smtClean="0"/>
              <a:t>APV with financial distress costs</a:t>
            </a:r>
            <a:endParaRPr lang="en-US" dirty="0"/>
          </a:p>
        </p:txBody>
      </p:sp>
      <p:pic>
        <p:nvPicPr>
          <p:cNvPr id="195589" name="Picture 5" descr="BD18_28_18ex09s"/>
          <p:cNvPicPr preferRelativeResize="0">
            <a:picLocks noGrp="1" noChangeAspect="1" noChangeArrowheads="1"/>
          </p:cNvPicPr>
          <p:nvPr>
            <p:ph type="body" idx="4294967295"/>
            <p:custDataLst>
              <p:tags r:id="rId1"/>
            </p:custDataLst>
          </p:nvPr>
        </p:nvPicPr>
        <p:blipFill>
          <a:blip r:embed="rId4" cstate="print"/>
          <a:srcRect t="11571" r="450" b="5504"/>
          <a:stretch>
            <a:fillRect/>
          </a:stretch>
        </p:blipFill>
        <p:spPr>
          <a:xfrm>
            <a:off x="342900" y="2057400"/>
            <a:ext cx="8420100" cy="3276600"/>
          </a:xfrm>
          <a:prstGeom prst="rect">
            <a:avLst/>
          </a:prstGeom>
          <a:noFill/>
          <a:ln/>
        </p:spPr>
      </p:pic>
      <p:sp>
        <p:nvSpPr>
          <p:cNvPr id="4" name="Slide Number Placeholder 2"/>
          <p:cNvSpPr>
            <a:spLocks noGrp="1"/>
          </p:cNvSpPr>
          <p:nvPr>
            <p:ph type="sldNum" sz="quarter" idx="12"/>
          </p:nvPr>
        </p:nvSpPr>
        <p:spPr>
          <a:xfrm>
            <a:off x="4343400" y="1026372"/>
            <a:ext cx="457200" cy="441325"/>
          </a:xfrm>
        </p:spPr>
        <p:txBody>
          <a:bodyPr/>
          <a:lstStyle/>
          <a:p>
            <a:fld id="{E8C80D2A-EA4E-4A37-A9DF-772D0EA46EC5}" type="slidenum">
              <a:rPr lang="en-US" smtClean="0"/>
              <a:pPr/>
              <a:t>31</a:t>
            </a:fld>
            <a:endParaRPr lang="en-US" dirty="0"/>
          </a:p>
        </p:txBody>
      </p:sp>
    </p:spTree>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Financial Distress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32</a:t>
            </a:fld>
            <a:endParaRPr lang="en-US" dirty="0"/>
          </a:p>
        </p:txBody>
      </p:sp>
      <p:sp>
        <p:nvSpPr>
          <p:cNvPr id="4" name="Content Placeholder 3"/>
          <p:cNvSpPr>
            <a:spLocks noGrp="1"/>
          </p:cNvSpPr>
          <p:nvPr>
            <p:ph sz="quarter" idx="13"/>
          </p:nvPr>
        </p:nvSpPr>
        <p:spPr>
          <a:xfrm>
            <a:off x="304800" y="1447800"/>
            <a:ext cx="8503920" cy="4953000"/>
          </a:xfrm>
        </p:spPr>
        <p:txBody>
          <a:bodyPr>
            <a:normAutofit fontScale="92500"/>
          </a:bodyPr>
          <a:lstStyle/>
          <a:p>
            <a:r>
              <a:rPr lang="en-US" dirty="0" smtClean="0"/>
              <a:t>Financial distress occurs when the firm is in default or close to default.  Hence the default premium, i.e. the difference between the value of the debt if the firm were default-free and the value of the debt with a non-zero likelihood of default is related to financial distress costs.  </a:t>
            </a:r>
            <a:endParaRPr lang="en-US" dirty="0" smtClean="0"/>
          </a:p>
          <a:p>
            <a:r>
              <a:rPr lang="en-US" dirty="0" smtClean="0"/>
              <a:t>If we can assume that the ratio of financial distress costs to the default premium is constant, we can estimate the financial distress costs by looking at the market value of debt, as in the example below.</a:t>
            </a:r>
          </a:p>
          <a:p>
            <a:r>
              <a:rPr lang="en-US" dirty="0" smtClean="0"/>
              <a:t>However, this method cannot provide estimates of financial distress costs at other debt levels different from what the firm actually has, currently.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Valuing Financial Distress Costs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33</a:t>
            </a:fld>
            <a:endParaRPr lang="en-US" dirty="0"/>
          </a:p>
        </p:txBody>
      </p:sp>
      <p:pic>
        <p:nvPicPr>
          <p:cNvPr id="5" name="Picture 7" descr="eq18_09a"/>
          <p:cNvPicPr>
            <a:picLocks noChangeAspect="1" noChangeArrowheads="1"/>
          </p:cNvPicPr>
          <p:nvPr/>
        </p:nvPicPr>
        <p:blipFill>
          <a:blip r:embed="rId3" cstate="print"/>
          <a:srcRect/>
          <a:stretch>
            <a:fillRect/>
          </a:stretch>
        </p:blipFill>
        <p:spPr bwMode="auto">
          <a:xfrm>
            <a:off x="457200" y="1600200"/>
            <a:ext cx="8177213" cy="2573337"/>
          </a:xfrm>
          <a:prstGeom prst="rect">
            <a:avLst/>
          </a:prstGeom>
          <a:noFill/>
        </p:spPr>
      </p:pic>
      <p:pic>
        <p:nvPicPr>
          <p:cNvPr id="6" name="Picture 7" descr="eq18_09b"/>
          <p:cNvPicPr>
            <a:picLocks noChangeAspect="1" noChangeArrowheads="1"/>
          </p:cNvPicPr>
          <p:nvPr/>
        </p:nvPicPr>
        <p:blipFill>
          <a:blip r:embed="rId4" cstate="print"/>
          <a:srcRect/>
          <a:stretch>
            <a:fillRect/>
          </a:stretch>
        </p:blipFill>
        <p:spPr bwMode="auto">
          <a:xfrm>
            <a:off x="457200" y="4343400"/>
            <a:ext cx="8177213" cy="190976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WACC Method with constant D/E ratio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4</a:t>
            </a:fld>
            <a:endParaRPr lang="en-US" dirty="0"/>
          </a:p>
        </p:txBody>
      </p:sp>
      <p:sp>
        <p:nvSpPr>
          <p:cNvPr id="4" name="Content Placeholder 3"/>
          <p:cNvSpPr>
            <a:spLocks noGrp="1"/>
          </p:cNvSpPr>
          <p:nvPr>
            <p:ph sz="quarter" idx="13"/>
          </p:nvPr>
        </p:nvSpPr>
        <p:spPr>
          <a:xfrm>
            <a:off x="152400" y="1447800"/>
            <a:ext cx="8839200" cy="4495800"/>
          </a:xfrm>
        </p:spPr>
        <p:txBody>
          <a:bodyPr>
            <a:normAutofit fontScale="77500" lnSpcReduction="20000"/>
          </a:bodyPr>
          <a:lstStyle/>
          <a:p>
            <a:r>
              <a:rPr lang="en-US" dirty="0" smtClean="0"/>
              <a:t>Personal taxes do not need to be taken into account separately since the cost of debt will adjust automatically in the marketplace to take personal taxes into account.  Thus, </a:t>
            </a:r>
            <a:r>
              <a:rPr lang="en-US" dirty="0" smtClean="0"/>
              <a:t>if interest income is taxed at a higher </a:t>
            </a:r>
            <a:r>
              <a:rPr lang="en-US" dirty="0" smtClean="0"/>
              <a:t>rate than equity income, firms must pay a higher risk-adjusted cost to obtain debt capital, as compared to equity capital.  In the WACC method, we use the actual market cost of debt and equity – so this “penalty” for debt capital is already taken into account.  </a:t>
            </a:r>
            <a:endParaRPr lang="en-US" dirty="0" smtClean="0"/>
          </a:p>
          <a:p>
            <a:r>
              <a:rPr lang="en-US" dirty="0" smtClean="0"/>
              <a:t>We compute the value of the project by computing the cashflows to the firm if it were unlevered (EBIT(1-</a:t>
            </a:r>
            <a:r>
              <a:rPr lang="en-US" dirty="0" smtClean="0">
                <a:latin typeface="Symbol" pitchFamily="18" charset="2"/>
              </a:rPr>
              <a:t>t</a:t>
            </a:r>
            <a:r>
              <a:rPr lang="en-US" baseline="-25000" dirty="0" smtClean="0"/>
              <a:t>c</a:t>
            </a:r>
            <a:r>
              <a:rPr lang="en-US" dirty="0" smtClean="0"/>
              <a:t>) adjusted for non-cash items in EBIT) and discounting them at the WACC.  </a:t>
            </a:r>
          </a:p>
          <a:p>
            <a:r>
              <a:rPr lang="en-US" dirty="0" smtClean="0"/>
              <a:t>The tax benefits of debt are taken into account in the discount rate as opposed to incorporating them in the cashflows directly.</a:t>
            </a:r>
          </a:p>
          <a:p>
            <a:r>
              <a:rPr lang="en-US" dirty="0" smtClean="0"/>
              <a:t>This allows us to undertake a division of labor – the cashflow computation is not impacted by the firm’s leverage policy and can be calculated by employees who are only involved in the operations side of the firm.</a:t>
            </a:r>
            <a:endParaRPr lang="en-US" dirty="0"/>
          </a:p>
        </p:txBody>
      </p:sp>
      <p:graphicFrame>
        <p:nvGraphicFramePr>
          <p:cNvPr id="2050" name="Object 2"/>
          <p:cNvGraphicFramePr>
            <a:graphicFrameLocks noChangeAspect="1"/>
          </p:cNvGraphicFramePr>
          <p:nvPr/>
        </p:nvGraphicFramePr>
        <p:xfrm>
          <a:off x="1524000" y="5638800"/>
          <a:ext cx="7129463" cy="873262"/>
        </p:xfrm>
        <a:graphic>
          <a:graphicData uri="http://schemas.openxmlformats.org/presentationml/2006/ole">
            <p:oleObj spid="_x0000_s2050" name="Equation" r:id="rId4" imgW="3530520" imgH="431640" progId="">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WACC: An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5</a:t>
            </a:fld>
            <a:endParaRPr lang="en-US" dirty="0"/>
          </a:p>
        </p:txBody>
      </p:sp>
      <p:sp>
        <p:nvSpPr>
          <p:cNvPr id="4" name="Content Placeholder 3"/>
          <p:cNvSpPr>
            <a:spLocks noGrp="1"/>
          </p:cNvSpPr>
          <p:nvPr>
            <p:ph sz="quarter" idx="13"/>
          </p:nvPr>
        </p:nvSpPr>
        <p:spPr>
          <a:xfrm>
            <a:off x="228600" y="1371600"/>
            <a:ext cx="8686800" cy="5105400"/>
          </a:xfrm>
        </p:spPr>
        <p:txBody>
          <a:bodyPr>
            <a:normAutofit fontScale="85000" lnSpcReduction="20000"/>
          </a:bodyPr>
          <a:lstStyle/>
          <a:p>
            <a:pPr>
              <a:lnSpc>
                <a:spcPct val="105000"/>
              </a:lnSpc>
              <a:spcBef>
                <a:spcPts val="0"/>
              </a:spcBef>
            </a:pPr>
            <a:r>
              <a:rPr lang="en-US" dirty="0" smtClean="0"/>
              <a:t>Suppose </a:t>
            </a:r>
            <a:r>
              <a:rPr lang="en-US" dirty="0" err="1" smtClean="0"/>
              <a:t>Avco</a:t>
            </a:r>
            <a:r>
              <a:rPr lang="en-US" dirty="0" smtClean="0"/>
              <a:t> is considering introducing a new line of packaging, the RFX Series.</a:t>
            </a:r>
          </a:p>
          <a:p>
            <a:pPr>
              <a:lnSpc>
                <a:spcPct val="105000"/>
              </a:lnSpc>
              <a:spcBef>
                <a:spcPts val="0"/>
              </a:spcBef>
            </a:pPr>
            <a:r>
              <a:rPr lang="en-US" dirty="0" err="1" smtClean="0"/>
              <a:t>Avco</a:t>
            </a:r>
            <a:r>
              <a:rPr lang="en-US" dirty="0" smtClean="0"/>
              <a:t> expects the technology used in these products to become obsolete after four years. However, the marketing group expects annual sales of $60 million per year over the next four years for this product line. </a:t>
            </a:r>
          </a:p>
          <a:p>
            <a:pPr>
              <a:lnSpc>
                <a:spcPct val="105000"/>
              </a:lnSpc>
              <a:spcBef>
                <a:spcPts val="0"/>
              </a:spcBef>
            </a:pPr>
            <a:r>
              <a:rPr lang="en-US" dirty="0" smtClean="0"/>
              <a:t>Manufacturing costs and operating expenses are expected to be $25 million and $9 million, respectively, per year. </a:t>
            </a:r>
          </a:p>
          <a:p>
            <a:pPr>
              <a:lnSpc>
                <a:spcPct val="105000"/>
              </a:lnSpc>
              <a:spcBef>
                <a:spcPts val="0"/>
              </a:spcBef>
            </a:pPr>
            <a:r>
              <a:rPr lang="en-US" dirty="0" smtClean="0"/>
              <a:t>Developing the product will require upfront R&amp;D and marketing expenses of $6.67 million, together with a $24 million investment in equipment. </a:t>
            </a:r>
          </a:p>
          <a:p>
            <a:pPr lvl="1">
              <a:lnSpc>
                <a:spcPct val="105000"/>
              </a:lnSpc>
              <a:spcBef>
                <a:spcPts val="0"/>
              </a:spcBef>
            </a:pPr>
            <a:r>
              <a:rPr lang="en-US" dirty="0" smtClean="0"/>
              <a:t>The equipment will be obsolete in four years and will be depreciated via the straight-line method over that period. </a:t>
            </a:r>
          </a:p>
          <a:p>
            <a:pPr>
              <a:lnSpc>
                <a:spcPct val="105000"/>
              </a:lnSpc>
              <a:spcBef>
                <a:spcPts val="0"/>
              </a:spcBef>
            </a:pPr>
            <a:r>
              <a:rPr lang="en-US" dirty="0" err="1" smtClean="0"/>
              <a:t>Avco</a:t>
            </a:r>
            <a:r>
              <a:rPr lang="en-US" dirty="0" smtClean="0"/>
              <a:t> expects no net working capital requirements for the project.</a:t>
            </a:r>
          </a:p>
          <a:p>
            <a:pPr>
              <a:lnSpc>
                <a:spcPct val="105000"/>
              </a:lnSpc>
              <a:spcBef>
                <a:spcPts val="0"/>
              </a:spcBef>
            </a:pPr>
            <a:r>
              <a:rPr lang="en-US" dirty="0" err="1" smtClean="0"/>
              <a:t>Avco</a:t>
            </a:r>
            <a:r>
              <a:rPr lang="en-US" dirty="0" smtClean="0"/>
              <a:t> pays a corporate tax rate of 40%.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Expected Free Cashflow from </a:t>
            </a:r>
            <a:r>
              <a:rPr lang="en-US" dirty="0" err="1" smtClean="0"/>
              <a:t>Avco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pic>
        <p:nvPicPr>
          <p:cNvPr id="5" name="Picture 5" descr="BD18_01_18t01"/>
          <p:cNvPicPr preferRelativeResize="0">
            <a:picLocks noGrp="1" noChangeAspect="1" noChangeArrowheads="1"/>
          </p:cNvPicPr>
          <p:nvPr>
            <p:ph sz="quarter" idx="13"/>
            <p:custDataLst>
              <p:tags r:id="rId1"/>
            </p:custDataLst>
          </p:nvPr>
        </p:nvPicPr>
        <p:blipFill>
          <a:blip r:embed="rId4" cstate="print"/>
          <a:srcRect t="15082" r="1437"/>
          <a:stretch>
            <a:fillRect/>
          </a:stretch>
        </p:blipFill>
        <p:spPr>
          <a:xfrm>
            <a:off x="381000" y="1828800"/>
            <a:ext cx="8382000" cy="3988072"/>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WACC: An Example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7</a:t>
            </a:fld>
            <a:endParaRPr lang="en-US" dirty="0"/>
          </a:p>
        </p:txBody>
      </p:sp>
      <p:sp>
        <p:nvSpPr>
          <p:cNvPr id="4" name="Content Placeholder 3"/>
          <p:cNvSpPr>
            <a:spLocks noGrp="1"/>
          </p:cNvSpPr>
          <p:nvPr>
            <p:ph sz="quarter" idx="13"/>
          </p:nvPr>
        </p:nvSpPr>
        <p:spPr>
          <a:xfrm>
            <a:off x="304800" y="3124200"/>
            <a:ext cx="8503920" cy="2286000"/>
          </a:xfrm>
        </p:spPr>
        <p:txBody>
          <a:bodyPr>
            <a:normAutofit fontScale="92500"/>
          </a:bodyPr>
          <a:lstStyle/>
          <a:p>
            <a:r>
              <a:rPr lang="en-US" dirty="0" err="1" smtClean="0"/>
              <a:t>Avco</a:t>
            </a:r>
            <a:r>
              <a:rPr lang="en-US" dirty="0" smtClean="0"/>
              <a:t> has $20 of cash and $320 of debt; since the cash could be used to pay off an equivalent amount of debt, we reduce debt by the amount of cash to get the net amount of debt.  Hence </a:t>
            </a:r>
            <a:r>
              <a:rPr lang="en-US" dirty="0" err="1" smtClean="0"/>
              <a:t>Avco’s</a:t>
            </a:r>
            <a:r>
              <a:rPr lang="en-US" dirty="0" smtClean="0"/>
              <a:t> debt-value ratio is 300/600.</a:t>
            </a:r>
          </a:p>
          <a:p>
            <a:r>
              <a:rPr lang="en-US" dirty="0" err="1" smtClean="0"/>
              <a:t>Avco’s</a:t>
            </a:r>
            <a:r>
              <a:rPr lang="en-US" dirty="0" smtClean="0"/>
              <a:t> WACC can, therefore be computed as</a:t>
            </a:r>
            <a:endParaRPr lang="en-US" dirty="0"/>
          </a:p>
        </p:txBody>
      </p:sp>
      <p:pic>
        <p:nvPicPr>
          <p:cNvPr id="5" name="Picture 5" descr="BD18_02_18t02"/>
          <p:cNvPicPr preferRelativeResize="0">
            <a:picLocks noChangeAspect="1" noChangeArrowheads="1"/>
          </p:cNvPicPr>
          <p:nvPr>
            <p:custDataLst>
              <p:tags r:id="rId2"/>
            </p:custDataLst>
          </p:nvPr>
        </p:nvPicPr>
        <p:blipFill>
          <a:blip r:embed="rId5" cstate="print"/>
          <a:srcRect t="33045" r="2252" b="7343"/>
          <a:stretch>
            <a:fillRect/>
          </a:stretch>
        </p:blipFill>
        <p:spPr>
          <a:xfrm>
            <a:off x="533400" y="1524000"/>
            <a:ext cx="7848600" cy="1663759"/>
          </a:xfrm>
          <a:prstGeom prst="rect">
            <a:avLst/>
          </a:prstGeom>
          <a:noFill/>
          <a:ln/>
        </p:spPr>
      </p:pic>
      <p:graphicFrame>
        <p:nvGraphicFramePr>
          <p:cNvPr id="3074" name="Object 2"/>
          <p:cNvGraphicFramePr>
            <a:graphicFrameLocks noChangeAspect="1"/>
          </p:cNvGraphicFramePr>
          <p:nvPr/>
        </p:nvGraphicFramePr>
        <p:xfrm>
          <a:off x="381000" y="5257800"/>
          <a:ext cx="8534400" cy="974725"/>
        </p:xfrm>
        <a:graphic>
          <a:graphicData uri="http://schemas.openxmlformats.org/presentationml/2006/ole">
            <p:oleObj spid="_x0000_s3074" name="Equation" r:id="rId6" imgW="5105160" imgH="583920" progId="">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en-US" dirty="0" smtClean="0"/>
              <a:t>Using the WACC: An Example</a:t>
            </a:r>
            <a:endParaRPr lang="en-US" dirty="0"/>
          </a:p>
        </p:txBody>
      </p:sp>
      <p:sp>
        <p:nvSpPr>
          <p:cNvPr id="39939" name="Rectangle 3"/>
          <p:cNvSpPr>
            <a:spLocks noGrp="1" noChangeArrowheads="1"/>
          </p:cNvSpPr>
          <p:nvPr>
            <p:ph type="body" idx="4294967295"/>
          </p:nvPr>
        </p:nvSpPr>
        <p:spPr>
          <a:xfrm>
            <a:off x="304800" y="1524000"/>
            <a:ext cx="8458200" cy="4800600"/>
          </a:xfrm>
          <a:prstGeom prst="rect">
            <a:avLst/>
          </a:prstGeom>
        </p:spPr>
        <p:txBody>
          <a:bodyPr/>
          <a:lstStyle/>
          <a:p>
            <a:r>
              <a:rPr lang="en-US"/>
              <a:t>The value of the project, including the tax shield from debt, is calculated as the present value of its future free cash flows.</a:t>
            </a:r>
          </a:p>
          <a:p>
            <a:pPr lvl="2">
              <a:spcBef>
                <a:spcPct val="450000"/>
              </a:spcBef>
            </a:pPr>
            <a:r>
              <a:rPr lang="en-US"/>
              <a:t>The NPV of the project is $33.25 million</a:t>
            </a:r>
          </a:p>
          <a:p>
            <a:pPr lvl="3">
              <a:spcBef>
                <a:spcPct val="30000"/>
              </a:spcBef>
            </a:pPr>
            <a:r>
              <a:rPr lang="en-US"/>
              <a:t>$61.25 million – $28 million = $33.25 million</a:t>
            </a:r>
          </a:p>
        </p:txBody>
      </p:sp>
      <p:graphicFrame>
        <p:nvGraphicFramePr>
          <p:cNvPr id="39940" name="Object 4"/>
          <p:cNvGraphicFramePr>
            <a:graphicFrameLocks noChangeAspect="1"/>
          </p:cNvGraphicFramePr>
          <p:nvPr/>
        </p:nvGraphicFramePr>
        <p:xfrm>
          <a:off x="533400" y="3065463"/>
          <a:ext cx="8077200" cy="768350"/>
        </p:xfrm>
        <a:graphic>
          <a:graphicData uri="http://schemas.openxmlformats.org/presentationml/2006/ole">
            <p:oleObj spid="_x0000_s4098" name="Equation" r:id="rId4" imgW="4140000" imgH="393480" progId="">
              <p:embed/>
            </p:oleObj>
          </a:graphicData>
        </a:graphic>
      </p:graphicFrame>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a Constant Debt-Equity Ratio</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9</a:t>
            </a:fld>
            <a:endParaRPr lang="en-US" dirty="0"/>
          </a:p>
        </p:txBody>
      </p:sp>
      <p:sp>
        <p:nvSpPr>
          <p:cNvPr id="4" name="Content Placeholder 3"/>
          <p:cNvSpPr>
            <a:spLocks noGrp="1"/>
          </p:cNvSpPr>
          <p:nvPr>
            <p:ph sz="quarter" idx="13"/>
          </p:nvPr>
        </p:nvSpPr>
        <p:spPr>
          <a:xfrm>
            <a:off x="304800" y="1447800"/>
            <a:ext cx="8503920" cy="4953000"/>
          </a:xfrm>
        </p:spPr>
        <p:txBody>
          <a:bodyPr>
            <a:normAutofit fontScale="77500" lnSpcReduction="20000"/>
          </a:bodyPr>
          <a:lstStyle/>
          <a:p>
            <a:r>
              <a:rPr lang="en-US" dirty="0" smtClean="0"/>
              <a:t>The WACC method assumed that </a:t>
            </a:r>
            <a:r>
              <a:rPr lang="en-US" dirty="0" err="1" smtClean="0"/>
              <a:t>Avco</a:t>
            </a:r>
            <a:r>
              <a:rPr lang="en-US" dirty="0" smtClean="0"/>
              <a:t> would keep its debt-equity ratio constant.  </a:t>
            </a:r>
          </a:p>
          <a:p>
            <a:r>
              <a:rPr lang="en-US" dirty="0" smtClean="0"/>
              <a:t>This requires </a:t>
            </a:r>
            <a:r>
              <a:rPr lang="en-US" dirty="0" err="1" smtClean="0"/>
              <a:t>Avco</a:t>
            </a:r>
            <a:r>
              <a:rPr lang="en-US" dirty="0" smtClean="0"/>
              <a:t> to </a:t>
            </a:r>
            <a:r>
              <a:rPr lang="en-US" dirty="0" smtClean="0"/>
              <a:t>change </a:t>
            </a:r>
            <a:r>
              <a:rPr lang="en-US" dirty="0" smtClean="0"/>
              <a:t>the amount of its debt as its market value </a:t>
            </a:r>
            <a:r>
              <a:rPr lang="en-US" dirty="0" smtClean="0"/>
              <a:t>changes, as it will if it accepts the </a:t>
            </a:r>
            <a:r>
              <a:rPr lang="en-US" dirty="0" err="1" smtClean="0"/>
              <a:t>Avco</a:t>
            </a:r>
            <a:r>
              <a:rPr lang="en-US" dirty="0" smtClean="0"/>
              <a:t> project.</a:t>
            </a:r>
            <a:endParaRPr lang="en-US" dirty="0" smtClean="0"/>
          </a:p>
          <a:p>
            <a:r>
              <a:rPr lang="en-US" dirty="0" smtClean="0"/>
              <a:t>How can we compute the additional debt to be issued each year?</a:t>
            </a:r>
          </a:p>
          <a:p>
            <a:r>
              <a:rPr lang="en-US" dirty="0" smtClean="0"/>
              <a:t>To begin with, we note that </a:t>
            </a:r>
            <a:r>
              <a:rPr lang="en-US" dirty="0" err="1" smtClean="0"/>
              <a:t>Avco</a:t>
            </a:r>
            <a:r>
              <a:rPr lang="en-US" dirty="0" smtClean="0"/>
              <a:t> has a debt-value ratio of 0.5</a:t>
            </a:r>
          </a:p>
          <a:p>
            <a:r>
              <a:rPr lang="en-US" dirty="0" smtClean="0"/>
              <a:t>After </a:t>
            </a:r>
            <a:r>
              <a:rPr lang="en-US" dirty="0" err="1" smtClean="0"/>
              <a:t>Avco</a:t>
            </a:r>
            <a:r>
              <a:rPr lang="en-US" dirty="0" smtClean="0"/>
              <a:t> takes on the new project, its value will go up by the amount of the value of the new assets added due to the project, viz. $61.25m.</a:t>
            </a:r>
          </a:p>
          <a:p>
            <a:r>
              <a:rPr lang="en-US" dirty="0" smtClean="0"/>
              <a:t>Hence </a:t>
            </a:r>
            <a:r>
              <a:rPr lang="en-US" dirty="0" err="1" smtClean="0"/>
              <a:t>Avco</a:t>
            </a:r>
            <a:r>
              <a:rPr lang="en-US" dirty="0" smtClean="0"/>
              <a:t> will have to issue 61.125/2 = 30.625 in net new debt.</a:t>
            </a:r>
          </a:p>
          <a:p>
            <a:r>
              <a:rPr lang="en-US" dirty="0" smtClean="0"/>
              <a:t>We assume that </a:t>
            </a:r>
            <a:r>
              <a:rPr lang="en-US" dirty="0" err="1" smtClean="0"/>
              <a:t>Avco</a:t>
            </a:r>
            <a:r>
              <a:rPr lang="en-US" dirty="0" smtClean="0"/>
              <a:t> will do that by spending its $20m cash and issuing $10.625 in new debt.</a:t>
            </a:r>
          </a:p>
          <a:p>
            <a:r>
              <a:rPr lang="en-US" dirty="0" smtClean="0"/>
              <a:t>Since the firm only needs $28m for the RFX project, the additional $2.625m will be paid out as a dividend.</a:t>
            </a:r>
          </a:p>
          <a:p>
            <a:r>
              <a:rPr lang="en-US" dirty="0" smtClean="0"/>
              <a:t>Its balance sheet will now appears as follows:</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0.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6.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7.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8.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9.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3240</Words>
  <Application>Microsoft Office PowerPoint</Application>
  <PresentationFormat>On-screen Show (4:3)</PresentationFormat>
  <Paragraphs>230</Paragraphs>
  <Slides>33</Slides>
  <Notes>33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Process diagram</vt:lpstr>
      <vt:lpstr>Equation</vt:lpstr>
      <vt:lpstr> Capital Budgeting  and  Valuation with Leverage</vt:lpstr>
      <vt:lpstr>Learning Objectives</vt:lpstr>
      <vt:lpstr>WACC Method with constant D/E ratio</vt:lpstr>
      <vt:lpstr>WACC Method with constant D/E ratio</vt:lpstr>
      <vt:lpstr>Using the WACC: An example</vt:lpstr>
      <vt:lpstr>Expected Free Cashflow from Avco</vt:lpstr>
      <vt:lpstr>Using the WACC: An Example</vt:lpstr>
      <vt:lpstr>Using the WACC: An Example</vt:lpstr>
      <vt:lpstr>Implementing a Constant Debt-Equity Ratio</vt:lpstr>
      <vt:lpstr>Implementing a Constant Debt-Equity Ratio</vt:lpstr>
      <vt:lpstr>Implementing a Constant Debt-Equity Ratio</vt:lpstr>
      <vt:lpstr>WACC Method with Changing Debt Levels</vt:lpstr>
      <vt:lpstr>The APV Method</vt:lpstr>
      <vt:lpstr>APV: An Example</vt:lpstr>
      <vt:lpstr>APV: An example</vt:lpstr>
      <vt:lpstr>APV: An example</vt:lpstr>
      <vt:lpstr>APV: An Example</vt:lpstr>
      <vt:lpstr>Flow-to-Equity Method</vt:lpstr>
      <vt:lpstr>FTE: An Example</vt:lpstr>
      <vt:lpstr>FTE: An Example</vt:lpstr>
      <vt:lpstr>Project-Based Cost of Capital</vt:lpstr>
      <vt:lpstr>Project-Based Cost of Capital</vt:lpstr>
      <vt:lpstr>Project Leverage and the Equity Cost of Capital</vt:lpstr>
      <vt:lpstr>Project-based Cost of Capital</vt:lpstr>
      <vt:lpstr>APV with Constant Interest Coverage Ratio</vt:lpstr>
      <vt:lpstr>APV with pre-determined debt levels</vt:lpstr>
      <vt:lpstr>Pros and Cons of the three methods</vt:lpstr>
      <vt:lpstr>Issuance and Other Financing Costs</vt:lpstr>
      <vt:lpstr>Financial Distress Costs</vt:lpstr>
      <vt:lpstr>Financial Distress Costs</vt:lpstr>
      <vt:lpstr>APV with financial distress costs</vt:lpstr>
      <vt:lpstr>Estimating Financial Distress Costs</vt:lpstr>
      <vt:lpstr>Valuing Financial Distress Costs</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2010-11-09T01:11:25Z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