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28"/>
  </p:notesMasterIdLst>
  <p:handoutMasterIdLst>
    <p:handoutMasterId r:id="rId29"/>
  </p:handoutMasterIdLst>
  <p:sldIdLst>
    <p:sldId id="256" r:id="rId2"/>
    <p:sldId id="318" r:id="rId3"/>
    <p:sldId id="348" r:id="rId4"/>
    <p:sldId id="349" r:id="rId5"/>
    <p:sldId id="350" r:id="rId6"/>
    <p:sldId id="351" r:id="rId7"/>
    <p:sldId id="352" r:id="rId8"/>
    <p:sldId id="353" r:id="rId9"/>
    <p:sldId id="354" r:id="rId10"/>
    <p:sldId id="322" r:id="rId11"/>
    <p:sldId id="324" r:id="rId12"/>
    <p:sldId id="357" r:id="rId13"/>
    <p:sldId id="327" r:id="rId14"/>
    <p:sldId id="361" r:id="rId15"/>
    <p:sldId id="362" r:id="rId16"/>
    <p:sldId id="329" r:id="rId17"/>
    <p:sldId id="330" r:id="rId18"/>
    <p:sldId id="331" r:id="rId19"/>
    <p:sldId id="341" r:id="rId20"/>
    <p:sldId id="336" r:id="rId21"/>
    <p:sldId id="363" r:id="rId22"/>
    <p:sldId id="338" r:id="rId23"/>
    <p:sldId id="337" r:id="rId24"/>
    <p:sldId id="339" r:id="rId25"/>
    <p:sldId id="344" r:id="rId26"/>
    <p:sldId id="364" r:id="rId27"/>
  </p:sldIdLst>
  <p:sldSz cx="9144000" cy="6858000" type="letter"/>
  <p:notesSz cx="7027863" cy="931386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chemeClr val="tx1"/>
    </p:penClr>
  </p:showPr>
  <p:clrMru>
    <a:srgbClr val="009900"/>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9990" autoAdjust="0"/>
    <p:restoredTop sz="90929"/>
  </p:normalViewPr>
  <p:slideViewPr>
    <p:cSldViewPr>
      <p:cViewPr varScale="1">
        <p:scale>
          <a:sx n="97" d="100"/>
          <a:sy n="97" d="100"/>
        </p:scale>
        <p:origin x="-114"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93800" y="704850"/>
            <a:ext cx="4640263" cy="34798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6625" y="4424363"/>
            <a:ext cx="5154613" cy="4191000"/>
          </a:xfrm>
          <a:prstGeom prst="rect">
            <a:avLst/>
          </a:prstGeom>
          <a:noFill/>
          <a:ln w="12700">
            <a:noFill/>
            <a:miter lim="800000"/>
            <a:headEnd/>
            <a:tailEnd/>
          </a:ln>
          <a:effectLst/>
        </p:spPr>
        <p:txBody>
          <a:bodyPr vert="horz" wrap="square" lIns="92405" tIns="45392" rIns="92405" bIns="45392"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47459"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Emphasize how important it is to have an objective function that is observable and measurable. Note that stock prices provide almost instantaneous feedback (some of which is unwelcome) on every decision you make as a firm. </a:t>
            </a:r>
          </a:p>
          <a:p>
            <a:r>
              <a:rPr lang="en-US"/>
              <a:t>Consider the  example of an acquisition  announcement and the market reaction to it. Stock prices of the acquiring firm tend to drop in a significant proportion of acquisitions. Why might markets be more pessimistic than managers about the expected success of an acquisition? Because the track record of firms on acquisitions is not very good.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53603"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Note that agency costs arise anytime there are two claimholders with different interests. A hidden issue in almost every aspect of corporate finance is the existence of agency costs and how to deal with them.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63843"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Managers of acquiring firms almost always make every acquisition sound like a good idea. Stockholders are more skeptical (as is evidenced by the behavior of acquiring firm stock prices on the announcement of acquisitions).</a:t>
            </a:r>
          </a:p>
          <a:p>
            <a:r>
              <a:rPr lang="en-US"/>
              <a:t>Stockholders must be right, on average, since many takeovers do not seem to work in terms on increasing stockholder wealth or making the firms more efficient.</a:t>
            </a:r>
          </a:p>
          <a:p>
            <a:r>
              <a:rPr lang="en-US"/>
              <a:t>(Good references</a:t>
            </a:r>
          </a:p>
          <a:p>
            <a:r>
              <a:rPr lang="en-US"/>
              <a:t>The Synergy Trap, Mark Sirower)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57699"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It is not irrational for small stockholders to not actively involve themselves in the management of firms, because it is not economical for them to do so. </a:t>
            </a:r>
          </a:p>
          <a:p>
            <a:r>
              <a:rPr lang="en-US"/>
              <a:t>A significant percentage of proxies do not get turned in. In many firms, the managers of the firm get the votes commanded by these proxies. That would be the equivalent of having an election and allowing the incumbent to get the votes of anyone who does not vote.</a:t>
            </a:r>
          </a:p>
          <a:p>
            <a:r>
              <a:rPr lang="en-US"/>
              <a:t>For a large stockholder like Fidelity Magellan, with its hundreds of holdings, it just might not be feasible to be an active investor. Even CALPERS, which has a history of activism, has pulled back in recent years.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59747"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This adds to why directors spend so little time on oversight. CEOs, left to themselves, will seldom pick adversarial directors. Directors also make far more money from directorships than they do from owning stock in the firm. Not surprisingly, they do not take the side of stockholders.</a:t>
            </a:r>
          </a:p>
          <a:p>
            <a:r>
              <a:rPr lang="en-US"/>
              <a:t>A Wall Street Journal article, a few years ago, looked at the phenomenon of CEOs sitting on each other’s boards. It is very difficult to see how they can be objective in those cases.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61795"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These actions could all suggest that managerial interests are being put over stockholder interests.  (Some of these actions, though, may also increase stockholder wealth. Managers will, of course, always claim that these actions are in stockholders’ best interests)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84323"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This is the ultimate threat. Managers often have deathbed conversions to become advocates for stockholder wealth maximization, when faced with the threat of a hostile takeover.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a:t>Theme: Corporate finance is not just for investment bankers. No matter what you do, there is a corporate financial aspect to your decisions. </a:t>
            </a:r>
          </a:p>
          <a:p>
            <a:endParaRPr lang="en-US"/>
          </a:p>
          <a:p>
            <a:r>
              <a:rPr lang="en-US"/>
              <a:t>Teaching suggestion: Many people may not be going into what they think are corporate finance jobs. Consequently, they want to be passive participants and let those that are going into corporate finance do the heavy lifting. We need to make them feel involved and consider that what they learn in this class will matter to them in what they do.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73059"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Consider an example of Bre-X, which told markets that it had found one of the largest gold reserves in the world in Indonesia in the early 1990s. In 1997, it was revealed that there was no gold, and that the firm had salted the mine with gold to fool investors. When the news eventually came out, the stock price dropped to zero.</a:t>
            </a:r>
          </a:p>
          <a:p>
            <a:r>
              <a:rPr lang="en-US"/>
              <a:t>Bre-X was followed by 9 analysts, all of whom professed to be shocked by the revelation.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88419"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The distinction between the US and most foreign markets is the existence of a private market for information. In many countries, firms are the only source of information about themselves, leading to very biased information.</a:t>
            </a:r>
          </a:p>
          <a:p>
            <a:r>
              <a:rPr lang="en-US"/>
              <a:t>The more avenues there are for investors to trade on information (including option markets), the more likely it is that prices will contain that information.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78179"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The Shiller effect - stock prices are much volatile than justified by looking at the underlying dividends and other fundamentals - is debatable. While people often present anecdotal evidence on the phenomenon, they under estimate the volatility of the underlying fundamentals.</a:t>
            </a:r>
          </a:p>
          <a:p>
            <a:r>
              <a:rPr lang="en-US"/>
              <a:t>Corporate strategists, like Michael Porter, argue that market prices are based upon short term forecasts of earnings and do not factor in the long term.</a:t>
            </a:r>
          </a:p>
          <a:p>
            <a:r>
              <a:rPr lang="en-US"/>
              <a:t>In markets outside the US, the argument is that prices are moved by insiders and that they have no relationship to value.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75107"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Note that the price increases tend to be small, since these announcements tend to affect value by only small amounts. The effect seems to correlate with the weightiness of each announcement, being lower for product strategy announcements (which might signify little or no real investment) and being higher for the other three.</a:t>
            </a:r>
          </a:p>
          <a:p>
            <a:r>
              <a:rPr lang="en-US"/>
              <a:t>Markets also tend to be discriminating and look at both the type of business where the R&amp;D is being spent (Intel versus Kellogg) and the track record of the managers spending the money.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80227"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Social costs and benefits exist in almost every financial decision.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ph type="sldImg"/>
          </p:nvPr>
        </p:nvSpPr>
        <p:spPr bwMode="auto">
          <a:xfrm>
            <a:off x="1193800" y="704850"/>
            <a:ext cx="4640263" cy="3479800"/>
          </a:xfrm>
          <a:prstGeom prst="rect">
            <a:avLst/>
          </a:prstGeom>
          <a:solidFill>
            <a:srgbClr val="FFFFFF"/>
          </a:solidFill>
          <a:ln>
            <a:solidFill>
              <a:srgbClr val="000000"/>
            </a:solidFill>
            <a:miter lim="800000"/>
            <a:headEnd/>
            <a:tailEnd/>
          </a:ln>
        </p:spPr>
      </p:sp>
      <p:sp>
        <p:nvSpPr>
          <p:cNvPr id="190467" name="Rectangle 3"/>
          <p:cNvSpPr>
            <a:spLocks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3379" tIns="46689" rIns="93379" bIns="46689"/>
          <a:lstStyle/>
          <a:p>
            <a:r>
              <a:rPr lang="en-US"/>
              <a:t>None of these measures is perfect or complete, but they reflect the tug-of-war between private and public interests.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62" name="Group 2"/>
          <p:cNvGrpSpPr>
            <a:grpSpLocks/>
          </p:cNvGrpSpPr>
          <p:nvPr/>
        </p:nvGrpSpPr>
        <p:grpSpPr bwMode="auto">
          <a:xfrm>
            <a:off x="0" y="68263"/>
            <a:ext cx="8678863" cy="6713537"/>
            <a:chOff x="0" y="43"/>
            <a:chExt cx="5467" cy="4229"/>
          </a:xfrm>
        </p:grpSpPr>
        <p:sp>
          <p:nvSpPr>
            <p:cNvPr id="143363" name="Rectangle 3"/>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en-US"/>
            </a:p>
          </p:txBody>
        </p:sp>
        <p:grpSp>
          <p:nvGrpSpPr>
            <p:cNvPr id="143364" name="Group 4"/>
            <p:cNvGrpSpPr>
              <a:grpSpLocks/>
            </p:cNvGrpSpPr>
            <p:nvPr userDrawn="1"/>
          </p:nvGrpSpPr>
          <p:grpSpPr bwMode="auto">
            <a:xfrm>
              <a:off x="0" y="43"/>
              <a:ext cx="624" cy="4229"/>
              <a:chOff x="0" y="43"/>
              <a:chExt cx="624" cy="4229"/>
            </a:xfrm>
          </p:grpSpPr>
          <p:sp>
            <p:nvSpPr>
              <p:cNvPr id="143365"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143366"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143367"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143368"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143369"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143370"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143371"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143372"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143373"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143374"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143375"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143376"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143377"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143378"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143379"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143380"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143381"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143382"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143383"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143384"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143385"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143386"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143387"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143388"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143389"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143390"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143391"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143392"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143393"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143394"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143395"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143396"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143397"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143398"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143399"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143400"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143401"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143402"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143403"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143404"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143405"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143406"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143407"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143408"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143409"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143410"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143411"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143412"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143413"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143414"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143415"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143416"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143417"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143418"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143419"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143420"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143421"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143422"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143423"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143424"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143425"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143426"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143427"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143428"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143429"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143430"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143431"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143432"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143433"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143434"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143435"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143436"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143437"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143438"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143439"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143440"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143441"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143442"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143443"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143444"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143445"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143446"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143447"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143448"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143449"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143450"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143451"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143452"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143453"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143454"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143455"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143456"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143457"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143458"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143459"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143460"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143461"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143462"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grpSp>
      <p:sp>
        <p:nvSpPr>
          <p:cNvPr id="143463" name="Rectangle 103"/>
          <p:cNvSpPr>
            <a:spLocks noGrp="1" noChangeArrowheads="1"/>
          </p:cNvSpPr>
          <p:nvPr>
            <p:ph type="dt" sz="half" idx="2"/>
          </p:nvPr>
        </p:nvSpPr>
        <p:spPr>
          <a:xfrm>
            <a:off x="1387475" y="6357938"/>
            <a:ext cx="1905000" cy="457200"/>
          </a:xfrm>
        </p:spPr>
        <p:txBody>
          <a:bodyPr/>
          <a:lstStyle>
            <a:lvl1pPr>
              <a:defRPr/>
            </a:lvl1pPr>
          </a:lstStyle>
          <a:p>
            <a:endParaRPr lang="en-US"/>
          </a:p>
        </p:txBody>
      </p:sp>
      <p:sp>
        <p:nvSpPr>
          <p:cNvPr id="143464" name="Rectangle 104"/>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143465" name="Rectangle 105"/>
          <p:cNvSpPr>
            <a:spLocks noGrp="1" noChangeArrowheads="1"/>
          </p:cNvSpPr>
          <p:nvPr>
            <p:ph type="sldNum" sz="quarter" idx="4"/>
          </p:nvPr>
        </p:nvSpPr>
        <p:spPr>
          <a:xfrm>
            <a:off x="6464300" y="6361113"/>
            <a:ext cx="1906588" cy="457200"/>
          </a:xfrm>
        </p:spPr>
        <p:txBody>
          <a:bodyPr/>
          <a:lstStyle>
            <a:lvl1pPr>
              <a:defRPr/>
            </a:lvl1pPr>
          </a:lstStyle>
          <a:p>
            <a:fld id="{2981098C-A776-478D-A54A-029FD0927F9E}" type="slidenum">
              <a:rPr lang="en-US"/>
              <a:pPr/>
              <a:t>‹#›</a:t>
            </a:fld>
            <a:endParaRPr lang="en-US"/>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43468" name="Rectangle 108"/>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endParaRPr kumimoji="1" lang="en-US"/>
          </a:p>
        </p:txBody>
      </p:sp>
      <p:sp>
        <p:nvSpPr>
          <p:cNvPr id="143469" name="Rectangle 109"/>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43469"/>
                                        </p:tgtEl>
                                        <p:attrNameLst>
                                          <p:attrName>style.visibility</p:attrName>
                                        </p:attrNameLst>
                                      </p:cBhvr>
                                      <p:to>
                                        <p:strVal val="visible"/>
                                      </p:to>
                                    </p:set>
                                    <p:animEffect transition="in" filter="slide(fromLeft)">
                                      <p:cBhvr>
                                        <p:cTn id="7" dur="500"/>
                                        <p:tgtEl>
                                          <p:spTgt spid="1434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43468"/>
                                        </p:tgtEl>
                                        <p:attrNameLst>
                                          <p:attrName>style.visibility</p:attrName>
                                        </p:attrNameLst>
                                      </p:cBhvr>
                                      <p:to>
                                        <p:strVal val="visible"/>
                                      </p:to>
                                    </p:set>
                                    <p:animEffect transition="in" filter="slide(fromRight)">
                                      <p:cBhvr>
                                        <p:cTn id="11" dur="500"/>
                                        <p:tgtEl>
                                          <p:spTgt spid="143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8" grpId="0" animBg="1" autoUpdateAnimBg="0"/>
      <p:bldP spid="14346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8FED2558-7D9A-47E3-94AC-FBA0F443BF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CB289A8E-C0DE-4B6C-AEAF-82B142CD9E3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C32EB2F7-91A8-4C45-9DFC-CF3108651A9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4F8ACFAA-7D4B-444B-927A-FB6C393372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28F303B1-E055-4D24-8CBF-8DD2D68669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P.V. Viswanath</a:t>
            </a:r>
          </a:p>
        </p:txBody>
      </p:sp>
      <p:sp>
        <p:nvSpPr>
          <p:cNvPr id="9" name="Slide Number Placeholder 8"/>
          <p:cNvSpPr>
            <a:spLocks noGrp="1"/>
          </p:cNvSpPr>
          <p:nvPr>
            <p:ph type="sldNum" sz="quarter" idx="12"/>
          </p:nvPr>
        </p:nvSpPr>
        <p:spPr/>
        <p:txBody>
          <a:bodyPr/>
          <a:lstStyle>
            <a:lvl1pPr>
              <a:defRPr/>
            </a:lvl1pPr>
          </a:lstStyle>
          <a:p>
            <a:fld id="{0C81C36A-3288-49D2-B6E5-06AA99A4A0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P.V. Viswanath</a:t>
            </a:r>
          </a:p>
        </p:txBody>
      </p:sp>
      <p:sp>
        <p:nvSpPr>
          <p:cNvPr id="5" name="Slide Number Placeholder 4"/>
          <p:cNvSpPr>
            <a:spLocks noGrp="1"/>
          </p:cNvSpPr>
          <p:nvPr>
            <p:ph type="sldNum" sz="quarter" idx="12"/>
          </p:nvPr>
        </p:nvSpPr>
        <p:spPr/>
        <p:txBody>
          <a:bodyPr/>
          <a:lstStyle>
            <a:lvl1pPr>
              <a:defRPr/>
            </a:lvl1pPr>
          </a:lstStyle>
          <a:p>
            <a:fld id="{210C2446-EBF8-4D2E-BA73-3B5FF9C7C7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P.V. Viswanath</a:t>
            </a:r>
          </a:p>
        </p:txBody>
      </p:sp>
      <p:sp>
        <p:nvSpPr>
          <p:cNvPr id="4" name="Slide Number Placeholder 3"/>
          <p:cNvSpPr>
            <a:spLocks noGrp="1"/>
          </p:cNvSpPr>
          <p:nvPr>
            <p:ph type="sldNum" sz="quarter" idx="12"/>
          </p:nvPr>
        </p:nvSpPr>
        <p:spPr/>
        <p:txBody>
          <a:bodyPr/>
          <a:lstStyle>
            <a:lvl1pPr>
              <a:defRPr/>
            </a:lvl1pPr>
          </a:lstStyle>
          <a:p>
            <a:fld id="{5DB96DA3-970F-4E8C-9579-2DFD32DE6F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A543D840-7CCF-4B3F-B937-6D43186F5F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4D0F7A4E-4522-40AA-AD02-165E4D80685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0" y="-228600"/>
            <a:ext cx="8915400" cy="6713538"/>
            <a:chOff x="0" y="43"/>
            <a:chExt cx="5616" cy="4229"/>
          </a:xfrm>
        </p:grpSpPr>
        <p:grpSp>
          <p:nvGrpSpPr>
            <p:cNvPr id="142339" name="Group 3"/>
            <p:cNvGrpSpPr>
              <a:grpSpLocks/>
            </p:cNvGrpSpPr>
            <p:nvPr userDrawn="1"/>
          </p:nvGrpSpPr>
          <p:grpSpPr bwMode="auto">
            <a:xfrm>
              <a:off x="0" y="43"/>
              <a:ext cx="408" cy="4229"/>
              <a:chOff x="0" y="43"/>
              <a:chExt cx="5760" cy="4229"/>
            </a:xfrm>
          </p:grpSpPr>
          <p:sp>
            <p:nvSpPr>
              <p:cNvPr id="14234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14234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14234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14234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14234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14234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14234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14234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14234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14234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14235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14235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14235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14235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14235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14235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14235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14235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14235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14235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14236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14236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14236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14236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14236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14236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14236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14236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14236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14236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14237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14237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14237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14237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14237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14237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14237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14237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14237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14237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14238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14238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14238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14238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14238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14238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14238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14238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14238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14238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14239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14239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14239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14239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14239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14239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14239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14239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14239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14239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14240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14240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14240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14240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14240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14240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14240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14240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14240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14240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14241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14241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14241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14241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14241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14241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14241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14241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14241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14241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14242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14242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14242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14242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14242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14242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14242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14242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14242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14242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14243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14243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14243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14243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14243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14243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14243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14243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grpSp>
          <p:nvGrpSpPr>
            <p:cNvPr id="142438" name="Group 102"/>
            <p:cNvGrpSpPr>
              <a:grpSpLocks/>
            </p:cNvGrpSpPr>
            <p:nvPr userDrawn="1"/>
          </p:nvGrpSpPr>
          <p:grpSpPr bwMode="auto">
            <a:xfrm>
              <a:off x="400" y="205"/>
              <a:ext cx="5216" cy="1123"/>
              <a:chOff x="400" y="205"/>
              <a:chExt cx="5216" cy="1123"/>
            </a:xfrm>
          </p:grpSpPr>
          <p:sp>
            <p:nvSpPr>
              <p:cNvPr id="14243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en-US"/>
              </a:p>
            </p:txBody>
          </p:sp>
          <p:sp>
            <p:nvSpPr>
              <p:cNvPr id="14244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en-US"/>
              </a:p>
            </p:txBody>
          </p:sp>
          <p:sp>
            <p:nvSpPr>
              <p:cNvPr id="14244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en-US"/>
              </a:p>
            </p:txBody>
          </p:sp>
          <p:sp>
            <p:nvSpPr>
              <p:cNvPr id="14244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en-US"/>
              </a:p>
            </p:txBody>
          </p:sp>
        </p:grpSp>
      </p:grpSp>
      <p:sp>
        <p:nvSpPr>
          <p:cNvPr id="142443" name="Rectangle 107"/>
          <p:cNvSpPr>
            <a:spLocks noGrp="1" noChangeArrowheads="1"/>
          </p:cNvSpPr>
          <p:nvPr>
            <p:ph type="body" idx="1"/>
          </p:nvPr>
        </p:nvSpPr>
        <p:spPr bwMode="auto">
          <a:xfrm>
            <a:off x="838200" y="1752600"/>
            <a:ext cx="7958138" cy="3881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1F6000FF-9A66-41F6-8E87-AC3A741CB967}" type="slidenum">
              <a:rPr lang="en-US"/>
              <a:pPr/>
              <a:t>‹#›</a:t>
            </a:fld>
            <a:endParaRPr lang="en-US"/>
          </a:p>
        </p:txBody>
      </p:sp>
      <p:sp>
        <p:nvSpPr>
          <p:cNvPr id="142447" name="Rectangle 111"/>
          <p:cNvSpPr>
            <a:spLocks noGrp="1" noChangeArrowheads="1"/>
          </p:cNvSpPr>
          <p:nvPr>
            <p:ph type="title"/>
          </p:nvPr>
        </p:nvSpPr>
        <p:spPr bwMode="auto">
          <a:xfrm>
            <a:off x="1371600" y="609600"/>
            <a:ext cx="73787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rtl="0" fontAlgn="base">
        <a:lnSpc>
          <a:spcPct val="85000"/>
        </a:lnSpc>
        <a:spcBef>
          <a:spcPct val="0"/>
        </a:spcBef>
        <a:spcAft>
          <a:spcPct val="0"/>
        </a:spcAft>
        <a:defRPr sz="3600">
          <a:solidFill>
            <a:schemeClr val="tx2"/>
          </a:solidFill>
          <a:latin typeface="+mj-lt"/>
          <a:ea typeface="+mj-ea"/>
          <a:cs typeface="+mj-cs"/>
        </a:defRPr>
      </a:lvl1pPr>
      <a:lvl2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28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400">
          <a:solidFill>
            <a:schemeClr val="tx1"/>
          </a:solidFill>
          <a:latin typeface="+mn-lt"/>
          <a:cs typeface="+mn-cs"/>
        </a:defRPr>
      </a:lvl2pPr>
      <a:lvl3pPr marL="1085850" indent="-228600" algn="l" rtl="0" fontAlgn="base">
        <a:spcBef>
          <a:spcPct val="20000"/>
        </a:spcBef>
        <a:spcAft>
          <a:spcPct val="0"/>
        </a:spcAft>
        <a:buClr>
          <a:schemeClr val="accent2"/>
        </a:buClr>
        <a:buSzPct val="65000"/>
        <a:buFont typeface="Wingdings" pitchFamily="2" charset="2"/>
        <a:buChar char="l"/>
        <a:defRPr sz="2000">
          <a:solidFill>
            <a:schemeClr val="tx1"/>
          </a:solidFill>
          <a:latin typeface="+mn-lt"/>
          <a:cs typeface="+mn-cs"/>
        </a:defRPr>
      </a:lvl3pPr>
      <a:lvl4pPr marL="1428750" indent="-228600" algn="l" rtl="0" fontAlgn="base">
        <a:spcBef>
          <a:spcPct val="20000"/>
        </a:spcBef>
        <a:spcAft>
          <a:spcPct val="0"/>
        </a:spcAft>
        <a:buClr>
          <a:schemeClr val="accent2"/>
        </a:buClr>
        <a:buSzPct val="85000"/>
        <a:buFont typeface="Wingdings" pitchFamily="2" charset="2"/>
        <a:buChar char="w"/>
        <a:defRPr>
          <a:solidFill>
            <a:schemeClr val="tx1"/>
          </a:solidFill>
          <a:latin typeface="+mn-lt"/>
          <a:cs typeface="+mn-cs"/>
        </a:defRPr>
      </a:lvl4pPr>
      <a:lvl5pPr marL="17716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smtClean="0"/>
              <a:t>The Corporation and How it Functions</a:t>
            </a:r>
            <a:endParaRPr lang="en-US" sz="4000" dirty="0"/>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smtClean="0"/>
          </a:p>
          <a:p>
            <a:pPr marL="342900" indent="-342900"/>
            <a:endParaRPr lang="en-US" dirty="0"/>
          </a:p>
          <a:p>
            <a:pPr marL="342900" indent="-342900"/>
            <a:r>
              <a:rPr lang="en-US" dirty="0" smtClean="0"/>
              <a:t>P.V</a:t>
            </a:r>
            <a:r>
              <a:rPr lang="en-US" dirty="0"/>
              <a:t>.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t>P.V. </a:t>
            </a:r>
            <a:r>
              <a:rPr lang="en-US" dirty="0" err="1"/>
              <a:t>Viswanath</a:t>
            </a:r>
            <a:endParaRPr lang="en-US" dirty="0"/>
          </a:p>
        </p:txBody>
      </p:sp>
      <p:sp>
        <p:nvSpPr>
          <p:cNvPr id="5" name="Slide Number Placeholder 5"/>
          <p:cNvSpPr>
            <a:spLocks noGrp="1"/>
          </p:cNvSpPr>
          <p:nvPr>
            <p:ph type="sldNum" sz="quarter" idx="12"/>
          </p:nvPr>
        </p:nvSpPr>
        <p:spPr/>
        <p:txBody>
          <a:bodyPr/>
          <a:lstStyle/>
          <a:p>
            <a:fld id="{637E66C7-35FC-4887-87B2-AC59A94F96CA}" type="slidenum">
              <a:rPr lang="en-US"/>
              <a:pPr/>
              <a:t>10</a:t>
            </a:fld>
            <a:endParaRPr lang="en-US"/>
          </a:p>
        </p:txBody>
      </p:sp>
      <p:sp>
        <p:nvSpPr>
          <p:cNvPr id="144386" name="Rectangle 2"/>
          <p:cNvSpPr>
            <a:spLocks noGrp="1" noChangeArrowheads="1"/>
          </p:cNvSpPr>
          <p:nvPr>
            <p:ph type="title"/>
          </p:nvPr>
        </p:nvSpPr>
        <p:spPr/>
        <p:txBody>
          <a:bodyPr/>
          <a:lstStyle/>
          <a:p>
            <a:r>
              <a:rPr lang="en-US" dirty="0"/>
              <a:t>The Objective of the Firm</a:t>
            </a:r>
          </a:p>
        </p:txBody>
      </p:sp>
      <p:sp>
        <p:nvSpPr>
          <p:cNvPr id="144387" name="Rectangle 3"/>
          <p:cNvSpPr>
            <a:spLocks noGrp="1" noChangeArrowheads="1"/>
          </p:cNvSpPr>
          <p:nvPr>
            <p:ph type="body" idx="1"/>
          </p:nvPr>
        </p:nvSpPr>
        <p:spPr>
          <a:xfrm>
            <a:off x="533400" y="1752600"/>
            <a:ext cx="8382000" cy="3881438"/>
          </a:xfrm>
        </p:spPr>
        <p:txBody>
          <a:bodyPr/>
          <a:lstStyle/>
          <a:p>
            <a:pPr>
              <a:lnSpc>
                <a:spcPct val="90000"/>
              </a:lnSpc>
            </a:pPr>
            <a:r>
              <a:rPr lang="en-US" sz="2400" dirty="0"/>
              <a:t>The traditional objective of the firm is to maximize total firm value.</a:t>
            </a:r>
          </a:p>
          <a:p>
            <a:pPr>
              <a:lnSpc>
                <a:spcPct val="90000"/>
              </a:lnSpc>
            </a:pPr>
            <a:r>
              <a:rPr lang="en-US" sz="2400" dirty="0"/>
              <a:t>This is defined as the sum of all the values that accrue to all participants in the firm – stockholders, bondholders, managers, employees, and all other stakeholders in the firm including society. </a:t>
            </a:r>
          </a:p>
          <a:p>
            <a:pPr>
              <a:lnSpc>
                <a:spcPct val="90000"/>
              </a:lnSpc>
            </a:pPr>
            <a:r>
              <a:rPr lang="en-US" sz="2400" dirty="0"/>
              <a:t>Why?  The larger the value of the firm, the larger the potential gains to all participants in the firm.  </a:t>
            </a:r>
            <a:endParaRPr lang="en-US" sz="2400" dirty="0" smtClean="0"/>
          </a:p>
          <a:p>
            <a:pPr>
              <a:lnSpc>
                <a:spcPct val="90000"/>
              </a:lnSpc>
            </a:pPr>
            <a:r>
              <a:rPr lang="en-US" sz="2400" dirty="0" smtClean="0"/>
              <a:t>It is logical to assume that this is the goal of the different parties that get together to make up the firm before it is organized.  </a:t>
            </a:r>
          </a:p>
          <a:p>
            <a:pPr>
              <a:lnSpc>
                <a:spcPct val="90000"/>
              </a:lnSpc>
            </a:pPr>
            <a:r>
              <a:rPr lang="en-US" sz="2400" dirty="0" smtClean="0"/>
              <a:t>The choice of </a:t>
            </a:r>
            <a:r>
              <a:rPr lang="en-US" sz="2400" dirty="0" smtClean="0"/>
              <a:t>organizational structures is also made </a:t>
            </a:r>
            <a:r>
              <a:rPr lang="en-US" sz="2400" dirty="0" smtClean="0"/>
              <a:t>by trying to maximize firm value.  </a:t>
            </a:r>
            <a:endParaRPr lang="en-US" sz="2400" dirty="0"/>
          </a:p>
          <a:p>
            <a:pPr algn="ctr">
              <a:lnSpc>
                <a:spcPct val="90000"/>
              </a:lnSpc>
              <a:buFont typeface="Wingdings" pitchFamily="2" charset="2"/>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6EB8E42-5F0E-40D2-9134-F77CB0E77E98}" type="slidenum">
              <a:rPr lang="en-US"/>
              <a:pPr/>
              <a:t>11</a:t>
            </a:fld>
            <a:endParaRPr lang="en-US"/>
          </a:p>
        </p:txBody>
      </p:sp>
      <p:sp>
        <p:nvSpPr>
          <p:cNvPr id="146434" name="Rectangle 2"/>
          <p:cNvSpPr>
            <a:spLocks noGrp="1" noChangeArrowheads="1"/>
          </p:cNvSpPr>
          <p:nvPr>
            <p:ph type="title"/>
          </p:nvPr>
        </p:nvSpPr>
        <p:spPr>
          <a:noFill/>
          <a:ln/>
        </p:spPr>
        <p:txBody>
          <a:bodyPr lIns="90487" tIns="44450" rIns="90487" bIns="44450"/>
          <a:lstStyle/>
          <a:p>
            <a:r>
              <a:rPr lang="en-US" dirty="0"/>
              <a:t>Why we </a:t>
            </a:r>
            <a:r>
              <a:rPr lang="en-US" dirty="0" smtClean="0"/>
              <a:t>focus </a:t>
            </a:r>
            <a:r>
              <a:rPr lang="en-US" dirty="0"/>
              <a:t>on maximizing stockholder value instead of firm value</a:t>
            </a:r>
          </a:p>
        </p:txBody>
      </p:sp>
      <p:sp>
        <p:nvSpPr>
          <p:cNvPr id="146435" name="Rectangle 3"/>
          <p:cNvSpPr>
            <a:spLocks noGrp="1" noChangeArrowheads="1"/>
          </p:cNvSpPr>
          <p:nvPr>
            <p:ph type="body" idx="1"/>
          </p:nvPr>
        </p:nvSpPr>
        <p:spPr>
          <a:xfrm>
            <a:off x="838200" y="1905000"/>
            <a:ext cx="7958138" cy="3881438"/>
          </a:xfrm>
          <a:noFill/>
          <a:ln/>
        </p:spPr>
        <p:txBody>
          <a:bodyPr lIns="90487" tIns="44450" rIns="90487" bIns="44450"/>
          <a:lstStyle/>
          <a:p>
            <a:pPr>
              <a:lnSpc>
                <a:spcPct val="90000"/>
              </a:lnSpc>
            </a:pPr>
            <a:r>
              <a:rPr lang="en-US" sz="2400" dirty="0" smtClean="0"/>
              <a:t>Ultimately, since management runs the firm, it is important to make sure that they have the right incentives.  However, manager actions are not fully observable.</a:t>
            </a:r>
          </a:p>
          <a:p>
            <a:pPr>
              <a:lnSpc>
                <a:spcPct val="90000"/>
              </a:lnSpc>
            </a:pPr>
            <a:r>
              <a:rPr lang="en-US" sz="2400" dirty="0" smtClean="0"/>
              <a:t>If </a:t>
            </a:r>
            <a:r>
              <a:rPr lang="en-US" sz="2400" dirty="0"/>
              <a:t>managers do not work to maximize firm value, no one group of stakeholders has a strong incentive to monitor management and take corrective steps.</a:t>
            </a:r>
          </a:p>
          <a:p>
            <a:pPr>
              <a:lnSpc>
                <a:spcPct val="90000"/>
              </a:lnSpc>
            </a:pPr>
            <a:r>
              <a:rPr lang="en-US" sz="2400" dirty="0"/>
              <a:t>Bondholders may not act because there is only a weak connection between firm value and bond value.</a:t>
            </a:r>
          </a:p>
          <a:p>
            <a:pPr>
              <a:lnSpc>
                <a:spcPct val="90000"/>
              </a:lnSpc>
            </a:pPr>
            <a:r>
              <a:rPr lang="en-US" sz="2400" dirty="0"/>
              <a:t>Stockholders may not act because bondholders will also benefit, without having to absorb any of the costs of monitoring </a:t>
            </a:r>
            <a:r>
              <a:rPr lang="en-US" sz="2400" dirty="0" smtClean="0"/>
              <a:t>management; </a:t>
            </a:r>
            <a:r>
              <a:rPr lang="en-US" sz="2400" dirty="0" smtClean="0"/>
              <a:t>employees are not directly benefited by maximization of firm value.</a:t>
            </a:r>
            <a:endParaRPr lang="en-US" sz="24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focus on maximizing stockholder value instead of firm value</a:t>
            </a:r>
            <a:endParaRPr lang="en-US" dirty="0"/>
          </a:p>
        </p:txBody>
      </p:sp>
      <p:sp>
        <p:nvSpPr>
          <p:cNvPr id="3" name="Content Placeholder 2"/>
          <p:cNvSpPr>
            <a:spLocks noGrp="1"/>
          </p:cNvSpPr>
          <p:nvPr>
            <p:ph idx="1"/>
          </p:nvPr>
        </p:nvSpPr>
        <p:spPr>
          <a:xfrm>
            <a:off x="533400" y="1752600"/>
            <a:ext cx="8458200" cy="3881438"/>
          </a:xfrm>
        </p:spPr>
        <p:txBody>
          <a:bodyPr/>
          <a:lstStyle/>
          <a:p>
            <a:r>
              <a:rPr lang="en-US" sz="2400" dirty="0" smtClean="0"/>
              <a:t>Hence it may be necessary to set up an ex-post objective that favors a single group, who will then have a stronger incentive to monitor managers.</a:t>
            </a:r>
          </a:p>
          <a:p>
            <a:r>
              <a:rPr lang="en-US" sz="2400" dirty="0" smtClean="0"/>
              <a:t>The establishment of a fiduciary duty of managers towards stockholders (rather than the entire firm) provides them with an incentive to monitor managers.</a:t>
            </a:r>
          </a:p>
          <a:p>
            <a:r>
              <a:rPr lang="en-US" sz="2400" dirty="0" smtClean="0"/>
              <a:t>Furthermore, stockholders are residual claimants.</a:t>
            </a:r>
          </a:p>
          <a:p>
            <a:r>
              <a:rPr lang="en-US" sz="2400" dirty="0" smtClean="0"/>
              <a:t>Hence by setting up maximization of stockholder wealth as an ex-post objective, we can get as close as possible to the ultimate goal of firm value maximization. </a:t>
            </a:r>
          </a:p>
          <a:p>
            <a:r>
              <a:rPr lang="en-US" sz="2400" dirty="0" smtClean="0"/>
              <a:t>Nevertheless, we still want to ensure that stockholder value maximization doesn’t reduce firm value.</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413965EE-CAAC-4B31-A7C4-4CDFF2A53F5C}" type="slidenum">
              <a:rPr lang="en-US"/>
              <a:pPr/>
              <a:t>13</a:t>
            </a:fld>
            <a:endParaRPr lang="en-US"/>
          </a:p>
        </p:txBody>
      </p:sp>
      <p:sp>
        <p:nvSpPr>
          <p:cNvPr id="152578" name="Rectangle 2"/>
          <p:cNvSpPr>
            <a:spLocks noGrp="1" noChangeArrowheads="1"/>
          </p:cNvSpPr>
          <p:nvPr>
            <p:ph type="title"/>
          </p:nvPr>
        </p:nvSpPr>
        <p:spPr/>
        <p:txBody>
          <a:bodyPr/>
          <a:lstStyle/>
          <a:p>
            <a:r>
              <a:rPr lang="en-US" dirty="0"/>
              <a:t>The Agency Cost Problem</a:t>
            </a:r>
          </a:p>
        </p:txBody>
      </p:sp>
      <p:sp>
        <p:nvSpPr>
          <p:cNvPr id="152579" name="Rectangle 3"/>
          <p:cNvSpPr>
            <a:spLocks noGrp="1" noChangeArrowheads="1"/>
          </p:cNvSpPr>
          <p:nvPr>
            <p:ph type="body" idx="1"/>
          </p:nvPr>
        </p:nvSpPr>
        <p:spPr>
          <a:xfrm>
            <a:off x="533400" y="1676400"/>
            <a:ext cx="8458200" cy="3881438"/>
          </a:xfrm>
        </p:spPr>
        <p:txBody>
          <a:bodyPr/>
          <a:lstStyle/>
          <a:p>
            <a:pPr>
              <a:lnSpc>
                <a:spcPct val="90000"/>
              </a:lnSpc>
            </a:pPr>
            <a:r>
              <a:rPr lang="en-US" sz="2400" dirty="0" smtClean="0"/>
              <a:t>The </a:t>
            </a:r>
            <a:r>
              <a:rPr lang="en-US" sz="2400" dirty="0"/>
              <a:t>interests of managers, stockholders, bondholders and society can diverge. </a:t>
            </a:r>
          </a:p>
          <a:p>
            <a:pPr lvl="1">
              <a:lnSpc>
                <a:spcPct val="90000"/>
              </a:lnSpc>
            </a:pPr>
            <a:r>
              <a:rPr lang="en-US" sz="2000" dirty="0"/>
              <a:t>Managers may have other interests </a:t>
            </a:r>
            <a:r>
              <a:rPr lang="en-US" sz="2000" dirty="0" smtClean="0"/>
              <a:t>such as job security </a:t>
            </a:r>
            <a:r>
              <a:rPr lang="en-US" sz="2000" dirty="0"/>
              <a:t>that they put over stockholder wealth maximization.</a:t>
            </a:r>
          </a:p>
          <a:p>
            <a:pPr lvl="1">
              <a:lnSpc>
                <a:spcPct val="90000"/>
              </a:lnSpc>
            </a:pPr>
            <a:r>
              <a:rPr lang="en-US" sz="2000" dirty="0"/>
              <a:t>Actions that make stockholders better off (increasing dividends, investing in risky projects) may make bondholders worse off.</a:t>
            </a:r>
          </a:p>
          <a:p>
            <a:pPr lvl="1">
              <a:lnSpc>
                <a:spcPct val="90000"/>
              </a:lnSpc>
            </a:pPr>
            <a:r>
              <a:rPr lang="en-US" sz="2000" dirty="0"/>
              <a:t>Actions that increase stock price may not necessarily increase stockholder wealth, if markets are not efficient or information is imperfect.</a:t>
            </a:r>
          </a:p>
          <a:p>
            <a:pPr lvl="1">
              <a:lnSpc>
                <a:spcPct val="90000"/>
              </a:lnSpc>
            </a:pPr>
            <a:r>
              <a:rPr lang="en-US" sz="2000" dirty="0"/>
              <a:t>Actions that makes firms better off may create such large social costs that they make society worse off.</a:t>
            </a:r>
          </a:p>
          <a:p>
            <a:pPr>
              <a:lnSpc>
                <a:spcPct val="90000"/>
              </a:lnSpc>
            </a:pPr>
            <a:r>
              <a:rPr lang="en-US" sz="2400" dirty="0"/>
              <a:t>Agency costs refer to the conflicts of interest that arise between all of these different groups</a:t>
            </a:r>
            <a:r>
              <a:rPr lang="en-US" sz="2400" dirty="0" smtClean="0"/>
              <a:t>.</a:t>
            </a:r>
          </a:p>
          <a:p>
            <a:pPr>
              <a:lnSpc>
                <a:spcPct val="90000"/>
              </a:lnSpc>
            </a:pPr>
            <a:r>
              <a:rPr lang="en-US" sz="2400" dirty="0" smtClean="0"/>
              <a:t>Corporate Governance is the set of controls, regulations and incentives designed to minimize agency costs.</a:t>
            </a:r>
            <a:endParaRPr lang="en-US" sz="2400" dirty="0"/>
          </a:p>
          <a:p>
            <a:pPr lvl="1">
              <a:lnSpc>
                <a:spcPct val="90000"/>
              </a:lnSpc>
            </a:pP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Managerial Compensation</a:t>
            </a:r>
            <a:endParaRPr lang="en-US" dirty="0"/>
          </a:p>
        </p:txBody>
      </p:sp>
      <p:sp>
        <p:nvSpPr>
          <p:cNvPr id="3" name="Content Placeholder 2"/>
          <p:cNvSpPr>
            <a:spLocks noGrp="1"/>
          </p:cNvSpPr>
          <p:nvPr>
            <p:ph idx="1"/>
          </p:nvPr>
        </p:nvSpPr>
        <p:spPr/>
        <p:txBody>
          <a:bodyPr/>
          <a:lstStyle/>
          <a:p>
            <a:r>
              <a:rPr lang="en-US" sz="2400" dirty="0" smtClean="0"/>
              <a:t>In order to align managers’ incentives with those of shareholders, managerial compensation is often tied to shareholder welfare.</a:t>
            </a:r>
          </a:p>
          <a:p>
            <a:pPr lvl="1"/>
            <a:r>
              <a:rPr lang="en-US" sz="2000" dirty="0" smtClean="0"/>
              <a:t>Managers may be given stock that they are not allowed to sell.  However, this is expensive.</a:t>
            </a:r>
          </a:p>
          <a:p>
            <a:pPr lvl="1"/>
            <a:r>
              <a:rPr lang="en-US" sz="2000" dirty="0" smtClean="0"/>
              <a:t>Managers may be given stock options; these are less expensive, but they may give managers an incentive to take risky projects.</a:t>
            </a:r>
          </a:p>
          <a:p>
            <a:r>
              <a:rPr lang="en-US" sz="2400" dirty="0" smtClean="0"/>
              <a:t>These mechanisms also increase managers’ risk because they are exposed to share price fluctuation induced by factors not under their control, as well.</a:t>
            </a:r>
          </a:p>
          <a:p>
            <a:r>
              <a:rPr lang="en-US" sz="2400" dirty="0" smtClean="0"/>
              <a:t>One </a:t>
            </a:r>
            <a:r>
              <a:rPr lang="en-US" sz="2400" dirty="0" smtClean="0"/>
              <a:t>example of managers’ putting their interests first may be the tendency to overpay in</a:t>
            </a:r>
            <a:r>
              <a:rPr lang="en-US" sz="2400" dirty="0" smtClean="0"/>
              <a:t> takeovers.</a:t>
            </a:r>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362DBC2-CF0F-48EF-9813-0729690E1B68}" type="slidenum">
              <a:rPr lang="en-US"/>
              <a:pPr/>
              <a:t>15</a:t>
            </a:fld>
            <a:endParaRPr lang="en-US"/>
          </a:p>
        </p:txBody>
      </p:sp>
      <p:sp>
        <p:nvSpPr>
          <p:cNvPr id="162818" name="Rectangle 2"/>
          <p:cNvSpPr>
            <a:spLocks noGrp="1" noChangeArrowheads="1"/>
          </p:cNvSpPr>
          <p:nvPr>
            <p:ph type="title"/>
          </p:nvPr>
        </p:nvSpPr>
        <p:spPr>
          <a:noFill/>
          <a:ln/>
        </p:spPr>
        <p:txBody>
          <a:bodyPr lIns="90487" tIns="44450" rIns="90487" bIns="44450"/>
          <a:lstStyle/>
          <a:p>
            <a:r>
              <a:rPr lang="en-US" dirty="0" smtClean="0"/>
              <a:t>Takeovers as instances of managers looking out for themselves</a:t>
            </a:r>
            <a:endParaRPr lang="en-US" dirty="0"/>
          </a:p>
        </p:txBody>
      </p:sp>
      <p:sp>
        <p:nvSpPr>
          <p:cNvPr id="162819" name="Rectangle 3"/>
          <p:cNvSpPr>
            <a:spLocks noGrp="1" noChangeArrowheads="1"/>
          </p:cNvSpPr>
          <p:nvPr>
            <p:ph type="body" idx="1"/>
          </p:nvPr>
        </p:nvSpPr>
        <p:spPr>
          <a:noFill/>
          <a:ln/>
        </p:spPr>
        <p:txBody>
          <a:bodyPr lIns="90487" tIns="44450" rIns="90487" bIns="44450"/>
          <a:lstStyle/>
          <a:p>
            <a:pPr>
              <a:lnSpc>
                <a:spcPct val="90000"/>
              </a:lnSpc>
            </a:pPr>
            <a:r>
              <a:rPr lang="en-US" sz="2400" dirty="0" smtClean="0"/>
              <a:t>The </a:t>
            </a:r>
            <a:r>
              <a:rPr lang="en-US" sz="2400" dirty="0"/>
              <a:t>stockholders in acquiring firms do not seem to share the enthusiasm of the managers in these firms. Stock prices of bidding firms decline on the takeover announcements a significant proportion  of the time. </a:t>
            </a:r>
          </a:p>
          <a:p>
            <a:pPr>
              <a:lnSpc>
                <a:spcPct val="90000"/>
              </a:lnSpc>
            </a:pPr>
            <a:r>
              <a:rPr lang="en-US" sz="2400" dirty="0"/>
              <a:t>Many mergers do not work, as evidenced by a number of measures. </a:t>
            </a:r>
          </a:p>
          <a:p>
            <a:pPr lvl="1">
              <a:lnSpc>
                <a:spcPct val="90000"/>
              </a:lnSpc>
            </a:pPr>
            <a:r>
              <a:rPr lang="en-US" sz="2000" dirty="0"/>
              <a:t>The profitability of merged firms relative to their peer groups, does not increase significantly after mergers.</a:t>
            </a:r>
          </a:p>
          <a:p>
            <a:pPr lvl="1">
              <a:lnSpc>
                <a:spcPct val="90000"/>
              </a:lnSpc>
            </a:pPr>
            <a:r>
              <a:rPr lang="en-US" sz="2000" dirty="0"/>
              <a:t>An even more damning indictment is that a large number of mergers are reversed within a few years, which is a clear admission that the acquisitions did not work</a:t>
            </a:r>
            <a:r>
              <a:rPr lang="en-US" sz="2000" dirty="0" smtClean="0"/>
              <a:t>.</a:t>
            </a:r>
          </a:p>
          <a:p>
            <a:pPr>
              <a:lnSpc>
                <a:spcPct val="90000"/>
              </a:lnSpc>
            </a:pPr>
            <a:r>
              <a:rPr lang="en-US" sz="2400" dirty="0" smtClean="0"/>
              <a:t>Managers may look to mergers to increase the size of assets under their control.  Larger firms are more stable and may reduce managerial risk.</a:t>
            </a:r>
            <a:endParaRPr lang="en-US" sz="2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375954A-AC8B-48EE-8A58-294946EE91FA}" type="slidenum">
              <a:rPr lang="en-US"/>
              <a:pPr/>
              <a:t>16</a:t>
            </a:fld>
            <a:endParaRPr lang="en-US"/>
          </a:p>
        </p:txBody>
      </p:sp>
      <p:sp>
        <p:nvSpPr>
          <p:cNvPr id="156674" name="Rectangle 2"/>
          <p:cNvSpPr>
            <a:spLocks noGrp="1" noChangeArrowheads="1"/>
          </p:cNvSpPr>
          <p:nvPr>
            <p:ph type="title"/>
          </p:nvPr>
        </p:nvSpPr>
        <p:spPr>
          <a:noFill/>
          <a:ln/>
        </p:spPr>
        <p:txBody>
          <a:bodyPr lIns="90487" tIns="44450" rIns="90487" bIns="44450"/>
          <a:lstStyle/>
          <a:p>
            <a:r>
              <a:rPr lang="en-US"/>
              <a:t>The Annual Meeting as a disciplinary venue</a:t>
            </a:r>
          </a:p>
        </p:txBody>
      </p:sp>
      <p:sp>
        <p:nvSpPr>
          <p:cNvPr id="156675" name="Rectangle 3"/>
          <p:cNvSpPr>
            <a:spLocks noGrp="1" noChangeArrowheads="1"/>
          </p:cNvSpPr>
          <p:nvPr>
            <p:ph type="body" idx="1"/>
          </p:nvPr>
        </p:nvSpPr>
        <p:spPr>
          <a:xfrm>
            <a:off x="533400" y="1752600"/>
            <a:ext cx="8382000" cy="3881438"/>
          </a:xfrm>
          <a:noFill/>
          <a:ln/>
        </p:spPr>
        <p:txBody>
          <a:bodyPr lIns="90487" tIns="44450" rIns="90487" bIns="44450"/>
          <a:lstStyle/>
          <a:p>
            <a:r>
              <a:rPr lang="en-US" sz="2400" dirty="0" smtClean="0"/>
              <a:t>Other stockholder mechanisms for controlling management are the annual meeting and the board of directors. </a:t>
            </a:r>
          </a:p>
          <a:p>
            <a:r>
              <a:rPr lang="en-US" sz="2400" dirty="0" smtClean="0"/>
              <a:t>The </a:t>
            </a:r>
            <a:r>
              <a:rPr lang="en-US" sz="2400" dirty="0"/>
              <a:t>power of stockholders to act at annual meetings is diluted by three factors </a:t>
            </a:r>
          </a:p>
          <a:p>
            <a:pPr lvl="1"/>
            <a:r>
              <a:rPr lang="en-US" sz="2000" dirty="0"/>
              <a:t>Most small stockholders </a:t>
            </a:r>
            <a:r>
              <a:rPr lang="en-US" sz="2000" u="sng" dirty="0"/>
              <a:t>do not go to meetings </a:t>
            </a:r>
            <a:r>
              <a:rPr lang="en-US" sz="2000" dirty="0"/>
              <a:t>because the cost of going to the meeting exceeds the value of their holdings.</a:t>
            </a:r>
          </a:p>
          <a:p>
            <a:pPr lvl="1"/>
            <a:r>
              <a:rPr lang="en-US" sz="2000" dirty="0"/>
              <a:t>Incumbent management starts off with a clear advantage when it comes to the </a:t>
            </a:r>
            <a:r>
              <a:rPr lang="en-US" sz="2000" u="sng" dirty="0"/>
              <a:t>exercising of proxies</a:t>
            </a:r>
            <a:r>
              <a:rPr lang="en-US" sz="2000" dirty="0"/>
              <a:t>. Proxies that are not voted becomes votes for incumbent management.</a:t>
            </a:r>
          </a:p>
          <a:p>
            <a:pPr lvl="1"/>
            <a:r>
              <a:rPr lang="en-US" sz="2000" dirty="0"/>
              <a:t>For large stockholders, the path of least resistance, when confronted by managers that they do not like, is to </a:t>
            </a:r>
            <a:r>
              <a:rPr lang="en-US" sz="2000" u="sng" dirty="0"/>
              <a:t>vote with their feet.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D5AB7777-177A-4B89-9FF8-1FEAC9904948}" type="slidenum">
              <a:rPr lang="en-US"/>
              <a:pPr/>
              <a:t>17</a:t>
            </a:fld>
            <a:endParaRPr lang="en-US"/>
          </a:p>
        </p:txBody>
      </p:sp>
      <p:sp>
        <p:nvSpPr>
          <p:cNvPr id="158722" name="Rectangle 2"/>
          <p:cNvSpPr>
            <a:spLocks noGrp="1" noChangeArrowheads="1"/>
          </p:cNvSpPr>
          <p:nvPr>
            <p:ph type="title"/>
          </p:nvPr>
        </p:nvSpPr>
        <p:spPr>
          <a:noFill/>
          <a:ln/>
        </p:spPr>
        <p:txBody>
          <a:bodyPr lIns="90487" tIns="44450" rIns="90487" bIns="44450"/>
          <a:lstStyle/>
          <a:p>
            <a:r>
              <a:rPr lang="en-US"/>
              <a:t>Problems with the Board of Directors</a:t>
            </a:r>
          </a:p>
        </p:txBody>
      </p:sp>
      <p:sp>
        <p:nvSpPr>
          <p:cNvPr id="158723" name="Rectangle 3"/>
          <p:cNvSpPr>
            <a:spLocks noGrp="1" noChangeArrowheads="1"/>
          </p:cNvSpPr>
          <p:nvPr>
            <p:ph type="body" idx="1"/>
          </p:nvPr>
        </p:nvSpPr>
        <p:spPr>
          <a:noFill/>
          <a:ln/>
        </p:spPr>
        <p:txBody>
          <a:bodyPr lIns="90487" tIns="44450" rIns="90487" bIns="44450"/>
          <a:lstStyle/>
          <a:p>
            <a:pPr>
              <a:lnSpc>
                <a:spcPct val="90000"/>
              </a:lnSpc>
            </a:pPr>
            <a:r>
              <a:rPr lang="en-US" sz="2400"/>
              <a:t>The CEO hand-picks most directors..</a:t>
            </a:r>
          </a:p>
          <a:p>
            <a:pPr lvl="1">
              <a:lnSpc>
                <a:spcPct val="90000"/>
              </a:lnSpc>
            </a:pPr>
            <a:r>
              <a:rPr lang="en-US" sz="2000"/>
              <a:t>The 1992 survey by Korn/Ferry revealed that 74% of companies relied on recommendations from the CEO to come up with new directors; Only 16% used an outside search firm.</a:t>
            </a:r>
          </a:p>
          <a:p>
            <a:pPr lvl="1">
              <a:lnSpc>
                <a:spcPct val="90000"/>
              </a:lnSpc>
            </a:pPr>
            <a:r>
              <a:rPr lang="en-US" sz="2000"/>
              <a:t>Directors often hold only token stakes in their companies. The Korn/Ferry survey found that 5% of all directors in 1992 owned less than five shares in their firms.</a:t>
            </a:r>
          </a:p>
          <a:p>
            <a:pPr lvl="1">
              <a:lnSpc>
                <a:spcPct val="90000"/>
              </a:lnSpc>
            </a:pPr>
            <a:r>
              <a:rPr lang="en-US" sz="2000"/>
              <a:t>Many directors are themselves CEOs of other firms. </a:t>
            </a:r>
          </a:p>
          <a:p>
            <a:pPr>
              <a:lnSpc>
                <a:spcPct val="90000"/>
              </a:lnSpc>
            </a:pPr>
            <a:r>
              <a:rPr lang="en-US" sz="2400"/>
              <a:t>Directors lack the expertise to ask the necessary tough questions..</a:t>
            </a:r>
          </a:p>
          <a:p>
            <a:pPr lvl="1">
              <a:lnSpc>
                <a:spcPct val="90000"/>
              </a:lnSpc>
            </a:pPr>
            <a:r>
              <a:rPr lang="en-US" sz="2000"/>
              <a:t>The CEO sets the agenda, chairs the meeting and controls the information.</a:t>
            </a:r>
          </a:p>
          <a:p>
            <a:pPr lvl="1">
              <a:lnSpc>
                <a:spcPct val="90000"/>
              </a:lnSpc>
            </a:pPr>
            <a:r>
              <a:rPr lang="en-US" sz="2000"/>
              <a:t>The search for consensus overwhelms any attempts at confrontation.</a:t>
            </a:r>
          </a:p>
          <a:p>
            <a:pPr>
              <a:lnSpc>
                <a:spcPct val="90000"/>
              </a:lnSpc>
            </a:pPr>
            <a:endParaRPr lang="en-US" sz="240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P.V. Viswanath</a:t>
            </a:r>
          </a:p>
        </p:txBody>
      </p:sp>
      <p:sp>
        <p:nvSpPr>
          <p:cNvPr id="8" name="Slide Number Placeholder 5"/>
          <p:cNvSpPr>
            <a:spLocks noGrp="1"/>
          </p:cNvSpPr>
          <p:nvPr>
            <p:ph type="sldNum" sz="quarter" idx="12"/>
          </p:nvPr>
        </p:nvSpPr>
        <p:spPr/>
        <p:txBody>
          <a:bodyPr/>
          <a:lstStyle/>
          <a:p>
            <a:fld id="{043B7E7E-724B-417C-9531-89F1F86BE021}" type="slidenum">
              <a:rPr lang="en-US"/>
              <a:pPr/>
              <a:t>18</a:t>
            </a:fld>
            <a:endParaRPr lang="en-US"/>
          </a:p>
        </p:txBody>
      </p:sp>
      <p:sp>
        <p:nvSpPr>
          <p:cNvPr id="160770" name="Rectangle 2"/>
          <p:cNvSpPr>
            <a:spLocks noGrp="1" noChangeArrowheads="1"/>
          </p:cNvSpPr>
          <p:nvPr>
            <p:ph type="title"/>
          </p:nvPr>
        </p:nvSpPr>
        <p:spPr>
          <a:noFill/>
          <a:ln/>
        </p:spPr>
        <p:txBody>
          <a:bodyPr lIns="90487" tIns="44450" rIns="90487" bIns="44450"/>
          <a:lstStyle/>
          <a:p>
            <a:r>
              <a:rPr lang="en-US" dirty="0" smtClean="0"/>
              <a:t>The Market for Corporate Control</a:t>
            </a:r>
            <a:endParaRPr lang="en-US" dirty="0"/>
          </a:p>
        </p:txBody>
      </p:sp>
      <p:sp>
        <p:nvSpPr>
          <p:cNvPr id="160771" name="Rectangle 3"/>
          <p:cNvSpPr>
            <a:spLocks noGrp="1" noChangeArrowheads="1"/>
          </p:cNvSpPr>
          <p:nvPr>
            <p:ph type="body" idx="1"/>
          </p:nvPr>
        </p:nvSpPr>
        <p:spPr>
          <a:noFill/>
          <a:ln/>
        </p:spPr>
        <p:txBody>
          <a:bodyPr lIns="90487" tIns="44450" rIns="90487" bIns="44450"/>
          <a:lstStyle/>
          <a:p>
            <a:pPr>
              <a:lnSpc>
                <a:spcPct val="90000"/>
              </a:lnSpc>
            </a:pPr>
            <a:r>
              <a:rPr lang="en-US" sz="2400" dirty="0" smtClean="0"/>
              <a:t>Takeovers are also a means of disciplining managers.  However, managers often try to subvert takeover attempts. </a:t>
            </a:r>
            <a:endParaRPr lang="en-US" sz="2400" dirty="0"/>
          </a:p>
          <a:p>
            <a:pPr lvl="1">
              <a:lnSpc>
                <a:spcPct val="90000"/>
              </a:lnSpc>
            </a:pPr>
            <a:r>
              <a:rPr lang="en-US" sz="2000" b="1" dirty="0"/>
              <a:t>Greenmail</a:t>
            </a:r>
            <a:r>
              <a:rPr lang="en-US" sz="2000" dirty="0"/>
              <a:t>: The (managers of ) </a:t>
            </a:r>
            <a:r>
              <a:rPr lang="en-US" sz="2000" dirty="0" smtClean="0"/>
              <a:t>the target </a:t>
            </a:r>
            <a:r>
              <a:rPr lang="en-US" sz="2000" dirty="0"/>
              <a:t>of a hostile takeover buy out the potential acquirer's existing stake, at a price much greater than the price paid by the raider, in return for the signing of a 'standstill' agreement.</a:t>
            </a:r>
          </a:p>
          <a:p>
            <a:pPr lvl="1">
              <a:lnSpc>
                <a:spcPct val="90000"/>
              </a:lnSpc>
            </a:pPr>
            <a:r>
              <a:rPr lang="en-US" sz="2000" b="1" dirty="0"/>
              <a:t>Golden Parachutes</a:t>
            </a:r>
            <a:r>
              <a:rPr lang="en-US" sz="2000" dirty="0"/>
              <a:t>: Provisions in employment contracts, that allows for the payment of a lump-sum or cash flows over a period, if managers covered by these contracts lose their jobs in a takeover. </a:t>
            </a:r>
          </a:p>
          <a:p>
            <a:pPr lvl="1">
              <a:lnSpc>
                <a:spcPct val="90000"/>
              </a:lnSpc>
            </a:pPr>
            <a:r>
              <a:rPr lang="en-US" sz="2000" b="1" dirty="0"/>
              <a:t>Poison Pills</a:t>
            </a:r>
            <a:r>
              <a:rPr lang="en-US" sz="2000" dirty="0"/>
              <a:t>: A security,  the rights or cashflows on which are triggered by an outside event, generally a hostile takeover, is called a poison pill.</a:t>
            </a:r>
          </a:p>
          <a:p>
            <a:pPr lvl="1">
              <a:lnSpc>
                <a:spcPct val="90000"/>
              </a:lnSpc>
            </a:pPr>
            <a:r>
              <a:rPr lang="en-US" sz="2000" b="1" dirty="0"/>
              <a:t>Shark Repellents</a:t>
            </a:r>
            <a:r>
              <a:rPr lang="en-US" sz="2000" dirty="0"/>
              <a:t>: Anti-takeover amendments are also aimed at dissuading hostile takeovers, but differ on one very important count. They require the assent of stockholders to be instituted.</a:t>
            </a:r>
          </a:p>
        </p:txBody>
      </p:sp>
      <p:sp>
        <p:nvSpPr>
          <p:cNvPr id="160772" name="Line 4"/>
          <p:cNvSpPr>
            <a:spLocks noChangeShapeType="1"/>
          </p:cNvSpPr>
          <p:nvPr/>
        </p:nvSpPr>
        <p:spPr bwMode="auto">
          <a:xfrm>
            <a:off x="1524000" y="2667000"/>
            <a:ext cx="0" cy="32004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0773" name="Text Box 5"/>
          <p:cNvSpPr txBox="1">
            <a:spLocks noChangeArrowheads="1"/>
          </p:cNvSpPr>
          <p:nvPr/>
        </p:nvSpPr>
        <p:spPr bwMode="auto">
          <a:xfrm rot="5400000">
            <a:off x="-1118394" y="4166394"/>
            <a:ext cx="4492625" cy="274638"/>
          </a:xfrm>
          <a:prstGeom prst="rect">
            <a:avLst/>
          </a:prstGeom>
          <a:noFill/>
          <a:ln w="12700">
            <a:noFill/>
            <a:miter lim="800000"/>
            <a:headEnd/>
            <a:tailEnd/>
          </a:ln>
          <a:effectLst/>
        </p:spPr>
        <p:txBody>
          <a:bodyPr wrap="none">
            <a:spAutoFit/>
          </a:bodyPr>
          <a:lstStyle/>
          <a:p>
            <a:pPr eaLnBrk="0" hangingPunct="0"/>
            <a:r>
              <a:rPr lang="en-US" sz="1200" b="1" dirty="0">
                <a:latin typeface="Times" pitchFamily="18" charset="0"/>
              </a:rPr>
              <a:t>No stockholder approval needed….. Stockholder Approval needed</a:t>
            </a:r>
          </a:p>
        </p:txBody>
      </p:sp>
      <p:sp>
        <p:nvSpPr>
          <p:cNvPr id="160774" name="Line 6"/>
          <p:cNvSpPr>
            <a:spLocks noChangeShapeType="1"/>
          </p:cNvSpPr>
          <p:nvPr/>
        </p:nvSpPr>
        <p:spPr bwMode="auto">
          <a:xfrm>
            <a:off x="1447800" y="4572000"/>
            <a:ext cx="533400" cy="0"/>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BD5AE39-91F8-4506-8451-E7CFCE5DE7E2}" type="slidenum">
              <a:rPr lang="en-US"/>
              <a:pPr/>
              <a:t>19</a:t>
            </a:fld>
            <a:endParaRPr lang="en-US"/>
          </a:p>
        </p:txBody>
      </p:sp>
      <p:sp>
        <p:nvSpPr>
          <p:cNvPr id="183298" name="Rectangle 2"/>
          <p:cNvSpPr>
            <a:spLocks noGrp="1" noChangeArrowheads="1"/>
          </p:cNvSpPr>
          <p:nvPr>
            <p:ph type="title"/>
          </p:nvPr>
        </p:nvSpPr>
        <p:spPr>
          <a:noFill/>
          <a:ln/>
        </p:spPr>
        <p:txBody>
          <a:bodyPr lIns="90487" tIns="44450" rIns="90487" bIns="44450"/>
          <a:lstStyle/>
          <a:p>
            <a:r>
              <a:rPr lang="en-US" dirty="0" smtClean="0"/>
              <a:t>The Market for Corporate Control</a:t>
            </a:r>
            <a:endParaRPr lang="en-US" dirty="0"/>
          </a:p>
        </p:txBody>
      </p:sp>
      <p:sp>
        <p:nvSpPr>
          <p:cNvPr id="183299" name="Rectangle 3"/>
          <p:cNvSpPr>
            <a:spLocks noGrp="1" noChangeArrowheads="1"/>
          </p:cNvSpPr>
          <p:nvPr>
            <p:ph type="body" idx="1"/>
          </p:nvPr>
        </p:nvSpPr>
        <p:spPr>
          <a:noFill/>
          <a:ln/>
        </p:spPr>
        <p:txBody>
          <a:bodyPr lIns="90487" tIns="44450" rIns="90487" bIns="44450"/>
          <a:lstStyle/>
          <a:p>
            <a:pPr>
              <a:lnSpc>
                <a:spcPct val="90000"/>
              </a:lnSpc>
            </a:pPr>
            <a:r>
              <a:rPr lang="en-US" sz="2400" dirty="0" smtClean="0"/>
              <a:t>However, hostile takeovers often </a:t>
            </a:r>
            <a:r>
              <a:rPr lang="en-US" sz="2400" i="1" dirty="0" smtClean="0"/>
              <a:t>do</a:t>
            </a:r>
            <a:r>
              <a:rPr lang="en-US" sz="2400" dirty="0" smtClean="0"/>
              <a:t> work.</a:t>
            </a:r>
          </a:p>
          <a:p>
            <a:pPr>
              <a:lnSpc>
                <a:spcPct val="90000"/>
              </a:lnSpc>
            </a:pPr>
            <a:r>
              <a:rPr lang="en-US" sz="2400" dirty="0" smtClean="0"/>
              <a:t>The </a:t>
            </a:r>
            <a:r>
              <a:rPr lang="en-US" sz="2400" dirty="0"/>
              <a:t>typical target firm in a hostile takeover has</a:t>
            </a:r>
          </a:p>
          <a:p>
            <a:pPr lvl="1">
              <a:lnSpc>
                <a:spcPct val="90000"/>
              </a:lnSpc>
            </a:pPr>
            <a:r>
              <a:rPr lang="en-US" sz="2000" dirty="0"/>
              <a:t>a return on equity almost 5% lower than its peer group</a:t>
            </a:r>
          </a:p>
          <a:p>
            <a:pPr lvl="1">
              <a:lnSpc>
                <a:spcPct val="90000"/>
              </a:lnSpc>
            </a:pPr>
            <a:r>
              <a:rPr lang="en-US" sz="2000" dirty="0"/>
              <a:t>had a stock that has significantly under performed the peer group over the previous 2 years</a:t>
            </a:r>
          </a:p>
          <a:p>
            <a:pPr lvl="1">
              <a:lnSpc>
                <a:spcPct val="90000"/>
              </a:lnSpc>
            </a:pPr>
            <a:r>
              <a:rPr lang="en-US" sz="2000" dirty="0"/>
              <a:t>has managers who hold little or no stock in the firm</a:t>
            </a:r>
          </a:p>
          <a:p>
            <a:pPr>
              <a:lnSpc>
                <a:spcPct val="90000"/>
              </a:lnSpc>
            </a:pPr>
            <a:r>
              <a:rPr lang="en-US" sz="2400" dirty="0"/>
              <a:t>In other words, the best defense against a hostile takeover is to run your firm well and earn good returns for your stockholders</a:t>
            </a:r>
          </a:p>
          <a:p>
            <a:pPr>
              <a:lnSpc>
                <a:spcPct val="90000"/>
              </a:lnSpc>
            </a:pPr>
            <a:r>
              <a:rPr lang="en-US" sz="2400" dirty="0"/>
              <a:t>Conversely, when you do not allow hostile takeovers, this is the firm that you are most likely protecting (and not a well run or well managed firm)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EBEBE70-CDFD-404B-B484-BC6AC2163038}" type="slidenum">
              <a:rPr lang="en-US"/>
              <a:pPr/>
              <a:t>2</a:t>
            </a:fld>
            <a:endParaRPr lang="en-US"/>
          </a:p>
        </p:txBody>
      </p:sp>
      <p:sp>
        <p:nvSpPr>
          <p:cNvPr id="133122" name="Rectangle 2"/>
          <p:cNvSpPr>
            <a:spLocks noGrp="1" noChangeArrowheads="1"/>
          </p:cNvSpPr>
          <p:nvPr>
            <p:ph type="title"/>
          </p:nvPr>
        </p:nvSpPr>
        <p:spPr/>
        <p:txBody>
          <a:bodyPr/>
          <a:lstStyle/>
          <a:p>
            <a:r>
              <a:rPr lang="en-US"/>
              <a:t>What is corporate finance?</a:t>
            </a:r>
          </a:p>
        </p:txBody>
      </p:sp>
      <p:sp>
        <p:nvSpPr>
          <p:cNvPr id="133123" name="Rectangle 3"/>
          <p:cNvSpPr>
            <a:spLocks noGrp="1" noChangeArrowheads="1"/>
          </p:cNvSpPr>
          <p:nvPr>
            <p:ph type="body" idx="1"/>
          </p:nvPr>
        </p:nvSpPr>
        <p:spPr/>
        <p:txBody>
          <a:bodyPr/>
          <a:lstStyle/>
          <a:p>
            <a:r>
              <a:rPr lang="en-US" dirty="0"/>
              <a:t>Every decision that a business makes has financial implications, and any decision which affects the finances of a business is a corporate finance decision. </a:t>
            </a:r>
          </a:p>
          <a:p>
            <a:r>
              <a:rPr lang="en-US" dirty="0"/>
              <a:t>Defined broadly, everything that a business does fits under the rubric of corporate finance</a:t>
            </a:r>
            <a:r>
              <a:rPr lang="en-US" dirty="0" smtClean="0"/>
              <a:t>.</a:t>
            </a:r>
          </a:p>
          <a:p>
            <a:r>
              <a:rPr lang="en-US" dirty="0" smtClean="0"/>
              <a:t>A business firm can be structured in several different ways, only one of which is the corporation.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DD8A177-4AE3-43AC-9407-DE2F5DEFC366}" type="slidenum">
              <a:rPr lang="en-US"/>
              <a:pPr/>
              <a:t>20</a:t>
            </a:fld>
            <a:endParaRPr lang="en-US"/>
          </a:p>
        </p:txBody>
      </p:sp>
      <p:sp>
        <p:nvSpPr>
          <p:cNvPr id="172034" name="Rectangle 2"/>
          <p:cNvSpPr>
            <a:spLocks noGrp="1" noChangeArrowheads="1"/>
          </p:cNvSpPr>
          <p:nvPr>
            <p:ph type="title"/>
          </p:nvPr>
        </p:nvSpPr>
        <p:spPr>
          <a:noFill/>
          <a:ln/>
        </p:spPr>
        <p:txBody>
          <a:bodyPr lIns="90487" tIns="44450" rIns="90487" bIns="44450"/>
          <a:lstStyle/>
          <a:p>
            <a:r>
              <a:rPr lang="en-US"/>
              <a:t>Managers control the release of information to the general public</a:t>
            </a:r>
          </a:p>
        </p:txBody>
      </p:sp>
      <p:sp>
        <p:nvSpPr>
          <p:cNvPr id="172035" name="Rectangle 3"/>
          <p:cNvSpPr>
            <a:spLocks noGrp="1" noChangeArrowheads="1"/>
          </p:cNvSpPr>
          <p:nvPr>
            <p:ph type="body" idx="1"/>
          </p:nvPr>
        </p:nvSpPr>
        <p:spPr>
          <a:noFill/>
          <a:ln/>
        </p:spPr>
        <p:txBody>
          <a:bodyPr lIns="90487" tIns="44450" rIns="90487" bIns="44450"/>
          <a:lstStyle/>
          <a:p>
            <a:r>
              <a:rPr lang="en-US"/>
              <a:t>There is evidence that</a:t>
            </a:r>
          </a:p>
          <a:p>
            <a:pPr lvl="1"/>
            <a:r>
              <a:rPr lang="en-US"/>
              <a:t>they suppress  information, generally negative information</a:t>
            </a:r>
          </a:p>
          <a:p>
            <a:pPr lvl="1"/>
            <a:r>
              <a:rPr lang="en-US"/>
              <a:t> they delay the releasing of bad news </a:t>
            </a:r>
          </a:p>
          <a:p>
            <a:pPr lvl="2"/>
            <a:r>
              <a:rPr lang="en-US"/>
              <a:t>bad earnings reports</a:t>
            </a:r>
          </a:p>
          <a:p>
            <a:pPr lvl="2"/>
            <a:r>
              <a:rPr lang="en-US"/>
              <a:t>other news</a:t>
            </a:r>
          </a:p>
          <a:p>
            <a:pPr lvl="1"/>
            <a:r>
              <a:rPr lang="en-US"/>
              <a:t>they sometimes reveal fraudulent information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10706E7-7588-4A2D-8B9E-B712B42C3225}" type="slidenum">
              <a:rPr lang="en-US"/>
              <a:pPr/>
              <a:t>21</a:t>
            </a:fld>
            <a:endParaRPr lang="en-US"/>
          </a:p>
        </p:txBody>
      </p:sp>
      <p:sp>
        <p:nvSpPr>
          <p:cNvPr id="187394" name="Rectangle 2"/>
          <p:cNvSpPr>
            <a:spLocks noGrp="1" noChangeArrowheads="1"/>
          </p:cNvSpPr>
          <p:nvPr>
            <p:ph type="title"/>
          </p:nvPr>
        </p:nvSpPr>
        <p:spPr>
          <a:noFill/>
          <a:ln/>
        </p:spPr>
        <p:txBody>
          <a:bodyPr lIns="90487" tIns="44450" rIns="90487" bIns="44450"/>
          <a:lstStyle/>
          <a:p>
            <a:r>
              <a:rPr lang="en-US"/>
              <a:t>The Financial Market Response</a:t>
            </a:r>
          </a:p>
        </p:txBody>
      </p:sp>
      <p:sp>
        <p:nvSpPr>
          <p:cNvPr id="187395" name="Rectangle 3"/>
          <p:cNvSpPr>
            <a:spLocks noGrp="1" noChangeArrowheads="1"/>
          </p:cNvSpPr>
          <p:nvPr>
            <p:ph type="body" idx="1"/>
          </p:nvPr>
        </p:nvSpPr>
        <p:spPr>
          <a:noFill/>
          <a:ln/>
        </p:spPr>
        <p:txBody>
          <a:bodyPr lIns="90487" tIns="44450" rIns="90487" bIns="44450"/>
          <a:lstStyle/>
          <a:p>
            <a:pPr>
              <a:lnSpc>
                <a:spcPct val="90000"/>
              </a:lnSpc>
            </a:pPr>
            <a:r>
              <a:rPr lang="en-US" sz="2400"/>
              <a:t>While analysts are more likely still to issue buy rather than sell recommendations, the payoff to uncovering negative news about a firm is large enough that such news is eagerly sought and quickly revealed (at least to a limited group of investors)</a:t>
            </a:r>
          </a:p>
          <a:p>
            <a:pPr>
              <a:lnSpc>
                <a:spcPct val="90000"/>
              </a:lnSpc>
            </a:pPr>
            <a:r>
              <a:rPr lang="en-US" sz="2400"/>
              <a:t>As information sources to the average investor proliferate, it is becoming much more difficult for firms to control when and how information gets out to markets.</a:t>
            </a:r>
          </a:p>
          <a:p>
            <a:pPr>
              <a:lnSpc>
                <a:spcPct val="90000"/>
              </a:lnSpc>
            </a:pPr>
            <a:r>
              <a:rPr lang="en-US" sz="2400"/>
              <a:t>As option trading has become more common, it has become much easier to trade on bad news. In the process, it is revealed to the rest of the market.</a:t>
            </a:r>
          </a:p>
          <a:p>
            <a:pPr>
              <a:lnSpc>
                <a:spcPct val="90000"/>
              </a:lnSpc>
            </a:pPr>
            <a:r>
              <a:rPr lang="en-US" sz="2400"/>
              <a:t>When firms mislead markets, the punishment is not only quick but it is savage.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393CFC60-9B16-497F-A039-272B439FDD30}" type="slidenum">
              <a:rPr lang="en-US"/>
              <a:pPr/>
              <a:t>22</a:t>
            </a:fld>
            <a:endParaRPr lang="en-US"/>
          </a:p>
        </p:txBody>
      </p:sp>
      <p:sp>
        <p:nvSpPr>
          <p:cNvPr id="177154" name="Rectangle 2"/>
          <p:cNvSpPr>
            <a:spLocks noGrp="1" noChangeArrowheads="1"/>
          </p:cNvSpPr>
          <p:nvPr>
            <p:ph type="title"/>
          </p:nvPr>
        </p:nvSpPr>
        <p:spPr>
          <a:noFill/>
          <a:ln/>
        </p:spPr>
        <p:txBody>
          <a:bodyPr lIns="90487" tIns="44450" rIns="90487" bIns="44450"/>
          <a:lstStyle/>
          <a:p>
            <a:r>
              <a:rPr lang="en-US"/>
              <a:t>Some Critiques of Market Prices as Reflectors of Value </a:t>
            </a:r>
          </a:p>
        </p:txBody>
      </p:sp>
      <p:sp>
        <p:nvSpPr>
          <p:cNvPr id="177155" name="Rectangle 3"/>
          <p:cNvSpPr>
            <a:spLocks noGrp="1" noChangeArrowheads="1"/>
          </p:cNvSpPr>
          <p:nvPr>
            <p:ph type="body" idx="1"/>
          </p:nvPr>
        </p:nvSpPr>
        <p:spPr>
          <a:noFill/>
          <a:ln/>
        </p:spPr>
        <p:txBody>
          <a:bodyPr lIns="90487" tIns="44450" rIns="90487" bIns="44450"/>
          <a:lstStyle/>
          <a:p>
            <a:pPr>
              <a:lnSpc>
                <a:spcPct val="90000"/>
              </a:lnSpc>
            </a:pPr>
            <a:r>
              <a:rPr lang="en-US" sz="2400"/>
              <a:t>Prices are much </a:t>
            </a:r>
            <a:r>
              <a:rPr lang="en-US" sz="2400" u="sng"/>
              <a:t>more volatile</a:t>
            </a:r>
            <a:r>
              <a:rPr lang="en-US" sz="2400"/>
              <a:t> than justified by the underlying fundamentals </a:t>
            </a:r>
          </a:p>
          <a:p>
            <a:pPr lvl="1">
              <a:lnSpc>
                <a:spcPct val="90000"/>
              </a:lnSpc>
            </a:pPr>
            <a:r>
              <a:rPr lang="en-US" sz="2000"/>
              <a:t>E.g. Did the true value of equities really decline by 20% on  October 19, 1987?</a:t>
            </a:r>
          </a:p>
          <a:p>
            <a:pPr>
              <a:lnSpc>
                <a:spcPct val="90000"/>
              </a:lnSpc>
            </a:pPr>
            <a:r>
              <a:rPr lang="en-US" sz="2400"/>
              <a:t>Financial markets </a:t>
            </a:r>
            <a:r>
              <a:rPr lang="en-US" sz="2400" u="sng"/>
              <a:t>overreact</a:t>
            </a:r>
            <a:r>
              <a:rPr lang="en-US" sz="2400"/>
              <a:t> to news, both good and bad</a:t>
            </a:r>
          </a:p>
          <a:p>
            <a:pPr>
              <a:lnSpc>
                <a:spcPct val="90000"/>
              </a:lnSpc>
            </a:pPr>
            <a:r>
              <a:rPr lang="en-US" sz="2400"/>
              <a:t>Financial markets are </a:t>
            </a:r>
            <a:r>
              <a:rPr lang="en-US" sz="2400" u="sng"/>
              <a:t>short-sighted</a:t>
            </a:r>
            <a:r>
              <a:rPr lang="en-US" sz="2400"/>
              <a:t>, and do not consider the long-term implications of actions taken by the firm </a:t>
            </a:r>
          </a:p>
          <a:p>
            <a:pPr lvl="1">
              <a:lnSpc>
                <a:spcPct val="90000"/>
              </a:lnSpc>
            </a:pPr>
            <a:r>
              <a:rPr lang="en-US" sz="2000"/>
              <a:t>E.g. the focus on next quarter's earnings</a:t>
            </a:r>
          </a:p>
          <a:p>
            <a:pPr>
              <a:lnSpc>
                <a:spcPct val="90000"/>
              </a:lnSpc>
            </a:pPr>
            <a:r>
              <a:rPr lang="en-US" sz="2400"/>
              <a:t>Financial markets are </a:t>
            </a:r>
            <a:r>
              <a:rPr lang="en-US" sz="2400" u="sng"/>
              <a:t>manipulated by insiders</a:t>
            </a:r>
            <a:r>
              <a:rPr lang="en-US" sz="2400"/>
              <a:t>; Prices do not have any relationship to value.</a:t>
            </a:r>
          </a:p>
        </p:txBody>
      </p:sp>
      <p:sp>
        <p:nvSpPr>
          <p:cNvPr id="177156" name="Rectangle 4"/>
          <p:cNvSpPr>
            <a:spLocks noChangeArrowheads="1"/>
          </p:cNvSpPr>
          <p:nvPr/>
        </p:nvSpPr>
        <p:spPr bwMode="auto">
          <a:xfrm>
            <a:off x="762000" y="5638800"/>
            <a:ext cx="7848600" cy="822325"/>
          </a:xfrm>
          <a:prstGeom prst="rect">
            <a:avLst/>
          </a:prstGeom>
          <a:noFill/>
          <a:ln w="12700">
            <a:noFill/>
            <a:miter lim="800000"/>
            <a:headEnd/>
            <a:tailEnd/>
          </a:ln>
          <a:effectLst/>
        </p:spPr>
        <p:txBody>
          <a:bodyPr>
            <a:spAutoFit/>
          </a:bodyPr>
          <a:lstStyle/>
          <a:p>
            <a:pPr algn="ctr"/>
            <a:r>
              <a:rPr lang="en-US"/>
              <a:t>  Still, markets react in expected ways to economic decisions taken by firms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0-#ppt_w/2"/>
                                          </p:val>
                                        </p:tav>
                                        <p:tav tm="100000">
                                          <p:val>
                                            <p:strVal val="#ppt_x"/>
                                          </p:val>
                                        </p:tav>
                                      </p:tavLst>
                                    </p:anim>
                                    <p:anim calcmode="lin" valueType="num">
                                      <p:cBhvr additive="base">
                                        <p:cTn id="8" dur="500" fill="hold"/>
                                        <p:tgtEl>
                                          <p:spTgt spid="177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FB8F2200-A912-4E12-9C98-34992967B4B0}" type="slidenum">
              <a:rPr lang="en-US"/>
              <a:pPr/>
              <a:t>23</a:t>
            </a:fld>
            <a:endParaRPr lang="en-US"/>
          </a:p>
        </p:txBody>
      </p:sp>
      <p:sp>
        <p:nvSpPr>
          <p:cNvPr id="174082" name="Rectangle 2"/>
          <p:cNvSpPr>
            <a:spLocks noGrp="1" noChangeArrowheads="1"/>
          </p:cNvSpPr>
          <p:nvPr>
            <p:ph type="title"/>
          </p:nvPr>
        </p:nvSpPr>
        <p:spPr>
          <a:noFill/>
          <a:ln/>
        </p:spPr>
        <p:txBody>
          <a:bodyPr lIns="90487" tIns="44450" rIns="90487" bIns="44450"/>
          <a:lstStyle/>
          <a:p>
            <a:r>
              <a:rPr lang="en-US"/>
              <a:t>Market Reaction to Investment Announcements</a:t>
            </a:r>
          </a:p>
        </p:txBody>
      </p:sp>
      <p:sp>
        <p:nvSpPr>
          <p:cNvPr id="174083" name="Rectangle 3"/>
          <p:cNvSpPr>
            <a:spLocks noChangeArrowheads="1"/>
          </p:cNvSpPr>
          <p:nvPr/>
        </p:nvSpPr>
        <p:spPr bwMode="auto">
          <a:xfrm>
            <a:off x="795338" y="2060575"/>
            <a:ext cx="2984500" cy="466725"/>
          </a:xfrm>
          <a:prstGeom prst="rect">
            <a:avLst/>
          </a:prstGeom>
          <a:noFill/>
          <a:ln w="12700">
            <a:noFill/>
            <a:miter lim="800000"/>
            <a:headEnd/>
            <a:tailEnd/>
          </a:ln>
          <a:effectLst/>
        </p:spPr>
        <p:txBody>
          <a:bodyPr wrap="none" lIns="90487" tIns="44450" rIns="90487" bIns="44450">
            <a:spAutoFit/>
          </a:bodyPr>
          <a:lstStyle/>
          <a:p>
            <a:pPr eaLnBrk="0" hangingPunct="0"/>
            <a:r>
              <a:rPr lang="en-US" i="1">
                <a:latin typeface="Times" pitchFamily="18" charset="0"/>
              </a:rPr>
              <a:t>Type of Announcement</a:t>
            </a:r>
          </a:p>
        </p:txBody>
      </p:sp>
      <p:sp>
        <p:nvSpPr>
          <p:cNvPr id="174084" name="Rectangle 4"/>
          <p:cNvSpPr>
            <a:spLocks noChangeArrowheads="1"/>
          </p:cNvSpPr>
          <p:nvPr/>
        </p:nvSpPr>
        <p:spPr bwMode="auto">
          <a:xfrm>
            <a:off x="4419600" y="2286000"/>
            <a:ext cx="2805113" cy="454025"/>
          </a:xfrm>
          <a:prstGeom prst="rect">
            <a:avLst/>
          </a:prstGeom>
          <a:noFill/>
          <a:ln w="12700">
            <a:noFill/>
            <a:miter lim="800000"/>
            <a:headEnd/>
            <a:tailEnd/>
          </a:ln>
          <a:effectLst/>
        </p:spPr>
        <p:txBody>
          <a:bodyPr wrap="none" lIns="90487" tIns="44450" rIns="90487" bIns="44450">
            <a:spAutoFit/>
          </a:bodyPr>
          <a:lstStyle/>
          <a:p>
            <a:pPr eaLnBrk="0" hangingPunct="0"/>
            <a:r>
              <a:rPr lang="en-US" i="1">
                <a:latin typeface="Times" pitchFamily="18" charset="0"/>
              </a:rPr>
              <a:t>Abnormal Returns on</a:t>
            </a:r>
          </a:p>
        </p:txBody>
      </p:sp>
      <p:sp>
        <p:nvSpPr>
          <p:cNvPr id="174085" name="Rectangle 5"/>
          <p:cNvSpPr>
            <a:spLocks noChangeArrowheads="1"/>
          </p:cNvSpPr>
          <p:nvPr/>
        </p:nvSpPr>
        <p:spPr bwMode="auto">
          <a:xfrm>
            <a:off x="3581400" y="2667000"/>
            <a:ext cx="2574925" cy="454025"/>
          </a:xfrm>
          <a:prstGeom prst="rect">
            <a:avLst/>
          </a:prstGeom>
          <a:noFill/>
          <a:ln w="12700">
            <a:noFill/>
            <a:miter lim="800000"/>
            <a:headEnd/>
            <a:tailEnd/>
          </a:ln>
          <a:effectLst/>
        </p:spPr>
        <p:txBody>
          <a:bodyPr wrap="none" lIns="90487" tIns="44450" rIns="90487" bIns="44450">
            <a:spAutoFit/>
          </a:bodyPr>
          <a:lstStyle/>
          <a:p>
            <a:pPr eaLnBrk="0" hangingPunct="0"/>
            <a:r>
              <a:rPr lang="en-US" i="1">
                <a:latin typeface="Times" pitchFamily="18" charset="0"/>
              </a:rPr>
              <a:t>Announcement Day</a:t>
            </a:r>
          </a:p>
        </p:txBody>
      </p:sp>
      <p:sp>
        <p:nvSpPr>
          <p:cNvPr id="174086" name="Rectangle 6"/>
          <p:cNvSpPr>
            <a:spLocks noChangeArrowheads="1"/>
          </p:cNvSpPr>
          <p:nvPr/>
        </p:nvSpPr>
        <p:spPr bwMode="auto">
          <a:xfrm>
            <a:off x="6270625" y="2654300"/>
            <a:ext cx="2874963" cy="466725"/>
          </a:xfrm>
          <a:prstGeom prst="rect">
            <a:avLst/>
          </a:prstGeom>
          <a:noFill/>
          <a:ln w="12700">
            <a:noFill/>
            <a:miter lim="800000"/>
            <a:headEnd/>
            <a:tailEnd/>
          </a:ln>
          <a:effectLst/>
        </p:spPr>
        <p:txBody>
          <a:bodyPr wrap="none" lIns="90487" tIns="44450" rIns="90487" bIns="44450">
            <a:spAutoFit/>
          </a:bodyPr>
          <a:lstStyle/>
          <a:p>
            <a:pPr eaLnBrk="0" hangingPunct="0"/>
            <a:r>
              <a:rPr lang="en-US" i="1">
                <a:latin typeface="Times" pitchFamily="18" charset="0"/>
              </a:rPr>
              <a:t>Announcement Month</a:t>
            </a:r>
          </a:p>
        </p:txBody>
      </p:sp>
      <p:sp>
        <p:nvSpPr>
          <p:cNvPr id="174087" name="Rectangle 7"/>
          <p:cNvSpPr>
            <a:spLocks noChangeArrowheads="1"/>
          </p:cNvSpPr>
          <p:nvPr/>
        </p:nvSpPr>
        <p:spPr bwMode="auto">
          <a:xfrm>
            <a:off x="795338" y="3249613"/>
            <a:ext cx="3306762"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Joint Venture Formations</a:t>
            </a:r>
          </a:p>
        </p:txBody>
      </p:sp>
      <p:sp>
        <p:nvSpPr>
          <p:cNvPr id="174088" name="Rectangle 8"/>
          <p:cNvSpPr>
            <a:spLocks noChangeArrowheads="1"/>
          </p:cNvSpPr>
          <p:nvPr/>
        </p:nvSpPr>
        <p:spPr bwMode="auto">
          <a:xfrm>
            <a:off x="3810000" y="3290888"/>
            <a:ext cx="2035175" cy="4540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	0.399%</a:t>
            </a:r>
          </a:p>
        </p:txBody>
      </p:sp>
      <p:sp>
        <p:nvSpPr>
          <p:cNvPr id="174089" name="Rectangle 9"/>
          <p:cNvSpPr>
            <a:spLocks noChangeArrowheads="1"/>
          </p:cNvSpPr>
          <p:nvPr/>
        </p:nvSpPr>
        <p:spPr bwMode="auto">
          <a:xfrm>
            <a:off x="6878638" y="3249613"/>
            <a:ext cx="113347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1.412%</a:t>
            </a:r>
          </a:p>
        </p:txBody>
      </p:sp>
      <p:sp>
        <p:nvSpPr>
          <p:cNvPr id="174090" name="Rectangle 10"/>
          <p:cNvSpPr>
            <a:spLocks noChangeArrowheads="1"/>
          </p:cNvSpPr>
          <p:nvPr/>
        </p:nvSpPr>
        <p:spPr bwMode="auto">
          <a:xfrm>
            <a:off x="795338" y="3844925"/>
            <a:ext cx="253682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R&amp;D Expenditures</a:t>
            </a:r>
          </a:p>
        </p:txBody>
      </p:sp>
      <p:sp>
        <p:nvSpPr>
          <p:cNvPr id="174091" name="Rectangle 11"/>
          <p:cNvSpPr>
            <a:spLocks noChangeArrowheads="1"/>
          </p:cNvSpPr>
          <p:nvPr/>
        </p:nvSpPr>
        <p:spPr bwMode="auto">
          <a:xfrm>
            <a:off x="3810000" y="3886200"/>
            <a:ext cx="2035175" cy="4540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	0.251%</a:t>
            </a:r>
          </a:p>
        </p:txBody>
      </p:sp>
      <p:sp>
        <p:nvSpPr>
          <p:cNvPr id="174092" name="Rectangle 12"/>
          <p:cNvSpPr>
            <a:spLocks noChangeArrowheads="1"/>
          </p:cNvSpPr>
          <p:nvPr/>
        </p:nvSpPr>
        <p:spPr bwMode="auto">
          <a:xfrm>
            <a:off x="6878638" y="3844925"/>
            <a:ext cx="113347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1.456%</a:t>
            </a:r>
          </a:p>
        </p:txBody>
      </p:sp>
      <p:sp>
        <p:nvSpPr>
          <p:cNvPr id="174093" name="Rectangle 13"/>
          <p:cNvSpPr>
            <a:spLocks noChangeArrowheads="1"/>
          </p:cNvSpPr>
          <p:nvPr/>
        </p:nvSpPr>
        <p:spPr bwMode="auto">
          <a:xfrm>
            <a:off x="795338" y="4440238"/>
            <a:ext cx="2417762"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Product Strategies</a:t>
            </a:r>
          </a:p>
        </p:txBody>
      </p:sp>
      <p:sp>
        <p:nvSpPr>
          <p:cNvPr id="174094" name="Rectangle 14"/>
          <p:cNvSpPr>
            <a:spLocks noChangeArrowheads="1"/>
          </p:cNvSpPr>
          <p:nvPr/>
        </p:nvSpPr>
        <p:spPr bwMode="auto">
          <a:xfrm>
            <a:off x="3810000" y="4481513"/>
            <a:ext cx="2035175" cy="4540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	0.440%</a:t>
            </a:r>
          </a:p>
        </p:txBody>
      </p:sp>
      <p:sp>
        <p:nvSpPr>
          <p:cNvPr id="174095" name="Rectangle 15"/>
          <p:cNvSpPr>
            <a:spLocks noChangeArrowheads="1"/>
          </p:cNvSpPr>
          <p:nvPr/>
        </p:nvSpPr>
        <p:spPr bwMode="auto">
          <a:xfrm>
            <a:off x="6878638" y="4440238"/>
            <a:ext cx="108267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-0.35%</a:t>
            </a:r>
          </a:p>
        </p:txBody>
      </p:sp>
      <p:sp>
        <p:nvSpPr>
          <p:cNvPr id="174096" name="Rectangle 16"/>
          <p:cNvSpPr>
            <a:spLocks noChangeArrowheads="1"/>
          </p:cNvSpPr>
          <p:nvPr/>
        </p:nvSpPr>
        <p:spPr bwMode="auto">
          <a:xfrm>
            <a:off x="795338" y="5035550"/>
            <a:ext cx="2754312"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Capital Expenditures</a:t>
            </a:r>
          </a:p>
        </p:txBody>
      </p:sp>
      <p:sp>
        <p:nvSpPr>
          <p:cNvPr id="174097" name="Rectangle 17"/>
          <p:cNvSpPr>
            <a:spLocks noChangeArrowheads="1"/>
          </p:cNvSpPr>
          <p:nvPr/>
        </p:nvSpPr>
        <p:spPr bwMode="auto">
          <a:xfrm>
            <a:off x="3810000" y="5076825"/>
            <a:ext cx="2035175" cy="4540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	0.290%</a:t>
            </a:r>
          </a:p>
        </p:txBody>
      </p:sp>
      <p:sp>
        <p:nvSpPr>
          <p:cNvPr id="174098" name="Rectangle 18"/>
          <p:cNvSpPr>
            <a:spLocks noChangeArrowheads="1"/>
          </p:cNvSpPr>
          <p:nvPr/>
        </p:nvSpPr>
        <p:spPr bwMode="auto">
          <a:xfrm>
            <a:off x="6878638" y="5035550"/>
            <a:ext cx="113347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1.499%</a:t>
            </a:r>
          </a:p>
        </p:txBody>
      </p:sp>
      <p:sp>
        <p:nvSpPr>
          <p:cNvPr id="174099" name="Rectangle 19"/>
          <p:cNvSpPr>
            <a:spLocks noChangeArrowheads="1"/>
          </p:cNvSpPr>
          <p:nvPr/>
        </p:nvSpPr>
        <p:spPr bwMode="auto">
          <a:xfrm>
            <a:off x="795338" y="5630863"/>
            <a:ext cx="263842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All Announcements</a:t>
            </a:r>
          </a:p>
        </p:txBody>
      </p:sp>
      <p:sp>
        <p:nvSpPr>
          <p:cNvPr id="174100" name="Rectangle 20"/>
          <p:cNvSpPr>
            <a:spLocks noChangeArrowheads="1"/>
          </p:cNvSpPr>
          <p:nvPr/>
        </p:nvSpPr>
        <p:spPr bwMode="auto">
          <a:xfrm>
            <a:off x="3810000" y="5672138"/>
            <a:ext cx="2035175" cy="4540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	0.355%</a:t>
            </a:r>
          </a:p>
        </p:txBody>
      </p:sp>
      <p:sp>
        <p:nvSpPr>
          <p:cNvPr id="174101" name="Rectangle 21"/>
          <p:cNvSpPr>
            <a:spLocks noChangeArrowheads="1"/>
          </p:cNvSpPr>
          <p:nvPr/>
        </p:nvSpPr>
        <p:spPr bwMode="auto">
          <a:xfrm>
            <a:off x="6878638" y="5630863"/>
            <a:ext cx="1133475" cy="466725"/>
          </a:xfrm>
          <a:prstGeom prst="rect">
            <a:avLst/>
          </a:prstGeom>
          <a:noFill/>
          <a:ln w="12700">
            <a:noFill/>
            <a:miter lim="800000"/>
            <a:headEnd/>
            <a:tailEnd/>
          </a:ln>
          <a:effectLst/>
        </p:spPr>
        <p:txBody>
          <a:bodyPr wrap="none" lIns="90487" tIns="44450" rIns="90487" bIns="44450">
            <a:spAutoFit/>
          </a:bodyPr>
          <a:lstStyle/>
          <a:p>
            <a:pPr eaLnBrk="0" hangingPunct="0"/>
            <a:r>
              <a:rPr lang="en-US">
                <a:latin typeface="Times" pitchFamily="18" charset="0"/>
              </a:rPr>
              <a:t>0.984%</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9A4827C-4EF2-4D3D-A6AA-8A12A9C9598A}" type="slidenum">
              <a:rPr lang="en-US"/>
              <a:pPr/>
              <a:t>24</a:t>
            </a:fld>
            <a:endParaRPr lang="en-US"/>
          </a:p>
        </p:txBody>
      </p:sp>
      <p:sp>
        <p:nvSpPr>
          <p:cNvPr id="179202" name="Rectangle 2"/>
          <p:cNvSpPr>
            <a:spLocks noGrp="1" noChangeArrowheads="1"/>
          </p:cNvSpPr>
          <p:nvPr>
            <p:ph type="title"/>
          </p:nvPr>
        </p:nvSpPr>
        <p:spPr>
          <a:noFill/>
          <a:ln/>
        </p:spPr>
        <p:txBody>
          <a:bodyPr lIns="90487" tIns="44450" rIns="90487" bIns="44450"/>
          <a:lstStyle/>
          <a:p>
            <a:r>
              <a:rPr lang="en-US" dirty="0" smtClean="0"/>
              <a:t>Firms </a:t>
            </a:r>
            <a:r>
              <a:rPr lang="en-US" dirty="0"/>
              <a:t>and Society</a:t>
            </a:r>
          </a:p>
        </p:txBody>
      </p:sp>
      <p:sp>
        <p:nvSpPr>
          <p:cNvPr id="179203" name="Rectangle 3"/>
          <p:cNvSpPr>
            <a:spLocks noGrp="1" noChangeArrowheads="1"/>
          </p:cNvSpPr>
          <p:nvPr>
            <p:ph type="body" idx="1"/>
          </p:nvPr>
        </p:nvSpPr>
        <p:spPr>
          <a:noFill/>
          <a:ln/>
        </p:spPr>
        <p:txBody>
          <a:bodyPr lIns="90487" tIns="44450" rIns="90487" bIns="44450"/>
          <a:lstStyle/>
          <a:p>
            <a:pPr>
              <a:lnSpc>
                <a:spcPct val="90000"/>
              </a:lnSpc>
            </a:pPr>
            <a:r>
              <a:rPr lang="en-US" sz="2400" dirty="0" smtClean="0"/>
              <a:t>Financial </a:t>
            </a:r>
            <a:r>
              <a:rPr lang="en-US" sz="2400" dirty="0"/>
              <a:t>decisions can </a:t>
            </a:r>
            <a:r>
              <a:rPr lang="en-US" sz="2400" dirty="0" smtClean="0"/>
              <a:t>also create </a:t>
            </a:r>
            <a:r>
              <a:rPr lang="en-US" sz="2400" dirty="0"/>
              <a:t>social costs and benefits.</a:t>
            </a:r>
          </a:p>
          <a:p>
            <a:pPr lvl="1">
              <a:lnSpc>
                <a:spcPct val="90000"/>
              </a:lnSpc>
            </a:pPr>
            <a:r>
              <a:rPr lang="en-US" sz="2000" dirty="0"/>
              <a:t>A social cost or benefit is a cost or benefit that accrues to society as a whole and </a:t>
            </a:r>
            <a:r>
              <a:rPr lang="en-US" sz="2000" i="1" dirty="0" smtClean="0"/>
              <a:t>not</a:t>
            </a:r>
            <a:r>
              <a:rPr lang="en-US" sz="2000" dirty="0" smtClean="0"/>
              <a:t> </a:t>
            </a:r>
            <a:r>
              <a:rPr lang="en-US" sz="2000" dirty="0"/>
              <a:t>to the firm making the decision. </a:t>
            </a:r>
          </a:p>
          <a:p>
            <a:pPr lvl="2">
              <a:lnSpc>
                <a:spcPct val="90000"/>
              </a:lnSpc>
            </a:pPr>
            <a:r>
              <a:rPr lang="en-US" sz="1800" dirty="0" smtClean="0"/>
              <a:t>Environmental </a:t>
            </a:r>
            <a:r>
              <a:rPr lang="en-US" sz="1800" dirty="0"/>
              <a:t>costs (pollution, health costs, </a:t>
            </a:r>
            <a:r>
              <a:rPr lang="en-US" sz="1800" dirty="0" smtClean="0"/>
              <a:t>etc.)</a:t>
            </a:r>
            <a:endParaRPr lang="en-US" sz="1800" dirty="0"/>
          </a:p>
          <a:p>
            <a:pPr lvl="2">
              <a:lnSpc>
                <a:spcPct val="90000"/>
              </a:lnSpc>
            </a:pPr>
            <a:r>
              <a:rPr lang="en-US" sz="1800" dirty="0"/>
              <a:t>Q</a:t>
            </a:r>
            <a:r>
              <a:rPr lang="en-US" sz="1800" dirty="0" smtClean="0"/>
              <a:t>uality </a:t>
            </a:r>
            <a:r>
              <a:rPr lang="en-US" sz="1800" dirty="0"/>
              <a:t>of Life' costs (traffic, housing, safety, etc.)</a:t>
            </a:r>
          </a:p>
          <a:p>
            <a:pPr lvl="1">
              <a:lnSpc>
                <a:spcPct val="90000"/>
              </a:lnSpc>
            </a:pPr>
            <a:r>
              <a:rPr lang="en-US" sz="2000" dirty="0"/>
              <a:t>Examples of social benefits include:</a:t>
            </a:r>
          </a:p>
          <a:p>
            <a:pPr lvl="2">
              <a:lnSpc>
                <a:spcPct val="90000"/>
              </a:lnSpc>
            </a:pPr>
            <a:r>
              <a:rPr lang="en-US" sz="1800" dirty="0" smtClean="0"/>
              <a:t>Creating </a:t>
            </a:r>
            <a:r>
              <a:rPr lang="en-US" sz="1800" dirty="0"/>
              <a:t>employment in areas with high unemployment</a:t>
            </a:r>
          </a:p>
          <a:p>
            <a:pPr lvl="2">
              <a:lnSpc>
                <a:spcPct val="90000"/>
              </a:lnSpc>
            </a:pPr>
            <a:r>
              <a:rPr lang="en-US" sz="1800" dirty="0" smtClean="0"/>
              <a:t>Supporting </a:t>
            </a:r>
            <a:r>
              <a:rPr lang="en-US" sz="1800" dirty="0"/>
              <a:t>development in inner cities </a:t>
            </a:r>
          </a:p>
          <a:p>
            <a:pPr lvl="2">
              <a:lnSpc>
                <a:spcPct val="90000"/>
              </a:lnSpc>
            </a:pPr>
            <a:r>
              <a:rPr lang="en-US" sz="1800" dirty="0" smtClean="0"/>
              <a:t>Creating </a:t>
            </a:r>
            <a:r>
              <a:rPr lang="en-US" sz="1800" dirty="0"/>
              <a:t>access to goods in areas where such access does not </a:t>
            </a:r>
            <a:r>
              <a:rPr lang="en-US" sz="1800" dirty="0" smtClean="0"/>
              <a:t>exist</a:t>
            </a:r>
          </a:p>
          <a:p>
            <a:pPr>
              <a:lnSpc>
                <a:spcPct val="90000"/>
              </a:lnSpc>
            </a:pPr>
            <a:r>
              <a:rPr lang="en-US" sz="2400" dirty="0" smtClean="0"/>
              <a:t>However, if shareholders do not benefit from socially beneficial actions they may not take enough of these; similarly, they make engage in actions that are socially detrimental but that do not hurt them.</a:t>
            </a:r>
            <a:endParaRPr lang="en-US" sz="24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8D6C130-7329-4AEE-9DB9-36FF416A0CB3}" type="slidenum">
              <a:rPr lang="en-US"/>
              <a:pPr/>
              <a:t>25</a:t>
            </a:fld>
            <a:endParaRPr lang="en-US"/>
          </a:p>
        </p:txBody>
      </p:sp>
      <p:sp>
        <p:nvSpPr>
          <p:cNvPr id="189442" name="Rectangle 2"/>
          <p:cNvSpPr>
            <a:spLocks noGrp="1" noChangeArrowheads="1"/>
          </p:cNvSpPr>
          <p:nvPr>
            <p:ph type="title"/>
          </p:nvPr>
        </p:nvSpPr>
        <p:spPr>
          <a:noFill/>
          <a:ln/>
        </p:spPr>
        <p:txBody>
          <a:bodyPr lIns="90487" tIns="44450" rIns="90487" bIns="44450"/>
          <a:lstStyle/>
          <a:p>
            <a:r>
              <a:rPr lang="en-US"/>
              <a:t>The Societal Response</a:t>
            </a:r>
          </a:p>
        </p:txBody>
      </p:sp>
      <p:sp>
        <p:nvSpPr>
          <p:cNvPr id="189443" name="Rectangle 3"/>
          <p:cNvSpPr>
            <a:spLocks noGrp="1" noChangeArrowheads="1"/>
          </p:cNvSpPr>
          <p:nvPr>
            <p:ph type="body" idx="1"/>
          </p:nvPr>
        </p:nvSpPr>
        <p:spPr>
          <a:noFill/>
          <a:ln/>
        </p:spPr>
        <p:txBody>
          <a:bodyPr lIns="90487" tIns="44450" rIns="90487" bIns="44450"/>
          <a:lstStyle/>
          <a:p>
            <a:pPr>
              <a:lnSpc>
                <a:spcPct val="90000"/>
              </a:lnSpc>
            </a:pPr>
            <a:r>
              <a:rPr lang="en-US" sz="2400"/>
              <a:t>If firms consistently flout societal norms and create large social costs, the governmental response (especially in a democracy) is for laws and regulations to be passed against such behavior.</a:t>
            </a:r>
          </a:p>
          <a:p>
            <a:pPr lvl="1">
              <a:lnSpc>
                <a:spcPct val="90000"/>
              </a:lnSpc>
            </a:pPr>
            <a:r>
              <a:rPr lang="en-US" sz="2000"/>
              <a:t>e.g.: Laws against using underage labor in the United States</a:t>
            </a:r>
          </a:p>
          <a:p>
            <a:pPr>
              <a:lnSpc>
                <a:spcPct val="90000"/>
              </a:lnSpc>
            </a:pPr>
            <a:r>
              <a:rPr lang="en-US" sz="2400"/>
              <a:t>For firms catering to a more socially conscious clientele, the failure to meet societal norms (even if it is legal) can lead to loss of business and value</a:t>
            </a:r>
          </a:p>
          <a:p>
            <a:pPr lvl="1">
              <a:lnSpc>
                <a:spcPct val="90000"/>
              </a:lnSpc>
            </a:pPr>
            <a:r>
              <a:rPr lang="en-US" sz="2000"/>
              <a:t>e.g. Specialty retailers being criticized for using under age labor in other countries (where it might be legal)</a:t>
            </a:r>
          </a:p>
          <a:p>
            <a:pPr>
              <a:lnSpc>
                <a:spcPct val="90000"/>
              </a:lnSpc>
            </a:pPr>
            <a:r>
              <a:rPr lang="en-US" sz="2400"/>
              <a:t>Finally, investors may choose not to invest in stocks of firms that they view as social outcasts. </a:t>
            </a:r>
          </a:p>
          <a:p>
            <a:pPr lvl="1">
              <a:lnSpc>
                <a:spcPct val="90000"/>
              </a:lnSpc>
            </a:pPr>
            <a:r>
              <a:rPr lang="en-US" sz="2000"/>
              <a:t>e.g.. Tobacco firms and the growth of “socially responsible” funds (Calvert..)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Although there are misalignments between manager interests and stockholder interests, there are many mechanisms, such as </a:t>
            </a:r>
          </a:p>
          <a:p>
            <a:pPr lvl="1"/>
            <a:r>
              <a:rPr lang="en-US" dirty="0" smtClean="0"/>
              <a:t>Managerial compensation</a:t>
            </a:r>
          </a:p>
          <a:p>
            <a:pPr lvl="1"/>
            <a:r>
              <a:rPr lang="en-US" dirty="0" smtClean="0"/>
              <a:t>Takeovers</a:t>
            </a:r>
          </a:p>
          <a:p>
            <a:pPr lvl="1"/>
            <a:r>
              <a:rPr lang="en-US" dirty="0" smtClean="0"/>
              <a:t>Board of Directors</a:t>
            </a:r>
          </a:p>
          <a:p>
            <a:pPr lvl="1"/>
            <a:r>
              <a:rPr lang="en-US" dirty="0" smtClean="0"/>
              <a:t>Annual General Meeting</a:t>
            </a:r>
          </a:p>
          <a:p>
            <a:r>
              <a:rPr lang="en-US" dirty="0" smtClean="0"/>
              <a:t>These work most of the time.  When they don’t work, society might have to take steps through legislation.</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 Structures</a:t>
            </a:r>
            <a:endParaRPr lang="en-US" dirty="0"/>
          </a:p>
        </p:txBody>
      </p:sp>
      <p:sp>
        <p:nvSpPr>
          <p:cNvPr id="3" name="Content Placeholder 2"/>
          <p:cNvSpPr>
            <a:spLocks noGrp="1"/>
          </p:cNvSpPr>
          <p:nvPr>
            <p:ph idx="1"/>
          </p:nvPr>
        </p:nvSpPr>
        <p:spPr/>
        <p:txBody>
          <a:bodyPr/>
          <a:lstStyle/>
          <a:p>
            <a:r>
              <a:rPr lang="en-US" sz="2400" dirty="0" smtClean="0"/>
              <a:t>Sole Proprietorships</a:t>
            </a:r>
          </a:p>
          <a:p>
            <a:pPr lvl="1"/>
            <a:r>
              <a:rPr lang="en-US" sz="2000" dirty="0" smtClean="0"/>
              <a:t>A business owned and run by one person.  71% of businesses in 2007 were sole proprietorships, but they accounted for only 5% of total sales.</a:t>
            </a:r>
          </a:p>
          <a:p>
            <a:pPr lvl="1"/>
            <a:r>
              <a:rPr lang="en-US" sz="2000" dirty="0" smtClean="0"/>
              <a:t>Easy to set up.</a:t>
            </a:r>
          </a:p>
          <a:p>
            <a:pPr lvl="1"/>
            <a:r>
              <a:rPr lang="en-US" sz="2000" dirty="0" smtClean="0"/>
              <a:t>The owner has unlimited personal liability.</a:t>
            </a:r>
          </a:p>
          <a:p>
            <a:r>
              <a:rPr lang="en-US" sz="2400" dirty="0" smtClean="0"/>
              <a:t>Partnerships</a:t>
            </a:r>
          </a:p>
          <a:p>
            <a:pPr lvl="1"/>
            <a:r>
              <a:rPr lang="en-US" sz="2000" dirty="0" smtClean="0"/>
              <a:t>Like a sole proprietorship, but with more than one owner.</a:t>
            </a:r>
          </a:p>
          <a:p>
            <a:pPr lvl="1"/>
            <a:r>
              <a:rPr lang="en-US" sz="2000" dirty="0" smtClean="0"/>
              <a:t>All partners are liable for the firm’s debt.</a:t>
            </a:r>
          </a:p>
          <a:p>
            <a:pPr lvl="1"/>
            <a:r>
              <a:rPr lang="en-US" sz="2000" dirty="0" smtClean="0"/>
              <a:t>Law firms, groups of doctors are often organized as partnerships.</a:t>
            </a:r>
          </a:p>
          <a:p>
            <a:pPr lvl="1"/>
            <a:r>
              <a:rPr lang="en-US" sz="2000" dirty="0" smtClean="0"/>
              <a:t>The partner’s personal liability increases the confidence of the firm’s clients that the partners will work to maintain the firm’s reputation.</a:t>
            </a:r>
            <a:endParaRPr lang="en-US" sz="20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3</a:t>
            </a:fld>
            <a:endParaRPr lang="en-US"/>
          </a:p>
        </p:txBody>
      </p:sp>
      <p:sp>
        <p:nvSpPr>
          <p:cNvPr id="6" name="TextBox 5"/>
          <p:cNvSpPr txBox="1"/>
          <p:nvPr/>
        </p:nvSpPr>
        <p:spPr>
          <a:xfrm>
            <a:off x="1371600" y="6172200"/>
            <a:ext cx="6705600" cy="307777"/>
          </a:xfrm>
          <a:prstGeom prst="rect">
            <a:avLst/>
          </a:prstGeom>
          <a:noFill/>
        </p:spPr>
        <p:txBody>
          <a:bodyPr wrap="square" rtlCol="0">
            <a:spAutoFit/>
          </a:bodyPr>
          <a:lstStyle/>
          <a:p>
            <a:r>
              <a:rPr lang="en-US" sz="1400" dirty="0" smtClean="0"/>
              <a:t>http://www.bizstats.com/reports/industry-sales-firm-summary.asp</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 Structures</a:t>
            </a:r>
            <a:endParaRPr lang="en-US" dirty="0"/>
          </a:p>
        </p:txBody>
      </p:sp>
      <p:sp>
        <p:nvSpPr>
          <p:cNvPr id="3" name="Content Placeholder 2"/>
          <p:cNvSpPr>
            <a:spLocks noGrp="1"/>
          </p:cNvSpPr>
          <p:nvPr>
            <p:ph idx="1"/>
          </p:nvPr>
        </p:nvSpPr>
        <p:spPr>
          <a:xfrm>
            <a:off x="457200" y="1752600"/>
            <a:ext cx="8458200" cy="3881438"/>
          </a:xfrm>
        </p:spPr>
        <p:txBody>
          <a:bodyPr/>
          <a:lstStyle/>
          <a:p>
            <a:r>
              <a:rPr lang="en-US" dirty="0" smtClean="0"/>
              <a:t>Limited Partnership</a:t>
            </a:r>
          </a:p>
          <a:p>
            <a:pPr lvl="1"/>
            <a:r>
              <a:rPr lang="en-US" dirty="0" smtClean="0"/>
              <a:t>Has general partnerships, who have unlimited liability; and limited partners with liability limited to the extent of their investment.</a:t>
            </a:r>
          </a:p>
          <a:p>
            <a:pPr lvl="1"/>
            <a:r>
              <a:rPr lang="en-US" dirty="0" smtClean="0"/>
              <a:t>The general partner runs the business; limited partners cannot be legally involved in business decisions.</a:t>
            </a:r>
          </a:p>
          <a:p>
            <a:r>
              <a:rPr lang="en-US" dirty="0" smtClean="0"/>
              <a:t>Limited Liability Company (LLC)</a:t>
            </a:r>
          </a:p>
          <a:p>
            <a:pPr lvl="1"/>
            <a:r>
              <a:rPr lang="en-US" dirty="0" smtClean="0"/>
              <a:t>Similar to a limited partnership, but without a general partner; all partners can run the business.</a:t>
            </a:r>
          </a:p>
          <a:p>
            <a:pPr lvl="1"/>
            <a:r>
              <a:rPr lang="en-US" dirty="0" smtClean="0"/>
              <a:t>The LLC is not a separate legal entity.</a:t>
            </a:r>
          </a:p>
          <a:p>
            <a:pPr lvl="1"/>
            <a:r>
              <a:rPr lang="en-US" dirty="0" smtClean="0"/>
              <a:t>Allows pass-through taxation.</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1"/>
          </p:nvPr>
        </p:nvSpPr>
        <p:spPr/>
        <p:txBody>
          <a:bodyPr/>
          <a:lstStyle/>
          <a:p>
            <a:r>
              <a:rPr lang="en-US" sz="2400" dirty="0" smtClean="0"/>
              <a:t>A corporation is similar to an LLC, but it is a legally defined entity, separate from its owners.  </a:t>
            </a:r>
          </a:p>
          <a:p>
            <a:r>
              <a:rPr lang="en-US" sz="2400" dirty="0" smtClean="0"/>
              <a:t>It can enter into contracts, acquire assets and incur obligations.</a:t>
            </a:r>
          </a:p>
          <a:p>
            <a:r>
              <a:rPr lang="en-US" sz="2400" dirty="0" smtClean="0"/>
              <a:t>The owners of a corporation are not liable for its obligations and it is not liable for any personal obligations of its owners.</a:t>
            </a:r>
          </a:p>
          <a:p>
            <a:r>
              <a:rPr lang="en-US" sz="2400" dirty="0" smtClean="0"/>
              <a:t>Corporations must be legally formed according to the laws of the state where it is incorporated.</a:t>
            </a:r>
          </a:p>
          <a:p>
            <a:r>
              <a:rPr lang="en-US" sz="2400" dirty="0" smtClean="0"/>
              <a:t>The corporate charter specifies the rules by which the corporation is run.</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1"/>
          </p:nvPr>
        </p:nvSpPr>
        <p:spPr>
          <a:xfrm>
            <a:off x="609600" y="1752600"/>
            <a:ext cx="8305800" cy="3881438"/>
          </a:xfrm>
        </p:spPr>
        <p:txBody>
          <a:bodyPr/>
          <a:lstStyle/>
          <a:p>
            <a:r>
              <a:rPr lang="en-US" sz="2400" dirty="0" smtClean="0"/>
              <a:t>The entire ownership stake of a corporation is divided into shares known as stock.  The collection of all the outstanding shares of a corporation is known as its equity.</a:t>
            </a:r>
          </a:p>
          <a:p>
            <a:r>
              <a:rPr lang="en-US" sz="2400" dirty="0" smtClean="0"/>
              <a:t>An owner of a corporation is known as a shareholder and is entitled to dividend payments, made at the discretion of the corporation.</a:t>
            </a:r>
          </a:p>
          <a:p>
            <a:r>
              <a:rPr lang="en-US" sz="2400" dirty="0" smtClean="0"/>
              <a:t>The management of a corporation is different from its ownership; this allows free trade in its shares.</a:t>
            </a:r>
          </a:p>
          <a:p>
            <a:r>
              <a:rPr lang="en-US" sz="2400" dirty="0" smtClean="0"/>
              <a:t>This means that a corporation can raise more funds than a partnership or a sole proprietorship.</a:t>
            </a:r>
          </a:p>
          <a:p>
            <a:r>
              <a:rPr lang="en-US" sz="2400" dirty="0" smtClean="0"/>
              <a:t>Since the corporation is a separate entity, it is taxed on its profits; its shareholders are taxed again on their dividends.</a:t>
            </a:r>
          </a:p>
          <a:p>
            <a:endParaRPr lang="en-US" sz="2400" dirty="0" smtClean="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 vs. Control of Corporations</a:t>
            </a:r>
            <a:endParaRPr lang="en-US" dirty="0"/>
          </a:p>
        </p:txBody>
      </p:sp>
      <p:sp>
        <p:nvSpPr>
          <p:cNvPr id="3" name="Content Placeholder 2"/>
          <p:cNvSpPr>
            <a:spLocks noGrp="1"/>
          </p:cNvSpPr>
          <p:nvPr>
            <p:ph idx="1"/>
          </p:nvPr>
        </p:nvSpPr>
        <p:spPr/>
        <p:txBody>
          <a:bodyPr/>
          <a:lstStyle/>
          <a:p>
            <a:r>
              <a:rPr lang="en-US" sz="2400" dirty="0" smtClean="0"/>
              <a:t>Since there are usually many owners of a corporation, it is not feasible for owners to have a direct say in management.</a:t>
            </a:r>
          </a:p>
          <a:p>
            <a:r>
              <a:rPr lang="en-US" sz="2400" dirty="0" smtClean="0"/>
              <a:t>Shareholders exercise control by electing a board of directors, who have ultimate decision-making authority.</a:t>
            </a:r>
          </a:p>
          <a:p>
            <a:r>
              <a:rPr lang="en-US" sz="2400" dirty="0" smtClean="0"/>
              <a:t>The board delegates most day-to-day decisions to management, which is headed by the chief executive officer (CEO).</a:t>
            </a:r>
          </a:p>
          <a:p>
            <a:r>
              <a:rPr lang="en-US" sz="2400" dirty="0" smtClean="0"/>
              <a:t>The CEO is charged with running the corporation according to the rules and policies set by the Board.</a:t>
            </a:r>
          </a:p>
          <a:p>
            <a:r>
              <a:rPr lang="en-US" sz="2400" dirty="0" smtClean="0"/>
              <a:t>Sometimes the CEO is also the chairman of the Board.</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Bankruptcy</a:t>
            </a:r>
            <a:endParaRPr lang="en-US" dirty="0"/>
          </a:p>
        </p:txBody>
      </p:sp>
      <p:sp>
        <p:nvSpPr>
          <p:cNvPr id="3" name="Content Placeholder 2"/>
          <p:cNvSpPr>
            <a:spLocks noGrp="1"/>
          </p:cNvSpPr>
          <p:nvPr>
            <p:ph idx="1"/>
          </p:nvPr>
        </p:nvSpPr>
        <p:spPr/>
        <p:txBody>
          <a:bodyPr/>
          <a:lstStyle/>
          <a:p>
            <a:r>
              <a:rPr lang="en-US" sz="2400" dirty="0" smtClean="0"/>
              <a:t>When a corporation is unable to pay its debts, the creditors are entitled to seize its assets in compensation for the default.</a:t>
            </a:r>
          </a:p>
          <a:p>
            <a:r>
              <a:rPr lang="en-US" sz="2400" dirty="0" smtClean="0"/>
              <a:t>To prevent this, the management may negotiate with creditors or may file for bankruptcy protection.</a:t>
            </a:r>
          </a:p>
          <a:p>
            <a:r>
              <a:rPr lang="en-US" sz="2400" dirty="0" smtClean="0"/>
              <a:t>In bankruptcy, management is given the chance to reorganize the firm and negotiate with creditors without fear of assets being seized.</a:t>
            </a:r>
          </a:p>
          <a:p>
            <a:r>
              <a:rPr lang="en-US" sz="2400" dirty="0" smtClean="0"/>
              <a:t>This allows for an orderly liquidation or for an orderly transfer of control to creditors.</a:t>
            </a:r>
          </a:p>
          <a:p>
            <a:r>
              <a:rPr lang="en-US" sz="2400" dirty="0" smtClean="0"/>
              <a:t>Sometimes, existing shareholders maintain control but their stake is greatly reduced.</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C32EB2F7-91A8-4C45-9DFC-CF3108651A9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Markets</a:t>
            </a:r>
            <a:endParaRPr lang="en-US" dirty="0"/>
          </a:p>
        </p:txBody>
      </p:sp>
      <p:sp>
        <p:nvSpPr>
          <p:cNvPr id="3" name="Content Placeholder 2"/>
          <p:cNvSpPr>
            <a:spLocks noGrp="1"/>
          </p:cNvSpPr>
          <p:nvPr>
            <p:ph idx="1"/>
          </p:nvPr>
        </p:nvSpPr>
        <p:spPr>
          <a:xfrm>
            <a:off x="609600" y="1752600"/>
            <a:ext cx="8382000" cy="3881438"/>
          </a:xfrm>
        </p:spPr>
        <p:txBody>
          <a:bodyPr/>
          <a:lstStyle/>
          <a:p>
            <a:r>
              <a:rPr lang="en-US" sz="2200" dirty="0" smtClean="0"/>
              <a:t>From an outsider’s perspective, one of the most important aspects of an investment in a corporation is its liquidity, i.e. the ability to convert it into cash with very little loss.</a:t>
            </a:r>
          </a:p>
          <a:p>
            <a:r>
              <a:rPr lang="en-US" sz="2200" dirty="0" smtClean="0"/>
              <a:t>This is possible because the shares of many corporations are traded on organized exchanges.  Such corporations are called public companies.</a:t>
            </a:r>
          </a:p>
          <a:p>
            <a:r>
              <a:rPr lang="en-US" sz="2200" dirty="0" smtClean="0"/>
              <a:t>The largest exchanges in the US are the NYSE, the AMEX and the </a:t>
            </a:r>
            <a:r>
              <a:rPr lang="en-US" sz="2200" dirty="0" err="1" smtClean="0"/>
              <a:t>Nasdaq</a:t>
            </a:r>
            <a:r>
              <a:rPr lang="en-US" sz="2200" dirty="0" smtClean="0"/>
              <a:t>.</a:t>
            </a:r>
          </a:p>
          <a:p>
            <a:r>
              <a:rPr lang="en-US" sz="2200" dirty="0" smtClean="0"/>
              <a:t>The NYSE and the AMEX have specialists who match buyers and sellers.</a:t>
            </a:r>
          </a:p>
          <a:p>
            <a:r>
              <a:rPr lang="en-US" sz="2200" dirty="0" smtClean="0"/>
              <a:t>On the </a:t>
            </a:r>
            <a:r>
              <a:rPr lang="en-US" sz="2200" dirty="0" err="1" smtClean="0"/>
              <a:t>Nasdaq</a:t>
            </a:r>
            <a:r>
              <a:rPr lang="en-US" sz="2200" dirty="0" smtClean="0"/>
              <a:t>, there are market makers who posts bids and offers to trade in shares at different prices; the system is set up to fill orders at the best prices.</a:t>
            </a:r>
            <a:endParaRPr lang="en-US" sz="22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C32EB2F7-91A8-4C45-9DFC-CF3108651A98}" type="slidenum">
              <a:rPr lang="en-US" smtClean="0"/>
              <a:pPr/>
              <a:t>9</a:t>
            </a:fld>
            <a:endParaRPr lang="en-US"/>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589</TotalTime>
  <Pages>58</Pages>
  <Words>3724</Words>
  <Application>Microsoft PowerPoint 4.0</Application>
  <PresentationFormat>Letter Paper (8.5x11 in)</PresentationFormat>
  <Paragraphs>266</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Times</vt:lpstr>
      <vt:lpstr>Times New Roman</vt:lpstr>
      <vt:lpstr>Wingdings</vt:lpstr>
      <vt:lpstr>Straight Edge</vt:lpstr>
      <vt:lpstr>The Corporation and How it Functions</vt:lpstr>
      <vt:lpstr>What is corporate finance?</vt:lpstr>
      <vt:lpstr>Firm Structures</vt:lpstr>
      <vt:lpstr>Firm Structures</vt:lpstr>
      <vt:lpstr>Corporations</vt:lpstr>
      <vt:lpstr>Corporations</vt:lpstr>
      <vt:lpstr>Ownership vs. Control of Corporations</vt:lpstr>
      <vt:lpstr>Corporate Bankruptcy</vt:lpstr>
      <vt:lpstr>Stock Markets</vt:lpstr>
      <vt:lpstr>The Objective of the Firm</vt:lpstr>
      <vt:lpstr>Why we focus on maximizing stockholder value instead of firm value</vt:lpstr>
      <vt:lpstr>Why we focus on maximizing stockholder value instead of firm value</vt:lpstr>
      <vt:lpstr>The Agency Cost Problem</vt:lpstr>
      <vt:lpstr>Managerial Compensation</vt:lpstr>
      <vt:lpstr>Takeovers as instances of managers looking out for themselves</vt:lpstr>
      <vt:lpstr>The Annual Meeting as a disciplinary venue</vt:lpstr>
      <vt:lpstr>Problems with the Board of Directors</vt:lpstr>
      <vt:lpstr>The Market for Corporate Control</vt:lpstr>
      <vt:lpstr>The Market for Corporate Control</vt:lpstr>
      <vt:lpstr>Managers control the release of information to the general public</vt:lpstr>
      <vt:lpstr>The Financial Market Response</vt:lpstr>
      <vt:lpstr>Some Critiques of Market Prices as Reflectors of Value </vt:lpstr>
      <vt:lpstr>Market Reaction to Investment Announcements</vt:lpstr>
      <vt:lpstr>Firms and Society</vt:lpstr>
      <vt:lpstr>The Societal Response</vt:lpstr>
      <vt:lpstr>Conclusion</vt:lpstr>
    </vt:vector>
  </TitlesOfParts>
  <Company>Arthamimun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Financial Analysis: Intro and Firm Objectives</dc:title>
  <dc:subject/>
  <dc:creator>P.V. Viswanath</dc:creator>
  <cp:keywords/>
  <dc:description/>
  <cp:lastModifiedBy>Pace University</cp:lastModifiedBy>
  <cp:revision>74</cp:revision>
  <cp:lastPrinted>2000-01-04T15:55:17Z</cp:lastPrinted>
  <dcterms:created xsi:type="dcterms:W3CDTF">1998-04-17T17:34:42Z</dcterms:created>
  <dcterms:modified xsi:type="dcterms:W3CDTF">2009-01-22T03:01:37Z</dcterms:modified>
</cp:coreProperties>
</file>