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6.xml" ContentType="application/vnd.openxmlformats-officedocument.presentationml.tags+xml"/>
  <Override PartName="/ppt/notesSlides/notesSlide12.xml" ContentType="application/vnd.openxmlformats-officedocument.presentationml.notesSlide+xml"/>
  <Override PartName="/ppt/tags/tag7.xml" ContentType="application/vnd.openxmlformats-officedocument.presentationml.tags+xml"/>
  <Override PartName="/ppt/notesSlides/notesSlide1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tags/tag18.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19.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20.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21.xml" ContentType="application/vnd.openxmlformats-officedocument.presentationml.notesSlide+xml"/>
  <Override PartName="/ppt/tags/tag28.xml" ContentType="application/vnd.openxmlformats-officedocument.presentationml.tags+xml"/>
  <Override PartName="/ppt/notesSlides/notesSlide22.xml" ContentType="application/vnd.openxmlformats-officedocument.presentationml.notesSlide+xml"/>
  <Override PartName="/ppt/tags/tag29.xml" ContentType="application/vnd.openxmlformats-officedocument.presentationml.tags+xml"/>
  <Override PartName="/ppt/notesSlides/notesSlide23.xml" ContentType="application/vnd.openxmlformats-officedocument.presentationml.notesSlide+xml"/>
  <Override PartName="/ppt/tags/tag30.xml" ContentType="application/vnd.openxmlformats-officedocument.presentationml.tags+xml"/>
  <Override PartName="/ppt/notesSlides/notesSlide24.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52"/>
  </p:notesMasterIdLst>
  <p:handoutMasterIdLst>
    <p:handoutMasterId r:id="rId53"/>
  </p:handoutMasterIdLst>
  <p:sldIdLst>
    <p:sldId id="260" r:id="rId5"/>
    <p:sldId id="325" r:id="rId6"/>
    <p:sldId id="261" r:id="rId7"/>
    <p:sldId id="331" r:id="rId8"/>
    <p:sldId id="333" r:id="rId9"/>
    <p:sldId id="259" r:id="rId10"/>
    <p:sldId id="263" r:id="rId11"/>
    <p:sldId id="262" r:id="rId12"/>
    <p:sldId id="353" r:id="rId13"/>
    <p:sldId id="264" r:id="rId14"/>
    <p:sldId id="265" r:id="rId15"/>
    <p:sldId id="266" r:id="rId16"/>
    <p:sldId id="363" r:id="rId17"/>
    <p:sldId id="330" r:id="rId18"/>
    <p:sldId id="267" r:id="rId19"/>
    <p:sldId id="371" r:id="rId20"/>
    <p:sldId id="370" r:id="rId21"/>
    <p:sldId id="372" r:id="rId22"/>
    <p:sldId id="373" r:id="rId23"/>
    <p:sldId id="374" r:id="rId24"/>
    <p:sldId id="354" r:id="rId25"/>
    <p:sldId id="365" r:id="rId26"/>
    <p:sldId id="375" r:id="rId27"/>
    <p:sldId id="364" r:id="rId28"/>
    <p:sldId id="270" r:id="rId29"/>
    <p:sldId id="366" r:id="rId30"/>
    <p:sldId id="271" r:id="rId31"/>
    <p:sldId id="376" r:id="rId32"/>
    <p:sldId id="348" r:id="rId33"/>
    <p:sldId id="274" r:id="rId34"/>
    <p:sldId id="275" r:id="rId35"/>
    <p:sldId id="276" r:id="rId36"/>
    <p:sldId id="358" r:id="rId37"/>
    <p:sldId id="349" r:id="rId38"/>
    <p:sldId id="272" r:id="rId39"/>
    <p:sldId id="359" r:id="rId40"/>
    <p:sldId id="357" r:id="rId41"/>
    <p:sldId id="360" r:id="rId42"/>
    <p:sldId id="369" r:id="rId43"/>
    <p:sldId id="277" r:id="rId44"/>
    <p:sldId id="361" r:id="rId45"/>
    <p:sldId id="323" r:id="rId46"/>
    <p:sldId id="346" r:id="rId47"/>
    <p:sldId id="347" r:id="rId48"/>
    <p:sldId id="268" r:id="rId49"/>
    <p:sldId id="362" r:id="rId50"/>
    <p:sldId id="351" r:id="rId51"/>
  </p:sldIdLst>
  <p:sldSz cx="9144000" cy="6858000" type="screen4x3"/>
  <p:notesSz cx="6858000" cy="9144000"/>
  <p:custDataLst>
    <p:tags r:id="rId54"/>
  </p:custDataLst>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94660"/>
  </p:normalViewPr>
  <p:slideViewPr>
    <p:cSldViewPr>
      <p:cViewPr varScale="1">
        <p:scale>
          <a:sx n="99" d="100"/>
          <a:sy n="99" d="100"/>
        </p:scale>
        <p:origin x="9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rtlCol="0"/>
          <a:lstStyle>
            <a:lvl1pPr algn="r">
              <a:defRPr sz="1200"/>
            </a:lvl1pPr>
          </a:lstStyle>
          <a:p>
            <a:fld id="{ACCD1767-73A9-4933-BAEA-6DDCC58002A7}" type="datetimeFigureOut">
              <a:rPr lang="en-US" smtClean="0"/>
              <a:pPr/>
              <a:t>2/22/2023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extLst>
      <p:ext uri="{BB962C8B-B14F-4D97-AF65-F5344CB8AC3E}">
        <p14:creationId xmlns:p14="http://schemas.microsoft.com/office/powerpoint/2010/main" val="750047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CFA4115B-A961-4E78-80F8-A8921D03BAA4}" type="datetimeFigureOut">
              <a:rPr lang="en-US" smtClean="0"/>
              <a:pPr/>
              <a:t>2/22/2023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extLst>
      <p:ext uri="{BB962C8B-B14F-4D97-AF65-F5344CB8AC3E}">
        <p14:creationId xmlns:p14="http://schemas.microsoft.com/office/powerpoint/2010/main" val="261275491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150466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11</a:t>
            </a:fld>
            <a:endParaRPr lang="en-US"/>
          </a:p>
        </p:txBody>
      </p:sp>
    </p:spTree>
    <p:extLst>
      <p:ext uri="{BB962C8B-B14F-4D97-AF65-F5344CB8AC3E}">
        <p14:creationId xmlns:p14="http://schemas.microsoft.com/office/powerpoint/2010/main" val="358659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12</a:t>
            </a:fld>
            <a:endParaRPr lang="en-US"/>
          </a:p>
        </p:txBody>
      </p:sp>
    </p:spTree>
    <p:extLst>
      <p:ext uri="{BB962C8B-B14F-4D97-AF65-F5344CB8AC3E}">
        <p14:creationId xmlns:p14="http://schemas.microsoft.com/office/powerpoint/2010/main" val="2077986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14</a:t>
            </a:fld>
            <a:endParaRPr lang="en-US"/>
          </a:p>
        </p:txBody>
      </p:sp>
    </p:spTree>
    <p:extLst>
      <p:ext uri="{BB962C8B-B14F-4D97-AF65-F5344CB8AC3E}">
        <p14:creationId xmlns:p14="http://schemas.microsoft.com/office/powerpoint/2010/main" val="973665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ETFs</a:t>
            </a:r>
            <a:endParaRPr lang="en-US" dirty="0"/>
          </a:p>
        </p:txBody>
      </p:sp>
      <p:sp>
        <p:nvSpPr>
          <p:cNvPr id="4" name="Slide Number Placeholder 3"/>
          <p:cNvSpPr>
            <a:spLocks noGrp="1"/>
          </p:cNvSpPr>
          <p:nvPr>
            <p:ph type="sldNum" sz="quarter" idx="10"/>
          </p:nvPr>
        </p:nvSpPr>
        <p:spPr/>
        <p:txBody>
          <a:bodyPr/>
          <a:lstStyle/>
          <a:p>
            <a:fld id="{44F2AB2A-AC47-46F5-B6D6-821EE801CC66}" type="slidenum">
              <a:rPr lang="en-US" smtClean="0"/>
              <a:pPr/>
              <a:t>15</a:t>
            </a:fld>
            <a:endParaRPr lang="en-US"/>
          </a:p>
        </p:txBody>
      </p:sp>
    </p:spTree>
    <p:extLst>
      <p:ext uri="{BB962C8B-B14F-4D97-AF65-F5344CB8AC3E}">
        <p14:creationId xmlns:p14="http://schemas.microsoft.com/office/powerpoint/2010/main" val="29728797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25</a:t>
            </a:fld>
            <a:endParaRPr lang="en-US"/>
          </a:p>
        </p:txBody>
      </p:sp>
    </p:spTree>
    <p:extLst>
      <p:ext uri="{BB962C8B-B14F-4D97-AF65-F5344CB8AC3E}">
        <p14:creationId xmlns:p14="http://schemas.microsoft.com/office/powerpoint/2010/main" val="18170686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27</a:t>
            </a:fld>
            <a:endParaRPr lang="en-US"/>
          </a:p>
        </p:txBody>
      </p:sp>
    </p:spTree>
    <p:extLst>
      <p:ext uri="{BB962C8B-B14F-4D97-AF65-F5344CB8AC3E}">
        <p14:creationId xmlns:p14="http://schemas.microsoft.com/office/powerpoint/2010/main" val="7843509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506" name="Rectangle 2"/>
          <p:cNvSpPr>
            <a:spLocks noGrp="1" noRot="1" noChangeAspect="1" noChangeArrowheads="1" noTextEdit="1"/>
          </p:cNvSpPr>
          <p:nvPr>
            <p:ph type="sldImg"/>
          </p:nvPr>
        </p:nvSpPr>
        <p:spPr>
          <a:ln/>
        </p:spPr>
      </p:sp>
      <p:sp>
        <p:nvSpPr>
          <p:cNvPr id="7895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795979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1554" name="Rectangle 2"/>
          <p:cNvSpPr>
            <a:spLocks noGrp="1" noRot="1" noChangeAspect="1" noChangeArrowheads="1" noTextEdit="1"/>
          </p:cNvSpPr>
          <p:nvPr>
            <p:ph type="sldImg"/>
          </p:nvPr>
        </p:nvSpPr>
        <p:spPr>
          <a:ln/>
        </p:spPr>
      </p:sp>
      <p:sp>
        <p:nvSpPr>
          <p:cNvPr id="7915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423255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3602" name="Rectangle 2"/>
          <p:cNvSpPr>
            <a:spLocks noGrp="1" noRot="1" noChangeAspect="1" noChangeArrowheads="1" noTextEdit="1"/>
          </p:cNvSpPr>
          <p:nvPr>
            <p:ph type="sldImg"/>
          </p:nvPr>
        </p:nvSpPr>
        <p:spPr>
          <a:ln/>
        </p:spPr>
      </p:sp>
      <p:sp>
        <p:nvSpPr>
          <p:cNvPr id="793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326250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35</a:t>
            </a:fld>
            <a:endParaRPr lang="en-US"/>
          </a:p>
        </p:txBody>
      </p:sp>
    </p:spTree>
    <p:extLst>
      <p:ext uri="{BB962C8B-B14F-4D97-AF65-F5344CB8AC3E}">
        <p14:creationId xmlns:p14="http://schemas.microsoft.com/office/powerpoint/2010/main" val="3392561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a:t>
            </a:fld>
            <a:endParaRPr lang="en-US"/>
          </a:p>
        </p:txBody>
      </p:sp>
    </p:spTree>
    <p:extLst>
      <p:ext uri="{BB962C8B-B14F-4D97-AF65-F5344CB8AC3E}">
        <p14:creationId xmlns:p14="http://schemas.microsoft.com/office/powerpoint/2010/main" val="14946829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40</a:t>
            </a:fld>
            <a:endParaRPr lang="en-US"/>
          </a:p>
        </p:txBody>
      </p:sp>
    </p:spTree>
    <p:extLst>
      <p:ext uri="{BB962C8B-B14F-4D97-AF65-F5344CB8AC3E}">
        <p14:creationId xmlns:p14="http://schemas.microsoft.com/office/powerpoint/2010/main" val="15703359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42</a:t>
            </a:fld>
            <a:endParaRPr lang="en-US"/>
          </a:p>
        </p:txBody>
      </p:sp>
    </p:spTree>
    <p:extLst>
      <p:ext uri="{BB962C8B-B14F-4D97-AF65-F5344CB8AC3E}">
        <p14:creationId xmlns:p14="http://schemas.microsoft.com/office/powerpoint/2010/main" val="39843699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43</a:t>
            </a:fld>
            <a:endParaRPr lang="en-US"/>
          </a:p>
        </p:txBody>
      </p:sp>
    </p:spTree>
    <p:extLst>
      <p:ext uri="{BB962C8B-B14F-4D97-AF65-F5344CB8AC3E}">
        <p14:creationId xmlns:p14="http://schemas.microsoft.com/office/powerpoint/2010/main" val="2847529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1794" name="Rectangle 2"/>
          <p:cNvSpPr>
            <a:spLocks noGrp="1" noRot="1" noChangeAspect="1" noChangeArrowheads="1" noTextEdit="1"/>
          </p:cNvSpPr>
          <p:nvPr>
            <p:ph type="sldImg"/>
          </p:nvPr>
        </p:nvSpPr>
        <p:spPr>
          <a:ln/>
        </p:spPr>
      </p:sp>
      <p:sp>
        <p:nvSpPr>
          <p:cNvPr id="8017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849748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45</a:t>
            </a:fld>
            <a:endParaRPr lang="en-US"/>
          </a:p>
        </p:txBody>
      </p:sp>
    </p:spTree>
    <p:extLst>
      <p:ext uri="{BB962C8B-B14F-4D97-AF65-F5344CB8AC3E}">
        <p14:creationId xmlns:p14="http://schemas.microsoft.com/office/powerpoint/2010/main" val="4110218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Rot="1" noChangeAspect="1" noChangeArrowheads="1" noTextEdit="1"/>
          </p:cNvSpPr>
          <p:nvPr>
            <p:ph type="sldImg"/>
          </p:nvPr>
        </p:nvSpPr>
        <p:spPr>
          <a:xfrm>
            <a:off x="1152525" y="693738"/>
            <a:ext cx="4552950" cy="3414712"/>
          </a:xfrm>
          <a:ln/>
        </p:spPr>
      </p:sp>
      <p:sp>
        <p:nvSpPr>
          <p:cNvPr id="3123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99512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a:t>
            </a:fld>
            <a:endParaRPr lang="en-US"/>
          </a:p>
        </p:txBody>
      </p:sp>
    </p:spTree>
    <p:extLst>
      <p:ext uri="{BB962C8B-B14F-4D97-AF65-F5344CB8AC3E}">
        <p14:creationId xmlns:p14="http://schemas.microsoft.com/office/powerpoint/2010/main" val="245300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lIns="84408" tIns="42204" rIns="84408" bIns="42204"/>
          <a:lstStyle/>
          <a:p>
            <a:fld id="{672F7281-046A-4410-94DC-462A1B29A106}" type="slidenum">
              <a:rPr lang="en-US"/>
              <a:pPr/>
              <a:t>5</a:t>
            </a:fld>
            <a:endParaRPr lang="en-US"/>
          </a:p>
        </p:txBody>
      </p:sp>
      <p:sp>
        <p:nvSpPr>
          <p:cNvPr id="1802242" name="Rectangle 2"/>
          <p:cNvSpPr>
            <a:spLocks noChangeArrowheads="1"/>
          </p:cNvSpPr>
          <p:nvPr/>
        </p:nvSpPr>
        <p:spPr bwMode="auto">
          <a:xfrm>
            <a:off x="3885996" y="0"/>
            <a:ext cx="2972004" cy="456704"/>
          </a:xfrm>
          <a:prstGeom prst="rect">
            <a:avLst/>
          </a:prstGeom>
          <a:noFill/>
          <a:ln w="12700">
            <a:noFill/>
            <a:miter lim="800000"/>
            <a:headEnd/>
            <a:tailEnd/>
          </a:ln>
          <a:effectLst/>
        </p:spPr>
        <p:txBody>
          <a:bodyPr wrap="none" lIns="84408" tIns="42204" rIns="84408" bIns="42204" anchor="ctr"/>
          <a:lstStyle/>
          <a:p>
            <a:endParaRPr lang="en-US"/>
          </a:p>
        </p:txBody>
      </p:sp>
      <p:sp>
        <p:nvSpPr>
          <p:cNvPr id="1802243" name="Rectangle 3"/>
          <p:cNvSpPr>
            <a:spLocks noChangeArrowheads="1"/>
          </p:cNvSpPr>
          <p:nvPr/>
        </p:nvSpPr>
        <p:spPr bwMode="auto">
          <a:xfrm>
            <a:off x="3885996" y="8687297"/>
            <a:ext cx="2972004" cy="456704"/>
          </a:xfrm>
          <a:prstGeom prst="rect">
            <a:avLst/>
          </a:prstGeom>
          <a:noFill/>
          <a:ln w="12700">
            <a:noFill/>
            <a:miter lim="800000"/>
            <a:headEnd/>
            <a:tailEnd/>
          </a:ln>
          <a:effectLst/>
        </p:spPr>
        <p:txBody>
          <a:bodyPr lIns="90479" tIns="44445" rIns="90479" bIns="44445" anchor="b"/>
          <a:lstStyle/>
          <a:p>
            <a:pPr algn="r" defTabSz="914423"/>
            <a:r>
              <a:rPr lang="en-US" sz="1200" dirty="0">
                <a:latin typeface="Times New Roman" pitchFamily="18" charset="0"/>
              </a:rPr>
              <a:t>106</a:t>
            </a:r>
          </a:p>
        </p:txBody>
      </p:sp>
      <p:sp>
        <p:nvSpPr>
          <p:cNvPr id="1802244" name="Rectangle 4"/>
          <p:cNvSpPr>
            <a:spLocks noChangeArrowheads="1"/>
          </p:cNvSpPr>
          <p:nvPr/>
        </p:nvSpPr>
        <p:spPr bwMode="auto">
          <a:xfrm>
            <a:off x="1" y="8687297"/>
            <a:ext cx="2972004" cy="456704"/>
          </a:xfrm>
          <a:prstGeom prst="rect">
            <a:avLst/>
          </a:prstGeom>
          <a:noFill/>
          <a:ln w="12700">
            <a:noFill/>
            <a:miter lim="800000"/>
            <a:headEnd/>
            <a:tailEnd/>
          </a:ln>
          <a:effectLst/>
        </p:spPr>
        <p:txBody>
          <a:bodyPr wrap="none" lIns="84408" tIns="42204" rIns="84408" bIns="42204" anchor="ctr"/>
          <a:lstStyle/>
          <a:p>
            <a:endParaRPr lang="en-US"/>
          </a:p>
        </p:txBody>
      </p:sp>
      <p:sp>
        <p:nvSpPr>
          <p:cNvPr id="1802245" name="Rectangle 5"/>
          <p:cNvSpPr>
            <a:spLocks noChangeArrowheads="1"/>
          </p:cNvSpPr>
          <p:nvPr/>
        </p:nvSpPr>
        <p:spPr bwMode="auto">
          <a:xfrm>
            <a:off x="1" y="0"/>
            <a:ext cx="2972004" cy="456704"/>
          </a:xfrm>
          <a:prstGeom prst="rect">
            <a:avLst/>
          </a:prstGeom>
          <a:noFill/>
          <a:ln w="12700">
            <a:noFill/>
            <a:miter lim="800000"/>
            <a:headEnd/>
            <a:tailEnd/>
          </a:ln>
          <a:effectLst/>
        </p:spPr>
        <p:txBody>
          <a:bodyPr wrap="none" lIns="84408" tIns="42204" rIns="84408" bIns="42204" anchor="ctr"/>
          <a:lstStyle/>
          <a:p>
            <a:endParaRPr lang="en-US"/>
          </a:p>
        </p:txBody>
      </p:sp>
      <p:sp>
        <p:nvSpPr>
          <p:cNvPr id="1802246" name="Rectangle 6"/>
          <p:cNvSpPr>
            <a:spLocks noGrp="1" noRot="1" noChangeAspect="1" noChangeArrowheads="1" noTextEdit="1"/>
          </p:cNvSpPr>
          <p:nvPr>
            <p:ph type="sldImg"/>
          </p:nvPr>
        </p:nvSpPr>
        <p:spPr>
          <a:xfrm>
            <a:off x="1150938" y="692150"/>
            <a:ext cx="4556125" cy="3416300"/>
          </a:xfrm>
          <a:ln w="12700" cap="flat"/>
        </p:spPr>
      </p:sp>
      <p:sp>
        <p:nvSpPr>
          <p:cNvPr id="1802247" name="Rectangle 7"/>
          <p:cNvSpPr>
            <a:spLocks noGrp="1" noChangeArrowheads="1"/>
          </p:cNvSpPr>
          <p:nvPr>
            <p:ph type="body" idx="1"/>
          </p:nvPr>
        </p:nvSpPr>
        <p:spPr>
          <a:xfrm>
            <a:off x="913991" y="4342939"/>
            <a:ext cx="5030018" cy="4114587"/>
          </a:xfrm>
          <a:ln/>
        </p:spPr>
        <p:txBody>
          <a:bodyPr lIns="90479" tIns="44445" rIns="90479" bIns="44445"/>
          <a:lstStyle/>
          <a:p>
            <a:endParaRPr lang="en-US"/>
          </a:p>
        </p:txBody>
      </p:sp>
    </p:spTree>
    <p:extLst>
      <p:ext uri="{BB962C8B-B14F-4D97-AF65-F5344CB8AC3E}">
        <p14:creationId xmlns:p14="http://schemas.microsoft.com/office/powerpoint/2010/main" val="2364045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739670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lIns="84408" tIns="42204" rIns="84408" bIns="42204"/>
          <a:lstStyle/>
          <a:p>
            <a:fld id="{672F7281-046A-4410-94DC-462A1B29A106}" type="slidenum">
              <a:rPr lang="en-US"/>
              <a:pPr/>
              <a:t>7</a:t>
            </a:fld>
            <a:endParaRPr lang="en-US"/>
          </a:p>
        </p:txBody>
      </p:sp>
      <p:sp>
        <p:nvSpPr>
          <p:cNvPr id="1802242" name="Rectangle 2"/>
          <p:cNvSpPr>
            <a:spLocks noChangeArrowheads="1"/>
          </p:cNvSpPr>
          <p:nvPr/>
        </p:nvSpPr>
        <p:spPr bwMode="auto">
          <a:xfrm>
            <a:off x="3885996" y="0"/>
            <a:ext cx="2972004" cy="456704"/>
          </a:xfrm>
          <a:prstGeom prst="rect">
            <a:avLst/>
          </a:prstGeom>
          <a:noFill/>
          <a:ln w="12700">
            <a:noFill/>
            <a:miter lim="800000"/>
            <a:headEnd/>
            <a:tailEnd/>
          </a:ln>
          <a:effectLst/>
        </p:spPr>
        <p:txBody>
          <a:bodyPr wrap="none" lIns="84408" tIns="42204" rIns="84408" bIns="42204" anchor="ctr"/>
          <a:lstStyle/>
          <a:p>
            <a:endParaRPr lang="en-US"/>
          </a:p>
        </p:txBody>
      </p:sp>
      <p:sp>
        <p:nvSpPr>
          <p:cNvPr id="1802243" name="Rectangle 3"/>
          <p:cNvSpPr>
            <a:spLocks noChangeArrowheads="1"/>
          </p:cNvSpPr>
          <p:nvPr/>
        </p:nvSpPr>
        <p:spPr bwMode="auto">
          <a:xfrm>
            <a:off x="3885996" y="8687297"/>
            <a:ext cx="2972004" cy="456704"/>
          </a:xfrm>
          <a:prstGeom prst="rect">
            <a:avLst/>
          </a:prstGeom>
          <a:noFill/>
          <a:ln w="12700">
            <a:noFill/>
            <a:miter lim="800000"/>
            <a:headEnd/>
            <a:tailEnd/>
          </a:ln>
          <a:effectLst/>
        </p:spPr>
        <p:txBody>
          <a:bodyPr lIns="90479" tIns="44445" rIns="90479" bIns="44445" anchor="b"/>
          <a:lstStyle/>
          <a:p>
            <a:pPr algn="r" defTabSz="914423"/>
            <a:r>
              <a:rPr lang="en-US" sz="1200" dirty="0">
                <a:latin typeface="Times New Roman" pitchFamily="18" charset="0"/>
              </a:rPr>
              <a:t>106</a:t>
            </a:r>
          </a:p>
        </p:txBody>
      </p:sp>
      <p:sp>
        <p:nvSpPr>
          <p:cNvPr id="1802244" name="Rectangle 4"/>
          <p:cNvSpPr>
            <a:spLocks noChangeArrowheads="1"/>
          </p:cNvSpPr>
          <p:nvPr/>
        </p:nvSpPr>
        <p:spPr bwMode="auto">
          <a:xfrm>
            <a:off x="1" y="8687297"/>
            <a:ext cx="2972004" cy="456704"/>
          </a:xfrm>
          <a:prstGeom prst="rect">
            <a:avLst/>
          </a:prstGeom>
          <a:noFill/>
          <a:ln w="12700">
            <a:noFill/>
            <a:miter lim="800000"/>
            <a:headEnd/>
            <a:tailEnd/>
          </a:ln>
          <a:effectLst/>
        </p:spPr>
        <p:txBody>
          <a:bodyPr wrap="none" lIns="84408" tIns="42204" rIns="84408" bIns="42204" anchor="ctr"/>
          <a:lstStyle/>
          <a:p>
            <a:endParaRPr lang="en-US"/>
          </a:p>
        </p:txBody>
      </p:sp>
      <p:sp>
        <p:nvSpPr>
          <p:cNvPr id="1802245" name="Rectangle 5"/>
          <p:cNvSpPr>
            <a:spLocks noChangeArrowheads="1"/>
          </p:cNvSpPr>
          <p:nvPr/>
        </p:nvSpPr>
        <p:spPr bwMode="auto">
          <a:xfrm>
            <a:off x="1" y="0"/>
            <a:ext cx="2972004" cy="456704"/>
          </a:xfrm>
          <a:prstGeom prst="rect">
            <a:avLst/>
          </a:prstGeom>
          <a:noFill/>
          <a:ln w="12700">
            <a:noFill/>
            <a:miter lim="800000"/>
            <a:headEnd/>
            <a:tailEnd/>
          </a:ln>
          <a:effectLst/>
        </p:spPr>
        <p:txBody>
          <a:bodyPr wrap="none" lIns="84408" tIns="42204" rIns="84408" bIns="42204" anchor="ctr"/>
          <a:lstStyle/>
          <a:p>
            <a:endParaRPr lang="en-US"/>
          </a:p>
        </p:txBody>
      </p:sp>
      <p:sp>
        <p:nvSpPr>
          <p:cNvPr id="1802246" name="Rectangle 6"/>
          <p:cNvSpPr>
            <a:spLocks noGrp="1" noRot="1" noChangeAspect="1" noChangeArrowheads="1" noTextEdit="1"/>
          </p:cNvSpPr>
          <p:nvPr>
            <p:ph type="sldImg"/>
          </p:nvPr>
        </p:nvSpPr>
        <p:spPr>
          <a:xfrm>
            <a:off x="1150938" y="692150"/>
            <a:ext cx="4556125" cy="3416300"/>
          </a:xfrm>
          <a:ln w="12700" cap="flat"/>
        </p:spPr>
      </p:sp>
      <p:sp>
        <p:nvSpPr>
          <p:cNvPr id="1802247" name="Rectangle 7"/>
          <p:cNvSpPr>
            <a:spLocks noGrp="1" noChangeArrowheads="1"/>
          </p:cNvSpPr>
          <p:nvPr>
            <p:ph type="body" idx="1"/>
          </p:nvPr>
        </p:nvSpPr>
        <p:spPr>
          <a:xfrm>
            <a:off x="913991" y="4342939"/>
            <a:ext cx="5030018" cy="4114587"/>
          </a:xfrm>
          <a:ln/>
        </p:spPr>
        <p:txBody>
          <a:bodyPr lIns="90479" tIns="44445" rIns="90479" bIns="44445"/>
          <a:lstStyle/>
          <a:p>
            <a:endParaRPr lang="en-US"/>
          </a:p>
        </p:txBody>
      </p:sp>
    </p:spTree>
    <p:extLst>
      <p:ext uri="{BB962C8B-B14F-4D97-AF65-F5344CB8AC3E}">
        <p14:creationId xmlns:p14="http://schemas.microsoft.com/office/powerpoint/2010/main" val="2564084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8</a:t>
            </a:fld>
            <a:endParaRPr lang="en-US"/>
          </a:p>
        </p:txBody>
      </p:sp>
    </p:spTree>
    <p:extLst>
      <p:ext uri="{BB962C8B-B14F-4D97-AF65-F5344CB8AC3E}">
        <p14:creationId xmlns:p14="http://schemas.microsoft.com/office/powerpoint/2010/main" val="2884771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10</a:t>
            </a:fld>
            <a:endParaRPr lang="en-US"/>
          </a:p>
        </p:txBody>
      </p:sp>
    </p:spTree>
    <p:extLst>
      <p:ext uri="{BB962C8B-B14F-4D97-AF65-F5344CB8AC3E}">
        <p14:creationId xmlns:p14="http://schemas.microsoft.com/office/powerpoint/2010/main" val="3670241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P.V. Viswanath</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1752" y="12954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P.V. Viswanath</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P.V. Viswanath</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P.V. Viswanath</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P.V. Viswanath</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P.V. Viswanath</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vmlDrawing" Target="../drawings/vmlDrawing1.v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2"/>
            </p:custDataLst>
            <p:extLst>
              <p:ext uri="{D42A27DB-BD31-4B8C-83A1-F6EECF244321}">
                <p14:modId xmlns:p14="http://schemas.microsoft.com/office/powerpoint/2010/main" val="395481433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64" name="think-cell Slide" r:id="rId14" imgW="395" imgH="394" progId="TCLayout.ActiveDocument.1">
                  <p:embed/>
                </p:oleObj>
              </mc:Choice>
              <mc:Fallback>
                <p:oleObj name="think-cell Slide" r:id="rId14" imgW="395" imgH="394" progId="TCLayout.ActiveDocument.1">
                  <p:embed/>
                  <p:pic>
                    <p:nvPicPr>
                      <p:cNvPr id="0" name=""/>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2" name="Rectangle 1" hidden="1"/>
          <p:cNvSpPr/>
          <p:nvPr userDrawn="1">
            <p:custDataLst>
              <p:tags r:id="rId1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3300" b="0" i="0" baseline="0" dirty="0">
              <a:latin typeface="Georgia" panose="02040502050405020303" pitchFamily="18" charset="0"/>
              <a:ea typeface="+mj-ea"/>
              <a:cs typeface="+mj-cs"/>
              <a:sym typeface="Georgia" panose="02040502050405020303" pitchFamily="18" charset="0"/>
            </a:endParaRPr>
          </a:p>
        </p:txBody>
      </p:sp>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P.V. Viswanath</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vmlDrawing" Target="../drawings/vmlDrawing4.vml"/><Relationship Id="rId5" Type="http://schemas.openxmlformats.org/officeDocument/2006/relationships/image" Target="../media/image2.emf"/><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vmlDrawing" Target="../drawings/vmlDrawing5.vml"/><Relationship Id="rId6" Type="http://schemas.openxmlformats.org/officeDocument/2006/relationships/image" Target="../media/image2.emf"/><Relationship Id="rId5" Type="http://schemas.openxmlformats.org/officeDocument/2006/relationships/oleObject" Target="../embeddings/oleObject5.bin"/><Relationship Id="rId4"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vmlDrawing" Target="../drawings/vmlDrawing6.vml"/><Relationship Id="rId5" Type="http://schemas.openxmlformats.org/officeDocument/2006/relationships/image" Target="../media/image2.emf"/><Relationship Id="rId4" Type="http://schemas.openxmlformats.org/officeDocument/2006/relationships/oleObject" Target="../embeddings/oleObject6.bin"/></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vmlDrawing" Target="../drawings/vmlDrawing7.vml"/><Relationship Id="rId5" Type="http://schemas.openxmlformats.org/officeDocument/2006/relationships/image" Target="../media/image2.emf"/><Relationship Id="rId4" Type="http://schemas.openxmlformats.org/officeDocument/2006/relationships/oleObject" Target="../embeddings/oleObject7.bin"/></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vmlDrawing" Target="../drawings/vmlDrawing8.vml"/><Relationship Id="rId5" Type="http://schemas.openxmlformats.org/officeDocument/2006/relationships/image" Target="../media/image2.emf"/><Relationship Id="rId4" Type="http://schemas.openxmlformats.org/officeDocument/2006/relationships/oleObject" Target="../embeddings/oleObject8.bin"/></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vmlDrawing" Target="../drawings/vmlDrawing9.vml"/><Relationship Id="rId5" Type="http://schemas.openxmlformats.org/officeDocument/2006/relationships/image" Target="../media/image2.emf"/><Relationship Id="rId4" Type="http://schemas.openxmlformats.org/officeDocument/2006/relationships/oleObject" Target="../embeddings/oleObject9.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vmlDrawing" Target="../drawings/vmlDrawing10.vml"/><Relationship Id="rId5" Type="http://schemas.openxmlformats.org/officeDocument/2006/relationships/image" Target="../media/image2.emf"/><Relationship Id="rId4" Type="http://schemas.openxmlformats.org/officeDocument/2006/relationships/oleObject" Target="../embeddings/oleObject10.bin"/></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vmlDrawing" Target="../drawings/vmlDrawing11.vml"/><Relationship Id="rId5" Type="http://schemas.openxmlformats.org/officeDocument/2006/relationships/image" Target="../media/image2.emf"/><Relationship Id="rId4" Type="http://schemas.openxmlformats.org/officeDocument/2006/relationships/oleObject" Target="../embeddings/oleObject11.bin"/></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vmlDrawing" Target="../drawings/vmlDrawing12.vml"/><Relationship Id="rId5" Type="http://schemas.openxmlformats.org/officeDocument/2006/relationships/image" Target="../media/image2.emf"/><Relationship Id="rId4" Type="http://schemas.openxmlformats.org/officeDocument/2006/relationships/oleObject" Target="../embeddings/oleObject12.bin"/></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vmlDrawing" Target="../drawings/vmlDrawing13.vml"/><Relationship Id="rId5" Type="http://schemas.openxmlformats.org/officeDocument/2006/relationships/image" Target="../media/image2.emf"/><Relationship Id="rId4" Type="http://schemas.openxmlformats.org/officeDocument/2006/relationships/oleObject" Target="../embeddings/oleObject13.bin"/></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vmlDrawing" Target="../drawings/vmlDrawing14.vml"/><Relationship Id="rId5" Type="http://schemas.openxmlformats.org/officeDocument/2006/relationships/image" Target="../media/image2.emf"/><Relationship Id="rId4" Type="http://schemas.openxmlformats.org/officeDocument/2006/relationships/oleObject" Target="../embeddings/oleObject14.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vmlDrawing" Target="../drawings/vmlDrawing15.vml"/><Relationship Id="rId5" Type="http://schemas.openxmlformats.org/officeDocument/2006/relationships/image" Target="../media/image2.emf"/><Relationship Id="rId4" Type="http://schemas.openxmlformats.org/officeDocument/2006/relationships/oleObject" Target="../embeddings/oleObject15.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vmlDrawing" Target="../drawings/vmlDrawing16.vml"/><Relationship Id="rId5" Type="http://schemas.openxmlformats.org/officeDocument/2006/relationships/image" Target="../media/image2.emf"/><Relationship Id="rId4" Type="http://schemas.openxmlformats.org/officeDocument/2006/relationships/oleObject" Target="../embeddings/oleObject16.bin"/></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vmlDrawing" Target="../drawings/vmlDrawing17.vml"/><Relationship Id="rId5" Type="http://schemas.openxmlformats.org/officeDocument/2006/relationships/image" Target="../media/image2.emf"/><Relationship Id="rId4" Type="http://schemas.openxmlformats.org/officeDocument/2006/relationships/oleObject" Target="../embeddings/oleObject17.bin"/></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vmlDrawing" Target="../drawings/vmlDrawing18.vml"/><Relationship Id="rId5" Type="http://schemas.openxmlformats.org/officeDocument/2006/relationships/image" Target="../media/image2.emf"/><Relationship Id="rId4" Type="http://schemas.openxmlformats.org/officeDocument/2006/relationships/oleObject" Target="../embeddings/oleObject18.bin"/></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vmlDrawing" Target="../drawings/vmlDrawing19.vml"/><Relationship Id="rId6" Type="http://schemas.openxmlformats.org/officeDocument/2006/relationships/image" Target="../media/image2.emf"/><Relationship Id="rId5" Type="http://schemas.openxmlformats.org/officeDocument/2006/relationships/oleObject" Target="../embeddings/oleObject19.bin"/><Relationship Id="rId4" Type="http://schemas.openxmlformats.org/officeDocument/2006/relationships/notesSlide" Target="../notesSlides/notesSlide19.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vmlDrawing" Target="../drawings/vmlDrawing20.vml"/><Relationship Id="rId5" Type="http://schemas.openxmlformats.org/officeDocument/2006/relationships/image" Target="../media/image2.emf"/><Relationship Id="rId4" Type="http://schemas.openxmlformats.org/officeDocument/2006/relationships/oleObject" Target="../embeddings/oleObject20.bin"/></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vmlDrawing" Target="../drawings/vmlDrawing21.vml"/><Relationship Id="rId5" Type="http://schemas.openxmlformats.org/officeDocument/2006/relationships/image" Target="../media/image2.emf"/><Relationship Id="rId4" Type="http://schemas.openxmlformats.org/officeDocument/2006/relationships/oleObject" Target="../embeddings/oleObject21.bin"/></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vmlDrawing" Target="../drawings/vmlDrawing22.vml"/><Relationship Id="rId5" Type="http://schemas.openxmlformats.org/officeDocument/2006/relationships/image" Target="../media/image2.emf"/><Relationship Id="rId4" Type="http://schemas.openxmlformats.org/officeDocument/2006/relationships/oleObject" Target="../embeddings/oleObject22.bin"/></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vmlDrawing" Target="../drawings/vmlDrawing23.vml"/><Relationship Id="rId5" Type="http://schemas.openxmlformats.org/officeDocument/2006/relationships/image" Target="../media/image2.emf"/><Relationship Id="rId4" Type="http://schemas.openxmlformats.org/officeDocument/2006/relationships/oleObject" Target="../embeddings/oleObject23.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vmlDrawing" Target="../drawings/vmlDrawing24.vml"/><Relationship Id="rId5" Type="http://schemas.openxmlformats.org/officeDocument/2006/relationships/image" Target="../media/image2.emf"/><Relationship Id="rId4" Type="http://schemas.openxmlformats.org/officeDocument/2006/relationships/oleObject" Target="../embeddings/oleObject24.bin"/></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vmlDrawing" Target="../drawings/vmlDrawing25.vml"/><Relationship Id="rId6" Type="http://schemas.openxmlformats.org/officeDocument/2006/relationships/image" Target="../media/image2.emf"/><Relationship Id="rId5" Type="http://schemas.openxmlformats.org/officeDocument/2006/relationships/oleObject" Target="../embeddings/oleObject25.bin"/><Relationship Id="rId4" Type="http://schemas.openxmlformats.org/officeDocument/2006/relationships/notesSlide" Target="../notesSlides/notesSlide21.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vmlDrawing" Target="../drawings/vmlDrawing26.vml"/><Relationship Id="rId6" Type="http://schemas.openxmlformats.org/officeDocument/2006/relationships/image" Target="../media/image2.emf"/><Relationship Id="rId5" Type="http://schemas.openxmlformats.org/officeDocument/2006/relationships/oleObject" Target="../embeddings/oleObject26.bin"/><Relationship Id="rId4" Type="http://schemas.openxmlformats.org/officeDocument/2006/relationships/notesSlide" Target="../notesSlides/notesSlide22.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vmlDrawing" Target="../drawings/vmlDrawing27.vml"/><Relationship Id="rId6" Type="http://schemas.openxmlformats.org/officeDocument/2006/relationships/image" Target="../media/image2.emf"/><Relationship Id="rId5" Type="http://schemas.openxmlformats.org/officeDocument/2006/relationships/oleObject" Target="../embeddings/oleObject27.bin"/><Relationship Id="rId4" Type="http://schemas.openxmlformats.org/officeDocument/2006/relationships/notesSlide" Target="../notesSlides/notesSlide23.xml"/></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vmlDrawing" Target="../drawings/vmlDrawing28.vml"/><Relationship Id="rId6" Type="http://schemas.openxmlformats.org/officeDocument/2006/relationships/image" Target="../media/image2.emf"/><Relationship Id="rId5" Type="http://schemas.openxmlformats.org/officeDocument/2006/relationships/oleObject" Target="../embeddings/oleObject28.bin"/><Relationship Id="rId4" Type="http://schemas.openxmlformats.org/officeDocument/2006/relationships/notesSlide" Target="../notesSlides/notesSlide24.xml"/></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vmlDrawing" Target="../drawings/vmlDrawing29.vml"/><Relationship Id="rId5" Type="http://schemas.openxmlformats.org/officeDocument/2006/relationships/image" Target="../media/image2.emf"/><Relationship Id="rId4" Type="http://schemas.openxmlformats.org/officeDocument/2006/relationships/oleObject" Target="../embeddings/oleObject29.bin"/></Relationships>
</file>

<file path=ppt/slides/_rels/slide47.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vmlDrawing" Target="../drawings/vmlDrawing30.vml"/><Relationship Id="rId6" Type="http://schemas.openxmlformats.org/officeDocument/2006/relationships/image" Target="../media/image2.emf"/><Relationship Id="rId5" Type="http://schemas.openxmlformats.org/officeDocument/2006/relationships/oleObject" Target="../embeddings/oleObject30.bin"/><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noFill/>
        </p:spPr>
        <p:txBody>
          <a:bodyPr lIns="90487" tIns="44450" rIns="90487" bIns="44450"/>
          <a:lstStyle/>
          <a:p>
            <a:pPr eaLnBrk="1" hangingPunct="1"/>
            <a:r>
              <a:rPr lang="en-US" sz="4000" dirty="0" smtClean="0"/>
              <a:t>Arbitrage</a:t>
            </a:r>
            <a:r>
              <a:rPr lang="en-US" sz="4000" smtClean="0"/>
              <a:t>, Financial </a:t>
            </a:r>
            <a:r>
              <a:rPr lang="en-US" sz="4000" dirty="0" smtClean="0"/>
              <a:t>Decisions and The Time Value of Money</a:t>
            </a:r>
          </a:p>
        </p:txBody>
      </p:sp>
      <p:sp>
        <p:nvSpPr>
          <p:cNvPr id="4099" name="Rectangle 3"/>
          <p:cNvSpPr>
            <a:spLocks noGrp="1" noChangeArrowheads="1"/>
          </p:cNvSpPr>
          <p:nvPr>
            <p:ph type="subTitle" idx="1"/>
          </p:nvPr>
        </p:nvSpPr>
        <p:spPr>
          <a:noFill/>
        </p:spPr>
        <p:txBody>
          <a:bodyPr lIns="90487" tIns="44450" rIns="90487" bIns="44450"/>
          <a:lstStyle/>
          <a:p>
            <a:pPr marL="342900" indent="-342900" eaLnBrk="1" hangingPunct="1"/>
            <a:r>
              <a:rPr lang="en-US" smtClean="0"/>
              <a:t>P.V. Viswanath</a:t>
            </a:r>
          </a:p>
          <a:p>
            <a:pPr marL="342900" indent="-342900" eaLnBrk="1" hangingPunct="1"/>
            <a:endParaRPr lang="en-US" smtClean="0"/>
          </a:p>
          <a:p>
            <a:pPr marL="342900" indent="-342900" eaLnBrk="1" hangingPunct="1"/>
            <a:endParaRPr lang="en-US" smtClean="0"/>
          </a:p>
          <a:p>
            <a:pPr marL="342900" indent="-342900" eaLnBrk="1" hangingPunct="1"/>
            <a:r>
              <a:rPr lang="en-US" smtClean="0"/>
              <a:t>For a First Course in Finance</a:t>
            </a:r>
          </a:p>
          <a:p>
            <a:pPr marL="342900" indent="-342900" eaLnBrk="1" hangingPunct="1"/>
            <a:endParaRPr lang="en-US" smtClean="0"/>
          </a:p>
        </p:txBody>
      </p:sp>
      <p:sp>
        <p:nvSpPr>
          <p:cNvPr id="4" name="Slide Number Placeholder 3"/>
          <p:cNvSpPr>
            <a:spLocks noGrp="1"/>
          </p:cNvSpPr>
          <p:nvPr>
            <p:ph type="sldNum" sz="quarter" idx="12"/>
          </p:nvPr>
        </p:nvSpPr>
        <p:spPr/>
        <p:txBody>
          <a:bodyPr/>
          <a:lstStyle/>
          <a:p>
            <a:fld id="{EAB534A1-6402-488B-A652-E469620D7916}" type="slidenum">
              <a:rPr lang="en-US" smtClean="0">
                <a:solidFill>
                  <a:schemeClr val="accent3">
                    <a:shade val="75000"/>
                  </a:schemeClr>
                </a:solidFill>
              </a:rPr>
              <a:pPr/>
              <a:t>1</a:t>
            </a:fld>
            <a:endParaRPr lang="en-US" dirty="0">
              <a:solidFill>
                <a:schemeClr val="accent3">
                  <a:shade val="75000"/>
                </a:schemeClr>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Pricing without frictions: Arbitrage</a:t>
            </a:r>
            <a:endParaRPr lang="en-US" dirty="0"/>
          </a:p>
        </p:txBody>
      </p:sp>
      <p:sp>
        <p:nvSpPr>
          <p:cNvPr id="3" name="Content Placeholder 2"/>
          <p:cNvSpPr>
            <a:spLocks noGrp="1"/>
          </p:cNvSpPr>
          <p:nvPr>
            <p:ph sz="quarter" idx="13"/>
          </p:nvPr>
        </p:nvSpPr>
        <p:spPr>
          <a:xfrm>
            <a:off x="301752" y="1467696"/>
            <a:ext cx="8503920" cy="5009304"/>
          </a:xfrm>
        </p:spPr>
        <p:txBody>
          <a:bodyPr>
            <a:normAutofit fontScale="85000" lnSpcReduction="20000"/>
          </a:bodyPr>
          <a:lstStyle/>
          <a:p>
            <a:r>
              <a:rPr lang="en-US" dirty="0" smtClean="0"/>
              <a:t>In what follows, we will assume that there are no frictions.  This is close to the situation in financial markets, where what is traded is simply a legal claim to cashflows.</a:t>
            </a:r>
          </a:p>
          <a:p>
            <a:r>
              <a:rPr lang="en-US" dirty="0" smtClean="0"/>
              <a:t>If there are no frictions, the price of the good would be P</a:t>
            </a:r>
            <a:r>
              <a:rPr lang="en-US" baseline="-25000" dirty="0" smtClean="0"/>
              <a:t>0</a:t>
            </a:r>
            <a:r>
              <a:rPr lang="en-US" dirty="0" smtClean="0"/>
              <a:t> in equilibrium – everywhere; that is, the law of one price holds. </a:t>
            </a:r>
          </a:p>
          <a:p>
            <a:r>
              <a:rPr lang="en-US" dirty="0" smtClean="0"/>
              <a:t>However, there are stronger forces than equilibrium that will ensure that the law of one price holds, viz. arbitrage.</a:t>
            </a:r>
          </a:p>
          <a:p>
            <a:r>
              <a:rPr lang="en-US" dirty="0" smtClean="0"/>
              <a:t>The way that arbitrage works is very simple. </a:t>
            </a:r>
          </a:p>
          <a:p>
            <a:r>
              <a:rPr lang="en-US" dirty="0" smtClean="0"/>
              <a:t>Suppose the price at which a good is sold were to be P</a:t>
            </a:r>
            <a:r>
              <a:rPr lang="en-US" baseline="-25000" dirty="0" smtClean="0"/>
              <a:t>1</a:t>
            </a:r>
            <a:r>
              <a:rPr lang="en-US" dirty="0" smtClean="0"/>
              <a:t> at location </a:t>
            </a:r>
            <a:r>
              <a:rPr lang="en-US" i="1" dirty="0" smtClean="0"/>
              <a:t>1</a:t>
            </a:r>
            <a:r>
              <a:rPr lang="en-US" dirty="0" smtClean="0"/>
              <a:t> and P</a:t>
            </a:r>
            <a:r>
              <a:rPr lang="en-US" baseline="-25000" dirty="0" smtClean="0"/>
              <a:t>0</a:t>
            </a:r>
            <a:r>
              <a:rPr lang="en-US" dirty="0" smtClean="0"/>
              <a:t> &lt; P</a:t>
            </a:r>
            <a:r>
              <a:rPr lang="en-US" baseline="-25000" dirty="0" smtClean="0"/>
              <a:t>1</a:t>
            </a:r>
            <a:r>
              <a:rPr lang="en-US" dirty="0" smtClean="0"/>
              <a:t> at location </a:t>
            </a:r>
            <a:r>
              <a:rPr lang="en-US" i="1" dirty="0" smtClean="0"/>
              <a:t>0</a:t>
            </a:r>
            <a:r>
              <a:rPr lang="en-US" dirty="0" smtClean="0"/>
              <a:t>.</a:t>
            </a:r>
          </a:p>
          <a:p>
            <a:r>
              <a:rPr lang="en-US" dirty="0" smtClean="0"/>
              <a:t>Then, it would be easy to make money by buying at P</a:t>
            </a:r>
            <a:r>
              <a:rPr lang="en-US" baseline="-25000" dirty="0" smtClean="0"/>
              <a:t>0</a:t>
            </a:r>
            <a:r>
              <a:rPr lang="en-US" dirty="0" smtClean="0"/>
              <a:t> and selling at P</a:t>
            </a:r>
            <a:r>
              <a:rPr lang="en-US" baseline="-25000" dirty="0" smtClean="0"/>
              <a:t>1</a:t>
            </a:r>
            <a:r>
              <a:rPr lang="en-US" dirty="0" smtClean="0"/>
              <a:t>.</a:t>
            </a:r>
          </a:p>
          <a:p>
            <a:r>
              <a:rPr lang="en-US" dirty="0" smtClean="0"/>
              <a:t>This will force the price at location </a:t>
            </a:r>
            <a:r>
              <a:rPr lang="en-US" i="1" dirty="0" smtClean="0"/>
              <a:t>0</a:t>
            </a:r>
            <a:r>
              <a:rPr lang="en-US" dirty="0" smtClean="0"/>
              <a:t> to rise and/or the price at location </a:t>
            </a:r>
            <a:r>
              <a:rPr lang="en-US" i="1" dirty="0" smtClean="0"/>
              <a:t>1</a:t>
            </a:r>
            <a:r>
              <a:rPr lang="en-US" dirty="0" smtClean="0"/>
              <a:t> to fall until both prices converge to the same price.</a:t>
            </a:r>
          </a:p>
          <a:p>
            <a:endParaRPr lang="en-US" dirty="0"/>
          </a:p>
        </p:txBody>
      </p:sp>
      <p:sp>
        <p:nvSpPr>
          <p:cNvPr id="4" name="Slide Number Placeholder 3"/>
          <p:cNvSpPr>
            <a:spLocks noGrp="1"/>
          </p:cNvSpPr>
          <p:nvPr>
            <p:ph type="sldNum" sz="quarter" idx="12"/>
          </p:nvPr>
        </p:nvSpPr>
        <p:spPr/>
        <p:txBody>
          <a:bodyPr/>
          <a:lstStyle/>
          <a:p>
            <a:fld id="{E8C80D2A-EA4E-4A37-A9DF-772D0EA46EC5}"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Prices without frictions</a:t>
            </a:r>
            <a:endParaRPr lang="en-US" dirty="0"/>
          </a:p>
        </p:txBody>
      </p:sp>
      <p:sp>
        <p:nvSpPr>
          <p:cNvPr id="3" name="Content Placeholder 2"/>
          <p:cNvSpPr>
            <a:spLocks noGrp="1"/>
          </p:cNvSpPr>
          <p:nvPr>
            <p:ph sz="quarter" idx="13"/>
          </p:nvPr>
        </p:nvSpPr>
        <p:spPr>
          <a:xfrm>
            <a:off x="301752" y="1295400"/>
            <a:ext cx="8689848" cy="5105400"/>
          </a:xfrm>
        </p:spPr>
        <p:txBody>
          <a:bodyPr>
            <a:normAutofit fontScale="85000" lnSpcReduction="20000"/>
          </a:bodyPr>
          <a:lstStyle/>
          <a:p>
            <a:r>
              <a:rPr lang="en-US" dirty="0" smtClean="0"/>
              <a:t>How about if there is a price P</a:t>
            </a:r>
            <a:r>
              <a:rPr lang="en-US" baseline="-25000" dirty="0" smtClean="0"/>
              <a:t>0</a:t>
            </a:r>
            <a:r>
              <a:rPr lang="en-US" dirty="0" smtClean="0"/>
              <a:t> in market </a:t>
            </a:r>
            <a:r>
              <a:rPr lang="en-US" i="1" dirty="0" smtClean="0"/>
              <a:t>0</a:t>
            </a:r>
            <a:r>
              <a:rPr lang="en-US" dirty="0" smtClean="0"/>
              <a:t> and one seller increases his ask price to P</a:t>
            </a:r>
            <a:r>
              <a:rPr lang="en-US" baseline="-25000" dirty="0" smtClean="0"/>
              <a:t>1</a:t>
            </a:r>
            <a:r>
              <a:rPr lang="en-US" dirty="0" smtClean="0"/>
              <a:t> &gt; P</a:t>
            </a:r>
            <a:r>
              <a:rPr lang="en-US" baseline="-25000" dirty="0" smtClean="0"/>
              <a:t>0</a:t>
            </a:r>
            <a:r>
              <a:rPr lang="en-US" dirty="0" smtClean="0"/>
              <a:t>? That is, he sells at P</a:t>
            </a:r>
            <a:r>
              <a:rPr lang="en-US" baseline="-25000" dirty="0" smtClean="0"/>
              <a:t>1</a:t>
            </a:r>
            <a:r>
              <a:rPr lang="en-US" dirty="0" smtClean="0"/>
              <a:t> and buys at P</a:t>
            </a:r>
            <a:r>
              <a:rPr lang="en-US" baseline="-25000" dirty="0" smtClean="0"/>
              <a:t>0</a:t>
            </a:r>
            <a:r>
              <a:rPr lang="en-US" dirty="0" smtClean="0"/>
              <a:t>. </a:t>
            </a:r>
          </a:p>
          <a:p>
            <a:r>
              <a:rPr lang="en-US" dirty="0" smtClean="0"/>
              <a:t>There is no arbitrage possibility, now, so these prices might remain for a while.  Some buyers might even buy from him at the higher price P</a:t>
            </a:r>
            <a:r>
              <a:rPr lang="en-US" baseline="-25000" dirty="0" smtClean="0"/>
              <a:t>1</a:t>
            </a:r>
            <a:r>
              <a:rPr lang="en-US" dirty="0" smtClean="0"/>
              <a:t>.</a:t>
            </a:r>
          </a:p>
          <a:p>
            <a:r>
              <a:rPr lang="en-US" dirty="0" smtClean="0"/>
              <a:t>However, eventually, prices will converge to a single price because as all buyers learn about the lower price, they will stop patronizing the higher-price seller.  This is the equilibrium that we spoke about earlier.</a:t>
            </a:r>
          </a:p>
          <a:p>
            <a:r>
              <a:rPr lang="en-US" dirty="0" smtClean="0"/>
              <a:t>In financial markets, transactions costs are small enough that for many purposes, we can ignore them.</a:t>
            </a:r>
          </a:p>
          <a:p>
            <a:r>
              <a:rPr lang="en-US" dirty="0" smtClean="0"/>
              <a:t>This means that we can act as if there is a single price at which financial goods (assets) are traded.</a:t>
            </a:r>
          </a:p>
          <a:p>
            <a:r>
              <a:rPr lang="en-US" dirty="0" smtClean="0"/>
              <a:t>Arbitrage (aided by equilibrium) will ensure that there is a single price for every asset.</a:t>
            </a:r>
            <a:endParaRPr lang="en-US" dirty="0"/>
          </a:p>
        </p:txBody>
      </p:sp>
      <p:sp>
        <p:nvSpPr>
          <p:cNvPr id="4" name="Slide Number Placeholder 3"/>
          <p:cNvSpPr>
            <a:spLocks noGrp="1"/>
          </p:cNvSpPr>
          <p:nvPr>
            <p:ph type="sldNum" sz="quarter" idx="12"/>
          </p:nvPr>
        </p:nvSpPr>
        <p:spPr/>
        <p:txBody>
          <a:bodyPr/>
          <a:lstStyle/>
          <a:p>
            <a:fld id="{E8C80D2A-EA4E-4A37-A9DF-772D0EA46EC5}"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One Price and Financial Assets</a:t>
            </a:r>
            <a:endParaRPr lang="en-US" dirty="0"/>
          </a:p>
        </p:txBody>
      </p:sp>
      <p:sp>
        <p:nvSpPr>
          <p:cNvPr id="3" name="Content Placeholder 2"/>
          <p:cNvSpPr>
            <a:spLocks noGrp="1"/>
          </p:cNvSpPr>
          <p:nvPr>
            <p:ph sz="quarter" idx="13"/>
          </p:nvPr>
        </p:nvSpPr>
        <p:spPr>
          <a:xfrm>
            <a:off x="76200" y="1467697"/>
            <a:ext cx="8915400" cy="5085503"/>
          </a:xfrm>
        </p:spPr>
        <p:txBody>
          <a:bodyPr>
            <a:normAutofit fontScale="85000" lnSpcReduction="20000"/>
          </a:bodyPr>
          <a:lstStyle/>
          <a:p>
            <a:r>
              <a:rPr lang="en-US" dirty="0" smtClean="0"/>
              <a:t>A financial asset is an asset that generates future cashflows.  In finance, we assume that these cashflows are the only relevant characteristic of an asset.</a:t>
            </a:r>
          </a:p>
          <a:p>
            <a:r>
              <a:rPr lang="en-US" dirty="0" smtClean="0"/>
              <a:t>Combined with the law of one price, this assumption allows for some powerful pricing techniques.</a:t>
            </a:r>
          </a:p>
          <a:p>
            <a:r>
              <a:rPr lang="en-US" dirty="0" smtClean="0"/>
              <a:t>Assume for now that cashflows are riskless.</a:t>
            </a:r>
          </a:p>
          <a:p>
            <a:r>
              <a:rPr lang="en-US" dirty="0" smtClean="0"/>
              <a:t>Denote by p</a:t>
            </a:r>
            <a:r>
              <a:rPr lang="en-US" baseline="-25000" dirty="0" smtClean="0"/>
              <a:t>t</a:t>
            </a:r>
            <a:r>
              <a:rPr lang="en-US" dirty="0" smtClean="0"/>
              <a:t>, the price today (t=0) of an asset that pays of exactly $1 at time t and zero at all other times; let’s call these primary assets.</a:t>
            </a:r>
          </a:p>
          <a:p>
            <a:r>
              <a:rPr lang="en-US" dirty="0" smtClean="0"/>
              <a:t>Thus p</a:t>
            </a:r>
            <a:r>
              <a:rPr lang="en-US" baseline="-25000" dirty="0" smtClean="0"/>
              <a:t>20</a:t>
            </a:r>
            <a:r>
              <a:rPr lang="en-US" dirty="0" smtClean="0"/>
              <a:t> will be the price at t=0 of an asset that will have a </a:t>
            </a:r>
            <a:r>
              <a:rPr lang="en-US" dirty="0" err="1" smtClean="0"/>
              <a:t>cashflow</a:t>
            </a:r>
            <a:r>
              <a:rPr lang="en-US" dirty="0" smtClean="0"/>
              <a:t> of $1 at t=20 and $0 at all other times.</a:t>
            </a:r>
          </a:p>
          <a:p>
            <a:r>
              <a:rPr lang="en-US" dirty="0" smtClean="0"/>
              <a:t>The price of this asset at t=19 and at all other times will be positive, but less than one.  In particular, its price p</a:t>
            </a:r>
            <a:r>
              <a:rPr lang="en-US" baseline="-25000" dirty="0" smtClean="0"/>
              <a:t>20</a:t>
            </a:r>
            <a:r>
              <a:rPr lang="en-US" dirty="0" smtClean="0"/>
              <a:t> at t=0 will also be positive, but less than one.</a:t>
            </a:r>
          </a:p>
          <a:p>
            <a:r>
              <a:rPr lang="en-US" dirty="0" smtClean="0"/>
              <a:t>Keep in mind that the t=0 price of a future cashflow is another way of saying “present value” of the future cashflow.</a:t>
            </a:r>
          </a:p>
        </p:txBody>
      </p:sp>
      <p:sp>
        <p:nvSpPr>
          <p:cNvPr id="4" name="Slide Number Placeholder 3"/>
          <p:cNvSpPr>
            <a:spLocks noGrp="1"/>
          </p:cNvSpPr>
          <p:nvPr>
            <p:ph type="sldNum" sz="quarter" idx="12"/>
          </p:nvPr>
        </p:nvSpPr>
        <p:spPr/>
        <p:txBody>
          <a:bodyPr/>
          <a:lstStyle/>
          <a:p>
            <a:fld id="{E8C80D2A-EA4E-4A37-A9DF-772D0EA46EC5}"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114895704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9473"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Arbitrage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13</a:t>
            </a:fld>
            <a:endParaRPr lang="en-US" dirty="0"/>
          </a:p>
        </p:txBody>
      </p:sp>
      <p:sp>
        <p:nvSpPr>
          <p:cNvPr id="4" name="Content Placeholder 3"/>
          <p:cNvSpPr>
            <a:spLocks noGrp="1"/>
          </p:cNvSpPr>
          <p:nvPr>
            <p:ph sz="quarter" idx="13"/>
          </p:nvPr>
        </p:nvSpPr>
        <p:spPr/>
        <p:txBody>
          <a:bodyPr/>
          <a:lstStyle/>
          <a:p>
            <a:r>
              <a:rPr lang="en-US" dirty="0" smtClean="0"/>
              <a:t>Arbitrage refers to </a:t>
            </a:r>
          </a:p>
          <a:p>
            <a:pPr lvl="1"/>
            <a:r>
              <a:rPr lang="en-US" dirty="0" smtClean="0"/>
              <a:t>The process by which investors take advantage of price discrepancies</a:t>
            </a:r>
          </a:p>
          <a:p>
            <a:pPr lvl="1"/>
            <a:r>
              <a:rPr lang="en-US" dirty="0" smtClean="0"/>
              <a:t>The process by which investors choose assets best fit their investment goals</a:t>
            </a:r>
          </a:p>
          <a:p>
            <a:pPr lvl="1"/>
            <a:r>
              <a:rPr lang="en-US" dirty="0" smtClean="0"/>
              <a:t>The process by which supply and demand equilibrate.</a:t>
            </a:r>
            <a:endParaRPr lang="en-US" dirty="0"/>
          </a:p>
        </p:txBody>
      </p:sp>
    </p:spTree>
    <p:extLst>
      <p:ext uri="{BB962C8B-B14F-4D97-AF65-F5344CB8AC3E}">
        <p14:creationId xmlns:p14="http://schemas.microsoft.com/office/powerpoint/2010/main" val="26997029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One Price and Financial Assets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14</a:t>
            </a:fld>
            <a:endParaRPr lang="en-US" dirty="0"/>
          </a:p>
        </p:txBody>
      </p:sp>
      <p:sp>
        <p:nvSpPr>
          <p:cNvPr id="4" name="Content Placeholder 3"/>
          <p:cNvSpPr>
            <a:spLocks noGrp="1"/>
          </p:cNvSpPr>
          <p:nvPr>
            <p:ph sz="quarter" idx="13"/>
          </p:nvPr>
        </p:nvSpPr>
        <p:spPr>
          <a:xfrm>
            <a:off x="304800" y="1524000"/>
            <a:ext cx="8503920" cy="4876800"/>
          </a:xfrm>
        </p:spPr>
        <p:txBody>
          <a:bodyPr>
            <a:normAutofit fontScale="92500" lnSpcReduction="10000"/>
          </a:bodyPr>
          <a:lstStyle/>
          <a:p>
            <a:r>
              <a:rPr lang="en-US" dirty="0" smtClean="0"/>
              <a:t>Then the number of primary assets that need to be priced is exactly the number of time periods.</a:t>
            </a:r>
          </a:p>
          <a:p>
            <a:r>
              <a:rPr lang="en-US" dirty="0" smtClean="0"/>
              <a:t>The prices of these primary assets are assumed to be determined in financial markets and are taken to be known.  </a:t>
            </a:r>
          </a:p>
          <a:p>
            <a:r>
              <a:rPr lang="en-US" dirty="0" smtClean="0"/>
              <a:t>We will now consider how primary asset prices can be used to price financial assets, other than primary assets.</a:t>
            </a:r>
          </a:p>
          <a:p>
            <a:r>
              <a:rPr lang="en-US" dirty="0" smtClean="0"/>
              <a:t>Denote by </a:t>
            </a:r>
            <a:r>
              <a:rPr lang="en-US" dirty="0" err="1" smtClean="0"/>
              <a:t>c</a:t>
            </a:r>
            <a:r>
              <a:rPr lang="en-US" baseline="-25000" dirty="0" err="1" smtClean="0"/>
              <a:t>tj</a:t>
            </a:r>
            <a:r>
              <a:rPr lang="en-US" dirty="0" smtClean="0"/>
              <a:t>, t=1,…,T, the amount of the </a:t>
            </a:r>
            <a:r>
              <a:rPr lang="en-US" dirty="0" err="1" smtClean="0"/>
              <a:t>cashflow</a:t>
            </a:r>
            <a:r>
              <a:rPr lang="en-US" dirty="0" smtClean="0"/>
              <a:t> that asset </a:t>
            </a:r>
            <a:r>
              <a:rPr lang="en-US" i="1" dirty="0" smtClean="0"/>
              <a:t>j</a:t>
            </a:r>
            <a:r>
              <a:rPr lang="en-US" dirty="0" smtClean="0"/>
              <a:t> will pay off at time t=1,…,T.</a:t>
            </a:r>
          </a:p>
          <a:p>
            <a:r>
              <a:rPr lang="en-US" dirty="0" smtClean="0"/>
              <a:t>Then the price of the asset </a:t>
            </a:r>
            <a:r>
              <a:rPr lang="en-US" i="1" dirty="0" smtClean="0"/>
              <a:t>j</a:t>
            </a:r>
            <a:r>
              <a:rPr lang="en-US" dirty="0" smtClean="0"/>
              <a:t> will be exactly </a:t>
            </a:r>
            <a:r>
              <a:rPr lang="en-US" dirty="0" err="1" smtClean="0"/>
              <a:t>P</a:t>
            </a:r>
            <a:r>
              <a:rPr lang="en-US" baseline="-25000" dirty="0" err="1" smtClean="0"/>
              <a:t>j</a:t>
            </a:r>
            <a:r>
              <a:rPr lang="en-US" dirty="0" smtClean="0"/>
              <a:t> = </a:t>
            </a:r>
            <a:r>
              <a:rPr lang="en-US" dirty="0" smtClean="0">
                <a:latin typeface="Symbol" pitchFamily="18" charset="2"/>
              </a:rPr>
              <a:t>S</a:t>
            </a:r>
            <a:r>
              <a:rPr lang="en-US" baseline="-25000" dirty="0" smtClean="0"/>
              <a:t>t=1,..,T</a:t>
            </a:r>
            <a:r>
              <a:rPr lang="en-US" dirty="0" smtClean="0"/>
              <a:t>c</a:t>
            </a:r>
            <a:r>
              <a:rPr lang="en-US" baseline="-25000" dirty="0" smtClean="0"/>
              <a:t>tj</a:t>
            </a:r>
            <a:r>
              <a:rPr lang="en-US" dirty="0" smtClean="0"/>
              <a:t>p</a:t>
            </a:r>
            <a:r>
              <a:rPr lang="en-US" baseline="-25000" dirty="0" smtClean="0"/>
              <a:t>t</a:t>
            </a:r>
          </a:p>
          <a:p>
            <a:r>
              <a:rPr lang="en-US" dirty="0" smtClean="0"/>
              <a:t>In other words, the price of </a:t>
            </a:r>
            <a:r>
              <a:rPr lang="en-US" dirty="0"/>
              <a:t>the </a:t>
            </a:r>
            <a:r>
              <a:rPr lang="en-US" dirty="0" smtClean="0"/>
              <a:t>asset is the sum of the present values of each future cashflow.</a:t>
            </a:r>
            <a:endParaRPr lang="en-US" dirty="0" smtClean="0">
              <a:latin typeface="Symbol" pitchFamily="18" charset="2"/>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8359576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90"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Arbitrage in Financial Markets</a:t>
            </a:r>
            <a:endParaRPr lang="en-US" dirty="0"/>
          </a:p>
        </p:txBody>
      </p:sp>
      <p:sp>
        <p:nvSpPr>
          <p:cNvPr id="3" name="Content Placeholder 2"/>
          <p:cNvSpPr>
            <a:spLocks noGrp="1"/>
          </p:cNvSpPr>
          <p:nvPr>
            <p:ph sz="quarter" idx="13"/>
          </p:nvPr>
        </p:nvSpPr>
        <p:spPr>
          <a:xfrm>
            <a:off x="225552" y="1371600"/>
            <a:ext cx="8686800" cy="5029200"/>
          </a:xfrm>
        </p:spPr>
        <p:txBody>
          <a:bodyPr>
            <a:normAutofit fontScale="92500" lnSpcReduction="10000"/>
          </a:bodyPr>
          <a:lstStyle/>
          <a:p>
            <a:r>
              <a:rPr lang="en-US" dirty="0" smtClean="0"/>
              <a:t>If the primary assets are traded in frictionless markets, then the law of one price will ensure that they all sell at the same price.</a:t>
            </a:r>
          </a:p>
          <a:p>
            <a:r>
              <a:rPr lang="en-US" dirty="0" smtClean="0"/>
              <a:t>But what about other assets, such as asset </a:t>
            </a:r>
            <a:r>
              <a:rPr lang="en-US" i="1" dirty="0" smtClean="0"/>
              <a:t>j </a:t>
            </a:r>
            <a:r>
              <a:rPr lang="en-US" dirty="0" smtClean="0"/>
              <a:t>with cashflows {</a:t>
            </a:r>
            <a:r>
              <a:rPr lang="en-US" dirty="0" err="1" smtClean="0"/>
              <a:t>c</a:t>
            </a:r>
            <a:r>
              <a:rPr lang="en-US" baseline="-25000" dirty="0" err="1" smtClean="0"/>
              <a:t>tj</a:t>
            </a:r>
            <a:r>
              <a:rPr lang="en-US" dirty="0" smtClean="0"/>
              <a:t>, t=1,…,T}, that are </a:t>
            </a:r>
            <a:r>
              <a:rPr lang="en-US" i="1" dirty="0" smtClean="0"/>
              <a:t>not </a:t>
            </a:r>
            <a:r>
              <a:rPr lang="en-US" dirty="0" smtClean="0"/>
              <a:t>primary assets?</a:t>
            </a:r>
          </a:p>
          <a:p>
            <a:r>
              <a:rPr lang="en-US" dirty="0" smtClean="0"/>
              <a:t>Even if markets for these other assets are illiquid, the law of one price will hold for them as well!</a:t>
            </a:r>
          </a:p>
          <a:p>
            <a:r>
              <a:rPr lang="en-US" dirty="0" smtClean="0"/>
              <a:t>The reason is that any such asset can be created as a portfolio of the primary assets.  </a:t>
            </a:r>
          </a:p>
          <a:p>
            <a:r>
              <a:rPr lang="en-US" dirty="0" smtClean="0"/>
              <a:t>And if these assets are not even traded, we can use the value of the equivalent portfolio of primary assets to generate the market value they would have if they were traded.</a:t>
            </a:r>
          </a:p>
        </p:txBody>
      </p:sp>
      <p:sp>
        <p:nvSpPr>
          <p:cNvPr id="4" name="Slide Number Placeholder 3"/>
          <p:cNvSpPr>
            <a:spLocks noGrp="1"/>
          </p:cNvSpPr>
          <p:nvPr>
            <p:ph type="sldNum" sz="quarter" idx="12"/>
          </p:nvPr>
        </p:nvSpPr>
        <p:spPr/>
        <p:txBody>
          <a:bodyPr/>
          <a:lstStyle/>
          <a:p>
            <a:fld id="{E8C80D2A-EA4E-4A37-A9DF-772D0EA46EC5}"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49694588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6642"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Valuing non-traded </a:t>
            </a:r>
            <a:r>
              <a:rPr lang="en-US" dirty="0"/>
              <a:t>Financial Assets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16</a:t>
            </a:fld>
            <a:endParaRPr lang="en-US" dirty="0"/>
          </a:p>
        </p:txBody>
      </p:sp>
      <p:sp>
        <p:nvSpPr>
          <p:cNvPr id="4" name="Content Placeholder 3"/>
          <p:cNvSpPr>
            <a:spLocks noGrp="1"/>
          </p:cNvSpPr>
          <p:nvPr>
            <p:ph sz="quarter" idx="13"/>
          </p:nvPr>
        </p:nvSpPr>
        <p:spPr/>
        <p:txBody>
          <a:bodyPr>
            <a:normAutofit fontScale="92500" lnSpcReduction="10000"/>
          </a:bodyPr>
          <a:lstStyle/>
          <a:p>
            <a:r>
              <a:rPr lang="en-US" dirty="0" smtClean="0"/>
              <a:t>Suppose we have non-traded financial assets that promise </a:t>
            </a:r>
            <a:r>
              <a:rPr lang="en-US" dirty="0" err="1" smtClean="0"/>
              <a:t>riskfree</a:t>
            </a:r>
            <a:r>
              <a:rPr lang="en-US" dirty="0" smtClean="0"/>
              <a:t> cashflows of  $40 every year for the next 3 years.</a:t>
            </a:r>
          </a:p>
          <a:p>
            <a:r>
              <a:rPr lang="en-US" dirty="0" smtClean="0"/>
              <a:t>We have an opportunity to buy this asset.  But how much should we bid for this asset?</a:t>
            </a:r>
          </a:p>
          <a:p>
            <a:r>
              <a:rPr lang="en-US" dirty="0" smtClean="0"/>
              <a:t>This asset is equivalent to a portfolio consisting of 40 units of primary asset 1, 40 units of primary asset 2 and 40 units of primary asset 3.</a:t>
            </a:r>
          </a:p>
          <a:p>
            <a:r>
              <a:rPr lang="en-US" dirty="0" smtClean="0"/>
              <a:t>Thus, according to the LOP, this non-traded assets – if it were to trade – would sell for exactly 40(p</a:t>
            </a:r>
            <a:r>
              <a:rPr lang="en-US" baseline="-25000" dirty="0" smtClean="0"/>
              <a:t>1</a:t>
            </a:r>
            <a:r>
              <a:rPr lang="en-US" dirty="0"/>
              <a:t>) + </a:t>
            </a:r>
            <a:r>
              <a:rPr lang="en-US" dirty="0" smtClean="0"/>
              <a:t>40(p</a:t>
            </a:r>
            <a:r>
              <a:rPr lang="en-US" baseline="-25000" dirty="0" smtClean="0"/>
              <a:t>2</a:t>
            </a:r>
            <a:r>
              <a:rPr lang="en-US" dirty="0"/>
              <a:t>) + </a:t>
            </a:r>
            <a:r>
              <a:rPr lang="en-US" dirty="0" smtClean="0"/>
              <a:t>40(p</a:t>
            </a:r>
            <a:r>
              <a:rPr lang="en-US" baseline="-25000" dirty="0" smtClean="0"/>
              <a:t>3</a:t>
            </a:r>
            <a:r>
              <a:rPr lang="en-US" dirty="0" smtClean="0"/>
              <a:t>), where p</a:t>
            </a:r>
            <a:r>
              <a:rPr lang="en-US" baseline="-25000" dirty="0" smtClean="0"/>
              <a:t>i</a:t>
            </a:r>
            <a:r>
              <a:rPr lang="en-US" dirty="0" smtClean="0"/>
              <a:t> is the price of primary asset </a:t>
            </a:r>
            <a:r>
              <a:rPr lang="en-US" i="1" dirty="0" smtClean="0"/>
              <a:t>i</a:t>
            </a:r>
            <a:r>
              <a:rPr lang="en-US" dirty="0" smtClean="0"/>
              <a:t>.</a:t>
            </a:r>
          </a:p>
          <a:p>
            <a:r>
              <a:rPr lang="en-US" dirty="0" smtClean="0"/>
              <a:t>This is what we would bid for this asset.</a:t>
            </a:r>
          </a:p>
        </p:txBody>
      </p:sp>
    </p:spTree>
    <p:extLst>
      <p:ext uri="{BB962C8B-B14F-4D97-AF65-F5344CB8AC3E}">
        <p14:creationId xmlns:p14="http://schemas.microsoft.com/office/powerpoint/2010/main" val="2257844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202901364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5620"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152400" y="297096"/>
            <a:ext cx="8915400" cy="758952"/>
          </a:xfrm>
        </p:spPr>
        <p:txBody>
          <a:bodyPr vert="horz">
            <a:normAutofit fontScale="90000"/>
          </a:bodyPr>
          <a:lstStyle/>
          <a:p>
            <a:r>
              <a:rPr lang="en-US" dirty="0" smtClean="0"/>
              <a:t>Doing Capital Budgeting using Primary Asset Prices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17</a:t>
            </a:fld>
            <a:endParaRPr lang="en-US" dirty="0"/>
          </a:p>
        </p:txBody>
      </p:sp>
      <p:sp>
        <p:nvSpPr>
          <p:cNvPr id="4" name="Content Placeholder 3"/>
          <p:cNvSpPr>
            <a:spLocks noGrp="1"/>
          </p:cNvSpPr>
          <p:nvPr>
            <p:ph sz="quarter" idx="13"/>
          </p:nvPr>
        </p:nvSpPr>
        <p:spPr>
          <a:xfrm>
            <a:off x="152400" y="1371600"/>
            <a:ext cx="8915400" cy="5334000"/>
          </a:xfrm>
        </p:spPr>
        <p:txBody>
          <a:bodyPr>
            <a:normAutofit fontScale="85000" lnSpcReduction="10000"/>
          </a:bodyPr>
          <a:lstStyle/>
          <a:p>
            <a:r>
              <a:rPr lang="en-US" dirty="0" smtClean="0"/>
              <a:t>Suppose we have a capital budgeting project, an investment in a factory that requires an investment of $10m. today.</a:t>
            </a:r>
          </a:p>
          <a:p>
            <a:r>
              <a:rPr lang="en-US" dirty="0" smtClean="0"/>
              <a:t>Our marketing managers and our production managers have worked out the optimal production and marketing strategies.  They believe this factory will generate after-tax risk-free cashflows of $5m in 1 year, $3m in 2 years and $4m in 3 years.  At that point, all assets will be fully depreciated.</a:t>
            </a:r>
          </a:p>
          <a:p>
            <a:r>
              <a:rPr lang="en-US" dirty="0" smtClean="0"/>
              <a:t>This project is equivalent to a portfolio of 5m units of primary asset 1 (each one paying $1 at t=1 and nothing at any other time), 3m units of primary asset 2 and 4m assets of primary asset 3.</a:t>
            </a:r>
          </a:p>
          <a:p>
            <a:r>
              <a:rPr lang="en-US" dirty="0" smtClean="0"/>
              <a:t>Once we have the prices of these primary assets, p</a:t>
            </a:r>
            <a:r>
              <a:rPr lang="en-US" baseline="-25000" dirty="0" smtClean="0"/>
              <a:t>1</a:t>
            </a:r>
            <a:r>
              <a:rPr lang="en-US" dirty="0" smtClean="0"/>
              <a:t>, p</a:t>
            </a:r>
            <a:r>
              <a:rPr lang="en-US" baseline="-25000" dirty="0" smtClean="0"/>
              <a:t>2</a:t>
            </a:r>
            <a:r>
              <a:rPr lang="en-US" dirty="0" smtClean="0"/>
              <a:t> and p</a:t>
            </a:r>
            <a:r>
              <a:rPr lang="en-US" baseline="-25000" dirty="0" smtClean="0"/>
              <a:t>3</a:t>
            </a:r>
            <a:r>
              <a:rPr lang="en-US" dirty="0" smtClean="0"/>
              <a:t>, we can value the cashflows from our factory at 5m(p</a:t>
            </a:r>
            <a:r>
              <a:rPr lang="en-US" baseline="-25000" dirty="0" smtClean="0"/>
              <a:t>1</a:t>
            </a:r>
            <a:r>
              <a:rPr lang="en-US" dirty="0" smtClean="0"/>
              <a:t>) + 3m(p</a:t>
            </a:r>
            <a:r>
              <a:rPr lang="en-US" baseline="-25000" dirty="0" smtClean="0"/>
              <a:t>2</a:t>
            </a:r>
            <a:r>
              <a:rPr lang="en-US" dirty="0" smtClean="0"/>
              <a:t>) + 4m(p</a:t>
            </a:r>
            <a:r>
              <a:rPr lang="en-US" baseline="-25000" dirty="0" smtClean="0"/>
              <a:t>3</a:t>
            </a:r>
            <a:r>
              <a:rPr lang="en-US" dirty="0" smtClean="0"/>
              <a:t>) because a financial security promising these same cashflows would sell for exactly this amount.</a:t>
            </a:r>
          </a:p>
          <a:p>
            <a:r>
              <a:rPr lang="en-US" dirty="0" smtClean="0"/>
              <a:t>If this valuation &gt; than $10m, the investment is worthwhile.</a:t>
            </a:r>
            <a:endParaRPr lang="en-US" dirty="0"/>
          </a:p>
        </p:txBody>
      </p:sp>
    </p:spTree>
    <p:extLst>
      <p:ext uri="{BB962C8B-B14F-4D97-AF65-F5344CB8AC3E}">
        <p14:creationId xmlns:p14="http://schemas.microsoft.com/office/powerpoint/2010/main" val="3999037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4461732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7663"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Recovering Primary Asset Prices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18</a:t>
            </a:fld>
            <a:endParaRPr lang="en-US" dirty="0"/>
          </a:p>
        </p:txBody>
      </p:sp>
      <p:sp>
        <p:nvSpPr>
          <p:cNvPr id="4" name="Content Placeholder 3"/>
          <p:cNvSpPr>
            <a:spLocks noGrp="1"/>
          </p:cNvSpPr>
          <p:nvPr>
            <p:ph sz="quarter" idx="13"/>
          </p:nvPr>
        </p:nvSpPr>
        <p:spPr>
          <a:xfrm>
            <a:off x="332232" y="1464247"/>
            <a:ext cx="8503920" cy="2286000"/>
          </a:xfrm>
        </p:spPr>
        <p:txBody>
          <a:bodyPr>
            <a:normAutofit lnSpcReduction="10000"/>
          </a:bodyPr>
          <a:lstStyle/>
          <a:p>
            <a:r>
              <a:rPr lang="en-US" dirty="0" smtClean="0"/>
              <a:t>Where do we get the primary asset prices?</a:t>
            </a:r>
          </a:p>
          <a:p>
            <a:r>
              <a:rPr lang="en-US" dirty="0" smtClean="0"/>
              <a:t>We have to go to the market and observe prices of complex traded financial securities.</a:t>
            </a:r>
          </a:p>
          <a:p>
            <a:r>
              <a:rPr lang="en-US" dirty="0" smtClean="0"/>
              <a:t>Suppose we have three assets, A, B and C.  They have the following cash flows and prices:</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602843831"/>
              </p:ext>
            </p:extLst>
          </p:nvPr>
        </p:nvGraphicFramePr>
        <p:xfrm>
          <a:off x="606552" y="3657600"/>
          <a:ext cx="7924799" cy="2424471"/>
        </p:xfrm>
        <a:graphic>
          <a:graphicData uri="http://schemas.openxmlformats.org/drawingml/2006/table">
            <a:tbl>
              <a:tblPr firstRow="1" firstCol="1" bandRow="1">
                <a:tableStyleId>{5C22544A-7EE6-4342-B048-85BDC9FD1C3A}</a:tableStyleId>
              </a:tblPr>
              <a:tblGrid>
                <a:gridCol w="1534105">
                  <a:extLst>
                    <a:ext uri="{9D8B030D-6E8A-4147-A177-3AD203B41FA5}">
                      <a16:colId xmlns:a16="http://schemas.microsoft.com/office/drawing/2014/main" val="2865417184"/>
                    </a:ext>
                  </a:extLst>
                </a:gridCol>
                <a:gridCol w="1534953">
                  <a:extLst>
                    <a:ext uri="{9D8B030D-6E8A-4147-A177-3AD203B41FA5}">
                      <a16:colId xmlns:a16="http://schemas.microsoft.com/office/drawing/2014/main" val="2781633662"/>
                    </a:ext>
                  </a:extLst>
                </a:gridCol>
                <a:gridCol w="1618015">
                  <a:extLst>
                    <a:ext uri="{9D8B030D-6E8A-4147-A177-3AD203B41FA5}">
                      <a16:colId xmlns:a16="http://schemas.microsoft.com/office/drawing/2014/main" val="2769849541"/>
                    </a:ext>
                  </a:extLst>
                </a:gridCol>
                <a:gridCol w="1618863">
                  <a:extLst>
                    <a:ext uri="{9D8B030D-6E8A-4147-A177-3AD203B41FA5}">
                      <a16:colId xmlns:a16="http://schemas.microsoft.com/office/drawing/2014/main" val="3968963113"/>
                    </a:ext>
                  </a:extLst>
                </a:gridCol>
                <a:gridCol w="1618863">
                  <a:extLst>
                    <a:ext uri="{9D8B030D-6E8A-4147-A177-3AD203B41FA5}">
                      <a16:colId xmlns:a16="http://schemas.microsoft.com/office/drawing/2014/main" val="1367335530"/>
                    </a:ext>
                  </a:extLst>
                </a:gridCol>
              </a:tblGrid>
              <a:tr h="564317">
                <a:tc>
                  <a:txBody>
                    <a:bodyPr/>
                    <a:lstStyle/>
                    <a:p>
                      <a:pPr marL="0" marR="0">
                        <a:spcBef>
                          <a:spcPts val="0"/>
                        </a:spcBef>
                        <a:spcAft>
                          <a:spcPts val="0"/>
                        </a:spcAft>
                      </a:pPr>
                      <a:r>
                        <a:rPr lang="en-US" sz="2400" dirty="0">
                          <a:effectLst/>
                        </a:rPr>
                        <a:t>Asset</a:t>
                      </a:r>
                      <a:endParaRPr lang="en-US" sz="24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400" dirty="0">
                          <a:effectLst/>
                        </a:rPr>
                        <a:t>Price today</a:t>
                      </a:r>
                      <a:endParaRPr lang="en-US" sz="24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400" dirty="0">
                          <a:effectLst/>
                        </a:rPr>
                        <a:t>t=1 cashflow</a:t>
                      </a:r>
                      <a:endParaRPr lang="en-US" sz="24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400" dirty="0">
                          <a:effectLst/>
                        </a:rPr>
                        <a:t>t=2 cashflow</a:t>
                      </a:r>
                      <a:endParaRPr lang="en-US" sz="24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spcBef>
                          <a:spcPts val="0"/>
                        </a:spcBef>
                        <a:spcAft>
                          <a:spcPts val="0"/>
                        </a:spcAft>
                      </a:pPr>
                      <a:r>
                        <a:rPr lang="en-US" sz="2400" dirty="0">
                          <a:effectLst/>
                        </a:rPr>
                        <a:t>t=3 cashflow</a:t>
                      </a:r>
                      <a:endParaRPr lang="en-US" sz="24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822892512"/>
                  </a:ext>
                </a:extLst>
              </a:tr>
              <a:tr h="564317">
                <a:tc>
                  <a:txBody>
                    <a:bodyPr/>
                    <a:lstStyle/>
                    <a:p>
                      <a:pPr marL="0" marR="0">
                        <a:spcBef>
                          <a:spcPts val="0"/>
                        </a:spcBef>
                        <a:spcAft>
                          <a:spcPts val="0"/>
                        </a:spcAft>
                      </a:pPr>
                      <a:r>
                        <a:rPr lang="en-US" sz="2400">
                          <a:effectLst/>
                        </a:rPr>
                        <a:t>A</a:t>
                      </a:r>
                      <a:endParaRPr lang="en-US" sz="2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a:spcBef>
                          <a:spcPts val="0"/>
                        </a:spcBef>
                        <a:spcAft>
                          <a:spcPts val="0"/>
                        </a:spcAft>
                      </a:pPr>
                      <a:r>
                        <a:rPr lang="en-US" sz="2400" dirty="0" smtClean="0">
                          <a:effectLst/>
                        </a:rPr>
                        <a:t>50.63</a:t>
                      </a:r>
                      <a:endParaRPr lang="en-US" sz="2400" dirty="0">
                        <a:effectLst/>
                        <a:latin typeface="Times New Roman" panose="02020603050405020304" pitchFamily="18" charset="0"/>
                        <a:ea typeface="SimSun" panose="02010600030101010101" pitchFamily="2" charset="-122"/>
                      </a:endParaRPr>
                    </a:p>
                  </a:txBody>
                  <a:tcPr marL="68580" marR="68580" marT="0" marB="0" anchor="b"/>
                </a:tc>
                <a:tc>
                  <a:txBody>
                    <a:bodyPr/>
                    <a:lstStyle/>
                    <a:p>
                      <a:pPr marL="0" marR="0" algn="r">
                        <a:spcBef>
                          <a:spcPts val="0"/>
                        </a:spcBef>
                        <a:spcAft>
                          <a:spcPts val="0"/>
                        </a:spcAft>
                      </a:pPr>
                      <a:r>
                        <a:rPr lang="en-US" sz="2400">
                          <a:effectLst/>
                        </a:rPr>
                        <a:t>20</a:t>
                      </a:r>
                      <a:endParaRPr lang="en-US" sz="24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r">
                        <a:spcBef>
                          <a:spcPts val="0"/>
                        </a:spcBef>
                        <a:spcAft>
                          <a:spcPts val="0"/>
                        </a:spcAft>
                      </a:pPr>
                      <a:r>
                        <a:rPr lang="en-US" sz="2400">
                          <a:effectLst/>
                        </a:rPr>
                        <a:t>20</a:t>
                      </a:r>
                      <a:endParaRPr lang="en-US" sz="24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r">
                        <a:spcBef>
                          <a:spcPts val="0"/>
                        </a:spcBef>
                        <a:spcAft>
                          <a:spcPts val="0"/>
                        </a:spcAft>
                      </a:pPr>
                      <a:r>
                        <a:rPr lang="en-US" sz="2400" dirty="0">
                          <a:effectLst/>
                        </a:rPr>
                        <a:t>20</a:t>
                      </a:r>
                      <a:endParaRPr lang="en-US" sz="24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579522885"/>
                  </a:ext>
                </a:extLst>
              </a:tr>
              <a:tr h="564317">
                <a:tc>
                  <a:txBody>
                    <a:bodyPr/>
                    <a:lstStyle/>
                    <a:p>
                      <a:pPr marL="0" marR="0">
                        <a:spcBef>
                          <a:spcPts val="0"/>
                        </a:spcBef>
                        <a:spcAft>
                          <a:spcPts val="0"/>
                        </a:spcAft>
                      </a:pPr>
                      <a:r>
                        <a:rPr lang="en-US" sz="2400">
                          <a:effectLst/>
                        </a:rPr>
                        <a:t>B</a:t>
                      </a:r>
                      <a:endParaRPr lang="en-US" sz="2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a:spcBef>
                          <a:spcPts val="0"/>
                        </a:spcBef>
                        <a:spcAft>
                          <a:spcPts val="0"/>
                        </a:spcAft>
                      </a:pPr>
                      <a:r>
                        <a:rPr lang="en-US" sz="2400" dirty="0" smtClean="0">
                          <a:effectLst/>
                        </a:rPr>
                        <a:t>26.00</a:t>
                      </a:r>
                      <a:endParaRPr lang="en-US" sz="2400" dirty="0">
                        <a:effectLst/>
                        <a:latin typeface="Times New Roman" panose="02020603050405020304" pitchFamily="18" charset="0"/>
                        <a:ea typeface="SimSun" panose="02010600030101010101" pitchFamily="2" charset="-122"/>
                      </a:endParaRPr>
                    </a:p>
                  </a:txBody>
                  <a:tcPr marL="68580" marR="68580" marT="0" marB="0" anchor="b"/>
                </a:tc>
                <a:tc>
                  <a:txBody>
                    <a:bodyPr/>
                    <a:lstStyle/>
                    <a:p>
                      <a:pPr marL="0" marR="0" algn="r">
                        <a:spcBef>
                          <a:spcPts val="0"/>
                        </a:spcBef>
                        <a:spcAft>
                          <a:spcPts val="0"/>
                        </a:spcAft>
                      </a:pPr>
                      <a:r>
                        <a:rPr lang="en-US" sz="2400">
                          <a:effectLst/>
                        </a:rPr>
                        <a:t>10</a:t>
                      </a:r>
                      <a:endParaRPr lang="en-US" sz="24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r">
                        <a:spcBef>
                          <a:spcPts val="0"/>
                        </a:spcBef>
                        <a:spcAft>
                          <a:spcPts val="0"/>
                        </a:spcAft>
                      </a:pPr>
                      <a:r>
                        <a:rPr lang="en-US" sz="2400">
                          <a:effectLst/>
                        </a:rPr>
                        <a:t>20</a:t>
                      </a:r>
                      <a:endParaRPr lang="en-US" sz="24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r">
                        <a:spcBef>
                          <a:spcPts val="0"/>
                        </a:spcBef>
                        <a:spcAft>
                          <a:spcPts val="0"/>
                        </a:spcAft>
                      </a:pPr>
                      <a:endParaRPr lang="en-US" sz="24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118719120"/>
                  </a:ext>
                </a:extLst>
              </a:tr>
              <a:tr h="564317">
                <a:tc>
                  <a:txBody>
                    <a:bodyPr/>
                    <a:lstStyle/>
                    <a:p>
                      <a:pPr marL="0" marR="0">
                        <a:spcBef>
                          <a:spcPts val="0"/>
                        </a:spcBef>
                        <a:spcAft>
                          <a:spcPts val="0"/>
                        </a:spcAft>
                      </a:pPr>
                      <a:r>
                        <a:rPr lang="en-US" sz="2400">
                          <a:effectLst/>
                        </a:rPr>
                        <a:t>C</a:t>
                      </a:r>
                      <a:endParaRPr lang="en-US" sz="2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a:spcBef>
                          <a:spcPts val="0"/>
                        </a:spcBef>
                        <a:spcAft>
                          <a:spcPts val="0"/>
                        </a:spcAft>
                      </a:pPr>
                      <a:r>
                        <a:rPr lang="en-US" sz="2400" dirty="0" smtClean="0">
                          <a:effectLst/>
                        </a:rPr>
                        <a:t>71.15</a:t>
                      </a:r>
                      <a:endParaRPr lang="en-US" sz="2400" dirty="0">
                        <a:effectLst/>
                        <a:latin typeface="Times New Roman" panose="02020603050405020304" pitchFamily="18" charset="0"/>
                        <a:ea typeface="SimSun" panose="02010600030101010101" pitchFamily="2" charset="-122"/>
                      </a:endParaRPr>
                    </a:p>
                  </a:txBody>
                  <a:tcPr marL="68580" marR="68580" marT="0" marB="0" anchor="b"/>
                </a:tc>
                <a:tc>
                  <a:txBody>
                    <a:bodyPr/>
                    <a:lstStyle/>
                    <a:p>
                      <a:pPr marL="0" marR="0" algn="r">
                        <a:spcBef>
                          <a:spcPts val="0"/>
                        </a:spcBef>
                        <a:spcAft>
                          <a:spcPts val="0"/>
                        </a:spcAft>
                      </a:pPr>
                      <a:r>
                        <a:rPr lang="en-US" sz="2400">
                          <a:effectLst/>
                        </a:rPr>
                        <a:t>55</a:t>
                      </a:r>
                      <a:endParaRPr lang="en-US" sz="24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r">
                        <a:spcBef>
                          <a:spcPts val="0"/>
                        </a:spcBef>
                        <a:spcAft>
                          <a:spcPts val="0"/>
                        </a:spcAft>
                      </a:pPr>
                      <a:r>
                        <a:rPr lang="en-US" sz="2400">
                          <a:effectLst/>
                        </a:rPr>
                        <a:t>20</a:t>
                      </a:r>
                      <a:endParaRPr lang="en-US" sz="24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r">
                        <a:spcBef>
                          <a:spcPts val="0"/>
                        </a:spcBef>
                        <a:spcAft>
                          <a:spcPts val="0"/>
                        </a:spcAft>
                      </a:pPr>
                      <a:r>
                        <a:rPr lang="en-US" sz="2400" dirty="0">
                          <a:effectLst/>
                        </a:rPr>
                        <a:t>5</a:t>
                      </a:r>
                      <a:endParaRPr lang="en-US" sz="24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731472051"/>
                  </a:ext>
                </a:extLst>
              </a:tr>
            </a:tbl>
          </a:graphicData>
        </a:graphic>
      </p:graphicFrame>
    </p:spTree>
    <p:extLst>
      <p:ext uri="{BB962C8B-B14F-4D97-AF65-F5344CB8AC3E}">
        <p14:creationId xmlns:p14="http://schemas.microsoft.com/office/powerpoint/2010/main" val="3267750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414461690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8687"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Recovering primary asset prices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19</a:t>
            </a:fld>
            <a:endParaRPr lang="en-US" dirty="0"/>
          </a:p>
        </p:txBody>
      </p:sp>
      <p:sp>
        <p:nvSpPr>
          <p:cNvPr id="4" name="Content Placeholder 3"/>
          <p:cNvSpPr>
            <a:spLocks noGrp="1"/>
          </p:cNvSpPr>
          <p:nvPr>
            <p:ph sz="quarter" idx="13"/>
          </p:nvPr>
        </p:nvSpPr>
        <p:spPr/>
        <p:txBody>
          <a:bodyPr>
            <a:normAutofit lnSpcReduction="10000"/>
          </a:bodyPr>
          <a:lstStyle/>
          <a:p>
            <a:r>
              <a:rPr lang="en-US" dirty="0" smtClean="0"/>
              <a:t>We first create the equivalent portfolios of primary assets as we did before.</a:t>
            </a:r>
          </a:p>
          <a:p>
            <a:r>
              <a:rPr lang="en-US" dirty="0" smtClean="0"/>
              <a:t>Then, using our previous notation of </a:t>
            </a:r>
            <a:r>
              <a:rPr lang="en-US" dirty="0"/>
              <a:t>p</a:t>
            </a:r>
            <a:r>
              <a:rPr lang="en-US" baseline="-25000" dirty="0"/>
              <a:t>i</a:t>
            </a:r>
            <a:r>
              <a:rPr lang="en-US" dirty="0"/>
              <a:t> is the price of primary asset </a:t>
            </a:r>
            <a:r>
              <a:rPr lang="en-US" i="1" dirty="0" smtClean="0"/>
              <a:t>i</a:t>
            </a:r>
            <a:r>
              <a:rPr lang="en-US" dirty="0" smtClean="0"/>
              <a:t> , we can write these equations:</a:t>
            </a:r>
          </a:p>
          <a:p>
            <a:r>
              <a:rPr lang="en-US" dirty="0" err="1" smtClean="0"/>
              <a:t>p</a:t>
            </a:r>
            <a:r>
              <a:rPr lang="en-US" baseline="-25000" dirty="0" err="1" smtClean="0"/>
              <a:t>A</a:t>
            </a:r>
            <a:r>
              <a:rPr lang="en-US" dirty="0" smtClean="0"/>
              <a:t> = 50.63 = 20(p</a:t>
            </a:r>
            <a:r>
              <a:rPr lang="en-US" baseline="-25000" dirty="0" smtClean="0"/>
              <a:t>1</a:t>
            </a:r>
            <a:r>
              <a:rPr lang="en-US" dirty="0"/>
              <a:t>) + </a:t>
            </a:r>
            <a:r>
              <a:rPr lang="en-US" dirty="0" smtClean="0"/>
              <a:t>20(p</a:t>
            </a:r>
            <a:r>
              <a:rPr lang="en-US" baseline="-25000" dirty="0" smtClean="0"/>
              <a:t>2</a:t>
            </a:r>
            <a:r>
              <a:rPr lang="en-US" dirty="0"/>
              <a:t>) + </a:t>
            </a:r>
            <a:r>
              <a:rPr lang="en-US" dirty="0" smtClean="0"/>
              <a:t>20(p</a:t>
            </a:r>
            <a:r>
              <a:rPr lang="en-US" baseline="-25000" dirty="0" smtClean="0"/>
              <a:t>3</a:t>
            </a:r>
            <a:r>
              <a:rPr lang="en-US" dirty="0" smtClean="0"/>
              <a:t>)</a:t>
            </a:r>
          </a:p>
          <a:p>
            <a:r>
              <a:rPr lang="en-US" dirty="0" err="1" smtClean="0"/>
              <a:t>p</a:t>
            </a:r>
            <a:r>
              <a:rPr lang="en-US" baseline="-25000" dirty="0" err="1" smtClean="0"/>
              <a:t>B</a:t>
            </a:r>
            <a:r>
              <a:rPr lang="en-US" dirty="0" smtClean="0"/>
              <a:t> = 26.00 </a:t>
            </a:r>
            <a:r>
              <a:rPr lang="en-US" dirty="0"/>
              <a:t>= </a:t>
            </a:r>
            <a:r>
              <a:rPr lang="en-US" dirty="0" smtClean="0"/>
              <a:t>10(p</a:t>
            </a:r>
            <a:r>
              <a:rPr lang="en-US" baseline="-25000" dirty="0" smtClean="0"/>
              <a:t>1</a:t>
            </a:r>
            <a:r>
              <a:rPr lang="en-US" dirty="0"/>
              <a:t>) + 20(p</a:t>
            </a:r>
            <a:r>
              <a:rPr lang="en-US" baseline="-25000" dirty="0"/>
              <a:t>2</a:t>
            </a:r>
            <a:r>
              <a:rPr lang="en-US" dirty="0" smtClean="0"/>
              <a:t>)</a:t>
            </a:r>
          </a:p>
          <a:p>
            <a:r>
              <a:rPr lang="en-US" dirty="0" err="1" smtClean="0"/>
              <a:t>p</a:t>
            </a:r>
            <a:r>
              <a:rPr lang="en-US" baseline="-25000" dirty="0" err="1" smtClean="0"/>
              <a:t>C</a:t>
            </a:r>
            <a:r>
              <a:rPr lang="en-US" dirty="0" smtClean="0"/>
              <a:t> = </a:t>
            </a:r>
            <a:r>
              <a:rPr lang="en-US" dirty="0" smtClean="0"/>
              <a:t>71.15 </a:t>
            </a:r>
            <a:r>
              <a:rPr lang="en-US" dirty="0"/>
              <a:t>= </a:t>
            </a:r>
            <a:r>
              <a:rPr lang="en-US" dirty="0" smtClean="0"/>
              <a:t>55(p</a:t>
            </a:r>
            <a:r>
              <a:rPr lang="en-US" baseline="-25000" dirty="0" smtClean="0"/>
              <a:t>1</a:t>
            </a:r>
            <a:r>
              <a:rPr lang="en-US" dirty="0"/>
              <a:t>) + 20(p</a:t>
            </a:r>
            <a:r>
              <a:rPr lang="en-US" baseline="-25000" dirty="0"/>
              <a:t>2</a:t>
            </a:r>
            <a:r>
              <a:rPr lang="en-US" dirty="0"/>
              <a:t>) + 5</a:t>
            </a:r>
            <a:r>
              <a:rPr lang="en-US" dirty="0" smtClean="0"/>
              <a:t>(p</a:t>
            </a:r>
            <a:r>
              <a:rPr lang="en-US" baseline="-25000" dirty="0" smtClean="0"/>
              <a:t>3</a:t>
            </a:r>
            <a:r>
              <a:rPr lang="en-US" dirty="0" smtClean="0"/>
              <a:t>)</a:t>
            </a:r>
          </a:p>
          <a:p>
            <a:r>
              <a:rPr lang="en-US" dirty="0" smtClean="0"/>
              <a:t>These simultaneous equations can be solved easily to find that p</a:t>
            </a:r>
            <a:r>
              <a:rPr lang="en-US" baseline="-25000" dirty="0" smtClean="0"/>
              <a:t>1</a:t>
            </a:r>
            <a:r>
              <a:rPr lang="en-US" dirty="0"/>
              <a:t> </a:t>
            </a:r>
            <a:r>
              <a:rPr lang="en-US" dirty="0" smtClean="0"/>
              <a:t>= 0.917, p</a:t>
            </a:r>
            <a:r>
              <a:rPr lang="en-US" baseline="-25000" dirty="0" smtClean="0"/>
              <a:t>2</a:t>
            </a:r>
            <a:r>
              <a:rPr lang="en-US" dirty="0"/>
              <a:t> </a:t>
            </a:r>
            <a:r>
              <a:rPr lang="en-US" dirty="0" smtClean="0"/>
              <a:t>= 0.842 and p</a:t>
            </a:r>
            <a:r>
              <a:rPr lang="en-US" baseline="-25000" dirty="0" smtClean="0"/>
              <a:t>3</a:t>
            </a:r>
            <a:r>
              <a:rPr lang="en-US" dirty="0"/>
              <a:t> </a:t>
            </a:r>
            <a:r>
              <a:rPr lang="en-US" dirty="0" smtClean="0"/>
              <a:t>= 0.772.</a:t>
            </a:r>
          </a:p>
          <a:p>
            <a:r>
              <a:rPr lang="en-US" dirty="0" smtClean="0"/>
              <a:t>Now we go back to our capital budgeting problem and our problem of valuing non-traded assets.</a:t>
            </a:r>
            <a:endParaRPr lang="en-US" dirty="0"/>
          </a:p>
          <a:p>
            <a:endParaRPr lang="en-US" dirty="0"/>
          </a:p>
          <a:p>
            <a:endParaRPr lang="en-US" dirty="0"/>
          </a:p>
        </p:txBody>
      </p:sp>
    </p:spTree>
    <p:extLst>
      <p:ext uri="{BB962C8B-B14F-4D97-AF65-F5344CB8AC3E}">
        <p14:creationId xmlns:p14="http://schemas.microsoft.com/office/powerpoint/2010/main" val="2314780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a:t>
            </a:fld>
            <a:endParaRPr lang="en-US" dirty="0"/>
          </a:p>
        </p:txBody>
      </p:sp>
      <p:sp>
        <p:nvSpPr>
          <p:cNvPr id="4" name="Content Placeholder 3"/>
          <p:cNvSpPr>
            <a:spLocks noGrp="1"/>
          </p:cNvSpPr>
          <p:nvPr>
            <p:ph sz="quarter" idx="13"/>
          </p:nvPr>
        </p:nvSpPr>
        <p:spPr>
          <a:xfrm>
            <a:off x="301752" y="1905000"/>
            <a:ext cx="8503920" cy="4194048"/>
          </a:xfrm>
        </p:spPr>
        <p:txBody>
          <a:bodyPr>
            <a:normAutofit/>
          </a:bodyPr>
          <a:lstStyle/>
          <a:p>
            <a:r>
              <a:rPr lang="en-US" dirty="0" smtClean="0"/>
              <a:t>The conceptual basis behind discounting and present value computations</a:t>
            </a:r>
          </a:p>
          <a:p>
            <a:r>
              <a:rPr lang="en-US" dirty="0" smtClean="0"/>
              <a:t>Law of One Price, Equilibrium and Arbitrage</a:t>
            </a:r>
          </a:p>
          <a:p>
            <a:pPr lvl="1"/>
            <a:r>
              <a:rPr lang="en-US" dirty="0" smtClean="0"/>
              <a:t>What is the relationship between prices at different locations</a:t>
            </a:r>
          </a:p>
          <a:p>
            <a:r>
              <a:rPr lang="en-US" dirty="0" smtClean="0"/>
              <a:t>Prices and Rates</a:t>
            </a:r>
          </a:p>
          <a:p>
            <a:pPr lvl="1"/>
            <a:r>
              <a:rPr lang="en-US" dirty="0" smtClean="0"/>
              <a:t>Where do we get interest rates from?</a:t>
            </a:r>
          </a:p>
          <a:p>
            <a:r>
              <a:rPr lang="en-US" dirty="0" smtClean="0"/>
              <a:t>Annualizing Rates </a:t>
            </a:r>
          </a:p>
          <a:p>
            <a:pPr lvl="1"/>
            <a:r>
              <a:rPr lang="en-US" dirty="0" smtClean="0"/>
              <a:t>How do we annualize rates?</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35015840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9708"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Capital budgeting &amp; non-traded assets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20</a:t>
            </a:fld>
            <a:endParaRPr lang="en-US" dirty="0"/>
          </a:p>
        </p:txBody>
      </p:sp>
      <p:sp>
        <p:nvSpPr>
          <p:cNvPr id="4" name="Content Placeholder 3"/>
          <p:cNvSpPr>
            <a:spLocks noGrp="1"/>
          </p:cNvSpPr>
          <p:nvPr>
            <p:ph sz="quarter" idx="13"/>
          </p:nvPr>
        </p:nvSpPr>
        <p:spPr>
          <a:xfrm>
            <a:off x="301752" y="1295400"/>
            <a:ext cx="8503920" cy="4953000"/>
          </a:xfrm>
        </p:spPr>
        <p:txBody>
          <a:bodyPr>
            <a:normAutofit fontScale="85000" lnSpcReduction="20000"/>
          </a:bodyPr>
          <a:lstStyle/>
          <a:p>
            <a:r>
              <a:rPr lang="en-US" dirty="0" smtClean="0"/>
              <a:t>The value of the non-traded asset we had worked out to be </a:t>
            </a:r>
            <a:r>
              <a:rPr lang="en-US" dirty="0"/>
              <a:t>40(p</a:t>
            </a:r>
            <a:r>
              <a:rPr lang="en-US" baseline="-25000" dirty="0"/>
              <a:t>1</a:t>
            </a:r>
            <a:r>
              <a:rPr lang="en-US" dirty="0"/>
              <a:t>) + 40(p</a:t>
            </a:r>
            <a:r>
              <a:rPr lang="en-US" baseline="-25000" dirty="0"/>
              <a:t>2</a:t>
            </a:r>
            <a:r>
              <a:rPr lang="en-US" dirty="0"/>
              <a:t>) + 40(p</a:t>
            </a:r>
            <a:r>
              <a:rPr lang="en-US" baseline="-25000" dirty="0"/>
              <a:t>3</a:t>
            </a:r>
            <a:r>
              <a:rPr lang="en-US" dirty="0" smtClean="0"/>
              <a:t>).  </a:t>
            </a:r>
            <a:endParaRPr lang="en-US" dirty="0"/>
          </a:p>
          <a:p>
            <a:r>
              <a:rPr lang="en-US" dirty="0" smtClean="0"/>
              <a:t>Given the primary asset prices, we can computed its price as 40(0.92) </a:t>
            </a:r>
            <a:r>
              <a:rPr lang="en-US" dirty="0"/>
              <a:t>+ </a:t>
            </a:r>
            <a:r>
              <a:rPr lang="en-US" dirty="0" smtClean="0"/>
              <a:t>40(0.84) </a:t>
            </a:r>
            <a:r>
              <a:rPr lang="en-US" dirty="0"/>
              <a:t>+ </a:t>
            </a:r>
            <a:r>
              <a:rPr lang="en-US" dirty="0" smtClean="0"/>
              <a:t>40(0.77) = 101.25.</a:t>
            </a:r>
          </a:p>
          <a:p>
            <a:r>
              <a:rPr lang="en-US" dirty="0" smtClean="0"/>
              <a:t>The present value of the factory investment we know is </a:t>
            </a:r>
            <a:r>
              <a:rPr lang="en-US" dirty="0"/>
              <a:t>5m(p</a:t>
            </a:r>
            <a:r>
              <a:rPr lang="en-US" baseline="-25000" dirty="0"/>
              <a:t>1</a:t>
            </a:r>
            <a:r>
              <a:rPr lang="en-US" dirty="0"/>
              <a:t>) + 3m(p</a:t>
            </a:r>
            <a:r>
              <a:rPr lang="en-US" baseline="-25000" dirty="0"/>
              <a:t>2</a:t>
            </a:r>
            <a:r>
              <a:rPr lang="en-US" dirty="0"/>
              <a:t>) + 4m(p</a:t>
            </a:r>
            <a:r>
              <a:rPr lang="en-US" baseline="-25000" dirty="0"/>
              <a:t>3</a:t>
            </a:r>
            <a:r>
              <a:rPr lang="en-US" dirty="0" smtClean="0"/>
              <a:t>).</a:t>
            </a:r>
          </a:p>
          <a:p>
            <a:r>
              <a:rPr lang="en-US" dirty="0" smtClean="0"/>
              <a:t>Substituting, we get 5m(</a:t>
            </a:r>
            <a:r>
              <a:rPr lang="en-US" dirty="0"/>
              <a:t>0.92</a:t>
            </a:r>
            <a:r>
              <a:rPr lang="en-US" dirty="0" smtClean="0"/>
              <a:t>) </a:t>
            </a:r>
            <a:r>
              <a:rPr lang="en-US" dirty="0"/>
              <a:t>+ </a:t>
            </a:r>
            <a:r>
              <a:rPr lang="en-US" dirty="0" smtClean="0"/>
              <a:t>3m(</a:t>
            </a:r>
            <a:r>
              <a:rPr lang="en-US" dirty="0"/>
              <a:t>0.84</a:t>
            </a:r>
            <a:r>
              <a:rPr lang="en-US" dirty="0" smtClean="0"/>
              <a:t>) </a:t>
            </a:r>
            <a:r>
              <a:rPr lang="en-US" dirty="0"/>
              <a:t>+ </a:t>
            </a:r>
            <a:r>
              <a:rPr lang="en-US" dirty="0" smtClean="0"/>
              <a:t>4m(</a:t>
            </a:r>
            <a:r>
              <a:rPr lang="en-US" dirty="0"/>
              <a:t>0.77</a:t>
            </a:r>
            <a:r>
              <a:rPr lang="en-US" dirty="0" smtClean="0"/>
              <a:t>) = $10.20093m.  </a:t>
            </a:r>
          </a:p>
          <a:p>
            <a:r>
              <a:rPr lang="en-US" dirty="0" smtClean="0"/>
              <a:t>Hence investing $10m in this factory is worthwhile, because we could sell the cashflows from this factory to get an immediate price of </a:t>
            </a:r>
            <a:r>
              <a:rPr lang="en-US" dirty="0"/>
              <a:t>$</a:t>
            </a:r>
            <a:r>
              <a:rPr lang="en-US" dirty="0" smtClean="0"/>
              <a:t>10.20093m and make an immediate profit of $200,930.</a:t>
            </a:r>
          </a:p>
          <a:p>
            <a:r>
              <a:rPr lang="en-US" dirty="0" smtClean="0"/>
              <a:t>Even if for some reason, we choose not to sell the right to these cashflows, our wealth immediately increases by the amount of </a:t>
            </a:r>
            <a:r>
              <a:rPr lang="en-US" dirty="0"/>
              <a:t>$</a:t>
            </a:r>
            <a:r>
              <a:rPr lang="en-US" dirty="0" smtClean="0"/>
              <a:t>200,930.</a:t>
            </a:r>
            <a:endParaRPr lang="en-US" dirty="0"/>
          </a:p>
          <a:p>
            <a:endParaRPr lang="en-US" dirty="0"/>
          </a:p>
        </p:txBody>
      </p:sp>
    </p:spTree>
    <p:extLst>
      <p:ext uri="{BB962C8B-B14F-4D97-AF65-F5344CB8AC3E}">
        <p14:creationId xmlns:p14="http://schemas.microsoft.com/office/powerpoint/2010/main" val="2158957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859740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545"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Arbitrage in Financial Markets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21</a:t>
            </a:fld>
            <a:endParaRPr lang="en-US" dirty="0"/>
          </a:p>
        </p:txBody>
      </p:sp>
      <p:sp>
        <p:nvSpPr>
          <p:cNvPr id="4" name="Content Placeholder 3"/>
          <p:cNvSpPr>
            <a:spLocks noGrp="1"/>
          </p:cNvSpPr>
          <p:nvPr>
            <p:ph sz="quarter" idx="13"/>
          </p:nvPr>
        </p:nvSpPr>
        <p:spPr>
          <a:xfrm>
            <a:off x="152400" y="1540045"/>
            <a:ext cx="8839200" cy="5013155"/>
          </a:xfrm>
        </p:spPr>
        <p:txBody>
          <a:bodyPr>
            <a:normAutofit/>
          </a:bodyPr>
          <a:lstStyle/>
          <a:p>
            <a:r>
              <a:rPr lang="en-US" dirty="0" smtClean="0"/>
              <a:t>Asset </a:t>
            </a:r>
            <a:r>
              <a:rPr lang="en-US" i="1" dirty="0"/>
              <a:t>j </a:t>
            </a:r>
            <a:r>
              <a:rPr lang="en-US" dirty="0"/>
              <a:t>{with cashflows </a:t>
            </a:r>
            <a:r>
              <a:rPr lang="en-US" dirty="0" err="1"/>
              <a:t>c</a:t>
            </a:r>
            <a:r>
              <a:rPr lang="en-US" baseline="-25000" dirty="0" err="1"/>
              <a:t>tj</a:t>
            </a:r>
            <a:r>
              <a:rPr lang="en-US" dirty="0"/>
              <a:t>, t=1,…,n} can be synthesized by putting c</a:t>
            </a:r>
            <a:r>
              <a:rPr lang="en-US" baseline="-25000" dirty="0"/>
              <a:t>1j</a:t>
            </a:r>
            <a:r>
              <a:rPr lang="en-US" dirty="0"/>
              <a:t> units of primary asset 1, c</a:t>
            </a:r>
            <a:r>
              <a:rPr lang="en-US" baseline="-25000" dirty="0"/>
              <a:t>2j</a:t>
            </a:r>
            <a:r>
              <a:rPr lang="en-US" dirty="0"/>
              <a:t> units of primary asset 2, etc. and so on into a synthetic portfolio.  </a:t>
            </a:r>
          </a:p>
          <a:p>
            <a:r>
              <a:rPr lang="en-US" dirty="0" smtClean="0"/>
              <a:t>This </a:t>
            </a:r>
            <a:r>
              <a:rPr lang="en-US" dirty="0"/>
              <a:t>means that the original asset </a:t>
            </a:r>
            <a:r>
              <a:rPr lang="en-US" i="1" dirty="0"/>
              <a:t>j </a:t>
            </a:r>
            <a:r>
              <a:rPr lang="en-US" dirty="0"/>
              <a:t>must trade at the price </a:t>
            </a:r>
            <a:r>
              <a:rPr lang="en-US" dirty="0" err="1"/>
              <a:t>P</a:t>
            </a:r>
            <a:r>
              <a:rPr lang="en-US" baseline="-25000" dirty="0" err="1"/>
              <a:t>j</a:t>
            </a:r>
            <a:r>
              <a:rPr lang="en-US" dirty="0"/>
              <a:t>.  </a:t>
            </a:r>
          </a:p>
          <a:p>
            <a:pPr lvl="1"/>
            <a:r>
              <a:rPr lang="en-US" dirty="0"/>
              <a:t>If it traded at a higher price, people would create the synthetic portfolio for a cost of </a:t>
            </a:r>
            <a:r>
              <a:rPr lang="en-US" dirty="0" err="1"/>
              <a:t>P</a:t>
            </a:r>
            <a:r>
              <a:rPr lang="en-US" baseline="-25000" dirty="0" err="1"/>
              <a:t>j</a:t>
            </a:r>
            <a:r>
              <a:rPr lang="en-US" baseline="-25000" dirty="0"/>
              <a:t> </a:t>
            </a:r>
            <a:r>
              <a:rPr lang="en-US" dirty="0"/>
              <a:t> and sell it in the market for asset </a:t>
            </a:r>
            <a:r>
              <a:rPr lang="en-US" i="1" dirty="0"/>
              <a:t>j</a:t>
            </a:r>
            <a:r>
              <a:rPr lang="en-US" dirty="0"/>
              <a:t> at the higher price and thus make money.</a:t>
            </a:r>
          </a:p>
          <a:p>
            <a:pPr lvl="1"/>
            <a:r>
              <a:rPr lang="en-US" dirty="0"/>
              <a:t>If it traded at a lower price, people would buy asset </a:t>
            </a:r>
            <a:r>
              <a:rPr lang="en-US" i="1" dirty="0"/>
              <a:t>j</a:t>
            </a:r>
            <a:r>
              <a:rPr lang="en-US" dirty="0"/>
              <a:t> and using it as collateral, create the corresponding primary assets and sell them for a collective higher price of </a:t>
            </a:r>
            <a:r>
              <a:rPr lang="en-US" dirty="0" err="1"/>
              <a:t>P</a:t>
            </a:r>
            <a:r>
              <a:rPr lang="en-US" i="1" dirty="0" err="1"/>
              <a:t>j</a:t>
            </a:r>
            <a:r>
              <a:rPr lang="en-US" dirty="0"/>
              <a:t> and thus make money.</a:t>
            </a:r>
          </a:p>
          <a:p>
            <a:endParaRPr lang="en-US" dirty="0"/>
          </a:p>
        </p:txBody>
      </p:sp>
    </p:spTree>
    <p:extLst>
      <p:ext uri="{BB962C8B-B14F-4D97-AF65-F5344CB8AC3E}">
        <p14:creationId xmlns:p14="http://schemas.microsoft.com/office/powerpoint/2010/main" val="29725991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62867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498"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Arbitrage in Financial Markets: Example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22</a:t>
            </a:fld>
            <a:endParaRPr lang="en-US" dirty="0"/>
          </a:p>
        </p:txBody>
      </p:sp>
      <p:sp>
        <p:nvSpPr>
          <p:cNvPr id="4" name="Content Placeholder 3"/>
          <p:cNvSpPr>
            <a:spLocks noGrp="1"/>
          </p:cNvSpPr>
          <p:nvPr>
            <p:ph sz="quarter" idx="13"/>
          </p:nvPr>
        </p:nvSpPr>
        <p:spPr>
          <a:xfrm>
            <a:off x="76200" y="1295400"/>
            <a:ext cx="8839200" cy="5410200"/>
          </a:xfrm>
        </p:spPr>
        <p:txBody>
          <a:bodyPr>
            <a:normAutofit fontScale="85000" lnSpcReduction="20000"/>
          </a:bodyPr>
          <a:lstStyle/>
          <a:p>
            <a:r>
              <a:rPr lang="en-US" dirty="0" smtClean="0"/>
              <a:t>Suppose there were an asset X that promised payment of $100 at time 1 and $200 at time 2.  This could be synthesized by taking 100 units of primary asset 1 and 200 units of primary asset 2.</a:t>
            </a:r>
          </a:p>
          <a:p>
            <a:r>
              <a:rPr lang="en-US" dirty="0" smtClean="0"/>
              <a:t>If p</a:t>
            </a:r>
            <a:r>
              <a:rPr lang="en-US" baseline="-25000" dirty="0" smtClean="0"/>
              <a:t>1</a:t>
            </a:r>
            <a:r>
              <a:rPr lang="en-US" dirty="0" smtClean="0"/>
              <a:t> were 0.9 and p</a:t>
            </a:r>
            <a:r>
              <a:rPr lang="en-US" baseline="-25000" dirty="0" smtClean="0"/>
              <a:t>2</a:t>
            </a:r>
            <a:r>
              <a:rPr lang="en-US" dirty="0" smtClean="0"/>
              <a:t> were 0.82, then asset X would have to sell for 0.9(100) + 0.82(200) = $254.  Why?</a:t>
            </a:r>
          </a:p>
          <a:p>
            <a:r>
              <a:rPr lang="en-US" dirty="0" smtClean="0"/>
              <a:t>If the price of asset X were higher (say $260), people would create new units of asset X by using the synthetic strategy described above (for $254) and sell them for $260, making $6 on every trade.</a:t>
            </a:r>
          </a:p>
          <a:p>
            <a:r>
              <a:rPr lang="en-US" dirty="0" smtClean="0"/>
              <a:t>If the price of asset X were lower (say $250), people would buy asset X for $250 and sell 100 primary asset 1 claims and 200 primary asset 2 claims for $254.  They would make $4 on each trade and would be able to pay off the claims made by the purchasers of these claims in periods 1 and 2 by using the cashflows from asset X.</a:t>
            </a:r>
          </a:p>
          <a:p>
            <a:r>
              <a:rPr lang="en-US" dirty="0" smtClean="0"/>
              <a:t>This is how the pricing of ETFs stay close to the value of the underlying securities that are bundled in each ETF.</a:t>
            </a:r>
            <a:endParaRPr lang="en-US" dirty="0"/>
          </a:p>
        </p:txBody>
      </p:sp>
    </p:spTree>
    <p:extLst>
      <p:ext uri="{BB962C8B-B14F-4D97-AF65-F5344CB8AC3E}">
        <p14:creationId xmlns:p14="http://schemas.microsoft.com/office/powerpoint/2010/main" val="27902679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7709982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32"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normAutofit/>
          </a:bodyPr>
          <a:lstStyle/>
          <a:p>
            <a:r>
              <a:rPr lang="en-US" dirty="0"/>
              <a:t>Arbitrage in Financial Markets: Example</a:t>
            </a:r>
          </a:p>
        </p:txBody>
      </p:sp>
      <p:sp>
        <p:nvSpPr>
          <p:cNvPr id="3" name="Slide Number Placeholder 2"/>
          <p:cNvSpPr>
            <a:spLocks noGrp="1"/>
          </p:cNvSpPr>
          <p:nvPr>
            <p:ph type="sldNum" sz="quarter" idx="12"/>
          </p:nvPr>
        </p:nvSpPr>
        <p:spPr/>
        <p:txBody>
          <a:bodyPr/>
          <a:lstStyle/>
          <a:p>
            <a:fld id="{E8C80D2A-EA4E-4A37-A9DF-772D0EA46EC5}" type="slidenum">
              <a:rPr lang="en-US" smtClean="0"/>
              <a:pPr/>
              <a:t>23</a:t>
            </a:fld>
            <a:endParaRPr lang="en-US" dirty="0"/>
          </a:p>
        </p:txBody>
      </p:sp>
      <p:sp>
        <p:nvSpPr>
          <p:cNvPr id="4" name="Content Placeholder 3"/>
          <p:cNvSpPr>
            <a:spLocks noGrp="1"/>
          </p:cNvSpPr>
          <p:nvPr>
            <p:ph sz="quarter" idx="13"/>
          </p:nvPr>
        </p:nvSpPr>
        <p:spPr>
          <a:xfrm>
            <a:off x="301752" y="1295400"/>
            <a:ext cx="8503920" cy="5334000"/>
          </a:xfrm>
        </p:spPr>
        <p:txBody>
          <a:bodyPr>
            <a:normAutofit fontScale="77500" lnSpcReduction="20000"/>
          </a:bodyPr>
          <a:lstStyle/>
          <a:p>
            <a:r>
              <a:rPr lang="en-US" dirty="0" smtClean="0"/>
              <a:t>When recovering primary asset prices, do we need to pick a particular set of complex asset prices?</a:t>
            </a:r>
          </a:p>
          <a:p>
            <a:r>
              <a:rPr lang="en-US" dirty="0" smtClean="0"/>
              <a:t>Will we get different values for the primary asset prices?</a:t>
            </a:r>
            <a:endParaRPr lang="en-US" dirty="0"/>
          </a:p>
          <a:p>
            <a:r>
              <a:rPr lang="en-US" dirty="0" smtClean="0"/>
              <a:t>The answer is that as long as the LOP holds, you can pick any set of complex assets. </a:t>
            </a:r>
          </a:p>
          <a:p>
            <a:r>
              <a:rPr lang="en-US" dirty="0" smtClean="0"/>
              <a:t>Suppose we used assets the prices </a:t>
            </a:r>
            <a:r>
              <a:rPr lang="en-US" dirty="0" err="1" smtClean="0"/>
              <a:t>p</a:t>
            </a:r>
            <a:r>
              <a:rPr lang="en-US" baseline="-25000" dirty="0" err="1" smtClean="0"/>
              <a:t>A</a:t>
            </a:r>
            <a:r>
              <a:rPr lang="en-US" dirty="0" smtClean="0"/>
              <a:t> and </a:t>
            </a:r>
            <a:r>
              <a:rPr lang="en-US" dirty="0" err="1" smtClean="0"/>
              <a:t>p</a:t>
            </a:r>
            <a:r>
              <a:rPr lang="en-US" baseline="-25000" dirty="0" err="1" smtClean="0"/>
              <a:t>B</a:t>
            </a:r>
            <a:r>
              <a:rPr lang="en-US" dirty="0" smtClean="0"/>
              <a:t> and get one set of primary asset prices, p</a:t>
            </a:r>
            <a:r>
              <a:rPr lang="en-US" baseline="-25000" dirty="0" smtClean="0"/>
              <a:t>1(AB) </a:t>
            </a:r>
            <a:r>
              <a:rPr lang="en-US" dirty="0" smtClean="0"/>
              <a:t>and p</a:t>
            </a:r>
            <a:r>
              <a:rPr lang="en-US" baseline="-25000" dirty="0" smtClean="0"/>
              <a:t>2(AB)</a:t>
            </a:r>
            <a:r>
              <a:rPr lang="en-US" dirty="0" smtClean="0"/>
              <a:t>.</a:t>
            </a:r>
          </a:p>
          <a:p>
            <a:r>
              <a:rPr lang="en-US" dirty="0" smtClean="0"/>
              <a:t>Suppose using the prices of assets </a:t>
            </a:r>
            <a:r>
              <a:rPr lang="en-US" dirty="0" err="1" smtClean="0"/>
              <a:t>p</a:t>
            </a:r>
            <a:r>
              <a:rPr lang="en-US" baseline="-25000" dirty="0" err="1" smtClean="0"/>
              <a:t>C</a:t>
            </a:r>
            <a:r>
              <a:rPr lang="en-US" dirty="0" smtClean="0"/>
              <a:t> and </a:t>
            </a:r>
            <a:r>
              <a:rPr lang="en-US" dirty="0" err="1" smtClean="0"/>
              <a:t>p</a:t>
            </a:r>
            <a:r>
              <a:rPr lang="en-US" baseline="-25000" dirty="0" err="1" smtClean="0"/>
              <a:t>D</a:t>
            </a:r>
            <a:r>
              <a:rPr lang="en-US" dirty="0" smtClean="0"/>
              <a:t> gives us different values of p</a:t>
            </a:r>
            <a:r>
              <a:rPr lang="en-US" baseline="-25000" dirty="0" smtClean="0"/>
              <a:t>1(CD)</a:t>
            </a:r>
            <a:r>
              <a:rPr lang="en-US" dirty="0" smtClean="0"/>
              <a:t> and p</a:t>
            </a:r>
            <a:r>
              <a:rPr lang="en-US" baseline="-25000" dirty="0" smtClean="0"/>
              <a:t>2(CD)</a:t>
            </a:r>
            <a:r>
              <a:rPr lang="en-US" dirty="0" smtClean="0"/>
              <a:t>.  This means that if we valued asset C using </a:t>
            </a:r>
            <a:r>
              <a:rPr lang="en-US" dirty="0"/>
              <a:t>p</a:t>
            </a:r>
            <a:r>
              <a:rPr lang="en-US" baseline="-25000" dirty="0"/>
              <a:t>1(AB) </a:t>
            </a:r>
            <a:r>
              <a:rPr lang="en-US" dirty="0"/>
              <a:t>and p</a:t>
            </a:r>
            <a:r>
              <a:rPr lang="en-US" baseline="-25000" dirty="0"/>
              <a:t>2(AB</a:t>
            </a:r>
            <a:r>
              <a:rPr lang="en-US" baseline="-25000" dirty="0" smtClean="0"/>
              <a:t>)</a:t>
            </a:r>
            <a:r>
              <a:rPr lang="en-US" dirty="0" smtClean="0"/>
              <a:t>, we would get a different value p’.  So let’s assume that </a:t>
            </a:r>
            <a:r>
              <a:rPr lang="en-US" dirty="0" err="1" smtClean="0"/>
              <a:t>p’</a:t>
            </a:r>
            <a:r>
              <a:rPr lang="en-US" dirty="0" smtClean="0"/>
              <a:t> &lt; </a:t>
            </a:r>
            <a:r>
              <a:rPr lang="en-US" dirty="0" err="1" smtClean="0"/>
              <a:t>p</a:t>
            </a:r>
            <a:r>
              <a:rPr lang="en-US" baseline="-25000" dirty="0" err="1" smtClean="0"/>
              <a:t>C</a:t>
            </a:r>
            <a:r>
              <a:rPr lang="en-US" dirty="0" smtClean="0"/>
              <a:t>.  </a:t>
            </a:r>
          </a:p>
          <a:p>
            <a:r>
              <a:rPr lang="en-US" dirty="0" smtClean="0"/>
              <a:t>Then we can use assets A and B to create a portfolio that has the same cashflows as asset C at a cost of </a:t>
            </a:r>
            <a:r>
              <a:rPr lang="en-US" dirty="0"/>
              <a:t>p</a:t>
            </a:r>
            <a:r>
              <a:rPr lang="en-US" dirty="0" smtClean="0"/>
              <a:t>’.  We can then sell it at </a:t>
            </a:r>
            <a:r>
              <a:rPr lang="en-US" dirty="0" err="1" smtClean="0"/>
              <a:t>p</a:t>
            </a:r>
            <a:r>
              <a:rPr lang="en-US" baseline="-25000" dirty="0" err="1" smtClean="0"/>
              <a:t>C</a:t>
            </a:r>
            <a:r>
              <a:rPr lang="en-US" dirty="0" smtClean="0"/>
              <a:t> because this synthetic asset C is identical to the real asset C.  This would give us an arbitrage profit!</a:t>
            </a:r>
          </a:p>
          <a:p>
            <a:r>
              <a:rPr lang="en-US" dirty="0" smtClean="0"/>
              <a:t>If the Law of One Price holds, this should not be possible.</a:t>
            </a:r>
          </a:p>
          <a:p>
            <a:r>
              <a:rPr lang="en-US" dirty="0" smtClean="0"/>
              <a:t>In other words, we will get the same primary asset prices, no matter which complex assets we use to recover the primary asset prices.</a:t>
            </a:r>
            <a:endParaRPr lang="en-US" dirty="0"/>
          </a:p>
        </p:txBody>
      </p:sp>
    </p:spTree>
    <p:extLst>
      <p:ext uri="{BB962C8B-B14F-4D97-AF65-F5344CB8AC3E}">
        <p14:creationId xmlns:p14="http://schemas.microsoft.com/office/powerpoint/2010/main" val="774226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4441646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211"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Asset Price and Present Value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24</a:t>
            </a:fld>
            <a:endParaRPr lang="en-US" dirty="0"/>
          </a:p>
        </p:txBody>
      </p:sp>
      <p:sp>
        <p:nvSpPr>
          <p:cNvPr id="4" name="Content Placeholder 3"/>
          <p:cNvSpPr>
            <a:spLocks noGrp="1"/>
          </p:cNvSpPr>
          <p:nvPr>
            <p:ph sz="quarter" idx="13"/>
          </p:nvPr>
        </p:nvSpPr>
        <p:spPr>
          <a:xfrm>
            <a:off x="301752" y="1506516"/>
            <a:ext cx="8503920" cy="4894284"/>
          </a:xfrm>
        </p:spPr>
        <p:txBody>
          <a:bodyPr>
            <a:normAutofit fontScale="92500" lnSpcReduction="10000"/>
          </a:bodyPr>
          <a:lstStyle/>
          <a:p>
            <a:r>
              <a:rPr lang="en-US" dirty="0"/>
              <a:t>When we talk of pricing primary assets or other financial assets that pay off in future periods, we are talking about their price in t=0 dollars, i.e. in current dollars.  As mentioned before, this is precisely what we mean by present value.</a:t>
            </a:r>
          </a:p>
          <a:p>
            <a:r>
              <a:rPr lang="en-US" dirty="0"/>
              <a:t>So as we go forward with our discussion, pricing financial assets is equivalent to obtaining the present value of the future cashflows that they represent</a:t>
            </a:r>
            <a:r>
              <a:rPr lang="en-US" dirty="0" smtClean="0"/>
              <a:t>.</a:t>
            </a:r>
          </a:p>
          <a:p>
            <a:r>
              <a:rPr lang="en-US" dirty="0" smtClean="0"/>
              <a:t>The key to the pricing rules to be described below is the pricing of primary assets. </a:t>
            </a:r>
          </a:p>
          <a:p>
            <a:r>
              <a:rPr lang="en-US" dirty="0" smtClean="0"/>
              <a:t>Our next goal is to represent the pricing of these </a:t>
            </a:r>
            <a:r>
              <a:rPr lang="en-US" dirty="0"/>
              <a:t>primary assets </a:t>
            </a:r>
            <a:r>
              <a:rPr lang="en-US" dirty="0" smtClean="0"/>
              <a:t>using discount rates.</a:t>
            </a:r>
          </a:p>
          <a:p>
            <a:r>
              <a:rPr lang="en-US" dirty="0" smtClean="0"/>
              <a:t>Let’s start by understanding these primary assets better.</a:t>
            </a:r>
            <a:endParaRPr lang="en-US" dirty="0"/>
          </a:p>
        </p:txBody>
      </p:sp>
    </p:spTree>
    <p:extLst>
      <p:ext uri="{BB962C8B-B14F-4D97-AF65-F5344CB8AC3E}">
        <p14:creationId xmlns:p14="http://schemas.microsoft.com/office/powerpoint/2010/main" val="5507117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3752" cy="758952"/>
          </a:xfrm>
        </p:spPr>
        <p:txBody>
          <a:bodyPr>
            <a:normAutofit fontScale="90000"/>
          </a:bodyPr>
          <a:lstStyle/>
          <a:p>
            <a:r>
              <a:rPr lang="en-US" dirty="0" smtClean="0"/>
              <a:t>More about prices of Primary Financial Assets</a:t>
            </a:r>
            <a:endParaRPr lang="en-US" dirty="0"/>
          </a:p>
        </p:txBody>
      </p:sp>
      <p:sp>
        <p:nvSpPr>
          <p:cNvPr id="3" name="Content Placeholder 2"/>
          <p:cNvSpPr>
            <a:spLocks noGrp="1"/>
          </p:cNvSpPr>
          <p:nvPr>
            <p:ph sz="quarter" idx="13"/>
          </p:nvPr>
        </p:nvSpPr>
        <p:spPr>
          <a:xfrm>
            <a:off x="304800" y="1447800"/>
            <a:ext cx="8503920" cy="4803648"/>
          </a:xfrm>
        </p:spPr>
        <p:txBody>
          <a:bodyPr>
            <a:normAutofit fontScale="85000" lnSpcReduction="10000"/>
          </a:bodyPr>
          <a:lstStyle/>
          <a:p>
            <a:r>
              <a:rPr lang="en-US" dirty="0" smtClean="0"/>
              <a:t>Consider a primary asset paying exactly $1 at time t=1 &amp; zero at all other times.  In our notation, the price of this asset is p</a:t>
            </a:r>
            <a:r>
              <a:rPr lang="en-US" baseline="-25000" dirty="0" smtClean="0"/>
              <a:t>1</a:t>
            </a:r>
            <a:r>
              <a:rPr lang="en-US" dirty="0" smtClean="0"/>
              <a:t>.</a:t>
            </a:r>
          </a:p>
          <a:p>
            <a:r>
              <a:rPr lang="en-US" dirty="0" smtClean="0"/>
              <a:t>What is this asset?  This is the right to a dollar, but one that you will only get (and be able to spend) one period hence (t=1); we could call this a t=1 dollar; similarly we could have t=2 dollars, etc. A t=0 dollar, we will simply call a dollar or a current dollar.</a:t>
            </a:r>
          </a:p>
          <a:p>
            <a:r>
              <a:rPr lang="en-US" dirty="0" smtClean="0"/>
              <a:t>Assume that the price </a:t>
            </a:r>
            <a:r>
              <a:rPr lang="en-US" dirty="0"/>
              <a:t>of a t=1 dollar is $0.90, the price of a t=2 dollar is $0.7831 and the price of a t=3 dollar is $0.675, where these prices are denominated in current dollars, i.e. dollars that you can spend immediately.</a:t>
            </a:r>
          </a:p>
          <a:p>
            <a:r>
              <a:rPr lang="en-US" dirty="0" smtClean="0"/>
              <a:t>This is just </a:t>
            </a:r>
            <a:r>
              <a:rPr lang="en-US" dirty="0"/>
              <a:t>as </a:t>
            </a:r>
            <a:r>
              <a:rPr lang="en-US" dirty="0" smtClean="0"/>
              <a:t>like saying that </a:t>
            </a:r>
            <a:r>
              <a:rPr lang="en-US" dirty="0"/>
              <a:t>the price of a book is $10, the price of a subway token is $2 and the price of a cup of Starbucks coffee is $</a:t>
            </a:r>
            <a:r>
              <a:rPr lang="en-US" dirty="0" smtClean="0"/>
              <a:t>3.50</a:t>
            </a:r>
            <a:r>
              <a:rPr lang="en-US" dirty="0"/>
              <a:t>.</a:t>
            </a:r>
          </a:p>
        </p:txBody>
      </p:sp>
      <p:sp>
        <p:nvSpPr>
          <p:cNvPr id="4" name="Slide Number Placeholder 3"/>
          <p:cNvSpPr>
            <a:spLocks noGrp="1"/>
          </p:cNvSpPr>
          <p:nvPr>
            <p:ph type="sldNum" sz="quarter" idx="12"/>
          </p:nvPr>
        </p:nvSpPr>
        <p:spPr/>
        <p:txBody>
          <a:bodyPr/>
          <a:lstStyle/>
          <a:p>
            <a:fld id="{E8C80D2A-EA4E-4A37-A9DF-772D0EA46EC5}"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7059034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25"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Primary Assets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26</a:t>
            </a:fld>
            <a:endParaRPr lang="en-US" dirty="0"/>
          </a:p>
        </p:txBody>
      </p:sp>
      <p:sp>
        <p:nvSpPr>
          <p:cNvPr id="4" name="Content Placeholder 3"/>
          <p:cNvSpPr>
            <a:spLocks noGrp="1"/>
          </p:cNvSpPr>
          <p:nvPr>
            <p:ph sz="quarter" idx="13"/>
          </p:nvPr>
        </p:nvSpPr>
        <p:spPr>
          <a:xfrm>
            <a:off x="301752" y="1506516"/>
            <a:ext cx="8503920" cy="4592531"/>
          </a:xfrm>
        </p:spPr>
        <p:txBody>
          <a:bodyPr/>
          <a:lstStyle/>
          <a:p>
            <a:r>
              <a:rPr lang="en-US" dirty="0" smtClean="0"/>
              <a:t>The following is a correct example of a primary asset: An asset that pays $1 each period for the next 10 periods.</a:t>
            </a:r>
          </a:p>
          <a:p>
            <a:pPr lvl="1"/>
            <a:r>
              <a:rPr lang="en-US" dirty="0" smtClean="0"/>
              <a:t>Yes </a:t>
            </a:r>
          </a:p>
          <a:p>
            <a:pPr lvl="1"/>
            <a:r>
              <a:rPr lang="en-US" dirty="0" smtClean="0"/>
              <a:t>No</a:t>
            </a:r>
            <a:endParaRPr lang="en-US" dirty="0"/>
          </a:p>
        </p:txBody>
      </p:sp>
    </p:spTree>
    <p:extLst>
      <p:ext uri="{BB962C8B-B14F-4D97-AF65-F5344CB8AC3E}">
        <p14:creationId xmlns:p14="http://schemas.microsoft.com/office/powerpoint/2010/main" val="26149700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Different ways to describe coffee prices</a:t>
            </a:r>
            <a:endParaRPr lang="en-US" dirty="0"/>
          </a:p>
        </p:txBody>
      </p:sp>
      <p:sp>
        <p:nvSpPr>
          <p:cNvPr id="3" name="Content Placeholder 2"/>
          <p:cNvSpPr>
            <a:spLocks noGrp="1"/>
          </p:cNvSpPr>
          <p:nvPr>
            <p:ph sz="quarter" idx="13"/>
          </p:nvPr>
        </p:nvSpPr>
        <p:spPr>
          <a:xfrm>
            <a:off x="301752" y="1524000"/>
            <a:ext cx="8503920" cy="4575048"/>
          </a:xfrm>
        </p:spPr>
        <p:txBody>
          <a:bodyPr>
            <a:normAutofit fontScale="85000" lnSpcReduction="20000"/>
          </a:bodyPr>
          <a:lstStyle/>
          <a:p>
            <a:r>
              <a:rPr lang="en-US" sz="2800" dirty="0" smtClean="0"/>
              <a:t>We are used to hearing that the price of a cup of coffee is a certain number of dollars, say $3.50.  </a:t>
            </a:r>
          </a:p>
          <a:p>
            <a:r>
              <a:rPr lang="en-US" sz="2800" dirty="0" smtClean="0"/>
              <a:t>Let us consider another way to denote this same price.  Suppose Starbucks required everybody to play the following game in order to figure out the price of its offering.</a:t>
            </a:r>
          </a:p>
          <a:p>
            <a:r>
              <a:rPr lang="en-US" sz="2800" dirty="0" smtClean="0"/>
              <a:t>Suppose they took the actual dollar price of a coffee multiplied it by 2 and added 3 to it and called it java units (J).</a:t>
            </a:r>
          </a:p>
          <a:p>
            <a:r>
              <a:rPr lang="en-US" sz="2800" dirty="0" smtClean="0"/>
              <a:t>A cup of coffee that normally cost $3.5 would be listed as costing 10J.</a:t>
            </a:r>
          </a:p>
          <a:p>
            <a:r>
              <a:rPr lang="en-US" sz="2800" dirty="0" smtClean="0"/>
              <a:t>Then if we saw a cappuccino listed at 13J, we would simply subtract 3 to get 10, then divide by 2 to get a price of $5.</a:t>
            </a:r>
          </a:p>
          <a:p>
            <a:r>
              <a:rPr lang="en-US" sz="2800" dirty="0" smtClean="0"/>
              <a:t>It would be a little weird, but nothing substantive would change.</a:t>
            </a:r>
          </a:p>
          <a:p>
            <a:endParaRPr lang="en-US" dirty="0"/>
          </a:p>
        </p:txBody>
      </p:sp>
      <p:sp>
        <p:nvSpPr>
          <p:cNvPr id="4" name="Slide Number Placeholder 3"/>
          <p:cNvSpPr>
            <a:spLocks noGrp="1"/>
          </p:cNvSpPr>
          <p:nvPr>
            <p:ph type="sldNum" sz="quarter" idx="12"/>
          </p:nvPr>
        </p:nvSpPr>
        <p:spPr/>
        <p:txBody>
          <a:bodyPr/>
          <a:lstStyle/>
          <a:p>
            <a:fld id="{E8C80D2A-EA4E-4A37-A9DF-772D0EA46EC5}"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28</a:t>
            </a:fld>
            <a:endParaRPr lang="en-US" dirty="0"/>
          </a:p>
        </p:txBody>
      </p:sp>
      <p:sp>
        <p:nvSpPr>
          <p:cNvPr id="4" name="Content Placeholder 3"/>
          <p:cNvSpPr>
            <a:spLocks noGrp="1"/>
          </p:cNvSpPr>
          <p:nvPr>
            <p:ph sz="quarter" idx="13"/>
          </p:nvPr>
        </p:nvSpPr>
        <p:spPr>
          <a:xfrm>
            <a:off x="152400" y="1295400"/>
            <a:ext cx="8763000" cy="5257800"/>
          </a:xfrm>
        </p:spPr>
        <p:txBody>
          <a:bodyPr>
            <a:normAutofit fontScale="77500" lnSpcReduction="20000"/>
          </a:bodyPr>
          <a:lstStyle/>
          <a:p>
            <a:r>
              <a:rPr lang="en-US" dirty="0" smtClean="0"/>
              <a:t>Just as we expressed the price of a cup of coffee in two different ways, a dollar price and a Java price, let’s represent the price of a future dollar in two different ways.</a:t>
            </a:r>
          </a:p>
          <a:p>
            <a:r>
              <a:rPr lang="en-US" dirty="0" smtClean="0"/>
              <a:t>One way is simply the dollar price.  Thus, p</a:t>
            </a:r>
            <a:r>
              <a:rPr lang="en-US" baseline="-25000" dirty="0" smtClean="0"/>
              <a:t>1</a:t>
            </a:r>
            <a:r>
              <a:rPr lang="en-US" dirty="0" smtClean="0"/>
              <a:t>, </a:t>
            </a:r>
            <a:r>
              <a:rPr lang="en-US" dirty="0"/>
              <a:t>the price of a t=1 dollar is $</a:t>
            </a:r>
            <a:r>
              <a:rPr lang="en-US" dirty="0" smtClean="0"/>
              <a:t>0.90.  Now for the other method.</a:t>
            </a:r>
          </a:p>
          <a:p>
            <a:r>
              <a:rPr lang="en-US" dirty="0" smtClean="0"/>
              <a:t>If we buy a t=1 dollar and hold it for one period, it becomes a current dollar and would be worth $1.  Thinking of this as an investment strategy, the one period return on a t=1 dollar is 1/0.9 -1 or 11.11%.</a:t>
            </a:r>
          </a:p>
          <a:p>
            <a:r>
              <a:rPr lang="en-US" dirty="0" smtClean="0"/>
              <a:t>We can describe p</a:t>
            </a:r>
            <a:r>
              <a:rPr lang="en-US" baseline="-25000" dirty="0" smtClean="0"/>
              <a:t>1</a:t>
            </a:r>
            <a:r>
              <a:rPr lang="en-US" dirty="0" smtClean="0"/>
              <a:t> fully either by giving its numerical value of $0.9 or by stating that the 1-period rate of return on a t=1 dollar is 11.11%, since both are equivalent.  Call this the r-price or r</a:t>
            </a:r>
            <a:r>
              <a:rPr lang="en-US" baseline="-25000" dirty="0" smtClean="0"/>
              <a:t>1</a:t>
            </a:r>
            <a:r>
              <a:rPr lang="en-US" dirty="0" smtClean="0"/>
              <a:t>.</a:t>
            </a:r>
          </a:p>
          <a:p>
            <a:r>
              <a:rPr lang="en-US" dirty="0" smtClean="0"/>
              <a:t>We saw how to recover a dollar price from a J-price.  How do we get a dollar price from a r-price?</a:t>
            </a:r>
          </a:p>
          <a:p>
            <a:r>
              <a:rPr lang="en-US" dirty="0" smtClean="0"/>
              <a:t>Since </a:t>
            </a:r>
            <a:r>
              <a:rPr lang="en-US" dirty="0"/>
              <a:t>1/0.9 -1 or 11.11</a:t>
            </a:r>
            <a:r>
              <a:rPr lang="en-US" dirty="0" smtClean="0"/>
              <a:t>%, i.e. </a:t>
            </a:r>
            <a:r>
              <a:rPr lang="en-US" dirty="0"/>
              <a:t>p</a:t>
            </a:r>
            <a:r>
              <a:rPr lang="en-US" baseline="-25000" dirty="0"/>
              <a:t>1</a:t>
            </a:r>
            <a:r>
              <a:rPr lang="en-US" dirty="0"/>
              <a:t>, </a:t>
            </a:r>
            <a:r>
              <a:rPr lang="en-US" dirty="0" smtClean="0"/>
              <a:t>1/ p</a:t>
            </a:r>
            <a:r>
              <a:rPr lang="en-US" baseline="-25000" dirty="0" smtClean="0"/>
              <a:t>1</a:t>
            </a:r>
            <a:r>
              <a:rPr lang="en-US" dirty="0"/>
              <a:t> </a:t>
            </a:r>
            <a:r>
              <a:rPr lang="en-US" dirty="0" smtClean="0"/>
              <a:t>– 1 = r</a:t>
            </a:r>
            <a:r>
              <a:rPr lang="en-US" baseline="-25000" dirty="0" smtClean="0"/>
              <a:t>1</a:t>
            </a:r>
            <a:r>
              <a:rPr lang="en-US" dirty="0" smtClean="0"/>
              <a:t> i.e. </a:t>
            </a:r>
            <a:r>
              <a:rPr lang="en-US" dirty="0"/>
              <a:t>p</a:t>
            </a:r>
            <a:r>
              <a:rPr lang="en-US" baseline="-25000" dirty="0"/>
              <a:t>1</a:t>
            </a:r>
            <a:r>
              <a:rPr lang="en-US" dirty="0"/>
              <a:t> </a:t>
            </a:r>
            <a:r>
              <a:rPr lang="en-US" dirty="0" smtClean="0"/>
              <a:t>= 1/(1+r</a:t>
            </a:r>
            <a:r>
              <a:rPr lang="en-US" baseline="-25000" dirty="0" smtClean="0"/>
              <a:t>1</a:t>
            </a:r>
            <a:r>
              <a:rPr lang="en-US" dirty="0" smtClean="0"/>
              <a:t>), i.e. 0.9 = 1/(1+0.11) = 1/1.11</a:t>
            </a:r>
          </a:p>
          <a:p>
            <a:r>
              <a:rPr lang="en-US" dirty="0" smtClean="0"/>
              <a:t>This process of recovering a dollar price from an r-price (or discount rate) is called discounting.</a:t>
            </a:r>
            <a:endParaRPr lang="en-US" dirty="0"/>
          </a:p>
          <a:p>
            <a:endParaRPr lang="en-US" dirty="0" smtClean="0"/>
          </a:p>
          <a:p>
            <a:endParaRPr lang="en-US" dirty="0"/>
          </a:p>
        </p:txBody>
      </p:sp>
    </p:spTree>
    <p:extLst>
      <p:ext uri="{BB962C8B-B14F-4D97-AF65-F5344CB8AC3E}">
        <p14:creationId xmlns:p14="http://schemas.microsoft.com/office/powerpoint/2010/main" val="25618523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333238993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593"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One-period Discount Rates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29</a:t>
            </a:fld>
            <a:endParaRPr lang="en-US" dirty="0"/>
          </a:p>
        </p:txBody>
      </p:sp>
      <p:sp>
        <p:nvSpPr>
          <p:cNvPr id="4" name="Content Placeholder 3"/>
          <p:cNvSpPr>
            <a:spLocks noGrp="1"/>
          </p:cNvSpPr>
          <p:nvPr>
            <p:ph sz="quarter" idx="13"/>
          </p:nvPr>
        </p:nvSpPr>
        <p:spPr>
          <a:xfrm>
            <a:off x="301752" y="1600200"/>
            <a:ext cx="8503920" cy="4498848"/>
          </a:xfrm>
        </p:spPr>
        <p:txBody>
          <a:bodyPr/>
          <a:lstStyle/>
          <a:p>
            <a:r>
              <a:rPr lang="en-US" dirty="0" smtClean="0"/>
              <a:t>If the price today of a security paying $1 at time 1 is 0.95 in current dollars, what is the r-price (</a:t>
            </a:r>
            <a:r>
              <a:rPr lang="en-US" dirty="0" err="1" smtClean="0"/>
              <a:t>i.e</a:t>
            </a:r>
            <a:r>
              <a:rPr lang="en-US" dirty="0" smtClean="0"/>
              <a:t> the  discount rate)?</a:t>
            </a:r>
          </a:p>
          <a:p>
            <a:pPr lvl="1"/>
            <a:r>
              <a:rPr lang="en-US" dirty="0" smtClean="0"/>
              <a:t>A. 5.26%</a:t>
            </a:r>
          </a:p>
          <a:p>
            <a:pPr lvl="1"/>
            <a:r>
              <a:rPr lang="en-US" dirty="0" smtClean="0"/>
              <a:t>B. 5%</a:t>
            </a:r>
          </a:p>
          <a:p>
            <a:pPr lvl="1"/>
            <a:r>
              <a:rPr lang="en-US" dirty="0" smtClean="0"/>
              <a:t>C. 4.76%</a:t>
            </a:r>
            <a:endParaRPr lang="en-US" dirty="0"/>
          </a:p>
        </p:txBody>
      </p:sp>
    </p:spTree>
    <p:extLst>
      <p:ext uri="{BB962C8B-B14F-4D97-AF65-F5344CB8AC3E}">
        <p14:creationId xmlns:p14="http://schemas.microsoft.com/office/powerpoint/2010/main" val="1344946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37137674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65"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Slide Number Placeholder 5"/>
          <p:cNvSpPr>
            <a:spLocks noGrp="1"/>
          </p:cNvSpPr>
          <p:nvPr>
            <p:ph type="sldNum" sz="quarter" idx="12"/>
          </p:nvPr>
        </p:nvSpPr>
        <p:spPr/>
        <p:txBody>
          <a:bodyPr/>
          <a:lstStyle/>
          <a:p>
            <a:fld id="{B609ABD4-1C43-4129-BCE5-579E8E8C5059}" type="slidenum">
              <a:rPr lang="en-US"/>
              <a:pPr/>
              <a:t>3</a:t>
            </a:fld>
            <a:endParaRPr lang="en-US"/>
          </a:p>
        </p:txBody>
      </p:sp>
      <p:sp>
        <p:nvSpPr>
          <p:cNvPr id="309250" name="Rectangle 2"/>
          <p:cNvSpPr>
            <a:spLocks noGrp="1" noChangeArrowheads="1"/>
          </p:cNvSpPr>
          <p:nvPr>
            <p:ph type="title"/>
          </p:nvPr>
        </p:nvSpPr>
        <p:spPr/>
        <p:txBody>
          <a:bodyPr vert="horz"/>
          <a:lstStyle/>
          <a:p>
            <a:r>
              <a:rPr lang="en-US" dirty="0"/>
              <a:t>Law of One </a:t>
            </a:r>
            <a:r>
              <a:rPr lang="en-US" dirty="0" smtClean="0"/>
              <a:t>Price (LOP)</a:t>
            </a:r>
            <a:endParaRPr lang="en-US" dirty="0"/>
          </a:p>
        </p:txBody>
      </p:sp>
      <p:sp>
        <p:nvSpPr>
          <p:cNvPr id="309251" name="Rectangle 3"/>
          <p:cNvSpPr>
            <a:spLocks noGrp="1" noChangeArrowheads="1"/>
          </p:cNvSpPr>
          <p:nvPr>
            <p:ph type="body" idx="4294967295"/>
          </p:nvPr>
        </p:nvSpPr>
        <p:spPr>
          <a:xfrm>
            <a:off x="152400" y="1467697"/>
            <a:ext cx="8915400" cy="5161703"/>
          </a:xfrm>
          <a:prstGeom prst="rect">
            <a:avLst/>
          </a:prstGeom>
        </p:spPr>
        <p:txBody>
          <a:bodyPr>
            <a:normAutofit fontScale="92500" lnSpcReduction="10000"/>
          </a:bodyPr>
          <a:lstStyle/>
          <a:p>
            <a:r>
              <a:rPr lang="en-US" sz="2400" dirty="0"/>
              <a:t>In the absence of frictions, the same good will sell for the same price in two different locations</a:t>
            </a:r>
            <a:r>
              <a:rPr lang="en-US" sz="2400" dirty="0" smtClean="0"/>
              <a:t>.  For example, if a pair of shoes trades at one location for $100, it must trade at all locations for the same $100.</a:t>
            </a:r>
          </a:p>
          <a:p>
            <a:r>
              <a:rPr lang="en-US" sz="2400" dirty="0" smtClean="0"/>
              <a:t>If </a:t>
            </a:r>
            <a:r>
              <a:rPr lang="en-US" sz="2400" dirty="0"/>
              <a:t>goods are sold in different locations using different currencies, then</a:t>
            </a:r>
          </a:p>
          <a:p>
            <a:pPr lvl="1"/>
            <a:r>
              <a:rPr lang="en-US" sz="2000" dirty="0"/>
              <a:t>The law of one price says: after conversion into a common currency, a given good will sell for the same price in each country.</a:t>
            </a:r>
          </a:p>
          <a:p>
            <a:pPr lvl="1"/>
            <a:r>
              <a:rPr lang="en-US" sz="1900" dirty="0"/>
              <a:t>If $1=£0.8 (£1=$1.25), and a bushel of wheat sells for $15, it must sell for (15)(0.8) or £12 in the UK</a:t>
            </a:r>
            <a:r>
              <a:rPr lang="en-US" sz="1900" dirty="0" smtClean="0"/>
              <a:t>.</a:t>
            </a:r>
          </a:p>
          <a:p>
            <a:r>
              <a:rPr lang="en-US" sz="2400" dirty="0" smtClean="0"/>
              <a:t>A simple reason why the LOP should hold is that buyers </a:t>
            </a:r>
            <a:r>
              <a:rPr lang="en-US" sz="2400" dirty="0"/>
              <a:t>will simply go to the lower cost seller and sellers will sell to the person offering the highest price</a:t>
            </a:r>
            <a:r>
              <a:rPr lang="en-US" sz="2400" dirty="0" smtClean="0"/>
              <a:t>.  This is part of market equilibrium.</a:t>
            </a:r>
            <a:endParaRPr lang="en-US" sz="2400" dirty="0"/>
          </a:p>
          <a:p>
            <a:r>
              <a:rPr lang="en-US" sz="2400" dirty="0" smtClean="0"/>
              <a:t>Let’s first see how equilibrium works, how prices </a:t>
            </a:r>
            <a:r>
              <a:rPr lang="en-US" sz="2400" dirty="0"/>
              <a:t>are determined in free markets.</a:t>
            </a:r>
          </a:p>
          <a:p>
            <a:endParaRPr lang="en-US"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A6504DB-FA89-4221-A2D1-A3422BD6CB04}" type="slidenum">
              <a:rPr lang="en-US"/>
              <a:pPr/>
              <a:t>30</a:t>
            </a:fld>
            <a:endParaRPr lang="en-US"/>
          </a:p>
        </p:txBody>
      </p:sp>
      <p:sp>
        <p:nvSpPr>
          <p:cNvPr id="788482" name="Rectangle 2"/>
          <p:cNvSpPr>
            <a:spLocks noGrp="1" noChangeArrowheads="1"/>
          </p:cNvSpPr>
          <p:nvPr>
            <p:ph type="title"/>
          </p:nvPr>
        </p:nvSpPr>
        <p:spPr/>
        <p:txBody>
          <a:bodyPr/>
          <a:lstStyle/>
          <a:p>
            <a:r>
              <a:rPr lang="en-US"/>
              <a:t>Rates</a:t>
            </a:r>
          </a:p>
        </p:txBody>
      </p:sp>
      <p:sp>
        <p:nvSpPr>
          <p:cNvPr id="788483" name="Rectangle 3"/>
          <p:cNvSpPr>
            <a:spLocks noGrp="1" noChangeArrowheads="1"/>
          </p:cNvSpPr>
          <p:nvPr>
            <p:ph type="body" idx="4294967295"/>
          </p:nvPr>
        </p:nvSpPr>
        <p:spPr>
          <a:xfrm>
            <a:off x="152400" y="1506517"/>
            <a:ext cx="8627269" cy="4818083"/>
          </a:xfrm>
          <a:prstGeom prst="rect">
            <a:avLst/>
          </a:prstGeom>
        </p:spPr>
        <p:txBody>
          <a:bodyPr>
            <a:normAutofit fontScale="92500"/>
          </a:bodyPr>
          <a:lstStyle/>
          <a:p>
            <a:r>
              <a:rPr lang="en-US" sz="2400" dirty="0"/>
              <a:t>What about the price of a t=2 dollar, which we said was $0.7831?</a:t>
            </a:r>
          </a:p>
          <a:p>
            <a:r>
              <a:rPr lang="en-US" sz="2400" dirty="0"/>
              <a:t>Once again, the price of this t=2 dollar would be $1 at t=2 (in </a:t>
            </a:r>
            <a:r>
              <a:rPr lang="en-US" sz="2400" dirty="0" smtClean="0"/>
              <a:t>current dollars, since at t=2, the t=2 dollar itself becomes a current dollar).  </a:t>
            </a:r>
            <a:endParaRPr lang="en-US" sz="2400" dirty="0"/>
          </a:p>
          <a:p>
            <a:r>
              <a:rPr lang="en-US" sz="2400" dirty="0"/>
              <a:t>We could compute the gross return on this investment, in the same way, as 1/0.7831 = 1.277 or a return of 27.70%.  </a:t>
            </a:r>
          </a:p>
          <a:p>
            <a:r>
              <a:rPr lang="en-US" sz="2400" dirty="0"/>
              <a:t>But this is a return over two periods, and we cannot compare it directly to the 11.11% that we computed earlier</a:t>
            </a:r>
            <a:r>
              <a:rPr lang="en-US" sz="2400" dirty="0" smtClean="0"/>
              <a:t>.  Right now, we really don’t have any reason to make such a comparison, but when we start talking about the yield curve, we may want to make such comparison.  So let’s express the two-period return in a form that is comparable to the one-period return.  The question is: how?</a:t>
            </a:r>
            <a:endParaRPr lang="en-US" sz="2400" dirty="0"/>
          </a:p>
          <a:p>
            <a:r>
              <a:rPr lang="en-US" sz="2400" dirty="0"/>
              <a:t>The solution to this problem is to annualize the two-period </a:t>
            </a:r>
            <a:r>
              <a:rPr lang="en-US" sz="2400" dirty="0" smtClean="0"/>
              <a:t>return.</a:t>
            </a:r>
            <a:endParaRPr lang="en-US"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560481C-183B-43C5-980B-7A5AC6319B0E}" type="slidenum">
              <a:rPr lang="en-US"/>
              <a:pPr/>
              <a:t>31</a:t>
            </a:fld>
            <a:endParaRPr lang="en-US"/>
          </a:p>
        </p:txBody>
      </p:sp>
      <p:sp>
        <p:nvSpPr>
          <p:cNvPr id="790530" name="Rectangle 2"/>
          <p:cNvSpPr>
            <a:spLocks noGrp="1" noChangeArrowheads="1"/>
          </p:cNvSpPr>
          <p:nvPr>
            <p:ph type="title"/>
          </p:nvPr>
        </p:nvSpPr>
        <p:spPr/>
        <p:txBody>
          <a:bodyPr/>
          <a:lstStyle/>
          <a:p>
            <a:r>
              <a:rPr lang="en-US"/>
              <a:t>Computing Annualized Rates</a:t>
            </a:r>
          </a:p>
        </p:txBody>
      </p:sp>
      <p:sp>
        <p:nvSpPr>
          <p:cNvPr id="790531" name="Rectangle 3"/>
          <p:cNvSpPr>
            <a:spLocks noGrp="1" noChangeArrowheads="1"/>
          </p:cNvSpPr>
          <p:nvPr>
            <p:ph type="body" idx="4294967295"/>
          </p:nvPr>
        </p:nvSpPr>
        <p:spPr>
          <a:xfrm>
            <a:off x="152400" y="1467697"/>
            <a:ext cx="8839200" cy="5009303"/>
          </a:xfrm>
          <a:prstGeom prst="rect">
            <a:avLst/>
          </a:prstGeom>
        </p:spPr>
        <p:txBody>
          <a:bodyPr>
            <a:normAutofit fontScale="85000" lnSpcReduction="10000"/>
          </a:bodyPr>
          <a:lstStyle/>
          <a:p>
            <a:pPr>
              <a:lnSpc>
                <a:spcPct val="120000"/>
              </a:lnSpc>
            </a:pPr>
            <a:r>
              <a:rPr lang="en-US" sz="2400" dirty="0"/>
              <a:t>We computed the </a:t>
            </a:r>
            <a:r>
              <a:rPr lang="en-US" sz="2400" dirty="0" smtClean="0"/>
              <a:t>two-period return </a:t>
            </a:r>
            <a:r>
              <a:rPr lang="en-US" sz="2400" dirty="0"/>
              <a:t>on buying a t=2 dollar at 27.70</a:t>
            </a:r>
            <a:r>
              <a:rPr lang="en-US" sz="2400" dirty="0" smtClean="0"/>
              <a:t>%.</a:t>
            </a:r>
          </a:p>
          <a:p>
            <a:pPr>
              <a:lnSpc>
                <a:spcPct val="120000"/>
              </a:lnSpc>
            </a:pPr>
            <a:r>
              <a:rPr lang="en-US" sz="2400" dirty="0" smtClean="0"/>
              <a:t>Let’s define the one-period period return on any two-period investment as that return, which earned sequentially over the two periods gives us our two-period return.    </a:t>
            </a:r>
            <a:endParaRPr lang="en-US" sz="2400" dirty="0"/>
          </a:p>
          <a:p>
            <a:pPr>
              <a:lnSpc>
                <a:spcPct val="120000"/>
              </a:lnSpc>
            </a:pPr>
            <a:r>
              <a:rPr lang="en-US" sz="2400" dirty="0"/>
              <a:t>Suppose </a:t>
            </a:r>
            <a:r>
              <a:rPr lang="en-US" sz="2400" dirty="0" smtClean="0"/>
              <a:t>this posited </a:t>
            </a:r>
            <a:r>
              <a:rPr lang="en-US" sz="2400" dirty="0"/>
              <a:t>one-period return </a:t>
            </a:r>
            <a:r>
              <a:rPr lang="en-US" sz="2400" dirty="0" smtClean="0"/>
              <a:t>is r</a:t>
            </a:r>
            <a:r>
              <a:rPr lang="en-US" sz="2400" baseline="-25000" dirty="0" smtClean="0"/>
              <a:t>2</a:t>
            </a:r>
            <a:r>
              <a:rPr lang="en-US" sz="2400" dirty="0" smtClean="0"/>
              <a:t>%; </a:t>
            </a:r>
            <a:r>
              <a:rPr lang="en-US" sz="2400" dirty="0"/>
              <a:t>that is, the return from holding this t=2 dollar from now until t=1 is r</a:t>
            </a:r>
            <a:r>
              <a:rPr lang="en-US" sz="2400" baseline="-25000" dirty="0"/>
              <a:t>2 </a:t>
            </a:r>
            <a:r>
              <a:rPr lang="en-US" sz="2400" dirty="0" smtClean="0"/>
              <a:t>%.  </a:t>
            </a:r>
            <a:r>
              <a:rPr lang="en-US" sz="2400" dirty="0"/>
              <a:t>Then, every dollar invested in this specialized investment could be sold at $(1+ r</a:t>
            </a:r>
            <a:r>
              <a:rPr lang="en-US" sz="2400" baseline="-25000" dirty="0"/>
              <a:t>2</a:t>
            </a:r>
            <a:r>
              <a:rPr lang="en-US" sz="2400" dirty="0" smtClean="0"/>
              <a:t>) </a:t>
            </a:r>
            <a:r>
              <a:rPr lang="en-US" sz="2400" dirty="0"/>
              <a:t>at t=1.  </a:t>
            </a:r>
          </a:p>
          <a:p>
            <a:pPr>
              <a:lnSpc>
                <a:spcPct val="120000"/>
              </a:lnSpc>
            </a:pPr>
            <a:r>
              <a:rPr lang="en-US" sz="2400" dirty="0" smtClean="0"/>
              <a:t>The </a:t>
            </a:r>
            <a:r>
              <a:rPr lang="en-US" sz="2400" dirty="0"/>
              <a:t>return on this t=2 dollar if held from t=1 to t=2 is also r</a:t>
            </a:r>
            <a:r>
              <a:rPr lang="en-US" sz="2400" baseline="-25000" dirty="0"/>
              <a:t>2 </a:t>
            </a:r>
            <a:r>
              <a:rPr lang="en-US" sz="2400" dirty="0" smtClean="0"/>
              <a:t>%, as assumed.  Hence </a:t>
            </a:r>
            <a:r>
              <a:rPr lang="en-US" sz="2400" dirty="0"/>
              <a:t>the </a:t>
            </a:r>
            <a:r>
              <a:rPr lang="en-US" sz="2400" dirty="0" smtClean="0"/>
              <a:t>t=1 $(</a:t>
            </a:r>
            <a:r>
              <a:rPr lang="en-US" sz="2400" dirty="0"/>
              <a:t>1+ r</a:t>
            </a:r>
            <a:r>
              <a:rPr lang="en-US" sz="2400" baseline="-25000" dirty="0"/>
              <a:t>2</a:t>
            </a:r>
            <a:r>
              <a:rPr lang="en-US" sz="2400" dirty="0" smtClean="0"/>
              <a:t>) </a:t>
            </a:r>
            <a:r>
              <a:rPr lang="en-US" sz="2400" dirty="0"/>
              <a:t>value of our </a:t>
            </a:r>
            <a:r>
              <a:rPr lang="en-US" sz="2400" dirty="0" smtClean="0"/>
              <a:t>original outlay </a:t>
            </a:r>
            <a:r>
              <a:rPr lang="en-US" sz="2400" dirty="0"/>
              <a:t>of one t=0 dollar </a:t>
            </a:r>
            <a:r>
              <a:rPr lang="en-US" sz="2400" dirty="0" smtClean="0"/>
              <a:t>becomes $(</a:t>
            </a:r>
            <a:r>
              <a:rPr lang="en-US" sz="2400" dirty="0"/>
              <a:t>1+ r</a:t>
            </a:r>
            <a:r>
              <a:rPr lang="en-US" sz="2400" baseline="-25000" dirty="0"/>
              <a:t>2</a:t>
            </a:r>
            <a:r>
              <a:rPr lang="en-US" sz="2400" dirty="0" smtClean="0"/>
              <a:t>)(</a:t>
            </a:r>
            <a:r>
              <a:rPr lang="en-US" sz="2400" dirty="0"/>
              <a:t>1+ r</a:t>
            </a:r>
            <a:r>
              <a:rPr lang="en-US" sz="2400" baseline="-25000" dirty="0"/>
              <a:t>2</a:t>
            </a:r>
            <a:r>
              <a:rPr lang="en-US" sz="2400" dirty="0" smtClean="0"/>
              <a:t>) </a:t>
            </a:r>
            <a:r>
              <a:rPr lang="en-US" sz="2400" dirty="0"/>
              <a:t>or (1+ r</a:t>
            </a:r>
            <a:r>
              <a:rPr lang="en-US" sz="2400" baseline="-25000" dirty="0"/>
              <a:t>2</a:t>
            </a:r>
            <a:r>
              <a:rPr lang="en-US" sz="2400" dirty="0" smtClean="0"/>
              <a:t>)</a:t>
            </a:r>
            <a:r>
              <a:rPr lang="en-US" sz="2400" baseline="30000" dirty="0" smtClean="0"/>
              <a:t>2</a:t>
            </a:r>
            <a:r>
              <a:rPr lang="en-US" sz="2400" dirty="0" smtClean="0"/>
              <a:t> at t=2.</a:t>
            </a:r>
          </a:p>
          <a:p>
            <a:pPr>
              <a:lnSpc>
                <a:spcPct val="120000"/>
              </a:lnSpc>
            </a:pPr>
            <a:r>
              <a:rPr lang="en-US" sz="2400" dirty="0" smtClean="0"/>
              <a:t>The </a:t>
            </a:r>
            <a:r>
              <a:rPr lang="en-US" sz="2400" dirty="0"/>
              <a:t>gross return on this </a:t>
            </a:r>
            <a:r>
              <a:rPr lang="en-US" sz="2400" dirty="0" smtClean="0"/>
              <a:t>investment is </a:t>
            </a:r>
            <a:r>
              <a:rPr lang="en-US" sz="2400" dirty="0"/>
              <a:t>1/0.7831 = 1.277 </a:t>
            </a:r>
            <a:r>
              <a:rPr lang="en-US" sz="2400" dirty="0" smtClean="0"/>
              <a:t>= 1 plus the two period return, i.e. 1/p</a:t>
            </a:r>
            <a:r>
              <a:rPr lang="en-US" sz="2400" baseline="-25000" dirty="0" smtClean="0"/>
              <a:t>2</a:t>
            </a:r>
            <a:r>
              <a:rPr lang="en-US" sz="2400" dirty="0" smtClean="0"/>
              <a:t> = </a:t>
            </a:r>
            <a:r>
              <a:rPr lang="en-US" sz="2400" dirty="0"/>
              <a:t>(1+ </a:t>
            </a:r>
            <a:r>
              <a:rPr lang="en-US" sz="2400" dirty="0" smtClean="0"/>
              <a:t>r</a:t>
            </a:r>
            <a:r>
              <a:rPr lang="en-US" sz="2400" baseline="-25000" dirty="0" smtClean="0"/>
              <a:t>2</a:t>
            </a:r>
            <a:r>
              <a:rPr lang="en-US" sz="2400" dirty="0" smtClean="0"/>
              <a:t>)</a:t>
            </a:r>
            <a:r>
              <a:rPr lang="en-US" sz="2400" baseline="30000" dirty="0" smtClean="0"/>
              <a:t>2</a:t>
            </a:r>
            <a:r>
              <a:rPr lang="en-US" sz="2400" dirty="0" smtClean="0"/>
              <a:t>.  Hence </a:t>
            </a:r>
            <a:r>
              <a:rPr lang="en-US" sz="2400" dirty="0"/>
              <a:t>p</a:t>
            </a:r>
            <a:r>
              <a:rPr lang="en-US" sz="2400" baseline="-25000" dirty="0"/>
              <a:t>2</a:t>
            </a:r>
            <a:r>
              <a:rPr lang="en-US" sz="2400" dirty="0"/>
              <a:t> = </a:t>
            </a:r>
            <a:r>
              <a:rPr lang="en-US" sz="2400" dirty="0" smtClean="0"/>
              <a:t>1/(1</a:t>
            </a:r>
            <a:r>
              <a:rPr lang="en-US" sz="2400" dirty="0"/>
              <a:t>+ </a:t>
            </a:r>
            <a:r>
              <a:rPr lang="en-US" sz="2400" dirty="0" smtClean="0"/>
              <a:t>r</a:t>
            </a:r>
            <a:r>
              <a:rPr lang="en-US" sz="2400" baseline="-25000" dirty="0" smtClean="0"/>
              <a:t>2</a:t>
            </a:r>
            <a:r>
              <a:rPr lang="en-US" sz="2400" dirty="0" smtClean="0"/>
              <a:t>)</a:t>
            </a:r>
            <a:r>
              <a:rPr lang="en-US" sz="2400" baseline="30000" dirty="0" smtClean="0"/>
              <a:t>2</a:t>
            </a:r>
            <a:r>
              <a:rPr lang="en-US" sz="2400" dirty="0" smtClean="0"/>
              <a:t>.</a:t>
            </a:r>
          </a:p>
          <a:p>
            <a:pPr>
              <a:lnSpc>
                <a:spcPct val="120000"/>
              </a:lnSpc>
            </a:pPr>
            <a:r>
              <a:rPr lang="en-US" sz="2400" dirty="0" smtClean="0"/>
              <a:t>Conversely, </a:t>
            </a:r>
            <a:r>
              <a:rPr lang="en-US" sz="2400" dirty="0"/>
              <a:t>p</a:t>
            </a:r>
            <a:r>
              <a:rPr lang="en-US" sz="2400" baseline="-25000" dirty="0"/>
              <a:t>2</a:t>
            </a:r>
            <a:r>
              <a:rPr lang="en-US" sz="2400" dirty="0"/>
              <a:t> </a:t>
            </a:r>
            <a:r>
              <a:rPr lang="en-US" sz="2400" dirty="0" smtClean="0"/>
              <a:t>= [1</a:t>
            </a:r>
            <a:r>
              <a:rPr lang="en-US" sz="2400" dirty="0"/>
              <a:t>/(1+ </a:t>
            </a:r>
            <a:r>
              <a:rPr lang="en-US" sz="2400" dirty="0" smtClean="0"/>
              <a:t>r</a:t>
            </a:r>
            <a:r>
              <a:rPr lang="en-US" sz="2400" baseline="-25000" dirty="0" smtClean="0"/>
              <a:t>2</a:t>
            </a:r>
            <a:r>
              <a:rPr lang="en-US" sz="2400" dirty="0" smtClean="0"/>
              <a:t>)]</a:t>
            </a:r>
            <a:r>
              <a:rPr lang="en-US" sz="2400" baseline="30000" dirty="0" smtClean="0"/>
              <a:t>2</a:t>
            </a:r>
            <a:r>
              <a:rPr lang="en-US" sz="2400" dirty="0" smtClean="0"/>
              <a:t> gives us √p</a:t>
            </a:r>
            <a:r>
              <a:rPr lang="en-US" sz="2400" baseline="-25000" dirty="0" smtClean="0"/>
              <a:t>2</a:t>
            </a:r>
            <a:r>
              <a:rPr lang="en-US" sz="2400" dirty="0" smtClean="0"/>
              <a:t> = </a:t>
            </a:r>
            <a:r>
              <a:rPr lang="en-US" sz="2400" dirty="0"/>
              <a:t>1/(1+ r</a:t>
            </a:r>
            <a:r>
              <a:rPr lang="en-US" sz="2400" baseline="-25000" dirty="0"/>
              <a:t>2</a:t>
            </a:r>
            <a:r>
              <a:rPr lang="en-US" sz="2400" dirty="0" smtClean="0"/>
              <a:t>) or </a:t>
            </a:r>
            <a:r>
              <a:rPr lang="en-US" sz="2400" dirty="0"/>
              <a:t>r</a:t>
            </a:r>
            <a:r>
              <a:rPr lang="en-US" sz="2400" baseline="-25000" dirty="0"/>
              <a:t>2</a:t>
            </a:r>
            <a:r>
              <a:rPr lang="en-US" sz="2400" dirty="0" smtClean="0"/>
              <a:t> = </a:t>
            </a:r>
            <a:r>
              <a:rPr lang="en-US" sz="2400" dirty="0"/>
              <a:t>√</a:t>
            </a:r>
            <a:r>
              <a:rPr lang="en-US" sz="2400" dirty="0" smtClean="0"/>
              <a:t>p</a:t>
            </a:r>
            <a:r>
              <a:rPr lang="en-US" sz="2400" baseline="-25000" dirty="0" smtClean="0"/>
              <a:t>2</a:t>
            </a:r>
            <a:r>
              <a:rPr lang="en-US" sz="2400" dirty="0" smtClean="0"/>
              <a:t>-1 .  </a:t>
            </a:r>
            <a:endParaRPr 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25CB681-E1D8-4BD6-A049-58BE30A8339E}" type="slidenum">
              <a:rPr lang="en-US"/>
              <a:pPr/>
              <a:t>32</a:t>
            </a:fld>
            <a:endParaRPr lang="en-US"/>
          </a:p>
        </p:txBody>
      </p:sp>
      <p:sp>
        <p:nvSpPr>
          <p:cNvPr id="792578" name="Rectangle 2"/>
          <p:cNvSpPr>
            <a:spLocks noGrp="1" noChangeArrowheads="1"/>
          </p:cNvSpPr>
          <p:nvPr>
            <p:ph type="title"/>
          </p:nvPr>
        </p:nvSpPr>
        <p:spPr/>
        <p:txBody>
          <a:bodyPr/>
          <a:lstStyle/>
          <a:p>
            <a:r>
              <a:rPr lang="en-US"/>
              <a:t>Annualized Rates</a:t>
            </a:r>
          </a:p>
        </p:txBody>
      </p:sp>
      <p:sp>
        <p:nvSpPr>
          <p:cNvPr id="792579" name="Rectangle 3"/>
          <p:cNvSpPr>
            <a:spLocks noGrp="1" noChangeArrowheads="1"/>
          </p:cNvSpPr>
          <p:nvPr>
            <p:ph type="body" idx="4294967295"/>
          </p:nvPr>
        </p:nvSpPr>
        <p:spPr>
          <a:xfrm>
            <a:off x="301752" y="1521756"/>
            <a:ext cx="8246269" cy="4879043"/>
          </a:xfrm>
          <a:prstGeom prst="rect">
            <a:avLst/>
          </a:prstGeom>
        </p:spPr>
        <p:txBody>
          <a:bodyPr>
            <a:normAutofit lnSpcReduction="10000"/>
          </a:bodyPr>
          <a:lstStyle/>
          <a:p>
            <a:pPr>
              <a:lnSpc>
                <a:spcPct val="120000"/>
              </a:lnSpc>
            </a:pPr>
            <a:r>
              <a:rPr lang="en-US" sz="2400" dirty="0"/>
              <a:t>In our example, we already know from our return computation, that this is exactly 1.277 (that is 1 plus the 27.7%).</a:t>
            </a:r>
          </a:p>
          <a:p>
            <a:pPr>
              <a:lnSpc>
                <a:spcPct val="120000"/>
              </a:lnSpc>
            </a:pPr>
            <a:r>
              <a:rPr lang="en-US" sz="2400" dirty="0"/>
              <a:t>Hence we equate (1+r)</a:t>
            </a:r>
            <a:r>
              <a:rPr lang="en-US" sz="2400" baseline="30000" dirty="0"/>
              <a:t>2 </a:t>
            </a:r>
            <a:r>
              <a:rPr lang="en-US" sz="2400" dirty="0"/>
              <a:t>to 1.277 and solve for r to get the one-period return.</a:t>
            </a:r>
          </a:p>
          <a:p>
            <a:pPr>
              <a:lnSpc>
                <a:spcPct val="120000"/>
              </a:lnSpc>
            </a:pPr>
            <a:r>
              <a:rPr lang="en-US" sz="2400" dirty="0"/>
              <a:t>This involves simply taking the square-root of 1.277, which is 13%.</a:t>
            </a:r>
          </a:p>
          <a:p>
            <a:pPr>
              <a:lnSpc>
                <a:spcPct val="120000"/>
              </a:lnSpc>
            </a:pPr>
            <a:r>
              <a:rPr lang="en-US" sz="2400" dirty="0" smtClean="0"/>
              <a:t>Of </a:t>
            </a:r>
            <a:r>
              <a:rPr lang="en-US" sz="2400" dirty="0"/>
              <a:t>course, we won’t get exactly 13% in </a:t>
            </a:r>
            <a:r>
              <a:rPr lang="en-US" sz="2400" i="1" dirty="0"/>
              <a:t>each</a:t>
            </a:r>
            <a:r>
              <a:rPr lang="en-US" sz="2400" dirty="0"/>
              <a:t> of the two periods.</a:t>
            </a:r>
          </a:p>
          <a:p>
            <a:pPr>
              <a:lnSpc>
                <a:spcPct val="120000"/>
              </a:lnSpc>
            </a:pPr>
            <a:r>
              <a:rPr lang="en-US" sz="2400" dirty="0"/>
              <a:t>The 13% rate is, rather, a sort of average return over the two periods, that results in a 27.7% over the two years</a:t>
            </a:r>
            <a:r>
              <a:rPr lang="en-US" sz="2400" dirty="0" smtClean="0"/>
              <a:t>.</a:t>
            </a:r>
          </a:p>
          <a:p>
            <a:pPr>
              <a:lnSpc>
                <a:spcPct val="80000"/>
              </a:lnSpc>
            </a:pPr>
            <a:endParaRPr lang="en-US"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1435572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85"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Annualized Returns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33</a:t>
            </a:fld>
            <a:endParaRPr lang="en-US" dirty="0"/>
          </a:p>
        </p:txBody>
      </p:sp>
      <p:sp>
        <p:nvSpPr>
          <p:cNvPr id="4" name="Content Placeholder 3"/>
          <p:cNvSpPr>
            <a:spLocks noGrp="1"/>
          </p:cNvSpPr>
          <p:nvPr>
            <p:ph sz="quarter" idx="13"/>
          </p:nvPr>
        </p:nvSpPr>
        <p:spPr>
          <a:xfrm>
            <a:off x="301752" y="1295400"/>
            <a:ext cx="8689848" cy="5181600"/>
          </a:xfrm>
        </p:spPr>
        <p:txBody>
          <a:bodyPr>
            <a:normAutofit fontScale="85000" lnSpcReduction="20000"/>
          </a:bodyPr>
          <a:lstStyle/>
          <a:p>
            <a:pPr>
              <a:lnSpc>
                <a:spcPct val="120000"/>
              </a:lnSpc>
            </a:pPr>
            <a:r>
              <a:rPr lang="en-US" sz="2800" dirty="0"/>
              <a:t>We can do the same thing with the price of a t=3 dollar, as well.</a:t>
            </a:r>
          </a:p>
          <a:p>
            <a:pPr>
              <a:lnSpc>
                <a:spcPct val="120000"/>
              </a:lnSpc>
            </a:pPr>
            <a:r>
              <a:rPr lang="en-US" sz="2800" dirty="0"/>
              <a:t>Remember that the way we got 27.7%, the two-period return on the t=2 dollar ,was by computing 1/0.7831 = 1.277. </a:t>
            </a:r>
          </a:p>
          <a:p>
            <a:pPr>
              <a:lnSpc>
                <a:spcPct val="120000"/>
              </a:lnSpc>
            </a:pPr>
            <a:r>
              <a:rPr lang="en-US" sz="2800" dirty="0"/>
              <a:t>Similarly, to get the return on the t=3 dollar investment we simply take $0.675, the price of a t=3 dollar and also convert it to a rate of return.  In this case, we take the cube root of (1/0.675) and subtract 1, which gives us 14%.</a:t>
            </a:r>
          </a:p>
          <a:p>
            <a:pPr>
              <a:lnSpc>
                <a:spcPct val="120000"/>
              </a:lnSpc>
            </a:pPr>
            <a:r>
              <a:rPr lang="en-US" sz="2800" dirty="0"/>
              <a:t>In these examples, we took a return earned over more than one year and expressed it in terms of an annualized return.</a:t>
            </a:r>
          </a:p>
          <a:p>
            <a:pPr>
              <a:lnSpc>
                <a:spcPct val="120000"/>
              </a:lnSpc>
            </a:pPr>
            <a:r>
              <a:rPr lang="en-US" sz="2800" dirty="0"/>
              <a:t>Later we will learn about how to take a return earned over less than one year and express it in terms of an annualized return</a:t>
            </a:r>
            <a:r>
              <a:rPr lang="en-US" sz="2800" dirty="0" smtClean="0"/>
              <a:t>.</a:t>
            </a:r>
            <a:endParaRPr lang="en-US" sz="2800" dirty="0"/>
          </a:p>
        </p:txBody>
      </p:sp>
    </p:spTree>
    <p:extLst>
      <p:ext uri="{BB962C8B-B14F-4D97-AF65-F5344CB8AC3E}">
        <p14:creationId xmlns:p14="http://schemas.microsoft.com/office/powerpoint/2010/main" val="3175260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40450520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99"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Two-period discount rate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34</a:t>
            </a:fld>
            <a:endParaRPr lang="en-US" dirty="0"/>
          </a:p>
        </p:txBody>
      </p:sp>
      <p:sp>
        <p:nvSpPr>
          <p:cNvPr id="4" name="Content Placeholder 3"/>
          <p:cNvSpPr>
            <a:spLocks noGrp="1"/>
          </p:cNvSpPr>
          <p:nvPr>
            <p:ph sz="quarter" idx="13"/>
          </p:nvPr>
        </p:nvSpPr>
        <p:spPr>
          <a:xfrm>
            <a:off x="301752" y="1752600"/>
            <a:ext cx="8503920" cy="4346448"/>
          </a:xfrm>
        </p:spPr>
        <p:txBody>
          <a:bodyPr/>
          <a:lstStyle/>
          <a:p>
            <a:r>
              <a:rPr lang="en-US" dirty="0" smtClean="0"/>
              <a:t>If p</a:t>
            </a:r>
            <a:r>
              <a:rPr lang="en-US" baseline="-25000" dirty="0" smtClean="0"/>
              <a:t>3</a:t>
            </a:r>
            <a:r>
              <a:rPr lang="en-US" dirty="0" smtClean="0"/>
              <a:t> = .72, the corresponding r-rate or discount rate is </a:t>
            </a:r>
          </a:p>
          <a:p>
            <a:pPr lvl="1"/>
            <a:r>
              <a:rPr lang="en-US" dirty="0" smtClean="0"/>
              <a:t>A.12.5%</a:t>
            </a:r>
          </a:p>
          <a:p>
            <a:pPr lvl="1"/>
            <a:r>
              <a:rPr lang="en-US" dirty="0" smtClean="0"/>
              <a:t>B. 11.57%</a:t>
            </a:r>
          </a:p>
          <a:p>
            <a:pPr lvl="1"/>
            <a:r>
              <a:rPr lang="en-US" dirty="0" smtClean="0"/>
              <a:t>C. 17.85%</a:t>
            </a:r>
          </a:p>
          <a:p>
            <a:pPr lvl="1"/>
            <a:r>
              <a:rPr lang="en-US" dirty="0" smtClean="0"/>
              <a:t>D. 38.89%</a:t>
            </a:r>
            <a:endParaRPr lang="en-US" dirty="0"/>
          </a:p>
        </p:txBody>
      </p:sp>
    </p:spTree>
    <p:extLst>
      <p:ext uri="{BB962C8B-B14F-4D97-AF65-F5344CB8AC3E}">
        <p14:creationId xmlns:p14="http://schemas.microsoft.com/office/powerpoint/2010/main" val="35973535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80466639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37"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Using </a:t>
            </a:r>
            <a:r>
              <a:rPr lang="en-US" dirty="0"/>
              <a:t>r</a:t>
            </a:r>
            <a:r>
              <a:rPr lang="en-US" dirty="0" smtClean="0"/>
              <a:t>ates to price 1-period assets</a:t>
            </a:r>
            <a:endParaRPr lang="en-US" dirty="0"/>
          </a:p>
        </p:txBody>
      </p:sp>
      <p:sp>
        <p:nvSpPr>
          <p:cNvPr id="3" name="Content Placeholder 2"/>
          <p:cNvSpPr>
            <a:spLocks noGrp="1"/>
          </p:cNvSpPr>
          <p:nvPr>
            <p:ph sz="quarter" idx="13"/>
          </p:nvPr>
        </p:nvSpPr>
        <p:spPr>
          <a:xfrm>
            <a:off x="301752" y="1467697"/>
            <a:ext cx="8503920" cy="5009303"/>
          </a:xfrm>
        </p:spPr>
        <p:txBody>
          <a:bodyPr>
            <a:normAutofit fontScale="85000" lnSpcReduction="20000"/>
          </a:bodyPr>
          <a:lstStyle/>
          <a:p>
            <a:r>
              <a:rPr lang="en-US" dirty="0" smtClean="0"/>
              <a:t>The purpose of this exercise is to be able to use r-unit prices or discount rates to price financial assets instead of current dollar prices.  The two methods are equivalent.</a:t>
            </a:r>
          </a:p>
          <a:p>
            <a:r>
              <a:rPr lang="en-US" dirty="0" smtClean="0"/>
              <a:t>Suppose we have a security that gives us the right to obtain $20 at t=1.  What is its price today?</a:t>
            </a:r>
          </a:p>
          <a:p>
            <a:r>
              <a:rPr lang="en-US" u="sng" dirty="0" smtClean="0"/>
              <a:t>Method 1: </a:t>
            </a:r>
            <a:r>
              <a:rPr lang="en-US" dirty="0" smtClean="0"/>
              <a:t>We know that the price today of $1 at t=1 is 0.90.  Hence the price of the security is </a:t>
            </a:r>
            <a:r>
              <a:rPr lang="en-US" b="1" dirty="0" smtClean="0"/>
              <a:t>20(0.90) </a:t>
            </a:r>
            <a:r>
              <a:rPr lang="en-US" dirty="0" smtClean="0"/>
              <a:t>= $18.</a:t>
            </a:r>
          </a:p>
          <a:p>
            <a:r>
              <a:rPr lang="en-US" u="sng" dirty="0" smtClean="0"/>
              <a:t>Method 2: </a:t>
            </a:r>
            <a:r>
              <a:rPr lang="en-US" dirty="0" smtClean="0"/>
              <a:t>If we know the r-unit price (or the discount rate), we can convert the r-unit price into a current dollar price by using the formula </a:t>
            </a:r>
            <a:r>
              <a:rPr lang="en-US" dirty="0"/>
              <a:t>p</a:t>
            </a:r>
            <a:r>
              <a:rPr lang="en-US" baseline="-25000" dirty="0"/>
              <a:t>1</a:t>
            </a:r>
            <a:r>
              <a:rPr lang="en-US" dirty="0"/>
              <a:t> = 1/(1+r</a:t>
            </a:r>
            <a:r>
              <a:rPr lang="en-US" baseline="-25000" dirty="0"/>
              <a:t>1</a:t>
            </a:r>
            <a:r>
              <a:rPr lang="en-US" dirty="0" smtClean="0"/>
              <a:t>).  In our example, if we didn’t know the current dollar price, but we did know the r-unit price of 11%, we can recover the current dollar price thus: </a:t>
            </a:r>
            <a:r>
              <a:rPr lang="en-US" dirty="0"/>
              <a:t>p</a:t>
            </a:r>
            <a:r>
              <a:rPr lang="en-US" baseline="-25000" dirty="0"/>
              <a:t>1</a:t>
            </a:r>
            <a:r>
              <a:rPr lang="en-US" dirty="0"/>
              <a:t> = </a:t>
            </a:r>
            <a:r>
              <a:rPr lang="en-US" dirty="0" smtClean="0"/>
              <a:t>(1/1.11) = 0.90.</a:t>
            </a:r>
          </a:p>
          <a:p>
            <a:r>
              <a:rPr lang="en-US" dirty="0" smtClean="0"/>
              <a:t>Hence, instead of </a:t>
            </a:r>
            <a:r>
              <a:rPr lang="en-US" dirty="0"/>
              <a:t>computing </a:t>
            </a:r>
            <a:r>
              <a:rPr lang="en-US" dirty="0" smtClean="0"/>
              <a:t>20(0.90), we can also compute 20(1/1.11) or </a:t>
            </a:r>
            <a:r>
              <a:rPr lang="en-US" b="1" dirty="0" smtClean="0"/>
              <a:t>20/1.11</a:t>
            </a:r>
            <a:r>
              <a:rPr lang="en-US" dirty="0" smtClean="0"/>
              <a:t> to get the same answer of $18.</a:t>
            </a:r>
          </a:p>
        </p:txBody>
      </p:sp>
      <p:sp>
        <p:nvSpPr>
          <p:cNvPr id="4" name="Slide Number Placeholder 3"/>
          <p:cNvSpPr>
            <a:spLocks noGrp="1"/>
          </p:cNvSpPr>
          <p:nvPr>
            <p:ph type="sldNum" sz="quarter" idx="12"/>
          </p:nvPr>
        </p:nvSpPr>
        <p:spPr/>
        <p:txBody>
          <a:bodyPr/>
          <a:lstStyle/>
          <a:p>
            <a:fld id="{E8C80D2A-EA4E-4A37-A9DF-772D0EA46EC5}"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9643917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77"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Using </a:t>
            </a:r>
            <a:r>
              <a:rPr lang="en-US" dirty="0" smtClean="0"/>
              <a:t>rates </a:t>
            </a:r>
            <a:r>
              <a:rPr lang="en-US" dirty="0"/>
              <a:t>to price </a:t>
            </a:r>
            <a:r>
              <a:rPr lang="en-US" dirty="0" smtClean="0"/>
              <a:t>2-period </a:t>
            </a:r>
            <a:r>
              <a:rPr lang="en-US" dirty="0"/>
              <a:t>assets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36</a:t>
            </a:fld>
            <a:endParaRPr lang="en-US" dirty="0"/>
          </a:p>
        </p:txBody>
      </p:sp>
      <p:sp>
        <p:nvSpPr>
          <p:cNvPr id="4" name="Content Placeholder 3"/>
          <p:cNvSpPr>
            <a:spLocks noGrp="1"/>
          </p:cNvSpPr>
          <p:nvPr>
            <p:ph sz="quarter" idx="13"/>
          </p:nvPr>
        </p:nvSpPr>
        <p:spPr>
          <a:xfrm>
            <a:off x="301752" y="1295400"/>
            <a:ext cx="8503920" cy="5181600"/>
          </a:xfrm>
        </p:spPr>
        <p:txBody>
          <a:bodyPr>
            <a:normAutofit fontScale="92500" lnSpcReduction="20000"/>
          </a:bodyPr>
          <a:lstStyle/>
          <a:p>
            <a:r>
              <a:rPr lang="en-US" dirty="0"/>
              <a:t>Suppose we have a security that gives us the right to obtain $20 at </a:t>
            </a:r>
            <a:r>
              <a:rPr lang="en-US" dirty="0" smtClean="0"/>
              <a:t>t=2.  </a:t>
            </a:r>
            <a:r>
              <a:rPr lang="en-US" dirty="0"/>
              <a:t>What is its price today?</a:t>
            </a:r>
          </a:p>
          <a:p>
            <a:r>
              <a:rPr lang="en-US" u="sng" dirty="0"/>
              <a:t>Method 1: </a:t>
            </a:r>
            <a:r>
              <a:rPr lang="en-US" dirty="0"/>
              <a:t>We know that the price today of $1 at </a:t>
            </a:r>
            <a:r>
              <a:rPr lang="en-US" dirty="0" smtClean="0"/>
              <a:t>t=2 </a:t>
            </a:r>
            <a:r>
              <a:rPr lang="en-US" dirty="0"/>
              <a:t>is </a:t>
            </a:r>
            <a:r>
              <a:rPr lang="en-US" dirty="0" smtClean="0"/>
              <a:t>0.7831.  </a:t>
            </a:r>
            <a:r>
              <a:rPr lang="en-US" dirty="0"/>
              <a:t>Hence the price of the security is </a:t>
            </a:r>
            <a:r>
              <a:rPr lang="en-US" b="1" dirty="0" smtClean="0"/>
              <a:t>20(0.7831) </a:t>
            </a:r>
            <a:r>
              <a:rPr lang="en-US" dirty="0"/>
              <a:t>= $</a:t>
            </a:r>
            <a:r>
              <a:rPr lang="en-US" dirty="0" smtClean="0"/>
              <a:t>15.662.</a:t>
            </a:r>
            <a:endParaRPr lang="en-US" dirty="0"/>
          </a:p>
          <a:p>
            <a:r>
              <a:rPr lang="en-US" u="sng" dirty="0"/>
              <a:t>Method 2: </a:t>
            </a:r>
            <a:r>
              <a:rPr lang="en-US" dirty="0"/>
              <a:t>If we know the r-unit price (or the discount rate), we can convert the r-unit price into a current dollar price by using the formula </a:t>
            </a:r>
            <a:r>
              <a:rPr lang="en-US" sz="2800" dirty="0"/>
              <a:t>p</a:t>
            </a:r>
            <a:r>
              <a:rPr lang="en-US" sz="2800" baseline="-25000" dirty="0"/>
              <a:t>2</a:t>
            </a:r>
            <a:r>
              <a:rPr lang="en-US" sz="2800" dirty="0"/>
              <a:t> = 1/(1+ r</a:t>
            </a:r>
            <a:r>
              <a:rPr lang="en-US" sz="2800" baseline="-25000" dirty="0"/>
              <a:t>2</a:t>
            </a:r>
            <a:r>
              <a:rPr lang="en-US" sz="2800" dirty="0"/>
              <a:t>)</a:t>
            </a:r>
            <a:r>
              <a:rPr lang="en-US" sz="2800" baseline="30000" dirty="0"/>
              <a:t>2</a:t>
            </a:r>
            <a:r>
              <a:rPr lang="en-US" sz="2800" dirty="0"/>
              <a:t>.</a:t>
            </a:r>
          </a:p>
          <a:p>
            <a:r>
              <a:rPr lang="en-US" dirty="0" smtClean="0"/>
              <a:t>In </a:t>
            </a:r>
            <a:r>
              <a:rPr lang="en-US" dirty="0"/>
              <a:t>our example, if we didn’t know the current dollar price, but we did know the r-unit price of </a:t>
            </a:r>
            <a:r>
              <a:rPr lang="en-US" dirty="0" smtClean="0"/>
              <a:t>13%, </a:t>
            </a:r>
            <a:r>
              <a:rPr lang="en-US" dirty="0"/>
              <a:t>we can recover the current dollar price thus: </a:t>
            </a:r>
            <a:r>
              <a:rPr lang="en-US" dirty="0" smtClean="0"/>
              <a:t>p</a:t>
            </a:r>
            <a:r>
              <a:rPr lang="en-US" baseline="-25000" dirty="0" smtClean="0"/>
              <a:t>2</a:t>
            </a:r>
            <a:r>
              <a:rPr lang="en-US" dirty="0" smtClean="0"/>
              <a:t> </a:t>
            </a:r>
            <a:r>
              <a:rPr lang="en-US" dirty="0"/>
              <a:t>= (</a:t>
            </a:r>
            <a:r>
              <a:rPr lang="en-US" dirty="0" smtClean="0"/>
              <a:t>1/1.13)</a:t>
            </a:r>
            <a:r>
              <a:rPr lang="en-US" sz="2400" baseline="30000" dirty="0" smtClean="0"/>
              <a:t>2</a:t>
            </a:r>
            <a:r>
              <a:rPr lang="en-US" dirty="0" smtClean="0"/>
              <a:t> </a:t>
            </a:r>
            <a:r>
              <a:rPr lang="en-US" dirty="0"/>
              <a:t>= </a:t>
            </a:r>
            <a:r>
              <a:rPr lang="en-US" dirty="0" smtClean="0"/>
              <a:t>0.7831.</a:t>
            </a:r>
          </a:p>
          <a:p>
            <a:r>
              <a:rPr lang="en-US" dirty="0"/>
              <a:t>Hence, instead of computing </a:t>
            </a:r>
            <a:r>
              <a:rPr lang="en-US" dirty="0" smtClean="0"/>
              <a:t>20(0.7831), </a:t>
            </a:r>
            <a:r>
              <a:rPr lang="en-US" dirty="0"/>
              <a:t>we can also compute </a:t>
            </a:r>
            <a:r>
              <a:rPr lang="en-US" dirty="0" smtClean="0"/>
              <a:t>20(1/1.13)</a:t>
            </a:r>
            <a:r>
              <a:rPr lang="en-US" sz="2400" baseline="30000" dirty="0" smtClean="0"/>
              <a:t>2</a:t>
            </a:r>
            <a:r>
              <a:rPr lang="en-US" dirty="0" smtClean="0"/>
              <a:t> </a:t>
            </a:r>
            <a:r>
              <a:rPr lang="en-US" dirty="0"/>
              <a:t>or </a:t>
            </a:r>
            <a:r>
              <a:rPr lang="en-US" b="1" dirty="0"/>
              <a:t>20</a:t>
            </a:r>
            <a:r>
              <a:rPr lang="en-US" b="1" dirty="0" smtClean="0"/>
              <a:t>/(</a:t>
            </a:r>
            <a:r>
              <a:rPr lang="en-US" b="1" dirty="0"/>
              <a:t>1/1.13)</a:t>
            </a:r>
            <a:r>
              <a:rPr lang="en-US" sz="2400" b="1" baseline="30000" dirty="0"/>
              <a:t>2</a:t>
            </a:r>
            <a:r>
              <a:rPr lang="en-US" b="1" dirty="0"/>
              <a:t> </a:t>
            </a:r>
            <a:r>
              <a:rPr lang="en-US" dirty="0" smtClean="0"/>
              <a:t>to </a:t>
            </a:r>
            <a:r>
              <a:rPr lang="en-US" dirty="0"/>
              <a:t>get the same answer of $</a:t>
            </a:r>
            <a:r>
              <a:rPr lang="en-US" dirty="0" smtClean="0"/>
              <a:t>15.662.</a:t>
            </a:r>
            <a:endParaRPr lang="en-US" dirty="0"/>
          </a:p>
          <a:p>
            <a:endParaRPr lang="en-US" dirty="0"/>
          </a:p>
        </p:txBody>
      </p:sp>
    </p:spTree>
    <p:extLst>
      <p:ext uri="{BB962C8B-B14F-4D97-AF65-F5344CB8AC3E}">
        <p14:creationId xmlns:p14="http://schemas.microsoft.com/office/powerpoint/2010/main" val="23635979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328131468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449"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The general discounting rule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37</a:t>
            </a:fld>
            <a:endParaRPr lang="en-US" dirty="0"/>
          </a:p>
        </p:txBody>
      </p:sp>
      <p:sp>
        <p:nvSpPr>
          <p:cNvPr id="4" name="Content Placeholder 3"/>
          <p:cNvSpPr>
            <a:spLocks noGrp="1"/>
          </p:cNvSpPr>
          <p:nvPr>
            <p:ph sz="quarter" idx="13"/>
          </p:nvPr>
        </p:nvSpPr>
        <p:spPr/>
        <p:txBody>
          <a:bodyPr>
            <a:normAutofit fontScale="92500" lnSpcReduction="10000"/>
          </a:bodyPr>
          <a:lstStyle/>
          <a:p>
            <a:r>
              <a:rPr lang="en-US" dirty="0" smtClean="0"/>
              <a:t>If </a:t>
            </a:r>
            <a:r>
              <a:rPr lang="en-US" dirty="0"/>
              <a:t>we have a security paying $c at time 1, (which is equivalent to having c primary securities paying $1 at time 1), </a:t>
            </a:r>
            <a:r>
              <a:rPr lang="en-US" dirty="0" smtClean="0"/>
              <a:t>and we know that its d-unit price is r, then its current dollar price </a:t>
            </a:r>
            <a:r>
              <a:rPr lang="en-US" dirty="0"/>
              <a:t>is c</a:t>
            </a:r>
            <a:r>
              <a:rPr lang="en-US" dirty="0" smtClean="0"/>
              <a:t>/(1+r</a:t>
            </a:r>
            <a:r>
              <a:rPr lang="en-US" baseline="-25000" dirty="0" smtClean="0"/>
              <a:t>1</a:t>
            </a:r>
            <a:r>
              <a:rPr lang="en-US" dirty="0" smtClean="0"/>
              <a:t>).</a:t>
            </a:r>
          </a:p>
          <a:p>
            <a:r>
              <a:rPr lang="en-US" dirty="0"/>
              <a:t>If we have a security paying $c at time </a:t>
            </a:r>
            <a:r>
              <a:rPr lang="en-US" dirty="0" smtClean="0"/>
              <a:t>2, </a:t>
            </a:r>
            <a:r>
              <a:rPr lang="en-US" dirty="0"/>
              <a:t>(which is equivalent to having c primary securities paying $1 at time </a:t>
            </a:r>
            <a:r>
              <a:rPr lang="en-US" dirty="0" smtClean="0"/>
              <a:t>2), </a:t>
            </a:r>
            <a:r>
              <a:rPr lang="en-US" dirty="0"/>
              <a:t>its price today is c/(</a:t>
            </a:r>
            <a:r>
              <a:rPr lang="en-US" dirty="0" smtClean="0"/>
              <a:t>1+r</a:t>
            </a:r>
            <a:r>
              <a:rPr lang="en-US" baseline="-25000" dirty="0" smtClean="0"/>
              <a:t>t</a:t>
            </a:r>
            <a:r>
              <a:rPr lang="en-US" dirty="0" smtClean="0"/>
              <a:t>)</a:t>
            </a:r>
            <a:r>
              <a:rPr lang="en-US" baseline="30000" dirty="0" smtClean="0"/>
              <a:t>2</a:t>
            </a:r>
            <a:r>
              <a:rPr lang="en-US" dirty="0" smtClean="0"/>
              <a:t>.</a:t>
            </a:r>
            <a:endParaRPr lang="en-US" dirty="0"/>
          </a:p>
          <a:p>
            <a:r>
              <a:rPr lang="en-US" dirty="0" smtClean="0"/>
              <a:t>If </a:t>
            </a:r>
            <a:r>
              <a:rPr lang="en-US" dirty="0"/>
              <a:t>we have a security paying $c at time t, (which is equivalent to having c primary securities paying $1 at time t</a:t>
            </a:r>
            <a:r>
              <a:rPr lang="en-US" dirty="0" smtClean="0"/>
              <a:t>), </a:t>
            </a:r>
            <a:r>
              <a:rPr lang="en-US" dirty="0"/>
              <a:t>its price today is c/(1+r</a:t>
            </a:r>
            <a:r>
              <a:rPr lang="en-US" baseline="-25000" dirty="0"/>
              <a:t>t</a:t>
            </a:r>
            <a:r>
              <a:rPr lang="en-US" dirty="0"/>
              <a:t>)</a:t>
            </a:r>
            <a:r>
              <a:rPr lang="en-US" baseline="30000" dirty="0"/>
              <a:t>t</a:t>
            </a:r>
            <a:r>
              <a:rPr lang="en-US" dirty="0" smtClean="0"/>
              <a:t>.</a:t>
            </a:r>
          </a:p>
          <a:p>
            <a:r>
              <a:rPr lang="en-US" dirty="0" smtClean="0"/>
              <a:t>The process of computing the price of a future cashflow by dividing it by </a:t>
            </a:r>
            <a:r>
              <a:rPr lang="en-US" dirty="0"/>
              <a:t>(</a:t>
            </a:r>
            <a:r>
              <a:rPr lang="en-US" dirty="0" smtClean="0"/>
              <a:t>1+r</a:t>
            </a:r>
            <a:r>
              <a:rPr lang="en-US" baseline="-25000" dirty="0" smtClean="0"/>
              <a:t>t</a:t>
            </a:r>
            <a:r>
              <a:rPr lang="en-US" dirty="0" smtClean="0"/>
              <a:t>)</a:t>
            </a:r>
            <a:r>
              <a:rPr lang="en-US" baseline="30000" dirty="0" smtClean="0"/>
              <a:t>t</a:t>
            </a:r>
            <a:r>
              <a:rPr lang="en-US" dirty="0" smtClean="0"/>
              <a:t> is called discounting.</a:t>
            </a:r>
            <a:endParaRPr lang="en-US" dirty="0"/>
          </a:p>
        </p:txBody>
      </p:sp>
    </p:spTree>
    <p:extLst>
      <p:ext uri="{BB962C8B-B14F-4D97-AF65-F5344CB8AC3E}">
        <p14:creationId xmlns:p14="http://schemas.microsoft.com/office/powerpoint/2010/main" val="26975226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4356078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29"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Where do we get discount rates from?</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38</a:t>
            </a:fld>
            <a:endParaRPr lang="en-US" dirty="0"/>
          </a:p>
        </p:txBody>
      </p:sp>
      <p:sp>
        <p:nvSpPr>
          <p:cNvPr id="4" name="Content Placeholder 3"/>
          <p:cNvSpPr>
            <a:spLocks noGrp="1"/>
          </p:cNvSpPr>
          <p:nvPr>
            <p:ph sz="quarter" idx="13"/>
          </p:nvPr>
        </p:nvSpPr>
        <p:spPr>
          <a:xfrm>
            <a:off x="152400" y="1467697"/>
            <a:ext cx="8839200" cy="5161703"/>
          </a:xfrm>
        </p:spPr>
        <p:txBody>
          <a:bodyPr>
            <a:normAutofit fontScale="85000" lnSpcReduction="20000"/>
          </a:bodyPr>
          <a:lstStyle/>
          <a:p>
            <a:r>
              <a:rPr lang="en-US" dirty="0" smtClean="0"/>
              <a:t>The whole point of the exercise is the presumption that it might be easier to locate discount rates or d-unit prices than current dollar prices for primary assets.  So where do we get these discount rates?</a:t>
            </a:r>
          </a:p>
          <a:p>
            <a:r>
              <a:rPr lang="en-US" dirty="0" smtClean="0"/>
              <a:t>Remember that the discount rates, which are just the rates of return are nothing more than transformations of the current dollar prices for the primary assets.</a:t>
            </a:r>
          </a:p>
          <a:p>
            <a:r>
              <a:rPr lang="en-US" dirty="0" smtClean="0"/>
              <a:t>If so, then we have to make sure that the discount rates that we use to price (get the present value of) assets must be the rates of return on the right assets.</a:t>
            </a:r>
          </a:p>
          <a:p>
            <a:r>
              <a:rPr lang="en-US" dirty="0" smtClean="0"/>
              <a:t>Thus, if we are dealing with primary assets that are risk-free, then we need the rates of return on risk-free assets.  In this case, we can use the rates of return on the appropriate Treasury securities.</a:t>
            </a:r>
          </a:p>
          <a:p>
            <a:r>
              <a:rPr lang="en-US" dirty="0" smtClean="0"/>
              <a:t>If our primary assets are risky, on the other hand, then we have to make sure that we get the rates of return on assets that have similar risk.</a:t>
            </a:r>
          </a:p>
        </p:txBody>
      </p:sp>
    </p:spTree>
    <p:extLst>
      <p:ext uri="{BB962C8B-B14F-4D97-AF65-F5344CB8AC3E}">
        <p14:creationId xmlns:p14="http://schemas.microsoft.com/office/powerpoint/2010/main" val="15412215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30798212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57"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The Right Discount Rate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39</a:t>
            </a:fld>
            <a:endParaRPr lang="en-US" dirty="0"/>
          </a:p>
        </p:txBody>
      </p:sp>
      <p:sp>
        <p:nvSpPr>
          <p:cNvPr id="4" name="Content Placeholder 3"/>
          <p:cNvSpPr>
            <a:spLocks noGrp="1"/>
          </p:cNvSpPr>
          <p:nvPr>
            <p:ph sz="quarter" idx="13"/>
          </p:nvPr>
        </p:nvSpPr>
        <p:spPr/>
        <p:txBody>
          <a:bodyPr/>
          <a:lstStyle/>
          <a:p>
            <a:r>
              <a:rPr lang="en-US" dirty="0" smtClean="0"/>
              <a:t>You are thinking of buying an annuity sold by a private company which promises to pay $100 each year for the next 10 years.  In order to come up with a valuation for the annuity, you look for a discount rate to discount the promised cashflows.  The correct discount rate is:</a:t>
            </a:r>
          </a:p>
          <a:p>
            <a:pPr lvl="1"/>
            <a:r>
              <a:rPr lang="en-US" dirty="0" smtClean="0"/>
              <a:t>The 10-year T-bond rate</a:t>
            </a:r>
          </a:p>
          <a:p>
            <a:pPr lvl="1"/>
            <a:r>
              <a:rPr lang="en-US" dirty="0" smtClean="0"/>
              <a:t>The market rate of return on securities that are comparable to this annuity.</a:t>
            </a:r>
          </a:p>
          <a:p>
            <a:pPr lvl="1"/>
            <a:r>
              <a:rPr lang="en-US" dirty="0" smtClean="0"/>
              <a:t>The risk-free rate</a:t>
            </a:r>
            <a:endParaRPr lang="en-US" dirty="0"/>
          </a:p>
        </p:txBody>
      </p:sp>
    </p:spTree>
    <p:extLst>
      <p:ext uri="{BB962C8B-B14F-4D97-AF65-F5344CB8AC3E}">
        <p14:creationId xmlns:p14="http://schemas.microsoft.com/office/powerpoint/2010/main" val="1066236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Equilibrium</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a:t>
            </a:fld>
            <a:endParaRPr lang="en-US" dirty="0"/>
          </a:p>
        </p:txBody>
      </p:sp>
      <p:sp>
        <p:nvSpPr>
          <p:cNvPr id="4" name="Content Placeholder 3"/>
          <p:cNvSpPr>
            <a:spLocks noGrp="1"/>
          </p:cNvSpPr>
          <p:nvPr>
            <p:ph sz="quarter" idx="13"/>
          </p:nvPr>
        </p:nvSpPr>
        <p:spPr>
          <a:xfrm>
            <a:off x="76200" y="1467697"/>
            <a:ext cx="8915400" cy="5181600"/>
          </a:xfrm>
        </p:spPr>
        <p:txBody>
          <a:bodyPr>
            <a:normAutofit fontScale="85000" lnSpcReduction="20000"/>
          </a:bodyPr>
          <a:lstStyle/>
          <a:p>
            <a:r>
              <a:rPr lang="en-US" dirty="0" smtClean="0"/>
              <a:t>At any given price for a good, there will be some number of individuals who will be willing to buy the good (demand the good).  This number will increase as the price drops.  The locus of these [price, demand] pairs gives us the demand schedule (or curve), D.</a:t>
            </a:r>
          </a:p>
          <a:p>
            <a:r>
              <a:rPr lang="en-US" dirty="0" smtClean="0"/>
              <a:t>Similarly, at any given price, there will be some number of individuals willing to sell the good (supply the good).  This number will decrease as the price drops.  The locus of these price, demand pairs gives us the supply schedule (or curve), S.</a:t>
            </a:r>
          </a:p>
          <a:p>
            <a:r>
              <a:rPr lang="en-US" dirty="0" smtClean="0"/>
              <a:t>The intersection of these two curves is the equilibrium price, P</a:t>
            </a:r>
            <a:r>
              <a:rPr lang="en-US" baseline="-25000" dirty="0" smtClean="0"/>
              <a:t>0</a:t>
            </a:r>
            <a:r>
              <a:rPr lang="en-US" dirty="0" smtClean="0"/>
              <a:t>.  At this price, the quantity demanded of the good is exactly equal to the quantity supplied.</a:t>
            </a:r>
          </a:p>
          <a:p>
            <a:r>
              <a:rPr lang="en-US" dirty="0" smtClean="0"/>
              <a:t>Furthermore, if the price for any reason is greater than P</a:t>
            </a:r>
            <a:r>
              <a:rPr lang="en-US" baseline="-25000" dirty="0" smtClean="0"/>
              <a:t>0</a:t>
            </a:r>
            <a:r>
              <a:rPr lang="en-US" dirty="0" smtClean="0"/>
              <a:t> (say P</a:t>
            </a:r>
            <a:r>
              <a:rPr lang="en-US" baseline="-25000" dirty="0" smtClean="0"/>
              <a:t>1</a:t>
            </a:r>
            <a:r>
              <a:rPr lang="en-US" dirty="0" smtClean="0"/>
              <a:t>), the supply will be greater than the demand; in order to sell the excess supply, suppliers will reduce the price until the price is once again P</a:t>
            </a:r>
            <a:r>
              <a:rPr lang="en-US" baseline="-25000" dirty="0" smtClean="0"/>
              <a:t>0</a:t>
            </a:r>
            <a:r>
              <a:rPr lang="en-US" dirty="0" smtClean="0"/>
              <a:t> and the market is in equilibrium. </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NPV rule</a:t>
            </a:r>
            <a:endParaRPr lang="en-US" dirty="0"/>
          </a:p>
        </p:txBody>
      </p:sp>
      <p:sp>
        <p:nvSpPr>
          <p:cNvPr id="3" name="Content Placeholder 2"/>
          <p:cNvSpPr>
            <a:spLocks noGrp="1"/>
          </p:cNvSpPr>
          <p:nvPr>
            <p:ph sz="quarter" idx="13"/>
          </p:nvPr>
        </p:nvSpPr>
        <p:spPr>
          <a:xfrm>
            <a:off x="152400" y="1447800"/>
            <a:ext cx="8763000" cy="5029200"/>
          </a:xfrm>
        </p:spPr>
        <p:txBody>
          <a:bodyPr>
            <a:normAutofit fontScale="85000" lnSpcReduction="20000"/>
          </a:bodyPr>
          <a:lstStyle/>
          <a:p>
            <a:pPr>
              <a:lnSpc>
                <a:spcPct val="120000"/>
              </a:lnSpc>
            </a:pPr>
            <a:r>
              <a:rPr lang="en-US" dirty="0" smtClean="0"/>
              <a:t>To summarize, if we have an asset with cashflows {</a:t>
            </a:r>
            <a:r>
              <a:rPr lang="en-US" dirty="0" err="1" smtClean="0"/>
              <a:t>c</a:t>
            </a:r>
            <a:r>
              <a:rPr lang="en-US" baseline="-25000" dirty="0" err="1" smtClean="0"/>
              <a:t>tj</a:t>
            </a:r>
            <a:r>
              <a:rPr lang="en-US" dirty="0" smtClean="0"/>
              <a:t>, t=1,…,T}, its price can be computed as </a:t>
            </a:r>
            <a:r>
              <a:rPr lang="en-US" dirty="0" err="1" smtClean="0"/>
              <a:t>P</a:t>
            </a:r>
            <a:r>
              <a:rPr lang="en-US" baseline="-25000" dirty="0" err="1" smtClean="0"/>
              <a:t>j</a:t>
            </a:r>
            <a:r>
              <a:rPr lang="en-US" dirty="0" smtClean="0"/>
              <a:t> = </a:t>
            </a:r>
            <a:r>
              <a:rPr lang="en-US" dirty="0" smtClean="0">
                <a:latin typeface="Symbol" pitchFamily="18" charset="2"/>
              </a:rPr>
              <a:t>S</a:t>
            </a:r>
            <a:r>
              <a:rPr lang="en-US" baseline="-25000" dirty="0" smtClean="0"/>
              <a:t>t=1,..,T</a:t>
            </a:r>
            <a:r>
              <a:rPr lang="en-US" dirty="0" smtClean="0"/>
              <a:t>c</a:t>
            </a:r>
            <a:r>
              <a:rPr lang="en-US" baseline="-25000" dirty="0" smtClean="0"/>
              <a:t>tj</a:t>
            </a:r>
            <a:r>
              <a:rPr lang="en-US" dirty="0" smtClean="0"/>
              <a:t>/(1+r</a:t>
            </a:r>
            <a:r>
              <a:rPr lang="en-US" baseline="-25000" dirty="0" smtClean="0"/>
              <a:t>t</a:t>
            </a:r>
            <a:r>
              <a:rPr lang="en-US" dirty="0" smtClean="0"/>
              <a:t>)</a:t>
            </a:r>
            <a:r>
              <a:rPr lang="en-US" baseline="30000" dirty="0" smtClean="0"/>
              <a:t>t</a:t>
            </a:r>
            <a:r>
              <a:rPr lang="en-US" dirty="0" smtClean="0"/>
              <a:t>, where </a:t>
            </a:r>
            <a:r>
              <a:rPr lang="en-US" dirty="0"/>
              <a:t>the </a:t>
            </a:r>
            <a:r>
              <a:rPr lang="en-US" dirty="0" smtClean="0"/>
              <a:t>discount rates </a:t>
            </a:r>
            <a:r>
              <a:rPr lang="en-US" dirty="0" err="1" smtClean="0"/>
              <a:t>r</a:t>
            </a:r>
            <a:r>
              <a:rPr lang="en-US" baseline="-25000" dirty="0" err="1" smtClean="0"/>
              <a:t>t</a:t>
            </a:r>
            <a:r>
              <a:rPr lang="en-US" dirty="0" smtClean="0"/>
              <a:t> represent the rates of return on assets with the same risk as the associated cashflow </a:t>
            </a:r>
            <a:r>
              <a:rPr lang="en-US" dirty="0" err="1" smtClean="0"/>
              <a:t>c</a:t>
            </a:r>
            <a:r>
              <a:rPr lang="en-US" baseline="-25000" dirty="0" err="1" smtClean="0"/>
              <a:t>tj</a:t>
            </a:r>
            <a:r>
              <a:rPr lang="en-US" dirty="0" smtClean="0"/>
              <a:t>.</a:t>
            </a:r>
          </a:p>
          <a:p>
            <a:r>
              <a:rPr lang="en-US" dirty="0" smtClean="0"/>
              <a:t>As we saw before, this depends upon the no-arbitrage rule, which, in turn, depended upon the existence of a liquid market for primary securities.</a:t>
            </a:r>
          </a:p>
          <a:p>
            <a:r>
              <a:rPr lang="en-US" dirty="0" smtClean="0"/>
              <a:t>What if the primary securities were not traded?</a:t>
            </a:r>
          </a:p>
          <a:p>
            <a:pPr>
              <a:lnSpc>
                <a:spcPct val="120000"/>
              </a:lnSpc>
            </a:pPr>
            <a:r>
              <a:rPr lang="en-US" dirty="0" smtClean="0"/>
              <a:t>In that case, we could still imagine prices p</a:t>
            </a:r>
            <a:r>
              <a:rPr lang="en-US" baseline="-25000" dirty="0" smtClean="0"/>
              <a:t>t</a:t>
            </a:r>
            <a:r>
              <a:rPr lang="en-US" dirty="0" smtClean="0"/>
              <a:t> for the primary securities underlying the prices of other traded complex non-primary financial assets.  </a:t>
            </a:r>
          </a:p>
          <a:p>
            <a:pPr>
              <a:lnSpc>
                <a:spcPct val="120000"/>
              </a:lnSpc>
            </a:pPr>
            <a:r>
              <a:rPr lang="en-US" dirty="0" smtClean="0"/>
              <a:t>Economists have come up with techniques to recover prices/discount rates for primary securities from the prices of the traded financial assets.</a:t>
            </a:r>
          </a:p>
        </p:txBody>
      </p:sp>
      <p:sp>
        <p:nvSpPr>
          <p:cNvPr id="4" name="Slide Number Placeholder 3"/>
          <p:cNvSpPr>
            <a:spLocks noGrp="1"/>
          </p:cNvSpPr>
          <p:nvPr>
            <p:ph type="sldNum" sz="quarter" idx="12"/>
          </p:nvPr>
        </p:nvSpPr>
        <p:spPr/>
        <p:txBody>
          <a:bodyPr/>
          <a:lstStyle/>
          <a:p>
            <a:fld id="{E8C80D2A-EA4E-4A37-A9DF-772D0EA46EC5}" type="slidenum">
              <a:rPr lang="en-US" smtClean="0"/>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6462704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305"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Where do we get discount rates?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41</a:t>
            </a:fld>
            <a:endParaRPr lang="en-US" dirty="0"/>
          </a:p>
        </p:txBody>
      </p:sp>
      <p:sp>
        <p:nvSpPr>
          <p:cNvPr id="4" name="Content Placeholder 3"/>
          <p:cNvSpPr>
            <a:spLocks noGrp="1"/>
          </p:cNvSpPr>
          <p:nvPr>
            <p:ph sz="quarter" idx="13"/>
          </p:nvPr>
        </p:nvSpPr>
        <p:spPr>
          <a:xfrm>
            <a:off x="152400" y="1295400"/>
            <a:ext cx="8839200" cy="5181600"/>
          </a:xfrm>
        </p:spPr>
        <p:txBody>
          <a:bodyPr>
            <a:normAutofit fontScale="85000" lnSpcReduction="20000"/>
          </a:bodyPr>
          <a:lstStyle/>
          <a:p>
            <a:r>
              <a:rPr lang="en-US" dirty="0" smtClean="0"/>
              <a:t>Even though there are techniques to recover prices/discount rates for primary assets, it is still true, however, that </a:t>
            </a:r>
            <a:r>
              <a:rPr lang="en-US" dirty="0"/>
              <a:t>we must </a:t>
            </a:r>
            <a:r>
              <a:rPr lang="en-US" dirty="0" smtClean="0"/>
              <a:t>have enough assets that are traded to be able to reconstruct underlying rates with any degree of precision.  </a:t>
            </a:r>
          </a:p>
          <a:p>
            <a:r>
              <a:rPr lang="en-US" dirty="0" smtClean="0"/>
              <a:t>For riskless cashflows, there is no problem because we have a liquid market for Treasury assets.</a:t>
            </a:r>
            <a:endParaRPr lang="en-US" dirty="0"/>
          </a:p>
          <a:p>
            <a:r>
              <a:rPr lang="en-US" dirty="0"/>
              <a:t>For risky </a:t>
            </a:r>
            <a:r>
              <a:rPr lang="en-US" dirty="0" smtClean="0"/>
              <a:t>primary assets </a:t>
            </a:r>
            <a:r>
              <a:rPr lang="en-US" dirty="0"/>
              <a:t>that we want to price, however, we may not find traded assets with precisely the same kind of riskiness. </a:t>
            </a:r>
            <a:r>
              <a:rPr lang="en-US" dirty="0" smtClean="0"/>
              <a:t>What do we do in this case?</a:t>
            </a:r>
          </a:p>
          <a:p>
            <a:r>
              <a:rPr lang="en-US" dirty="0" smtClean="0"/>
              <a:t>In practice, what we want to price most often are not primary assets, but portfolios of primary assets.</a:t>
            </a:r>
          </a:p>
          <a:p>
            <a:r>
              <a:rPr lang="en-US" dirty="0" smtClean="0"/>
              <a:t>For example, in capital budgeting, which we will discuss in a later module, we may be considering a project for which we have forecasted future cashflows.  Is it worth investing in?  Or not?</a:t>
            </a:r>
          </a:p>
          <a:p>
            <a:r>
              <a:rPr lang="en-US" dirty="0" smtClean="0"/>
              <a:t>Here, we use what is known as the NPV rule.  Let’s look at this further.</a:t>
            </a:r>
            <a:endParaRPr lang="en-US" dirty="0"/>
          </a:p>
        </p:txBody>
      </p:sp>
    </p:spTree>
    <p:extLst>
      <p:ext uri="{BB962C8B-B14F-4D97-AF65-F5344CB8AC3E}">
        <p14:creationId xmlns:p14="http://schemas.microsoft.com/office/powerpoint/2010/main" val="13859250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35759660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61"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76200" y="228600"/>
            <a:ext cx="8991600" cy="758952"/>
          </a:xfrm>
        </p:spPr>
        <p:txBody>
          <a:bodyPr vert="horz">
            <a:normAutofit fontScale="90000"/>
          </a:bodyPr>
          <a:lstStyle/>
          <a:p>
            <a:r>
              <a:rPr lang="en-US" dirty="0" smtClean="0"/>
              <a:t>NPV Rule, Capital Budgeting &amp; Primary Asset Prices </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42</a:t>
            </a:fld>
            <a:endParaRPr lang="en-US" dirty="0"/>
          </a:p>
        </p:txBody>
      </p:sp>
      <p:sp>
        <p:nvSpPr>
          <p:cNvPr id="4" name="Content Placeholder 3"/>
          <p:cNvSpPr>
            <a:spLocks noGrp="1"/>
          </p:cNvSpPr>
          <p:nvPr>
            <p:ph sz="quarter" idx="13"/>
          </p:nvPr>
        </p:nvSpPr>
        <p:spPr>
          <a:xfrm>
            <a:off x="316992" y="1530901"/>
            <a:ext cx="8503920" cy="4953000"/>
          </a:xfrm>
        </p:spPr>
        <p:txBody>
          <a:bodyPr>
            <a:normAutofit fontScale="92500"/>
          </a:bodyPr>
          <a:lstStyle/>
          <a:p>
            <a:pPr>
              <a:lnSpc>
                <a:spcPct val="120000"/>
              </a:lnSpc>
            </a:pPr>
            <a:r>
              <a:rPr lang="en-US" dirty="0" smtClean="0"/>
              <a:t>If a manager had the opportunity to invest in a project that generated cashflows {</a:t>
            </a:r>
            <a:r>
              <a:rPr lang="en-US" dirty="0" err="1" smtClean="0"/>
              <a:t>c</a:t>
            </a:r>
            <a:r>
              <a:rPr lang="en-US" baseline="-25000" dirty="0" err="1" smtClean="0"/>
              <a:t>tj</a:t>
            </a:r>
            <a:r>
              <a:rPr lang="en-US" dirty="0" smtClean="0"/>
              <a:t>, t=1,…,T}.  We would like to </a:t>
            </a:r>
            <a:r>
              <a:rPr lang="en-US" dirty="0"/>
              <a:t>determine </a:t>
            </a:r>
            <a:r>
              <a:rPr lang="en-US" dirty="0" err="1" smtClean="0"/>
              <a:t>P</a:t>
            </a:r>
            <a:r>
              <a:rPr lang="en-US" baseline="-25000" dirty="0" err="1" smtClean="0"/>
              <a:t>j</a:t>
            </a:r>
            <a:r>
              <a:rPr lang="en-US" dirty="0" smtClean="0"/>
              <a:t>, its “price” in the open market.  As long as he could obtain the right to invest in that project for less than </a:t>
            </a:r>
            <a:r>
              <a:rPr lang="en-US" dirty="0" err="1" smtClean="0"/>
              <a:t>P</a:t>
            </a:r>
            <a:r>
              <a:rPr lang="en-US" baseline="-25000" dirty="0" err="1" smtClean="0"/>
              <a:t>j</a:t>
            </a:r>
            <a:r>
              <a:rPr lang="en-US" dirty="0" smtClean="0"/>
              <a:t> , the project would be worthwhile.</a:t>
            </a:r>
          </a:p>
          <a:p>
            <a:pPr>
              <a:lnSpc>
                <a:spcPct val="120000"/>
              </a:lnSpc>
            </a:pPr>
            <a:r>
              <a:rPr lang="en-US" dirty="0" smtClean="0"/>
              <a:t>The initial required investment, c</a:t>
            </a:r>
            <a:r>
              <a:rPr lang="en-US" baseline="-25000" dirty="0" smtClean="0"/>
              <a:t>0</a:t>
            </a:r>
            <a:r>
              <a:rPr lang="en-US" dirty="0" smtClean="0"/>
              <a:t> in a project is the cost of the right to invest in the project.  </a:t>
            </a:r>
          </a:p>
          <a:p>
            <a:pPr>
              <a:lnSpc>
                <a:spcPct val="120000"/>
              </a:lnSpc>
            </a:pPr>
            <a:r>
              <a:rPr lang="en-US" dirty="0" smtClean="0"/>
              <a:t>Hence the manager should invest in the project if </a:t>
            </a:r>
            <a:r>
              <a:rPr lang="en-US" dirty="0" err="1" smtClean="0"/>
              <a:t>P</a:t>
            </a:r>
            <a:r>
              <a:rPr lang="en-US" baseline="-25000" dirty="0" err="1" smtClean="0"/>
              <a:t>j</a:t>
            </a:r>
            <a:r>
              <a:rPr lang="en-US" dirty="0" smtClean="0"/>
              <a:t> = </a:t>
            </a:r>
            <a:r>
              <a:rPr lang="en-US" dirty="0" smtClean="0">
                <a:latin typeface="Symbol" pitchFamily="18" charset="2"/>
              </a:rPr>
              <a:t>S</a:t>
            </a:r>
            <a:r>
              <a:rPr lang="en-US" baseline="-25000" dirty="0" smtClean="0"/>
              <a:t>t=1,..,T</a:t>
            </a:r>
            <a:r>
              <a:rPr lang="en-US" dirty="0" smtClean="0"/>
              <a:t>c</a:t>
            </a:r>
            <a:r>
              <a:rPr lang="en-US" baseline="-25000" dirty="0" smtClean="0"/>
              <a:t>tj</a:t>
            </a:r>
            <a:r>
              <a:rPr lang="en-US" dirty="0" smtClean="0"/>
              <a:t>/(1+r</a:t>
            </a:r>
            <a:r>
              <a:rPr lang="en-US" baseline="-25000" dirty="0" smtClean="0"/>
              <a:t>t</a:t>
            </a:r>
            <a:r>
              <a:rPr lang="en-US" dirty="0" smtClean="0"/>
              <a:t>)</a:t>
            </a:r>
            <a:r>
              <a:rPr lang="en-US" baseline="30000" dirty="0" smtClean="0"/>
              <a:t>t </a:t>
            </a:r>
            <a:r>
              <a:rPr lang="en-US" dirty="0" smtClean="0"/>
              <a:t> &gt; c</a:t>
            </a:r>
            <a:r>
              <a:rPr lang="en-US" baseline="-25000" dirty="0" smtClean="0"/>
              <a:t>0</a:t>
            </a:r>
            <a:r>
              <a:rPr lang="en-US" dirty="0" smtClean="0"/>
              <a:t>; i.e. if NPV = </a:t>
            </a:r>
            <a:r>
              <a:rPr lang="en-US" dirty="0" smtClean="0">
                <a:latin typeface="Symbol" pitchFamily="18" charset="2"/>
              </a:rPr>
              <a:t>S</a:t>
            </a:r>
            <a:r>
              <a:rPr lang="en-US" baseline="-25000" dirty="0" smtClean="0"/>
              <a:t>t=1,..,T</a:t>
            </a:r>
            <a:r>
              <a:rPr lang="en-US" dirty="0" smtClean="0"/>
              <a:t>c</a:t>
            </a:r>
            <a:r>
              <a:rPr lang="en-US" baseline="-25000" dirty="0" smtClean="0"/>
              <a:t>tj</a:t>
            </a:r>
            <a:r>
              <a:rPr lang="en-US" dirty="0" smtClean="0"/>
              <a:t>/(1+r</a:t>
            </a:r>
            <a:r>
              <a:rPr lang="en-US" baseline="-25000" dirty="0" smtClean="0"/>
              <a:t>t</a:t>
            </a:r>
            <a:r>
              <a:rPr lang="en-US" dirty="0" smtClean="0"/>
              <a:t>)</a:t>
            </a:r>
            <a:r>
              <a:rPr lang="en-US" baseline="30000" dirty="0" smtClean="0"/>
              <a:t>t </a:t>
            </a:r>
            <a:r>
              <a:rPr lang="en-US" dirty="0" smtClean="0"/>
              <a:t> - c</a:t>
            </a:r>
            <a:r>
              <a:rPr lang="en-US" baseline="-25000" dirty="0" smtClean="0"/>
              <a:t>0</a:t>
            </a:r>
            <a:r>
              <a:rPr lang="en-US" dirty="0" smtClean="0"/>
              <a:t> &gt;0.  This is called the NPV rule.</a:t>
            </a:r>
          </a:p>
          <a:p>
            <a:endParaRPr lang="en-US" dirty="0" smtClean="0"/>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61385617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521"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normAutofit fontScale="90000"/>
          </a:bodyPr>
          <a:lstStyle/>
          <a:p>
            <a:r>
              <a:rPr lang="en-US" dirty="0" smtClean="0"/>
              <a:t>Prices of Riskless Primary Securities: Advanced</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43</a:t>
            </a:fld>
            <a:endParaRPr lang="en-US" dirty="0"/>
          </a:p>
        </p:txBody>
      </p:sp>
      <p:sp>
        <p:nvSpPr>
          <p:cNvPr id="4" name="Content Placeholder 3"/>
          <p:cNvSpPr>
            <a:spLocks noGrp="1"/>
          </p:cNvSpPr>
          <p:nvPr>
            <p:ph sz="quarter" idx="13"/>
          </p:nvPr>
        </p:nvSpPr>
        <p:spPr>
          <a:xfrm>
            <a:off x="147828" y="1752600"/>
            <a:ext cx="8842248" cy="4953000"/>
          </a:xfrm>
        </p:spPr>
        <p:txBody>
          <a:bodyPr>
            <a:normAutofit fontScale="77500" lnSpcReduction="20000"/>
          </a:bodyPr>
          <a:lstStyle/>
          <a:p>
            <a:r>
              <a:rPr lang="en-US" sz="2800" dirty="0" smtClean="0"/>
              <a:t>How can we extract the prices of riskless primary securities from the prices of complex, riskless securities?  </a:t>
            </a:r>
            <a:endParaRPr lang="en-US" sz="2800" dirty="0"/>
          </a:p>
          <a:p>
            <a:r>
              <a:rPr lang="en-US" sz="2800" dirty="0" smtClean="0"/>
              <a:t>This can be done by using Treasury </a:t>
            </a:r>
            <a:r>
              <a:rPr lang="en-US" sz="2800" dirty="0"/>
              <a:t>securities.  Here’s an </a:t>
            </a:r>
            <a:r>
              <a:rPr lang="en-US" sz="2800" dirty="0" smtClean="0"/>
              <a:t>example: on Feb. 21, 2008, a 6-month Treasury bill (or T-bill) issued sold for 98.968667 of face value.</a:t>
            </a:r>
          </a:p>
          <a:p>
            <a:r>
              <a:rPr lang="en-US" sz="2800" dirty="0" smtClean="0"/>
              <a:t>A T-bill is a promise to pay money 6 months in the future.  With the given price then, a buyer would get a 1.042% return for those 6 months.</a:t>
            </a:r>
          </a:p>
          <a:p>
            <a:r>
              <a:rPr lang="en-US" sz="2800" dirty="0" smtClean="0"/>
              <a:t>This is often annualized by multiplying by 2 to get an APR (called a bond-equivalent yield) of 2.084%.</a:t>
            </a:r>
          </a:p>
          <a:p>
            <a:r>
              <a:rPr lang="en-US" sz="2800" dirty="0" smtClean="0"/>
              <a:t>Wherever Treasury bills exist for the dates we are interested in, we can compute the discount rates directly from their prices, because these are primary securities.</a:t>
            </a:r>
          </a:p>
          <a:p>
            <a:r>
              <a:rPr lang="en-US" sz="2800" dirty="0" smtClean="0"/>
              <a:t>However such primary securities (T-bills) don’t exist for longer maturities.  For these dates, we use </a:t>
            </a:r>
            <a:r>
              <a:rPr lang="en-US" dirty="0" smtClean="0"/>
              <a:t>Treasury </a:t>
            </a:r>
            <a:r>
              <a:rPr lang="en-US" dirty="0"/>
              <a:t>bonds and Treasury notes. </a:t>
            </a:r>
            <a:endParaRPr lang="en-US" dirty="0" smtClean="0"/>
          </a:p>
          <a:p>
            <a:endParaRPr lang="en-US" dirty="0"/>
          </a:p>
        </p:txBody>
      </p:sp>
    </p:spTree>
    <p:extLst>
      <p:ext uri="{BB962C8B-B14F-4D97-AF65-F5344CB8AC3E}">
        <p14:creationId xmlns:p14="http://schemas.microsoft.com/office/powerpoint/2010/main" val="27989415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39793204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3569"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Slide Number Placeholder 5"/>
          <p:cNvSpPr>
            <a:spLocks noGrp="1"/>
          </p:cNvSpPr>
          <p:nvPr>
            <p:ph type="sldNum" sz="quarter" idx="12"/>
          </p:nvPr>
        </p:nvSpPr>
        <p:spPr/>
        <p:txBody>
          <a:bodyPr/>
          <a:lstStyle/>
          <a:p>
            <a:fld id="{435ADA15-FFC1-46DA-89F4-BFD9E86AB230}" type="slidenum">
              <a:rPr lang="en-US"/>
              <a:pPr/>
              <a:t>44</a:t>
            </a:fld>
            <a:endParaRPr lang="en-US"/>
          </a:p>
        </p:txBody>
      </p:sp>
      <p:sp>
        <p:nvSpPr>
          <p:cNvPr id="800770" name="Rectangle 2"/>
          <p:cNvSpPr>
            <a:spLocks noGrp="1" noChangeArrowheads="1"/>
          </p:cNvSpPr>
          <p:nvPr>
            <p:ph type="title"/>
          </p:nvPr>
        </p:nvSpPr>
        <p:spPr>
          <a:xfrm>
            <a:off x="301752" y="228600"/>
            <a:ext cx="8534400" cy="797772"/>
          </a:xfrm>
        </p:spPr>
        <p:txBody>
          <a:bodyPr vert="horz">
            <a:normAutofit fontScale="90000"/>
          </a:bodyPr>
          <a:lstStyle/>
          <a:p>
            <a:r>
              <a:rPr lang="en-US" dirty="0"/>
              <a:t>Prices of Riskless Primary Securities: Advanced</a:t>
            </a:r>
          </a:p>
        </p:txBody>
      </p:sp>
      <p:sp>
        <p:nvSpPr>
          <p:cNvPr id="800771" name="Rectangle 3"/>
          <p:cNvSpPr>
            <a:spLocks noGrp="1" noChangeArrowheads="1"/>
          </p:cNvSpPr>
          <p:nvPr>
            <p:ph type="body" idx="4294967295"/>
          </p:nvPr>
        </p:nvSpPr>
        <p:spPr>
          <a:xfrm>
            <a:off x="457200" y="1752600"/>
            <a:ext cx="8339138" cy="4724400"/>
          </a:xfrm>
          <a:prstGeom prst="rect">
            <a:avLst/>
          </a:prstGeom>
        </p:spPr>
        <p:txBody>
          <a:bodyPr>
            <a:normAutofit fontScale="92500" lnSpcReduction="20000"/>
          </a:bodyPr>
          <a:lstStyle/>
          <a:p>
            <a:pPr>
              <a:lnSpc>
                <a:spcPct val="90000"/>
              </a:lnSpc>
            </a:pPr>
            <a:r>
              <a:rPr lang="en-US" dirty="0" smtClean="0"/>
              <a:t>For example, on </a:t>
            </a:r>
            <a:r>
              <a:rPr lang="en-US" dirty="0"/>
              <a:t>Feb. 29</a:t>
            </a:r>
            <a:r>
              <a:rPr lang="en-US" baseline="30000" dirty="0"/>
              <a:t>th</a:t>
            </a:r>
            <a:r>
              <a:rPr lang="en-US" dirty="0"/>
              <a:t> 2008, the Treasury issued </a:t>
            </a:r>
            <a:r>
              <a:rPr lang="en-US" dirty="0" smtClean="0"/>
              <a:t>a 2-year </a:t>
            </a:r>
            <a:r>
              <a:rPr lang="en-US" dirty="0"/>
              <a:t>2% note with a maturity date of February 28, 2010 with a face value of $1000, which was sold at auction. </a:t>
            </a:r>
          </a:p>
          <a:p>
            <a:pPr>
              <a:lnSpc>
                <a:spcPct val="90000"/>
              </a:lnSpc>
            </a:pPr>
            <a:r>
              <a:rPr lang="en-US" dirty="0"/>
              <a:t>The price paid by the lowest bidder was 99.912254% of face value.</a:t>
            </a:r>
          </a:p>
          <a:p>
            <a:pPr>
              <a:lnSpc>
                <a:spcPct val="90000"/>
              </a:lnSpc>
            </a:pPr>
            <a:r>
              <a:rPr lang="en-US" dirty="0"/>
              <a:t>This means that the buyer of this bond would get every six months 1% (half of 2%) of the face value, which in this case works out to $10.</a:t>
            </a:r>
          </a:p>
          <a:p>
            <a:pPr>
              <a:lnSpc>
                <a:spcPct val="90000"/>
              </a:lnSpc>
            </a:pPr>
            <a:r>
              <a:rPr lang="en-US" dirty="0"/>
              <a:t>In addition, on Feb. 28, 2010, the buyer would get $1000</a:t>
            </a:r>
            <a:r>
              <a:rPr lang="en-US" dirty="0" smtClean="0"/>
              <a:t>.</a:t>
            </a:r>
          </a:p>
          <a:p>
            <a:pPr>
              <a:lnSpc>
                <a:spcPct val="90000"/>
              </a:lnSpc>
            </a:pPr>
            <a:r>
              <a:rPr lang="en-US" dirty="0" smtClean="0"/>
              <a:t>Such securities of longer duration are called bonds.  These are examples of the complex financial securities from which we can derive the discount rates of primary securities.</a:t>
            </a:r>
          </a:p>
        </p:txBody>
      </p:sp>
    </p:spTree>
    <p:extLst>
      <p:ext uri="{BB962C8B-B14F-4D97-AF65-F5344CB8AC3E}">
        <p14:creationId xmlns:p14="http://schemas.microsoft.com/office/powerpoint/2010/main" val="354021001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87883267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13"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Estimating interest rates: Advanced</a:t>
            </a:r>
            <a:endParaRPr lang="en-US" dirty="0"/>
          </a:p>
        </p:txBody>
      </p:sp>
      <p:sp>
        <p:nvSpPr>
          <p:cNvPr id="3" name="Content Placeholder 2"/>
          <p:cNvSpPr>
            <a:spLocks noGrp="1"/>
          </p:cNvSpPr>
          <p:nvPr>
            <p:ph sz="quarter" idx="13"/>
          </p:nvPr>
        </p:nvSpPr>
        <p:spPr>
          <a:xfrm>
            <a:off x="301752" y="1295400"/>
            <a:ext cx="8842248" cy="5410200"/>
          </a:xfrm>
        </p:spPr>
        <p:txBody>
          <a:bodyPr>
            <a:normAutofit fontScale="92500" lnSpcReduction="20000"/>
          </a:bodyPr>
          <a:lstStyle/>
          <a:p>
            <a:pPr>
              <a:lnSpc>
                <a:spcPct val="120000"/>
              </a:lnSpc>
            </a:pPr>
            <a:r>
              <a:rPr lang="en-US" dirty="0" smtClean="0"/>
              <a:t>Suppose not all primary assets are traded.  In this case, we can estimate the implicit prices or interest rates as follows:</a:t>
            </a:r>
          </a:p>
          <a:p>
            <a:pPr>
              <a:lnSpc>
                <a:spcPct val="120000"/>
              </a:lnSpc>
            </a:pPr>
            <a:r>
              <a:rPr lang="en-US" dirty="0" smtClean="0"/>
              <a:t>Suppose we have K different traded financial assets generating cashflows, {</a:t>
            </a:r>
            <a:r>
              <a:rPr lang="en-US" dirty="0" err="1" smtClean="0"/>
              <a:t>c</a:t>
            </a:r>
            <a:r>
              <a:rPr lang="en-US" baseline="-25000" dirty="0" err="1" smtClean="0"/>
              <a:t>tj</a:t>
            </a:r>
            <a:r>
              <a:rPr lang="en-US" dirty="0" smtClean="0"/>
              <a:t>, t=1,…,T, j=1,…,K}.  We have the prices of these K assets – call them P</a:t>
            </a:r>
            <a:r>
              <a:rPr lang="en-US" baseline="-25000" dirty="0" smtClean="0"/>
              <a:t>k</a:t>
            </a:r>
            <a:r>
              <a:rPr lang="en-US" dirty="0" smtClean="0"/>
              <a:t>.</a:t>
            </a:r>
          </a:p>
          <a:p>
            <a:pPr>
              <a:lnSpc>
                <a:spcPct val="120000"/>
              </a:lnSpc>
            </a:pPr>
            <a:r>
              <a:rPr lang="en-US" dirty="0" smtClean="0"/>
              <a:t>Then we have the K equations </a:t>
            </a:r>
            <a:r>
              <a:rPr lang="en-US" dirty="0" err="1" smtClean="0"/>
              <a:t>P</a:t>
            </a:r>
            <a:r>
              <a:rPr lang="en-US" baseline="-25000" dirty="0" err="1" smtClean="0"/>
              <a:t>k</a:t>
            </a:r>
            <a:r>
              <a:rPr lang="en-US" dirty="0" smtClean="0"/>
              <a:t> = </a:t>
            </a:r>
            <a:r>
              <a:rPr lang="en-US" dirty="0" smtClean="0">
                <a:latin typeface="Symbol" pitchFamily="18" charset="2"/>
              </a:rPr>
              <a:t>S</a:t>
            </a:r>
            <a:r>
              <a:rPr lang="en-US" baseline="-25000" dirty="0" smtClean="0"/>
              <a:t>t=1,..,T</a:t>
            </a:r>
            <a:r>
              <a:rPr lang="en-US" dirty="0" smtClean="0"/>
              <a:t>c</a:t>
            </a:r>
            <a:r>
              <a:rPr lang="en-US" baseline="-25000" dirty="0" smtClean="0"/>
              <a:t>tk</a:t>
            </a:r>
            <a:r>
              <a:rPr lang="en-US" dirty="0" smtClean="0"/>
              <a:t>p</a:t>
            </a:r>
            <a:r>
              <a:rPr lang="en-US" baseline="-25000" dirty="0" smtClean="0"/>
              <a:t>t</a:t>
            </a:r>
            <a:r>
              <a:rPr lang="en-US" dirty="0" smtClean="0"/>
              <a:t>.</a:t>
            </a:r>
          </a:p>
          <a:p>
            <a:pPr>
              <a:lnSpc>
                <a:spcPct val="120000"/>
              </a:lnSpc>
            </a:pPr>
            <a:r>
              <a:rPr lang="en-US" dirty="0" smtClean="0"/>
              <a:t>If K=T, then we have a system of equations that we can solve for the primary asset prices p</a:t>
            </a:r>
            <a:r>
              <a:rPr lang="en-US" baseline="-25000" dirty="0" smtClean="0"/>
              <a:t>t</a:t>
            </a:r>
            <a:r>
              <a:rPr lang="en-US" dirty="0" smtClean="0"/>
              <a:t>, t=1,…,T and then work back to get the interest rates, </a:t>
            </a:r>
            <a:r>
              <a:rPr lang="en-US" dirty="0" err="1" smtClean="0"/>
              <a:t>r</a:t>
            </a:r>
            <a:r>
              <a:rPr lang="en-US" baseline="-25000" dirty="0" err="1" smtClean="0"/>
              <a:t>t</a:t>
            </a:r>
            <a:r>
              <a:rPr lang="en-US" dirty="0" smtClean="0"/>
              <a:t>, t=1,…,T.</a:t>
            </a:r>
          </a:p>
          <a:p>
            <a:pPr>
              <a:lnSpc>
                <a:spcPct val="110000"/>
              </a:lnSpc>
            </a:pPr>
            <a:r>
              <a:rPr lang="en-US" dirty="0" smtClean="0"/>
              <a:t>If K &lt; T, then there are many solutions to this system of equations.  In that case, some assumptions are made about how </a:t>
            </a:r>
            <a:r>
              <a:rPr lang="en-US" dirty="0" err="1" smtClean="0"/>
              <a:t>r</a:t>
            </a:r>
            <a:r>
              <a:rPr lang="en-US" baseline="-25000" dirty="0" err="1" smtClean="0"/>
              <a:t>t</a:t>
            </a:r>
            <a:r>
              <a:rPr lang="en-US" dirty="0" smtClean="0"/>
              <a:t> varies as t changes.  For example, presumably there will be some continuity – r</a:t>
            </a:r>
            <a:r>
              <a:rPr lang="en-US" baseline="-25000" dirty="0" smtClean="0"/>
              <a:t>2</a:t>
            </a:r>
            <a:r>
              <a:rPr lang="en-US" dirty="0" smtClean="0"/>
              <a:t> will probably be close to r</a:t>
            </a:r>
            <a:r>
              <a:rPr lang="en-US" baseline="-25000" dirty="0" smtClean="0"/>
              <a:t>1</a:t>
            </a:r>
            <a:r>
              <a:rPr lang="en-US" dirty="0" smtClean="0"/>
              <a:t> etc.</a:t>
            </a:r>
          </a:p>
        </p:txBody>
      </p:sp>
      <p:sp>
        <p:nvSpPr>
          <p:cNvPr id="4" name="Slide Number Placeholder 3"/>
          <p:cNvSpPr>
            <a:spLocks noGrp="1"/>
          </p:cNvSpPr>
          <p:nvPr>
            <p:ph type="sldNum" sz="quarter" idx="12"/>
          </p:nvPr>
        </p:nvSpPr>
        <p:spPr/>
        <p:txBody>
          <a:bodyPr/>
          <a:lstStyle/>
          <a:p>
            <a:fld id="{E8C80D2A-EA4E-4A37-A9DF-772D0EA46EC5}" type="slidenum">
              <a:rPr lang="en-US" smtClean="0"/>
              <a:pPr/>
              <a:t>45</a:t>
            </a:fld>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31142336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401"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Discount Rates for Risky Assets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46</a:t>
            </a:fld>
            <a:endParaRPr lang="en-US" dirty="0"/>
          </a:p>
        </p:txBody>
      </p:sp>
      <p:sp>
        <p:nvSpPr>
          <p:cNvPr id="4" name="Content Placeholder 3"/>
          <p:cNvSpPr>
            <a:spLocks noGrp="1"/>
          </p:cNvSpPr>
          <p:nvPr>
            <p:ph sz="quarter" idx="13"/>
          </p:nvPr>
        </p:nvSpPr>
        <p:spPr>
          <a:xfrm>
            <a:off x="152400" y="1467697"/>
            <a:ext cx="8763000" cy="5161703"/>
          </a:xfrm>
        </p:spPr>
        <p:txBody>
          <a:bodyPr>
            <a:normAutofit fontScale="92500" lnSpcReduction="20000"/>
          </a:bodyPr>
          <a:lstStyle/>
          <a:p>
            <a:r>
              <a:rPr lang="en-US" dirty="0" smtClean="0"/>
              <a:t>But how do we get the discount rates </a:t>
            </a:r>
            <a:r>
              <a:rPr lang="en-US" dirty="0" err="1" smtClean="0"/>
              <a:t>r</a:t>
            </a:r>
            <a:r>
              <a:rPr lang="en-US" baseline="-25000" dirty="0" err="1" smtClean="0"/>
              <a:t>t</a:t>
            </a:r>
            <a:r>
              <a:rPr lang="en-US" dirty="0" smtClean="0"/>
              <a:t> that are associated with the risky cashflows, </a:t>
            </a:r>
            <a:r>
              <a:rPr lang="en-US" dirty="0" err="1" smtClean="0"/>
              <a:t>c</a:t>
            </a:r>
            <a:r>
              <a:rPr lang="en-US" baseline="-25000" dirty="0" err="1" smtClean="0"/>
              <a:t>tj</a:t>
            </a:r>
            <a:r>
              <a:rPr lang="en-US" dirty="0" smtClean="0"/>
              <a:t>?</a:t>
            </a:r>
          </a:p>
          <a:p>
            <a:r>
              <a:rPr lang="en-US" dirty="0" smtClean="0"/>
              <a:t>What we need to do first is to define cashflow risk in a precise sense.  Once this is done, economists have ways of recovering the underlying prices of the risky primary assets.</a:t>
            </a:r>
          </a:p>
          <a:p>
            <a:r>
              <a:rPr lang="en-US" dirty="0" smtClean="0"/>
              <a:t>One practical way is to give up the notion of a primary asset and work directly with the </a:t>
            </a:r>
            <a:r>
              <a:rPr lang="en-US" dirty="0"/>
              <a:t>actual complex financial assets that we want to </a:t>
            </a:r>
            <a:r>
              <a:rPr lang="en-US" dirty="0" smtClean="0"/>
              <a:t>price, such as a capital budgeting project or a private business. </a:t>
            </a:r>
          </a:p>
          <a:p>
            <a:r>
              <a:rPr lang="en-US" dirty="0" smtClean="0"/>
              <a:t>We then come up with a loose measure of risk, such as a P/E ratio.  We then find other traded securities that have similar P/E ratios.  The average return on these comparable securities could then be used as the discount rate to price our asset of </a:t>
            </a:r>
            <a:r>
              <a:rPr lang="en-US" smtClean="0"/>
              <a:t>interest.</a:t>
            </a:r>
            <a:endParaRPr lang="en-US" dirty="0" smtClean="0"/>
          </a:p>
        </p:txBody>
      </p:sp>
    </p:spTree>
    <p:extLst>
      <p:ext uri="{BB962C8B-B14F-4D97-AF65-F5344CB8AC3E}">
        <p14:creationId xmlns:p14="http://schemas.microsoft.com/office/powerpoint/2010/main" val="25643562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377613590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33"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Rectangle 5" hidden="1"/>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3300" dirty="0">
              <a:latin typeface="Georgia" panose="02040502050405020303" pitchFamily="18" charset="0"/>
              <a:ea typeface="+mj-ea"/>
              <a:cs typeface="+mj-cs"/>
              <a:sym typeface="Georgia" panose="02040502050405020303" pitchFamily="18" charset="0"/>
            </a:endParaRPr>
          </a:p>
        </p:txBody>
      </p:sp>
      <p:sp>
        <p:nvSpPr>
          <p:cNvPr id="2" name="Title 1"/>
          <p:cNvSpPr>
            <a:spLocks noGrp="1"/>
          </p:cNvSpPr>
          <p:nvPr>
            <p:ph type="title"/>
          </p:nvPr>
        </p:nvSpPr>
        <p:spPr/>
        <p:txBody>
          <a:bodyPr vert="horz"/>
          <a:lstStyle/>
          <a:p>
            <a:r>
              <a:rPr lang="en-US" dirty="0" smtClean="0"/>
              <a:t>The CAPM and risky cashflows: Advanced</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47</a:t>
            </a:fld>
            <a:endParaRPr lang="en-US" dirty="0"/>
          </a:p>
        </p:txBody>
      </p:sp>
      <p:sp>
        <p:nvSpPr>
          <p:cNvPr id="4" name="Content Placeholder 3"/>
          <p:cNvSpPr>
            <a:spLocks noGrp="1"/>
          </p:cNvSpPr>
          <p:nvPr>
            <p:ph sz="quarter" idx="13"/>
          </p:nvPr>
        </p:nvSpPr>
        <p:spPr>
          <a:xfrm>
            <a:off x="301752" y="1530900"/>
            <a:ext cx="8766048" cy="4946099"/>
          </a:xfrm>
        </p:spPr>
        <p:txBody>
          <a:bodyPr>
            <a:normAutofit fontScale="92500" lnSpcReduction="20000"/>
          </a:bodyPr>
          <a:lstStyle/>
          <a:p>
            <a:r>
              <a:rPr lang="en-US" dirty="0" smtClean="0"/>
              <a:t>Economists also use Asset Pricing Models to value securities when cashflows are risky.  </a:t>
            </a:r>
          </a:p>
          <a:p>
            <a:r>
              <a:rPr lang="en-US" dirty="0" smtClean="0"/>
              <a:t>First they make assumptions about individual behavior and the investment environment to come up with a measure of risk.</a:t>
            </a:r>
          </a:p>
          <a:p>
            <a:r>
              <a:rPr lang="en-US" dirty="0" smtClean="0"/>
              <a:t>For example, if we accept the assumptions of the CAPM, the beta is a good measure of risk of a particular cashflow.</a:t>
            </a:r>
          </a:p>
          <a:p>
            <a:r>
              <a:rPr lang="en-US" dirty="0" smtClean="0"/>
              <a:t>They then look at how this measure of risk would be related to expected return in equilibrium if people behaved according to the assumptions of the model.</a:t>
            </a:r>
          </a:p>
          <a:p>
            <a:r>
              <a:rPr lang="en-US" dirty="0" smtClean="0"/>
              <a:t>This allows them to associate an expected rate of return with each cashflow. </a:t>
            </a:r>
          </a:p>
          <a:p>
            <a:r>
              <a:rPr lang="en-US" dirty="0" smtClean="0"/>
              <a:t>Then, as before, expected cashflows are discounted using this expected rate of return.</a:t>
            </a:r>
          </a:p>
        </p:txBody>
      </p:sp>
    </p:spTree>
    <p:extLst>
      <p:ext uri="{BB962C8B-B14F-4D97-AF65-F5344CB8AC3E}">
        <p14:creationId xmlns:p14="http://schemas.microsoft.com/office/powerpoint/2010/main" val="988860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4"/>
          <p:cNvSpPr>
            <a:spLocks noGrp="1"/>
          </p:cNvSpPr>
          <p:nvPr>
            <p:ph type="sldNum" sz="quarter" idx="12"/>
          </p:nvPr>
        </p:nvSpPr>
        <p:spPr/>
        <p:txBody>
          <a:bodyPr/>
          <a:lstStyle/>
          <a:p>
            <a:fld id="{C474A9F8-6587-4926-B925-0E68CCC148FF}" type="slidenum">
              <a:rPr lang="en-US"/>
              <a:pPr/>
              <a:t>5</a:t>
            </a:fld>
            <a:endParaRPr lang="en-US"/>
          </a:p>
        </p:txBody>
      </p:sp>
      <p:sp>
        <p:nvSpPr>
          <p:cNvPr id="1801219" name="Rectangle 3"/>
          <p:cNvSpPr>
            <a:spLocks noGrp="1" noChangeArrowheads="1"/>
          </p:cNvSpPr>
          <p:nvPr>
            <p:ph type="title"/>
          </p:nvPr>
        </p:nvSpPr>
        <p:spPr>
          <a:noFill/>
          <a:ln/>
        </p:spPr>
        <p:txBody>
          <a:bodyPr lIns="90488" tIns="44450" rIns="90488" bIns="44450"/>
          <a:lstStyle/>
          <a:p>
            <a:r>
              <a:rPr lang="en-US" dirty="0" smtClean="0"/>
              <a:t>Buying and Selling Prices: Equilibrium</a:t>
            </a:r>
            <a:endParaRPr lang="en-US" dirty="0"/>
          </a:p>
        </p:txBody>
      </p:sp>
      <p:grpSp>
        <p:nvGrpSpPr>
          <p:cNvPr id="2" name="Group 4"/>
          <p:cNvGrpSpPr>
            <a:grpSpLocks/>
          </p:cNvGrpSpPr>
          <p:nvPr/>
        </p:nvGrpSpPr>
        <p:grpSpPr bwMode="auto">
          <a:xfrm>
            <a:off x="2651125" y="2363788"/>
            <a:ext cx="4530725" cy="3605212"/>
            <a:chOff x="1409" y="1489"/>
            <a:chExt cx="2854" cy="2271"/>
          </a:xfrm>
        </p:grpSpPr>
        <p:sp>
          <p:nvSpPr>
            <p:cNvPr id="1801221" name="Line 5"/>
            <p:cNvSpPr>
              <a:spLocks noChangeShapeType="1"/>
            </p:cNvSpPr>
            <p:nvPr/>
          </p:nvSpPr>
          <p:spPr bwMode="auto">
            <a:xfrm flipV="1">
              <a:off x="1409" y="1713"/>
              <a:ext cx="2559" cy="2047"/>
            </a:xfrm>
            <a:prstGeom prst="line">
              <a:avLst/>
            </a:prstGeom>
            <a:noFill/>
            <a:ln w="50800">
              <a:solidFill>
                <a:srgbClr val="993300"/>
              </a:solidFill>
              <a:round/>
              <a:headEnd/>
              <a:tailEnd/>
            </a:ln>
            <a:effectLst/>
          </p:spPr>
          <p:txBody>
            <a:bodyPr wrap="none" anchor="ctr"/>
            <a:lstStyle/>
            <a:p>
              <a:endParaRPr lang="en-US"/>
            </a:p>
          </p:txBody>
        </p:sp>
        <p:sp>
          <p:nvSpPr>
            <p:cNvPr id="1801222" name="Line 6"/>
            <p:cNvSpPr>
              <a:spLocks noChangeShapeType="1"/>
            </p:cNvSpPr>
            <p:nvPr/>
          </p:nvSpPr>
          <p:spPr bwMode="auto">
            <a:xfrm>
              <a:off x="1981" y="1553"/>
              <a:ext cx="2127" cy="1791"/>
            </a:xfrm>
            <a:prstGeom prst="line">
              <a:avLst/>
            </a:prstGeom>
            <a:noFill/>
            <a:ln w="50800">
              <a:solidFill>
                <a:srgbClr val="0033CC"/>
              </a:solidFill>
              <a:round/>
              <a:headEnd/>
              <a:tailEnd/>
            </a:ln>
            <a:effectLst/>
          </p:spPr>
          <p:txBody>
            <a:bodyPr wrap="none" anchor="ctr"/>
            <a:lstStyle/>
            <a:p>
              <a:endParaRPr lang="en-US"/>
            </a:p>
          </p:txBody>
        </p:sp>
        <p:sp>
          <p:nvSpPr>
            <p:cNvPr id="1801223" name="Rectangle 7"/>
            <p:cNvSpPr>
              <a:spLocks noChangeArrowheads="1"/>
            </p:cNvSpPr>
            <p:nvPr/>
          </p:nvSpPr>
          <p:spPr bwMode="auto">
            <a:xfrm>
              <a:off x="4033" y="3313"/>
              <a:ext cx="230" cy="248"/>
            </a:xfrm>
            <a:prstGeom prst="rect">
              <a:avLst/>
            </a:prstGeom>
            <a:noFill/>
            <a:ln w="12700">
              <a:noFill/>
              <a:miter lim="800000"/>
              <a:headEnd/>
              <a:tailEnd/>
            </a:ln>
            <a:effectLst/>
          </p:spPr>
          <p:txBody>
            <a:bodyPr wrap="none" lIns="90488" tIns="44450" rIns="90488" bIns="44450">
              <a:spAutoFit/>
            </a:bodyPr>
            <a:lstStyle/>
            <a:p>
              <a:r>
                <a:rPr lang="en-US" sz="2000" b="1" i="1">
                  <a:latin typeface="Arial" charset="0"/>
                </a:rPr>
                <a:t>D</a:t>
              </a:r>
            </a:p>
          </p:txBody>
        </p:sp>
        <p:sp>
          <p:nvSpPr>
            <p:cNvPr id="1801224" name="Rectangle 8"/>
            <p:cNvSpPr>
              <a:spLocks noChangeArrowheads="1"/>
            </p:cNvSpPr>
            <p:nvPr/>
          </p:nvSpPr>
          <p:spPr bwMode="auto">
            <a:xfrm>
              <a:off x="3937" y="1489"/>
              <a:ext cx="221" cy="248"/>
            </a:xfrm>
            <a:prstGeom prst="rect">
              <a:avLst/>
            </a:prstGeom>
            <a:noFill/>
            <a:ln w="12700">
              <a:noFill/>
              <a:miter lim="800000"/>
              <a:headEnd/>
              <a:tailEnd/>
            </a:ln>
            <a:effectLst/>
          </p:spPr>
          <p:txBody>
            <a:bodyPr wrap="none" lIns="90488" tIns="44450" rIns="90488" bIns="44450">
              <a:spAutoFit/>
            </a:bodyPr>
            <a:lstStyle/>
            <a:p>
              <a:r>
                <a:rPr lang="en-US" sz="2000" b="1" i="1">
                  <a:latin typeface="Arial" charset="0"/>
                </a:rPr>
                <a:t>S</a:t>
              </a:r>
            </a:p>
          </p:txBody>
        </p:sp>
      </p:grpSp>
      <p:sp>
        <p:nvSpPr>
          <p:cNvPr id="1801231" name="Line 15"/>
          <p:cNvSpPr>
            <a:spLocks noChangeShapeType="1"/>
          </p:cNvSpPr>
          <p:nvPr/>
        </p:nvSpPr>
        <p:spPr bwMode="auto">
          <a:xfrm>
            <a:off x="2624138" y="1716088"/>
            <a:ext cx="0" cy="4265612"/>
          </a:xfrm>
          <a:prstGeom prst="line">
            <a:avLst/>
          </a:prstGeom>
          <a:noFill/>
          <a:ln w="25400">
            <a:solidFill>
              <a:schemeClr val="tx1"/>
            </a:solidFill>
            <a:round/>
            <a:headEnd/>
            <a:tailEnd/>
          </a:ln>
          <a:effectLst/>
        </p:spPr>
        <p:txBody>
          <a:bodyPr wrap="none" anchor="ctr"/>
          <a:lstStyle/>
          <a:p>
            <a:endParaRPr lang="en-US"/>
          </a:p>
        </p:txBody>
      </p:sp>
      <p:sp>
        <p:nvSpPr>
          <p:cNvPr id="1801232" name="Line 16"/>
          <p:cNvSpPr>
            <a:spLocks noChangeShapeType="1"/>
          </p:cNvSpPr>
          <p:nvPr/>
        </p:nvSpPr>
        <p:spPr bwMode="auto">
          <a:xfrm>
            <a:off x="2617788" y="5972175"/>
            <a:ext cx="4276725" cy="0"/>
          </a:xfrm>
          <a:prstGeom prst="line">
            <a:avLst/>
          </a:prstGeom>
          <a:noFill/>
          <a:ln w="25400">
            <a:solidFill>
              <a:schemeClr val="tx1"/>
            </a:solidFill>
            <a:round/>
            <a:headEnd/>
            <a:tailEnd/>
          </a:ln>
          <a:effectLst/>
        </p:spPr>
        <p:txBody>
          <a:bodyPr wrap="none" anchor="ctr"/>
          <a:lstStyle/>
          <a:p>
            <a:endParaRPr lang="en-US"/>
          </a:p>
        </p:txBody>
      </p:sp>
      <p:sp>
        <p:nvSpPr>
          <p:cNvPr id="1801233" name="Rectangle 17"/>
          <p:cNvSpPr>
            <a:spLocks noChangeArrowheads="1"/>
          </p:cNvSpPr>
          <p:nvPr/>
        </p:nvSpPr>
        <p:spPr bwMode="auto">
          <a:xfrm>
            <a:off x="6257925" y="5938838"/>
            <a:ext cx="1108075" cy="363537"/>
          </a:xfrm>
          <a:prstGeom prst="rect">
            <a:avLst/>
          </a:prstGeom>
          <a:noFill/>
          <a:ln w="12700">
            <a:noFill/>
            <a:miter lim="800000"/>
            <a:headEnd/>
            <a:tailEnd/>
          </a:ln>
          <a:effectLst/>
        </p:spPr>
        <p:txBody>
          <a:bodyPr wrap="none" lIns="90488" tIns="44450" rIns="90488" bIns="44450">
            <a:spAutoFit/>
          </a:bodyPr>
          <a:lstStyle/>
          <a:p>
            <a:r>
              <a:rPr lang="en-US" b="1">
                <a:latin typeface="Arial" charset="0"/>
              </a:rPr>
              <a:t>Quantity</a:t>
            </a:r>
          </a:p>
        </p:txBody>
      </p:sp>
      <p:sp>
        <p:nvSpPr>
          <p:cNvPr id="1801234" name="Rectangle 18"/>
          <p:cNvSpPr>
            <a:spLocks noChangeArrowheads="1"/>
          </p:cNvSpPr>
          <p:nvPr/>
        </p:nvSpPr>
        <p:spPr bwMode="auto">
          <a:xfrm>
            <a:off x="1709738" y="1600200"/>
            <a:ext cx="739775" cy="363538"/>
          </a:xfrm>
          <a:prstGeom prst="rect">
            <a:avLst/>
          </a:prstGeom>
          <a:noFill/>
          <a:ln w="12700">
            <a:noFill/>
            <a:miter lim="800000"/>
            <a:headEnd/>
            <a:tailEnd/>
          </a:ln>
          <a:effectLst/>
        </p:spPr>
        <p:txBody>
          <a:bodyPr wrap="none" lIns="90488" tIns="44450" rIns="90488" bIns="44450">
            <a:spAutoFit/>
          </a:bodyPr>
          <a:lstStyle/>
          <a:p>
            <a:r>
              <a:rPr lang="en-US" b="1">
                <a:latin typeface="Arial" charset="0"/>
              </a:rPr>
              <a:t>Price</a:t>
            </a:r>
          </a:p>
        </p:txBody>
      </p:sp>
      <p:grpSp>
        <p:nvGrpSpPr>
          <p:cNvPr id="3" name="Group 19"/>
          <p:cNvGrpSpPr>
            <a:grpSpLocks/>
          </p:cNvGrpSpPr>
          <p:nvPr/>
        </p:nvGrpSpPr>
        <p:grpSpPr bwMode="auto">
          <a:xfrm>
            <a:off x="2168525" y="3659188"/>
            <a:ext cx="3289300" cy="2651125"/>
            <a:chOff x="1105" y="2305"/>
            <a:chExt cx="2072" cy="1670"/>
          </a:xfrm>
        </p:grpSpPr>
        <p:sp>
          <p:nvSpPr>
            <p:cNvPr id="1801236" name="Rectangle 20"/>
            <p:cNvSpPr>
              <a:spLocks noChangeArrowheads="1"/>
            </p:cNvSpPr>
            <p:nvPr/>
          </p:nvSpPr>
          <p:spPr bwMode="auto">
            <a:xfrm>
              <a:off x="1105" y="2305"/>
              <a:ext cx="279" cy="248"/>
            </a:xfrm>
            <a:prstGeom prst="rect">
              <a:avLst/>
            </a:prstGeom>
            <a:noFill/>
            <a:ln w="12700">
              <a:noFill/>
              <a:miter lim="800000"/>
              <a:headEnd/>
              <a:tailEnd/>
            </a:ln>
            <a:effectLst/>
          </p:spPr>
          <p:txBody>
            <a:bodyPr wrap="none" lIns="90488" tIns="44450" rIns="90488" bIns="44450">
              <a:spAutoFit/>
            </a:bodyPr>
            <a:lstStyle/>
            <a:p>
              <a:r>
                <a:rPr lang="en-US" sz="2000" b="1" i="1" dirty="0">
                  <a:latin typeface="Arial" charset="0"/>
                </a:rPr>
                <a:t>P</a:t>
              </a:r>
              <a:r>
                <a:rPr lang="en-US" sz="2000" b="1" i="1" baseline="-25000" dirty="0">
                  <a:latin typeface="Arial" charset="0"/>
                </a:rPr>
                <a:t>0</a:t>
              </a:r>
            </a:p>
          </p:txBody>
        </p:sp>
        <p:sp>
          <p:nvSpPr>
            <p:cNvPr id="1801237" name="Line 21"/>
            <p:cNvSpPr>
              <a:spLocks noChangeShapeType="1"/>
            </p:cNvSpPr>
            <p:nvPr/>
          </p:nvSpPr>
          <p:spPr bwMode="auto">
            <a:xfrm>
              <a:off x="1401" y="2448"/>
              <a:ext cx="1567" cy="0"/>
            </a:xfrm>
            <a:prstGeom prst="line">
              <a:avLst/>
            </a:prstGeom>
            <a:noFill/>
            <a:ln w="25400">
              <a:solidFill>
                <a:schemeClr val="tx1"/>
              </a:solidFill>
              <a:prstDash val="dash"/>
              <a:round/>
              <a:headEnd/>
              <a:tailEnd/>
            </a:ln>
            <a:effectLst/>
          </p:spPr>
          <p:txBody>
            <a:bodyPr wrap="none" anchor="ctr"/>
            <a:lstStyle/>
            <a:p>
              <a:endParaRPr lang="en-US"/>
            </a:p>
          </p:txBody>
        </p:sp>
        <p:sp>
          <p:nvSpPr>
            <p:cNvPr id="1801238" name="Line 22"/>
            <p:cNvSpPr>
              <a:spLocks noChangeShapeType="1"/>
            </p:cNvSpPr>
            <p:nvPr/>
          </p:nvSpPr>
          <p:spPr bwMode="auto">
            <a:xfrm>
              <a:off x="3024" y="2409"/>
              <a:ext cx="0" cy="1375"/>
            </a:xfrm>
            <a:prstGeom prst="line">
              <a:avLst/>
            </a:prstGeom>
            <a:noFill/>
            <a:ln w="25400">
              <a:solidFill>
                <a:schemeClr val="tx1"/>
              </a:solidFill>
              <a:prstDash val="dash"/>
              <a:round/>
              <a:headEnd/>
              <a:tailEnd/>
            </a:ln>
            <a:effectLst/>
          </p:spPr>
          <p:txBody>
            <a:bodyPr wrap="none" anchor="ctr"/>
            <a:lstStyle/>
            <a:p>
              <a:endParaRPr lang="en-US"/>
            </a:p>
          </p:txBody>
        </p:sp>
        <p:sp>
          <p:nvSpPr>
            <p:cNvPr id="1801239" name="Oval 23"/>
            <p:cNvSpPr>
              <a:spLocks noChangeArrowheads="1"/>
            </p:cNvSpPr>
            <p:nvPr/>
          </p:nvSpPr>
          <p:spPr bwMode="auto">
            <a:xfrm>
              <a:off x="2976" y="2400"/>
              <a:ext cx="96" cy="96"/>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1801240" name="Rectangle 24"/>
            <p:cNvSpPr>
              <a:spLocks noChangeArrowheads="1"/>
            </p:cNvSpPr>
            <p:nvPr/>
          </p:nvSpPr>
          <p:spPr bwMode="auto">
            <a:xfrm>
              <a:off x="2881" y="3727"/>
              <a:ext cx="296" cy="248"/>
            </a:xfrm>
            <a:prstGeom prst="rect">
              <a:avLst/>
            </a:prstGeom>
            <a:noFill/>
            <a:ln w="12700">
              <a:noFill/>
              <a:miter lim="800000"/>
              <a:headEnd/>
              <a:tailEnd/>
            </a:ln>
            <a:effectLst/>
          </p:spPr>
          <p:txBody>
            <a:bodyPr wrap="none" lIns="90488" tIns="44450" rIns="90488" bIns="44450">
              <a:spAutoFit/>
            </a:bodyPr>
            <a:lstStyle/>
            <a:p>
              <a:r>
                <a:rPr lang="en-US" sz="2000" b="1" i="1">
                  <a:latin typeface="Arial" charset="0"/>
                </a:rPr>
                <a:t>Q</a:t>
              </a:r>
              <a:r>
                <a:rPr lang="en-US" sz="2000" b="1" i="1" baseline="-25000">
                  <a:latin typeface="Arial" charset="0"/>
                </a:rPr>
                <a:t>0</a:t>
              </a:r>
            </a:p>
          </p:txBody>
        </p:sp>
      </p:grpSp>
      <p:grpSp>
        <p:nvGrpSpPr>
          <p:cNvPr id="4" name="Group 25"/>
          <p:cNvGrpSpPr>
            <a:grpSpLocks/>
          </p:cNvGrpSpPr>
          <p:nvPr/>
        </p:nvGrpSpPr>
        <p:grpSpPr bwMode="auto">
          <a:xfrm>
            <a:off x="4149725" y="3200400"/>
            <a:ext cx="469900" cy="3109913"/>
            <a:chOff x="2614" y="2016"/>
            <a:chExt cx="296" cy="1959"/>
          </a:xfrm>
        </p:grpSpPr>
        <p:sp>
          <p:nvSpPr>
            <p:cNvPr id="1801242" name="Oval 26"/>
            <p:cNvSpPr>
              <a:spLocks noChangeArrowheads="1"/>
            </p:cNvSpPr>
            <p:nvPr/>
          </p:nvSpPr>
          <p:spPr bwMode="auto">
            <a:xfrm>
              <a:off x="2757" y="2016"/>
              <a:ext cx="96" cy="96"/>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1801243" name="Oval 27"/>
            <p:cNvSpPr>
              <a:spLocks noChangeArrowheads="1"/>
            </p:cNvSpPr>
            <p:nvPr/>
          </p:nvSpPr>
          <p:spPr bwMode="auto">
            <a:xfrm>
              <a:off x="2757" y="2784"/>
              <a:ext cx="96" cy="96"/>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1801244" name="Line 28"/>
            <p:cNvSpPr>
              <a:spLocks noChangeShapeType="1"/>
            </p:cNvSpPr>
            <p:nvPr/>
          </p:nvSpPr>
          <p:spPr bwMode="auto">
            <a:xfrm>
              <a:off x="2805" y="2073"/>
              <a:ext cx="0" cy="1711"/>
            </a:xfrm>
            <a:prstGeom prst="line">
              <a:avLst/>
            </a:prstGeom>
            <a:noFill/>
            <a:ln w="25400">
              <a:solidFill>
                <a:schemeClr val="tx1"/>
              </a:solidFill>
              <a:prstDash val="dash"/>
              <a:round/>
              <a:headEnd/>
              <a:tailEnd/>
            </a:ln>
            <a:effectLst/>
          </p:spPr>
          <p:txBody>
            <a:bodyPr wrap="none" anchor="ctr"/>
            <a:lstStyle/>
            <a:p>
              <a:endParaRPr lang="en-US"/>
            </a:p>
          </p:txBody>
        </p:sp>
        <p:sp>
          <p:nvSpPr>
            <p:cNvPr id="1801245" name="Rectangle 29"/>
            <p:cNvSpPr>
              <a:spLocks noChangeArrowheads="1"/>
            </p:cNvSpPr>
            <p:nvPr/>
          </p:nvSpPr>
          <p:spPr bwMode="auto">
            <a:xfrm>
              <a:off x="2614" y="3727"/>
              <a:ext cx="296" cy="248"/>
            </a:xfrm>
            <a:prstGeom prst="rect">
              <a:avLst/>
            </a:prstGeom>
            <a:noFill/>
            <a:ln w="12700">
              <a:noFill/>
              <a:miter lim="800000"/>
              <a:headEnd/>
              <a:tailEnd/>
            </a:ln>
            <a:effectLst/>
          </p:spPr>
          <p:txBody>
            <a:bodyPr wrap="none" lIns="90488" tIns="44450" rIns="90488" bIns="44450">
              <a:spAutoFit/>
            </a:bodyPr>
            <a:lstStyle/>
            <a:p>
              <a:r>
                <a:rPr lang="en-US" sz="2000" b="1" i="1">
                  <a:latin typeface="Arial" charset="0"/>
                </a:rPr>
                <a:t>Q</a:t>
              </a:r>
              <a:r>
                <a:rPr lang="en-US" sz="2000" b="1" i="1" baseline="-25000">
                  <a:latin typeface="Arial" charset="0"/>
                </a:rPr>
                <a:t>1</a:t>
              </a:r>
            </a:p>
          </p:txBody>
        </p:sp>
      </p:grpSp>
      <p:sp>
        <p:nvSpPr>
          <p:cNvPr id="1801250" name="Line 34"/>
          <p:cNvSpPr>
            <a:spLocks noChangeShapeType="1"/>
          </p:cNvSpPr>
          <p:nvPr/>
        </p:nvSpPr>
        <p:spPr bwMode="auto">
          <a:xfrm>
            <a:off x="2638425" y="3276601"/>
            <a:ext cx="1725613" cy="0"/>
          </a:xfrm>
          <a:prstGeom prst="line">
            <a:avLst/>
          </a:prstGeom>
          <a:noFill/>
          <a:ln w="25400">
            <a:solidFill>
              <a:schemeClr val="tx1"/>
            </a:solidFill>
            <a:prstDash val="dash"/>
            <a:round/>
            <a:headEnd/>
            <a:tailEnd/>
          </a:ln>
          <a:effectLst/>
        </p:spPr>
        <p:txBody>
          <a:bodyPr wrap="none" anchor="ctr"/>
          <a:lstStyle/>
          <a:p>
            <a:endParaRPr lang="en-US"/>
          </a:p>
        </p:txBody>
      </p:sp>
      <p:sp>
        <p:nvSpPr>
          <p:cNvPr id="44" name="TextBox 43"/>
          <p:cNvSpPr txBox="1"/>
          <p:nvPr/>
        </p:nvSpPr>
        <p:spPr>
          <a:xfrm>
            <a:off x="6781800" y="2743200"/>
            <a:ext cx="1600200" cy="369332"/>
          </a:xfrm>
          <a:prstGeom prst="rect">
            <a:avLst/>
          </a:prstGeom>
          <a:noFill/>
        </p:spPr>
        <p:txBody>
          <a:bodyPr wrap="square" rtlCol="0">
            <a:spAutoFit/>
          </a:bodyPr>
          <a:lstStyle/>
          <a:p>
            <a:r>
              <a:rPr lang="en-US" dirty="0" smtClean="0"/>
              <a:t>Supply curve</a:t>
            </a:r>
            <a:endParaRPr lang="en-US" dirty="0"/>
          </a:p>
        </p:txBody>
      </p:sp>
      <p:sp>
        <p:nvSpPr>
          <p:cNvPr id="45" name="TextBox 44"/>
          <p:cNvSpPr txBox="1"/>
          <p:nvPr/>
        </p:nvSpPr>
        <p:spPr>
          <a:xfrm>
            <a:off x="6477000" y="4724400"/>
            <a:ext cx="1905000" cy="369332"/>
          </a:xfrm>
          <a:prstGeom prst="rect">
            <a:avLst/>
          </a:prstGeom>
          <a:noFill/>
        </p:spPr>
        <p:txBody>
          <a:bodyPr wrap="square" rtlCol="0">
            <a:spAutoFit/>
          </a:bodyPr>
          <a:lstStyle/>
          <a:p>
            <a:r>
              <a:rPr lang="en-US" dirty="0" smtClean="0"/>
              <a:t>Demand Curve</a:t>
            </a:r>
            <a:endParaRPr lang="en-US" dirty="0"/>
          </a:p>
        </p:txBody>
      </p:sp>
      <p:sp>
        <p:nvSpPr>
          <p:cNvPr id="35" name="Rectangle 20"/>
          <p:cNvSpPr>
            <a:spLocks noChangeArrowheads="1"/>
          </p:cNvSpPr>
          <p:nvPr/>
        </p:nvSpPr>
        <p:spPr bwMode="auto">
          <a:xfrm>
            <a:off x="2057400" y="3124200"/>
            <a:ext cx="448842" cy="397545"/>
          </a:xfrm>
          <a:prstGeom prst="rect">
            <a:avLst/>
          </a:prstGeom>
          <a:noFill/>
          <a:ln w="12700">
            <a:noFill/>
            <a:miter lim="800000"/>
            <a:headEnd/>
            <a:tailEnd/>
          </a:ln>
          <a:effectLst/>
        </p:spPr>
        <p:txBody>
          <a:bodyPr wrap="none" lIns="90488" tIns="44450" rIns="90488" bIns="44450">
            <a:spAutoFit/>
          </a:bodyPr>
          <a:lstStyle/>
          <a:p>
            <a:r>
              <a:rPr lang="en-US" sz="2000" b="1" i="1" dirty="0" smtClean="0">
                <a:latin typeface="Arial" charset="0"/>
              </a:rPr>
              <a:t>P</a:t>
            </a:r>
            <a:r>
              <a:rPr lang="en-US" sz="2000" b="1" i="1" baseline="-25000" dirty="0" smtClean="0">
                <a:latin typeface="Arial" charset="0"/>
              </a:rPr>
              <a:t>1</a:t>
            </a:r>
            <a:endParaRPr lang="en-US" sz="2000" b="1" i="1" baseline="-25000" dirty="0">
              <a:latin typeface="Arial"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of One Price</a:t>
            </a:r>
            <a:endParaRPr lang="en-US" dirty="0"/>
          </a:p>
        </p:txBody>
      </p:sp>
      <p:sp>
        <p:nvSpPr>
          <p:cNvPr id="3" name="Content Placeholder 2"/>
          <p:cNvSpPr>
            <a:spLocks noGrp="1"/>
          </p:cNvSpPr>
          <p:nvPr>
            <p:ph idx="4294967295"/>
          </p:nvPr>
        </p:nvSpPr>
        <p:spPr>
          <a:xfrm>
            <a:off x="301752" y="1447800"/>
            <a:ext cx="8494586" cy="4953000"/>
          </a:xfrm>
          <a:prstGeom prst="rect">
            <a:avLst/>
          </a:prstGeom>
        </p:spPr>
        <p:txBody>
          <a:bodyPr>
            <a:normAutofit fontScale="92500" lnSpcReduction="20000"/>
          </a:bodyPr>
          <a:lstStyle/>
          <a:p>
            <a:r>
              <a:rPr lang="en-US" sz="2500" dirty="0" smtClean="0"/>
              <a:t>We see that markets tend towards equilibrium, in which there is a single price and, at this price, supply equals demand.  There are no forces requiring prices to change unless the underlying fundamentals change.</a:t>
            </a:r>
          </a:p>
          <a:p>
            <a:r>
              <a:rPr lang="en-US" sz="2500" dirty="0" smtClean="0"/>
              <a:t>This is true if trading is costless, i.e. if there are no frictions.  </a:t>
            </a:r>
          </a:p>
          <a:p>
            <a:r>
              <a:rPr lang="en-US" sz="2500" dirty="0" smtClean="0"/>
              <a:t>What sort of frictions can cause there to be trades at more than one price?</a:t>
            </a:r>
          </a:p>
          <a:p>
            <a:r>
              <a:rPr lang="en-US" sz="2500" dirty="0" smtClean="0"/>
              <a:t>Suppose there are operational costs of trading, e.g. if selling a good requires setting up a shop, or it requires tying up capital.  Assume for convenience that this cost can be converted into a per unit value of $1.</a:t>
            </a:r>
          </a:p>
          <a:p>
            <a:r>
              <a:rPr lang="en-US" sz="2500" dirty="0" smtClean="0"/>
              <a:t>Then the seller will not be willing to buy at the same price as his selling price because he would then incur a loss of $1/unit.</a:t>
            </a:r>
          </a:p>
          <a:p>
            <a:r>
              <a:rPr lang="en-US" sz="2500" dirty="0" smtClean="0"/>
              <a:t>In this case, the selling price will be $1 higher than the buying prices, as you can see in the next figure.</a:t>
            </a:r>
          </a:p>
          <a:p>
            <a:endParaRPr lang="en-US" dirty="0"/>
          </a:p>
        </p:txBody>
      </p:sp>
      <p:sp>
        <p:nvSpPr>
          <p:cNvPr id="5" name="Slide Number Placeholder 4"/>
          <p:cNvSpPr>
            <a:spLocks noGrp="1"/>
          </p:cNvSpPr>
          <p:nvPr>
            <p:ph type="sldNum" sz="quarter" idx="12"/>
          </p:nvPr>
        </p:nvSpPr>
        <p:spPr/>
        <p:txBody>
          <a:bodyPr/>
          <a:lstStyle/>
          <a:p>
            <a:pPr>
              <a:defRPr/>
            </a:pPr>
            <a:fld id="{BB2AB713-6C37-4548-8448-E5C1137F0522}"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4"/>
          <p:cNvSpPr>
            <a:spLocks noGrp="1"/>
          </p:cNvSpPr>
          <p:nvPr>
            <p:ph type="sldNum" sz="quarter" idx="12"/>
          </p:nvPr>
        </p:nvSpPr>
        <p:spPr/>
        <p:txBody>
          <a:bodyPr/>
          <a:lstStyle/>
          <a:p>
            <a:fld id="{C474A9F8-6587-4926-B925-0E68CCC148FF}" type="slidenum">
              <a:rPr lang="en-US"/>
              <a:pPr/>
              <a:t>7</a:t>
            </a:fld>
            <a:endParaRPr lang="en-US"/>
          </a:p>
        </p:txBody>
      </p:sp>
      <p:sp>
        <p:nvSpPr>
          <p:cNvPr id="1801219" name="Rectangle 3"/>
          <p:cNvSpPr>
            <a:spLocks noGrp="1" noChangeArrowheads="1"/>
          </p:cNvSpPr>
          <p:nvPr>
            <p:ph type="title"/>
          </p:nvPr>
        </p:nvSpPr>
        <p:spPr>
          <a:noFill/>
          <a:ln/>
        </p:spPr>
        <p:txBody>
          <a:bodyPr lIns="90488" tIns="44450" rIns="90488" bIns="44450"/>
          <a:lstStyle/>
          <a:p>
            <a:r>
              <a:rPr lang="en-US" dirty="0" smtClean="0"/>
              <a:t>Buying and Selling Prices: Equilibrium</a:t>
            </a:r>
            <a:endParaRPr lang="en-US" dirty="0"/>
          </a:p>
        </p:txBody>
      </p:sp>
      <p:grpSp>
        <p:nvGrpSpPr>
          <p:cNvPr id="2" name="Group 4"/>
          <p:cNvGrpSpPr>
            <a:grpSpLocks/>
          </p:cNvGrpSpPr>
          <p:nvPr/>
        </p:nvGrpSpPr>
        <p:grpSpPr bwMode="auto">
          <a:xfrm>
            <a:off x="2651125" y="2363788"/>
            <a:ext cx="4530725" cy="3605212"/>
            <a:chOff x="1409" y="1489"/>
            <a:chExt cx="2854" cy="2271"/>
          </a:xfrm>
        </p:grpSpPr>
        <p:sp>
          <p:nvSpPr>
            <p:cNvPr id="1801221" name="Line 5"/>
            <p:cNvSpPr>
              <a:spLocks noChangeShapeType="1"/>
            </p:cNvSpPr>
            <p:nvPr/>
          </p:nvSpPr>
          <p:spPr bwMode="auto">
            <a:xfrm flipV="1">
              <a:off x="1409" y="1713"/>
              <a:ext cx="2559" cy="2047"/>
            </a:xfrm>
            <a:prstGeom prst="line">
              <a:avLst/>
            </a:prstGeom>
            <a:noFill/>
            <a:ln w="50800">
              <a:solidFill>
                <a:srgbClr val="993300"/>
              </a:solidFill>
              <a:round/>
              <a:headEnd/>
              <a:tailEnd/>
            </a:ln>
            <a:effectLst/>
          </p:spPr>
          <p:txBody>
            <a:bodyPr wrap="none" anchor="ctr"/>
            <a:lstStyle/>
            <a:p>
              <a:endParaRPr lang="en-US"/>
            </a:p>
          </p:txBody>
        </p:sp>
        <p:sp>
          <p:nvSpPr>
            <p:cNvPr id="1801222" name="Line 6"/>
            <p:cNvSpPr>
              <a:spLocks noChangeShapeType="1"/>
            </p:cNvSpPr>
            <p:nvPr/>
          </p:nvSpPr>
          <p:spPr bwMode="auto">
            <a:xfrm>
              <a:off x="1981" y="1553"/>
              <a:ext cx="2127" cy="1791"/>
            </a:xfrm>
            <a:prstGeom prst="line">
              <a:avLst/>
            </a:prstGeom>
            <a:noFill/>
            <a:ln w="50800">
              <a:solidFill>
                <a:srgbClr val="0033CC"/>
              </a:solidFill>
              <a:round/>
              <a:headEnd/>
              <a:tailEnd/>
            </a:ln>
            <a:effectLst/>
          </p:spPr>
          <p:txBody>
            <a:bodyPr wrap="none" anchor="ctr"/>
            <a:lstStyle/>
            <a:p>
              <a:endParaRPr lang="en-US"/>
            </a:p>
          </p:txBody>
        </p:sp>
        <p:sp>
          <p:nvSpPr>
            <p:cNvPr id="1801223" name="Rectangle 7"/>
            <p:cNvSpPr>
              <a:spLocks noChangeArrowheads="1"/>
            </p:cNvSpPr>
            <p:nvPr/>
          </p:nvSpPr>
          <p:spPr bwMode="auto">
            <a:xfrm>
              <a:off x="4033" y="3313"/>
              <a:ext cx="230" cy="248"/>
            </a:xfrm>
            <a:prstGeom prst="rect">
              <a:avLst/>
            </a:prstGeom>
            <a:noFill/>
            <a:ln w="12700">
              <a:noFill/>
              <a:miter lim="800000"/>
              <a:headEnd/>
              <a:tailEnd/>
            </a:ln>
            <a:effectLst/>
          </p:spPr>
          <p:txBody>
            <a:bodyPr wrap="none" lIns="90488" tIns="44450" rIns="90488" bIns="44450">
              <a:spAutoFit/>
            </a:bodyPr>
            <a:lstStyle/>
            <a:p>
              <a:r>
                <a:rPr lang="en-US" sz="2000" b="1" i="1">
                  <a:latin typeface="Arial" charset="0"/>
                </a:rPr>
                <a:t>D</a:t>
              </a:r>
            </a:p>
          </p:txBody>
        </p:sp>
        <p:sp>
          <p:nvSpPr>
            <p:cNvPr id="1801224" name="Rectangle 8"/>
            <p:cNvSpPr>
              <a:spLocks noChangeArrowheads="1"/>
            </p:cNvSpPr>
            <p:nvPr/>
          </p:nvSpPr>
          <p:spPr bwMode="auto">
            <a:xfrm>
              <a:off x="3937" y="1489"/>
              <a:ext cx="221" cy="248"/>
            </a:xfrm>
            <a:prstGeom prst="rect">
              <a:avLst/>
            </a:prstGeom>
            <a:noFill/>
            <a:ln w="12700">
              <a:noFill/>
              <a:miter lim="800000"/>
              <a:headEnd/>
              <a:tailEnd/>
            </a:ln>
            <a:effectLst/>
          </p:spPr>
          <p:txBody>
            <a:bodyPr wrap="none" lIns="90488" tIns="44450" rIns="90488" bIns="44450">
              <a:spAutoFit/>
            </a:bodyPr>
            <a:lstStyle/>
            <a:p>
              <a:r>
                <a:rPr lang="en-US" sz="2000" b="1" i="1">
                  <a:latin typeface="Arial" charset="0"/>
                </a:rPr>
                <a:t>S</a:t>
              </a:r>
            </a:p>
          </p:txBody>
        </p:sp>
      </p:grpSp>
      <p:sp>
        <p:nvSpPr>
          <p:cNvPr id="1801231" name="Line 15"/>
          <p:cNvSpPr>
            <a:spLocks noChangeShapeType="1"/>
          </p:cNvSpPr>
          <p:nvPr/>
        </p:nvSpPr>
        <p:spPr bwMode="auto">
          <a:xfrm>
            <a:off x="2624138" y="1716088"/>
            <a:ext cx="0" cy="4265612"/>
          </a:xfrm>
          <a:prstGeom prst="line">
            <a:avLst/>
          </a:prstGeom>
          <a:noFill/>
          <a:ln w="25400">
            <a:solidFill>
              <a:schemeClr val="tx1"/>
            </a:solidFill>
            <a:round/>
            <a:headEnd/>
            <a:tailEnd/>
          </a:ln>
          <a:effectLst/>
        </p:spPr>
        <p:txBody>
          <a:bodyPr wrap="none" anchor="ctr"/>
          <a:lstStyle/>
          <a:p>
            <a:endParaRPr lang="en-US"/>
          </a:p>
        </p:txBody>
      </p:sp>
      <p:sp>
        <p:nvSpPr>
          <p:cNvPr id="1801232" name="Line 16"/>
          <p:cNvSpPr>
            <a:spLocks noChangeShapeType="1"/>
          </p:cNvSpPr>
          <p:nvPr/>
        </p:nvSpPr>
        <p:spPr bwMode="auto">
          <a:xfrm>
            <a:off x="2617788" y="5972175"/>
            <a:ext cx="4276725" cy="0"/>
          </a:xfrm>
          <a:prstGeom prst="line">
            <a:avLst/>
          </a:prstGeom>
          <a:noFill/>
          <a:ln w="25400">
            <a:solidFill>
              <a:schemeClr val="tx1"/>
            </a:solidFill>
            <a:round/>
            <a:headEnd/>
            <a:tailEnd/>
          </a:ln>
          <a:effectLst/>
        </p:spPr>
        <p:txBody>
          <a:bodyPr wrap="none" anchor="ctr"/>
          <a:lstStyle/>
          <a:p>
            <a:endParaRPr lang="en-US"/>
          </a:p>
        </p:txBody>
      </p:sp>
      <p:sp>
        <p:nvSpPr>
          <p:cNvPr id="1801233" name="Rectangle 17"/>
          <p:cNvSpPr>
            <a:spLocks noChangeArrowheads="1"/>
          </p:cNvSpPr>
          <p:nvPr/>
        </p:nvSpPr>
        <p:spPr bwMode="auto">
          <a:xfrm>
            <a:off x="6257925" y="5938838"/>
            <a:ext cx="1108075" cy="363537"/>
          </a:xfrm>
          <a:prstGeom prst="rect">
            <a:avLst/>
          </a:prstGeom>
          <a:noFill/>
          <a:ln w="12700">
            <a:noFill/>
            <a:miter lim="800000"/>
            <a:headEnd/>
            <a:tailEnd/>
          </a:ln>
          <a:effectLst/>
        </p:spPr>
        <p:txBody>
          <a:bodyPr wrap="none" lIns="90488" tIns="44450" rIns="90488" bIns="44450">
            <a:spAutoFit/>
          </a:bodyPr>
          <a:lstStyle/>
          <a:p>
            <a:r>
              <a:rPr lang="en-US" b="1">
                <a:latin typeface="Arial" charset="0"/>
              </a:rPr>
              <a:t>Quantity</a:t>
            </a:r>
          </a:p>
        </p:txBody>
      </p:sp>
      <p:sp>
        <p:nvSpPr>
          <p:cNvPr id="1801234" name="Rectangle 18"/>
          <p:cNvSpPr>
            <a:spLocks noChangeArrowheads="1"/>
          </p:cNvSpPr>
          <p:nvPr/>
        </p:nvSpPr>
        <p:spPr bwMode="auto">
          <a:xfrm>
            <a:off x="1709738" y="1600200"/>
            <a:ext cx="739775" cy="363538"/>
          </a:xfrm>
          <a:prstGeom prst="rect">
            <a:avLst/>
          </a:prstGeom>
          <a:noFill/>
          <a:ln w="12700">
            <a:noFill/>
            <a:miter lim="800000"/>
            <a:headEnd/>
            <a:tailEnd/>
          </a:ln>
          <a:effectLst/>
        </p:spPr>
        <p:txBody>
          <a:bodyPr wrap="none" lIns="90488" tIns="44450" rIns="90488" bIns="44450">
            <a:spAutoFit/>
          </a:bodyPr>
          <a:lstStyle/>
          <a:p>
            <a:r>
              <a:rPr lang="en-US" b="1">
                <a:latin typeface="Arial" charset="0"/>
              </a:rPr>
              <a:t>Price</a:t>
            </a:r>
          </a:p>
        </p:txBody>
      </p:sp>
      <p:grpSp>
        <p:nvGrpSpPr>
          <p:cNvPr id="4" name="Group 19"/>
          <p:cNvGrpSpPr>
            <a:grpSpLocks/>
          </p:cNvGrpSpPr>
          <p:nvPr/>
        </p:nvGrpSpPr>
        <p:grpSpPr bwMode="auto">
          <a:xfrm>
            <a:off x="2168525" y="3659188"/>
            <a:ext cx="3289300" cy="2651125"/>
            <a:chOff x="1105" y="2305"/>
            <a:chExt cx="2072" cy="1670"/>
          </a:xfrm>
        </p:grpSpPr>
        <p:sp>
          <p:nvSpPr>
            <p:cNvPr id="1801236" name="Rectangle 20"/>
            <p:cNvSpPr>
              <a:spLocks noChangeArrowheads="1"/>
            </p:cNvSpPr>
            <p:nvPr/>
          </p:nvSpPr>
          <p:spPr bwMode="auto">
            <a:xfrm>
              <a:off x="1105" y="2305"/>
              <a:ext cx="279" cy="248"/>
            </a:xfrm>
            <a:prstGeom prst="rect">
              <a:avLst/>
            </a:prstGeom>
            <a:noFill/>
            <a:ln w="12700">
              <a:noFill/>
              <a:miter lim="800000"/>
              <a:headEnd/>
              <a:tailEnd/>
            </a:ln>
            <a:effectLst/>
          </p:spPr>
          <p:txBody>
            <a:bodyPr wrap="none" lIns="90488" tIns="44450" rIns="90488" bIns="44450">
              <a:spAutoFit/>
            </a:bodyPr>
            <a:lstStyle/>
            <a:p>
              <a:r>
                <a:rPr lang="en-US" sz="2000" b="1" i="1">
                  <a:latin typeface="Arial" charset="0"/>
                </a:rPr>
                <a:t>P</a:t>
              </a:r>
              <a:r>
                <a:rPr lang="en-US" sz="2000" b="1" i="1" baseline="-25000">
                  <a:latin typeface="Arial" charset="0"/>
                </a:rPr>
                <a:t>0</a:t>
              </a:r>
            </a:p>
          </p:txBody>
        </p:sp>
        <p:sp>
          <p:nvSpPr>
            <p:cNvPr id="1801237" name="Line 21"/>
            <p:cNvSpPr>
              <a:spLocks noChangeShapeType="1"/>
            </p:cNvSpPr>
            <p:nvPr/>
          </p:nvSpPr>
          <p:spPr bwMode="auto">
            <a:xfrm>
              <a:off x="1401" y="2448"/>
              <a:ext cx="1567" cy="0"/>
            </a:xfrm>
            <a:prstGeom prst="line">
              <a:avLst/>
            </a:prstGeom>
            <a:noFill/>
            <a:ln w="25400">
              <a:solidFill>
                <a:schemeClr val="tx1"/>
              </a:solidFill>
              <a:prstDash val="dash"/>
              <a:round/>
              <a:headEnd/>
              <a:tailEnd/>
            </a:ln>
            <a:effectLst/>
          </p:spPr>
          <p:txBody>
            <a:bodyPr wrap="none" anchor="ctr"/>
            <a:lstStyle/>
            <a:p>
              <a:endParaRPr lang="en-US"/>
            </a:p>
          </p:txBody>
        </p:sp>
        <p:sp>
          <p:nvSpPr>
            <p:cNvPr id="1801238" name="Line 22"/>
            <p:cNvSpPr>
              <a:spLocks noChangeShapeType="1"/>
            </p:cNvSpPr>
            <p:nvPr/>
          </p:nvSpPr>
          <p:spPr bwMode="auto">
            <a:xfrm>
              <a:off x="3024" y="2409"/>
              <a:ext cx="0" cy="1375"/>
            </a:xfrm>
            <a:prstGeom prst="line">
              <a:avLst/>
            </a:prstGeom>
            <a:noFill/>
            <a:ln w="25400">
              <a:solidFill>
                <a:schemeClr val="tx1"/>
              </a:solidFill>
              <a:prstDash val="dash"/>
              <a:round/>
              <a:headEnd/>
              <a:tailEnd/>
            </a:ln>
            <a:effectLst/>
          </p:spPr>
          <p:txBody>
            <a:bodyPr wrap="none" anchor="ctr"/>
            <a:lstStyle/>
            <a:p>
              <a:endParaRPr lang="en-US"/>
            </a:p>
          </p:txBody>
        </p:sp>
        <p:sp>
          <p:nvSpPr>
            <p:cNvPr id="1801239" name="Oval 23"/>
            <p:cNvSpPr>
              <a:spLocks noChangeArrowheads="1"/>
            </p:cNvSpPr>
            <p:nvPr/>
          </p:nvSpPr>
          <p:spPr bwMode="auto">
            <a:xfrm>
              <a:off x="2976" y="2400"/>
              <a:ext cx="96" cy="96"/>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1801240" name="Rectangle 24"/>
            <p:cNvSpPr>
              <a:spLocks noChangeArrowheads="1"/>
            </p:cNvSpPr>
            <p:nvPr/>
          </p:nvSpPr>
          <p:spPr bwMode="auto">
            <a:xfrm>
              <a:off x="2881" y="3727"/>
              <a:ext cx="296" cy="248"/>
            </a:xfrm>
            <a:prstGeom prst="rect">
              <a:avLst/>
            </a:prstGeom>
            <a:noFill/>
            <a:ln w="12700">
              <a:noFill/>
              <a:miter lim="800000"/>
              <a:headEnd/>
              <a:tailEnd/>
            </a:ln>
            <a:effectLst/>
          </p:spPr>
          <p:txBody>
            <a:bodyPr wrap="none" lIns="90488" tIns="44450" rIns="90488" bIns="44450">
              <a:spAutoFit/>
            </a:bodyPr>
            <a:lstStyle/>
            <a:p>
              <a:r>
                <a:rPr lang="en-US" sz="2000" b="1" i="1">
                  <a:latin typeface="Arial" charset="0"/>
                </a:rPr>
                <a:t>Q</a:t>
              </a:r>
              <a:r>
                <a:rPr lang="en-US" sz="2000" b="1" i="1" baseline="-25000">
                  <a:latin typeface="Arial" charset="0"/>
                </a:rPr>
                <a:t>0</a:t>
              </a:r>
            </a:p>
          </p:txBody>
        </p:sp>
      </p:grpSp>
      <p:grpSp>
        <p:nvGrpSpPr>
          <p:cNvPr id="5" name="Group 25"/>
          <p:cNvGrpSpPr>
            <a:grpSpLocks/>
          </p:cNvGrpSpPr>
          <p:nvPr/>
        </p:nvGrpSpPr>
        <p:grpSpPr bwMode="auto">
          <a:xfrm>
            <a:off x="4149725" y="3200400"/>
            <a:ext cx="469900" cy="3109913"/>
            <a:chOff x="2614" y="2016"/>
            <a:chExt cx="296" cy="1959"/>
          </a:xfrm>
        </p:grpSpPr>
        <p:sp>
          <p:nvSpPr>
            <p:cNvPr id="1801242" name="Oval 26"/>
            <p:cNvSpPr>
              <a:spLocks noChangeArrowheads="1"/>
            </p:cNvSpPr>
            <p:nvPr/>
          </p:nvSpPr>
          <p:spPr bwMode="auto">
            <a:xfrm>
              <a:off x="2757" y="2016"/>
              <a:ext cx="96" cy="96"/>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1801243" name="Oval 27"/>
            <p:cNvSpPr>
              <a:spLocks noChangeArrowheads="1"/>
            </p:cNvSpPr>
            <p:nvPr/>
          </p:nvSpPr>
          <p:spPr bwMode="auto">
            <a:xfrm>
              <a:off x="2757" y="2784"/>
              <a:ext cx="96" cy="96"/>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1801244" name="Line 28"/>
            <p:cNvSpPr>
              <a:spLocks noChangeShapeType="1"/>
            </p:cNvSpPr>
            <p:nvPr/>
          </p:nvSpPr>
          <p:spPr bwMode="auto">
            <a:xfrm>
              <a:off x="2805" y="2073"/>
              <a:ext cx="0" cy="1711"/>
            </a:xfrm>
            <a:prstGeom prst="line">
              <a:avLst/>
            </a:prstGeom>
            <a:noFill/>
            <a:ln w="25400">
              <a:solidFill>
                <a:schemeClr val="tx1"/>
              </a:solidFill>
              <a:prstDash val="dash"/>
              <a:round/>
              <a:headEnd/>
              <a:tailEnd/>
            </a:ln>
            <a:effectLst/>
          </p:spPr>
          <p:txBody>
            <a:bodyPr wrap="none" anchor="ctr"/>
            <a:lstStyle/>
            <a:p>
              <a:endParaRPr lang="en-US"/>
            </a:p>
          </p:txBody>
        </p:sp>
        <p:sp>
          <p:nvSpPr>
            <p:cNvPr id="1801245" name="Rectangle 29"/>
            <p:cNvSpPr>
              <a:spLocks noChangeArrowheads="1"/>
            </p:cNvSpPr>
            <p:nvPr/>
          </p:nvSpPr>
          <p:spPr bwMode="auto">
            <a:xfrm>
              <a:off x="2614" y="3727"/>
              <a:ext cx="296" cy="248"/>
            </a:xfrm>
            <a:prstGeom prst="rect">
              <a:avLst/>
            </a:prstGeom>
            <a:noFill/>
            <a:ln w="12700">
              <a:noFill/>
              <a:miter lim="800000"/>
              <a:headEnd/>
              <a:tailEnd/>
            </a:ln>
            <a:effectLst/>
          </p:spPr>
          <p:txBody>
            <a:bodyPr wrap="none" lIns="90488" tIns="44450" rIns="90488" bIns="44450">
              <a:spAutoFit/>
            </a:bodyPr>
            <a:lstStyle/>
            <a:p>
              <a:r>
                <a:rPr lang="en-US" sz="2000" b="1" i="1">
                  <a:latin typeface="Arial" charset="0"/>
                </a:rPr>
                <a:t>Q</a:t>
              </a:r>
              <a:r>
                <a:rPr lang="en-US" sz="2000" b="1" i="1" baseline="-25000">
                  <a:latin typeface="Arial" charset="0"/>
                </a:rPr>
                <a:t>1</a:t>
              </a:r>
            </a:p>
          </p:txBody>
        </p:sp>
      </p:grpSp>
      <p:grpSp>
        <p:nvGrpSpPr>
          <p:cNvPr id="6" name="Group 30"/>
          <p:cNvGrpSpPr>
            <a:grpSpLocks/>
          </p:cNvGrpSpPr>
          <p:nvPr/>
        </p:nvGrpSpPr>
        <p:grpSpPr bwMode="auto">
          <a:xfrm>
            <a:off x="1482725" y="4183067"/>
            <a:ext cx="2881313" cy="582613"/>
            <a:chOff x="934" y="2635"/>
            <a:chExt cx="1815" cy="367"/>
          </a:xfrm>
        </p:grpSpPr>
        <p:sp>
          <p:nvSpPr>
            <p:cNvPr id="1801247" name="Rectangle 31"/>
            <p:cNvSpPr>
              <a:spLocks noChangeArrowheads="1"/>
            </p:cNvSpPr>
            <p:nvPr/>
          </p:nvSpPr>
          <p:spPr bwMode="auto">
            <a:xfrm>
              <a:off x="934" y="2635"/>
              <a:ext cx="769" cy="367"/>
            </a:xfrm>
            <a:prstGeom prst="rect">
              <a:avLst/>
            </a:prstGeom>
            <a:noFill/>
            <a:ln w="12700">
              <a:noFill/>
              <a:miter lim="800000"/>
              <a:headEnd/>
              <a:tailEnd/>
            </a:ln>
            <a:effectLst/>
          </p:spPr>
          <p:txBody>
            <a:bodyPr lIns="90488" tIns="44450" rIns="90488" bIns="44450">
              <a:spAutoFit/>
            </a:bodyPr>
            <a:lstStyle/>
            <a:p>
              <a:r>
                <a:rPr lang="en-US" sz="1600" b="1" i="1" dirty="0" err="1" smtClean="0">
                  <a:latin typeface="Arial" charset="0"/>
                </a:rPr>
                <a:t>P</a:t>
              </a:r>
              <a:r>
                <a:rPr lang="en-US" sz="1600" b="1" i="1" baseline="-25000" dirty="0" err="1" smtClean="0">
                  <a:latin typeface="Arial" charset="0"/>
                </a:rPr>
                <a:t>b</a:t>
              </a:r>
              <a:r>
                <a:rPr lang="en-US" sz="1600" b="1" dirty="0" smtClean="0">
                  <a:latin typeface="Arial" charset="0"/>
                </a:rPr>
                <a:t> </a:t>
              </a:r>
              <a:r>
                <a:rPr lang="en-US" sz="1600" b="1" dirty="0">
                  <a:latin typeface="Arial" charset="0"/>
                </a:rPr>
                <a:t>price </a:t>
              </a:r>
              <a:r>
                <a:rPr lang="en-US" sz="1600" b="1" dirty="0" smtClean="0">
                  <a:latin typeface="Arial" charset="0"/>
                </a:rPr>
                <a:t>sellers </a:t>
              </a:r>
              <a:r>
                <a:rPr lang="en-US" sz="1600" b="1" dirty="0">
                  <a:latin typeface="Arial" charset="0"/>
                </a:rPr>
                <a:t>get</a:t>
              </a:r>
              <a:endParaRPr lang="en-US" sz="1600" b="1" i="1" baseline="-25000" dirty="0">
                <a:latin typeface="Arial" charset="0"/>
              </a:endParaRPr>
            </a:p>
          </p:txBody>
        </p:sp>
        <p:sp>
          <p:nvSpPr>
            <p:cNvPr id="1801248" name="Line 32"/>
            <p:cNvSpPr>
              <a:spLocks noChangeShapeType="1"/>
            </p:cNvSpPr>
            <p:nvPr/>
          </p:nvSpPr>
          <p:spPr bwMode="auto">
            <a:xfrm>
              <a:off x="1662" y="2832"/>
              <a:ext cx="1087" cy="0"/>
            </a:xfrm>
            <a:prstGeom prst="line">
              <a:avLst/>
            </a:prstGeom>
            <a:noFill/>
            <a:ln w="25400">
              <a:solidFill>
                <a:schemeClr val="tx1"/>
              </a:solidFill>
              <a:prstDash val="dash"/>
              <a:round/>
              <a:headEnd/>
              <a:tailEnd/>
            </a:ln>
            <a:effectLst/>
          </p:spPr>
          <p:txBody>
            <a:bodyPr wrap="none" anchor="ctr"/>
            <a:lstStyle/>
            <a:p>
              <a:endParaRPr lang="en-US"/>
            </a:p>
          </p:txBody>
        </p:sp>
      </p:grpSp>
      <p:grpSp>
        <p:nvGrpSpPr>
          <p:cNvPr id="7" name="Group 33"/>
          <p:cNvGrpSpPr>
            <a:grpSpLocks/>
          </p:cNvGrpSpPr>
          <p:nvPr/>
        </p:nvGrpSpPr>
        <p:grpSpPr bwMode="auto">
          <a:xfrm>
            <a:off x="1425575" y="2897188"/>
            <a:ext cx="2938463" cy="577850"/>
            <a:chOff x="898" y="1825"/>
            <a:chExt cx="1851" cy="364"/>
          </a:xfrm>
        </p:grpSpPr>
        <p:sp>
          <p:nvSpPr>
            <p:cNvPr id="1801250" name="Line 34"/>
            <p:cNvSpPr>
              <a:spLocks noChangeShapeType="1"/>
            </p:cNvSpPr>
            <p:nvPr/>
          </p:nvSpPr>
          <p:spPr bwMode="auto">
            <a:xfrm>
              <a:off x="1662" y="2064"/>
              <a:ext cx="1087" cy="0"/>
            </a:xfrm>
            <a:prstGeom prst="line">
              <a:avLst/>
            </a:prstGeom>
            <a:noFill/>
            <a:ln w="25400">
              <a:solidFill>
                <a:schemeClr val="tx1"/>
              </a:solidFill>
              <a:prstDash val="dash"/>
              <a:round/>
              <a:headEnd/>
              <a:tailEnd/>
            </a:ln>
            <a:effectLst/>
          </p:spPr>
          <p:txBody>
            <a:bodyPr wrap="none" anchor="ctr"/>
            <a:lstStyle/>
            <a:p>
              <a:endParaRPr lang="en-US"/>
            </a:p>
          </p:txBody>
        </p:sp>
        <p:sp>
          <p:nvSpPr>
            <p:cNvPr id="1801251" name="Rectangle 35"/>
            <p:cNvSpPr>
              <a:spLocks noChangeArrowheads="1"/>
            </p:cNvSpPr>
            <p:nvPr/>
          </p:nvSpPr>
          <p:spPr bwMode="auto">
            <a:xfrm>
              <a:off x="898" y="1825"/>
              <a:ext cx="970" cy="364"/>
            </a:xfrm>
            <a:prstGeom prst="rect">
              <a:avLst/>
            </a:prstGeom>
            <a:noFill/>
            <a:ln w="12700">
              <a:noFill/>
              <a:miter lim="800000"/>
              <a:headEnd/>
              <a:tailEnd/>
            </a:ln>
            <a:effectLst/>
          </p:spPr>
          <p:txBody>
            <a:bodyPr lIns="90488" tIns="44450" rIns="90488" bIns="44450">
              <a:spAutoFit/>
            </a:bodyPr>
            <a:lstStyle/>
            <a:p>
              <a:r>
                <a:rPr lang="en-US" sz="1600" b="1" i="1" dirty="0" smtClean="0">
                  <a:latin typeface="Arial" charset="0"/>
                </a:rPr>
                <a:t>P</a:t>
              </a:r>
              <a:r>
                <a:rPr lang="en-US" sz="1600" b="1" i="1" baseline="-25000" dirty="0" smtClean="0">
                  <a:latin typeface="Arial" charset="0"/>
                </a:rPr>
                <a:t>a</a:t>
              </a:r>
              <a:r>
                <a:rPr lang="en-US" sz="1600" b="1" i="1" dirty="0" smtClean="0">
                  <a:latin typeface="Arial" charset="0"/>
                </a:rPr>
                <a:t> </a:t>
              </a:r>
              <a:r>
                <a:rPr lang="en-US" sz="1600" b="1" dirty="0">
                  <a:latin typeface="Arial" charset="0"/>
                </a:rPr>
                <a:t>price buyers pay</a:t>
              </a:r>
              <a:endParaRPr lang="en-US" sz="1600" b="1" i="1" baseline="-25000" dirty="0">
                <a:latin typeface="Arial" charset="0"/>
              </a:endParaRPr>
            </a:p>
          </p:txBody>
        </p:sp>
      </p:grpSp>
      <p:grpSp>
        <p:nvGrpSpPr>
          <p:cNvPr id="8" name="Group 36"/>
          <p:cNvGrpSpPr>
            <a:grpSpLocks/>
          </p:cNvGrpSpPr>
          <p:nvPr/>
        </p:nvGrpSpPr>
        <p:grpSpPr bwMode="auto">
          <a:xfrm>
            <a:off x="428625" y="3143253"/>
            <a:ext cx="1014413" cy="1357314"/>
            <a:chOff x="270" y="1980"/>
            <a:chExt cx="639" cy="855"/>
          </a:xfrm>
        </p:grpSpPr>
        <p:sp>
          <p:nvSpPr>
            <p:cNvPr id="1801253" name="AutoShape 37"/>
            <p:cNvSpPr>
              <a:spLocks/>
            </p:cNvSpPr>
            <p:nvPr/>
          </p:nvSpPr>
          <p:spPr bwMode="auto">
            <a:xfrm>
              <a:off x="675" y="1980"/>
              <a:ext cx="234" cy="855"/>
            </a:xfrm>
            <a:prstGeom prst="leftBrace">
              <a:avLst>
                <a:gd name="adj1" fmla="val 30449"/>
                <a:gd name="adj2" fmla="val 50000"/>
              </a:avLst>
            </a:prstGeom>
            <a:noFill/>
            <a:ln w="9525">
              <a:solidFill>
                <a:schemeClr val="tx1"/>
              </a:solidFill>
              <a:miter lim="800000"/>
              <a:headEnd/>
              <a:tailEnd/>
            </a:ln>
            <a:effectLst/>
          </p:spPr>
          <p:txBody>
            <a:bodyPr wrap="none" anchor="ctr"/>
            <a:lstStyle/>
            <a:p>
              <a:endParaRPr lang="en-US"/>
            </a:p>
          </p:txBody>
        </p:sp>
        <p:sp>
          <p:nvSpPr>
            <p:cNvPr id="1801254" name="Text Box 38"/>
            <p:cNvSpPr txBox="1">
              <a:spLocks noChangeArrowheads="1"/>
            </p:cNvSpPr>
            <p:nvPr/>
          </p:nvSpPr>
          <p:spPr bwMode="auto">
            <a:xfrm>
              <a:off x="270" y="2223"/>
              <a:ext cx="594" cy="523"/>
            </a:xfrm>
            <a:prstGeom prst="rect">
              <a:avLst/>
            </a:prstGeom>
            <a:noFill/>
            <a:ln w="9525">
              <a:noFill/>
              <a:miter lim="800000"/>
              <a:headEnd/>
              <a:tailEnd/>
            </a:ln>
            <a:effectLst/>
          </p:spPr>
          <p:txBody>
            <a:bodyPr wrap="square">
              <a:spAutoFit/>
            </a:bodyPr>
            <a:lstStyle/>
            <a:p>
              <a:pPr>
                <a:spcBef>
                  <a:spcPct val="50000"/>
                </a:spcBef>
              </a:pPr>
              <a:r>
                <a:rPr lang="en-US" sz="1600" b="1" dirty="0" smtClean="0">
                  <a:latin typeface="Arial" charset="0"/>
                </a:rPr>
                <a:t>Cost of trading </a:t>
              </a:r>
              <a:r>
                <a:rPr lang="en-US" sz="1600" b="1" dirty="0">
                  <a:latin typeface="Arial" charset="0"/>
                </a:rPr>
                <a:t>= $1.00</a:t>
              </a:r>
            </a:p>
          </p:txBody>
        </p:sp>
      </p:grpSp>
      <p:sp>
        <p:nvSpPr>
          <p:cNvPr id="44" name="TextBox 43"/>
          <p:cNvSpPr txBox="1"/>
          <p:nvPr/>
        </p:nvSpPr>
        <p:spPr>
          <a:xfrm>
            <a:off x="6781800" y="2743200"/>
            <a:ext cx="1600200" cy="369332"/>
          </a:xfrm>
          <a:prstGeom prst="rect">
            <a:avLst/>
          </a:prstGeom>
          <a:noFill/>
        </p:spPr>
        <p:txBody>
          <a:bodyPr wrap="square" rtlCol="0">
            <a:spAutoFit/>
          </a:bodyPr>
          <a:lstStyle/>
          <a:p>
            <a:r>
              <a:rPr lang="en-US" dirty="0" smtClean="0"/>
              <a:t>Supply curve</a:t>
            </a:r>
            <a:endParaRPr lang="en-US" dirty="0"/>
          </a:p>
        </p:txBody>
      </p:sp>
      <p:sp>
        <p:nvSpPr>
          <p:cNvPr id="45" name="TextBox 44"/>
          <p:cNvSpPr txBox="1"/>
          <p:nvPr/>
        </p:nvSpPr>
        <p:spPr>
          <a:xfrm>
            <a:off x="6477000" y="4724400"/>
            <a:ext cx="1905000" cy="369332"/>
          </a:xfrm>
          <a:prstGeom prst="rect">
            <a:avLst/>
          </a:prstGeom>
          <a:noFill/>
        </p:spPr>
        <p:txBody>
          <a:bodyPr wrap="square" rtlCol="0">
            <a:spAutoFit/>
          </a:bodyPr>
          <a:lstStyle/>
          <a:p>
            <a:r>
              <a:rPr lang="en-US" dirty="0" smtClean="0"/>
              <a:t>Demand Curve</a:t>
            </a:r>
            <a:endParaRPr lang="en-US"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righ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right)">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up)">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Bid and Ask Prices in Equilibrium</a:t>
            </a:r>
            <a:endParaRPr lang="en-US" dirty="0"/>
          </a:p>
        </p:txBody>
      </p:sp>
      <p:sp>
        <p:nvSpPr>
          <p:cNvPr id="3" name="Content Placeholder 2"/>
          <p:cNvSpPr>
            <a:spLocks noGrp="1"/>
          </p:cNvSpPr>
          <p:nvPr>
            <p:ph sz="quarter" idx="13"/>
          </p:nvPr>
        </p:nvSpPr>
        <p:spPr>
          <a:xfrm>
            <a:off x="0" y="1600200"/>
            <a:ext cx="8915400" cy="5105400"/>
          </a:xfrm>
        </p:spPr>
        <p:txBody>
          <a:bodyPr>
            <a:normAutofit fontScale="92500"/>
          </a:bodyPr>
          <a:lstStyle/>
          <a:p>
            <a:r>
              <a:rPr lang="en-US" dirty="0" smtClean="0"/>
              <a:t>Equilibrium will not be at a price of P</a:t>
            </a:r>
            <a:r>
              <a:rPr lang="en-US" baseline="-25000" dirty="0" smtClean="0"/>
              <a:t>0</a:t>
            </a:r>
            <a:r>
              <a:rPr lang="en-US" dirty="0" smtClean="0"/>
              <a:t>, because at that price, the demand will be Q</a:t>
            </a:r>
            <a:r>
              <a:rPr lang="en-US" baseline="-25000" dirty="0" smtClean="0"/>
              <a:t>0</a:t>
            </a:r>
            <a:r>
              <a:rPr lang="en-US" dirty="0" smtClean="0"/>
              <a:t>; however, the supply will be less than Q</a:t>
            </a:r>
            <a:r>
              <a:rPr lang="en-US" baseline="-25000" dirty="0" smtClean="0"/>
              <a:t>0</a:t>
            </a:r>
            <a:r>
              <a:rPr lang="en-US" dirty="0" smtClean="0"/>
              <a:t> because the seller will only get a price equal to P</a:t>
            </a:r>
            <a:r>
              <a:rPr lang="en-US" baseline="-25000" dirty="0" smtClean="0"/>
              <a:t>0</a:t>
            </a:r>
            <a:r>
              <a:rPr lang="en-US" dirty="0" smtClean="0"/>
              <a:t>-1. </a:t>
            </a:r>
          </a:p>
          <a:p>
            <a:r>
              <a:rPr lang="en-US" dirty="0" smtClean="0"/>
              <a:t>However, at an asking price </a:t>
            </a:r>
            <a:r>
              <a:rPr lang="en-US" dirty="0"/>
              <a:t>of </a:t>
            </a:r>
            <a:r>
              <a:rPr lang="en-US" dirty="0" smtClean="0"/>
              <a:t>P</a:t>
            </a:r>
            <a:r>
              <a:rPr lang="en-US" baseline="-25000" dirty="0" smtClean="0"/>
              <a:t>a</a:t>
            </a:r>
            <a:r>
              <a:rPr lang="en-US" dirty="0" smtClean="0"/>
              <a:t>, demand will be Q</a:t>
            </a:r>
            <a:r>
              <a:rPr lang="en-US" baseline="-25000" dirty="0" smtClean="0"/>
              <a:t>1</a:t>
            </a:r>
            <a:r>
              <a:rPr lang="en-US" dirty="0" smtClean="0"/>
              <a:t> and supply will also be exactly Q</a:t>
            </a:r>
            <a:r>
              <a:rPr lang="en-US" baseline="-25000" dirty="0" smtClean="0"/>
              <a:t>1</a:t>
            </a:r>
            <a:r>
              <a:rPr lang="en-US" dirty="0" smtClean="0"/>
              <a:t>, because the price that sellers get will be P</a:t>
            </a:r>
            <a:r>
              <a:rPr lang="en-US" baseline="-25000" dirty="0" smtClean="0"/>
              <a:t>a</a:t>
            </a:r>
            <a:r>
              <a:rPr lang="en-US" dirty="0" smtClean="0"/>
              <a:t>-1, and the supply at that price is exactly Q</a:t>
            </a:r>
            <a:r>
              <a:rPr lang="en-US" baseline="-25000" dirty="0" smtClean="0"/>
              <a:t>1</a:t>
            </a:r>
            <a:r>
              <a:rPr lang="en-US" dirty="0" smtClean="0"/>
              <a:t>., </a:t>
            </a:r>
          </a:p>
          <a:p>
            <a:r>
              <a:rPr lang="en-US" dirty="0" smtClean="0"/>
              <a:t>P</a:t>
            </a:r>
            <a:r>
              <a:rPr lang="en-US" baseline="-25000" dirty="0" smtClean="0"/>
              <a:t>a</a:t>
            </a:r>
            <a:r>
              <a:rPr lang="en-US" dirty="0" smtClean="0"/>
              <a:t> is called the ask price, the price at which a seller stands ready to sell the good</a:t>
            </a:r>
            <a:r>
              <a:rPr lang="en-US" dirty="0"/>
              <a:t>. </a:t>
            </a:r>
            <a:r>
              <a:rPr lang="en-US" dirty="0" err="1" smtClean="0"/>
              <a:t>P</a:t>
            </a:r>
            <a:r>
              <a:rPr lang="en-US" baseline="-25000" dirty="0" err="1" smtClean="0"/>
              <a:t>b</a:t>
            </a:r>
            <a:r>
              <a:rPr lang="en-US" dirty="0" smtClean="0"/>
              <a:t> is the bid price, the price at which the seller stands ready to buy the good.  This is so, because if he buys it at </a:t>
            </a:r>
            <a:r>
              <a:rPr lang="en-US" dirty="0" err="1" smtClean="0"/>
              <a:t>P</a:t>
            </a:r>
            <a:r>
              <a:rPr lang="en-US" baseline="-25000" dirty="0" err="1" smtClean="0"/>
              <a:t>b</a:t>
            </a:r>
            <a:r>
              <a:rPr lang="en-US" dirty="0" smtClean="0"/>
              <a:t>, he can turn around and cover his costs by selling it at P</a:t>
            </a:r>
            <a:r>
              <a:rPr lang="en-US" baseline="-25000" dirty="0" smtClean="0"/>
              <a:t>a</a:t>
            </a:r>
            <a:r>
              <a:rPr lang="en-US" dirty="0" smtClean="0"/>
              <a:t> (which is equal to P</a:t>
            </a:r>
            <a:r>
              <a:rPr lang="en-US" baseline="-25000" dirty="0" smtClean="0"/>
              <a:t>b</a:t>
            </a:r>
            <a:r>
              <a:rPr lang="en-US" dirty="0" smtClean="0"/>
              <a:t>+1).</a:t>
            </a:r>
          </a:p>
          <a:p>
            <a:endParaRPr lang="en-US" dirty="0"/>
          </a:p>
        </p:txBody>
      </p:sp>
      <p:sp>
        <p:nvSpPr>
          <p:cNvPr id="4" name="Slide Number Placeholder 3"/>
          <p:cNvSpPr>
            <a:spLocks noGrp="1"/>
          </p:cNvSpPr>
          <p:nvPr>
            <p:ph type="sldNum" sz="quarter" idx="12"/>
          </p:nvPr>
        </p:nvSpPr>
        <p:spPr/>
        <p:txBody>
          <a:bodyPr/>
          <a:lstStyle/>
          <a:p>
            <a:fld id="{E8C80D2A-EA4E-4A37-A9DF-772D0EA46EC5}"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19174252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353"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Bid and Ask Prices in Equilibrium</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9</a:t>
            </a:fld>
            <a:endParaRPr lang="en-US" dirty="0"/>
          </a:p>
        </p:txBody>
      </p:sp>
      <p:sp>
        <p:nvSpPr>
          <p:cNvPr id="4" name="Content Placeholder 3"/>
          <p:cNvSpPr>
            <a:spLocks noGrp="1"/>
          </p:cNvSpPr>
          <p:nvPr>
            <p:ph sz="quarter" idx="13"/>
          </p:nvPr>
        </p:nvSpPr>
        <p:spPr/>
        <p:txBody>
          <a:bodyPr/>
          <a:lstStyle/>
          <a:p>
            <a:r>
              <a:rPr lang="en-US" dirty="0"/>
              <a:t>Clearly, if trading costs are lower in some places, then </a:t>
            </a:r>
            <a:r>
              <a:rPr lang="en-US" dirty="0" smtClean="0"/>
              <a:t>ask prices will be lower and the difference between the bid and ask prices (the </a:t>
            </a:r>
            <a:r>
              <a:rPr lang="en-US" dirty="0"/>
              <a:t>bid-ask spread) will </a:t>
            </a:r>
            <a:r>
              <a:rPr lang="en-US" dirty="0" smtClean="0"/>
              <a:t>also be </a:t>
            </a:r>
            <a:r>
              <a:rPr lang="en-US" dirty="0"/>
              <a:t>lower there.  </a:t>
            </a:r>
            <a:endParaRPr lang="en-US" dirty="0" smtClean="0"/>
          </a:p>
          <a:p>
            <a:r>
              <a:rPr lang="en-US" dirty="0" smtClean="0"/>
              <a:t>If </a:t>
            </a:r>
            <a:r>
              <a:rPr lang="en-US" dirty="0"/>
              <a:t>buyers also have costs of trading, the market may be segmented into several submarkets with their own prices and bid-ask spreads, but the differences will be restricted by the costs of moving from one market to another.</a:t>
            </a:r>
          </a:p>
          <a:p>
            <a:r>
              <a:rPr lang="en-US" dirty="0"/>
              <a:t>If there are no frictions, the price will be exactly P</a:t>
            </a:r>
            <a:r>
              <a:rPr lang="en-US" baseline="-25000" dirty="0"/>
              <a:t>0</a:t>
            </a:r>
            <a:r>
              <a:rPr lang="en-US" dirty="0"/>
              <a:t> in equilibrium.</a:t>
            </a:r>
          </a:p>
          <a:p>
            <a:endParaRPr lang="en-US" dirty="0"/>
          </a:p>
        </p:txBody>
      </p:sp>
    </p:spTree>
    <p:extLst>
      <p:ext uri="{BB962C8B-B14F-4D97-AF65-F5344CB8AC3E}">
        <p14:creationId xmlns:p14="http://schemas.microsoft.com/office/powerpoint/2010/main" val="185304413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LJD1_BKMjPOCVKwDTGQRP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69Gh7LiYJPYnKIfyznaj8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E81107FE0A704B8458C943278B4E1F" ma:contentTypeVersion="14" ma:contentTypeDescription="Create a new document." ma:contentTypeScope="" ma:versionID="2fd5a7cb21a3863c95711824125798b0">
  <xsd:schema xmlns:xsd="http://www.w3.org/2001/XMLSchema" xmlns:xs="http://www.w3.org/2001/XMLSchema" xmlns:p="http://schemas.microsoft.com/office/2006/metadata/properties" xmlns:ns3="bcb18cd9-2614-41de-a438-05e8f58d2b4e" xmlns:ns4="9cd9834e-9656-4a9f-bc4d-b5b5e1a3e387" targetNamespace="http://schemas.microsoft.com/office/2006/metadata/properties" ma:root="true" ma:fieldsID="c5f30785e1c3662c84abbf26b6bac5bb" ns3:_="" ns4:_="">
    <xsd:import namespace="bcb18cd9-2614-41de-a438-05e8f58d2b4e"/>
    <xsd:import namespace="9cd9834e-9656-4a9f-bc4d-b5b5e1a3e38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b18cd9-2614-41de-a438-05e8f58d2b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cd9834e-9656-4a9f-bc4d-b5b5e1a3e3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4D8515F-E679-4FA1-88B5-8EB31CCD71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b18cd9-2614-41de-a438-05e8f58d2b4e"/>
    <ds:schemaRef ds:uri="9cd9834e-9656-4a9f-bc4d-b5b5e1a3e3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9A82503-5413-41E7-A523-35D905CE0968}">
  <ds:schemaRefs>
    <ds:schemaRef ds:uri="http://schemas.microsoft.com/sharepoint/v3/contenttype/forms"/>
  </ds:schemaRefs>
</ds:datastoreItem>
</file>

<file path=customXml/itemProps3.xml><?xml version="1.0" encoding="utf-8"?>
<ds:datastoreItem xmlns:ds="http://schemas.openxmlformats.org/officeDocument/2006/customXml" ds:itemID="{903CCBF6-08E8-4477-845C-1494E5F11757}">
  <ds:schemaRefs>
    <ds:schemaRef ds:uri="9cd9834e-9656-4a9f-bc4d-b5b5e1a3e387"/>
    <ds:schemaRef ds:uri="http://purl.org/dc/dcmitype/"/>
    <ds:schemaRef ds:uri="http://schemas.openxmlformats.org/package/2006/metadata/core-properties"/>
    <ds:schemaRef ds:uri="http://purl.org/dc/elements/1.1/"/>
    <ds:schemaRef ds:uri="bcb18cd9-2614-41de-a438-05e8f58d2b4e"/>
    <ds:schemaRef ds:uri="http://schemas.microsoft.com/office/2006/documentManagement/types"/>
    <ds:schemaRef ds:uri="http://www.w3.org/XML/1998/namespace"/>
    <ds:schemaRef ds:uri="http://purl.org/dc/term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Process diagram</Template>
  <TotalTime>0</TotalTime>
  <Words>6432</Words>
  <Application>Microsoft Office PowerPoint</Application>
  <PresentationFormat>On-screen Show (4:3)</PresentationFormat>
  <Paragraphs>386</Paragraphs>
  <Slides>47</Slides>
  <Notes>24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7" baseType="lpstr">
      <vt:lpstr>SimSun</vt:lpstr>
      <vt:lpstr>Arial</vt:lpstr>
      <vt:lpstr>Calibri</vt:lpstr>
      <vt:lpstr>Georgia</vt:lpstr>
      <vt:lpstr>Symbol</vt:lpstr>
      <vt:lpstr>Times New Roman</vt:lpstr>
      <vt:lpstr>Wingdings</vt:lpstr>
      <vt:lpstr>Wingdings 2</vt:lpstr>
      <vt:lpstr>Process diagram</vt:lpstr>
      <vt:lpstr>think-cell Slide</vt:lpstr>
      <vt:lpstr>Arbitrage, Financial Decisions and The Time Value of Money</vt:lpstr>
      <vt:lpstr>Learning Objectives</vt:lpstr>
      <vt:lpstr>Law of One Price (LOP)</vt:lpstr>
      <vt:lpstr>Equilibrium</vt:lpstr>
      <vt:lpstr>Buying and Selling Prices: Equilibrium</vt:lpstr>
      <vt:lpstr>Law of One Price</vt:lpstr>
      <vt:lpstr>Buying and Selling Prices: Equilibrium</vt:lpstr>
      <vt:lpstr>Bid and Ask Prices in Equilibrium</vt:lpstr>
      <vt:lpstr>Bid and Ask Prices in Equilibrium</vt:lpstr>
      <vt:lpstr>Pricing without frictions: Arbitrage</vt:lpstr>
      <vt:lpstr>Prices without frictions</vt:lpstr>
      <vt:lpstr>The Law of One Price and Financial Assets</vt:lpstr>
      <vt:lpstr>Poll: Arbitrage</vt:lpstr>
      <vt:lpstr>The Law of One Price and Financial Assets</vt:lpstr>
      <vt:lpstr>Arbitrage in Financial Markets</vt:lpstr>
      <vt:lpstr>Valuing non-traded Financial Assets</vt:lpstr>
      <vt:lpstr>Doing Capital Budgeting using Primary Asset Prices</vt:lpstr>
      <vt:lpstr>Recovering Primary Asset Prices</vt:lpstr>
      <vt:lpstr>Recovering primary asset prices</vt:lpstr>
      <vt:lpstr>Capital budgeting &amp; non-traded assets</vt:lpstr>
      <vt:lpstr>Arbitrage in Financial Markets</vt:lpstr>
      <vt:lpstr>Arbitrage in Financial Markets: Example</vt:lpstr>
      <vt:lpstr>Arbitrage in Financial Markets: Example</vt:lpstr>
      <vt:lpstr>Asset Price and Present Value</vt:lpstr>
      <vt:lpstr>More about prices of Primary Financial Assets</vt:lpstr>
      <vt:lpstr>Poll: Primary Assets</vt:lpstr>
      <vt:lpstr>Different ways to describe coffee prices</vt:lpstr>
      <vt:lpstr>Rates</vt:lpstr>
      <vt:lpstr>Poll: One-period Discount Rates</vt:lpstr>
      <vt:lpstr>Rates</vt:lpstr>
      <vt:lpstr>Computing Annualized Rates</vt:lpstr>
      <vt:lpstr>Annualized Rates</vt:lpstr>
      <vt:lpstr>Annualized Returns</vt:lpstr>
      <vt:lpstr>Poll: Two-period discount rate</vt:lpstr>
      <vt:lpstr>Using rates to price 1-period assets</vt:lpstr>
      <vt:lpstr>Using rates to price 2-period assets</vt:lpstr>
      <vt:lpstr>The general discounting rule</vt:lpstr>
      <vt:lpstr>Where do we get discount rates from?</vt:lpstr>
      <vt:lpstr>Poll: The Right Discount Rate</vt:lpstr>
      <vt:lpstr>The NPV rule</vt:lpstr>
      <vt:lpstr>Where do we get discount rates?</vt:lpstr>
      <vt:lpstr>NPV Rule, Capital Budgeting &amp; Primary Asset Prices </vt:lpstr>
      <vt:lpstr>Prices of Riskless Primary Securities: Advanced</vt:lpstr>
      <vt:lpstr>Prices of Riskless Primary Securities: Advanced</vt:lpstr>
      <vt:lpstr>Estimating interest rates: Advanced</vt:lpstr>
      <vt:lpstr>Discount Rates for Risky Assets</vt:lpstr>
      <vt:lpstr>The CAPM and risky cashflows: Advanced</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2009-02-05T02:09:49Z</dcterms:created>
  <dcterms:modified xsi:type="dcterms:W3CDTF">2023-02-22T22:56:49Z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y fmtid="{D5CDD505-2E9C-101B-9397-08002B2CF9AE}" pid="3" name="ContentTypeId">
    <vt:lpwstr>0x01010004E81107FE0A704B8458C943278B4E1F</vt:lpwstr>
  </property>
</Properties>
</file>