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2.xml" ContentType="application/vnd.openxmlformats-officedocument.presentationml.comments+xml"/>
  <Override PartName="/ppt/notesSlides/notesSlide9.xml" ContentType="application/vnd.openxmlformats-officedocument.presentationml.notesSlide+xml"/>
  <Override PartName="/ppt/comments/comment3.xml" ContentType="application/vnd.openxmlformats-officedocument.presentationml.comments+xml"/>
  <Override PartName="/ppt/notesSlides/notesSlide10.xml" ContentType="application/vnd.openxmlformats-officedocument.presentationml.notesSlide+xml"/>
  <Override PartName="/ppt/comments/comment4.xml" ContentType="application/vnd.openxmlformats-officedocument.presentationml.comments+xml"/>
  <Override PartName="/ppt/tags/tag3.xml" ContentType="application/vnd.openxmlformats-officedocument.presentationml.tags+xml"/>
  <Override PartName="/ppt/comments/comment5.xml" ContentType="application/vnd.openxmlformats-officedocument.presentationml.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15.xml" ContentType="application/vnd.openxmlformats-officedocument.presentationml.notesSlide+xml"/>
  <Override PartName="/ppt/tags/tag6.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7.xml" ContentType="application/vnd.openxmlformats-officedocument.presentationml.tags+xml"/>
  <Override PartName="/ppt/notesSlides/notesSlide19.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0.xml" ContentType="application/vnd.openxmlformats-officedocument.presentationml.notesSlide+xml"/>
  <Override PartName="/ppt/comments/comment6.xml" ContentType="application/vnd.openxmlformats-officedocument.presentationml.comments+xml"/>
  <Override PartName="/ppt/notesSlides/notesSlide21.xml" ContentType="application/vnd.openxmlformats-officedocument.presentationml.notesSlide+xml"/>
  <Override PartName="/ppt/tags/tag11.xml" ContentType="application/vnd.openxmlformats-officedocument.presentationml.tag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4"/>
  </p:sldMasterIdLst>
  <p:notesMasterIdLst>
    <p:notesMasterId r:id="rId39"/>
  </p:notesMasterIdLst>
  <p:handoutMasterIdLst>
    <p:handoutMasterId r:id="rId40"/>
  </p:handoutMasterIdLst>
  <p:sldIdLst>
    <p:sldId id="256" r:id="rId5"/>
    <p:sldId id="257" r:id="rId6"/>
    <p:sldId id="260" r:id="rId7"/>
    <p:sldId id="261" r:id="rId8"/>
    <p:sldId id="314" r:id="rId9"/>
    <p:sldId id="262" r:id="rId10"/>
    <p:sldId id="263" r:id="rId11"/>
    <p:sldId id="264" r:id="rId12"/>
    <p:sldId id="266" r:id="rId13"/>
    <p:sldId id="313" r:id="rId14"/>
    <p:sldId id="268" r:id="rId15"/>
    <p:sldId id="298" r:id="rId16"/>
    <p:sldId id="267" r:id="rId17"/>
    <p:sldId id="284" r:id="rId18"/>
    <p:sldId id="269" r:id="rId19"/>
    <p:sldId id="270" r:id="rId20"/>
    <p:sldId id="299" r:id="rId21"/>
    <p:sldId id="305" r:id="rId22"/>
    <p:sldId id="271" r:id="rId23"/>
    <p:sldId id="294" r:id="rId24"/>
    <p:sldId id="300" r:id="rId25"/>
    <p:sldId id="272" r:id="rId26"/>
    <p:sldId id="285" r:id="rId27"/>
    <p:sldId id="292" r:id="rId28"/>
    <p:sldId id="273" r:id="rId29"/>
    <p:sldId id="302" r:id="rId30"/>
    <p:sldId id="306" r:id="rId31"/>
    <p:sldId id="301" r:id="rId32"/>
    <p:sldId id="303" r:id="rId33"/>
    <p:sldId id="286" r:id="rId34"/>
    <p:sldId id="274" r:id="rId35"/>
    <p:sldId id="307" r:id="rId36"/>
    <p:sldId id="304" r:id="rId37"/>
    <p:sldId id="275" r:id="rId38"/>
  </p:sldIdLst>
  <p:sldSz cx="9144000" cy="6858000" type="letter"/>
  <p:notesSz cx="6858000" cy="9296400"/>
  <p:custDataLst>
    <p:tags r:id="rId41"/>
  </p:custData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Times New Roman" panose="02020603050405020304" pitchFamily="18"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ce University" initials="PU" lastIdx="1" clrIdx="0"/>
  <p:cmAuthor id="2" name="Viswanath, Prof. P.V." initials="VPP" lastIdx="7" clrIdx="1">
    <p:extLst>
      <p:ext uri="{19B8F6BF-5375-455C-9EA6-DF929625EA0E}">
        <p15:presenceInfo xmlns:p15="http://schemas.microsoft.com/office/powerpoint/2012/main" userId="S-1-5-21-254494878-1253622069-3383492343-328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9900"/>
    <a:srgbClr val="FFFFF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052" autoAdjust="0"/>
    <p:restoredTop sz="90929" autoAdjust="0"/>
  </p:normalViewPr>
  <p:slideViewPr>
    <p:cSldViewPr>
      <p:cViewPr varScale="1">
        <p:scale>
          <a:sx n="71" d="100"/>
          <a:sy n="71" d="100"/>
        </p:scale>
        <p:origin x="44" y="3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64" y="-6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notesMaster" Target="notesMasters/notes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handoutMaster" Target="handoutMasters/handoutMaster1.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tags" Target="tags/tag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3-05-17T09:19:48.838" idx="1">
    <p:pos x="10" y="10"/>
    <p:text>For each of these functions, ask yourself why it is important, where you see it, how it affects you personally, how it affects the structure of society, how you have seen it reflected in recent news reports.</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3-05-17T09:26:14.550" idx="2">
    <p:pos x="10" y="10"/>
    <p:text>There has been a flowering of new ways to clear and settle payments and transfer money.  How many can you think of?</p:text>
    <p:extLst>
      <p:ext uri="{C676402C-5697-4E1C-873F-D02D1690AC5C}">
        <p15:threadingInfo xmlns:p15="http://schemas.microsoft.com/office/powerpoint/2012/main" timeZoneBias="24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3-05-17T09:33:31.822" idx="4">
    <p:pos x="10" y="10"/>
    <p:text>How does the Block Chain work in effecting payment transfer?  What is different about it?</p:text>
    <p:extLst>
      <p:ext uri="{C676402C-5697-4E1C-873F-D02D1690AC5C}">
        <p15:threadingInfo xmlns:p15="http://schemas.microsoft.com/office/powerpoint/2012/main" timeZoneBias="24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3-05-17T09:36:57.491" idx="5">
    <p:pos x="10" y="10"/>
    <p:text>Why is it necessary for there to be a credit check on a merchant?</p:text>
    <p:extLst>
      <p:ext uri="{C676402C-5697-4E1C-873F-D02D1690AC5C}">
        <p15:threadingInfo xmlns:p15="http://schemas.microsoft.com/office/powerpoint/2012/main" timeZoneBias="240"/>
      </p:ext>
    </p:extLst>
  </p:cm>
  <p:cm authorId="2" dt="2023-05-17T09:37:37.458" idx="6">
    <p:pos x="4320" y="1750"/>
    <p:text>Why is there a need for a credit card association?  Is this like a franchiser?  Is it a cooperative marketing arrangement?</p:text>
    <p:extLst>
      <p:ext uri="{C676402C-5697-4E1C-873F-D02D1690AC5C}">
        <p15:threadingInfo xmlns:p15="http://schemas.microsoft.com/office/powerpoint/2012/main" timeZoneBias="24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3-05-17T09:41:14.671" idx="7">
    <p:pos x="10" y="10"/>
    <p:text>https://www.chargebackgurus.com/blog/chargeback-definitions-issuing-bank-vs-acquiring-bank</p:text>
    <p:extLst>
      <p:ext uri="{C676402C-5697-4E1C-873F-D02D1690AC5C}">
        <p15:threadingInfo xmlns:p15="http://schemas.microsoft.com/office/powerpoint/2012/main" timeZoneBias="24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09-01-21T19:15:13.997" idx="1">
    <p:pos x="10" y="10"/>
    <p:text>The moral hazard problem occurs because people figure that the government is not able politically to not help them in difficult siutations.  As a result, they take excessive risk.</p:text>
  </p:cm>
</p:cmLst>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914400" y="4416425"/>
            <a:ext cx="5029200" cy="4183063"/>
          </a:xfrm>
          <a:prstGeom prst="rect">
            <a:avLst/>
          </a:prstGeom>
          <a:noFill/>
          <a:ln w="12700">
            <a:noFill/>
            <a:miter lim="800000"/>
            <a:headEnd/>
            <a:tailEnd/>
          </a:ln>
          <a:effectLst/>
        </p:spPr>
        <p:txBody>
          <a:bodyPr vert="horz" wrap="square" lIns="91342" tIns="44870" rIns="91342" bIns="44870"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468816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14425" y="704850"/>
            <a:ext cx="4629150" cy="3471863"/>
          </a:xfrm>
          <a:ln/>
        </p:spPr>
      </p:sp>
      <p:sp>
        <p:nvSpPr>
          <p:cNvPr id="37891" name="Rectangle 3"/>
          <p:cNvSpPr>
            <a:spLocks noGrp="1" noChangeArrowheads="1"/>
          </p:cNvSpPr>
          <p:nvPr>
            <p:ph type="body" idx="1"/>
          </p:nvPr>
        </p:nvSpPr>
        <p:spPr>
          <a:xfrm>
            <a:off x="914400" y="4416425"/>
            <a:ext cx="5029200" cy="4181475"/>
          </a:xfrm>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68263"/>
            <a:ext cx="8678863" cy="6713537"/>
            <a:chOff x="0" y="43"/>
            <a:chExt cx="5467" cy="4229"/>
          </a:xfrm>
        </p:grpSpPr>
        <p:sp>
          <p:nvSpPr>
            <p:cNvPr id="5" name="Rectangle 3"/>
            <p:cNvSpPr>
              <a:spLocks noChangeArrowheads="1"/>
            </p:cNvSpPr>
            <p:nvPr userDrawn="1"/>
          </p:nvSpPr>
          <p:spPr bwMode="auto">
            <a:xfrm>
              <a:off x="692" y="494"/>
              <a:ext cx="4775" cy="936"/>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smtClean="0"/>
            </a:p>
          </p:txBody>
        </p:sp>
        <p:grpSp>
          <p:nvGrpSpPr>
            <p:cNvPr id="6" name="Group 4"/>
            <p:cNvGrpSpPr>
              <a:grpSpLocks/>
            </p:cNvGrpSpPr>
            <p:nvPr userDrawn="1"/>
          </p:nvGrpSpPr>
          <p:grpSpPr bwMode="auto">
            <a:xfrm>
              <a:off x="0" y="43"/>
              <a:ext cx="624" cy="4229"/>
              <a:chOff x="0" y="43"/>
              <a:chExt cx="624" cy="4229"/>
            </a:xfrm>
          </p:grpSpPr>
          <p:sp>
            <p:nvSpPr>
              <p:cNvPr id="7" name="Line 5"/>
              <p:cNvSpPr>
                <a:spLocks noChangeShapeType="1"/>
              </p:cNvSpPr>
              <p:nvPr userDrawn="1"/>
            </p:nvSpPr>
            <p:spPr bwMode="auto">
              <a:xfrm>
                <a:off x="0" y="4203"/>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Line 6"/>
              <p:cNvSpPr>
                <a:spLocks noChangeShapeType="1"/>
              </p:cNvSpPr>
              <p:nvPr userDrawn="1"/>
            </p:nvSpPr>
            <p:spPr bwMode="auto">
              <a:xfrm>
                <a:off x="0" y="4239"/>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Line 7"/>
              <p:cNvSpPr>
                <a:spLocks noChangeShapeType="1"/>
              </p:cNvSpPr>
              <p:nvPr userDrawn="1"/>
            </p:nvSpPr>
            <p:spPr bwMode="auto">
              <a:xfrm>
                <a:off x="0" y="4272"/>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 name="Line 8"/>
              <p:cNvSpPr>
                <a:spLocks noChangeShapeType="1"/>
              </p:cNvSpPr>
              <p:nvPr userDrawn="1"/>
            </p:nvSpPr>
            <p:spPr bwMode="auto">
              <a:xfrm>
                <a:off x="0" y="4113"/>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 name="Line 9"/>
              <p:cNvSpPr>
                <a:spLocks noChangeShapeType="1"/>
              </p:cNvSpPr>
              <p:nvPr userDrawn="1"/>
            </p:nvSpPr>
            <p:spPr bwMode="auto">
              <a:xfrm>
                <a:off x="0" y="4065"/>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2" name="Line 10"/>
              <p:cNvSpPr>
                <a:spLocks noChangeShapeType="1"/>
              </p:cNvSpPr>
              <p:nvPr userDrawn="1"/>
            </p:nvSpPr>
            <p:spPr bwMode="auto">
              <a:xfrm>
                <a:off x="0" y="4158"/>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3" name="Line 11"/>
              <p:cNvSpPr>
                <a:spLocks noChangeShapeType="1"/>
              </p:cNvSpPr>
              <p:nvPr userDrawn="1"/>
            </p:nvSpPr>
            <p:spPr bwMode="auto">
              <a:xfrm>
                <a:off x="0" y="3666"/>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Line 12"/>
              <p:cNvSpPr>
                <a:spLocks noChangeShapeType="1"/>
              </p:cNvSpPr>
              <p:nvPr userDrawn="1"/>
            </p:nvSpPr>
            <p:spPr bwMode="auto">
              <a:xfrm>
                <a:off x="0" y="3639"/>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5" name="Line 13"/>
              <p:cNvSpPr>
                <a:spLocks noChangeShapeType="1"/>
              </p:cNvSpPr>
              <p:nvPr userDrawn="1"/>
            </p:nvSpPr>
            <p:spPr bwMode="auto">
              <a:xfrm>
                <a:off x="0" y="4020"/>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6" name="Line 14"/>
              <p:cNvSpPr>
                <a:spLocks noChangeShapeType="1"/>
              </p:cNvSpPr>
              <p:nvPr userDrawn="1"/>
            </p:nvSpPr>
            <p:spPr bwMode="auto">
              <a:xfrm>
                <a:off x="0" y="3894"/>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Line 15"/>
              <p:cNvSpPr>
                <a:spLocks noChangeShapeType="1"/>
              </p:cNvSpPr>
              <p:nvPr userDrawn="1"/>
            </p:nvSpPr>
            <p:spPr bwMode="auto">
              <a:xfrm>
                <a:off x="0" y="3813"/>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8" name="Line 16"/>
              <p:cNvSpPr>
                <a:spLocks noChangeShapeType="1"/>
              </p:cNvSpPr>
              <p:nvPr userDrawn="1"/>
            </p:nvSpPr>
            <p:spPr bwMode="auto">
              <a:xfrm>
                <a:off x="0" y="3999"/>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9" name="Line 17"/>
              <p:cNvSpPr>
                <a:spLocks noChangeShapeType="1"/>
              </p:cNvSpPr>
              <p:nvPr userDrawn="1"/>
            </p:nvSpPr>
            <p:spPr bwMode="auto">
              <a:xfrm>
                <a:off x="0" y="3687"/>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Line 18"/>
              <p:cNvSpPr>
                <a:spLocks noChangeShapeType="1"/>
              </p:cNvSpPr>
              <p:nvPr userDrawn="1"/>
            </p:nvSpPr>
            <p:spPr bwMode="auto">
              <a:xfrm>
                <a:off x="0" y="3741"/>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1" name="Line 19"/>
              <p:cNvSpPr>
                <a:spLocks noChangeShapeType="1"/>
              </p:cNvSpPr>
              <p:nvPr userDrawn="1"/>
            </p:nvSpPr>
            <p:spPr bwMode="auto">
              <a:xfrm>
                <a:off x="0" y="393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2" name="Line 20"/>
              <p:cNvSpPr>
                <a:spLocks noChangeShapeType="1"/>
              </p:cNvSpPr>
              <p:nvPr userDrawn="1"/>
            </p:nvSpPr>
            <p:spPr bwMode="auto">
              <a:xfrm>
                <a:off x="0" y="3918"/>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Line 21"/>
              <p:cNvSpPr>
                <a:spLocks noChangeShapeType="1"/>
              </p:cNvSpPr>
              <p:nvPr userDrawn="1"/>
            </p:nvSpPr>
            <p:spPr bwMode="auto">
              <a:xfrm>
                <a:off x="0" y="351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4" name="Line 22"/>
              <p:cNvSpPr>
                <a:spLocks noChangeShapeType="1"/>
              </p:cNvSpPr>
              <p:nvPr userDrawn="1"/>
            </p:nvSpPr>
            <p:spPr bwMode="auto">
              <a:xfrm>
                <a:off x="0" y="354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5" name="Line 23"/>
              <p:cNvSpPr>
                <a:spLocks noChangeShapeType="1"/>
              </p:cNvSpPr>
              <p:nvPr userDrawn="1"/>
            </p:nvSpPr>
            <p:spPr bwMode="auto">
              <a:xfrm>
                <a:off x="0" y="357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Line 24"/>
              <p:cNvSpPr>
                <a:spLocks noChangeShapeType="1"/>
              </p:cNvSpPr>
              <p:nvPr userDrawn="1"/>
            </p:nvSpPr>
            <p:spPr bwMode="auto">
              <a:xfrm>
                <a:off x="0" y="3420"/>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7" name="Line 25"/>
              <p:cNvSpPr>
                <a:spLocks noChangeShapeType="1"/>
              </p:cNvSpPr>
              <p:nvPr userDrawn="1"/>
            </p:nvSpPr>
            <p:spPr bwMode="auto">
              <a:xfrm>
                <a:off x="0" y="3372"/>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8" name="Line 26"/>
              <p:cNvSpPr>
                <a:spLocks noChangeShapeType="1"/>
              </p:cNvSpPr>
              <p:nvPr userDrawn="1"/>
            </p:nvSpPr>
            <p:spPr bwMode="auto">
              <a:xfrm>
                <a:off x="0" y="3465"/>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Line 27"/>
              <p:cNvSpPr>
                <a:spLocks noChangeShapeType="1"/>
              </p:cNvSpPr>
              <p:nvPr userDrawn="1"/>
            </p:nvSpPr>
            <p:spPr bwMode="auto">
              <a:xfrm>
                <a:off x="0" y="2973"/>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0" name="Line 28"/>
              <p:cNvSpPr>
                <a:spLocks noChangeShapeType="1"/>
              </p:cNvSpPr>
              <p:nvPr userDrawn="1"/>
            </p:nvSpPr>
            <p:spPr bwMode="auto">
              <a:xfrm>
                <a:off x="0" y="294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1" name="Line 29"/>
              <p:cNvSpPr>
                <a:spLocks noChangeShapeType="1"/>
              </p:cNvSpPr>
              <p:nvPr userDrawn="1"/>
            </p:nvSpPr>
            <p:spPr bwMode="auto">
              <a:xfrm>
                <a:off x="0" y="3327"/>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Line 30"/>
              <p:cNvSpPr>
                <a:spLocks noChangeShapeType="1"/>
              </p:cNvSpPr>
              <p:nvPr userDrawn="1"/>
            </p:nvSpPr>
            <p:spPr bwMode="auto">
              <a:xfrm>
                <a:off x="0" y="3201"/>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3" name="Line 31"/>
              <p:cNvSpPr>
                <a:spLocks noChangeShapeType="1"/>
              </p:cNvSpPr>
              <p:nvPr userDrawn="1"/>
            </p:nvSpPr>
            <p:spPr bwMode="auto">
              <a:xfrm>
                <a:off x="0" y="3120"/>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4" name="Line 32"/>
              <p:cNvSpPr>
                <a:spLocks noChangeShapeType="1"/>
              </p:cNvSpPr>
              <p:nvPr userDrawn="1"/>
            </p:nvSpPr>
            <p:spPr bwMode="auto">
              <a:xfrm>
                <a:off x="0" y="3306"/>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5" name="Line 33"/>
              <p:cNvSpPr>
                <a:spLocks noChangeShapeType="1"/>
              </p:cNvSpPr>
              <p:nvPr userDrawn="1"/>
            </p:nvSpPr>
            <p:spPr bwMode="auto">
              <a:xfrm>
                <a:off x="0" y="2994"/>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6" name="Line 34"/>
              <p:cNvSpPr>
                <a:spLocks noChangeShapeType="1"/>
              </p:cNvSpPr>
              <p:nvPr userDrawn="1"/>
            </p:nvSpPr>
            <p:spPr bwMode="auto">
              <a:xfrm>
                <a:off x="0" y="3048"/>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7" name="Line 35"/>
              <p:cNvSpPr>
                <a:spLocks noChangeShapeType="1"/>
              </p:cNvSpPr>
              <p:nvPr userDrawn="1"/>
            </p:nvSpPr>
            <p:spPr bwMode="auto">
              <a:xfrm>
                <a:off x="0" y="3246"/>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8" name="Line 36"/>
              <p:cNvSpPr>
                <a:spLocks noChangeShapeType="1"/>
              </p:cNvSpPr>
              <p:nvPr userDrawn="1"/>
            </p:nvSpPr>
            <p:spPr bwMode="auto">
              <a:xfrm>
                <a:off x="0" y="3225"/>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9" name="Line 37"/>
              <p:cNvSpPr>
                <a:spLocks noChangeShapeType="1"/>
              </p:cNvSpPr>
              <p:nvPr userDrawn="1"/>
            </p:nvSpPr>
            <p:spPr bwMode="auto">
              <a:xfrm>
                <a:off x="0" y="2831"/>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0" name="Line 38"/>
              <p:cNvSpPr>
                <a:spLocks noChangeShapeType="1"/>
              </p:cNvSpPr>
              <p:nvPr userDrawn="1"/>
            </p:nvSpPr>
            <p:spPr bwMode="auto">
              <a:xfrm>
                <a:off x="0" y="2750"/>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1" name="Line 39"/>
              <p:cNvSpPr>
                <a:spLocks noChangeShapeType="1"/>
              </p:cNvSpPr>
              <p:nvPr userDrawn="1"/>
            </p:nvSpPr>
            <p:spPr bwMode="auto">
              <a:xfrm>
                <a:off x="0" y="2678"/>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2" name="Line 40"/>
              <p:cNvSpPr>
                <a:spLocks noChangeShapeType="1"/>
              </p:cNvSpPr>
              <p:nvPr userDrawn="1"/>
            </p:nvSpPr>
            <p:spPr bwMode="auto">
              <a:xfrm>
                <a:off x="0" y="2876"/>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3" name="Line 41"/>
              <p:cNvSpPr>
                <a:spLocks noChangeShapeType="1"/>
              </p:cNvSpPr>
              <p:nvPr userDrawn="1"/>
            </p:nvSpPr>
            <p:spPr bwMode="auto">
              <a:xfrm>
                <a:off x="0" y="2855"/>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4" name="Line 42"/>
              <p:cNvSpPr>
                <a:spLocks noChangeShapeType="1"/>
              </p:cNvSpPr>
              <p:nvPr userDrawn="1"/>
            </p:nvSpPr>
            <p:spPr bwMode="auto">
              <a:xfrm>
                <a:off x="0" y="2554"/>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5" name="Line 43"/>
              <p:cNvSpPr>
                <a:spLocks noChangeShapeType="1"/>
              </p:cNvSpPr>
              <p:nvPr userDrawn="1"/>
            </p:nvSpPr>
            <p:spPr bwMode="auto">
              <a:xfrm>
                <a:off x="0" y="2590"/>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6" name="Line 44"/>
              <p:cNvSpPr>
                <a:spLocks noChangeShapeType="1"/>
              </p:cNvSpPr>
              <p:nvPr userDrawn="1"/>
            </p:nvSpPr>
            <p:spPr bwMode="auto">
              <a:xfrm>
                <a:off x="0" y="2623"/>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7" name="Line 45"/>
              <p:cNvSpPr>
                <a:spLocks noChangeShapeType="1"/>
              </p:cNvSpPr>
              <p:nvPr userDrawn="1"/>
            </p:nvSpPr>
            <p:spPr bwMode="auto">
              <a:xfrm>
                <a:off x="0" y="2464"/>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8" name="Line 46"/>
              <p:cNvSpPr>
                <a:spLocks noChangeShapeType="1"/>
              </p:cNvSpPr>
              <p:nvPr userDrawn="1"/>
            </p:nvSpPr>
            <p:spPr bwMode="auto">
              <a:xfrm>
                <a:off x="0" y="2416"/>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9" name="Line 47"/>
              <p:cNvSpPr>
                <a:spLocks noChangeShapeType="1"/>
              </p:cNvSpPr>
              <p:nvPr userDrawn="1"/>
            </p:nvSpPr>
            <p:spPr bwMode="auto">
              <a:xfrm>
                <a:off x="0" y="250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0" name="Line 48"/>
              <p:cNvSpPr>
                <a:spLocks noChangeShapeType="1"/>
              </p:cNvSpPr>
              <p:nvPr userDrawn="1"/>
            </p:nvSpPr>
            <p:spPr bwMode="auto">
              <a:xfrm>
                <a:off x="0" y="2371"/>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 name="Line 49"/>
              <p:cNvSpPr>
                <a:spLocks noChangeShapeType="1"/>
              </p:cNvSpPr>
              <p:nvPr userDrawn="1"/>
            </p:nvSpPr>
            <p:spPr bwMode="auto">
              <a:xfrm>
                <a:off x="0" y="2245"/>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2" name="Line 50"/>
              <p:cNvSpPr>
                <a:spLocks noChangeShapeType="1"/>
              </p:cNvSpPr>
              <p:nvPr userDrawn="1"/>
            </p:nvSpPr>
            <p:spPr bwMode="auto">
              <a:xfrm>
                <a:off x="0" y="235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3" name="Line 51"/>
              <p:cNvSpPr>
                <a:spLocks noChangeShapeType="1"/>
              </p:cNvSpPr>
              <p:nvPr userDrawn="1"/>
            </p:nvSpPr>
            <p:spPr bwMode="auto">
              <a:xfrm>
                <a:off x="0" y="2290"/>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4" name="Line 52"/>
              <p:cNvSpPr>
                <a:spLocks noChangeShapeType="1"/>
              </p:cNvSpPr>
              <p:nvPr userDrawn="1"/>
            </p:nvSpPr>
            <p:spPr bwMode="auto">
              <a:xfrm>
                <a:off x="0" y="2269"/>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5" name="Line 53"/>
              <p:cNvSpPr>
                <a:spLocks noChangeShapeType="1"/>
              </p:cNvSpPr>
              <p:nvPr userDrawn="1"/>
            </p:nvSpPr>
            <p:spPr bwMode="auto">
              <a:xfrm>
                <a:off x="0" y="213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6" name="Line 54"/>
              <p:cNvSpPr>
                <a:spLocks noChangeShapeType="1"/>
              </p:cNvSpPr>
              <p:nvPr userDrawn="1"/>
            </p:nvSpPr>
            <p:spPr bwMode="auto">
              <a:xfrm>
                <a:off x="0" y="216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7" name="Line 55"/>
              <p:cNvSpPr>
                <a:spLocks noChangeShapeType="1"/>
              </p:cNvSpPr>
              <p:nvPr userDrawn="1"/>
            </p:nvSpPr>
            <p:spPr bwMode="auto">
              <a:xfrm>
                <a:off x="0" y="219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8" name="Line 56"/>
              <p:cNvSpPr>
                <a:spLocks noChangeShapeType="1"/>
              </p:cNvSpPr>
              <p:nvPr userDrawn="1"/>
            </p:nvSpPr>
            <p:spPr bwMode="auto">
              <a:xfrm>
                <a:off x="0" y="2040"/>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9" name="Line 57"/>
              <p:cNvSpPr>
                <a:spLocks noChangeShapeType="1"/>
              </p:cNvSpPr>
              <p:nvPr userDrawn="1"/>
            </p:nvSpPr>
            <p:spPr bwMode="auto">
              <a:xfrm>
                <a:off x="0" y="1992"/>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0" name="Line 58"/>
              <p:cNvSpPr>
                <a:spLocks noChangeShapeType="1"/>
              </p:cNvSpPr>
              <p:nvPr userDrawn="1"/>
            </p:nvSpPr>
            <p:spPr bwMode="auto">
              <a:xfrm>
                <a:off x="0" y="2085"/>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1" name="Line 59"/>
              <p:cNvSpPr>
                <a:spLocks noChangeShapeType="1"/>
              </p:cNvSpPr>
              <p:nvPr userDrawn="1"/>
            </p:nvSpPr>
            <p:spPr bwMode="auto">
              <a:xfrm>
                <a:off x="0" y="1593"/>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2" name="Line 60"/>
              <p:cNvSpPr>
                <a:spLocks noChangeShapeType="1"/>
              </p:cNvSpPr>
              <p:nvPr userDrawn="1"/>
            </p:nvSpPr>
            <p:spPr bwMode="auto">
              <a:xfrm>
                <a:off x="0" y="156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3" name="Line 61"/>
              <p:cNvSpPr>
                <a:spLocks noChangeShapeType="1"/>
              </p:cNvSpPr>
              <p:nvPr userDrawn="1"/>
            </p:nvSpPr>
            <p:spPr bwMode="auto">
              <a:xfrm>
                <a:off x="0" y="1947"/>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4" name="Line 62"/>
              <p:cNvSpPr>
                <a:spLocks noChangeShapeType="1"/>
              </p:cNvSpPr>
              <p:nvPr userDrawn="1"/>
            </p:nvSpPr>
            <p:spPr bwMode="auto">
              <a:xfrm>
                <a:off x="0" y="1821"/>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5" name="Line 63"/>
              <p:cNvSpPr>
                <a:spLocks noChangeShapeType="1"/>
              </p:cNvSpPr>
              <p:nvPr userDrawn="1"/>
            </p:nvSpPr>
            <p:spPr bwMode="auto">
              <a:xfrm>
                <a:off x="0" y="1740"/>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6" name="Line 64"/>
              <p:cNvSpPr>
                <a:spLocks noChangeShapeType="1"/>
              </p:cNvSpPr>
              <p:nvPr userDrawn="1"/>
            </p:nvSpPr>
            <p:spPr bwMode="auto">
              <a:xfrm>
                <a:off x="0" y="1926"/>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7" name="Line 65"/>
              <p:cNvSpPr>
                <a:spLocks noChangeShapeType="1"/>
              </p:cNvSpPr>
              <p:nvPr userDrawn="1"/>
            </p:nvSpPr>
            <p:spPr bwMode="auto">
              <a:xfrm>
                <a:off x="0" y="1614"/>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8" name="Line 66"/>
              <p:cNvSpPr>
                <a:spLocks noChangeShapeType="1"/>
              </p:cNvSpPr>
              <p:nvPr userDrawn="1"/>
            </p:nvSpPr>
            <p:spPr bwMode="auto">
              <a:xfrm>
                <a:off x="0" y="1668"/>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69" name="Line 67"/>
              <p:cNvSpPr>
                <a:spLocks noChangeShapeType="1"/>
              </p:cNvSpPr>
              <p:nvPr userDrawn="1"/>
            </p:nvSpPr>
            <p:spPr bwMode="auto">
              <a:xfrm>
                <a:off x="0" y="1866"/>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0" name="Line 68"/>
              <p:cNvSpPr>
                <a:spLocks noChangeShapeType="1"/>
              </p:cNvSpPr>
              <p:nvPr userDrawn="1"/>
            </p:nvSpPr>
            <p:spPr bwMode="auto">
              <a:xfrm>
                <a:off x="0" y="1845"/>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1" name="Line 69"/>
              <p:cNvSpPr>
                <a:spLocks noChangeShapeType="1"/>
              </p:cNvSpPr>
              <p:nvPr userDrawn="1"/>
            </p:nvSpPr>
            <p:spPr bwMode="auto">
              <a:xfrm>
                <a:off x="0" y="1437"/>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2" name="Line 70"/>
              <p:cNvSpPr>
                <a:spLocks noChangeShapeType="1"/>
              </p:cNvSpPr>
              <p:nvPr userDrawn="1"/>
            </p:nvSpPr>
            <p:spPr bwMode="auto">
              <a:xfrm>
                <a:off x="0" y="1473"/>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3" name="Line 71"/>
              <p:cNvSpPr>
                <a:spLocks noChangeShapeType="1"/>
              </p:cNvSpPr>
              <p:nvPr userDrawn="1"/>
            </p:nvSpPr>
            <p:spPr bwMode="auto">
              <a:xfrm>
                <a:off x="0" y="1506"/>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4" name="Line 72"/>
              <p:cNvSpPr>
                <a:spLocks noChangeShapeType="1"/>
              </p:cNvSpPr>
              <p:nvPr userDrawn="1"/>
            </p:nvSpPr>
            <p:spPr bwMode="auto">
              <a:xfrm>
                <a:off x="0" y="1347"/>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5" name="Line 73"/>
              <p:cNvSpPr>
                <a:spLocks noChangeShapeType="1"/>
              </p:cNvSpPr>
              <p:nvPr userDrawn="1"/>
            </p:nvSpPr>
            <p:spPr bwMode="auto">
              <a:xfrm>
                <a:off x="0" y="1392"/>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6" name="Line 74"/>
              <p:cNvSpPr>
                <a:spLocks noChangeShapeType="1"/>
              </p:cNvSpPr>
              <p:nvPr userDrawn="1"/>
            </p:nvSpPr>
            <p:spPr bwMode="auto">
              <a:xfrm>
                <a:off x="0" y="1016"/>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7" name="Line 75"/>
              <p:cNvSpPr>
                <a:spLocks noChangeShapeType="1"/>
              </p:cNvSpPr>
              <p:nvPr userDrawn="1"/>
            </p:nvSpPr>
            <p:spPr bwMode="auto">
              <a:xfrm>
                <a:off x="0" y="989"/>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8" name="Line 76"/>
              <p:cNvSpPr>
                <a:spLocks noChangeShapeType="1"/>
              </p:cNvSpPr>
              <p:nvPr userDrawn="1"/>
            </p:nvSpPr>
            <p:spPr bwMode="auto">
              <a:xfrm>
                <a:off x="0" y="1244"/>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79" name="Line 77"/>
              <p:cNvSpPr>
                <a:spLocks noChangeShapeType="1"/>
              </p:cNvSpPr>
              <p:nvPr userDrawn="1"/>
            </p:nvSpPr>
            <p:spPr bwMode="auto">
              <a:xfrm>
                <a:off x="0" y="1163"/>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0" name="Line 78"/>
              <p:cNvSpPr>
                <a:spLocks noChangeShapeType="1"/>
              </p:cNvSpPr>
              <p:nvPr userDrawn="1"/>
            </p:nvSpPr>
            <p:spPr bwMode="auto">
              <a:xfrm>
                <a:off x="0" y="1037"/>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1" name="Line 79"/>
              <p:cNvSpPr>
                <a:spLocks noChangeShapeType="1"/>
              </p:cNvSpPr>
              <p:nvPr userDrawn="1"/>
            </p:nvSpPr>
            <p:spPr bwMode="auto">
              <a:xfrm>
                <a:off x="0" y="1091"/>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2" name="Line 80"/>
              <p:cNvSpPr>
                <a:spLocks noChangeShapeType="1"/>
              </p:cNvSpPr>
              <p:nvPr userDrawn="1"/>
            </p:nvSpPr>
            <p:spPr bwMode="auto">
              <a:xfrm>
                <a:off x="0" y="128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3" name="Line 81"/>
              <p:cNvSpPr>
                <a:spLocks noChangeShapeType="1"/>
              </p:cNvSpPr>
              <p:nvPr userDrawn="1"/>
            </p:nvSpPr>
            <p:spPr bwMode="auto">
              <a:xfrm>
                <a:off x="0" y="1268"/>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4" name="Line 82"/>
              <p:cNvSpPr>
                <a:spLocks noChangeShapeType="1"/>
              </p:cNvSpPr>
              <p:nvPr userDrawn="1"/>
            </p:nvSpPr>
            <p:spPr bwMode="auto">
              <a:xfrm>
                <a:off x="0" y="86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5" name="Line 83"/>
              <p:cNvSpPr>
                <a:spLocks noChangeShapeType="1"/>
              </p:cNvSpPr>
              <p:nvPr userDrawn="1"/>
            </p:nvSpPr>
            <p:spPr bwMode="auto">
              <a:xfrm>
                <a:off x="0" y="896"/>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6" name="Line 84"/>
              <p:cNvSpPr>
                <a:spLocks noChangeShapeType="1"/>
              </p:cNvSpPr>
              <p:nvPr userDrawn="1"/>
            </p:nvSpPr>
            <p:spPr bwMode="auto">
              <a:xfrm>
                <a:off x="0" y="92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7" name="Line 85"/>
              <p:cNvSpPr>
                <a:spLocks noChangeShapeType="1"/>
              </p:cNvSpPr>
              <p:nvPr userDrawn="1"/>
            </p:nvSpPr>
            <p:spPr bwMode="auto">
              <a:xfrm>
                <a:off x="0" y="770"/>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8" name="Line 86"/>
              <p:cNvSpPr>
                <a:spLocks noChangeShapeType="1"/>
              </p:cNvSpPr>
              <p:nvPr userDrawn="1"/>
            </p:nvSpPr>
            <p:spPr bwMode="auto">
              <a:xfrm>
                <a:off x="0" y="815"/>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9" name="Line 87"/>
              <p:cNvSpPr>
                <a:spLocks noChangeShapeType="1"/>
              </p:cNvSpPr>
              <p:nvPr userDrawn="1"/>
            </p:nvSpPr>
            <p:spPr bwMode="auto">
              <a:xfrm>
                <a:off x="0" y="718"/>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0" name="Line 88"/>
              <p:cNvSpPr>
                <a:spLocks noChangeShapeType="1"/>
              </p:cNvSpPr>
              <p:nvPr userDrawn="1"/>
            </p:nvSpPr>
            <p:spPr bwMode="auto">
              <a:xfrm>
                <a:off x="0" y="646"/>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1" name="Line 89"/>
              <p:cNvSpPr>
                <a:spLocks noChangeShapeType="1"/>
              </p:cNvSpPr>
              <p:nvPr userDrawn="1"/>
            </p:nvSpPr>
            <p:spPr bwMode="auto">
              <a:xfrm>
                <a:off x="0" y="522"/>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2" name="Line 90"/>
              <p:cNvSpPr>
                <a:spLocks noChangeShapeType="1"/>
              </p:cNvSpPr>
              <p:nvPr userDrawn="1"/>
            </p:nvSpPr>
            <p:spPr bwMode="auto">
              <a:xfrm>
                <a:off x="0" y="558"/>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3" name="Line 91"/>
              <p:cNvSpPr>
                <a:spLocks noChangeShapeType="1"/>
              </p:cNvSpPr>
              <p:nvPr userDrawn="1"/>
            </p:nvSpPr>
            <p:spPr bwMode="auto">
              <a:xfrm>
                <a:off x="0" y="591"/>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4" name="Line 92"/>
              <p:cNvSpPr>
                <a:spLocks noChangeShapeType="1"/>
              </p:cNvSpPr>
              <p:nvPr userDrawn="1"/>
            </p:nvSpPr>
            <p:spPr bwMode="auto">
              <a:xfrm>
                <a:off x="0" y="432"/>
                <a:ext cx="624"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5" name="Line 93"/>
              <p:cNvSpPr>
                <a:spLocks noChangeShapeType="1"/>
              </p:cNvSpPr>
              <p:nvPr userDrawn="1"/>
            </p:nvSpPr>
            <p:spPr bwMode="auto">
              <a:xfrm>
                <a:off x="0" y="384"/>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6" name="Line 94"/>
              <p:cNvSpPr>
                <a:spLocks noChangeShapeType="1"/>
              </p:cNvSpPr>
              <p:nvPr userDrawn="1"/>
            </p:nvSpPr>
            <p:spPr bwMode="auto">
              <a:xfrm>
                <a:off x="0" y="477"/>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7" name="Line 95"/>
              <p:cNvSpPr>
                <a:spLocks noChangeShapeType="1"/>
              </p:cNvSpPr>
              <p:nvPr userDrawn="1"/>
            </p:nvSpPr>
            <p:spPr bwMode="auto">
              <a:xfrm>
                <a:off x="0" y="339"/>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8" name="Line 96"/>
              <p:cNvSpPr>
                <a:spLocks noChangeShapeType="1"/>
              </p:cNvSpPr>
              <p:nvPr userDrawn="1"/>
            </p:nvSpPr>
            <p:spPr bwMode="auto">
              <a:xfrm>
                <a:off x="0" y="318"/>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9" name="Line 97"/>
              <p:cNvSpPr>
                <a:spLocks noChangeShapeType="1"/>
              </p:cNvSpPr>
              <p:nvPr userDrawn="1"/>
            </p:nvSpPr>
            <p:spPr bwMode="auto">
              <a:xfrm>
                <a:off x="0" y="258"/>
                <a:ext cx="624"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0" name="Line 98"/>
              <p:cNvSpPr>
                <a:spLocks noChangeShapeType="1"/>
              </p:cNvSpPr>
              <p:nvPr userDrawn="1"/>
            </p:nvSpPr>
            <p:spPr bwMode="auto">
              <a:xfrm>
                <a:off x="0" y="70"/>
                <a:ext cx="624"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1" name="Line 99"/>
              <p:cNvSpPr>
                <a:spLocks noChangeShapeType="1"/>
              </p:cNvSpPr>
              <p:nvPr userDrawn="1"/>
            </p:nvSpPr>
            <p:spPr bwMode="auto">
              <a:xfrm>
                <a:off x="0" y="43"/>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2" name="Line 100"/>
              <p:cNvSpPr>
                <a:spLocks noChangeShapeType="1"/>
              </p:cNvSpPr>
              <p:nvPr userDrawn="1"/>
            </p:nvSpPr>
            <p:spPr bwMode="auto">
              <a:xfrm>
                <a:off x="0" y="91"/>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 name="Line 101"/>
              <p:cNvSpPr>
                <a:spLocks noChangeShapeType="1"/>
              </p:cNvSpPr>
              <p:nvPr userDrawn="1"/>
            </p:nvSpPr>
            <p:spPr bwMode="auto">
              <a:xfrm>
                <a:off x="0" y="145"/>
                <a:ext cx="624"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 name="Line 102"/>
              <p:cNvSpPr>
                <a:spLocks noChangeShapeType="1"/>
              </p:cNvSpPr>
              <p:nvPr userDrawn="1"/>
            </p:nvSpPr>
            <p:spPr bwMode="auto">
              <a:xfrm>
                <a:off x="0" y="202"/>
                <a:ext cx="624"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sp>
        <p:nvSpPr>
          <p:cNvPr id="105" name="Rectangle 108"/>
          <p:cNvSpPr>
            <a:spLocks noChangeArrowheads="1"/>
          </p:cNvSpPr>
          <p:nvPr/>
        </p:nvSpPr>
        <p:spPr bwMode="auto">
          <a:xfrm>
            <a:off x="3017838" y="2120900"/>
            <a:ext cx="5662612" cy="77788"/>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eaLnBrk="1" hangingPunct="1">
              <a:defRPr/>
            </a:pPr>
            <a:endParaRPr kumimoji="1" lang="en-US" smtClean="0"/>
          </a:p>
        </p:txBody>
      </p:sp>
      <p:sp>
        <p:nvSpPr>
          <p:cNvPr id="106" name="Rectangle 109"/>
          <p:cNvSpPr>
            <a:spLocks noChangeArrowheads="1"/>
          </p:cNvSpPr>
          <p:nvPr/>
        </p:nvSpPr>
        <p:spPr bwMode="auto">
          <a:xfrm>
            <a:off x="1098550" y="862013"/>
            <a:ext cx="5662613" cy="77787"/>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ctr" eaLnBrk="1" hangingPunct="1">
              <a:defRPr/>
            </a:pPr>
            <a:endParaRPr kumimoji="1" lang="en-US" smtClean="0"/>
          </a:p>
        </p:txBody>
      </p:sp>
      <p:sp>
        <p:nvSpPr>
          <p:cNvPr id="143466" name="Rectangle 106"/>
          <p:cNvSpPr>
            <a:spLocks noGrp="1" noChangeArrowheads="1"/>
          </p:cNvSpPr>
          <p:nvPr>
            <p:ph type="ctrTitle"/>
          </p:nvPr>
        </p:nvSpPr>
        <p:spPr>
          <a:xfrm>
            <a:off x="1169988" y="1046163"/>
            <a:ext cx="7380287" cy="1012825"/>
          </a:xfrm>
        </p:spPr>
        <p:txBody>
          <a:bodyPr/>
          <a:lstStyle>
            <a:lvl1pPr>
              <a:defRPr sz="3200"/>
            </a:lvl1pPr>
          </a:lstStyle>
          <a:p>
            <a:r>
              <a:rPr lang="en-US"/>
              <a:t>Click to edit Master title style</a:t>
            </a:r>
          </a:p>
        </p:txBody>
      </p:sp>
      <p:sp>
        <p:nvSpPr>
          <p:cNvPr id="143467" name="Rectangle 107"/>
          <p:cNvSpPr>
            <a:spLocks noGrp="1" noChangeArrowheads="1"/>
          </p:cNvSpPr>
          <p:nvPr>
            <p:ph type="subTitle" idx="1"/>
          </p:nvPr>
        </p:nvSpPr>
        <p:spPr>
          <a:xfrm>
            <a:off x="1566863" y="2693988"/>
            <a:ext cx="6662737" cy="2994025"/>
          </a:xfrm>
        </p:spPr>
        <p:txBody>
          <a:bodyPr/>
          <a:lstStyle>
            <a:lvl1pPr marL="0" indent="0" algn="ctr">
              <a:buFont typeface="Wingdings" pitchFamily="2" charset="2"/>
              <a:buNone/>
              <a:defRPr/>
            </a:lvl1pPr>
          </a:lstStyle>
          <a:p>
            <a:r>
              <a:rPr lang="en-US"/>
              <a:t>Click to edit Master subtitle style</a:t>
            </a:r>
          </a:p>
        </p:txBody>
      </p:sp>
      <p:sp>
        <p:nvSpPr>
          <p:cNvPr id="107" name="Rectangle 103"/>
          <p:cNvSpPr>
            <a:spLocks noGrp="1" noChangeArrowheads="1"/>
          </p:cNvSpPr>
          <p:nvPr>
            <p:ph type="dt" sz="half" idx="10"/>
          </p:nvPr>
        </p:nvSpPr>
        <p:spPr>
          <a:xfrm>
            <a:off x="1387475" y="6357938"/>
            <a:ext cx="1905000" cy="457200"/>
          </a:xfrm>
        </p:spPr>
        <p:txBody>
          <a:bodyPr/>
          <a:lstStyle>
            <a:lvl1pPr>
              <a:defRPr/>
            </a:lvl1pPr>
          </a:lstStyle>
          <a:p>
            <a:pPr>
              <a:defRPr/>
            </a:pPr>
            <a:endParaRPr lang="en-US"/>
          </a:p>
        </p:txBody>
      </p:sp>
      <p:sp>
        <p:nvSpPr>
          <p:cNvPr id="108" name="Rectangle 104"/>
          <p:cNvSpPr>
            <a:spLocks noGrp="1" noChangeArrowheads="1"/>
          </p:cNvSpPr>
          <p:nvPr>
            <p:ph type="ftr" sz="quarter" idx="11"/>
          </p:nvPr>
        </p:nvSpPr>
        <p:spPr>
          <a:xfrm>
            <a:off x="3722688" y="6357938"/>
            <a:ext cx="2271712" cy="457200"/>
          </a:xfrm>
        </p:spPr>
        <p:txBody>
          <a:bodyPr/>
          <a:lstStyle>
            <a:lvl1pPr>
              <a:defRPr/>
            </a:lvl1pPr>
          </a:lstStyle>
          <a:p>
            <a:pPr>
              <a:defRPr/>
            </a:pPr>
            <a:endParaRPr lang="en-US"/>
          </a:p>
        </p:txBody>
      </p:sp>
      <p:sp>
        <p:nvSpPr>
          <p:cNvPr id="109" name="Rectangle 105"/>
          <p:cNvSpPr>
            <a:spLocks noGrp="1" noChangeArrowheads="1"/>
          </p:cNvSpPr>
          <p:nvPr>
            <p:ph type="sldNum" sz="quarter" idx="12"/>
          </p:nvPr>
        </p:nvSpPr>
        <p:spPr>
          <a:xfrm>
            <a:off x="6464300" y="6361113"/>
            <a:ext cx="1906588" cy="457200"/>
          </a:xfrm>
        </p:spPr>
        <p:txBody>
          <a:bodyPr/>
          <a:lstStyle>
            <a:lvl1pPr>
              <a:defRPr/>
            </a:lvl1pPr>
          </a:lstStyle>
          <a:p>
            <a:pPr>
              <a:defRPr/>
            </a:pPr>
            <a:fld id="{D53E302C-AEB0-455D-9073-FB7E7F659D56}" type="slidenum">
              <a:rPr lang="en-US"/>
              <a:pPr>
                <a:defRPr/>
              </a:pPr>
              <a:t>‹#›</a:t>
            </a:fld>
            <a:endParaRPr lang="en-US"/>
          </a:p>
        </p:txBody>
      </p:sp>
    </p:spTree>
    <p:extLst>
      <p:ext uri="{BB962C8B-B14F-4D97-AF65-F5344CB8AC3E}">
        <p14:creationId xmlns:p14="http://schemas.microsoft.com/office/powerpoint/2010/main" val="7506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slide(fromLeft)">
                                      <p:cBhvr>
                                        <p:cTn id="7" dur="500"/>
                                        <p:tgtEl>
                                          <p:spTgt spid="106"/>
                                        </p:tgtEl>
                                      </p:cBhvr>
                                    </p:animEffect>
                                  </p:childTnLst>
                                </p:cTn>
                              </p:par>
                            </p:childTnLst>
                          </p:cTn>
                        </p:par>
                        <p:par>
                          <p:cTn id="8" fill="hold">
                            <p:stCondLst>
                              <p:cond delay="500"/>
                            </p:stCondLst>
                            <p:childTnLst>
                              <p:par>
                                <p:cTn id="9" presetID="12" presetClass="entr" presetSubtype="2" fill="hold" grpId="0" nodeType="afterEffect">
                                  <p:stCondLst>
                                    <p:cond delay="0"/>
                                  </p:stCondLst>
                                  <p:childTnLst>
                                    <p:set>
                                      <p:cBhvr>
                                        <p:cTn id="10" dur="1" fill="hold">
                                          <p:stCondLst>
                                            <p:cond delay="0"/>
                                          </p:stCondLst>
                                        </p:cTn>
                                        <p:tgtEl>
                                          <p:spTgt spid="105"/>
                                        </p:tgtEl>
                                        <p:attrNameLst>
                                          <p:attrName>style.visibility</p:attrName>
                                        </p:attrNameLst>
                                      </p:cBhvr>
                                      <p:to>
                                        <p:strVal val="visible"/>
                                      </p:to>
                                    </p:set>
                                    <p:animEffect transition="in" filter="slide(fromRight)">
                                      <p:cBhvr>
                                        <p:cTn id="11"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 grpId="0" animBg="1" autoUpdateAnimBg="0"/>
      <p:bldP spid="106"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6" name="Rectangle 110"/>
          <p:cNvSpPr>
            <a:spLocks noGrp="1" noChangeArrowheads="1"/>
          </p:cNvSpPr>
          <p:nvPr>
            <p:ph type="sldNum" sz="quarter" idx="12"/>
          </p:nvPr>
        </p:nvSpPr>
        <p:spPr>
          <a:ln/>
        </p:spPr>
        <p:txBody>
          <a:bodyPr/>
          <a:lstStyle>
            <a:lvl1pPr>
              <a:defRPr/>
            </a:lvl1pPr>
          </a:lstStyle>
          <a:p>
            <a:pPr>
              <a:defRPr/>
            </a:pPr>
            <a:fld id="{D75897A6-BD00-4088-8586-16B5F91A08AC}" type="slidenum">
              <a:rPr lang="en-US"/>
              <a:pPr>
                <a:defRPr/>
              </a:pPr>
              <a:t>‹#›</a:t>
            </a:fld>
            <a:endParaRPr lang="en-US"/>
          </a:p>
        </p:txBody>
      </p:sp>
    </p:spTree>
    <p:extLst>
      <p:ext uri="{BB962C8B-B14F-4D97-AF65-F5344CB8AC3E}">
        <p14:creationId xmlns:p14="http://schemas.microsoft.com/office/powerpoint/2010/main" val="3696043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7200" y="609600"/>
            <a:ext cx="1989138" cy="50244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609600"/>
            <a:ext cx="5816600" cy="5024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6" name="Rectangle 110"/>
          <p:cNvSpPr>
            <a:spLocks noGrp="1" noChangeArrowheads="1"/>
          </p:cNvSpPr>
          <p:nvPr>
            <p:ph type="sldNum" sz="quarter" idx="12"/>
          </p:nvPr>
        </p:nvSpPr>
        <p:spPr>
          <a:ln/>
        </p:spPr>
        <p:txBody>
          <a:bodyPr/>
          <a:lstStyle>
            <a:lvl1pPr>
              <a:defRPr/>
            </a:lvl1pPr>
          </a:lstStyle>
          <a:p>
            <a:pPr>
              <a:defRPr/>
            </a:pPr>
            <a:fld id="{43746A0A-F365-4768-A601-47FDABA6FD69}" type="slidenum">
              <a:rPr lang="en-US"/>
              <a:pPr>
                <a:defRPr/>
              </a:pPr>
              <a:t>‹#›</a:t>
            </a:fld>
            <a:endParaRPr lang="en-US"/>
          </a:p>
        </p:txBody>
      </p:sp>
    </p:spTree>
    <p:extLst>
      <p:ext uri="{BB962C8B-B14F-4D97-AF65-F5344CB8AC3E}">
        <p14:creationId xmlns:p14="http://schemas.microsoft.com/office/powerpoint/2010/main" val="3983619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6" name="Rectangle 110"/>
          <p:cNvSpPr>
            <a:spLocks noGrp="1" noChangeArrowheads="1"/>
          </p:cNvSpPr>
          <p:nvPr>
            <p:ph type="sldNum" sz="quarter" idx="12"/>
          </p:nvPr>
        </p:nvSpPr>
        <p:spPr>
          <a:ln/>
        </p:spPr>
        <p:txBody>
          <a:bodyPr/>
          <a:lstStyle>
            <a:lvl1pPr>
              <a:defRPr/>
            </a:lvl1pPr>
          </a:lstStyle>
          <a:p>
            <a:pPr>
              <a:defRPr/>
            </a:pPr>
            <a:fld id="{0F304329-CF72-4759-8387-1269B2CA24B1}" type="slidenum">
              <a:rPr lang="en-US"/>
              <a:pPr>
                <a:defRPr/>
              </a:pPr>
              <a:t>‹#›</a:t>
            </a:fld>
            <a:endParaRPr lang="en-US"/>
          </a:p>
        </p:txBody>
      </p:sp>
    </p:spTree>
    <p:extLst>
      <p:ext uri="{BB962C8B-B14F-4D97-AF65-F5344CB8AC3E}">
        <p14:creationId xmlns:p14="http://schemas.microsoft.com/office/powerpoint/2010/main" val="1443808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8"/>
          <p:cNvSpPr>
            <a:spLocks noGrp="1" noChangeArrowheads="1"/>
          </p:cNvSpPr>
          <p:nvPr>
            <p:ph type="dt" sz="half" idx="10"/>
          </p:nvPr>
        </p:nvSpPr>
        <p:spPr>
          <a:ln/>
        </p:spPr>
        <p:txBody>
          <a:bodyPr/>
          <a:lstStyle>
            <a:lvl1pPr>
              <a:defRPr/>
            </a:lvl1pPr>
          </a:lstStyle>
          <a:p>
            <a:pPr>
              <a:defRPr/>
            </a:pPr>
            <a:endParaRPr lang="en-US"/>
          </a:p>
        </p:txBody>
      </p:sp>
      <p:sp>
        <p:nvSpPr>
          <p:cNvPr id="5"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6" name="Rectangle 110"/>
          <p:cNvSpPr>
            <a:spLocks noGrp="1" noChangeArrowheads="1"/>
          </p:cNvSpPr>
          <p:nvPr>
            <p:ph type="sldNum" sz="quarter" idx="12"/>
          </p:nvPr>
        </p:nvSpPr>
        <p:spPr>
          <a:ln/>
        </p:spPr>
        <p:txBody>
          <a:bodyPr/>
          <a:lstStyle>
            <a:lvl1pPr>
              <a:defRPr/>
            </a:lvl1pPr>
          </a:lstStyle>
          <a:p>
            <a:pPr>
              <a:defRPr/>
            </a:pPr>
            <a:fld id="{FD26720F-A3C3-4699-B300-A965A73087C1}" type="slidenum">
              <a:rPr lang="en-US"/>
              <a:pPr>
                <a:defRPr/>
              </a:pPr>
              <a:t>‹#›</a:t>
            </a:fld>
            <a:endParaRPr lang="en-US"/>
          </a:p>
        </p:txBody>
      </p:sp>
    </p:spTree>
    <p:extLst>
      <p:ext uri="{BB962C8B-B14F-4D97-AF65-F5344CB8AC3E}">
        <p14:creationId xmlns:p14="http://schemas.microsoft.com/office/powerpoint/2010/main" val="3410737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752600"/>
            <a:ext cx="3902075" cy="388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92675" y="1752600"/>
            <a:ext cx="3903663" cy="3881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7" name="Rectangle 110"/>
          <p:cNvSpPr>
            <a:spLocks noGrp="1" noChangeArrowheads="1"/>
          </p:cNvSpPr>
          <p:nvPr>
            <p:ph type="sldNum" sz="quarter" idx="12"/>
          </p:nvPr>
        </p:nvSpPr>
        <p:spPr>
          <a:ln/>
        </p:spPr>
        <p:txBody>
          <a:bodyPr/>
          <a:lstStyle>
            <a:lvl1pPr>
              <a:defRPr/>
            </a:lvl1pPr>
          </a:lstStyle>
          <a:p>
            <a:pPr>
              <a:defRPr/>
            </a:pPr>
            <a:fld id="{3BB68FA9-9244-47F0-8B94-C854DEE8C1D9}" type="slidenum">
              <a:rPr lang="en-US"/>
              <a:pPr>
                <a:defRPr/>
              </a:pPr>
              <a:t>‹#›</a:t>
            </a:fld>
            <a:endParaRPr lang="en-US"/>
          </a:p>
        </p:txBody>
      </p:sp>
    </p:spTree>
    <p:extLst>
      <p:ext uri="{BB962C8B-B14F-4D97-AF65-F5344CB8AC3E}">
        <p14:creationId xmlns:p14="http://schemas.microsoft.com/office/powerpoint/2010/main" val="3936577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8"/>
          <p:cNvSpPr>
            <a:spLocks noGrp="1" noChangeArrowheads="1"/>
          </p:cNvSpPr>
          <p:nvPr>
            <p:ph type="dt" sz="half" idx="10"/>
          </p:nvPr>
        </p:nvSpPr>
        <p:spPr>
          <a:ln/>
        </p:spPr>
        <p:txBody>
          <a:bodyPr/>
          <a:lstStyle>
            <a:lvl1pPr>
              <a:defRPr/>
            </a:lvl1pPr>
          </a:lstStyle>
          <a:p>
            <a:pPr>
              <a:defRPr/>
            </a:pPr>
            <a:endParaRPr lang="en-US"/>
          </a:p>
        </p:txBody>
      </p:sp>
      <p:sp>
        <p:nvSpPr>
          <p:cNvPr id="8"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9" name="Rectangle 110"/>
          <p:cNvSpPr>
            <a:spLocks noGrp="1" noChangeArrowheads="1"/>
          </p:cNvSpPr>
          <p:nvPr>
            <p:ph type="sldNum" sz="quarter" idx="12"/>
          </p:nvPr>
        </p:nvSpPr>
        <p:spPr>
          <a:ln/>
        </p:spPr>
        <p:txBody>
          <a:bodyPr/>
          <a:lstStyle>
            <a:lvl1pPr>
              <a:defRPr/>
            </a:lvl1pPr>
          </a:lstStyle>
          <a:p>
            <a:pPr>
              <a:defRPr/>
            </a:pPr>
            <a:fld id="{FE11BBE4-5B9F-471F-B171-F8E19C9DB490}" type="slidenum">
              <a:rPr lang="en-US"/>
              <a:pPr>
                <a:defRPr/>
              </a:pPr>
              <a:t>‹#›</a:t>
            </a:fld>
            <a:endParaRPr lang="en-US"/>
          </a:p>
        </p:txBody>
      </p:sp>
    </p:spTree>
    <p:extLst>
      <p:ext uri="{BB962C8B-B14F-4D97-AF65-F5344CB8AC3E}">
        <p14:creationId xmlns:p14="http://schemas.microsoft.com/office/powerpoint/2010/main" val="759482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8"/>
          <p:cNvSpPr>
            <a:spLocks noGrp="1" noChangeArrowheads="1"/>
          </p:cNvSpPr>
          <p:nvPr>
            <p:ph type="dt" sz="half" idx="10"/>
          </p:nvPr>
        </p:nvSpPr>
        <p:spPr>
          <a:ln/>
        </p:spPr>
        <p:txBody>
          <a:bodyPr/>
          <a:lstStyle>
            <a:lvl1pPr>
              <a:defRPr/>
            </a:lvl1pPr>
          </a:lstStyle>
          <a:p>
            <a:pPr>
              <a:defRPr/>
            </a:pPr>
            <a:endParaRPr lang="en-US"/>
          </a:p>
        </p:txBody>
      </p:sp>
      <p:sp>
        <p:nvSpPr>
          <p:cNvPr id="4"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5" name="Rectangle 110"/>
          <p:cNvSpPr>
            <a:spLocks noGrp="1" noChangeArrowheads="1"/>
          </p:cNvSpPr>
          <p:nvPr>
            <p:ph type="sldNum" sz="quarter" idx="12"/>
          </p:nvPr>
        </p:nvSpPr>
        <p:spPr>
          <a:ln/>
        </p:spPr>
        <p:txBody>
          <a:bodyPr/>
          <a:lstStyle>
            <a:lvl1pPr>
              <a:defRPr/>
            </a:lvl1pPr>
          </a:lstStyle>
          <a:p>
            <a:pPr>
              <a:defRPr/>
            </a:pPr>
            <a:fld id="{9D7E14C3-9595-46D6-8024-C64669DA23EF}" type="slidenum">
              <a:rPr lang="en-US"/>
              <a:pPr>
                <a:defRPr/>
              </a:pPr>
              <a:t>‹#›</a:t>
            </a:fld>
            <a:endParaRPr lang="en-US"/>
          </a:p>
        </p:txBody>
      </p:sp>
    </p:spTree>
    <p:extLst>
      <p:ext uri="{BB962C8B-B14F-4D97-AF65-F5344CB8AC3E}">
        <p14:creationId xmlns:p14="http://schemas.microsoft.com/office/powerpoint/2010/main" val="348287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8"/>
          <p:cNvSpPr>
            <a:spLocks noGrp="1" noChangeArrowheads="1"/>
          </p:cNvSpPr>
          <p:nvPr>
            <p:ph type="dt" sz="half" idx="10"/>
          </p:nvPr>
        </p:nvSpPr>
        <p:spPr>
          <a:ln/>
        </p:spPr>
        <p:txBody>
          <a:bodyPr/>
          <a:lstStyle>
            <a:lvl1pPr>
              <a:defRPr/>
            </a:lvl1pPr>
          </a:lstStyle>
          <a:p>
            <a:pPr>
              <a:defRPr/>
            </a:pPr>
            <a:endParaRPr lang="en-US"/>
          </a:p>
        </p:txBody>
      </p:sp>
      <p:sp>
        <p:nvSpPr>
          <p:cNvPr id="3"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4" name="Rectangle 110"/>
          <p:cNvSpPr>
            <a:spLocks noGrp="1" noChangeArrowheads="1"/>
          </p:cNvSpPr>
          <p:nvPr>
            <p:ph type="sldNum" sz="quarter" idx="12"/>
          </p:nvPr>
        </p:nvSpPr>
        <p:spPr>
          <a:ln/>
        </p:spPr>
        <p:txBody>
          <a:bodyPr/>
          <a:lstStyle>
            <a:lvl1pPr>
              <a:defRPr/>
            </a:lvl1pPr>
          </a:lstStyle>
          <a:p>
            <a:pPr>
              <a:defRPr/>
            </a:pPr>
            <a:fld id="{DC750A7B-0A0D-4640-8EAB-7345BB90AE12}" type="slidenum">
              <a:rPr lang="en-US"/>
              <a:pPr>
                <a:defRPr/>
              </a:pPr>
              <a:t>‹#›</a:t>
            </a:fld>
            <a:endParaRPr lang="en-US"/>
          </a:p>
        </p:txBody>
      </p:sp>
    </p:spTree>
    <p:extLst>
      <p:ext uri="{BB962C8B-B14F-4D97-AF65-F5344CB8AC3E}">
        <p14:creationId xmlns:p14="http://schemas.microsoft.com/office/powerpoint/2010/main" val="3769112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7" name="Rectangle 110"/>
          <p:cNvSpPr>
            <a:spLocks noGrp="1" noChangeArrowheads="1"/>
          </p:cNvSpPr>
          <p:nvPr>
            <p:ph type="sldNum" sz="quarter" idx="12"/>
          </p:nvPr>
        </p:nvSpPr>
        <p:spPr>
          <a:ln/>
        </p:spPr>
        <p:txBody>
          <a:bodyPr/>
          <a:lstStyle>
            <a:lvl1pPr>
              <a:defRPr/>
            </a:lvl1pPr>
          </a:lstStyle>
          <a:p>
            <a:pPr>
              <a:defRPr/>
            </a:pPr>
            <a:fld id="{70E3A7BD-2D3B-4BCA-9655-F3DA8FE8BEE9}" type="slidenum">
              <a:rPr lang="en-US"/>
              <a:pPr>
                <a:defRPr/>
              </a:pPr>
              <a:t>‹#›</a:t>
            </a:fld>
            <a:endParaRPr lang="en-US"/>
          </a:p>
        </p:txBody>
      </p:sp>
    </p:spTree>
    <p:extLst>
      <p:ext uri="{BB962C8B-B14F-4D97-AF65-F5344CB8AC3E}">
        <p14:creationId xmlns:p14="http://schemas.microsoft.com/office/powerpoint/2010/main" val="3349175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8"/>
          <p:cNvSpPr>
            <a:spLocks noGrp="1" noChangeArrowheads="1"/>
          </p:cNvSpPr>
          <p:nvPr>
            <p:ph type="dt" sz="half" idx="10"/>
          </p:nvPr>
        </p:nvSpPr>
        <p:spPr>
          <a:ln/>
        </p:spPr>
        <p:txBody>
          <a:bodyPr/>
          <a:lstStyle>
            <a:lvl1pPr>
              <a:defRPr/>
            </a:lvl1pPr>
          </a:lstStyle>
          <a:p>
            <a:pPr>
              <a:defRPr/>
            </a:pPr>
            <a:endParaRPr lang="en-US"/>
          </a:p>
        </p:txBody>
      </p:sp>
      <p:sp>
        <p:nvSpPr>
          <p:cNvPr id="6" name="Rectangle 109"/>
          <p:cNvSpPr>
            <a:spLocks noGrp="1" noChangeArrowheads="1"/>
          </p:cNvSpPr>
          <p:nvPr>
            <p:ph type="ftr" sz="quarter" idx="11"/>
          </p:nvPr>
        </p:nvSpPr>
        <p:spPr>
          <a:ln/>
        </p:spPr>
        <p:txBody>
          <a:bodyPr/>
          <a:lstStyle>
            <a:lvl1pPr>
              <a:defRPr/>
            </a:lvl1pPr>
          </a:lstStyle>
          <a:p>
            <a:pPr>
              <a:defRPr/>
            </a:pPr>
            <a:r>
              <a:rPr lang="en-US"/>
              <a:t>P.V. Viswanath</a:t>
            </a:r>
          </a:p>
        </p:txBody>
      </p:sp>
      <p:sp>
        <p:nvSpPr>
          <p:cNvPr id="7" name="Rectangle 110"/>
          <p:cNvSpPr>
            <a:spLocks noGrp="1" noChangeArrowheads="1"/>
          </p:cNvSpPr>
          <p:nvPr>
            <p:ph type="sldNum" sz="quarter" idx="12"/>
          </p:nvPr>
        </p:nvSpPr>
        <p:spPr>
          <a:ln/>
        </p:spPr>
        <p:txBody>
          <a:bodyPr/>
          <a:lstStyle>
            <a:lvl1pPr>
              <a:defRPr/>
            </a:lvl1pPr>
          </a:lstStyle>
          <a:p>
            <a:pPr>
              <a:defRPr/>
            </a:pPr>
            <a:fld id="{BAC75D5F-2AF8-441E-B962-764FDBD8ECBA}" type="slidenum">
              <a:rPr lang="en-US"/>
              <a:pPr>
                <a:defRPr/>
              </a:pPr>
              <a:t>‹#›</a:t>
            </a:fld>
            <a:endParaRPr lang="en-US"/>
          </a:p>
        </p:txBody>
      </p:sp>
    </p:spTree>
    <p:extLst>
      <p:ext uri="{BB962C8B-B14F-4D97-AF65-F5344CB8AC3E}">
        <p14:creationId xmlns:p14="http://schemas.microsoft.com/office/powerpoint/2010/main" val="3525806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userDrawn="1">
            <p:custDataLst>
              <p:tags r:id="rId14"/>
            </p:custDataLst>
            <p:extLst>
              <p:ext uri="{D42A27DB-BD31-4B8C-83A1-F6EECF244321}">
                <p14:modId xmlns:p14="http://schemas.microsoft.com/office/powerpoint/2010/main" val="34360679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52" name="think-cell Slide" r:id="rId15" imgW="395" imgH="394" progId="TCLayout.ActiveDocument.1">
                  <p:embed/>
                </p:oleObj>
              </mc:Choice>
              <mc:Fallback>
                <p:oleObj name="think-cell Slide" r:id="rId15" imgW="395" imgH="394" progId="TCLayout.ActiveDocument.1">
                  <p:embed/>
                  <p:pic>
                    <p:nvPicPr>
                      <p:cNvPr id="0" name=""/>
                      <p:cNvPicPr/>
                      <p:nvPr/>
                    </p:nvPicPr>
                    <p:blipFill>
                      <a:blip r:embed="rId16"/>
                      <a:stretch>
                        <a:fillRect/>
                      </a:stretch>
                    </p:blipFill>
                    <p:spPr>
                      <a:xfrm>
                        <a:off x="1588" y="1588"/>
                        <a:ext cx="1588" cy="1588"/>
                      </a:xfrm>
                      <a:prstGeom prst="rect">
                        <a:avLst/>
                      </a:prstGeom>
                    </p:spPr>
                  </p:pic>
                </p:oleObj>
              </mc:Fallback>
            </mc:AlternateContent>
          </a:graphicData>
        </a:graphic>
      </p:graphicFrame>
      <p:grpSp>
        <p:nvGrpSpPr>
          <p:cNvPr id="1026" name="Group 2"/>
          <p:cNvGrpSpPr>
            <a:grpSpLocks/>
          </p:cNvGrpSpPr>
          <p:nvPr/>
        </p:nvGrpSpPr>
        <p:grpSpPr bwMode="auto">
          <a:xfrm>
            <a:off x="0" y="-228600"/>
            <a:ext cx="8915400" cy="6713538"/>
            <a:chOff x="0" y="43"/>
            <a:chExt cx="5616" cy="4229"/>
          </a:xfrm>
        </p:grpSpPr>
        <p:grpSp>
          <p:nvGrpSpPr>
            <p:cNvPr id="1032" name="Group 3"/>
            <p:cNvGrpSpPr>
              <a:grpSpLocks/>
            </p:cNvGrpSpPr>
            <p:nvPr userDrawn="1"/>
          </p:nvGrpSpPr>
          <p:grpSpPr bwMode="auto">
            <a:xfrm>
              <a:off x="0" y="43"/>
              <a:ext cx="408" cy="4229"/>
              <a:chOff x="0" y="43"/>
              <a:chExt cx="5760" cy="4229"/>
            </a:xfrm>
          </p:grpSpPr>
          <p:sp>
            <p:nvSpPr>
              <p:cNvPr id="1038" name="Line 4"/>
              <p:cNvSpPr>
                <a:spLocks noChangeShapeType="1"/>
              </p:cNvSpPr>
              <p:nvPr userDrawn="1"/>
            </p:nvSpPr>
            <p:spPr bwMode="auto">
              <a:xfrm>
                <a:off x="0" y="4203"/>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9" name="Line 5"/>
              <p:cNvSpPr>
                <a:spLocks noChangeShapeType="1"/>
              </p:cNvSpPr>
              <p:nvPr userDrawn="1"/>
            </p:nvSpPr>
            <p:spPr bwMode="auto">
              <a:xfrm>
                <a:off x="0" y="4239"/>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0" name="Line 6"/>
              <p:cNvSpPr>
                <a:spLocks noChangeShapeType="1"/>
              </p:cNvSpPr>
              <p:nvPr userDrawn="1"/>
            </p:nvSpPr>
            <p:spPr bwMode="auto">
              <a:xfrm>
                <a:off x="0" y="4272"/>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1" name="Line 7"/>
              <p:cNvSpPr>
                <a:spLocks noChangeShapeType="1"/>
              </p:cNvSpPr>
              <p:nvPr userDrawn="1"/>
            </p:nvSpPr>
            <p:spPr bwMode="auto">
              <a:xfrm>
                <a:off x="0" y="4113"/>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2" name="Line 8"/>
              <p:cNvSpPr>
                <a:spLocks noChangeShapeType="1"/>
              </p:cNvSpPr>
              <p:nvPr userDrawn="1"/>
            </p:nvSpPr>
            <p:spPr bwMode="auto">
              <a:xfrm>
                <a:off x="0" y="4065"/>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3" name="Line 9"/>
              <p:cNvSpPr>
                <a:spLocks noChangeShapeType="1"/>
              </p:cNvSpPr>
              <p:nvPr userDrawn="1"/>
            </p:nvSpPr>
            <p:spPr bwMode="auto">
              <a:xfrm>
                <a:off x="0" y="4158"/>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4" name="Line 10"/>
              <p:cNvSpPr>
                <a:spLocks noChangeShapeType="1"/>
              </p:cNvSpPr>
              <p:nvPr userDrawn="1"/>
            </p:nvSpPr>
            <p:spPr bwMode="auto">
              <a:xfrm>
                <a:off x="0" y="366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5" name="Line 11"/>
              <p:cNvSpPr>
                <a:spLocks noChangeShapeType="1"/>
              </p:cNvSpPr>
              <p:nvPr userDrawn="1"/>
            </p:nvSpPr>
            <p:spPr bwMode="auto">
              <a:xfrm>
                <a:off x="0" y="3639"/>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6" name="Line 12"/>
              <p:cNvSpPr>
                <a:spLocks noChangeShapeType="1"/>
              </p:cNvSpPr>
              <p:nvPr userDrawn="1"/>
            </p:nvSpPr>
            <p:spPr bwMode="auto">
              <a:xfrm>
                <a:off x="0" y="4020"/>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7" name="Line 13"/>
              <p:cNvSpPr>
                <a:spLocks noChangeShapeType="1"/>
              </p:cNvSpPr>
              <p:nvPr userDrawn="1"/>
            </p:nvSpPr>
            <p:spPr bwMode="auto">
              <a:xfrm>
                <a:off x="0" y="3894"/>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8" name="Line 14"/>
              <p:cNvSpPr>
                <a:spLocks noChangeShapeType="1"/>
              </p:cNvSpPr>
              <p:nvPr userDrawn="1"/>
            </p:nvSpPr>
            <p:spPr bwMode="auto">
              <a:xfrm>
                <a:off x="0" y="3813"/>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49" name="Line 15"/>
              <p:cNvSpPr>
                <a:spLocks noChangeShapeType="1"/>
              </p:cNvSpPr>
              <p:nvPr userDrawn="1"/>
            </p:nvSpPr>
            <p:spPr bwMode="auto">
              <a:xfrm>
                <a:off x="0" y="3999"/>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0" name="Line 16"/>
              <p:cNvSpPr>
                <a:spLocks noChangeShapeType="1"/>
              </p:cNvSpPr>
              <p:nvPr userDrawn="1"/>
            </p:nvSpPr>
            <p:spPr bwMode="auto">
              <a:xfrm>
                <a:off x="0" y="3687"/>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1" name="Line 17"/>
              <p:cNvSpPr>
                <a:spLocks noChangeShapeType="1"/>
              </p:cNvSpPr>
              <p:nvPr userDrawn="1"/>
            </p:nvSpPr>
            <p:spPr bwMode="auto">
              <a:xfrm>
                <a:off x="0" y="3741"/>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2" name="Line 18"/>
              <p:cNvSpPr>
                <a:spLocks noChangeShapeType="1"/>
              </p:cNvSpPr>
              <p:nvPr userDrawn="1"/>
            </p:nvSpPr>
            <p:spPr bwMode="auto">
              <a:xfrm>
                <a:off x="0" y="393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3" name="Line 19"/>
              <p:cNvSpPr>
                <a:spLocks noChangeShapeType="1"/>
              </p:cNvSpPr>
              <p:nvPr userDrawn="1"/>
            </p:nvSpPr>
            <p:spPr bwMode="auto">
              <a:xfrm>
                <a:off x="0" y="3918"/>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4" name="Line 20"/>
              <p:cNvSpPr>
                <a:spLocks noChangeShapeType="1"/>
              </p:cNvSpPr>
              <p:nvPr userDrawn="1"/>
            </p:nvSpPr>
            <p:spPr bwMode="auto">
              <a:xfrm>
                <a:off x="0" y="351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5" name="Line 21"/>
              <p:cNvSpPr>
                <a:spLocks noChangeShapeType="1"/>
              </p:cNvSpPr>
              <p:nvPr userDrawn="1"/>
            </p:nvSpPr>
            <p:spPr bwMode="auto">
              <a:xfrm>
                <a:off x="0" y="354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6" name="Line 22"/>
              <p:cNvSpPr>
                <a:spLocks noChangeShapeType="1"/>
              </p:cNvSpPr>
              <p:nvPr userDrawn="1"/>
            </p:nvSpPr>
            <p:spPr bwMode="auto">
              <a:xfrm>
                <a:off x="0" y="357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7" name="Line 23"/>
              <p:cNvSpPr>
                <a:spLocks noChangeShapeType="1"/>
              </p:cNvSpPr>
              <p:nvPr userDrawn="1"/>
            </p:nvSpPr>
            <p:spPr bwMode="auto">
              <a:xfrm>
                <a:off x="0" y="3420"/>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8" name="Line 24"/>
              <p:cNvSpPr>
                <a:spLocks noChangeShapeType="1"/>
              </p:cNvSpPr>
              <p:nvPr userDrawn="1"/>
            </p:nvSpPr>
            <p:spPr bwMode="auto">
              <a:xfrm>
                <a:off x="0" y="3372"/>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59" name="Line 25"/>
              <p:cNvSpPr>
                <a:spLocks noChangeShapeType="1"/>
              </p:cNvSpPr>
              <p:nvPr userDrawn="1"/>
            </p:nvSpPr>
            <p:spPr bwMode="auto">
              <a:xfrm>
                <a:off x="0" y="3465"/>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0" name="Line 26"/>
              <p:cNvSpPr>
                <a:spLocks noChangeShapeType="1"/>
              </p:cNvSpPr>
              <p:nvPr userDrawn="1"/>
            </p:nvSpPr>
            <p:spPr bwMode="auto">
              <a:xfrm>
                <a:off x="0" y="2973"/>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1" name="Line 27"/>
              <p:cNvSpPr>
                <a:spLocks noChangeShapeType="1"/>
              </p:cNvSpPr>
              <p:nvPr userDrawn="1"/>
            </p:nvSpPr>
            <p:spPr bwMode="auto">
              <a:xfrm>
                <a:off x="0" y="294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2" name="Line 28"/>
              <p:cNvSpPr>
                <a:spLocks noChangeShapeType="1"/>
              </p:cNvSpPr>
              <p:nvPr userDrawn="1"/>
            </p:nvSpPr>
            <p:spPr bwMode="auto">
              <a:xfrm>
                <a:off x="0" y="3327"/>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3" name="Line 29"/>
              <p:cNvSpPr>
                <a:spLocks noChangeShapeType="1"/>
              </p:cNvSpPr>
              <p:nvPr userDrawn="1"/>
            </p:nvSpPr>
            <p:spPr bwMode="auto">
              <a:xfrm>
                <a:off x="0" y="3201"/>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4" name="Line 30"/>
              <p:cNvSpPr>
                <a:spLocks noChangeShapeType="1"/>
              </p:cNvSpPr>
              <p:nvPr userDrawn="1"/>
            </p:nvSpPr>
            <p:spPr bwMode="auto">
              <a:xfrm>
                <a:off x="0" y="3120"/>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5" name="Line 31"/>
              <p:cNvSpPr>
                <a:spLocks noChangeShapeType="1"/>
              </p:cNvSpPr>
              <p:nvPr userDrawn="1"/>
            </p:nvSpPr>
            <p:spPr bwMode="auto">
              <a:xfrm>
                <a:off x="0" y="330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6" name="Line 32"/>
              <p:cNvSpPr>
                <a:spLocks noChangeShapeType="1"/>
              </p:cNvSpPr>
              <p:nvPr userDrawn="1"/>
            </p:nvSpPr>
            <p:spPr bwMode="auto">
              <a:xfrm>
                <a:off x="0" y="2994"/>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7" name="Line 33"/>
              <p:cNvSpPr>
                <a:spLocks noChangeShapeType="1"/>
              </p:cNvSpPr>
              <p:nvPr userDrawn="1"/>
            </p:nvSpPr>
            <p:spPr bwMode="auto">
              <a:xfrm>
                <a:off x="0" y="304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8" name="Line 34"/>
              <p:cNvSpPr>
                <a:spLocks noChangeShapeType="1"/>
              </p:cNvSpPr>
              <p:nvPr userDrawn="1"/>
            </p:nvSpPr>
            <p:spPr bwMode="auto">
              <a:xfrm>
                <a:off x="0" y="324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69" name="Line 35"/>
              <p:cNvSpPr>
                <a:spLocks noChangeShapeType="1"/>
              </p:cNvSpPr>
              <p:nvPr userDrawn="1"/>
            </p:nvSpPr>
            <p:spPr bwMode="auto">
              <a:xfrm>
                <a:off x="0" y="3225"/>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0" name="Line 36"/>
              <p:cNvSpPr>
                <a:spLocks noChangeShapeType="1"/>
              </p:cNvSpPr>
              <p:nvPr userDrawn="1"/>
            </p:nvSpPr>
            <p:spPr bwMode="auto">
              <a:xfrm>
                <a:off x="0" y="2831"/>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1" name="Line 37"/>
              <p:cNvSpPr>
                <a:spLocks noChangeShapeType="1"/>
              </p:cNvSpPr>
              <p:nvPr userDrawn="1"/>
            </p:nvSpPr>
            <p:spPr bwMode="auto">
              <a:xfrm>
                <a:off x="0" y="2750"/>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2" name="Line 38"/>
              <p:cNvSpPr>
                <a:spLocks noChangeShapeType="1"/>
              </p:cNvSpPr>
              <p:nvPr userDrawn="1"/>
            </p:nvSpPr>
            <p:spPr bwMode="auto">
              <a:xfrm>
                <a:off x="0" y="267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3" name="Line 39"/>
              <p:cNvSpPr>
                <a:spLocks noChangeShapeType="1"/>
              </p:cNvSpPr>
              <p:nvPr userDrawn="1"/>
            </p:nvSpPr>
            <p:spPr bwMode="auto">
              <a:xfrm>
                <a:off x="0" y="287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4" name="Line 40"/>
              <p:cNvSpPr>
                <a:spLocks noChangeShapeType="1"/>
              </p:cNvSpPr>
              <p:nvPr userDrawn="1"/>
            </p:nvSpPr>
            <p:spPr bwMode="auto">
              <a:xfrm>
                <a:off x="0" y="2855"/>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5" name="Line 41"/>
              <p:cNvSpPr>
                <a:spLocks noChangeShapeType="1"/>
              </p:cNvSpPr>
              <p:nvPr userDrawn="1"/>
            </p:nvSpPr>
            <p:spPr bwMode="auto">
              <a:xfrm>
                <a:off x="0" y="2554"/>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6" name="Line 42"/>
              <p:cNvSpPr>
                <a:spLocks noChangeShapeType="1"/>
              </p:cNvSpPr>
              <p:nvPr userDrawn="1"/>
            </p:nvSpPr>
            <p:spPr bwMode="auto">
              <a:xfrm>
                <a:off x="0" y="2590"/>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7" name="Line 43"/>
              <p:cNvSpPr>
                <a:spLocks noChangeShapeType="1"/>
              </p:cNvSpPr>
              <p:nvPr userDrawn="1"/>
            </p:nvSpPr>
            <p:spPr bwMode="auto">
              <a:xfrm>
                <a:off x="0" y="2623"/>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8" name="Line 44"/>
              <p:cNvSpPr>
                <a:spLocks noChangeShapeType="1"/>
              </p:cNvSpPr>
              <p:nvPr userDrawn="1"/>
            </p:nvSpPr>
            <p:spPr bwMode="auto">
              <a:xfrm>
                <a:off x="0" y="2464"/>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79" name="Line 45"/>
              <p:cNvSpPr>
                <a:spLocks noChangeShapeType="1"/>
              </p:cNvSpPr>
              <p:nvPr userDrawn="1"/>
            </p:nvSpPr>
            <p:spPr bwMode="auto">
              <a:xfrm>
                <a:off x="0" y="2416"/>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0" name="Line 46"/>
              <p:cNvSpPr>
                <a:spLocks noChangeShapeType="1"/>
              </p:cNvSpPr>
              <p:nvPr userDrawn="1"/>
            </p:nvSpPr>
            <p:spPr bwMode="auto">
              <a:xfrm>
                <a:off x="0" y="250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1" name="Line 47"/>
              <p:cNvSpPr>
                <a:spLocks noChangeShapeType="1"/>
              </p:cNvSpPr>
              <p:nvPr userDrawn="1"/>
            </p:nvSpPr>
            <p:spPr bwMode="auto">
              <a:xfrm>
                <a:off x="0" y="2371"/>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2" name="Line 48"/>
              <p:cNvSpPr>
                <a:spLocks noChangeShapeType="1"/>
              </p:cNvSpPr>
              <p:nvPr userDrawn="1"/>
            </p:nvSpPr>
            <p:spPr bwMode="auto">
              <a:xfrm>
                <a:off x="0" y="2245"/>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3" name="Line 49"/>
              <p:cNvSpPr>
                <a:spLocks noChangeShapeType="1"/>
              </p:cNvSpPr>
              <p:nvPr userDrawn="1"/>
            </p:nvSpPr>
            <p:spPr bwMode="auto">
              <a:xfrm>
                <a:off x="0" y="235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4" name="Line 50"/>
              <p:cNvSpPr>
                <a:spLocks noChangeShapeType="1"/>
              </p:cNvSpPr>
              <p:nvPr userDrawn="1"/>
            </p:nvSpPr>
            <p:spPr bwMode="auto">
              <a:xfrm>
                <a:off x="0" y="2290"/>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5" name="Line 51"/>
              <p:cNvSpPr>
                <a:spLocks noChangeShapeType="1"/>
              </p:cNvSpPr>
              <p:nvPr userDrawn="1"/>
            </p:nvSpPr>
            <p:spPr bwMode="auto">
              <a:xfrm>
                <a:off x="0" y="2269"/>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6" name="Line 52"/>
              <p:cNvSpPr>
                <a:spLocks noChangeShapeType="1"/>
              </p:cNvSpPr>
              <p:nvPr userDrawn="1"/>
            </p:nvSpPr>
            <p:spPr bwMode="auto">
              <a:xfrm>
                <a:off x="0" y="213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7" name="Line 53"/>
              <p:cNvSpPr>
                <a:spLocks noChangeShapeType="1"/>
              </p:cNvSpPr>
              <p:nvPr userDrawn="1"/>
            </p:nvSpPr>
            <p:spPr bwMode="auto">
              <a:xfrm>
                <a:off x="0" y="216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8" name="Line 54"/>
              <p:cNvSpPr>
                <a:spLocks noChangeShapeType="1"/>
              </p:cNvSpPr>
              <p:nvPr userDrawn="1"/>
            </p:nvSpPr>
            <p:spPr bwMode="auto">
              <a:xfrm>
                <a:off x="0" y="219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89" name="Line 55"/>
              <p:cNvSpPr>
                <a:spLocks noChangeShapeType="1"/>
              </p:cNvSpPr>
              <p:nvPr userDrawn="1"/>
            </p:nvSpPr>
            <p:spPr bwMode="auto">
              <a:xfrm>
                <a:off x="0" y="2040"/>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0" name="Line 56"/>
              <p:cNvSpPr>
                <a:spLocks noChangeShapeType="1"/>
              </p:cNvSpPr>
              <p:nvPr userDrawn="1"/>
            </p:nvSpPr>
            <p:spPr bwMode="auto">
              <a:xfrm>
                <a:off x="0" y="1992"/>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1" name="Line 57"/>
              <p:cNvSpPr>
                <a:spLocks noChangeShapeType="1"/>
              </p:cNvSpPr>
              <p:nvPr userDrawn="1"/>
            </p:nvSpPr>
            <p:spPr bwMode="auto">
              <a:xfrm>
                <a:off x="0" y="2085"/>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2" name="Line 58"/>
              <p:cNvSpPr>
                <a:spLocks noChangeShapeType="1"/>
              </p:cNvSpPr>
              <p:nvPr userDrawn="1"/>
            </p:nvSpPr>
            <p:spPr bwMode="auto">
              <a:xfrm>
                <a:off x="0" y="1593"/>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3" name="Line 59"/>
              <p:cNvSpPr>
                <a:spLocks noChangeShapeType="1"/>
              </p:cNvSpPr>
              <p:nvPr userDrawn="1"/>
            </p:nvSpPr>
            <p:spPr bwMode="auto">
              <a:xfrm>
                <a:off x="0" y="156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4" name="Line 60"/>
              <p:cNvSpPr>
                <a:spLocks noChangeShapeType="1"/>
              </p:cNvSpPr>
              <p:nvPr userDrawn="1"/>
            </p:nvSpPr>
            <p:spPr bwMode="auto">
              <a:xfrm>
                <a:off x="0" y="1947"/>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5" name="Line 61"/>
              <p:cNvSpPr>
                <a:spLocks noChangeShapeType="1"/>
              </p:cNvSpPr>
              <p:nvPr userDrawn="1"/>
            </p:nvSpPr>
            <p:spPr bwMode="auto">
              <a:xfrm>
                <a:off x="0" y="1821"/>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6" name="Line 62"/>
              <p:cNvSpPr>
                <a:spLocks noChangeShapeType="1"/>
              </p:cNvSpPr>
              <p:nvPr userDrawn="1"/>
            </p:nvSpPr>
            <p:spPr bwMode="auto">
              <a:xfrm>
                <a:off x="0" y="1740"/>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7" name="Line 63"/>
              <p:cNvSpPr>
                <a:spLocks noChangeShapeType="1"/>
              </p:cNvSpPr>
              <p:nvPr userDrawn="1"/>
            </p:nvSpPr>
            <p:spPr bwMode="auto">
              <a:xfrm>
                <a:off x="0" y="192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8" name="Line 64"/>
              <p:cNvSpPr>
                <a:spLocks noChangeShapeType="1"/>
              </p:cNvSpPr>
              <p:nvPr userDrawn="1"/>
            </p:nvSpPr>
            <p:spPr bwMode="auto">
              <a:xfrm>
                <a:off x="0" y="1614"/>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99" name="Line 65"/>
              <p:cNvSpPr>
                <a:spLocks noChangeShapeType="1"/>
              </p:cNvSpPr>
              <p:nvPr userDrawn="1"/>
            </p:nvSpPr>
            <p:spPr bwMode="auto">
              <a:xfrm>
                <a:off x="0" y="166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0" name="Line 66"/>
              <p:cNvSpPr>
                <a:spLocks noChangeShapeType="1"/>
              </p:cNvSpPr>
              <p:nvPr userDrawn="1"/>
            </p:nvSpPr>
            <p:spPr bwMode="auto">
              <a:xfrm>
                <a:off x="0" y="186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1" name="Line 67"/>
              <p:cNvSpPr>
                <a:spLocks noChangeShapeType="1"/>
              </p:cNvSpPr>
              <p:nvPr userDrawn="1"/>
            </p:nvSpPr>
            <p:spPr bwMode="auto">
              <a:xfrm>
                <a:off x="0" y="1845"/>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2" name="Line 68"/>
              <p:cNvSpPr>
                <a:spLocks noChangeShapeType="1"/>
              </p:cNvSpPr>
              <p:nvPr userDrawn="1"/>
            </p:nvSpPr>
            <p:spPr bwMode="auto">
              <a:xfrm>
                <a:off x="0" y="1437"/>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3" name="Line 69"/>
              <p:cNvSpPr>
                <a:spLocks noChangeShapeType="1"/>
              </p:cNvSpPr>
              <p:nvPr userDrawn="1"/>
            </p:nvSpPr>
            <p:spPr bwMode="auto">
              <a:xfrm>
                <a:off x="0" y="1473"/>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4" name="Line 70"/>
              <p:cNvSpPr>
                <a:spLocks noChangeShapeType="1"/>
              </p:cNvSpPr>
              <p:nvPr userDrawn="1"/>
            </p:nvSpPr>
            <p:spPr bwMode="auto">
              <a:xfrm>
                <a:off x="0" y="1506"/>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5" name="Line 71"/>
              <p:cNvSpPr>
                <a:spLocks noChangeShapeType="1"/>
              </p:cNvSpPr>
              <p:nvPr userDrawn="1"/>
            </p:nvSpPr>
            <p:spPr bwMode="auto">
              <a:xfrm>
                <a:off x="0" y="1347"/>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6" name="Line 72"/>
              <p:cNvSpPr>
                <a:spLocks noChangeShapeType="1"/>
              </p:cNvSpPr>
              <p:nvPr userDrawn="1"/>
            </p:nvSpPr>
            <p:spPr bwMode="auto">
              <a:xfrm>
                <a:off x="0" y="1392"/>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7" name="Line 73"/>
              <p:cNvSpPr>
                <a:spLocks noChangeShapeType="1"/>
              </p:cNvSpPr>
              <p:nvPr userDrawn="1"/>
            </p:nvSpPr>
            <p:spPr bwMode="auto">
              <a:xfrm>
                <a:off x="0" y="1016"/>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8" name="Line 74"/>
              <p:cNvSpPr>
                <a:spLocks noChangeShapeType="1"/>
              </p:cNvSpPr>
              <p:nvPr userDrawn="1"/>
            </p:nvSpPr>
            <p:spPr bwMode="auto">
              <a:xfrm>
                <a:off x="0" y="989"/>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09" name="Line 75"/>
              <p:cNvSpPr>
                <a:spLocks noChangeShapeType="1"/>
              </p:cNvSpPr>
              <p:nvPr userDrawn="1"/>
            </p:nvSpPr>
            <p:spPr bwMode="auto">
              <a:xfrm>
                <a:off x="0" y="1244"/>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0" name="Line 76"/>
              <p:cNvSpPr>
                <a:spLocks noChangeShapeType="1"/>
              </p:cNvSpPr>
              <p:nvPr userDrawn="1"/>
            </p:nvSpPr>
            <p:spPr bwMode="auto">
              <a:xfrm>
                <a:off x="0" y="1163"/>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1" name="Line 77"/>
              <p:cNvSpPr>
                <a:spLocks noChangeShapeType="1"/>
              </p:cNvSpPr>
              <p:nvPr userDrawn="1"/>
            </p:nvSpPr>
            <p:spPr bwMode="auto">
              <a:xfrm>
                <a:off x="0" y="1037"/>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2" name="Line 78"/>
              <p:cNvSpPr>
                <a:spLocks noChangeShapeType="1"/>
              </p:cNvSpPr>
              <p:nvPr userDrawn="1"/>
            </p:nvSpPr>
            <p:spPr bwMode="auto">
              <a:xfrm>
                <a:off x="0" y="1091"/>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3" name="Line 79"/>
              <p:cNvSpPr>
                <a:spLocks noChangeShapeType="1"/>
              </p:cNvSpPr>
              <p:nvPr userDrawn="1"/>
            </p:nvSpPr>
            <p:spPr bwMode="auto">
              <a:xfrm>
                <a:off x="0" y="128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4" name="Line 80"/>
              <p:cNvSpPr>
                <a:spLocks noChangeShapeType="1"/>
              </p:cNvSpPr>
              <p:nvPr userDrawn="1"/>
            </p:nvSpPr>
            <p:spPr bwMode="auto">
              <a:xfrm>
                <a:off x="0" y="1268"/>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5" name="Line 81"/>
              <p:cNvSpPr>
                <a:spLocks noChangeShapeType="1"/>
              </p:cNvSpPr>
              <p:nvPr userDrawn="1"/>
            </p:nvSpPr>
            <p:spPr bwMode="auto">
              <a:xfrm>
                <a:off x="0" y="86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6" name="Line 82"/>
              <p:cNvSpPr>
                <a:spLocks noChangeShapeType="1"/>
              </p:cNvSpPr>
              <p:nvPr userDrawn="1"/>
            </p:nvSpPr>
            <p:spPr bwMode="auto">
              <a:xfrm>
                <a:off x="0" y="896"/>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7" name="Line 83"/>
              <p:cNvSpPr>
                <a:spLocks noChangeShapeType="1"/>
              </p:cNvSpPr>
              <p:nvPr userDrawn="1"/>
            </p:nvSpPr>
            <p:spPr bwMode="auto">
              <a:xfrm>
                <a:off x="0" y="92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8" name="Line 84"/>
              <p:cNvSpPr>
                <a:spLocks noChangeShapeType="1"/>
              </p:cNvSpPr>
              <p:nvPr userDrawn="1"/>
            </p:nvSpPr>
            <p:spPr bwMode="auto">
              <a:xfrm>
                <a:off x="0" y="770"/>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19" name="Line 85"/>
              <p:cNvSpPr>
                <a:spLocks noChangeShapeType="1"/>
              </p:cNvSpPr>
              <p:nvPr userDrawn="1"/>
            </p:nvSpPr>
            <p:spPr bwMode="auto">
              <a:xfrm>
                <a:off x="0" y="815"/>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0" name="Line 86"/>
              <p:cNvSpPr>
                <a:spLocks noChangeShapeType="1"/>
              </p:cNvSpPr>
              <p:nvPr userDrawn="1"/>
            </p:nvSpPr>
            <p:spPr bwMode="auto">
              <a:xfrm>
                <a:off x="0" y="718"/>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1" name="Line 87"/>
              <p:cNvSpPr>
                <a:spLocks noChangeShapeType="1"/>
              </p:cNvSpPr>
              <p:nvPr userDrawn="1"/>
            </p:nvSpPr>
            <p:spPr bwMode="auto">
              <a:xfrm>
                <a:off x="0" y="646"/>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2" name="Line 88"/>
              <p:cNvSpPr>
                <a:spLocks noChangeShapeType="1"/>
              </p:cNvSpPr>
              <p:nvPr userDrawn="1"/>
            </p:nvSpPr>
            <p:spPr bwMode="auto">
              <a:xfrm>
                <a:off x="0" y="522"/>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3" name="Line 89"/>
              <p:cNvSpPr>
                <a:spLocks noChangeShapeType="1"/>
              </p:cNvSpPr>
              <p:nvPr userDrawn="1"/>
            </p:nvSpPr>
            <p:spPr bwMode="auto">
              <a:xfrm>
                <a:off x="0" y="558"/>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4" name="Line 90"/>
              <p:cNvSpPr>
                <a:spLocks noChangeShapeType="1"/>
              </p:cNvSpPr>
              <p:nvPr userDrawn="1"/>
            </p:nvSpPr>
            <p:spPr bwMode="auto">
              <a:xfrm>
                <a:off x="0" y="591"/>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5" name="Line 91"/>
              <p:cNvSpPr>
                <a:spLocks noChangeShapeType="1"/>
              </p:cNvSpPr>
              <p:nvPr userDrawn="1"/>
            </p:nvSpPr>
            <p:spPr bwMode="auto">
              <a:xfrm>
                <a:off x="0" y="432"/>
                <a:ext cx="5760" cy="0"/>
              </a:xfrm>
              <a:prstGeom prst="line">
                <a:avLst/>
              </a:prstGeom>
              <a:noFill/>
              <a:ln w="2857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6" name="Line 92"/>
              <p:cNvSpPr>
                <a:spLocks noChangeShapeType="1"/>
              </p:cNvSpPr>
              <p:nvPr userDrawn="1"/>
            </p:nvSpPr>
            <p:spPr bwMode="auto">
              <a:xfrm>
                <a:off x="0" y="384"/>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7" name="Line 93"/>
              <p:cNvSpPr>
                <a:spLocks noChangeShapeType="1"/>
              </p:cNvSpPr>
              <p:nvPr userDrawn="1"/>
            </p:nvSpPr>
            <p:spPr bwMode="auto">
              <a:xfrm>
                <a:off x="0" y="477"/>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8" name="Line 94"/>
              <p:cNvSpPr>
                <a:spLocks noChangeShapeType="1"/>
              </p:cNvSpPr>
              <p:nvPr userDrawn="1"/>
            </p:nvSpPr>
            <p:spPr bwMode="auto">
              <a:xfrm>
                <a:off x="0" y="339"/>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29" name="Line 95"/>
              <p:cNvSpPr>
                <a:spLocks noChangeShapeType="1"/>
              </p:cNvSpPr>
              <p:nvPr userDrawn="1"/>
            </p:nvSpPr>
            <p:spPr bwMode="auto">
              <a:xfrm>
                <a:off x="0" y="318"/>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0" name="Line 96"/>
              <p:cNvSpPr>
                <a:spLocks noChangeShapeType="1"/>
              </p:cNvSpPr>
              <p:nvPr userDrawn="1"/>
            </p:nvSpPr>
            <p:spPr bwMode="auto">
              <a:xfrm>
                <a:off x="0" y="258"/>
                <a:ext cx="5760"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1" name="Line 97"/>
              <p:cNvSpPr>
                <a:spLocks noChangeShapeType="1"/>
              </p:cNvSpPr>
              <p:nvPr userDrawn="1"/>
            </p:nvSpPr>
            <p:spPr bwMode="auto">
              <a:xfrm>
                <a:off x="0" y="70"/>
                <a:ext cx="5760" cy="0"/>
              </a:xfrm>
              <a:prstGeom prst="line">
                <a:avLst/>
              </a:prstGeom>
              <a:noFill/>
              <a:ln w="9525">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2" name="Line 98"/>
              <p:cNvSpPr>
                <a:spLocks noChangeShapeType="1"/>
              </p:cNvSpPr>
              <p:nvPr userDrawn="1"/>
            </p:nvSpPr>
            <p:spPr bwMode="auto">
              <a:xfrm>
                <a:off x="0" y="43"/>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3" name="Line 99"/>
              <p:cNvSpPr>
                <a:spLocks noChangeShapeType="1"/>
              </p:cNvSpPr>
              <p:nvPr userDrawn="1"/>
            </p:nvSpPr>
            <p:spPr bwMode="auto">
              <a:xfrm>
                <a:off x="0" y="91"/>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4" name="Line 100"/>
              <p:cNvSpPr>
                <a:spLocks noChangeShapeType="1"/>
              </p:cNvSpPr>
              <p:nvPr userDrawn="1"/>
            </p:nvSpPr>
            <p:spPr bwMode="auto">
              <a:xfrm>
                <a:off x="0" y="145"/>
                <a:ext cx="5760" cy="0"/>
              </a:xfrm>
              <a:prstGeom prst="line">
                <a:avLst/>
              </a:prstGeom>
              <a:noFill/>
              <a:ln w="127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135" name="Line 101"/>
              <p:cNvSpPr>
                <a:spLocks noChangeShapeType="1"/>
              </p:cNvSpPr>
              <p:nvPr userDrawn="1"/>
            </p:nvSpPr>
            <p:spPr bwMode="auto">
              <a:xfrm>
                <a:off x="0" y="202"/>
                <a:ext cx="5760" cy="0"/>
              </a:xfrm>
              <a:prstGeom prst="line">
                <a:avLst/>
              </a:prstGeom>
              <a:noFill/>
              <a:ln w="38100">
                <a:solidFill>
                  <a:schemeClr val="bg2"/>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grpSp>
          <p:nvGrpSpPr>
            <p:cNvPr id="1033" name="Group 102"/>
            <p:cNvGrpSpPr>
              <a:grpSpLocks/>
            </p:cNvGrpSpPr>
            <p:nvPr userDrawn="1"/>
          </p:nvGrpSpPr>
          <p:grpSpPr bwMode="auto">
            <a:xfrm>
              <a:off x="400" y="205"/>
              <a:ext cx="5216" cy="1123"/>
              <a:chOff x="400" y="205"/>
              <a:chExt cx="5216" cy="1123"/>
            </a:xfrm>
          </p:grpSpPr>
          <p:sp>
            <p:nvSpPr>
              <p:cNvPr id="1034" name="Rectangle 103"/>
              <p:cNvSpPr>
                <a:spLocks noChangeArrowheads="1"/>
              </p:cNvSpPr>
              <p:nvPr userDrawn="1"/>
            </p:nvSpPr>
            <p:spPr bwMode="auto">
              <a:xfrm>
                <a:off x="557" y="205"/>
                <a:ext cx="313" cy="914"/>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smtClean="0"/>
              </a:p>
            </p:txBody>
          </p:sp>
          <p:sp>
            <p:nvSpPr>
              <p:cNvPr id="1035" name="Rectangle 104"/>
              <p:cNvSpPr>
                <a:spLocks noChangeArrowheads="1"/>
              </p:cNvSpPr>
              <p:nvPr userDrawn="1"/>
            </p:nvSpPr>
            <p:spPr bwMode="auto">
              <a:xfrm>
                <a:off x="400" y="288"/>
                <a:ext cx="3567" cy="4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smtClean="0"/>
              </a:p>
            </p:txBody>
          </p:sp>
          <p:sp>
            <p:nvSpPr>
              <p:cNvPr id="1036" name="Rectangle 105"/>
              <p:cNvSpPr>
                <a:spLocks noChangeArrowheads="1"/>
              </p:cNvSpPr>
              <p:nvPr userDrawn="1"/>
            </p:nvSpPr>
            <p:spPr bwMode="auto">
              <a:xfrm>
                <a:off x="4599" y="1115"/>
                <a:ext cx="929" cy="213"/>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smtClean="0"/>
              </a:p>
            </p:txBody>
          </p:sp>
          <p:sp>
            <p:nvSpPr>
              <p:cNvPr id="1037" name="Rectangle 106"/>
              <p:cNvSpPr>
                <a:spLocks noChangeArrowheads="1"/>
              </p:cNvSpPr>
              <p:nvPr userDrawn="1"/>
            </p:nvSpPr>
            <p:spPr bwMode="auto">
              <a:xfrm>
                <a:off x="2049" y="1211"/>
                <a:ext cx="3567" cy="49"/>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400">
                    <a:solidFill>
                      <a:schemeClr val="tx1"/>
                    </a:solidFill>
                    <a:latin typeface="Times New Roman" panose="02020603050405020304" pitchFamily="18" charset="0"/>
                    <a:cs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cs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cs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cs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eaLnBrk="1" hangingPunct="1">
                  <a:defRPr/>
                </a:pPr>
                <a:endParaRPr lang="en-US" smtClean="0"/>
              </a:p>
            </p:txBody>
          </p:sp>
        </p:grpSp>
      </p:grpSp>
      <p:sp>
        <p:nvSpPr>
          <p:cNvPr id="1027" name="Rectangle 107"/>
          <p:cNvSpPr>
            <a:spLocks noGrp="1" noChangeArrowheads="1"/>
          </p:cNvSpPr>
          <p:nvPr>
            <p:ph type="body" idx="1"/>
          </p:nvPr>
        </p:nvSpPr>
        <p:spPr bwMode="auto">
          <a:xfrm>
            <a:off x="838200" y="1752600"/>
            <a:ext cx="7958138" cy="3881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2444" name="Rectangle 108"/>
          <p:cNvSpPr>
            <a:spLocks noGrp="1" noChangeArrowheads="1"/>
          </p:cNvSpPr>
          <p:nvPr>
            <p:ph type="dt" sz="half" idx="2"/>
          </p:nvPr>
        </p:nvSpPr>
        <p:spPr bwMode="auto">
          <a:xfrm>
            <a:off x="809625" y="6373813"/>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solidFill>
                  <a:schemeClr val="folHlink"/>
                </a:solidFill>
              </a:defRPr>
            </a:lvl1pPr>
          </a:lstStyle>
          <a:p>
            <a:pPr>
              <a:defRPr/>
            </a:pPr>
            <a:endParaRPr lang="en-US"/>
          </a:p>
        </p:txBody>
      </p:sp>
      <p:sp>
        <p:nvSpPr>
          <p:cNvPr id="142445" name="Rectangle 109"/>
          <p:cNvSpPr>
            <a:spLocks noGrp="1" noChangeArrowheads="1"/>
          </p:cNvSpPr>
          <p:nvPr>
            <p:ph type="ftr" sz="quarter" idx="3"/>
          </p:nvPr>
        </p:nvSpPr>
        <p:spPr bwMode="auto">
          <a:xfrm>
            <a:off x="3132138" y="6376988"/>
            <a:ext cx="30861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solidFill>
                  <a:schemeClr val="folHlink"/>
                </a:solidFill>
              </a:defRPr>
            </a:lvl1pPr>
          </a:lstStyle>
          <a:p>
            <a:pPr>
              <a:defRPr/>
            </a:pPr>
            <a:r>
              <a:rPr lang="en-US"/>
              <a:t>P.V. Viswanath</a:t>
            </a:r>
          </a:p>
        </p:txBody>
      </p:sp>
      <p:sp>
        <p:nvSpPr>
          <p:cNvPr id="142446" name="Rectangle 110"/>
          <p:cNvSpPr>
            <a:spLocks noGrp="1" noChangeArrowheads="1"/>
          </p:cNvSpPr>
          <p:nvPr>
            <p:ph type="sldNum" sz="quarter" idx="4"/>
          </p:nvPr>
        </p:nvSpPr>
        <p:spPr bwMode="auto">
          <a:xfrm>
            <a:off x="6589713" y="6376988"/>
            <a:ext cx="2193925"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solidFill>
                  <a:schemeClr val="folHlink"/>
                </a:solidFill>
              </a:defRPr>
            </a:lvl1pPr>
          </a:lstStyle>
          <a:p>
            <a:pPr>
              <a:defRPr/>
            </a:pPr>
            <a:fld id="{D6250D57-E7AB-4DFB-AE05-9C1A7121C421}" type="slidenum">
              <a:rPr lang="en-US"/>
              <a:pPr>
                <a:defRPr/>
              </a:pPr>
              <a:t>‹#›</a:t>
            </a:fld>
            <a:endParaRPr lang="en-US"/>
          </a:p>
        </p:txBody>
      </p:sp>
      <p:sp>
        <p:nvSpPr>
          <p:cNvPr id="1031" name="Rectangle 111"/>
          <p:cNvSpPr>
            <a:spLocks noGrp="1" noChangeArrowheads="1"/>
          </p:cNvSpPr>
          <p:nvPr>
            <p:ph type="title"/>
          </p:nvPr>
        </p:nvSpPr>
        <p:spPr bwMode="auto">
          <a:xfrm>
            <a:off x="1371600" y="609600"/>
            <a:ext cx="73787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853"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hf hdr="0" dt="0"/>
  <p:txStyles>
    <p:titleStyle>
      <a:lvl1pPr algn="ctr" rtl="0" eaLnBrk="0" fontAlgn="base" hangingPunct="0">
        <a:lnSpc>
          <a:spcPct val="85000"/>
        </a:lnSpc>
        <a:spcBef>
          <a:spcPct val="0"/>
        </a:spcBef>
        <a:spcAft>
          <a:spcPct val="0"/>
        </a:spcAft>
        <a:defRPr sz="3600">
          <a:solidFill>
            <a:schemeClr val="tx2"/>
          </a:solidFill>
          <a:latin typeface="+mj-lt"/>
          <a:ea typeface="+mj-ea"/>
          <a:cs typeface="+mj-cs"/>
        </a:defRPr>
      </a:lvl1pPr>
      <a:lvl2pPr algn="ctr" rtl="0" eaLnBrk="0" fontAlgn="base" hangingPunct="0">
        <a:lnSpc>
          <a:spcPct val="85000"/>
        </a:lnSpc>
        <a:spcBef>
          <a:spcPct val="0"/>
        </a:spcBef>
        <a:spcAft>
          <a:spcPct val="0"/>
        </a:spcAft>
        <a:defRPr sz="3600">
          <a:solidFill>
            <a:schemeClr val="tx2"/>
          </a:solidFill>
          <a:latin typeface="Times New Roman" pitchFamily="18" charset="0"/>
          <a:cs typeface="Times New Roman" pitchFamily="18" charset="0"/>
        </a:defRPr>
      </a:lvl2pPr>
      <a:lvl3pPr algn="ctr" rtl="0" eaLnBrk="0" fontAlgn="base" hangingPunct="0">
        <a:lnSpc>
          <a:spcPct val="85000"/>
        </a:lnSpc>
        <a:spcBef>
          <a:spcPct val="0"/>
        </a:spcBef>
        <a:spcAft>
          <a:spcPct val="0"/>
        </a:spcAft>
        <a:defRPr sz="3600">
          <a:solidFill>
            <a:schemeClr val="tx2"/>
          </a:solidFill>
          <a:latin typeface="Times New Roman" pitchFamily="18" charset="0"/>
          <a:cs typeface="Times New Roman" pitchFamily="18" charset="0"/>
        </a:defRPr>
      </a:lvl3pPr>
      <a:lvl4pPr algn="ctr" rtl="0" eaLnBrk="0" fontAlgn="base" hangingPunct="0">
        <a:lnSpc>
          <a:spcPct val="85000"/>
        </a:lnSpc>
        <a:spcBef>
          <a:spcPct val="0"/>
        </a:spcBef>
        <a:spcAft>
          <a:spcPct val="0"/>
        </a:spcAft>
        <a:defRPr sz="3600">
          <a:solidFill>
            <a:schemeClr val="tx2"/>
          </a:solidFill>
          <a:latin typeface="Times New Roman" pitchFamily="18" charset="0"/>
          <a:cs typeface="Times New Roman" pitchFamily="18" charset="0"/>
        </a:defRPr>
      </a:lvl4pPr>
      <a:lvl5pPr algn="ctr" rtl="0" eaLnBrk="0" fontAlgn="base" hangingPunct="0">
        <a:lnSpc>
          <a:spcPct val="85000"/>
        </a:lnSpc>
        <a:spcBef>
          <a:spcPct val="0"/>
        </a:spcBef>
        <a:spcAft>
          <a:spcPct val="0"/>
        </a:spcAft>
        <a:defRPr sz="3600">
          <a:solidFill>
            <a:schemeClr val="tx2"/>
          </a:solidFill>
          <a:latin typeface="Times New Roman" pitchFamily="18" charset="0"/>
          <a:cs typeface="Times New Roman" pitchFamily="18" charset="0"/>
        </a:defRPr>
      </a:lvl5pPr>
      <a:lvl6pPr marL="4572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6pPr>
      <a:lvl7pPr marL="9144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7pPr>
      <a:lvl8pPr marL="13716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8pPr>
      <a:lvl9pPr marL="1828800" algn="ctr" rtl="0" fontAlgn="base">
        <a:lnSpc>
          <a:spcPct val="85000"/>
        </a:lnSpc>
        <a:spcBef>
          <a:spcPct val="0"/>
        </a:spcBef>
        <a:spcAft>
          <a:spcPct val="0"/>
        </a:spcAft>
        <a:defRPr sz="3600">
          <a:solidFill>
            <a:schemeClr val="tx2"/>
          </a:solidFill>
          <a:latin typeface="Times New Roman" pitchFamily="18" charset="0"/>
          <a:cs typeface="Times New Roman" pitchFamily="18" charset="0"/>
        </a:defRPr>
      </a:lvl9pPr>
    </p:titleStyle>
    <p:bodyStyle>
      <a:lvl1pPr marL="342900" indent="-342900" algn="l" rtl="0" eaLnBrk="0" fontAlgn="base" hangingPunct="0">
        <a:spcBef>
          <a:spcPct val="20000"/>
        </a:spcBef>
        <a:spcAft>
          <a:spcPct val="0"/>
        </a:spcAft>
        <a:buClr>
          <a:schemeClr val="accent2"/>
        </a:buClr>
        <a:buFont typeface="Wingdings" panose="05000000000000000000" pitchFamily="2" charset="2"/>
        <a:buChar char="w"/>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55000"/>
        <a:buFont typeface="Wingdings" panose="05000000000000000000" pitchFamily="2" charset="2"/>
        <a:buChar char="n"/>
        <a:defRPr sz="2400">
          <a:solidFill>
            <a:schemeClr val="tx1"/>
          </a:solidFill>
          <a:latin typeface="+mn-lt"/>
          <a:cs typeface="+mn-cs"/>
        </a:defRPr>
      </a:lvl2pPr>
      <a:lvl3pPr marL="1085850" indent="-228600" algn="l" rtl="0" eaLnBrk="0" fontAlgn="base" hangingPunct="0">
        <a:spcBef>
          <a:spcPct val="20000"/>
        </a:spcBef>
        <a:spcAft>
          <a:spcPct val="0"/>
        </a:spcAft>
        <a:buClr>
          <a:schemeClr val="accent2"/>
        </a:buClr>
        <a:buSzPct val="65000"/>
        <a:buFont typeface="Wingdings" panose="05000000000000000000" pitchFamily="2" charset="2"/>
        <a:buChar char="l"/>
        <a:defRPr sz="2000">
          <a:solidFill>
            <a:schemeClr val="tx1"/>
          </a:solidFill>
          <a:latin typeface="+mn-lt"/>
          <a:cs typeface="+mn-cs"/>
        </a:defRPr>
      </a:lvl3pPr>
      <a:lvl4pPr marL="1428750" indent="-228600" algn="l" rtl="0" eaLnBrk="0" fontAlgn="base" hangingPunct="0">
        <a:spcBef>
          <a:spcPct val="20000"/>
        </a:spcBef>
        <a:spcAft>
          <a:spcPct val="0"/>
        </a:spcAft>
        <a:buClr>
          <a:schemeClr val="accent2"/>
        </a:buClr>
        <a:buSzPct val="85000"/>
        <a:buFont typeface="Wingdings" panose="05000000000000000000" pitchFamily="2" charset="2"/>
        <a:buChar char="w"/>
        <a:defRPr>
          <a:solidFill>
            <a:schemeClr val="tx1"/>
          </a:solidFill>
          <a:latin typeface="+mn-lt"/>
          <a:cs typeface="+mn-cs"/>
        </a:defRPr>
      </a:lvl4pPr>
      <a:lvl5pPr marL="1771650" indent="-228600" algn="l" rtl="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mn-lt"/>
          <a:cs typeface="+mn-cs"/>
        </a:defRPr>
      </a:lvl5pPr>
      <a:lvl6pPr marL="22288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6pPr>
      <a:lvl7pPr marL="26860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7pPr>
      <a:lvl8pPr marL="31432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8pPr>
      <a:lvl9pPr marL="3600450" indent="-228600" algn="l" rtl="0" fontAlgn="base">
        <a:spcBef>
          <a:spcPct val="20000"/>
        </a:spcBef>
        <a:spcAft>
          <a:spcPct val="0"/>
        </a:spcAft>
        <a:buClr>
          <a:schemeClr val="accent2"/>
        </a:buClr>
        <a:buSzPct val="80000"/>
        <a:buFont typeface="Wingdings" pitchFamily="2" charset="2"/>
        <a:buChar char="§"/>
        <a:defRPr sz="1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comments" Target="../comments/comment5.xml"/><Relationship Id="rId5" Type="http://schemas.openxmlformats.org/officeDocument/2006/relationships/image" Target="../media/image1.e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proquest.umi.com/pqdweb?RQT=572&amp;VType=PQD&amp;VName=PQD&amp;VInst=PROD&amp;pmid=24512&amp;pcid=18394791&amp;SrchMode=3" TargetMode="External"/><Relationship Id="rId5" Type="http://schemas.openxmlformats.org/officeDocument/2006/relationships/hyperlink" Target="http://proquest.umi.com/pqdweb?RQT=318&amp;pmid=24512&amp;TS=1232577318&amp;clientId=2088&amp;VInst=PROD&amp;VName=PQD&amp;VType=PQD" TargetMode="External"/><Relationship Id="rId4" Type="http://schemas.openxmlformats.org/officeDocument/2006/relationships/hyperlink" Target="http://proquest.umi.com/pqdweb?index=2&amp;did=1039095841&amp;CSP=11537&amp;SrchMode=2&amp;sid=2&amp;Fmt=4&amp;VInst=PROD&amp;VType=PQD&amp;RQT=590&amp;VName=PQD&amp;TS=1232577318&amp;clientId=2088"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vmlDrawing" Target="../drawings/vmlDrawing4.vml"/><Relationship Id="rId6" Type="http://schemas.openxmlformats.org/officeDocument/2006/relationships/hyperlink" Target="http://snrfilms.com/film-financing/" TargetMode="External"/><Relationship Id="rId5" Type="http://schemas.openxmlformats.org/officeDocument/2006/relationships/image" Target="../media/image1.emf"/><Relationship Id="rId4" Type="http://schemas.openxmlformats.org/officeDocument/2006/relationships/oleObject" Target="../embeddings/oleObject4.bin"/></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vmlDrawing" Target="../drawings/vmlDrawing5.vml"/><Relationship Id="rId5" Type="http://schemas.openxmlformats.org/officeDocument/2006/relationships/image" Target="../media/image1.emf"/><Relationship Id="rId4" Type="http://schemas.openxmlformats.org/officeDocument/2006/relationships/oleObject" Target="../embeddings/oleObject5.bin"/></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vmlDrawing" Target="../drawings/vmlDrawing6.vml"/><Relationship Id="rId5" Type="http://schemas.openxmlformats.org/officeDocument/2006/relationships/image" Target="../media/image1.emf"/><Relationship Id="rId4" Type="http://schemas.openxmlformats.org/officeDocument/2006/relationships/oleObject" Target="../embeddings/oleObject6.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hyperlink" Target="http://en.wikipedia.org/wiki/Adverse_selection" TargetMode="External"/><Relationship Id="rId2" Type="http://schemas.openxmlformats.org/officeDocument/2006/relationships/tags" Target="../tags/tag7.xml"/><Relationship Id="rId1" Type="http://schemas.openxmlformats.org/officeDocument/2006/relationships/vmlDrawing" Target="../drawings/vmlDrawing7.vml"/><Relationship Id="rId6" Type="http://schemas.openxmlformats.org/officeDocument/2006/relationships/image" Target="../media/image1.emf"/><Relationship Id="rId5" Type="http://schemas.openxmlformats.org/officeDocument/2006/relationships/oleObject" Target="../embeddings/oleObject7.bin"/><Relationship Id="rId4" Type="http://schemas.openxmlformats.org/officeDocument/2006/relationships/notesSlide" Target="../notesSlides/notesSlide19.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vmlDrawing" Target="../drawings/vmlDrawing8.vml"/><Relationship Id="rId5" Type="http://schemas.openxmlformats.org/officeDocument/2006/relationships/image" Target="../media/image1.emf"/><Relationship Id="rId4" Type="http://schemas.openxmlformats.org/officeDocument/2006/relationships/oleObject" Target="../embeddings/oleObject8.bin"/></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hyperlink" Target="http://en.wikipedia.org/wiki/Insurance" TargetMode="External"/><Relationship Id="rId2" Type="http://schemas.openxmlformats.org/officeDocument/2006/relationships/tags" Target="../tags/tag9.xml"/><Relationship Id="rId1" Type="http://schemas.openxmlformats.org/officeDocument/2006/relationships/vmlDrawing" Target="../drawings/vmlDrawing9.vml"/><Relationship Id="rId6" Type="http://schemas.openxmlformats.org/officeDocument/2006/relationships/hyperlink" Target="http://en.wikipedia.org/wiki/Moral_hazard" TargetMode="External"/><Relationship Id="rId5" Type="http://schemas.openxmlformats.org/officeDocument/2006/relationships/image" Target="../media/image1.emf"/><Relationship Id="rId4" Type="http://schemas.openxmlformats.org/officeDocument/2006/relationships/oleObject" Target="../embeddings/oleObject9.bin"/></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vmlDrawing" Target="../drawings/vmlDrawing10.vml"/><Relationship Id="rId5" Type="http://schemas.openxmlformats.org/officeDocument/2006/relationships/image" Target="../media/image1.emf"/><Relationship Id="rId4" Type="http://schemas.openxmlformats.org/officeDocument/2006/relationships/oleObject" Target="../embeddings/oleObject10.bin"/></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vmlDrawing" Target="../drawings/vmlDrawing11.vml"/><Relationship Id="rId5" Type="http://schemas.openxmlformats.org/officeDocument/2006/relationships/image" Target="../media/image1.emf"/><Relationship Id="rId4" Type="http://schemas.openxmlformats.org/officeDocument/2006/relationships/oleObject" Target="../embeddings/oleObject11.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theclearinghouse.org/payment-systems/-/media/4143b0e4c558457491e053ae652fcbc9.sv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noFill/>
        </p:spPr>
        <p:txBody>
          <a:bodyPr lIns="90487" tIns="44450" rIns="90487" bIns="44450"/>
          <a:lstStyle/>
          <a:p>
            <a:pPr eaLnBrk="1" hangingPunct="1"/>
            <a:r>
              <a:rPr lang="en-US" altLang="en-US" sz="4000" dirty="0" smtClean="0"/>
              <a:t>Functions of the Financial System</a:t>
            </a:r>
          </a:p>
        </p:txBody>
      </p:sp>
      <p:sp>
        <p:nvSpPr>
          <p:cNvPr id="4099" name="Rectangle 3"/>
          <p:cNvSpPr>
            <a:spLocks noGrp="1" noChangeArrowheads="1"/>
          </p:cNvSpPr>
          <p:nvPr>
            <p:ph type="subTitle" idx="1"/>
          </p:nvPr>
        </p:nvSpPr>
        <p:spPr>
          <a:noFill/>
        </p:spPr>
        <p:txBody>
          <a:bodyPr lIns="90487" tIns="44450" rIns="90487" bIns="44450"/>
          <a:lstStyle/>
          <a:p>
            <a:pPr marL="342900" indent="-342900" eaLnBrk="1" hangingPunct="1"/>
            <a:r>
              <a:rPr lang="en-US" altLang="en-US" smtClean="0"/>
              <a:t>P.V. Viswanath</a:t>
            </a:r>
          </a:p>
          <a:p>
            <a:pPr marL="342900" indent="-342900" eaLnBrk="1" hangingPunct="1"/>
            <a:endParaRPr lang="en-US" altLang="en-US" smtClean="0"/>
          </a:p>
          <a:p>
            <a:pPr marL="342900" indent="-342900" eaLnBrk="1" hangingPunct="1"/>
            <a:endParaRPr lang="en-US" altLang="en-US" smtClean="0"/>
          </a:p>
          <a:p>
            <a:pPr marL="342900" indent="-342900" eaLnBrk="1" hangingPunct="1"/>
            <a:r>
              <a:rPr lang="en-US" altLang="en-US" smtClean="0"/>
              <a:t>For a First Course in Finance</a:t>
            </a:r>
          </a:p>
          <a:p>
            <a:pPr marL="342900" indent="-342900" eaLnBrk="1" hangingPunct="1"/>
            <a:endParaRPr lang="en-US" altLang="en-US"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Cards</a:t>
            </a:r>
            <a:endParaRPr lang="en-US" dirty="0"/>
          </a:p>
        </p:txBody>
      </p:sp>
      <p:sp>
        <p:nvSpPr>
          <p:cNvPr id="3" name="Content Placeholder 2"/>
          <p:cNvSpPr>
            <a:spLocks noGrp="1"/>
          </p:cNvSpPr>
          <p:nvPr>
            <p:ph idx="1"/>
          </p:nvPr>
        </p:nvSpPr>
        <p:spPr>
          <a:xfrm>
            <a:off x="838200" y="1752600"/>
            <a:ext cx="7958138" cy="4624388"/>
          </a:xfrm>
        </p:spPr>
        <p:txBody>
          <a:bodyPr>
            <a:normAutofit fontScale="92500" lnSpcReduction="10000"/>
          </a:bodyPr>
          <a:lstStyle/>
          <a:p>
            <a:r>
              <a:rPr lang="en-US" dirty="0" smtClean="0"/>
              <a:t>Credit Cards are still widely used as a means of making payments.</a:t>
            </a:r>
          </a:p>
          <a:p>
            <a:r>
              <a:rPr lang="en-US" dirty="0" smtClean="0"/>
              <a:t>The way in which credit cards work is quite complicated – and expensive – which is why there have been recent innovations in payment systems, e.g. distributed ledger systems, which are used by many cryptocurrencies.</a:t>
            </a:r>
          </a:p>
          <a:p>
            <a:r>
              <a:rPr lang="en-US" dirty="0" smtClean="0"/>
              <a:t>We now look at the different parties involved in a credit card transaction</a:t>
            </a:r>
            <a:r>
              <a:rPr lang="en-US" dirty="0" smtClean="0"/>
              <a:t>.</a:t>
            </a:r>
          </a:p>
          <a:p>
            <a:r>
              <a:rPr lang="en-US" dirty="0" smtClean="0"/>
              <a:t>Keep in mind that what’s happening is the instant provision of credit to the merchant by the card issuing bank.</a:t>
            </a:r>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10</a:t>
            </a:fld>
            <a:endParaRPr lang="en-US"/>
          </a:p>
        </p:txBody>
      </p:sp>
    </p:spTree>
    <p:extLst>
      <p:ext uri="{BB962C8B-B14F-4D97-AF65-F5344CB8AC3E}">
        <p14:creationId xmlns:p14="http://schemas.microsoft.com/office/powerpoint/2010/main" val="4145690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54DC0398-FDFB-4CAA-861E-4BF324D7DC8B}" type="slidenum">
              <a:rPr lang="en-US" altLang="en-US" sz="1400" smtClean="0">
                <a:solidFill>
                  <a:schemeClr val="folHlink"/>
                </a:solidFill>
              </a:rPr>
              <a:pPr>
                <a:spcBef>
                  <a:spcPct val="0"/>
                </a:spcBef>
                <a:buClrTx/>
                <a:buFontTx/>
                <a:buNone/>
              </a:pPr>
              <a:t>11</a:t>
            </a:fld>
            <a:endParaRPr lang="en-US" altLang="en-US" sz="1400" smtClean="0">
              <a:solidFill>
                <a:schemeClr val="folHlink"/>
              </a:solidFill>
            </a:endParaRPr>
          </a:p>
        </p:txBody>
      </p:sp>
      <p:sp>
        <p:nvSpPr>
          <p:cNvPr id="38916" name="Rectangle 2"/>
          <p:cNvSpPr>
            <a:spLocks noGrp="1" noChangeArrowheads="1"/>
          </p:cNvSpPr>
          <p:nvPr>
            <p:ph type="title"/>
          </p:nvPr>
        </p:nvSpPr>
        <p:spPr/>
        <p:txBody>
          <a:bodyPr/>
          <a:lstStyle/>
          <a:p>
            <a:pPr eaLnBrk="1" hangingPunct="1"/>
            <a:r>
              <a:rPr lang="en-US" altLang="en-US" smtClean="0"/>
              <a:t>Credit Cards</a:t>
            </a:r>
          </a:p>
        </p:txBody>
      </p:sp>
      <p:sp>
        <p:nvSpPr>
          <p:cNvPr id="38917" name="Rectangle 3"/>
          <p:cNvSpPr>
            <a:spLocks noGrp="1" noChangeArrowheads="1"/>
          </p:cNvSpPr>
          <p:nvPr>
            <p:ph type="body" idx="1"/>
          </p:nvPr>
        </p:nvSpPr>
        <p:spPr>
          <a:xfrm>
            <a:off x="685800" y="1752600"/>
            <a:ext cx="8229600" cy="4419600"/>
          </a:xfrm>
        </p:spPr>
        <p:txBody>
          <a:bodyPr>
            <a:normAutofit lnSpcReduction="10000"/>
          </a:bodyPr>
          <a:lstStyle/>
          <a:p>
            <a:pPr>
              <a:defRPr/>
            </a:pPr>
            <a:r>
              <a:rPr lang="en-US" altLang="en-US" sz="2400" dirty="0" smtClean="0"/>
              <a:t>Merchant Processor: Performs credit check on merchant, sells or leases a terminal, establishes a connection between merchant and the Credit Card processor </a:t>
            </a:r>
          </a:p>
          <a:p>
            <a:pPr>
              <a:defRPr/>
            </a:pPr>
            <a:r>
              <a:rPr lang="en-US" altLang="en-US" sz="2400" dirty="0" smtClean="0"/>
              <a:t>Credit Card Association: Establishes rules and guidelines for card issuance and acceptance, markets brand name and various products.  North American Credit Card Association is one such association. Visa, MasterCard, Discover, China </a:t>
            </a:r>
            <a:r>
              <a:rPr lang="en-US" altLang="en-US" sz="2400" dirty="0" err="1" smtClean="0"/>
              <a:t>UnionPay</a:t>
            </a:r>
            <a:r>
              <a:rPr lang="en-US" altLang="en-US" sz="2400" dirty="0" smtClean="0"/>
              <a:t> and American Express are also credit card associations that set </a:t>
            </a:r>
            <a:r>
              <a:rPr lang="en-US" sz="2400" dirty="0" smtClean="0"/>
              <a:t>transaction terms for merchants, card-issuing banks, and acquiring banks.</a:t>
            </a:r>
          </a:p>
          <a:p>
            <a:pPr>
              <a:defRPr/>
            </a:pPr>
            <a:r>
              <a:rPr lang="en-US" sz="2400" dirty="0" smtClean="0"/>
              <a:t>Acquiring Bank: A bank or financial institution that processes credit or debt card payments on behalf of a merchant.</a:t>
            </a:r>
            <a:endParaRPr lang="en-US" altLang="en-US"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0508822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3323"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Credit Cards</a:t>
            </a:r>
            <a:endParaRPr lang="en-US" dirty="0"/>
          </a:p>
        </p:txBody>
      </p:sp>
      <p:sp>
        <p:nvSpPr>
          <p:cNvPr id="3" name="Content Placeholder 2"/>
          <p:cNvSpPr>
            <a:spLocks noGrp="1"/>
          </p:cNvSpPr>
          <p:nvPr>
            <p:ph idx="1"/>
          </p:nvPr>
        </p:nvSpPr>
        <p:spPr>
          <a:xfrm>
            <a:off x="838200" y="1752600"/>
            <a:ext cx="7958138" cy="4800600"/>
          </a:xfrm>
        </p:spPr>
        <p:txBody>
          <a:bodyPr>
            <a:normAutofit fontScale="85000" lnSpcReduction="20000"/>
          </a:bodyPr>
          <a:lstStyle/>
          <a:p>
            <a:pPr>
              <a:defRPr/>
            </a:pPr>
            <a:r>
              <a:rPr lang="en-US" altLang="en-US" dirty="0"/>
              <a:t>Card Issuer: Establishes criteria to approve or deny applicants and sets credit limits, interests rates, and fees.  Ultimate risk taker.  These are the actual issuers, e.g. Discover, Capital One, Barclays, Chase and many other banks issue credit cards.</a:t>
            </a:r>
          </a:p>
          <a:p>
            <a:pPr>
              <a:defRPr/>
            </a:pPr>
            <a:r>
              <a:rPr lang="en-US" altLang="en-US" dirty="0"/>
              <a:t>Credit Card Processor: Receives and processes credit card applications, maintains cardholder data.  Visa, MasterCard, Discover and American Express process payments.  Discover and American Express issue credit cards as well.</a:t>
            </a:r>
          </a:p>
          <a:p>
            <a:pPr>
              <a:defRPr/>
            </a:pPr>
            <a:r>
              <a:rPr lang="en-US" altLang="en-US" dirty="0"/>
              <a:t>Clearing House: </a:t>
            </a:r>
            <a:r>
              <a:rPr lang="en-US" dirty="0"/>
              <a:t>ACH is a computer-based clearing and settlement facility established to process the exchange of electronic transactions between participating depository institutions.  Settlement for a credit card transaction is triggered when the acquiring bank deposits the funds into the merchant’s account.</a:t>
            </a:r>
            <a:endParaRPr lang="en-US" altLang="en-US" dirty="0"/>
          </a:p>
          <a:p>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12</a:t>
            </a:fld>
            <a:endParaRPr lang="en-US"/>
          </a:p>
        </p:txBody>
      </p:sp>
    </p:spTree>
    <p:extLst>
      <p:ext uri="{BB962C8B-B14F-4D97-AF65-F5344CB8AC3E}">
        <p14:creationId xmlns:p14="http://schemas.microsoft.com/office/powerpoint/2010/main" val="36544841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4096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0984CC02-1985-4E9A-A790-F4AB56FA8628}" type="slidenum">
              <a:rPr lang="en-US" altLang="en-US" sz="1400" smtClean="0">
                <a:solidFill>
                  <a:schemeClr val="folHlink"/>
                </a:solidFill>
              </a:rPr>
              <a:pPr>
                <a:spcBef>
                  <a:spcPct val="0"/>
                </a:spcBef>
                <a:buClrTx/>
                <a:buFontTx/>
                <a:buNone/>
              </a:pPr>
              <a:t>13</a:t>
            </a:fld>
            <a:endParaRPr lang="en-US" altLang="en-US" sz="1400" smtClean="0">
              <a:solidFill>
                <a:schemeClr val="folHlink"/>
              </a:solidFill>
            </a:endParaRPr>
          </a:p>
        </p:txBody>
      </p:sp>
      <p:sp>
        <p:nvSpPr>
          <p:cNvPr id="40964" name="Rectangle 2"/>
          <p:cNvSpPr>
            <a:spLocks noGrp="1" noChangeArrowheads="1"/>
          </p:cNvSpPr>
          <p:nvPr>
            <p:ph type="title"/>
          </p:nvPr>
        </p:nvSpPr>
        <p:spPr/>
        <p:txBody>
          <a:bodyPr/>
          <a:lstStyle/>
          <a:p>
            <a:pPr eaLnBrk="1" hangingPunct="1"/>
            <a:r>
              <a:rPr lang="en-US" altLang="en-US" smtClean="0"/>
              <a:t>Credit Cards</a:t>
            </a:r>
          </a:p>
        </p:txBody>
      </p:sp>
      <p:sp>
        <p:nvSpPr>
          <p:cNvPr id="40965" name="Rectangle 3"/>
          <p:cNvSpPr>
            <a:spLocks noGrp="1" noChangeArrowheads="1"/>
          </p:cNvSpPr>
          <p:nvPr>
            <p:ph type="body" idx="1"/>
          </p:nvPr>
        </p:nvSpPr>
        <p:spPr/>
        <p:txBody>
          <a:bodyPr/>
          <a:lstStyle/>
          <a:p>
            <a:pPr eaLnBrk="1" hangingPunct="1">
              <a:lnSpc>
                <a:spcPct val="90000"/>
              </a:lnSpc>
            </a:pPr>
            <a:r>
              <a:rPr lang="en-US" altLang="en-US" sz="2400" b="1" smtClean="0"/>
              <a:t>Credit Card Transaction Example:</a:t>
            </a:r>
            <a:endParaRPr lang="en-US" altLang="en-US" sz="2400" smtClean="0"/>
          </a:p>
          <a:p>
            <a:pPr eaLnBrk="1" hangingPunct="1">
              <a:lnSpc>
                <a:spcPct val="90000"/>
              </a:lnSpc>
            </a:pPr>
            <a:r>
              <a:rPr lang="en-US" altLang="en-US" sz="2400" smtClean="0"/>
              <a:t>$100 purchase by consumer using Visa or MasterCard</a:t>
            </a:r>
          </a:p>
          <a:p>
            <a:pPr eaLnBrk="1" hangingPunct="1">
              <a:lnSpc>
                <a:spcPct val="90000"/>
              </a:lnSpc>
            </a:pPr>
            <a:r>
              <a:rPr lang="en-US" altLang="en-US" sz="2400" smtClean="0"/>
              <a:t>$2 discount fee charged to merchant by acquirer/processor</a:t>
            </a:r>
          </a:p>
          <a:p>
            <a:pPr eaLnBrk="1" hangingPunct="1">
              <a:lnSpc>
                <a:spcPct val="90000"/>
              </a:lnSpc>
            </a:pPr>
            <a:r>
              <a:rPr lang="en-US" altLang="en-US" sz="2400" smtClean="0"/>
              <a:t>$2 fee includes:</a:t>
            </a:r>
          </a:p>
          <a:p>
            <a:pPr eaLnBrk="1" hangingPunct="1">
              <a:lnSpc>
                <a:spcPct val="90000"/>
              </a:lnSpc>
            </a:pPr>
            <a:r>
              <a:rPr lang="en-US" altLang="en-US" sz="2400" smtClean="0"/>
              <a:t>	$1.50 interchange fee paid to card issuer</a:t>
            </a:r>
          </a:p>
          <a:p>
            <a:pPr eaLnBrk="1" hangingPunct="1">
              <a:lnSpc>
                <a:spcPct val="90000"/>
              </a:lnSpc>
            </a:pPr>
            <a:r>
              <a:rPr lang="en-US" altLang="en-US" sz="2400" smtClean="0"/>
              <a:t>	$0.10 assessment fee paid to card association (Visa/MasterCard) </a:t>
            </a:r>
          </a:p>
          <a:p>
            <a:pPr eaLnBrk="1" hangingPunct="1">
              <a:lnSpc>
                <a:spcPct val="90000"/>
              </a:lnSpc>
            </a:pPr>
            <a:r>
              <a:rPr lang="en-US" altLang="en-US" sz="2400" smtClean="0"/>
              <a:t>	$0.40 merchant processor fee</a:t>
            </a:r>
          </a:p>
          <a:p>
            <a:pPr eaLnBrk="1" hangingPunct="1">
              <a:lnSpc>
                <a:spcPct val="90000"/>
              </a:lnSpc>
            </a:pPr>
            <a:r>
              <a:rPr lang="en-US" altLang="en-US" sz="2400" smtClean="0"/>
              <a:t>$98 credited to merchant for the transaction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altLang="en-US" smtClean="0"/>
              <a:t>Credit Card Transaction Process</a:t>
            </a:r>
          </a:p>
        </p:txBody>
      </p:sp>
      <p:sp>
        <p:nvSpPr>
          <p:cNvPr id="43011"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430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140CCDB6-405F-41DF-A278-11EDF8766591}" type="slidenum">
              <a:rPr lang="en-US" altLang="en-US" sz="1400" smtClean="0">
                <a:solidFill>
                  <a:schemeClr val="folHlink"/>
                </a:solidFill>
              </a:rPr>
              <a:pPr>
                <a:spcBef>
                  <a:spcPct val="0"/>
                </a:spcBef>
                <a:buClrTx/>
                <a:buFontTx/>
                <a:buNone/>
              </a:pPr>
              <a:t>14</a:t>
            </a:fld>
            <a:endParaRPr lang="en-US" altLang="en-US" sz="1400" smtClean="0">
              <a:solidFill>
                <a:schemeClr val="folHlink"/>
              </a:solidFill>
            </a:endParaRPr>
          </a:p>
        </p:txBody>
      </p:sp>
      <p:pic>
        <p:nvPicPr>
          <p:cNvPr id="43013"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00200" y="1752600"/>
            <a:ext cx="7073900" cy="4267200"/>
          </a:xfrm>
          <a:noFill/>
        </p:spPr>
      </p:pic>
      <p:sp>
        <p:nvSpPr>
          <p:cNvPr id="43014" name="TextBox 6"/>
          <p:cNvSpPr txBox="1">
            <a:spLocks noChangeArrowheads="1"/>
          </p:cNvSpPr>
          <p:nvPr/>
        </p:nvSpPr>
        <p:spPr bwMode="auto">
          <a:xfrm>
            <a:off x="685800" y="5791200"/>
            <a:ext cx="815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ClrTx/>
              <a:buFontTx/>
              <a:buNone/>
            </a:pPr>
            <a:r>
              <a:rPr lang="en-US" altLang="en-US" sz="1200"/>
              <a:t>From: </a:t>
            </a:r>
            <a:r>
              <a:rPr lang="en-US" altLang="en-US" sz="1200">
                <a:hlinkClick r:id="rId4"/>
              </a:rPr>
              <a:t>Ramon P DeGennaro</a:t>
            </a:r>
            <a:r>
              <a:rPr lang="en-US" altLang="en-US" sz="1200"/>
              <a:t>. “Merchant Acquirers and Payment Card Processors: A Look inside the Black Box,” </a:t>
            </a:r>
            <a:r>
              <a:rPr lang="en-US" altLang="en-US" sz="1200">
                <a:hlinkClick r:id="rId5"/>
              </a:rPr>
              <a:t>Economic Review - Federal Reserve Bank of Atlanta</a:t>
            </a:r>
            <a:r>
              <a:rPr lang="en-US" altLang="en-US" sz="1200"/>
              <a:t>. Atlanta: </a:t>
            </a:r>
            <a:r>
              <a:rPr lang="en-US" altLang="en-US" sz="1200">
                <a:hlinkClick r:id="rId6"/>
              </a:rPr>
              <a:t>First Quarter 2006</a:t>
            </a:r>
            <a:r>
              <a:rPr lang="en-US" altLang="en-US" sz="1200"/>
              <a:t>. Vol. 91, Iss. 1; pp. 27-43.</a:t>
            </a:r>
          </a:p>
          <a:p>
            <a:pPr eaLnBrk="1" hangingPunct="1">
              <a:spcBef>
                <a:spcPct val="0"/>
              </a:spcBef>
              <a:buClrTx/>
              <a:buFontTx/>
              <a:buNone/>
            </a:pPr>
            <a:endParaRPr lang="en-US" altLang="en-US" sz="2400"/>
          </a:p>
        </p:txBody>
      </p:sp>
      <p:sp>
        <p:nvSpPr>
          <p:cNvPr id="43015" name="TextBox 7"/>
          <p:cNvSpPr txBox="1">
            <a:spLocks noChangeArrowheads="1"/>
          </p:cNvSpPr>
          <p:nvPr/>
        </p:nvSpPr>
        <p:spPr bwMode="auto">
          <a:xfrm>
            <a:off x="7315200" y="2590800"/>
            <a:ext cx="1143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ClrTx/>
              <a:buFontTx/>
              <a:buNone/>
            </a:pPr>
            <a:r>
              <a:rPr lang="en-US" altLang="en-US" sz="1200"/>
              <a:t>Automated Clearing House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4505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1750471C-7E75-4F49-B6B9-0E401CD10DD1}" type="slidenum">
              <a:rPr lang="en-US" altLang="en-US" sz="1400" smtClean="0">
                <a:solidFill>
                  <a:schemeClr val="folHlink"/>
                </a:solidFill>
              </a:rPr>
              <a:pPr>
                <a:spcBef>
                  <a:spcPct val="0"/>
                </a:spcBef>
                <a:buClrTx/>
                <a:buFontTx/>
                <a:buNone/>
              </a:pPr>
              <a:t>15</a:t>
            </a:fld>
            <a:endParaRPr lang="en-US" altLang="en-US" sz="1400" smtClean="0">
              <a:solidFill>
                <a:schemeClr val="folHlink"/>
              </a:solidFill>
            </a:endParaRPr>
          </a:p>
        </p:txBody>
      </p:sp>
      <p:sp>
        <p:nvSpPr>
          <p:cNvPr id="45060" name="Rectangle 2"/>
          <p:cNvSpPr>
            <a:spLocks noGrp="1" noChangeArrowheads="1"/>
          </p:cNvSpPr>
          <p:nvPr>
            <p:ph type="title"/>
          </p:nvPr>
        </p:nvSpPr>
        <p:spPr/>
        <p:txBody>
          <a:bodyPr/>
          <a:lstStyle/>
          <a:p>
            <a:pPr eaLnBrk="1" hangingPunct="1"/>
            <a:r>
              <a:rPr lang="en-US" altLang="en-US" dirty="0" smtClean="0"/>
              <a:t>F4: Pooling Resources/Subdividing Shares</a:t>
            </a:r>
          </a:p>
        </p:txBody>
      </p:sp>
      <p:sp>
        <p:nvSpPr>
          <p:cNvPr id="45061" name="Rectangle 3"/>
          <p:cNvSpPr>
            <a:spLocks noGrp="1" noChangeArrowheads="1"/>
          </p:cNvSpPr>
          <p:nvPr>
            <p:ph type="body" idx="1"/>
          </p:nvPr>
        </p:nvSpPr>
        <p:spPr>
          <a:xfrm>
            <a:off x="838200" y="1752600"/>
            <a:ext cx="7958138" cy="4624388"/>
          </a:xfrm>
        </p:spPr>
        <p:txBody>
          <a:bodyPr>
            <a:normAutofit/>
          </a:bodyPr>
          <a:lstStyle/>
          <a:p>
            <a:pPr eaLnBrk="1" hangingPunct="1"/>
            <a:r>
              <a:rPr lang="en-US" altLang="en-US" dirty="0" smtClean="0"/>
              <a:t>Mutual Funds provide a way for investors to come together and buy larger amounts of securities in an efficient manner</a:t>
            </a:r>
          </a:p>
          <a:p>
            <a:pPr eaLnBrk="1" hangingPunct="1"/>
            <a:r>
              <a:rPr lang="en-US" altLang="en-US" dirty="0" smtClean="0"/>
              <a:t>The corporate form of organization allows individuals to own parts of enterprises</a:t>
            </a:r>
          </a:p>
          <a:p>
            <a:pPr eaLnBrk="1" hangingPunct="1"/>
            <a:r>
              <a:rPr lang="en-US" altLang="en-US" dirty="0" smtClean="0"/>
              <a:t>Limited Partnerships allow individuals to participate in business enterprises and reap tax and other benefits</a:t>
            </a:r>
          </a:p>
          <a:p>
            <a:pPr eaLnBrk="1" hangingPunct="1"/>
            <a:r>
              <a:rPr lang="en-US" altLang="en-US" dirty="0" smtClean="0"/>
              <a:t>ETFs are a way of trading baskets of securities simultaneously.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4710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F1554F3D-1DB2-4798-B2B5-C78374712BE9}" type="slidenum">
              <a:rPr lang="en-US" altLang="en-US" sz="1400" smtClean="0">
                <a:solidFill>
                  <a:schemeClr val="folHlink"/>
                </a:solidFill>
              </a:rPr>
              <a:pPr>
                <a:spcBef>
                  <a:spcPct val="0"/>
                </a:spcBef>
                <a:buClrTx/>
                <a:buFontTx/>
                <a:buNone/>
              </a:pPr>
              <a:t>16</a:t>
            </a:fld>
            <a:endParaRPr lang="en-US" altLang="en-US" sz="1400" smtClean="0">
              <a:solidFill>
                <a:schemeClr val="folHlink"/>
              </a:solidFill>
            </a:endParaRPr>
          </a:p>
        </p:txBody>
      </p:sp>
      <p:sp>
        <p:nvSpPr>
          <p:cNvPr id="47108" name="Rectangle 2"/>
          <p:cNvSpPr>
            <a:spLocks noGrp="1" noChangeArrowheads="1"/>
          </p:cNvSpPr>
          <p:nvPr>
            <p:ph type="title"/>
          </p:nvPr>
        </p:nvSpPr>
        <p:spPr/>
        <p:txBody>
          <a:bodyPr/>
          <a:lstStyle/>
          <a:p>
            <a:pPr eaLnBrk="1" hangingPunct="1"/>
            <a:r>
              <a:rPr lang="en-US" altLang="en-US" smtClean="0"/>
              <a:t>Funds and Movie Investing</a:t>
            </a:r>
          </a:p>
        </p:txBody>
      </p:sp>
      <p:sp>
        <p:nvSpPr>
          <p:cNvPr id="47109" name="Rectangle 3"/>
          <p:cNvSpPr>
            <a:spLocks noGrp="1" noChangeArrowheads="1"/>
          </p:cNvSpPr>
          <p:nvPr>
            <p:ph type="body" idx="1"/>
          </p:nvPr>
        </p:nvSpPr>
        <p:spPr>
          <a:xfrm>
            <a:off x="838200" y="1752600"/>
            <a:ext cx="7958138" cy="4572000"/>
          </a:xfrm>
        </p:spPr>
        <p:txBody>
          <a:bodyPr/>
          <a:lstStyle/>
          <a:p>
            <a:pPr eaLnBrk="1" hangingPunct="1">
              <a:lnSpc>
                <a:spcPct val="80000"/>
              </a:lnSpc>
            </a:pPr>
            <a:r>
              <a:rPr lang="en-US" altLang="en-US" sz="2400" smtClean="0"/>
              <a:t>Barbarian Film Investment Fund, a $150 million structured fund</a:t>
            </a:r>
          </a:p>
          <a:p>
            <a:pPr eaLnBrk="1" hangingPunct="1">
              <a:lnSpc>
                <a:spcPct val="80000"/>
              </a:lnSpc>
            </a:pPr>
            <a:r>
              <a:rPr lang="en-US" altLang="en-US" sz="2400" smtClean="0"/>
              <a:t>A mitigated-risk portfolio of non-correlated assets</a:t>
            </a:r>
          </a:p>
          <a:p>
            <a:pPr eaLnBrk="1" hangingPunct="1">
              <a:lnSpc>
                <a:spcPct val="80000"/>
              </a:lnSpc>
            </a:pPr>
            <a:r>
              <a:rPr lang="en-US" altLang="en-US" sz="2400" smtClean="0"/>
              <a:t>Invests only in independent films that have greater than 80% of their budgets secured by foreign pre-sales. </a:t>
            </a:r>
          </a:p>
          <a:p>
            <a:pPr eaLnBrk="1" hangingPunct="1">
              <a:lnSpc>
                <a:spcPct val="80000"/>
              </a:lnSpc>
            </a:pPr>
            <a:r>
              <a:rPr lang="en-US" altLang="en-US" sz="2400" smtClean="0"/>
              <a:t>Invests only in relatively low-budget films costing less than $10 million</a:t>
            </a:r>
          </a:p>
          <a:p>
            <a:pPr eaLnBrk="1" hangingPunct="1">
              <a:lnSpc>
                <a:spcPct val="80000"/>
              </a:lnSpc>
            </a:pPr>
            <a:r>
              <a:rPr lang="en-US" altLang="en-US" sz="2400" smtClean="0"/>
              <a:t>Investment opportunities will be vetted by international sales agents who will make foreign sales estimates based on such factors as the film's genre, cast and creative team. </a:t>
            </a:r>
          </a:p>
          <a:p>
            <a:pPr eaLnBrk="1" hangingPunct="1">
              <a:lnSpc>
                <a:spcPct val="80000"/>
              </a:lnSpc>
            </a:pPr>
            <a:r>
              <a:rPr lang="en-US" altLang="en-US" sz="2400" smtClean="0"/>
              <a:t>The first film backed by the fund, "Powder Blue," starring Forrest Whitaker, Jessica Biel and Jared Leto, began shooting in August 2007; it has a budget of $5 million with foreign sales estimated at $4.15 million.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3231192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154"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Film Funds: S&amp;R Films</a:t>
            </a:r>
            <a:endParaRPr lang="en-US" dirty="0"/>
          </a:p>
        </p:txBody>
      </p:sp>
      <p:sp>
        <p:nvSpPr>
          <p:cNvPr id="3" name="Content Placeholder 2"/>
          <p:cNvSpPr>
            <a:spLocks noGrp="1"/>
          </p:cNvSpPr>
          <p:nvPr>
            <p:ph idx="1"/>
          </p:nvPr>
        </p:nvSpPr>
        <p:spPr>
          <a:xfrm>
            <a:off x="838200" y="1752600"/>
            <a:ext cx="7958138" cy="4419600"/>
          </a:xfrm>
        </p:spPr>
        <p:txBody>
          <a:bodyPr/>
          <a:lstStyle/>
          <a:p>
            <a:pPr>
              <a:defRPr/>
            </a:pPr>
            <a:r>
              <a:rPr lang="en-US" sz="2400" dirty="0"/>
              <a:t>Movie finance is at the core of S&amp;R’s business.  S&amp;R Films controls a film fund of private equity and has been investing in feature length motion pictures since 2011. In order for a film to be considered for equity film financing, the movie or production must exhibit inherent mitigated risk by having secured assets that outweigh the total budget based on current marketplace trends. Such qualifying assets include ‘bankable’ name talent, ‘bankable’ name directors, and presales or minimum guarantees on limited territories where such presale values indicate a robust potential profit margin on remaining territories for the film’s equity tranche.</a:t>
            </a:r>
            <a:br>
              <a:rPr lang="en-US" sz="2400" dirty="0"/>
            </a:br>
            <a:r>
              <a:rPr lang="en-US" sz="2400" dirty="0">
                <a:hlinkClick r:id="rId6"/>
              </a:rPr>
              <a:t>http://snrfilms.com/film-financing</a:t>
            </a:r>
            <a:r>
              <a:rPr lang="en-US" sz="2400" dirty="0" smtClean="0">
                <a:hlinkClick r:id="rId6"/>
              </a:rPr>
              <a:t>/</a:t>
            </a:r>
            <a:r>
              <a:rPr lang="en-US" sz="2400" dirty="0" smtClean="0"/>
              <a:t> </a:t>
            </a:r>
            <a:endParaRPr lang="en-US" sz="2400"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17</a:t>
            </a:fld>
            <a:endParaRPr lang="en-US"/>
          </a:p>
        </p:txBody>
      </p:sp>
    </p:spTree>
    <p:extLst>
      <p:ext uri="{BB962C8B-B14F-4D97-AF65-F5344CB8AC3E}">
        <p14:creationId xmlns:p14="http://schemas.microsoft.com/office/powerpoint/2010/main" val="1269639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6251341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4106"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F5: Information and Finance</a:t>
            </a:r>
            <a:endParaRPr lang="en-US" dirty="0"/>
          </a:p>
        </p:txBody>
      </p:sp>
      <p:sp>
        <p:nvSpPr>
          <p:cNvPr id="3" name="Content Placeholder 2"/>
          <p:cNvSpPr>
            <a:spLocks noGrp="1"/>
          </p:cNvSpPr>
          <p:nvPr>
            <p:ph idx="1"/>
          </p:nvPr>
        </p:nvSpPr>
        <p:spPr>
          <a:xfrm>
            <a:off x="838200" y="1752600"/>
            <a:ext cx="7958138" cy="4572000"/>
          </a:xfrm>
        </p:spPr>
        <p:txBody>
          <a:bodyPr>
            <a:normAutofit/>
          </a:bodyPr>
          <a:lstStyle/>
          <a:p>
            <a:r>
              <a:rPr lang="en-US" dirty="0" smtClean="0"/>
              <a:t>Prices of financial assets are very important in sending the right signals to economic agents making real investment decisions.</a:t>
            </a:r>
          </a:p>
          <a:p>
            <a:r>
              <a:rPr lang="en-US" dirty="0" smtClean="0"/>
              <a:t>We now talk about information-related issues:</a:t>
            </a:r>
          </a:p>
          <a:p>
            <a:pPr lvl="1"/>
            <a:r>
              <a:rPr lang="en-US" dirty="0"/>
              <a:t>T</a:t>
            </a:r>
            <a:r>
              <a:rPr lang="en-US" dirty="0" smtClean="0"/>
              <a:t>he role of the financial sector in providing information</a:t>
            </a:r>
          </a:p>
          <a:p>
            <a:pPr lvl="1"/>
            <a:r>
              <a:rPr lang="en-US" dirty="0" smtClean="0"/>
              <a:t>Circumstances when this role might be inefficiently performed</a:t>
            </a:r>
          </a:p>
          <a:p>
            <a:pPr lvl="1"/>
            <a:r>
              <a:rPr lang="en-US" dirty="0" smtClean="0"/>
              <a:t>Adverse Selection</a:t>
            </a:r>
          </a:p>
          <a:p>
            <a:pPr lvl="1"/>
            <a:r>
              <a:rPr lang="en-US" dirty="0" smtClean="0"/>
              <a:t>Moral Hazard</a:t>
            </a:r>
          </a:p>
          <a:p>
            <a:pPr lvl="1"/>
            <a:r>
              <a:rPr lang="en-US" dirty="0" smtClean="0"/>
              <a:t>Principal-Agent problems</a:t>
            </a:r>
          </a:p>
          <a:p>
            <a:pPr lvl="1"/>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18</a:t>
            </a:fld>
            <a:endParaRPr lang="en-US"/>
          </a:p>
        </p:txBody>
      </p:sp>
    </p:spTree>
    <p:extLst>
      <p:ext uri="{BB962C8B-B14F-4D97-AF65-F5344CB8AC3E}">
        <p14:creationId xmlns:p14="http://schemas.microsoft.com/office/powerpoint/2010/main" val="373336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4915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F57A8816-5D7D-4C2C-BAE4-C2982C52D46D}" type="slidenum">
              <a:rPr lang="en-US" altLang="en-US" sz="1400" smtClean="0">
                <a:solidFill>
                  <a:schemeClr val="folHlink"/>
                </a:solidFill>
              </a:rPr>
              <a:pPr>
                <a:spcBef>
                  <a:spcPct val="0"/>
                </a:spcBef>
                <a:buClrTx/>
                <a:buFontTx/>
                <a:buNone/>
              </a:pPr>
              <a:t>19</a:t>
            </a:fld>
            <a:endParaRPr lang="en-US" altLang="en-US" sz="1400" smtClean="0">
              <a:solidFill>
                <a:schemeClr val="folHlink"/>
              </a:solidFill>
            </a:endParaRPr>
          </a:p>
        </p:txBody>
      </p:sp>
      <p:sp>
        <p:nvSpPr>
          <p:cNvPr id="49156" name="Rectangle 2"/>
          <p:cNvSpPr>
            <a:spLocks noGrp="1" noChangeArrowheads="1"/>
          </p:cNvSpPr>
          <p:nvPr>
            <p:ph type="title"/>
          </p:nvPr>
        </p:nvSpPr>
        <p:spPr/>
        <p:txBody>
          <a:bodyPr/>
          <a:lstStyle/>
          <a:p>
            <a:pPr eaLnBrk="1" hangingPunct="1"/>
            <a:r>
              <a:rPr lang="en-US" altLang="en-US" smtClean="0"/>
              <a:t>Providing Information</a:t>
            </a:r>
          </a:p>
        </p:txBody>
      </p:sp>
      <p:sp>
        <p:nvSpPr>
          <p:cNvPr id="49157" name="Rectangle 3"/>
          <p:cNvSpPr>
            <a:spLocks noGrp="1" noChangeArrowheads="1"/>
          </p:cNvSpPr>
          <p:nvPr>
            <p:ph type="body" idx="1"/>
          </p:nvPr>
        </p:nvSpPr>
        <p:spPr>
          <a:xfrm>
            <a:off x="838200" y="1752600"/>
            <a:ext cx="7958138" cy="4624388"/>
          </a:xfrm>
        </p:spPr>
        <p:txBody>
          <a:bodyPr>
            <a:normAutofit fontScale="92500"/>
          </a:bodyPr>
          <a:lstStyle/>
          <a:p>
            <a:pPr eaLnBrk="1" hangingPunct="1">
              <a:defRPr/>
            </a:pPr>
            <a:r>
              <a:rPr lang="en-US" altLang="en-US" sz="2400" dirty="0" smtClean="0"/>
              <a:t>Asset prices and interest rates provide critical signals to firm managers in their selection of investment projects.</a:t>
            </a:r>
          </a:p>
          <a:p>
            <a:pPr eaLnBrk="1" hangingPunct="1">
              <a:defRPr/>
            </a:pPr>
            <a:r>
              <a:rPr lang="en-US" altLang="en-US" sz="2400" dirty="0" smtClean="0"/>
              <a:t>If a manager notes that stock prices are up in a certain sector, that is indicative of higher profits in that sector.  It is, therefore, worthwhile investing there.</a:t>
            </a:r>
          </a:p>
          <a:p>
            <a:pPr eaLnBrk="1" hangingPunct="1">
              <a:defRPr/>
            </a:pPr>
            <a:r>
              <a:rPr lang="en-US" altLang="en-US" sz="2400" dirty="0" smtClean="0"/>
              <a:t>Should a firm finance its projects in dollars or in euros?</a:t>
            </a:r>
          </a:p>
          <a:p>
            <a:pPr lvl="1" eaLnBrk="1" hangingPunct="1">
              <a:defRPr/>
            </a:pPr>
            <a:r>
              <a:rPr lang="en-US" altLang="en-US" sz="2000" dirty="0" smtClean="0"/>
              <a:t>It can look at the forward euro rate, as well as euro-denominated interest rates to figure out the cost of borrowing in euros.</a:t>
            </a:r>
          </a:p>
          <a:p>
            <a:pPr lvl="1" eaLnBrk="1" hangingPunct="1">
              <a:defRPr/>
            </a:pPr>
            <a:r>
              <a:rPr lang="en-US" altLang="en-US" sz="2000" dirty="0" smtClean="0"/>
              <a:t>It can look at borrowing rates domestically</a:t>
            </a:r>
          </a:p>
          <a:p>
            <a:pPr lvl="1" eaLnBrk="1" hangingPunct="1">
              <a:defRPr/>
            </a:pPr>
            <a:r>
              <a:rPr lang="en-US" altLang="en-US" sz="2000" dirty="0" smtClean="0"/>
              <a:t>If the implied euro borrowing rate is lower, this means that there are more investors with euro resources and its better to finance in euros.</a:t>
            </a:r>
          </a:p>
          <a:p>
            <a:pPr eaLnBrk="1" hangingPunct="1">
              <a:defRPr/>
            </a:pPr>
            <a:r>
              <a:rPr lang="en-US" altLang="en-US" sz="2400" dirty="0"/>
              <a:t>Individuals can also use interest rates </a:t>
            </a:r>
            <a:r>
              <a:rPr lang="en-US" altLang="en-US" sz="2400" dirty="0" smtClean="0"/>
              <a:t>as a guide to </a:t>
            </a:r>
            <a:r>
              <a:rPr lang="en-US" altLang="en-US" sz="2400" dirty="0"/>
              <a:t>decide how much they want to save and how much to consume today.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614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D89183D3-7177-47ED-90C5-66398F44D259}" type="slidenum">
              <a:rPr lang="en-US" altLang="en-US" sz="1400" smtClean="0">
                <a:solidFill>
                  <a:schemeClr val="folHlink"/>
                </a:solidFill>
              </a:rPr>
              <a:pPr>
                <a:spcBef>
                  <a:spcPct val="0"/>
                </a:spcBef>
                <a:buClrTx/>
                <a:buFontTx/>
                <a:buNone/>
              </a:pPr>
              <a:t>2</a:t>
            </a:fld>
            <a:endParaRPr lang="en-US" altLang="en-US" sz="1400" smtClean="0">
              <a:solidFill>
                <a:schemeClr val="folHlink"/>
              </a:solidFill>
            </a:endParaRPr>
          </a:p>
        </p:txBody>
      </p:sp>
      <p:sp>
        <p:nvSpPr>
          <p:cNvPr id="6148" name="Rectangle 2"/>
          <p:cNvSpPr>
            <a:spLocks noGrp="1" noChangeArrowheads="1"/>
          </p:cNvSpPr>
          <p:nvPr>
            <p:ph type="title"/>
          </p:nvPr>
        </p:nvSpPr>
        <p:spPr/>
        <p:txBody>
          <a:bodyPr/>
          <a:lstStyle/>
          <a:p>
            <a:pPr eaLnBrk="1" hangingPunct="1"/>
            <a:r>
              <a:rPr lang="en-US" altLang="en-US" dirty="0" smtClean="0"/>
              <a:t>Financial System Functions</a:t>
            </a:r>
          </a:p>
        </p:txBody>
      </p:sp>
      <p:sp>
        <p:nvSpPr>
          <p:cNvPr id="6149" name="Rectangle 3"/>
          <p:cNvSpPr>
            <a:spLocks noGrp="1" noChangeArrowheads="1"/>
          </p:cNvSpPr>
          <p:nvPr>
            <p:ph type="body" idx="1"/>
          </p:nvPr>
        </p:nvSpPr>
        <p:spPr/>
        <p:txBody>
          <a:bodyPr/>
          <a:lstStyle/>
          <a:p>
            <a:pPr eaLnBrk="1" hangingPunct="1"/>
            <a:r>
              <a:rPr lang="en-US" altLang="en-US" dirty="0" smtClean="0"/>
              <a:t>In this sections, we will look at:</a:t>
            </a:r>
          </a:p>
          <a:p>
            <a:pPr lvl="1" eaLnBrk="1" hangingPunct="1"/>
            <a:r>
              <a:rPr lang="en-US" altLang="en-US" dirty="0" smtClean="0"/>
              <a:t>The different functions of the financial system</a:t>
            </a:r>
          </a:p>
          <a:p>
            <a:pPr lvl="1" eaLnBrk="1" hangingPunct="1"/>
            <a:r>
              <a:rPr lang="en-US" altLang="en-US" dirty="0" smtClean="0"/>
              <a:t> Financial </a:t>
            </a:r>
            <a:r>
              <a:rPr lang="en-US" altLang="en-US" dirty="0" smtClean="0"/>
              <a:t>entities </a:t>
            </a:r>
            <a:r>
              <a:rPr lang="en-US" altLang="en-US" dirty="0" smtClean="0"/>
              <a:t>that accomplish these functions</a:t>
            </a:r>
          </a:p>
          <a:p>
            <a:pPr lvl="1" eaLnBrk="1" hangingPunct="1"/>
            <a:r>
              <a:rPr lang="en-US" altLang="en-US" dirty="0" smtClean="0"/>
              <a:t>Some economic and financial concepts that are relevant to the understanding of these functions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smtClean="0"/>
              <a:t>Information and Action</a:t>
            </a:r>
          </a:p>
        </p:txBody>
      </p:sp>
      <p:sp>
        <p:nvSpPr>
          <p:cNvPr id="3" name="Content Placeholder 2"/>
          <p:cNvSpPr>
            <a:spLocks noGrp="1"/>
          </p:cNvSpPr>
          <p:nvPr>
            <p:ph idx="1"/>
          </p:nvPr>
        </p:nvSpPr>
        <p:spPr>
          <a:xfrm>
            <a:off x="838200" y="1752600"/>
            <a:ext cx="7958138" cy="4624388"/>
          </a:xfrm>
        </p:spPr>
        <p:txBody>
          <a:bodyPr>
            <a:normAutofit fontScale="92500" lnSpcReduction="20000"/>
          </a:bodyPr>
          <a:lstStyle/>
          <a:p>
            <a:pPr>
              <a:defRPr/>
            </a:pPr>
            <a:r>
              <a:rPr lang="en-US" dirty="0" smtClean="0"/>
              <a:t>It is worthwhile mentioning that, while higher stock prices in a given industry could be taken to imply the need for more real investment in that industry, it does not mean further investment in traded financial securities in that industry is warranted.</a:t>
            </a:r>
          </a:p>
          <a:p>
            <a:pPr>
              <a:defRPr/>
            </a:pPr>
            <a:r>
              <a:rPr lang="en-US" dirty="0" smtClean="0"/>
              <a:t>Financial securities markets are fairly liquid and informationally efficient; hence prices adjust pretty rapidly to information.  Good news about a stock or industry will cause that information to cause the stock price to rise pretty quickly (perhaps within seconds), and beyond that window, will not imply abnormal returns for any investor.  Furthermore, the supply of financial securities is pretty fixed and cannot be easily increased in the short run.</a:t>
            </a:r>
          </a:p>
        </p:txBody>
      </p:sp>
      <p:sp>
        <p:nvSpPr>
          <p:cNvPr id="5120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512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F431AE5F-034E-48F1-85D0-50949DA1FB42}" type="slidenum">
              <a:rPr lang="en-US" altLang="en-US" sz="1400" smtClean="0">
                <a:solidFill>
                  <a:schemeClr val="folHlink"/>
                </a:solidFill>
              </a:rPr>
              <a:pPr>
                <a:spcBef>
                  <a:spcPct val="0"/>
                </a:spcBef>
                <a:buClrTx/>
                <a:buFontTx/>
                <a:buNone/>
              </a:pPr>
              <a:t>20</a:t>
            </a:fld>
            <a:endParaRPr lang="en-US" altLang="en-US" sz="1400" smtClean="0">
              <a:solidFill>
                <a:schemeClr val="folHlink"/>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73928420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2298"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Information and Action: 2</a:t>
            </a:r>
            <a:endParaRPr lang="en-US" dirty="0"/>
          </a:p>
        </p:txBody>
      </p:sp>
      <p:sp>
        <p:nvSpPr>
          <p:cNvPr id="3" name="Content Placeholder 2"/>
          <p:cNvSpPr>
            <a:spLocks noGrp="1"/>
          </p:cNvSpPr>
          <p:nvPr>
            <p:ph idx="1"/>
          </p:nvPr>
        </p:nvSpPr>
        <p:spPr/>
        <p:txBody>
          <a:bodyPr/>
          <a:lstStyle/>
          <a:p>
            <a:pPr>
              <a:defRPr/>
            </a:pPr>
            <a:r>
              <a:rPr lang="en-US" sz="2400" dirty="0"/>
              <a:t>On the other hand, if the reason for the increase in stock prices is due to an excess of demand over supply in that industry, real investment devoted to increasing supply </a:t>
            </a:r>
            <a:r>
              <a:rPr lang="en-US" sz="2400" dirty="0" smtClean="0"/>
              <a:t>of the underlying product will </a:t>
            </a:r>
            <a:r>
              <a:rPr lang="en-US" sz="2400" dirty="0"/>
              <a:t>result in gains for the </a:t>
            </a:r>
            <a:r>
              <a:rPr lang="en-US" sz="2400" dirty="0" smtClean="0"/>
              <a:t>real sector investor</a:t>
            </a:r>
            <a:r>
              <a:rPr lang="en-US" sz="2400" dirty="0"/>
              <a:t>.</a:t>
            </a:r>
          </a:p>
          <a:p>
            <a:pPr>
              <a:defRPr/>
            </a:pPr>
            <a:r>
              <a:rPr lang="en-US" sz="2400" dirty="0"/>
              <a:t>The reason is that real investment cannot occur instantaneously and there is a larger window within which such investment can be profitably made.  Furthermore, not everybody has the resources/knowhow to undertake real investment in a given sector .</a:t>
            </a:r>
          </a:p>
          <a:p>
            <a:pPr>
              <a:defRPr/>
            </a:pPr>
            <a:r>
              <a:rPr lang="en-US" sz="2400" dirty="0"/>
              <a:t>It is, of course, still true that if a potential real investor waits too long, such delayed investment will not be profitable</a:t>
            </a:r>
            <a:r>
              <a:rPr lang="en-US" sz="2400" dirty="0" smtClean="0"/>
              <a:t>.</a:t>
            </a:r>
            <a:endParaRPr lang="en-US" sz="2400"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21</a:t>
            </a:fld>
            <a:endParaRPr lang="en-US"/>
          </a:p>
        </p:txBody>
      </p:sp>
    </p:spTree>
    <p:extLst>
      <p:ext uri="{BB962C8B-B14F-4D97-AF65-F5344CB8AC3E}">
        <p14:creationId xmlns:p14="http://schemas.microsoft.com/office/powerpoint/2010/main" val="3470096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522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4FAFCA34-80BC-4B8A-B1D7-E8AB044B7571}" type="slidenum">
              <a:rPr lang="en-US" altLang="en-US" sz="1400" smtClean="0">
                <a:solidFill>
                  <a:schemeClr val="folHlink"/>
                </a:solidFill>
              </a:rPr>
              <a:pPr>
                <a:spcBef>
                  <a:spcPct val="0"/>
                </a:spcBef>
                <a:buClrTx/>
                <a:buFontTx/>
                <a:buNone/>
              </a:pPr>
              <a:t>22</a:t>
            </a:fld>
            <a:endParaRPr lang="en-US" altLang="en-US" sz="1400" smtClean="0">
              <a:solidFill>
                <a:schemeClr val="folHlink"/>
              </a:solidFill>
            </a:endParaRPr>
          </a:p>
        </p:txBody>
      </p:sp>
      <p:sp>
        <p:nvSpPr>
          <p:cNvPr id="52228" name="Rectangle 2"/>
          <p:cNvSpPr>
            <a:spLocks noGrp="1" noChangeArrowheads="1"/>
          </p:cNvSpPr>
          <p:nvPr>
            <p:ph type="title"/>
          </p:nvPr>
        </p:nvSpPr>
        <p:spPr/>
        <p:txBody>
          <a:bodyPr/>
          <a:lstStyle/>
          <a:p>
            <a:pPr eaLnBrk="1" hangingPunct="1"/>
            <a:r>
              <a:rPr lang="en-US" altLang="en-US" smtClean="0"/>
              <a:t>Markets and Information</a:t>
            </a:r>
          </a:p>
        </p:txBody>
      </p:sp>
      <p:sp>
        <p:nvSpPr>
          <p:cNvPr id="52229" name="Rectangle 3"/>
          <p:cNvSpPr>
            <a:spLocks noGrp="1" noChangeArrowheads="1"/>
          </p:cNvSpPr>
          <p:nvPr>
            <p:ph type="body" idx="1"/>
          </p:nvPr>
        </p:nvSpPr>
        <p:spPr>
          <a:xfrm>
            <a:off x="838200" y="1752600"/>
            <a:ext cx="7958138" cy="4343400"/>
          </a:xfrm>
        </p:spPr>
        <p:txBody>
          <a:bodyPr/>
          <a:lstStyle/>
          <a:p>
            <a:pPr eaLnBrk="1" hangingPunct="1">
              <a:lnSpc>
                <a:spcPct val="80000"/>
              </a:lnSpc>
            </a:pPr>
            <a:r>
              <a:rPr lang="en-US" altLang="en-US" sz="2400" smtClean="0"/>
              <a:t>In 1987, the stock market crashed.  Many people think this was because investors had synthesized put options to allow themselves to pull out of the stock market if prices dropped.</a:t>
            </a:r>
          </a:p>
          <a:p>
            <a:pPr eaLnBrk="1" hangingPunct="1">
              <a:lnSpc>
                <a:spcPct val="80000"/>
              </a:lnSpc>
            </a:pPr>
            <a:r>
              <a:rPr lang="en-US" altLang="en-US" sz="2400" smtClean="0"/>
              <a:t>A put option is a security that allows the holder to sell an underlying asset at a pre-specified price – this provides the holder with a floor value for the asset.  Synthetic put options work by sending electronic signals to trading programs to sell automatically if prices drop.</a:t>
            </a:r>
          </a:p>
          <a:p>
            <a:pPr eaLnBrk="1" hangingPunct="1">
              <a:lnSpc>
                <a:spcPct val="80000"/>
              </a:lnSpc>
            </a:pPr>
            <a:r>
              <a:rPr lang="en-US" altLang="en-US" sz="2400" smtClean="0"/>
              <a:t>A synthetic put option only works if the sell is executed.</a:t>
            </a:r>
          </a:p>
          <a:p>
            <a:pPr eaLnBrk="1" hangingPunct="1">
              <a:lnSpc>
                <a:spcPct val="80000"/>
              </a:lnSpc>
            </a:pPr>
            <a:r>
              <a:rPr lang="en-US" altLang="en-US" sz="2400" smtClean="0"/>
              <a:t>In 1987, investors thought that they had price floor because of these synthetic put options.  However, since these put options were not traded, investors did not know how many investors were planning on executing the same “sell” strategy. </a:t>
            </a:r>
          </a:p>
          <a:p>
            <a:pPr eaLnBrk="1" hangingPunct="1">
              <a:lnSpc>
                <a:spcPct val="80000"/>
              </a:lnSpc>
            </a:pPr>
            <a:endParaRPr lang="en-US" altLang="en-US" sz="24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hangingPunct="1"/>
            <a:r>
              <a:rPr lang="en-US" altLang="en-US" smtClean="0"/>
              <a:t>Markets and Information</a:t>
            </a:r>
          </a:p>
        </p:txBody>
      </p:sp>
      <p:sp>
        <p:nvSpPr>
          <p:cNvPr id="54275" name="Content Placeholder 2"/>
          <p:cNvSpPr>
            <a:spLocks noGrp="1"/>
          </p:cNvSpPr>
          <p:nvPr>
            <p:ph idx="1"/>
          </p:nvPr>
        </p:nvSpPr>
        <p:spPr/>
        <p:txBody>
          <a:bodyPr/>
          <a:lstStyle/>
          <a:p>
            <a:pPr eaLnBrk="1" hangingPunct="1">
              <a:lnSpc>
                <a:spcPct val="80000"/>
              </a:lnSpc>
            </a:pPr>
            <a:r>
              <a:rPr lang="en-US" altLang="en-US" sz="2400" smtClean="0"/>
              <a:t>When stock prices dropped, all these programs tried to sell simultaneously.  However, there were many more sellers than buyers and most sellers were not able to sell at the prices that they had planned to. </a:t>
            </a:r>
          </a:p>
          <a:p>
            <a:pPr eaLnBrk="1" hangingPunct="1">
              <a:lnSpc>
                <a:spcPct val="80000"/>
              </a:lnSpc>
            </a:pPr>
            <a:r>
              <a:rPr lang="en-US" altLang="en-US" sz="2400" smtClean="0"/>
              <a:t>Prices plummeted, triggering fresh “program” selling.  Ultimately, the floor that investors thought they had, didn’t exist because they didn’t have the information they needed to evaluate the feasibility of the synthetic put strategy.</a:t>
            </a:r>
          </a:p>
          <a:p>
            <a:pPr eaLnBrk="1" hangingPunct="1">
              <a:lnSpc>
                <a:spcPct val="80000"/>
              </a:lnSpc>
            </a:pPr>
            <a:r>
              <a:rPr lang="en-US" altLang="en-US" sz="2400" smtClean="0"/>
              <a:t>The introduction of index options allowed investors to obtain information on the supply and demand for such options, as well as a more straightforward way of buying put “insurance.”</a:t>
            </a:r>
          </a:p>
        </p:txBody>
      </p:sp>
      <p:sp>
        <p:nvSpPr>
          <p:cNvPr id="54276"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542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19B561D6-1D91-4C03-9681-DACB8F158970}" type="slidenum">
              <a:rPr lang="en-US" altLang="en-US" sz="1400" smtClean="0">
                <a:solidFill>
                  <a:schemeClr val="folHlink"/>
                </a:solidFill>
              </a:rPr>
              <a:pPr>
                <a:spcBef>
                  <a:spcPct val="0"/>
                </a:spcBef>
                <a:buClrTx/>
                <a:buFontTx/>
                <a:buNone/>
              </a:pPr>
              <a:t>23</a:t>
            </a:fld>
            <a:endParaRPr lang="en-US" altLang="en-US" sz="1400" smtClean="0">
              <a:solidFill>
                <a:schemeClr val="folHlink"/>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smtClean="0"/>
              <a:t>Other Providers of Information</a:t>
            </a:r>
          </a:p>
        </p:txBody>
      </p:sp>
      <p:sp>
        <p:nvSpPr>
          <p:cNvPr id="3" name="Content Placeholder 2"/>
          <p:cNvSpPr>
            <a:spLocks noGrp="1"/>
          </p:cNvSpPr>
          <p:nvPr>
            <p:ph idx="1"/>
          </p:nvPr>
        </p:nvSpPr>
        <p:spPr>
          <a:xfrm>
            <a:off x="838200" y="1752600"/>
            <a:ext cx="7958138" cy="4495800"/>
          </a:xfrm>
        </p:spPr>
        <p:txBody>
          <a:bodyPr>
            <a:normAutofit fontScale="77500" lnSpcReduction="20000"/>
          </a:bodyPr>
          <a:lstStyle/>
          <a:p>
            <a:pPr>
              <a:defRPr/>
            </a:pPr>
            <a:r>
              <a:rPr lang="en-US" dirty="0" smtClean="0"/>
              <a:t>We have seen that markets act as aggregators of individual pieces of private information and incorporate them in prices, so that resource allocation decisions can be taken.</a:t>
            </a:r>
          </a:p>
          <a:p>
            <a:pPr>
              <a:defRPr/>
            </a:pPr>
            <a:r>
              <a:rPr lang="en-US" dirty="0" smtClean="0"/>
              <a:t>In addition, individual firms collect information already available (but not necessarily easily), either about prices or about other aspects of firms so that individuals can make decisions.  </a:t>
            </a:r>
          </a:p>
          <a:p>
            <a:pPr lvl="1">
              <a:defRPr/>
            </a:pPr>
            <a:r>
              <a:rPr lang="en-US" dirty="0" smtClean="0"/>
              <a:t>For example, Bloomberg, </a:t>
            </a:r>
            <a:r>
              <a:rPr lang="en-US" dirty="0" err="1" smtClean="0"/>
              <a:t>Factset</a:t>
            </a:r>
            <a:r>
              <a:rPr lang="en-US" dirty="0" smtClean="0"/>
              <a:t>, </a:t>
            </a:r>
            <a:r>
              <a:rPr lang="en-US" dirty="0" err="1" smtClean="0"/>
              <a:t>Compustat</a:t>
            </a:r>
            <a:r>
              <a:rPr lang="en-US" dirty="0" smtClean="0"/>
              <a:t> and other such organizations provide firm and market information through their own databases.</a:t>
            </a:r>
          </a:p>
          <a:p>
            <a:pPr>
              <a:defRPr/>
            </a:pPr>
            <a:r>
              <a:rPr lang="en-US" dirty="0" smtClean="0"/>
              <a:t>Some firms might create “new” information by taking existing information, analyzing them and then presenting them in more useful ways for investors to make decision.</a:t>
            </a:r>
          </a:p>
          <a:p>
            <a:pPr lvl="1">
              <a:defRPr/>
            </a:pPr>
            <a:r>
              <a:rPr lang="en-US" dirty="0" smtClean="0"/>
              <a:t>Credit Rating Agencies like Fitch and Moody’s would fall in this category.</a:t>
            </a:r>
          </a:p>
          <a:p>
            <a:pPr lvl="1">
              <a:defRPr/>
            </a:pPr>
            <a:r>
              <a:rPr lang="en-US" dirty="0" smtClean="0"/>
              <a:t>So would equity research shops like JP Morgan, Goldman Sachs etc.</a:t>
            </a:r>
            <a:endParaRPr lang="en-US" dirty="0"/>
          </a:p>
        </p:txBody>
      </p:sp>
      <p:sp>
        <p:nvSpPr>
          <p:cNvPr id="5632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563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0205D43E-5AC5-4DD0-BEAB-B3473FE92B96}" type="slidenum">
              <a:rPr lang="en-US" altLang="en-US" sz="1400" smtClean="0">
                <a:solidFill>
                  <a:schemeClr val="folHlink"/>
                </a:solidFill>
              </a:rPr>
              <a:pPr>
                <a:spcBef>
                  <a:spcPct val="0"/>
                </a:spcBef>
                <a:buClrTx/>
                <a:buFontTx/>
                <a:buNone/>
              </a:pPr>
              <a:t>24</a:t>
            </a:fld>
            <a:endParaRPr lang="en-US" altLang="en-US" sz="1400" smtClean="0">
              <a:solidFill>
                <a:schemeClr val="folHlink"/>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8676169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82" name="think-cell Slide" r:id="rId5" imgW="395" imgH="394" progId="TCLayout.ActiveDocument.1">
                  <p:embed/>
                </p:oleObj>
              </mc:Choice>
              <mc:Fallback>
                <p:oleObj name="think-cell Slide" r:id="rId5" imgW="395" imgH="394" progId="TCLayout.ActiveDocument.1">
                  <p:embed/>
                  <p:pic>
                    <p:nvPicPr>
                      <p:cNvPr id="0" name=""/>
                      <p:cNvPicPr/>
                      <p:nvPr/>
                    </p:nvPicPr>
                    <p:blipFill>
                      <a:blip r:embed="rId6"/>
                      <a:stretch>
                        <a:fillRect/>
                      </a:stretch>
                    </p:blipFill>
                    <p:spPr>
                      <a:xfrm>
                        <a:off x="1588" y="1588"/>
                        <a:ext cx="1588" cy="1588"/>
                      </a:xfrm>
                      <a:prstGeom prst="rect">
                        <a:avLst/>
                      </a:prstGeom>
                    </p:spPr>
                  </p:pic>
                </p:oleObj>
              </mc:Fallback>
            </mc:AlternateContent>
          </a:graphicData>
        </a:graphic>
      </p:graphicFrame>
      <p:sp>
        <p:nvSpPr>
          <p:cNvPr id="583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583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A7D907B8-2B3D-4BFC-8ADB-5652896CA621}" type="slidenum">
              <a:rPr lang="en-US" altLang="en-US" sz="1400" smtClean="0">
                <a:solidFill>
                  <a:schemeClr val="folHlink"/>
                </a:solidFill>
              </a:rPr>
              <a:pPr>
                <a:spcBef>
                  <a:spcPct val="0"/>
                </a:spcBef>
                <a:buClrTx/>
                <a:buFontTx/>
                <a:buNone/>
              </a:pPr>
              <a:t>25</a:t>
            </a:fld>
            <a:endParaRPr lang="en-US" altLang="en-US" sz="1400" smtClean="0">
              <a:solidFill>
                <a:schemeClr val="folHlink"/>
              </a:solidFill>
            </a:endParaRPr>
          </a:p>
        </p:txBody>
      </p:sp>
      <p:sp>
        <p:nvSpPr>
          <p:cNvPr id="58372" name="Rectangle 2"/>
          <p:cNvSpPr>
            <a:spLocks noGrp="1" noChangeArrowheads="1"/>
          </p:cNvSpPr>
          <p:nvPr>
            <p:ph type="title"/>
          </p:nvPr>
        </p:nvSpPr>
        <p:spPr/>
        <p:txBody>
          <a:bodyPr vert="horz"/>
          <a:lstStyle/>
          <a:p>
            <a:pPr eaLnBrk="1" hangingPunct="1"/>
            <a:r>
              <a:rPr lang="en-US" altLang="en-US" dirty="0" smtClean="0"/>
              <a:t>Adverse Selection</a:t>
            </a:r>
          </a:p>
        </p:txBody>
      </p:sp>
      <p:sp>
        <p:nvSpPr>
          <p:cNvPr id="58373" name="Rectangle 3"/>
          <p:cNvSpPr>
            <a:spLocks noGrp="1" noChangeArrowheads="1"/>
          </p:cNvSpPr>
          <p:nvPr>
            <p:ph type="body" idx="1"/>
          </p:nvPr>
        </p:nvSpPr>
        <p:spPr>
          <a:xfrm>
            <a:off x="838200" y="2286000"/>
            <a:ext cx="7958138" cy="4191000"/>
          </a:xfrm>
        </p:spPr>
        <p:txBody>
          <a:bodyPr/>
          <a:lstStyle/>
          <a:p>
            <a:pPr eaLnBrk="1" hangingPunct="1">
              <a:lnSpc>
                <a:spcPct val="80000"/>
              </a:lnSpc>
            </a:pPr>
            <a:r>
              <a:rPr lang="en-US" altLang="en-US" dirty="0" smtClean="0"/>
              <a:t>A</a:t>
            </a:r>
            <a:r>
              <a:rPr lang="en-US" altLang="en-US" dirty="0" smtClean="0">
                <a:hlinkClick r:id="rId7" tooltip="Adverse selection"/>
              </a:rPr>
              <a:t>dverse selection</a:t>
            </a:r>
            <a:r>
              <a:rPr lang="en-US" altLang="en-US" dirty="0" smtClean="0"/>
              <a:t>: One of the parties to a transaction lacks information while negotiating.  </a:t>
            </a:r>
          </a:p>
          <a:p>
            <a:pPr lvl="1" eaLnBrk="1" hangingPunct="1">
              <a:lnSpc>
                <a:spcPct val="80000"/>
              </a:lnSpc>
            </a:pPr>
            <a:r>
              <a:rPr lang="en-US" altLang="en-US" sz="2800" dirty="0" smtClean="0"/>
              <a:t>An example of adverse selection is when people who are high risk are more likely to buy insurance, because the insurance company cannot effectively discriminate against them, usually due to lack of information about the particular individual's risk but also sometimes by force of law or other constraints.</a:t>
            </a:r>
          </a:p>
          <a:p>
            <a:pPr eaLnBrk="1" hangingPunct="1">
              <a:lnSpc>
                <a:spcPct val="80000"/>
              </a:lnSpc>
            </a:pPr>
            <a:endParaRPr lang="en-US" altLang="en-US" sz="2200"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19793061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5130"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Adverse Selection</a:t>
            </a:r>
            <a:endParaRPr lang="en-US" dirty="0"/>
          </a:p>
        </p:txBody>
      </p:sp>
      <p:sp>
        <p:nvSpPr>
          <p:cNvPr id="3" name="Content Placeholder 2"/>
          <p:cNvSpPr>
            <a:spLocks noGrp="1"/>
          </p:cNvSpPr>
          <p:nvPr>
            <p:ph idx="1"/>
          </p:nvPr>
        </p:nvSpPr>
        <p:spPr/>
        <p:txBody>
          <a:bodyPr/>
          <a:lstStyle/>
          <a:p>
            <a:r>
              <a:rPr lang="en-US" dirty="0" smtClean="0"/>
              <a:t>Suppose you announce that you are in the market for a used car and your budget is around $20,000</a:t>
            </a:r>
          </a:p>
          <a:p>
            <a:r>
              <a:rPr lang="en-US" dirty="0" smtClean="0"/>
              <a:t>Suppose you can only tell imprecisely the true value of a car that is offered to you.</a:t>
            </a:r>
          </a:p>
          <a:p>
            <a:r>
              <a:rPr lang="en-US" dirty="0" smtClean="0"/>
              <a:t>What proportion of cars offered to you will have an (unobservable to you) true worth of more than $20,000?</a:t>
            </a:r>
          </a:p>
          <a:p>
            <a:pPr lvl="1"/>
            <a:r>
              <a:rPr lang="en-US" dirty="0" smtClean="0"/>
              <a:t>More than half</a:t>
            </a:r>
          </a:p>
          <a:p>
            <a:pPr lvl="1"/>
            <a:r>
              <a:rPr lang="en-US" dirty="0" smtClean="0"/>
              <a:t>Less than half</a:t>
            </a:r>
          </a:p>
          <a:p>
            <a:pPr lvl="1"/>
            <a:r>
              <a:rPr lang="en-US" dirty="0" smtClean="0"/>
              <a:t>Exactly half</a:t>
            </a:r>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26</a:t>
            </a:fld>
            <a:endParaRPr lang="en-US"/>
          </a:p>
        </p:txBody>
      </p:sp>
    </p:spTree>
    <p:extLst>
      <p:ext uri="{BB962C8B-B14F-4D97-AF65-F5344CB8AC3E}">
        <p14:creationId xmlns:p14="http://schemas.microsoft.com/office/powerpoint/2010/main" val="439223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Adverse Selection</a:t>
            </a:r>
            <a:endParaRPr lang="en-US" dirty="0"/>
          </a:p>
        </p:txBody>
      </p:sp>
      <p:sp>
        <p:nvSpPr>
          <p:cNvPr id="3" name="Content Placeholder 2"/>
          <p:cNvSpPr>
            <a:spLocks noGrp="1"/>
          </p:cNvSpPr>
          <p:nvPr>
            <p:ph idx="1"/>
          </p:nvPr>
        </p:nvSpPr>
        <p:spPr>
          <a:xfrm>
            <a:off x="830497" y="1905000"/>
            <a:ext cx="7958138" cy="4572000"/>
          </a:xfrm>
        </p:spPr>
        <p:txBody>
          <a:bodyPr>
            <a:normAutofit fontScale="92500" lnSpcReduction="20000"/>
          </a:bodyPr>
          <a:lstStyle/>
          <a:p>
            <a:r>
              <a:rPr lang="en-US" dirty="0" smtClean="0"/>
              <a:t>Because of asymmetry between insider firm managers and outsider investors in financial markets, stock prices are likely to be sometimes too high and sometimes too low.</a:t>
            </a:r>
          </a:p>
          <a:p>
            <a:r>
              <a:rPr lang="en-US" dirty="0" smtClean="0"/>
              <a:t>Just like in the used car market, overvalued firms are more likely to issue stock to take advantage of the overvaluation.</a:t>
            </a:r>
          </a:p>
          <a:p>
            <a:r>
              <a:rPr lang="en-US" dirty="0" smtClean="0"/>
              <a:t>Hence, ceteris paribus, an announcement by a firm that it is selling stock can be a revelation to the market that it is overvalued.  </a:t>
            </a:r>
          </a:p>
          <a:p>
            <a:r>
              <a:rPr lang="en-US" dirty="0" smtClean="0"/>
              <a:t>Empirical evidence shows that stock prices, on average, drop on the announcement date. </a:t>
            </a:r>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27</a:t>
            </a:fld>
            <a:endParaRPr lang="en-US"/>
          </a:p>
        </p:txBody>
      </p:sp>
    </p:spTree>
    <p:extLst>
      <p:ext uri="{BB962C8B-B14F-4D97-AF65-F5344CB8AC3E}">
        <p14:creationId xmlns:p14="http://schemas.microsoft.com/office/powerpoint/2010/main" val="5596438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28196323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9226"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a:xfrm>
            <a:off x="1390800" y="619125"/>
            <a:ext cx="7378700" cy="762000"/>
          </a:xfrm>
        </p:spPr>
        <p:txBody>
          <a:bodyPr vert="horz"/>
          <a:lstStyle/>
          <a:p>
            <a:r>
              <a:rPr lang="en-US" dirty="0" smtClean="0"/>
              <a:t>Moral Hazard</a:t>
            </a:r>
            <a:endParaRPr lang="en-US" dirty="0"/>
          </a:p>
        </p:txBody>
      </p:sp>
      <p:sp>
        <p:nvSpPr>
          <p:cNvPr id="3" name="Content Placeholder 2"/>
          <p:cNvSpPr>
            <a:spLocks noGrp="1"/>
          </p:cNvSpPr>
          <p:nvPr>
            <p:ph idx="1"/>
          </p:nvPr>
        </p:nvSpPr>
        <p:spPr>
          <a:xfrm>
            <a:off x="849942" y="1676400"/>
            <a:ext cx="7958138" cy="4419600"/>
          </a:xfrm>
        </p:spPr>
        <p:txBody>
          <a:bodyPr/>
          <a:lstStyle/>
          <a:p>
            <a:pPr eaLnBrk="1" hangingPunct="1">
              <a:lnSpc>
                <a:spcPct val="80000"/>
              </a:lnSpc>
            </a:pPr>
            <a:r>
              <a:rPr lang="en-US" altLang="en-US" dirty="0" smtClean="0"/>
              <a:t>M</a:t>
            </a:r>
            <a:r>
              <a:rPr lang="en-US" altLang="en-US" dirty="0" smtClean="0">
                <a:hlinkClick r:id="rId6" tooltip="Moral hazard"/>
              </a:rPr>
              <a:t>oral hazard</a:t>
            </a:r>
            <a:r>
              <a:rPr lang="en-US" altLang="en-US" dirty="0" smtClean="0"/>
              <a:t>: The ignorant party lacks information about performance of the agreed-upon transaction or lacks the ability to retaliate for a breach of the agreement. </a:t>
            </a:r>
          </a:p>
          <a:p>
            <a:pPr lvl="1" eaLnBrk="1" hangingPunct="1">
              <a:lnSpc>
                <a:spcPct val="80000"/>
              </a:lnSpc>
            </a:pPr>
            <a:r>
              <a:rPr lang="en-US" altLang="en-US" dirty="0" smtClean="0"/>
              <a:t>People are more likely to behave recklessly if insured, either because the insurer cannot observe this behavior or cannot effectively retaliate against it, for example by failing to renew the </a:t>
            </a:r>
            <a:r>
              <a:rPr lang="en-US" altLang="en-US" dirty="0" smtClean="0">
                <a:hlinkClick r:id="rId7" tooltip="Insurance"/>
              </a:rPr>
              <a:t>insurance</a:t>
            </a:r>
            <a:r>
              <a:rPr lang="en-US" altLang="en-US" dirty="0" smtClean="0"/>
              <a:t>. This is an example of moral hazard.</a:t>
            </a:r>
          </a:p>
          <a:p>
            <a:pPr eaLnBrk="1" hangingPunct="1">
              <a:lnSpc>
                <a:spcPct val="80000"/>
              </a:lnSpc>
            </a:pPr>
            <a:r>
              <a:rPr lang="en-US" altLang="en-US" dirty="0" smtClean="0"/>
              <a:t>Both issues are incentive problems and both have to do with lack of information; adverse selection manifests itself prior to the contract and moral hazard subsequent to the contract.</a:t>
            </a:r>
          </a:p>
          <a:p>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28</a:t>
            </a:fld>
            <a:endParaRPr lang="en-US"/>
          </a:p>
        </p:txBody>
      </p:sp>
    </p:spTree>
    <p:extLst>
      <p:ext uri="{BB962C8B-B14F-4D97-AF65-F5344CB8AC3E}">
        <p14:creationId xmlns:p14="http://schemas.microsoft.com/office/powerpoint/2010/main" val="26421971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24951974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1274"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Moral Hazard</a:t>
            </a:r>
            <a:endParaRPr lang="en-US" dirty="0"/>
          </a:p>
        </p:txBody>
      </p:sp>
      <p:sp>
        <p:nvSpPr>
          <p:cNvPr id="3" name="Content Placeholder 2"/>
          <p:cNvSpPr>
            <a:spLocks noGrp="1"/>
          </p:cNvSpPr>
          <p:nvPr>
            <p:ph idx="1"/>
          </p:nvPr>
        </p:nvSpPr>
        <p:spPr>
          <a:xfrm>
            <a:off x="838200" y="1752600"/>
            <a:ext cx="8077200" cy="3881438"/>
          </a:xfrm>
        </p:spPr>
        <p:txBody>
          <a:bodyPr/>
          <a:lstStyle/>
          <a:p>
            <a:r>
              <a:rPr lang="en-US" sz="2400" dirty="0" smtClean="0"/>
              <a:t>Suppose 50% of drivers are good drivers and 50% of drivers are bad drivers.</a:t>
            </a:r>
          </a:p>
          <a:p>
            <a:r>
              <a:rPr lang="en-US" sz="2400" dirty="0" smtClean="0"/>
              <a:t>Also, suppose an insurance company cannot tell good drivers from bad drivers.</a:t>
            </a:r>
          </a:p>
          <a:p>
            <a:r>
              <a:rPr lang="en-US" sz="2400" dirty="0" smtClean="0"/>
              <a:t>The insurance company offers an automobile insurance policy.</a:t>
            </a:r>
          </a:p>
          <a:p>
            <a:r>
              <a:rPr lang="en-US" sz="2400" dirty="0" smtClean="0"/>
              <a:t>What proportion of its policy holders will turn out to be good drivers?</a:t>
            </a:r>
          </a:p>
          <a:p>
            <a:pPr lvl="1"/>
            <a:r>
              <a:rPr lang="en-US" dirty="0" smtClean="0"/>
              <a:t>Half</a:t>
            </a:r>
          </a:p>
          <a:p>
            <a:pPr lvl="1"/>
            <a:r>
              <a:rPr lang="en-US" dirty="0" smtClean="0"/>
              <a:t>More than half</a:t>
            </a:r>
          </a:p>
          <a:p>
            <a:pPr lvl="1"/>
            <a:r>
              <a:rPr lang="en-US" dirty="0" smtClean="0"/>
              <a:t>Less than half</a:t>
            </a:r>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29</a:t>
            </a:fld>
            <a:endParaRPr lang="en-US"/>
          </a:p>
        </p:txBody>
      </p:sp>
    </p:spTree>
    <p:extLst>
      <p:ext uri="{BB962C8B-B14F-4D97-AF65-F5344CB8AC3E}">
        <p14:creationId xmlns:p14="http://schemas.microsoft.com/office/powerpoint/2010/main" val="2867346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2662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1DC33E00-22D9-49FF-B726-3A7F945E1F27}" type="slidenum">
              <a:rPr lang="en-US" altLang="en-US" sz="1400" smtClean="0">
                <a:solidFill>
                  <a:schemeClr val="folHlink"/>
                </a:solidFill>
              </a:rPr>
              <a:pPr>
                <a:spcBef>
                  <a:spcPct val="0"/>
                </a:spcBef>
                <a:buClrTx/>
                <a:buFontTx/>
                <a:buNone/>
              </a:pPr>
              <a:t>3</a:t>
            </a:fld>
            <a:endParaRPr lang="en-US" altLang="en-US" sz="1400" smtClean="0">
              <a:solidFill>
                <a:schemeClr val="folHlink"/>
              </a:solidFill>
            </a:endParaRPr>
          </a:p>
        </p:txBody>
      </p:sp>
      <p:sp>
        <p:nvSpPr>
          <p:cNvPr id="26628" name="Rectangle 2"/>
          <p:cNvSpPr>
            <a:spLocks noGrp="1" noChangeArrowheads="1"/>
          </p:cNvSpPr>
          <p:nvPr>
            <p:ph type="title"/>
          </p:nvPr>
        </p:nvSpPr>
        <p:spPr/>
        <p:txBody>
          <a:bodyPr/>
          <a:lstStyle/>
          <a:p>
            <a:pPr eaLnBrk="1" hangingPunct="1"/>
            <a:r>
              <a:rPr lang="en-US" altLang="en-US" smtClean="0"/>
              <a:t>The Financial System: Its Functions</a:t>
            </a:r>
          </a:p>
        </p:txBody>
      </p:sp>
      <p:sp>
        <p:nvSpPr>
          <p:cNvPr id="26629" name="Rectangle 3"/>
          <p:cNvSpPr>
            <a:spLocks noGrp="1" noChangeArrowheads="1"/>
          </p:cNvSpPr>
          <p:nvPr>
            <p:ph type="body" idx="1"/>
          </p:nvPr>
        </p:nvSpPr>
        <p:spPr/>
        <p:txBody>
          <a:bodyPr/>
          <a:lstStyle/>
          <a:p>
            <a:pPr marL="514350" indent="-514350" eaLnBrk="1" hangingPunct="1">
              <a:buFont typeface="+mj-lt"/>
              <a:buAutoNum type="arabicPeriod"/>
            </a:pPr>
            <a:r>
              <a:rPr lang="en-US" altLang="en-US" dirty="0" smtClean="0"/>
              <a:t>To transfer economic resources across time, borders and among industries</a:t>
            </a:r>
          </a:p>
          <a:p>
            <a:pPr marL="514350" indent="-514350" eaLnBrk="1" hangingPunct="1">
              <a:buFont typeface="+mj-lt"/>
              <a:buAutoNum type="arabicPeriod"/>
            </a:pPr>
            <a:r>
              <a:rPr lang="en-US" altLang="en-US" dirty="0" smtClean="0"/>
              <a:t>To provide ways of managing risk</a:t>
            </a:r>
          </a:p>
          <a:p>
            <a:pPr marL="514350" indent="-514350" eaLnBrk="1" hangingPunct="1">
              <a:buFont typeface="+mj-lt"/>
              <a:buAutoNum type="arabicPeriod"/>
            </a:pPr>
            <a:r>
              <a:rPr lang="en-US" altLang="en-US" dirty="0" smtClean="0"/>
              <a:t>To provide ways of clearing and settling payments to facilitate trade</a:t>
            </a:r>
          </a:p>
          <a:p>
            <a:pPr marL="514350" indent="-514350" eaLnBrk="1" hangingPunct="1">
              <a:buFont typeface="+mj-lt"/>
              <a:buAutoNum type="arabicPeriod"/>
            </a:pPr>
            <a:r>
              <a:rPr lang="en-US" altLang="en-US" dirty="0" smtClean="0"/>
              <a:t>To provide a mechanism for the pooling of resources and for the subdividing of ownership in various enterprises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US" altLang="en-US" smtClean="0"/>
              <a:t>Moral Hazard</a:t>
            </a:r>
          </a:p>
        </p:txBody>
      </p:sp>
      <p:sp>
        <p:nvSpPr>
          <p:cNvPr id="60419" name="Content Placeholder 2"/>
          <p:cNvSpPr>
            <a:spLocks noGrp="1"/>
          </p:cNvSpPr>
          <p:nvPr>
            <p:ph idx="1"/>
          </p:nvPr>
        </p:nvSpPr>
        <p:spPr/>
        <p:txBody>
          <a:bodyPr/>
          <a:lstStyle/>
          <a:p>
            <a:pPr eaLnBrk="1" hangingPunct="1"/>
            <a:r>
              <a:rPr lang="en-US" altLang="en-US" sz="2600" smtClean="0"/>
              <a:t>What moral hazard problem is induced by the Federal Reserve bailing out banks?</a:t>
            </a:r>
          </a:p>
          <a:p>
            <a:pPr eaLnBrk="1" hangingPunct="1"/>
            <a:r>
              <a:rPr lang="en-US" altLang="en-US" sz="2600" smtClean="0"/>
              <a:t>Is there a moral hazard problem when the Federal Government helps people affected by Hurricane Maria or Hurricane Katrina?</a:t>
            </a:r>
          </a:p>
          <a:p>
            <a:pPr eaLnBrk="1" hangingPunct="1"/>
            <a:r>
              <a:rPr lang="en-US" altLang="en-US" sz="2600" smtClean="0"/>
              <a:t>Is there a moral hazard problem when the government helps people who can’t make their mortgage payments because they have lost their jobs?</a:t>
            </a:r>
          </a:p>
          <a:p>
            <a:pPr eaLnBrk="1" hangingPunct="1"/>
            <a:r>
              <a:rPr lang="en-US" altLang="en-US" sz="2600" smtClean="0"/>
              <a:t>How would you deal with these situations?</a:t>
            </a:r>
          </a:p>
        </p:txBody>
      </p:sp>
      <p:sp>
        <p:nvSpPr>
          <p:cNvPr id="60420"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604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FF6577AB-6668-478A-B9E0-AFC091E8599A}" type="slidenum">
              <a:rPr lang="en-US" altLang="en-US" sz="1400" smtClean="0">
                <a:solidFill>
                  <a:schemeClr val="folHlink"/>
                </a:solidFill>
              </a:rPr>
              <a:pPr>
                <a:spcBef>
                  <a:spcPct val="0"/>
                </a:spcBef>
                <a:buClrTx/>
                <a:buFontTx/>
                <a:buNone/>
              </a:pPr>
              <a:t>30</a:t>
            </a:fld>
            <a:endParaRPr lang="en-US" altLang="en-US" sz="1400" smtClean="0">
              <a:solidFill>
                <a:schemeClr val="folHlink"/>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624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0DD5FB80-E45F-4043-B199-0DC8E3D521D7}" type="slidenum">
              <a:rPr lang="en-US" altLang="en-US" sz="1400" smtClean="0">
                <a:solidFill>
                  <a:schemeClr val="folHlink"/>
                </a:solidFill>
              </a:rPr>
              <a:pPr>
                <a:spcBef>
                  <a:spcPct val="0"/>
                </a:spcBef>
                <a:buClrTx/>
                <a:buFontTx/>
                <a:buNone/>
              </a:pPr>
              <a:t>31</a:t>
            </a:fld>
            <a:endParaRPr lang="en-US" altLang="en-US" sz="1400" smtClean="0">
              <a:solidFill>
                <a:schemeClr val="folHlink"/>
              </a:solidFill>
            </a:endParaRPr>
          </a:p>
        </p:txBody>
      </p:sp>
      <p:sp>
        <p:nvSpPr>
          <p:cNvPr id="62468" name="Rectangle 2"/>
          <p:cNvSpPr>
            <a:spLocks noGrp="1" noChangeArrowheads="1"/>
          </p:cNvSpPr>
          <p:nvPr>
            <p:ph type="title"/>
          </p:nvPr>
        </p:nvSpPr>
        <p:spPr/>
        <p:txBody>
          <a:bodyPr/>
          <a:lstStyle/>
          <a:p>
            <a:pPr eaLnBrk="1" hangingPunct="1"/>
            <a:r>
              <a:rPr lang="en-US" altLang="en-US" smtClean="0"/>
              <a:t>Principal-Agent Problems</a:t>
            </a:r>
          </a:p>
        </p:txBody>
      </p:sp>
      <p:sp>
        <p:nvSpPr>
          <p:cNvPr id="62469" name="Rectangle 3"/>
          <p:cNvSpPr>
            <a:spLocks noGrp="1" noChangeArrowheads="1"/>
          </p:cNvSpPr>
          <p:nvPr>
            <p:ph type="body" idx="1"/>
          </p:nvPr>
        </p:nvSpPr>
        <p:spPr/>
        <p:txBody>
          <a:bodyPr/>
          <a:lstStyle/>
          <a:p>
            <a:pPr eaLnBrk="1" hangingPunct="1">
              <a:lnSpc>
                <a:spcPct val="90000"/>
              </a:lnSpc>
            </a:pPr>
            <a:r>
              <a:rPr lang="en-US" altLang="en-US" smtClean="0"/>
              <a:t>Principal-Agent problem: A special case of the moral hazard problem is when one party (the agent) undertakes to act on behalf of the other (principal).  However, if the agent cannot be costlessly monitored, s/he might act in his own interests and to the detriment of the principal.</a:t>
            </a:r>
          </a:p>
          <a:p>
            <a:pPr lvl="1" eaLnBrk="1" hangingPunct="1">
              <a:lnSpc>
                <a:spcPct val="90000"/>
              </a:lnSpc>
            </a:pPr>
            <a:r>
              <a:rPr lang="en-US" altLang="en-US" smtClean="0"/>
              <a:t>An example is when managers might act too conservatively because they don’t want to lose their jobs if the business fails – and they turn down risky, but profitable investment opportunities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Moral hazard between managers and bondholders</a:t>
            </a:r>
            <a:endParaRPr lang="en-US" dirty="0"/>
          </a:p>
        </p:txBody>
      </p:sp>
      <p:sp>
        <p:nvSpPr>
          <p:cNvPr id="3" name="Content Placeholder 2"/>
          <p:cNvSpPr>
            <a:spLocks noGrp="1"/>
          </p:cNvSpPr>
          <p:nvPr>
            <p:ph idx="1"/>
          </p:nvPr>
        </p:nvSpPr>
        <p:spPr>
          <a:xfrm>
            <a:off x="838200" y="1752600"/>
            <a:ext cx="7958138" cy="4624388"/>
          </a:xfrm>
        </p:spPr>
        <p:txBody>
          <a:bodyPr>
            <a:normAutofit lnSpcReduction="10000"/>
          </a:bodyPr>
          <a:lstStyle/>
          <a:p>
            <a:r>
              <a:rPr lang="en-US" dirty="0" smtClean="0"/>
              <a:t>Bondholders lend money to a firm and rely upon the firm’s managers to make good investment decisions so as to be able to repay bonds when they come due.</a:t>
            </a:r>
          </a:p>
          <a:p>
            <a:r>
              <a:rPr lang="en-US" dirty="0" smtClean="0"/>
              <a:t>However because bond payments are capped, firm managers have an incentive to take excess risk.  </a:t>
            </a:r>
          </a:p>
          <a:p>
            <a:pPr lvl="1"/>
            <a:r>
              <a:rPr lang="en-US" dirty="0" smtClean="0"/>
              <a:t>If the result of the risky investment is good, the returns above the cap go to the firm.</a:t>
            </a:r>
          </a:p>
          <a:p>
            <a:pPr lvl="1"/>
            <a:r>
              <a:rPr lang="en-US" dirty="0" smtClean="0"/>
              <a:t>If the result of the risky investment is bad, the bond holders don’t get paid; since stock holders are not first claimants, the impact on them is less.</a:t>
            </a:r>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32</a:t>
            </a:fld>
            <a:endParaRPr lang="en-US"/>
          </a:p>
        </p:txBody>
      </p:sp>
    </p:spTree>
    <p:extLst>
      <p:ext uri="{BB962C8B-B14F-4D97-AF65-F5344CB8AC3E}">
        <p14:creationId xmlns:p14="http://schemas.microsoft.com/office/powerpoint/2010/main" val="14985356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34458051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9581"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F6: Financial System Solutions</a:t>
            </a:r>
            <a:endParaRPr lang="en-US" dirty="0"/>
          </a:p>
        </p:txBody>
      </p:sp>
      <p:sp>
        <p:nvSpPr>
          <p:cNvPr id="3" name="Content Placeholder 2"/>
          <p:cNvSpPr>
            <a:spLocks noGrp="1"/>
          </p:cNvSpPr>
          <p:nvPr>
            <p:ph idx="1"/>
          </p:nvPr>
        </p:nvSpPr>
        <p:spPr>
          <a:xfrm>
            <a:off x="844191" y="1905000"/>
            <a:ext cx="7958138" cy="3348038"/>
          </a:xfrm>
        </p:spPr>
        <p:txBody>
          <a:bodyPr/>
          <a:lstStyle/>
          <a:p>
            <a:pPr eaLnBrk="1" hangingPunct="1">
              <a:lnSpc>
                <a:spcPct val="80000"/>
              </a:lnSpc>
            </a:pPr>
            <a:r>
              <a:rPr lang="en-US" altLang="en-US" dirty="0" smtClean="0"/>
              <a:t>Adverse Selection</a:t>
            </a:r>
          </a:p>
          <a:p>
            <a:pPr lvl="1" eaLnBrk="1" hangingPunct="1">
              <a:lnSpc>
                <a:spcPct val="80000"/>
              </a:lnSpc>
            </a:pPr>
            <a:r>
              <a:rPr lang="en-US" altLang="en-US" dirty="0" smtClean="0"/>
              <a:t>Banks cultivate long-term relationships with their clients making it less risky for clients to share sensitive information with the banks and allowing banks to price risk in a more informed fashion.</a:t>
            </a:r>
            <a:br>
              <a:rPr lang="en-US" altLang="en-US" dirty="0" smtClean="0"/>
            </a:br>
            <a:r>
              <a:rPr lang="en-US" altLang="en-US" dirty="0" smtClean="0"/>
              <a:t>There is evidence that the bond prices of firms that take loans from reputable banks go up!</a:t>
            </a:r>
          </a:p>
          <a:p>
            <a:pPr lvl="1" eaLnBrk="1" hangingPunct="1">
              <a:lnSpc>
                <a:spcPct val="80000"/>
              </a:lnSpc>
            </a:pPr>
            <a:r>
              <a:rPr lang="en-US" altLang="en-US" dirty="0" smtClean="0"/>
              <a:t>Firms can signal using mechanisms such as dividends and capital structure to reduce the adverse selection problem in the sale of securities.</a:t>
            </a:r>
          </a:p>
          <a:p>
            <a:pPr lvl="1" eaLnBrk="1" hangingPunct="1">
              <a:lnSpc>
                <a:spcPct val="80000"/>
              </a:lnSpc>
            </a:pPr>
            <a:r>
              <a:rPr lang="en-US" altLang="en-US" dirty="0" smtClean="0"/>
              <a:t>Firms can signal quality through the offering of guarantees; this reduces the adverse selection problem in the sale of products/services.</a:t>
            </a:r>
          </a:p>
          <a:p>
            <a:endParaRPr lang="en-US" dirty="0"/>
          </a:p>
        </p:txBody>
      </p:sp>
      <p:sp>
        <p:nvSpPr>
          <p:cNvPr id="4" name="Footer Placeholder 3"/>
          <p:cNvSpPr>
            <a:spLocks noGrp="1"/>
          </p:cNvSpPr>
          <p:nvPr>
            <p:ph type="ftr" sz="quarter" idx="11"/>
          </p:nvPr>
        </p:nvSpPr>
        <p:spPr/>
        <p:txBody>
          <a:bodyPr/>
          <a:lstStyle/>
          <a:p>
            <a:pPr>
              <a:defRPr/>
            </a:pPr>
            <a:r>
              <a:rPr lang="en-US" smtClean="0"/>
              <a:t>P.V. Viswanath</a:t>
            </a:r>
            <a:endParaRPr lang="en-US"/>
          </a:p>
        </p:txBody>
      </p:sp>
      <p:sp>
        <p:nvSpPr>
          <p:cNvPr id="5" name="Slide Number Placeholder 4"/>
          <p:cNvSpPr>
            <a:spLocks noGrp="1"/>
          </p:cNvSpPr>
          <p:nvPr>
            <p:ph type="sldNum" sz="quarter" idx="12"/>
          </p:nvPr>
        </p:nvSpPr>
        <p:spPr/>
        <p:txBody>
          <a:bodyPr/>
          <a:lstStyle/>
          <a:p>
            <a:pPr>
              <a:defRPr/>
            </a:pPr>
            <a:fld id="{0F304329-CF72-4759-8387-1269B2CA24B1}" type="slidenum">
              <a:rPr lang="en-US" smtClean="0"/>
              <a:pPr>
                <a:defRPr/>
              </a:pPr>
              <a:t>33</a:t>
            </a:fld>
            <a:endParaRPr lang="en-US"/>
          </a:p>
        </p:txBody>
      </p:sp>
    </p:spTree>
    <p:extLst>
      <p:ext uri="{BB962C8B-B14F-4D97-AF65-F5344CB8AC3E}">
        <p14:creationId xmlns:p14="http://schemas.microsoft.com/office/powerpoint/2010/main" val="2446356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645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74DE44FE-5067-498B-8E2F-112BEED10A78}" type="slidenum">
              <a:rPr lang="en-US" altLang="en-US" sz="1400" smtClean="0">
                <a:solidFill>
                  <a:schemeClr val="folHlink"/>
                </a:solidFill>
              </a:rPr>
              <a:pPr>
                <a:spcBef>
                  <a:spcPct val="0"/>
                </a:spcBef>
                <a:buClrTx/>
                <a:buFontTx/>
                <a:buNone/>
              </a:pPr>
              <a:t>34</a:t>
            </a:fld>
            <a:endParaRPr lang="en-US" altLang="en-US" sz="1400" smtClean="0">
              <a:solidFill>
                <a:schemeClr val="folHlink"/>
              </a:solidFill>
            </a:endParaRPr>
          </a:p>
        </p:txBody>
      </p:sp>
      <p:sp>
        <p:nvSpPr>
          <p:cNvPr id="64516" name="Rectangle 2"/>
          <p:cNvSpPr>
            <a:spLocks noGrp="1" noChangeArrowheads="1"/>
          </p:cNvSpPr>
          <p:nvPr>
            <p:ph type="title"/>
          </p:nvPr>
        </p:nvSpPr>
        <p:spPr/>
        <p:txBody>
          <a:bodyPr/>
          <a:lstStyle/>
          <a:p>
            <a:pPr eaLnBrk="1" hangingPunct="1"/>
            <a:r>
              <a:rPr lang="en-US" altLang="en-US" smtClean="0"/>
              <a:t>Financial System Solutions</a:t>
            </a:r>
          </a:p>
        </p:txBody>
      </p:sp>
      <p:sp>
        <p:nvSpPr>
          <p:cNvPr id="64517" name="Rectangle 3"/>
          <p:cNvSpPr>
            <a:spLocks noGrp="1" noChangeArrowheads="1"/>
          </p:cNvSpPr>
          <p:nvPr>
            <p:ph type="body" idx="1"/>
          </p:nvPr>
        </p:nvSpPr>
        <p:spPr>
          <a:xfrm>
            <a:off x="609600" y="2362200"/>
            <a:ext cx="8382000" cy="3810000"/>
          </a:xfrm>
        </p:spPr>
        <p:txBody>
          <a:bodyPr/>
          <a:lstStyle/>
          <a:p>
            <a:pPr eaLnBrk="1" hangingPunct="1">
              <a:lnSpc>
                <a:spcPct val="80000"/>
              </a:lnSpc>
            </a:pPr>
            <a:r>
              <a:rPr lang="en-US" altLang="en-US" dirty="0" smtClean="0"/>
              <a:t>Moral Hazard</a:t>
            </a:r>
          </a:p>
          <a:p>
            <a:pPr lvl="1" eaLnBrk="1" hangingPunct="1">
              <a:lnSpc>
                <a:spcPct val="80000"/>
              </a:lnSpc>
            </a:pPr>
            <a:r>
              <a:rPr lang="en-US" altLang="en-US" dirty="0" smtClean="0"/>
              <a:t>Managers could be given shares of stock or stock options to give them incentives to act like stockholders.</a:t>
            </a:r>
          </a:p>
          <a:p>
            <a:pPr lvl="1" eaLnBrk="1" hangingPunct="1">
              <a:lnSpc>
                <a:spcPct val="80000"/>
              </a:lnSpc>
            </a:pPr>
            <a:r>
              <a:rPr lang="en-US" altLang="en-US" dirty="0" smtClean="0"/>
              <a:t>Collateralization of loans reduces the incentive for borrowers to act in a risky fashion since they would lose their collateral.</a:t>
            </a:r>
          </a:p>
          <a:p>
            <a:pPr lvl="1" eaLnBrk="1" hangingPunct="1">
              <a:lnSpc>
                <a:spcPct val="80000"/>
              </a:lnSpc>
            </a:pPr>
            <a:r>
              <a:rPr lang="en-US" altLang="en-US" dirty="0" smtClean="0"/>
              <a:t>The existence of liquid markets for collateral then allows lenders to dispose of the collateral.  Markets for collateralized assets also allow them to keep track of the value of the collateral.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168CF241-33D8-472B-A31A-0F87D3CC7CF4}" type="slidenum">
              <a:rPr lang="en-US" altLang="en-US" sz="1400" smtClean="0">
                <a:solidFill>
                  <a:schemeClr val="folHlink"/>
                </a:solidFill>
              </a:rPr>
              <a:pPr>
                <a:spcBef>
                  <a:spcPct val="0"/>
                </a:spcBef>
                <a:buClrTx/>
                <a:buFontTx/>
                <a:buNone/>
              </a:pPr>
              <a:t>4</a:t>
            </a:fld>
            <a:endParaRPr lang="en-US" altLang="en-US" sz="1400" smtClean="0">
              <a:solidFill>
                <a:schemeClr val="folHlink"/>
              </a:solidFill>
            </a:endParaRPr>
          </a:p>
        </p:txBody>
      </p:sp>
      <p:sp>
        <p:nvSpPr>
          <p:cNvPr id="28676" name="Rectangle 2"/>
          <p:cNvSpPr>
            <a:spLocks noGrp="1" noChangeArrowheads="1"/>
          </p:cNvSpPr>
          <p:nvPr>
            <p:ph type="title"/>
          </p:nvPr>
        </p:nvSpPr>
        <p:spPr/>
        <p:txBody>
          <a:bodyPr/>
          <a:lstStyle/>
          <a:p>
            <a:pPr eaLnBrk="1" hangingPunct="1"/>
            <a:r>
              <a:rPr lang="en-US" altLang="en-US" smtClean="0"/>
              <a:t>The Financial System: Its Functions</a:t>
            </a:r>
          </a:p>
        </p:txBody>
      </p:sp>
      <p:sp>
        <p:nvSpPr>
          <p:cNvPr id="28677" name="Rectangle 3"/>
          <p:cNvSpPr>
            <a:spLocks noGrp="1" noChangeArrowheads="1"/>
          </p:cNvSpPr>
          <p:nvPr>
            <p:ph type="body" idx="1"/>
          </p:nvPr>
        </p:nvSpPr>
        <p:spPr>
          <a:xfrm>
            <a:off x="838200" y="1600200"/>
            <a:ext cx="8077200" cy="4495800"/>
          </a:xfrm>
        </p:spPr>
        <p:txBody>
          <a:bodyPr/>
          <a:lstStyle/>
          <a:p>
            <a:pPr marL="514350" indent="-514350" eaLnBrk="1" hangingPunct="1">
              <a:buFont typeface="+mj-lt"/>
              <a:buAutoNum type="arabicPeriod" startAt="5"/>
            </a:pPr>
            <a:r>
              <a:rPr lang="en-US" altLang="en-US" dirty="0" smtClean="0"/>
              <a:t>To provide price information to help coordinate decentralized decision making in various sectors of the economy</a:t>
            </a:r>
          </a:p>
          <a:p>
            <a:pPr marL="514350" indent="-514350" eaLnBrk="1" hangingPunct="1">
              <a:buFont typeface="+mj-lt"/>
              <a:buAutoNum type="arabicPeriod" startAt="5"/>
            </a:pPr>
            <a:r>
              <a:rPr lang="en-US" altLang="en-US" dirty="0" smtClean="0"/>
              <a:t>To provide ways of dealing with the incentive problems created when one party to a transaction has information that the other party does not or when one party acts as an agent for </a:t>
            </a:r>
            <a:r>
              <a:rPr lang="en-US" altLang="en-US" dirty="0" smtClean="0"/>
              <a:t>another</a:t>
            </a:r>
          </a:p>
          <a:p>
            <a:pPr marL="400050" lvl="1" indent="0" eaLnBrk="1" hangingPunct="1">
              <a:buNone/>
            </a:pPr>
            <a:r>
              <a:rPr lang="en-US" altLang="en-US" dirty="0" smtClean="0"/>
              <a:t/>
            </a:r>
            <a:br>
              <a:rPr lang="en-US" altLang="en-US" dirty="0" smtClean="0"/>
            </a:br>
            <a:r>
              <a:rPr lang="en-US" altLang="en-US" dirty="0" smtClean="0"/>
              <a:t>As we discuss these functions, it is useful to keep in mind the flow of funds chart which is reproduced in the next slide.</a:t>
            </a:r>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1229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618B9BA4-BAF3-48AB-9C5C-0E2AB6ACE7BB}" type="slidenum">
              <a:rPr lang="en-US" altLang="en-US" sz="1400" smtClean="0">
                <a:solidFill>
                  <a:schemeClr val="folHlink"/>
                </a:solidFill>
              </a:rPr>
              <a:pPr>
                <a:spcBef>
                  <a:spcPct val="0"/>
                </a:spcBef>
                <a:buClrTx/>
                <a:buFontTx/>
                <a:buNone/>
              </a:pPr>
              <a:t>5</a:t>
            </a:fld>
            <a:endParaRPr lang="en-US" altLang="en-US" sz="1400" smtClean="0">
              <a:solidFill>
                <a:schemeClr val="folHlink"/>
              </a:solidFill>
            </a:endParaRPr>
          </a:p>
        </p:txBody>
      </p:sp>
      <p:sp>
        <p:nvSpPr>
          <p:cNvPr id="12292" name="Rectangle 2"/>
          <p:cNvSpPr>
            <a:spLocks noGrp="1" noChangeArrowheads="1"/>
          </p:cNvSpPr>
          <p:nvPr>
            <p:ph type="title"/>
          </p:nvPr>
        </p:nvSpPr>
        <p:spPr/>
        <p:txBody>
          <a:bodyPr/>
          <a:lstStyle/>
          <a:p>
            <a:pPr eaLnBrk="1" hangingPunct="1"/>
            <a:r>
              <a:rPr lang="en-US" altLang="en-US" smtClean="0"/>
              <a:t>Financial System: Flow of Funds</a:t>
            </a:r>
          </a:p>
        </p:txBody>
      </p:sp>
      <p:sp>
        <p:nvSpPr>
          <p:cNvPr id="12293" name="Rectangle 5"/>
          <p:cNvSpPr>
            <a:spLocks noChangeArrowheads="1"/>
          </p:cNvSpPr>
          <p:nvPr/>
        </p:nvSpPr>
        <p:spPr bwMode="auto">
          <a:xfrm>
            <a:off x="0" y="19669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ClrTx/>
              <a:buFontTx/>
              <a:buNone/>
            </a:pPr>
            <a:endParaRPr lang="en-US" altLang="en-US" sz="2400"/>
          </a:p>
        </p:txBody>
      </p:sp>
      <p:sp>
        <p:nvSpPr>
          <p:cNvPr id="12294" name="Rectangle 7"/>
          <p:cNvSpPr>
            <a:spLocks noChangeArrowheads="1"/>
          </p:cNvSpPr>
          <p:nvPr/>
        </p:nvSpPr>
        <p:spPr bwMode="auto">
          <a:xfrm>
            <a:off x="0" y="19669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nchor="ctr">
            <a:spAutoFit/>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eaLnBrk="1" hangingPunct="1">
              <a:spcBef>
                <a:spcPct val="0"/>
              </a:spcBef>
              <a:buClrTx/>
              <a:buFontTx/>
              <a:buNone/>
            </a:pPr>
            <a:endParaRPr lang="en-US" altLang="en-US" sz="2400"/>
          </a:p>
        </p:txBody>
      </p:sp>
      <p:graphicFrame>
        <p:nvGraphicFramePr>
          <p:cNvPr id="12295" name="Object 6"/>
          <p:cNvGraphicFramePr>
            <a:graphicFrameLocks noChangeAspect="1"/>
          </p:cNvGraphicFramePr>
          <p:nvPr/>
        </p:nvGraphicFramePr>
        <p:xfrm>
          <a:off x="2286000" y="1752600"/>
          <a:ext cx="5715000" cy="4691063"/>
        </p:xfrm>
        <a:graphic>
          <a:graphicData uri="http://schemas.openxmlformats.org/presentationml/2006/ole">
            <mc:AlternateContent xmlns:mc="http://schemas.openxmlformats.org/markup-compatibility/2006">
              <mc:Choice xmlns:v="urn:schemas-microsoft-com:vml" Requires="v">
                <p:oleObj spid="_x0000_s110598" name="Picture" r:id="rId4" imgW="3565349" imgH="2934027" progId="Word.Picture.8">
                  <p:embed/>
                </p:oleObj>
              </mc:Choice>
              <mc:Fallback>
                <p:oleObj name="Picture" r:id="rId4" imgW="3565349" imgH="2934027" progId="Word.Picture.8">
                  <p:embed/>
                  <p:pic>
                    <p:nvPicPr>
                      <p:cNvPr id="12295"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0" y="1752600"/>
                        <a:ext cx="5715000" cy="469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6528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3072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04759D64-8DEA-443A-8AC9-D37A58152495}" type="slidenum">
              <a:rPr lang="en-US" altLang="en-US" sz="1400" smtClean="0">
                <a:solidFill>
                  <a:schemeClr val="folHlink"/>
                </a:solidFill>
              </a:rPr>
              <a:pPr>
                <a:spcBef>
                  <a:spcPct val="0"/>
                </a:spcBef>
                <a:buClrTx/>
                <a:buFontTx/>
                <a:buNone/>
              </a:pPr>
              <a:t>6</a:t>
            </a:fld>
            <a:endParaRPr lang="en-US" altLang="en-US" sz="1400" smtClean="0">
              <a:solidFill>
                <a:schemeClr val="folHlink"/>
              </a:solidFill>
            </a:endParaRPr>
          </a:p>
        </p:txBody>
      </p:sp>
      <p:sp>
        <p:nvSpPr>
          <p:cNvPr id="30724" name="Rectangle 2"/>
          <p:cNvSpPr>
            <a:spLocks noGrp="1" noChangeArrowheads="1"/>
          </p:cNvSpPr>
          <p:nvPr>
            <p:ph type="title"/>
          </p:nvPr>
        </p:nvSpPr>
        <p:spPr/>
        <p:txBody>
          <a:bodyPr/>
          <a:lstStyle/>
          <a:p>
            <a:pPr eaLnBrk="1" hangingPunct="1"/>
            <a:r>
              <a:rPr lang="en-US" altLang="en-US" dirty="0" smtClean="0"/>
              <a:t>F1: Transferring Economic Resources</a:t>
            </a:r>
          </a:p>
        </p:txBody>
      </p:sp>
      <p:sp>
        <p:nvSpPr>
          <p:cNvPr id="30725" name="Rectangle 3"/>
          <p:cNvSpPr>
            <a:spLocks noGrp="1" noChangeArrowheads="1"/>
          </p:cNvSpPr>
          <p:nvPr>
            <p:ph type="body" idx="1"/>
          </p:nvPr>
        </p:nvSpPr>
        <p:spPr/>
        <p:txBody>
          <a:bodyPr/>
          <a:lstStyle/>
          <a:p>
            <a:pPr eaLnBrk="1" hangingPunct="1">
              <a:lnSpc>
                <a:spcPct val="90000"/>
              </a:lnSpc>
            </a:pPr>
            <a:r>
              <a:rPr lang="en-US" altLang="en-US" smtClean="0"/>
              <a:t>Intertemporal</a:t>
            </a:r>
          </a:p>
          <a:p>
            <a:pPr lvl="1" eaLnBrk="1" hangingPunct="1">
              <a:lnSpc>
                <a:spcPct val="90000"/>
              </a:lnSpc>
            </a:pPr>
            <a:r>
              <a:rPr lang="en-US" altLang="en-US" smtClean="0"/>
              <a:t>Borrowing and lending are ways of transferring resources across time</a:t>
            </a:r>
          </a:p>
          <a:p>
            <a:pPr eaLnBrk="1" hangingPunct="1">
              <a:lnSpc>
                <a:spcPct val="90000"/>
              </a:lnSpc>
            </a:pPr>
            <a:r>
              <a:rPr lang="en-US" altLang="en-US" smtClean="0"/>
              <a:t>Across space (or cyberspace)</a:t>
            </a:r>
          </a:p>
          <a:p>
            <a:pPr lvl="1" eaLnBrk="1" hangingPunct="1">
              <a:lnSpc>
                <a:spcPct val="90000"/>
              </a:lnSpc>
            </a:pPr>
            <a:r>
              <a:rPr lang="en-US" altLang="en-US" smtClean="0"/>
              <a:t>If you have money in your checking account and you can access this via your Debit Card at your local store, this is transferring resources across space</a:t>
            </a:r>
          </a:p>
          <a:p>
            <a:pPr lvl="1" eaLnBrk="1" hangingPunct="1">
              <a:lnSpc>
                <a:spcPct val="90000"/>
              </a:lnSpc>
            </a:pPr>
            <a:r>
              <a:rPr lang="en-US" altLang="en-US" smtClean="0"/>
              <a:t>If investment banks collect financial resources in the US and invest it in developing countries like China or India, this is also a transfer of resources across space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3277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9F8A02B4-CF0A-4685-9D2E-F8155F095BE6}" type="slidenum">
              <a:rPr lang="en-US" altLang="en-US" sz="1400" smtClean="0">
                <a:solidFill>
                  <a:schemeClr val="folHlink"/>
                </a:solidFill>
              </a:rPr>
              <a:pPr>
                <a:spcBef>
                  <a:spcPct val="0"/>
                </a:spcBef>
                <a:buClrTx/>
                <a:buFontTx/>
                <a:buNone/>
              </a:pPr>
              <a:t>7</a:t>
            </a:fld>
            <a:endParaRPr lang="en-US" altLang="en-US" sz="1400" smtClean="0">
              <a:solidFill>
                <a:schemeClr val="folHlink"/>
              </a:solidFill>
            </a:endParaRPr>
          </a:p>
        </p:txBody>
      </p:sp>
      <p:sp>
        <p:nvSpPr>
          <p:cNvPr id="32772" name="Rectangle 2"/>
          <p:cNvSpPr>
            <a:spLocks noGrp="1" noChangeArrowheads="1"/>
          </p:cNvSpPr>
          <p:nvPr>
            <p:ph type="title"/>
          </p:nvPr>
        </p:nvSpPr>
        <p:spPr/>
        <p:txBody>
          <a:bodyPr/>
          <a:lstStyle/>
          <a:p>
            <a:pPr eaLnBrk="1" hangingPunct="1"/>
            <a:r>
              <a:rPr lang="en-US" altLang="en-US" dirty="0" smtClean="0"/>
              <a:t>F2: Managing Risk</a:t>
            </a:r>
          </a:p>
        </p:txBody>
      </p:sp>
      <p:sp>
        <p:nvSpPr>
          <p:cNvPr id="32773" name="Rectangle 3"/>
          <p:cNvSpPr>
            <a:spLocks noGrp="1" noChangeArrowheads="1"/>
          </p:cNvSpPr>
          <p:nvPr>
            <p:ph type="body" idx="1"/>
          </p:nvPr>
        </p:nvSpPr>
        <p:spPr/>
        <p:txBody>
          <a:bodyPr/>
          <a:lstStyle/>
          <a:p>
            <a:pPr eaLnBrk="1" hangingPunct="1"/>
            <a:r>
              <a:rPr lang="en-US" altLang="en-US" smtClean="0"/>
              <a:t>Issuing shares in their firms is a way for entrepreneurs to share the risk of the enterprise with others.</a:t>
            </a:r>
          </a:p>
          <a:p>
            <a:pPr eaLnBrk="1" hangingPunct="1"/>
            <a:r>
              <a:rPr lang="en-US" altLang="en-US" smtClean="0"/>
              <a:t>Futures contracts represent a way of offsetting risk</a:t>
            </a:r>
          </a:p>
          <a:p>
            <a:pPr eaLnBrk="1" hangingPunct="1"/>
            <a:r>
              <a:rPr lang="en-US" altLang="en-US" smtClean="0"/>
              <a:t>It is possible to buy insurance to lay off risk</a:t>
            </a:r>
          </a:p>
          <a:p>
            <a:pPr eaLnBrk="1" hangingPunct="1"/>
            <a:r>
              <a:rPr lang="en-US" altLang="en-US" smtClean="0"/>
              <a:t>CDOs (Collateralized Debt Obligations) represent complex ways of distributing risk</a:t>
            </a:r>
          </a:p>
          <a:p>
            <a:pPr eaLnBrk="1" hangingPunct="1"/>
            <a:r>
              <a:rPr lang="en-US" altLang="en-US" smtClean="0"/>
              <a:t>Credit swaps are another example of transferring firm-specific default risk.</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3481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9C78A022-B740-4543-B5FA-64736CE75F12}" type="slidenum">
              <a:rPr lang="en-US" altLang="en-US" sz="1400" smtClean="0">
                <a:solidFill>
                  <a:schemeClr val="folHlink"/>
                </a:solidFill>
              </a:rPr>
              <a:pPr>
                <a:spcBef>
                  <a:spcPct val="0"/>
                </a:spcBef>
                <a:buClrTx/>
                <a:buFontTx/>
                <a:buNone/>
              </a:pPr>
              <a:t>8</a:t>
            </a:fld>
            <a:endParaRPr lang="en-US" altLang="en-US" sz="1400" smtClean="0">
              <a:solidFill>
                <a:schemeClr val="folHlink"/>
              </a:solidFill>
            </a:endParaRPr>
          </a:p>
        </p:txBody>
      </p:sp>
      <p:sp>
        <p:nvSpPr>
          <p:cNvPr id="34820" name="Rectangle 2"/>
          <p:cNvSpPr>
            <a:spLocks noGrp="1" noChangeArrowheads="1"/>
          </p:cNvSpPr>
          <p:nvPr>
            <p:ph type="title"/>
          </p:nvPr>
        </p:nvSpPr>
        <p:spPr/>
        <p:txBody>
          <a:bodyPr/>
          <a:lstStyle/>
          <a:p>
            <a:pPr eaLnBrk="1" hangingPunct="1"/>
            <a:r>
              <a:rPr lang="en-US" altLang="en-US" dirty="0" smtClean="0"/>
              <a:t>F3: Clearing and Settling Payments</a:t>
            </a:r>
          </a:p>
        </p:txBody>
      </p:sp>
      <p:sp>
        <p:nvSpPr>
          <p:cNvPr id="34821" name="Rectangle 3"/>
          <p:cNvSpPr>
            <a:spLocks noGrp="1" noChangeArrowheads="1"/>
          </p:cNvSpPr>
          <p:nvPr>
            <p:ph type="body" idx="1"/>
          </p:nvPr>
        </p:nvSpPr>
        <p:spPr>
          <a:xfrm>
            <a:off x="838200" y="1752600"/>
            <a:ext cx="7958138" cy="4343400"/>
          </a:xfrm>
        </p:spPr>
        <p:txBody>
          <a:bodyPr/>
          <a:lstStyle/>
          <a:p>
            <a:pPr eaLnBrk="1" hangingPunct="1">
              <a:lnSpc>
                <a:spcPct val="90000"/>
              </a:lnSpc>
            </a:pPr>
            <a:r>
              <a:rPr lang="en-US" altLang="en-US" sz="2400" dirty="0" smtClean="0"/>
              <a:t>Every time </a:t>
            </a:r>
            <a:r>
              <a:rPr lang="en-US" altLang="en-US" sz="2400" dirty="0" smtClean="0"/>
              <a:t>you </a:t>
            </a:r>
            <a:r>
              <a:rPr lang="en-US" altLang="en-US" sz="2400" dirty="0" smtClean="0"/>
              <a:t>write </a:t>
            </a:r>
            <a:r>
              <a:rPr lang="en-US" altLang="en-US" sz="2400" dirty="0" smtClean="0"/>
              <a:t>a check or use a credit </a:t>
            </a:r>
            <a:r>
              <a:rPr lang="en-US" altLang="en-US" sz="2400" dirty="0" smtClean="0"/>
              <a:t>card or use an app like </a:t>
            </a:r>
            <a:r>
              <a:rPr lang="en-US" altLang="en-US" sz="2400" dirty="0" err="1" smtClean="0"/>
              <a:t>Venmo</a:t>
            </a:r>
            <a:r>
              <a:rPr lang="en-US" altLang="en-US" sz="2400" dirty="0" smtClean="0"/>
              <a:t>, you </a:t>
            </a:r>
            <a:r>
              <a:rPr lang="en-US" altLang="en-US" sz="2400" dirty="0" smtClean="0"/>
              <a:t>use the payment facilitation function of the financial system</a:t>
            </a:r>
            <a:r>
              <a:rPr lang="en-US" altLang="en-US" sz="2400" dirty="0" smtClean="0"/>
              <a:t>.</a:t>
            </a:r>
            <a:endParaRPr lang="en-US" altLang="en-US" sz="2400" dirty="0" smtClean="0"/>
          </a:p>
          <a:p>
            <a:pPr eaLnBrk="1" hangingPunct="1">
              <a:lnSpc>
                <a:spcPct val="90000"/>
              </a:lnSpc>
            </a:pPr>
            <a:r>
              <a:rPr lang="en-US" altLang="en-US" sz="2400" dirty="0" smtClean="0"/>
              <a:t>When you buy shares through your broker, this is done through the Stock Exchange which brings buyers and sellers together.  However, there is a clearing house, which actually facilitates the exchange of money for the shares.</a:t>
            </a:r>
          </a:p>
          <a:p>
            <a:pPr eaLnBrk="1" hangingPunct="1">
              <a:lnSpc>
                <a:spcPct val="90000"/>
              </a:lnSpc>
            </a:pPr>
            <a:r>
              <a:rPr lang="en-US" altLang="en-US" sz="2400" dirty="0" smtClean="0"/>
              <a:t>Most electronic funds transfers involving international transactions take place through the Clearing House Interbank Payments System (CHIPS), a computerized network developed by the New York Clearing House Association.  Most large US banks and US branches of foreign banks are members of CHIPS.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r>
              <a:rPr lang="en-US" altLang="en-US" sz="1400" smtClean="0">
                <a:solidFill>
                  <a:schemeClr val="folHlink"/>
                </a:solidFill>
              </a:rPr>
              <a:t>P.V. Viswanath</a:t>
            </a:r>
          </a:p>
        </p:txBody>
      </p:sp>
      <p:sp>
        <p:nvSpPr>
          <p:cNvPr id="3686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Wingdings" panose="05000000000000000000" pitchFamily="2" charset="2"/>
              <a:buChar char="w"/>
              <a:defRPr sz="2800">
                <a:solidFill>
                  <a:schemeClr val="tx1"/>
                </a:solidFill>
                <a:latin typeface="Times New Roman" panose="02020603050405020304" pitchFamily="18" charset="0"/>
                <a:cs typeface="Times New Roman" panose="02020603050405020304" pitchFamily="18" charset="0"/>
              </a:defRPr>
            </a:lvl1pPr>
            <a:lvl2pPr marL="742950" indent="-285750">
              <a:spcBef>
                <a:spcPct val="20000"/>
              </a:spcBef>
              <a:buClr>
                <a:schemeClr val="accent2"/>
              </a:buClr>
              <a:buSzPct val="55000"/>
              <a:buFont typeface="Wingdings" panose="05000000000000000000" pitchFamily="2" charset="2"/>
              <a:buChar char="n"/>
              <a:defRPr sz="2400">
                <a:solidFill>
                  <a:schemeClr val="tx1"/>
                </a:solidFill>
                <a:latin typeface="Times New Roman" panose="02020603050405020304" pitchFamily="18" charset="0"/>
                <a:cs typeface="Times New Roman" panose="02020603050405020304" pitchFamily="18" charset="0"/>
              </a:defRPr>
            </a:lvl2pPr>
            <a:lvl3pPr marL="1143000" indent="-228600">
              <a:spcBef>
                <a:spcPct val="20000"/>
              </a:spcBef>
              <a:buClr>
                <a:schemeClr val="accent2"/>
              </a:buClr>
              <a:buSzPct val="65000"/>
              <a:buFont typeface="Wingdings" panose="05000000000000000000" pitchFamily="2" charset="2"/>
              <a:buChar char="l"/>
              <a:defRPr sz="2000">
                <a:solidFill>
                  <a:schemeClr val="tx1"/>
                </a:solidFill>
                <a:latin typeface="Times New Roman" panose="02020603050405020304" pitchFamily="18" charset="0"/>
                <a:cs typeface="Times New Roman" panose="02020603050405020304" pitchFamily="18" charset="0"/>
              </a:defRPr>
            </a:lvl3pPr>
            <a:lvl4pPr marL="1600200" indent="-228600">
              <a:spcBef>
                <a:spcPct val="20000"/>
              </a:spcBef>
              <a:buClr>
                <a:schemeClr val="accent2"/>
              </a:buClr>
              <a:buSzPct val="85000"/>
              <a:buFont typeface="Wingdings" panose="05000000000000000000" pitchFamily="2" charset="2"/>
              <a:buChar char="w"/>
              <a:defRPr>
                <a:solidFill>
                  <a:schemeClr val="tx1"/>
                </a:solidFill>
                <a:latin typeface="Times New Roman" panose="02020603050405020304" pitchFamily="18" charset="0"/>
                <a:cs typeface="Times New Roman" panose="02020603050405020304" pitchFamily="18" charset="0"/>
              </a:defRPr>
            </a:lvl4pPr>
            <a:lvl5pPr marL="2057400" indent="-228600">
              <a:spcBef>
                <a:spcPct val="20000"/>
              </a:spcBef>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5pPr>
            <a:lvl6pPr marL="25146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6pPr>
            <a:lvl7pPr marL="29718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7pPr>
            <a:lvl8pPr marL="34290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8pPr>
            <a:lvl9pPr marL="3886200" indent="-228600" eaLnBrk="0" fontAlgn="base" hangingPunct="0">
              <a:spcBef>
                <a:spcPct val="20000"/>
              </a:spcBef>
              <a:spcAft>
                <a:spcPct val="0"/>
              </a:spcAft>
              <a:buClr>
                <a:schemeClr val="accent2"/>
              </a:buClr>
              <a:buSzPct val="80000"/>
              <a:buFont typeface="Wingdings" panose="05000000000000000000" pitchFamily="2" charset="2"/>
              <a:buChar char="§"/>
              <a:defRPr sz="1400">
                <a:solidFill>
                  <a:schemeClr val="tx1"/>
                </a:solidFill>
                <a:latin typeface="Times New Roman" panose="02020603050405020304" pitchFamily="18" charset="0"/>
                <a:cs typeface="Times New Roman" panose="02020603050405020304" pitchFamily="18" charset="0"/>
              </a:defRPr>
            </a:lvl9pPr>
          </a:lstStyle>
          <a:p>
            <a:pPr>
              <a:spcBef>
                <a:spcPct val="0"/>
              </a:spcBef>
              <a:buClrTx/>
              <a:buFontTx/>
              <a:buNone/>
            </a:pPr>
            <a:fld id="{BCC3888A-8BBA-4845-AEF1-EEBBBB3221D4}" type="slidenum">
              <a:rPr lang="en-US" altLang="en-US" sz="1400" smtClean="0">
                <a:solidFill>
                  <a:schemeClr val="folHlink"/>
                </a:solidFill>
              </a:rPr>
              <a:pPr>
                <a:spcBef>
                  <a:spcPct val="0"/>
                </a:spcBef>
                <a:buClrTx/>
                <a:buFontTx/>
                <a:buNone/>
              </a:pPr>
              <a:t>9</a:t>
            </a:fld>
            <a:endParaRPr lang="en-US" altLang="en-US" sz="1400" smtClean="0">
              <a:solidFill>
                <a:schemeClr val="folHlink"/>
              </a:solidFill>
            </a:endParaRPr>
          </a:p>
        </p:txBody>
      </p:sp>
      <p:sp>
        <p:nvSpPr>
          <p:cNvPr id="36868" name="Rectangle 3"/>
          <p:cNvSpPr>
            <a:spLocks noGrp="1" noChangeArrowheads="1"/>
          </p:cNvSpPr>
          <p:nvPr>
            <p:ph type="title"/>
          </p:nvPr>
        </p:nvSpPr>
        <p:spPr/>
        <p:txBody>
          <a:bodyPr/>
          <a:lstStyle/>
          <a:p>
            <a:pPr eaLnBrk="1" hangingPunct="1"/>
            <a:r>
              <a:rPr lang="en-US" altLang="en-US" smtClean="0"/>
              <a:t>CHIPS: Interbank Clearing System</a:t>
            </a:r>
          </a:p>
        </p:txBody>
      </p:sp>
      <p:pic>
        <p:nvPicPr>
          <p:cNvPr id="36869" name="Picture 4" descr="chip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828800"/>
            <a:ext cx="5400658" cy="3952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995597" y="5834245"/>
            <a:ext cx="8153400" cy="646331"/>
          </a:xfrm>
          <a:prstGeom prst="rect">
            <a:avLst/>
          </a:prstGeom>
        </p:spPr>
        <p:txBody>
          <a:bodyPr wrap="square">
            <a:spAutoFit/>
          </a:bodyPr>
          <a:lstStyle/>
          <a:p>
            <a:r>
              <a:rPr lang="en-US" sz="1800" dirty="0" smtClean="0">
                <a:hlinkClick r:id="rId4"/>
              </a:rPr>
              <a:t>https://www.theclearinghouse.org/payment-systems/-/media/4143b0e4c558457491e053ae652fcbc9.svg</a:t>
            </a:r>
            <a:endParaRPr lang="en-US" sz="18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traight Edge">
  <a:themeElements>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fontScheme name="Straight Edg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cs typeface="Times New Roman" pitchFamily="18" charset="0"/>
          </a:defRPr>
        </a:defPPr>
      </a:lstStyle>
    </a:lnDef>
  </a:objectDefaults>
  <a:extraClrSchemeLst>
    <a:extraClrScheme>
      <a:clrScheme name="Straight Edge 1">
        <a:dk1>
          <a:srgbClr val="008080"/>
        </a:dk1>
        <a:lt1>
          <a:srgbClr val="FFFFCC"/>
        </a:lt1>
        <a:dk2>
          <a:srgbClr val="009999"/>
        </a:dk2>
        <a:lt2>
          <a:srgbClr val="FFFF99"/>
        </a:lt2>
        <a:accent1>
          <a:srgbClr val="336699"/>
        </a:accent1>
        <a:accent2>
          <a:srgbClr val="FFFF99"/>
        </a:accent2>
        <a:accent3>
          <a:srgbClr val="AACACA"/>
        </a:accent3>
        <a:accent4>
          <a:srgbClr val="DADAAE"/>
        </a:accent4>
        <a:accent5>
          <a:srgbClr val="ADB8CA"/>
        </a:accent5>
        <a:accent6>
          <a:srgbClr val="E7E78A"/>
        </a:accent6>
        <a:hlink>
          <a:srgbClr val="FFFFCC"/>
        </a:hlink>
        <a:folHlink>
          <a:srgbClr val="DDDDDD"/>
        </a:folHlink>
      </a:clrScheme>
      <a:clrMap bg1="dk2" tx1="lt1" bg2="dk1" tx2="lt2" accent1="accent1" accent2="accent2" accent3="accent3" accent4="accent4" accent5="accent5" accent6="accent6" hlink="hlink" folHlink="folHlink"/>
    </a:extraClrScheme>
    <a:extraClrScheme>
      <a:clrScheme name="Straight Edge 2">
        <a:dk1>
          <a:srgbClr val="003366"/>
        </a:dk1>
        <a:lt1>
          <a:srgbClr val="FFFFFF"/>
        </a:lt1>
        <a:dk2>
          <a:srgbClr val="003366"/>
        </a:dk2>
        <a:lt2>
          <a:srgbClr val="E3E2C7"/>
        </a:lt2>
        <a:accent1>
          <a:srgbClr val="CCCC99"/>
        </a:accent1>
        <a:accent2>
          <a:srgbClr val="003366"/>
        </a:accent2>
        <a:accent3>
          <a:srgbClr val="FFFFFF"/>
        </a:accent3>
        <a:accent4>
          <a:srgbClr val="002A56"/>
        </a:accent4>
        <a:accent5>
          <a:srgbClr val="E2E2CA"/>
        </a:accent5>
        <a:accent6>
          <a:srgbClr val="002D5C"/>
        </a:accent6>
        <a:hlink>
          <a:srgbClr val="003366"/>
        </a:hlink>
        <a:folHlink>
          <a:srgbClr val="800000"/>
        </a:folHlink>
      </a:clrScheme>
      <a:clrMap bg1="lt1" tx1="dk1" bg2="lt2" tx2="dk2" accent1="accent1" accent2="accent2" accent3="accent3" accent4="accent4" accent5="accent5" accent6="accent6" hlink="hlink" folHlink="folHlink"/>
    </a:extraClrScheme>
    <a:extraClrScheme>
      <a:clrScheme name="Straight Edge 3">
        <a:dk1>
          <a:srgbClr val="000000"/>
        </a:dk1>
        <a:lt1>
          <a:srgbClr val="FFFFFF"/>
        </a:lt1>
        <a:dk2>
          <a:srgbClr val="000000"/>
        </a:dk2>
        <a:lt2>
          <a:srgbClr val="DDDDDD"/>
        </a:lt2>
        <a:accent1>
          <a:srgbClr val="DDDDDD"/>
        </a:accent1>
        <a:accent2>
          <a:srgbClr val="333333"/>
        </a:accent2>
        <a:accent3>
          <a:srgbClr val="FFFFFF"/>
        </a:accent3>
        <a:accent4>
          <a:srgbClr val="000000"/>
        </a:accent4>
        <a:accent5>
          <a:srgbClr val="EBEBEB"/>
        </a:accent5>
        <a:accent6>
          <a:srgbClr val="2D2D2D"/>
        </a:accent6>
        <a:hlink>
          <a:srgbClr val="808080"/>
        </a:hlink>
        <a:folHlink>
          <a:srgbClr val="808080"/>
        </a:folHlink>
      </a:clrScheme>
      <a:clrMap bg1="lt1" tx1="dk1" bg2="lt2" tx2="dk2" accent1="accent1" accent2="accent2" accent3="accent3" accent4="accent4" accent5="accent5" accent6="accent6" hlink="hlink" folHlink="folHlink"/>
    </a:extraClrScheme>
    <a:extraClrScheme>
      <a:clrScheme name="Straight Edge 4">
        <a:dk1>
          <a:srgbClr val="5F5F5F"/>
        </a:dk1>
        <a:lt1>
          <a:srgbClr val="FFFFFF"/>
        </a:lt1>
        <a:dk2>
          <a:srgbClr val="003366"/>
        </a:dk2>
        <a:lt2>
          <a:srgbClr val="FFFFFF"/>
        </a:lt2>
        <a:accent1>
          <a:srgbClr val="7E003F"/>
        </a:accent1>
        <a:accent2>
          <a:srgbClr val="DDDDDD"/>
        </a:accent2>
        <a:accent3>
          <a:srgbClr val="AAADB8"/>
        </a:accent3>
        <a:accent4>
          <a:srgbClr val="DADADA"/>
        </a:accent4>
        <a:accent5>
          <a:srgbClr val="C0AAAF"/>
        </a:accent5>
        <a:accent6>
          <a:srgbClr val="C8C8C8"/>
        </a:accent6>
        <a:hlink>
          <a:srgbClr val="969696"/>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4" ma:contentTypeDescription="Create a new document." ma:contentTypeScope="" ma:versionID="2fd5a7cb21a3863c95711824125798b0">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c5f30785e1c3662c84abbf26b6bac5bb"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51C34C-C9D2-4876-968A-AC44A2A5E2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EB1ECE8-82A4-45DC-BAD2-68DA42001E0B}">
  <ds:schemaRefs>
    <ds:schemaRef ds:uri="http://purl.org/dc/dcmitype/"/>
    <ds:schemaRef ds:uri="9cd9834e-9656-4a9f-bc4d-b5b5e1a3e387"/>
    <ds:schemaRef ds:uri="http://schemas.microsoft.com/office/2006/documentManagement/types"/>
    <ds:schemaRef ds:uri="http://schemas.microsoft.com/office/2006/metadata/properties"/>
    <ds:schemaRef ds:uri="http://purl.org/dc/elements/1.1/"/>
    <ds:schemaRef ds:uri="bcb18cd9-2614-41de-a438-05e8f58d2b4e"/>
    <ds:schemaRef ds:uri="http://purl.org/dc/terms/"/>
    <ds:schemaRef ds:uri="http://schemas.openxmlformats.org/package/2006/metadata/core-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3B09E55C-85A1-4E8E-AC8B-273102EBB1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C:\Program Files\Microsoft Office\Templates\Presentation Designs\Straight Edge.pot</Template>
  <TotalTime>6172</TotalTime>
  <Pages>58</Pages>
  <Words>3051</Words>
  <Application>Microsoft Office PowerPoint</Application>
  <PresentationFormat>Letter Paper (8.5x11 in)</PresentationFormat>
  <Paragraphs>232</Paragraphs>
  <Slides>34</Slides>
  <Notes>22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0" baseType="lpstr">
      <vt:lpstr>Times</vt:lpstr>
      <vt:lpstr>Times New Roman</vt:lpstr>
      <vt:lpstr>Wingdings</vt:lpstr>
      <vt:lpstr>Straight Edge</vt:lpstr>
      <vt:lpstr>think-cell Slide</vt:lpstr>
      <vt:lpstr>Picture</vt:lpstr>
      <vt:lpstr>Functions of the Financial System</vt:lpstr>
      <vt:lpstr>Financial System Functions</vt:lpstr>
      <vt:lpstr>The Financial System: Its Functions</vt:lpstr>
      <vt:lpstr>The Financial System: Its Functions</vt:lpstr>
      <vt:lpstr>Financial System: Flow of Funds</vt:lpstr>
      <vt:lpstr>F1: Transferring Economic Resources</vt:lpstr>
      <vt:lpstr>F2: Managing Risk</vt:lpstr>
      <vt:lpstr>F3: Clearing and Settling Payments</vt:lpstr>
      <vt:lpstr>CHIPS: Interbank Clearing System</vt:lpstr>
      <vt:lpstr>Credit Cards</vt:lpstr>
      <vt:lpstr>Credit Cards</vt:lpstr>
      <vt:lpstr>Credit Cards</vt:lpstr>
      <vt:lpstr>Credit Cards</vt:lpstr>
      <vt:lpstr>Credit Card Transaction Process</vt:lpstr>
      <vt:lpstr>F4: Pooling Resources/Subdividing Shares</vt:lpstr>
      <vt:lpstr>Funds and Movie Investing</vt:lpstr>
      <vt:lpstr>Film Funds: S&amp;R Films</vt:lpstr>
      <vt:lpstr>F5: Information and Finance</vt:lpstr>
      <vt:lpstr>Providing Information</vt:lpstr>
      <vt:lpstr>Information and Action</vt:lpstr>
      <vt:lpstr>Information and Action: 2</vt:lpstr>
      <vt:lpstr>Markets and Information</vt:lpstr>
      <vt:lpstr>Markets and Information</vt:lpstr>
      <vt:lpstr>Other Providers of Information</vt:lpstr>
      <vt:lpstr>Adverse Selection</vt:lpstr>
      <vt:lpstr>Adverse Selection</vt:lpstr>
      <vt:lpstr>Adverse Selection</vt:lpstr>
      <vt:lpstr>Moral Hazard</vt:lpstr>
      <vt:lpstr>Moral Hazard</vt:lpstr>
      <vt:lpstr>Moral Hazard</vt:lpstr>
      <vt:lpstr>Principal-Agent Problems</vt:lpstr>
      <vt:lpstr>Moral hazard between managers and bondholders</vt:lpstr>
      <vt:lpstr>F6: Financial System Solutions</vt:lpstr>
      <vt:lpstr>Financial System Solutions</vt:lpstr>
    </vt:vector>
  </TitlesOfParts>
  <Company>Arthamimun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Statements Introduction</dc:title>
  <dc:subject/>
  <dc:creator>P.V. Viswanath</dc:creator>
  <cp:keywords/>
  <dc:description/>
  <cp:lastModifiedBy>Viswanath, Prof. P.V.</cp:lastModifiedBy>
  <cp:revision>156</cp:revision>
  <cp:lastPrinted>2014-05-23T01:41:08Z</cp:lastPrinted>
  <dcterms:created xsi:type="dcterms:W3CDTF">1998-04-17T17:34:42Z</dcterms:created>
  <dcterms:modified xsi:type="dcterms:W3CDTF">2023-05-17T15:58:52Z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0x01010004E81107FE0A704B8458C943278B4E1F</vt:lpwstr>
  </property>
</Properties>
</file>