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4" r:id="rId4"/>
  </p:sldMasterIdLst>
  <p:notesMasterIdLst>
    <p:notesMasterId r:id="rId23"/>
  </p:notesMasterIdLst>
  <p:handoutMasterIdLst>
    <p:handoutMasterId r:id="rId24"/>
  </p:handoutMasterIdLst>
  <p:sldIdLst>
    <p:sldId id="256" r:id="rId5"/>
    <p:sldId id="308" r:id="rId6"/>
    <p:sldId id="318" r:id="rId7"/>
    <p:sldId id="319" r:id="rId8"/>
    <p:sldId id="321" r:id="rId9"/>
    <p:sldId id="323" r:id="rId10"/>
    <p:sldId id="320" r:id="rId11"/>
    <p:sldId id="322" r:id="rId12"/>
    <p:sldId id="324" r:id="rId13"/>
    <p:sldId id="325" r:id="rId14"/>
    <p:sldId id="326" r:id="rId15"/>
    <p:sldId id="327" r:id="rId16"/>
    <p:sldId id="328" r:id="rId17"/>
    <p:sldId id="329" r:id="rId18"/>
    <p:sldId id="330" r:id="rId19"/>
    <p:sldId id="316" r:id="rId20"/>
    <p:sldId id="317" r:id="rId21"/>
    <p:sldId id="315" r:id="rId22"/>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36" autoAdjust="0"/>
    <p:restoredTop sz="90929"/>
  </p:normalViewPr>
  <p:slideViewPr>
    <p:cSldViewPr>
      <p:cViewPr varScale="1">
        <p:scale>
          <a:sx n="78" d="100"/>
          <a:sy n="78" d="100"/>
        </p:scale>
        <p:origin x="792"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1026"/>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7827" name="Rectangle 1027"/>
          <p:cNvSpPr>
            <a:spLocks noGrp="1" noChangeArrowheads="1"/>
          </p:cNvSpPr>
          <p:nvPr>
            <p:ph type="dt" sz="quarter"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7828" name="Rectangle 1028"/>
          <p:cNvSpPr>
            <a:spLocks noGrp="1" noChangeArrowheads="1"/>
          </p:cNvSpPr>
          <p:nvPr>
            <p:ph type="ftr" sz="quarter" idx="2"/>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7829" name="Rectangle 1029"/>
          <p:cNvSpPr>
            <a:spLocks noGrp="1" noChangeArrowheads="1"/>
          </p:cNvSpPr>
          <p:nvPr>
            <p:ph type="sldNum" sz="quarter" idx="3"/>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FED4F9A-F977-4D94-AAF4-605D8F8E1BBD}" type="slidenum">
              <a:rPr lang="en-US"/>
              <a:pPr/>
              <a:t>‹#›</a:t>
            </a:fld>
            <a:endParaRPr lang="en-US"/>
          </a:p>
        </p:txBody>
      </p:sp>
    </p:spTree>
    <p:extLst>
      <p:ext uri="{BB962C8B-B14F-4D97-AF65-F5344CB8AC3E}">
        <p14:creationId xmlns:p14="http://schemas.microsoft.com/office/powerpoint/2010/main" val="2527234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4" name="Rectangle 4"/>
          <p:cNvSpPr>
            <a:spLocks noGrp="1" noRot="1" noChangeAspect="1" noChangeArrowheads="1" noTextEdit="1"/>
          </p:cNvSpPr>
          <p:nvPr>
            <p:ph type="sldImg" idx="2"/>
          </p:nvPr>
        </p:nvSpPr>
        <p:spPr bwMode="auto">
          <a:xfrm>
            <a:off x="1169988" y="695325"/>
            <a:ext cx="4611687" cy="3460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926257" y="4387533"/>
            <a:ext cx="5097562" cy="415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7" name="Rectangle 7"/>
          <p:cNvSpPr>
            <a:spLocks noGrp="1" noChangeArrowheads="1"/>
          </p:cNvSpPr>
          <p:nvPr>
            <p:ph type="sldNum" sz="quarter" idx="5"/>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285BE07-1063-4A16-A4AC-7B064B5EA1F4}" type="slidenum">
              <a:rPr lang="en-US"/>
              <a:pPr/>
              <a:t>‹#›</a:t>
            </a:fld>
            <a:endParaRPr lang="en-US"/>
          </a:p>
        </p:txBody>
      </p:sp>
    </p:spTree>
    <p:extLst>
      <p:ext uri="{BB962C8B-B14F-4D97-AF65-F5344CB8AC3E}">
        <p14:creationId xmlns:p14="http://schemas.microsoft.com/office/powerpoint/2010/main" val="21439591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12AA9-276E-4F97-9326-FA2B24974F5C}" type="slidenum">
              <a:rPr lang="en-US"/>
              <a:pPr/>
              <a:t>1</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27622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EE559-2D84-4368-8258-93C654956DF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5452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A0E70-D1CE-4AB2-9B11-054A9120BD4F}" type="slidenum">
              <a:rPr lang="en-US" smtClean="0"/>
              <a:pPr/>
              <a:t>‹#›</a:t>
            </a:fld>
            <a:endParaRPr lang="en-US"/>
          </a:p>
        </p:txBody>
      </p:sp>
    </p:spTree>
    <p:extLst>
      <p:ext uri="{BB962C8B-B14F-4D97-AF65-F5344CB8AC3E}">
        <p14:creationId xmlns:p14="http://schemas.microsoft.com/office/powerpoint/2010/main" val="1378804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30817-2076-48A7-8335-72EAAD984B00}"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413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786384"/>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8096" y="1295400"/>
            <a:ext cx="7290055" cy="5013960"/>
          </a:xfrm>
        </p:spPr>
        <p:txBody>
          <a:bodyPr/>
          <a:lstStyle>
            <a:lvl1pPr>
              <a:defRPr sz="2400"/>
            </a:lvl1pPr>
            <a:lvl2pPr>
              <a:defRPr sz="2000"/>
            </a:lvl2pPr>
            <a:lvl3pPr>
              <a:defRPr sz="1600"/>
            </a:lvl3pPr>
            <a:lvl4pPr>
              <a:defRPr sz="1400"/>
            </a:lvl4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EC06B-5048-4FD6-866A-4691EAAA9F96}" type="slidenum">
              <a:rPr lang="en-US" smtClean="0"/>
              <a:pPr/>
              <a:t>‹#›</a:t>
            </a:fld>
            <a:endParaRPr lang="en-US"/>
          </a:p>
        </p:txBody>
      </p:sp>
    </p:spTree>
    <p:extLst>
      <p:ext uri="{BB962C8B-B14F-4D97-AF65-F5344CB8AC3E}">
        <p14:creationId xmlns:p14="http://schemas.microsoft.com/office/powerpoint/2010/main" val="3882026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F9468-BCF1-472B-8D30-9B1D9B4EA6C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624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C1CD5E-5141-49AE-9E5C-68D06D2BE301}" type="slidenum">
              <a:rPr lang="en-US" smtClean="0"/>
              <a:pPr/>
              <a:t>‹#›</a:t>
            </a:fld>
            <a:endParaRPr lang="en-US"/>
          </a:p>
        </p:txBody>
      </p:sp>
    </p:spTree>
    <p:extLst>
      <p:ext uri="{BB962C8B-B14F-4D97-AF65-F5344CB8AC3E}">
        <p14:creationId xmlns:p14="http://schemas.microsoft.com/office/powerpoint/2010/main" val="190555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B85460-4A7A-496B-889C-397987D79ED3}" type="slidenum">
              <a:rPr lang="en-US" smtClean="0"/>
              <a:pPr/>
              <a:t>‹#›</a:t>
            </a:fld>
            <a:endParaRPr lang="en-US"/>
          </a:p>
        </p:txBody>
      </p:sp>
    </p:spTree>
    <p:extLst>
      <p:ext uri="{BB962C8B-B14F-4D97-AF65-F5344CB8AC3E}">
        <p14:creationId xmlns:p14="http://schemas.microsoft.com/office/powerpoint/2010/main" val="2507644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CF3F5-B434-4097-AA6F-A6C8D64639BF}" type="slidenum">
              <a:rPr lang="en-US" smtClean="0"/>
              <a:pPr/>
              <a:t>‹#›</a:t>
            </a:fld>
            <a:endParaRPr lang="en-US"/>
          </a:p>
        </p:txBody>
      </p:sp>
    </p:spTree>
    <p:extLst>
      <p:ext uri="{BB962C8B-B14F-4D97-AF65-F5344CB8AC3E}">
        <p14:creationId xmlns:p14="http://schemas.microsoft.com/office/powerpoint/2010/main" val="1804403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0AEFFC-E1B4-4988-8441-D39057653438}" type="slidenum">
              <a:rPr lang="en-US" smtClean="0"/>
              <a:pPr/>
              <a:t>‹#›</a:t>
            </a:fld>
            <a:endParaRPr lang="en-US"/>
          </a:p>
        </p:txBody>
      </p:sp>
    </p:spTree>
    <p:extLst>
      <p:ext uri="{BB962C8B-B14F-4D97-AF65-F5344CB8AC3E}">
        <p14:creationId xmlns:p14="http://schemas.microsoft.com/office/powerpoint/2010/main" val="3723071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E8BCF-A1C5-471F-963F-459BD46F825B}" type="slidenum">
              <a:rPr lang="en-US" smtClean="0"/>
              <a:pPr/>
              <a:t>‹#›</a:t>
            </a:fld>
            <a:endParaRPr lang="en-US"/>
          </a:p>
        </p:txBody>
      </p:sp>
    </p:spTree>
    <p:extLst>
      <p:ext uri="{BB962C8B-B14F-4D97-AF65-F5344CB8AC3E}">
        <p14:creationId xmlns:p14="http://schemas.microsoft.com/office/powerpoint/2010/main" val="2426507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A001B-AA65-4345-8038-A744E5E8F136}"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532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EFC2E7C-25D8-4C0C-8624-0082DBF58872}"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3494247"/>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Mortgages" TargetMode="External"/><Relationship Id="rId2" Type="http://schemas.openxmlformats.org/officeDocument/2006/relationships/hyperlink" Target="https://en.wikipedia.org/wiki/Vetera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bostonreview.net/class-inequality-race/mehrsa-baradaran-bad-check-black-americ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3276600" y="5257800"/>
            <a:ext cx="7010400" cy="523220"/>
          </a:xfrm>
        </p:spPr>
        <p:txBody>
          <a:bodyPr>
            <a:normAutofit fontScale="90000"/>
          </a:bodyPr>
          <a:lstStyle/>
          <a:p>
            <a:pPr algn="ctr"/>
            <a:r>
              <a:rPr lang="en-US" dirty="0" smtClean="0">
                <a:effectLst/>
              </a:rPr>
              <a:t>Finance and Racism </a:t>
            </a:r>
            <a:br>
              <a:rPr lang="en-US" dirty="0" smtClean="0">
                <a:effectLst/>
              </a:rPr>
            </a:br>
            <a:r>
              <a:rPr lang="en-US" dirty="0"/>
              <a:t/>
            </a:r>
            <a:br>
              <a:rPr lang="en-US" dirty="0"/>
            </a:br>
            <a:r>
              <a:rPr lang="en-US" dirty="0" smtClean="0">
                <a:effectLst/>
              </a:rPr>
              <a:t>black capitalism</a:t>
            </a:r>
            <a:endParaRPr lang="en-US" dirty="0">
              <a:effectLst/>
            </a:endParaRPr>
          </a:p>
        </p:txBody>
      </p:sp>
      <p:sp>
        <p:nvSpPr>
          <p:cNvPr id="21507" name="Rectangle 3"/>
          <p:cNvSpPr>
            <a:spLocks noGrp="1" noChangeArrowheads="1"/>
          </p:cNvSpPr>
          <p:nvPr>
            <p:ph type="subTitle" idx="1"/>
          </p:nvPr>
        </p:nvSpPr>
        <p:spPr>
          <a:xfrm>
            <a:off x="457200" y="4572000"/>
            <a:ext cx="6096000" cy="1676400"/>
          </a:xfrm>
        </p:spPr>
        <p:txBody>
          <a:bodyPr>
            <a:normAutofit/>
          </a:bodyPr>
          <a:lstStyle/>
          <a:p>
            <a:endParaRPr lang="en-US" sz="2400" dirty="0"/>
          </a:p>
          <a:p>
            <a:r>
              <a:rPr lang="en-US" sz="2000" dirty="0" smtClean="0"/>
              <a:t>Prof. P.V. Viswanath</a:t>
            </a:r>
            <a:endParaRPr lang="en-US" sz="2400" dirty="0" smtClean="0"/>
          </a:p>
          <a:p>
            <a:r>
              <a:rPr lang="en-US" sz="2400" b="1" dirty="0" smtClean="0"/>
              <a:t>Finance and Society</a:t>
            </a:r>
            <a:endParaRPr lang="en-US" sz="2400" dirty="0"/>
          </a:p>
          <a:p>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deal and blacks</a:t>
            </a:r>
            <a:endParaRPr lang="en-US" dirty="0"/>
          </a:p>
        </p:txBody>
      </p:sp>
      <p:sp>
        <p:nvSpPr>
          <p:cNvPr id="3" name="Content Placeholder 2"/>
          <p:cNvSpPr>
            <a:spLocks noGrp="1"/>
          </p:cNvSpPr>
          <p:nvPr>
            <p:ph idx="1"/>
          </p:nvPr>
        </p:nvSpPr>
        <p:spPr>
          <a:xfrm>
            <a:off x="685800" y="1091184"/>
            <a:ext cx="8077200" cy="5614416"/>
          </a:xfrm>
        </p:spPr>
        <p:txBody>
          <a:bodyPr>
            <a:normAutofit fontScale="92500" lnSpcReduction="10000"/>
          </a:bodyPr>
          <a:lstStyle/>
          <a:p>
            <a:r>
              <a:rPr lang="en-US" dirty="0" smtClean="0"/>
              <a:t>While Nixon pushed black self-reliance and </a:t>
            </a:r>
            <a:r>
              <a:rPr lang="en-US" dirty="0"/>
              <a:t>argued that federal spending or reparations in the ghetto was </a:t>
            </a:r>
            <a:r>
              <a:rPr lang="en-US" dirty="0" smtClean="0"/>
              <a:t>anti-capitalist, government policies during the New Deal </a:t>
            </a:r>
            <a:r>
              <a:rPr lang="en-US" dirty="0" smtClean="0"/>
              <a:t>(programs enacted by FDR in 1933-39) and </a:t>
            </a:r>
            <a:r>
              <a:rPr lang="en-US" dirty="0" smtClean="0"/>
              <a:t>after discriminated in favor of whites and against blacks.</a:t>
            </a:r>
            <a:endParaRPr lang="en-US" dirty="0"/>
          </a:p>
          <a:p>
            <a:r>
              <a:rPr lang="en-US" dirty="0" smtClean="0"/>
              <a:t>Most </a:t>
            </a:r>
            <a:r>
              <a:rPr lang="en-US" dirty="0"/>
              <a:t>New Deal programs discriminated against blacks. </a:t>
            </a:r>
            <a:r>
              <a:rPr lang="en-US" dirty="0" smtClean="0"/>
              <a:t>In 1935, the National Recovery Administration (NRA)’s minimum </a:t>
            </a:r>
            <a:r>
              <a:rPr lang="en-US" dirty="0"/>
              <a:t>wage regulations </a:t>
            </a:r>
            <a:r>
              <a:rPr lang="en-US" dirty="0" smtClean="0"/>
              <a:t>led to </a:t>
            </a:r>
            <a:r>
              <a:rPr lang="en-US" dirty="0"/>
              <a:t>500,000 Blacks, particularly in the South, </a:t>
            </a:r>
            <a:r>
              <a:rPr lang="en-US" dirty="0" smtClean="0"/>
              <a:t>losing their jobs.  White employers preferred to hire white workers if they had to pay higher wages.  </a:t>
            </a:r>
            <a:r>
              <a:rPr lang="en-US" dirty="0"/>
              <a:t>The National Industrial Recovery Act </a:t>
            </a:r>
            <a:r>
              <a:rPr lang="en-US" dirty="0" smtClean="0"/>
              <a:t>of 1933 promoted unionism, but unions were segregated and kept out blacks from good jobs. </a:t>
            </a:r>
          </a:p>
          <a:p>
            <a:r>
              <a:rPr lang="en-US" dirty="0" smtClean="0"/>
              <a:t>The </a:t>
            </a:r>
            <a:r>
              <a:rPr lang="en-US" dirty="0"/>
              <a:t>Agricultural Adjustment </a:t>
            </a:r>
            <a:r>
              <a:rPr lang="en-US" dirty="0" smtClean="0"/>
              <a:t>Act </a:t>
            </a:r>
            <a:r>
              <a:rPr lang="en-US" dirty="0"/>
              <a:t>(AAA) </a:t>
            </a:r>
            <a:r>
              <a:rPr lang="en-US" dirty="0" smtClean="0"/>
              <a:t>of 1933 offered </a:t>
            </a:r>
            <a:r>
              <a:rPr lang="en-US" dirty="0"/>
              <a:t>white landowners cash for leaving their fields fallow, which they happily accepted; they, however, did not pass on their government checks to the black sharecroppers and tenant farmers who actually worked the land</a:t>
            </a:r>
            <a:r>
              <a:rPr lang="en-US" dirty="0" smtClean="0"/>
              <a:t>. Since </a:t>
            </a:r>
            <a:r>
              <a:rPr lang="en-US" dirty="0"/>
              <a:t>40 percent of all black workers made their living as sharecroppers and tenant farmers, the </a:t>
            </a:r>
            <a:r>
              <a:rPr lang="en-US" dirty="0" smtClean="0"/>
              <a:t>AAA </a:t>
            </a:r>
            <a:r>
              <a:rPr lang="en-US" dirty="0"/>
              <a:t>acreage reduction hit blacks </a:t>
            </a:r>
            <a:r>
              <a:rPr lang="en-US" dirty="0" smtClean="0"/>
              <a:t>hard; more than 100,000 </a:t>
            </a:r>
            <a:r>
              <a:rPr lang="en-US" dirty="0"/>
              <a:t>blacks </a:t>
            </a:r>
            <a:r>
              <a:rPr lang="en-US" dirty="0" smtClean="0"/>
              <a:t>were forced off </a:t>
            </a:r>
            <a:r>
              <a:rPr lang="en-US" dirty="0"/>
              <a:t>the land in 1933 and 1934.</a:t>
            </a:r>
          </a:p>
          <a:p>
            <a:endParaRPr lang="en-US" dirty="0"/>
          </a:p>
        </p:txBody>
      </p:sp>
    </p:spTree>
    <p:extLst>
      <p:ext uri="{BB962C8B-B14F-4D97-AF65-F5344CB8AC3E}">
        <p14:creationId xmlns:p14="http://schemas.microsoft.com/office/powerpoint/2010/main" val="1599455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842504" cy="786384"/>
          </a:xfrm>
        </p:spPr>
        <p:txBody>
          <a:bodyPr>
            <a:normAutofit fontScale="90000"/>
          </a:bodyPr>
          <a:lstStyle/>
          <a:p>
            <a:r>
              <a:rPr lang="en-US" dirty="0" smtClean="0"/>
              <a:t>Minimum wages, the GI Bill, social security</a:t>
            </a:r>
            <a:endParaRPr lang="en-US" dirty="0"/>
          </a:p>
        </p:txBody>
      </p:sp>
      <p:sp>
        <p:nvSpPr>
          <p:cNvPr id="3" name="Content Placeholder 2"/>
          <p:cNvSpPr>
            <a:spLocks noGrp="1"/>
          </p:cNvSpPr>
          <p:nvPr>
            <p:ph idx="1"/>
          </p:nvPr>
        </p:nvSpPr>
        <p:spPr>
          <a:xfrm>
            <a:off x="768096" y="1091184"/>
            <a:ext cx="7690104" cy="5462016"/>
          </a:xfrm>
        </p:spPr>
        <p:txBody>
          <a:bodyPr>
            <a:normAutofit fontScale="92500" lnSpcReduction="10000"/>
          </a:bodyPr>
          <a:lstStyle/>
          <a:p>
            <a:r>
              <a:rPr lang="en-US" dirty="0" smtClean="0"/>
              <a:t>The minimum </a:t>
            </a:r>
            <a:r>
              <a:rPr lang="en-US" dirty="0"/>
              <a:t>wage law, Social Security, unemployment insurance and workmen's compensation </a:t>
            </a:r>
            <a:r>
              <a:rPr lang="en-US" dirty="0" smtClean="0"/>
              <a:t>provisions of the NIRA did </a:t>
            </a:r>
            <a:r>
              <a:rPr lang="en-US" dirty="0"/>
              <a:t>not apply to </a:t>
            </a:r>
            <a:r>
              <a:rPr lang="en-US" dirty="0" smtClean="0"/>
              <a:t>agricultural workers or domestic </a:t>
            </a:r>
            <a:r>
              <a:rPr lang="en-US" dirty="0"/>
              <a:t>household </a:t>
            </a:r>
            <a:r>
              <a:rPr lang="en-US" dirty="0" smtClean="0"/>
              <a:t>workers at a time when those professions were mainly black.</a:t>
            </a:r>
          </a:p>
          <a:p>
            <a:r>
              <a:rPr lang="en-US" dirty="0" smtClean="0"/>
              <a:t>The implementation of the GI Bill of 1944 (</a:t>
            </a:r>
            <a:r>
              <a:rPr lang="en-US" dirty="0"/>
              <a:t>aimed to help </a:t>
            </a:r>
            <a:r>
              <a:rPr lang="en-US" dirty="0" smtClean="0"/>
              <a:t>WWII </a:t>
            </a:r>
            <a:r>
              <a:rPr lang="en-US" dirty="0" smtClean="0">
                <a:hlinkClick r:id="rId2" tooltip="Veteran"/>
              </a:rPr>
              <a:t>veterans</a:t>
            </a:r>
            <a:r>
              <a:rPr lang="en-US" dirty="0" smtClean="0"/>
              <a:t> by </a:t>
            </a:r>
            <a:r>
              <a:rPr lang="en-US" dirty="0"/>
              <a:t>providing them </a:t>
            </a:r>
            <a:r>
              <a:rPr lang="en-US" dirty="0" smtClean="0"/>
              <a:t>with low-cost </a:t>
            </a:r>
            <a:r>
              <a:rPr lang="en-US" dirty="0">
                <a:hlinkClick r:id="rId3" tooltip="Mortgages"/>
              </a:rPr>
              <a:t>mortgages</a:t>
            </a:r>
            <a:r>
              <a:rPr lang="en-US" dirty="0"/>
              <a:t>, low-interest loans and financial </a:t>
            </a:r>
            <a:r>
              <a:rPr lang="en-US" dirty="0" smtClean="0"/>
              <a:t>support) worked against black veterans.  </a:t>
            </a:r>
          </a:p>
          <a:p>
            <a:r>
              <a:rPr lang="en-US" dirty="0" smtClean="0"/>
              <a:t>Because the program was directed by local racist officials, instead of from Washington</a:t>
            </a:r>
            <a:r>
              <a:rPr lang="en-US" dirty="0"/>
              <a:t>, blacks were denied housing and business loans, as well as admission to whites-only colleges and universities. </a:t>
            </a:r>
            <a:r>
              <a:rPr lang="en-US" dirty="0" smtClean="0"/>
              <a:t>Many banks refused loans to black veterans and many Southern colleges did not admit them. </a:t>
            </a:r>
          </a:p>
          <a:p>
            <a:r>
              <a:rPr lang="en-US" dirty="0" smtClean="0"/>
              <a:t>Ira </a:t>
            </a:r>
            <a:r>
              <a:rPr lang="en-US" dirty="0" err="1" smtClean="0"/>
              <a:t>Katznelson</a:t>
            </a:r>
            <a:r>
              <a:rPr lang="en-US" dirty="0" smtClean="0"/>
              <a:t>, author of “When Affirmative Action was White” documents that they </a:t>
            </a:r>
            <a:r>
              <a:rPr lang="en-US" dirty="0"/>
              <a:t>were </a:t>
            </a:r>
            <a:r>
              <a:rPr lang="en-US" dirty="0" smtClean="0"/>
              <a:t>excluded </a:t>
            </a:r>
            <a:r>
              <a:rPr lang="en-US" dirty="0"/>
              <a:t>from job-training programs for careers in promising new fields like radio and electrical work, commercial photography and mechanics. </a:t>
            </a:r>
            <a:r>
              <a:rPr lang="en-US" dirty="0" smtClean="0"/>
              <a:t> Most </a:t>
            </a:r>
            <a:r>
              <a:rPr lang="en-US" dirty="0"/>
              <a:t>African-Americans were channeled toward traditional, low-paying "black jobs" and small black colleges, which were pitifully </a:t>
            </a:r>
            <a:r>
              <a:rPr lang="en-US" dirty="0" smtClean="0"/>
              <a:t>underfinanced.</a:t>
            </a:r>
            <a:endParaRPr lang="en-US" dirty="0"/>
          </a:p>
        </p:txBody>
      </p:sp>
    </p:spTree>
    <p:extLst>
      <p:ext uri="{BB962C8B-B14F-4D97-AF65-F5344CB8AC3E}">
        <p14:creationId xmlns:p14="http://schemas.microsoft.com/office/powerpoint/2010/main" val="2682471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Blacks and housing practices</a:t>
            </a:r>
            <a:endParaRPr lang="en-US" dirty="0"/>
          </a:p>
        </p:txBody>
      </p:sp>
      <p:sp>
        <p:nvSpPr>
          <p:cNvPr id="3" name="Content Placeholder 2"/>
          <p:cNvSpPr>
            <a:spLocks noGrp="1"/>
          </p:cNvSpPr>
          <p:nvPr>
            <p:ph idx="1"/>
          </p:nvPr>
        </p:nvSpPr>
        <p:spPr>
          <a:xfrm>
            <a:off x="768096" y="1091184"/>
            <a:ext cx="7690104" cy="5538216"/>
          </a:xfrm>
        </p:spPr>
        <p:txBody>
          <a:bodyPr>
            <a:normAutofit fontScale="85000" lnSpcReduction="20000"/>
          </a:bodyPr>
          <a:lstStyle/>
          <a:p>
            <a:r>
              <a:rPr lang="en-US" dirty="0"/>
              <a:t>The </a:t>
            </a:r>
            <a:r>
              <a:rPr lang="en-US" dirty="0" smtClean="0"/>
              <a:t>Federal Housing Administration (FHA) </a:t>
            </a:r>
            <a:r>
              <a:rPr lang="en-US" dirty="0"/>
              <a:t>promoted racial covenants and other instruments of segregation through underwriting standards discouraging home loans in areas “</a:t>
            </a:r>
            <a:r>
              <a:rPr lang="en-US" dirty="0" err="1"/>
              <a:t>infiltrat</a:t>
            </a:r>
            <a:r>
              <a:rPr lang="en-US" dirty="0"/>
              <a:t>[</a:t>
            </a:r>
            <a:r>
              <a:rPr lang="en-US" dirty="0" err="1"/>
              <a:t>ed</a:t>
            </a:r>
            <a:r>
              <a:rPr lang="en-US" dirty="0"/>
              <a:t>]” by “inharmonious racial or nationality groups.” The rationale was the government’s need to protect its investment, and those of white homeowners, against the threat African American neighbors would pose to property values</a:t>
            </a:r>
            <a:r>
              <a:rPr lang="en-US" dirty="0" smtClean="0"/>
              <a:t>.</a:t>
            </a:r>
          </a:p>
          <a:p>
            <a:r>
              <a:rPr lang="en-US" dirty="0" smtClean="0"/>
              <a:t>The Federal government actively engaged in housing discrimination</a:t>
            </a:r>
            <a:r>
              <a:rPr lang="en-US" dirty="0"/>
              <a:t> </a:t>
            </a:r>
            <a:r>
              <a:rPr lang="en-US" dirty="0" smtClean="0"/>
              <a:t>in many ways.  For example, the </a:t>
            </a:r>
            <a:r>
              <a:rPr lang="en-US" dirty="0"/>
              <a:t>Home Owners Loan Corporation, the Federal Housing Administration and the Veterans </a:t>
            </a:r>
            <a:r>
              <a:rPr lang="en-US" dirty="0" smtClean="0"/>
              <a:t>Administration, which insured mortgages, </a:t>
            </a:r>
            <a:r>
              <a:rPr lang="en-US" dirty="0"/>
              <a:t>used </a:t>
            </a:r>
            <a:r>
              <a:rPr lang="en-US" dirty="0" smtClean="0"/>
              <a:t>maps to exclude areas where </a:t>
            </a:r>
            <a:r>
              <a:rPr lang="en-US" dirty="0"/>
              <a:t>Blacks </a:t>
            </a:r>
            <a:r>
              <a:rPr lang="en-US" dirty="0" smtClean="0"/>
              <a:t>lived.  Because of this, many developers created </a:t>
            </a:r>
            <a:r>
              <a:rPr lang="en-US" dirty="0"/>
              <a:t>housing deeds that stipulated that a house could only be not be sold to Blacks</a:t>
            </a:r>
            <a:r>
              <a:rPr lang="en-US" dirty="0" smtClean="0"/>
              <a:t>.  In addition, the FHA recommended different ways to keep Black and white neighborhoods separate. </a:t>
            </a:r>
          </a:p>
          <a:p>
            <a:r>
              <a:rPr lang="en-US" dirty="0" smtClean="0"/>
              <a:t>From </a:t>
            </a:r>
            <a:r>
              <a:rPr lang="en-US" dirty="0"/>
              <a:t>1940 to 1945, nearly 14,000 African Americans flowed into </a:t>
            </a:r>
            <a:r>
              <a:rPr lang="en-US" dirty="0" smtClean="0"/>
              <a:t>Richmond, CA, a </a:t>
            </a:r>
            <a:r>
              <a:rPr lang="en-US" dirty="0"/>
              <a:t>small Pacific Coast shipbuilding </a:t>
            </a:r>
            <a:r>
              <a:rPr lang="en-US" dirty="0" smtClean="0"/>
              <a:t>city, to work in factories. </a:t>
            </a:r>
            <a:r>
              <a:rPr lang="en-US" dirty="0"/>
              <a:t>The government housed them in poorer-quality, officially segregated buildings, setting aside better homes for whites. This “established segregated living patterns that persist to this day,” </a:t>
            </a:r>
            <a:r>
              <a:rPr lang="en-US" dirty="0" smtClean="0"/>
              <a:t>according to Richard Rothstein, author of </a:t>
            </a:r>
            <a:r>
              <a:rPr lang="en-US" i="1" dirty="0" smtClean="0"/>
              <a:t>Color of Law</a:t>
            </a:r>
            <a:r>
              <a:rPr lang="en-US" dirty="0" smtClean="0"/>
              <a:t>.</a:t>
            </a:r>
          </a:p>
          <a:p>
            <a:r>
              <a:rPr lang="en-US" dirty="0" smtClean="0"/>
              <a:t>Because of the way the GI Bill </a:t>
            </a:r>
            <a:r>
              <a:rPr lang="en-US" dirty="0"/>
              <a:t>was implemented, "fewer than 100 of the 67,000 mortgages insured by the G.I. Bill supported home purchases by </a:t>
            </a:r>
            <a:r>
              <a:rPr lang="en-US" dirty="0" smtClean="0"/>
              <a:t>nonwhites.”</a:t>
            </a:r>
            <a:endParaRPr lang="en-US" dirty="0"/>
          </a:p>
        </p:txBody>
      </p:sp>
    </p:spTree>
    <p:extLst>
      <p:ext uri="{BB962C8B-B14F-4D97-AF65-F5344CB8AC3E}">
        <p14:creationId xmlns:p14="http://schemas.microsoft.com/office/powerpoint/2010/main" val="416141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legacy of discrimination</a:t>
            </a:r>
            <a:endParaRPr lang="en-US" dirty="0"/>
          </a:p>
        </p:txBody>
      </p:sp>
      <p:sp>
        <p:nvSpPr>
          <p:cNvPr id="3" name="Content Placeholder 2"/>
          <p:cNvSpPr>
            <a:spLocks noGrp="1"/>
          </p:cNvSpPr>
          <p:nvPr>
            <p:ph idx="1"/>
          </p:nvPr>
        </p:nvSpPr>
        <p:spPr>
          <a:xfrm>
            <a:off x="768096" y="1091184"/>
            <a:ext cx="7766304" cy="5538216"/>
          </a:xfrm>
        </p:spPr>
        <p:txBody>
          <a:bodyPr>
            <a:normAutofit fontScale="85000" lnSpcReduction="10000"/>
          </a:bodyPr>
          <a:lstStyle/>
          <a:p>
            <a:r>
              <a:rPr lang="en-US" dirty="0" smtClean="0"/>
              <a:t>The bottom line is that not only during the period of slavery, but – with active governmental participation – also during the first half of the 20</a:t>
            </a:r>
            <a:r>
              <a:rPr lang="en-US" baseline="30000" dirty="0" smtClean="0"/>
              <a:t>th</a:t>
            </a:r>
            <a:r>
              <a:rPr lang="en-US" dirty="0" smtClean="0"/>
              <a:t> century, blacks were discriminated against in favor of whites to the extent that wealth and income disparities continued to persist.  And these disparities have even increased over the last three decades.  </a:t>
            </a:r>
          </a:p>
          <a:p>
            <a:r>
              <a:rPr lang="en-US" dirty="0"/>
              <a:t>Contemporary poverty and inequality are related to blacks' historical disadvantage in accumulating wealth. Black wealth accumulation was stunted both by slavery and its successors, sharecropping, Jim Crow laws and overt economic discrimination against blacks. Blacks were unable to begin accumulating wealth until a much later date compared to non-Hispanic whites. This wealth disadvantage is a result of the successive coercive systems replacing slavery and </a:t>
            </a:r>
            <a:r>
              <a:rPr lang="en-US" dirty="0" smtClean="0"/>
              <a:t>is </a:t>
            </a:r>
            <a:r>
              <a:rPr lang="en-US" dirty="0"/>
              <a:t>one of slavery's legacies. </a:t>
            </a:r>
          </a:p>
          <a:p>
            <a:r>
              <a:rPr lang="en-US" dirty="0"/>
              <a:t>Historical </a:t>
            </a:r>
            <a:r>
              <a:rPr lang="en-US" dirty="0" smtClean="0"/>
              <a:t>discrimination affects </a:t>
            </a:r>
            <a:r>
              <a:rPr lang="en-US" dirty="0"/>
              <a:t>the present generations outcomes via the wealth earlier generations passed on. Wealth from parents, for example, has a large impact on an adult child's ability to buy a house and on the location of that house (Shapiro 2004). The link between </a:t>
            </a:r>
            <a:r>
              <a:rPr lang="en-US" dirty="0" smtClean="0"/>
              <a:t>neighborhoods </a:t>
            </a:r>
            <a:r>
              <a:rPr lang="en-US" dirty="0"/>
              <a:t>and public schools ensures the quality of education, and therefore future job outcomes, of children within historically disadvantaged categories are affected by wealth accumulation. </a:t>
            </a:r>
          </a:p>
        </p:txBody>
      </p:sp>
    </p:spTree>
    <p:extLst>
      <p:ext uri="{BB962C8B-B14F-4D97-AF65-F5344CB8AC3E}">
        <p14:creationId xmlns:p14="http://schemas.microsoft.com/office/powerpoint/2010/main" val="1512657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76200"/>
            <a:ext cx="7842504" cy="786384"/>
          </a:xfrm>
        </p:spPr>
        <p:txBody>
          <a:bodyPr>
            <a:normAutofit/>
          </a:bodyPr>
          <a:lstStyle/>
          <a:p>
            <a:r>
              <a:rPr lang="en-US" dirty="0" smtClean="0"/>
              <a:t>Black-white Wealth disparities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609600"/>
            <a:ext cx="6775704" cy="3255514"/>
          </a:xfrm>
        </p:spPr>
      </p:pic>
      <p:pic>
        <p:nvPicPr>
          <p:cNvPr id="6" name="Picture 5" descr="figure 2"/>
          <p:cNvPicPr/>
          <p:nvPr/>
        </p:nvPicPr>
        <p:blipFill>
          <a:blip r:embed="rId3">
            <a:extLst>
              <a:ext uri="{28A0092B-C50C-407E-A947-70E740481C1C}">
                <a14:useLocalDpi xmlns:a14="http://schemas.microsoft.com/office/drawing/2010/main" val="0"/>
              </a:ext>
            </a:extLst>
          </a:blip>
          <a:srcRect/>
          <a:stretch>
            <a:fillRect/>
          </a:stretch>
        </p:blipFill>
        <p:spPr bwMode="auto">
          <a:xfrm>
            <a:off x="152400" y="3865114"/>
            <a:ext cx="6019800" cy="2968393"/>
          </a:xfrm>
          <a:prstGeom prst="rect">
            <a:avLst/>
          </a:prstGeom>
          <a:noFill/>
          <a:ln>
            <a:noFill/>
          </a:ln>
        </p:spPr>
      </p:pic>
    </p:spTree>
    <p:extLst>
      <p:ext uri="{BB962C8B-B14F-4D97-AF65-F5344CB8AC3E}">
        <p14:creationId xmlns:p14="http://schemas.microsoft.com/office/powerpoint/2010/main" val="1819063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Black-white wealth/income ratios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771952"/>
            <a:ext cx="6534150" cy="5991765"/>
          </a:xfrm>
          <a:prstGeom prst="rect">
            <a:avLst/>
          </a:prstGeom>
        </p:spPr>
      </p:pic>
    </p:spTree>
    <p:extLst>
      <p:ext uri="{BB962C8B-B14F-4D97-AF65-F5344CB8AC3E}">
        <p14:creationId xmlns:p14="http://schemas.microsoft.com/office/powerpoint/2010/main" val="3864284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Discrimination</a:t>
            </a:r>
            <a:endParaRPr lang="en-US" dirty="0"/>
          </a:p>
        </p:txBody>
      </p:sp>
      <p:sp>
        <p:nvSpPr>
          <p:cNvPr id="3" name="Content Placeholder 2"/>
          <p:cNvSpPr>
            <a:spLocks noGrp="1"/>
          </p:cNvSpPr>
          <p:nvPr>
            <p:ph idx="1"/>
          </p:nvPr>
        </p:nvSpPr>
        <p:spPr/>
        <p:txBody>
          <a:bodyPr>
            <a:normAutofit lnSpcReduction="10000"/>
          </a:bodyPr>
          <a:lstStyle/>
          <a:p>
            <a:r>
              <a:rPr lang="en-US" dirty="0" smtClean="0"/>
              <a:t>By discriminating against blacks and shutting them up geographically in ghettos, </a:t>
            </a:r>
            <a:r>
              <a:rPr lang="en-US" dirty="0"/>
              <a:t>the white economy had cordoned off a segment of risky </a:t>
            </a:r>
            <a:r>
              <a:rPr lang="en-US" dirty="0" smtClean="0"/>
              <a:t>borrowers.  Furthermore, by pursuing policies that benefited whites against blacks, as explained above, whites were able to enjoy an economy with lower prices for goods, credit and housing.</a:t>
            </a:r>
          </a:p>
          <a:p>
            <a:r>
              <a:rPr lang="en-US" dirty="0" smtClean="0"/>
              <a:t>Since education was tied to housing, such discrimination also resulted a combination of all-white suburbs, lower competition for lucrative jobs, and labor protections that benefited whites against blacks.</a:t>
            </a:r>
          </a:p>
          <a:p>
            <a:r>
              <a:rPr lang="en-US" dirty="0" smtClean="0"/>
              <a:t>The financial system, too, benefited from government largesse because the credit markets that lent primarily to whites lay atop a federal government apparatus including guarantees, secondary markets, deposit insurance and Federal Reserve support.</a:t>
            </a:r>
            <a:endParaRPr lang="en-US" dirty="0"/>
          </a:p>
        </p:txBody>
      </p:sp>
    </p:spTree>
    <p:extLst>
      <p:ext uri="{BB962C8B-B14F-4D97-AF65-F5344CB8AC3E}">
        <p14:creationId xmlns:p14="http://schemas.microsoft.com/office/powerpoint/2010/main" val="533182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768096" y="990600"/>
            <a:ext cx="7842504" cy="5486400"/>
          </a:xfrm>
        </p:spPr>
        <p:txBody>
          <a:bodyPr>
            <a:normAutofit fontScale="92500" lnSpcReduction="20000"/>
          </a:bodyPr>
          <a:lstStyle/>
          <a:p>
            <a:r>
              <a:rPr lang="en-US" dirty="0"/>
              <a:t>The theory behind developing a separate black economy had been that economic power would lead to political power, but perhaps they had it backward. </a:t>
            </a:r>
            <a:endParaRPr lang="en-US" dirty="0" smtClean="0"/>
          </a:p>
          <a:p>
            <a:r>
              <a:rPr lang="en-US" dirty="0" smtClean="0"/>
              <a:t>If </a:t>
            </a:r>
            <a:r>
              <a:rPr lang="en-US" dirty="0"/>
              <a:t>the rollout of the black capitalism program had demonstrated anything, it was that economic power could not be achieved without government help. </a:t>
            </a:r>
            <a:endParaRPr lang="en-US" dirty="0" smtClean="0"/>
          </a:p>
          <a:p>
            <a:r>
              <a:rPr lang="en-US" dirty="0" smtClean="0"/>
              <a:t>American </a:t>
            </a:r>
            <a:r>
              <a:rPr lang="en-US" dirty="0"/>
              <a:t>businesses, banks, and homeowners had all benefited from being inside the power structure and receiving its bounty. </a:t>
            </a:r>
            <a:endParaRPr lang="en-US" dirty="0" smtClean="0"/>
          </a:p>
          <a:p>
            <a:r>
              <a:rPr lang="en-US" dirty="0" smtClean="0"/>
              <a:t>Blacks </a:t>
            </a:r>
            <a:r>
              <a:rPr lang="en-US" dirty="0"/>
              <a:t>had been on the outside, and their lack of political control translated into a lack of economic power. </a:t>
            </a:r>
            <a:endParaRPr lang="en-US" dirty="0" smtClean="0"/>
          </a:p>
          <a:p>
            <a:r>
              <a:rPr lang="en-US" dirty="0" smtClean="0"/>
              <a:t>The lesson seems to be that until </a:t>
            </a:r>
            <a:r>
              <a:rPr lang="en-US" dirty="0"/>
              <a:t>black people </a:t>
            </a:r>
            <a:r>
              <a:rPr lang="en-US" dirty="0" smtClean="0"/>
              <a:t>can </a:t>
            </a:r>
            <a:r>
              <a:rPr lang="en-US" dirty="0"/>
              <a:t>access the levers of political power, they </a:t>
            </a:r>
            <a:r>
              <a:rPr lang="en-US" dirty="0" smtClean="0"/>
              <a:t>cannot </a:t>
            </a:r>
            <a:r>
              <a:rPr lang="en-US" dirty="0"/>
              <a:t>unleash government or business support, both of which a</a:t>
            </a:r>
            <a:r>
              <a:rPr lang="en-US" dirty="0" smtClean="0"/>
              <a:t>re </a:t>
            </a:r>
            <a:r>
              <a:rPr lang="en-US" dirty="0"/>
              <a:t>essential for economic success</a:t>
            </a:r>
            <a:r>
              <a:rPr lang="en-US" dirty="0" smtClean="0"/>
              <a:t>.</a:t>
            </a:r>
          </a:p>
          <a:p>
            <a:r>
              <a:rPr lang="en-US" dirty="0" smtClean="0"/>
              <a:t>Starting from behind, the black community finds that the concentration of wealth in the white capitalistic setup is difficult to break into.  Some in the black community demand reparations, but the moral aspect aside, it is a demand for capital in order to remedy past exclusion that has impoverished the community.</a:t>
            </a:r>
            <a:endParaRPr lang="en-US" dirty="0"/>
          </a:p>
        </p:txBody>
      </p:sp>
    </p:spTree>
    <p:extLst>
      <p:ext uri="{BB962C8B-B14F-4D97-AF65-F5344CB8AC3E}">
        <p14:creationId xmlns:p14="http://schemas.microsoft.com/office/powerpoint/2010/main" val="20927517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a:xfrm>
            <a:off x="768096" y="1295400"/>
            <a:ext cx="7918704" cy="5181600"/>
          </a:xfrm>
        </p:spPr>
        <p:txBody>
          <a:bodyPr>
            <a:normAutofit fontScale="92500" lnSpcReduction="10000"/>
          </a:bodyPr>
          <a:lstStyle/>
          <a:p>
            <a:r>
              <a:rPr lang="en-US" dirty="0">
                <a:hlinkClick r:id="rId2"/>
              </a:rPr>
              <a:t>https://</a:t>
            </a:r>
            <a:r>
              <a:rPr lang="en-US" dirty="0" smtClean="0">
                <a:hlinkClick r:id="rId2"/>
              </a:rPr>
              <a:t>bostonreview.net/class-inequality-race/mehrsa-baradaran-bad-check-black-america</a:t>
            </a:r>
            <a:endParaRPr lang="en-US" dirty="0" smtClean="0"/>
          </a:p>
          <a:p>
            <a:r>
              <a:rPr lang="en-US" dirty="0" err="1" smtClean="0"/>
              <a:t>Baradaran</a:t>
            </a:r>
            <a:r>
              <a:rPr lang="en-US" dirty="0" smtClean="0"/>
              <a:t>, </a:t>
            </a:r>
            <a:r>
              <a:rPr lang="en-US" dirty="0" err="1" smtClean="0"/>
              <a:t>Mehrsa</a:t>
            </a:r>
            <a:r>
              <a:rPr lang="en-US" dirty="0" smtClean="0"/>
              <a:t>.  The Color of Money: Black Banks and the Racial Wealth Gap, Belknap Press of Harvard University Press, 2017.</a:t>
            </a:r>
          </a:p>
          <a:p>
            <a:r>
              <a:rPr lang="en-US" dirty="0" err="1" smtClean="0"/>
              <a:t>Katznelson</a:t>
            </a:r>
            <a:r>
              <a:rPr lang="en-US" dirty="0" smtClean="0"/>
              <a:t>, Ira. “</a:t>
            </a:r>
            <a:r>
              <a:rPr lang="en-US" dirty="0"/>
              <a:t>When Affirmative Action was </a:t>
            </a:r>
            <a:r>
              <a:rPr lang="en-US" dirty="0" smtClean="0"/>
              <a:t>White.”</a:t>
            </a:r>
          </a:p>
          <a:p>
            <a:r>
              <a:rPr lang="en-US" dirty="0" smtClean="0"/>
              <a:t>Rothstein, Richard. </a:t>
            </a:r>
            <a:r>
              <a:rPr lang="en-US" i="1" dirty="0" smtClean="0"/>
              <a:t>Color of Law</a:t>
            </a:r>
            <a:r>
              <a:rPr lang="en-US" dirty="0" smtClean="0"/>
              <a:t>.</a:t>
            </a:r>
          </a:p>
          <a:p>
            <a:r>
              <a:rPr lang="en-US" dirty="0" smtClean="0"/>
              <a:t>Robb</a:t>
            </a:r>
            <a:r>
              <a:rPr lang="en-US" dirty="0"/>
              <a:t>, </a:t>
            </a:r>
            <a:r>
              <a:rPr lang="en-US" dirty="0" smtClean="0"/>
              <a:t>Alicia. “</a:t>
            </a:r>
            <a:r>
              <a:rPr lang="en-US" dirty="0"/>
              <a:t>Access to Capital among Young Firms, Minority-owned Firms, Women-owned Firms, and High-tech Firms,” Small Business Administration Office of Advocacy, April 2013. </a:t>
            </a:r>
            <a:endParaRPr lang="en-US" dirty="0" smtClean="0"/>
          </a:p>
          <a:p>
            <a:r>
              <a:rPr lang="en-US" dirty="0"/>
              <a:t>Bateman, Milford (2013). Financing local economic development: in search of the optimal local financial system. In: ÖFSE (Hg.) </a:t>
            </a:r>
            <a:r>
              <a:rPr lang="en-US" dirty="0" err="1"/>
              <a:t>Österreichische</a:t>
            </a:r>
            <a:r>
              <a:rPr lang="en-US" dirty="0"/>
              <a:t> </a:t>
            </a:r>
            <a:r>
              <a:rPr lang="en-US" dirty="0" err="1"/>
              <a:t>Entwicklungspolitik</a:t>
            </a:r>
            <a:r>
              <a:rPr lang="en-US" dirty="0"/>
              <a:t>, </a:t>
            </a:r>
            <a:r>
              <a:rPr lang="en-US" dirty="0" err="1"/>
              <a:t>Analysen</a:t>
            </a:r>
            <a:r>
              <a:rPr lang="en-US" dirty="0"/>
              <a:t> ▪ </a:t>
            </a:r>
            <a:r>
              <a:rPr lang="en-US" dirty="0" err="1"/>
              <a:t>Berichte</a:t>
            </a:r>
            <a:r>
              <a:rPr lang="en-US" dirty="0"/>
              <a:t> ▪ </a:t>
            </a:r>
            <a:r>
              <a:rPr lang="en-US" dirty="0" err="1"/>
              <a:t>Informationen</a:t>
            </a:r>
            <a:r>
              <a:rPr lang="en-US" dirty="0"/>
              <a:t> </a:t>
            </a:r>
            <a:r>
              <a:rPr lang="en-US" dirty="0" err="1"/>
              <a:t>mit</a:t>
            </a:r>
            <a:r>
              <a:rPr lang="en-US" dirty="0"/>
              <a:t> </a:t>
            </a:r>
            <a:r>
              <a:rPr lang="en-US" dirty="0" err="1"/>
              <a:t>dem</a:t>
            </a:r>
            <a:r>
              <a:rPr lang="en-US" dirty="0"/>
              <a:t> </a:t>
            </a:r>
            <a:r>
              <a:rPr lang="en-US" dirty="0" err="1"/>
              <a:t>Schwerpunktthema</a:t>
            </a:r>
            <a:r>
              <a:rPr lang="en-US" dirty="0"/>
              <a:t> “Private Sector Development – </a:t>
            </a:r>
            <a:r>
              <a:rPr lang="en-US" dirty="0" err="1"/>
              <a:t>Ein</a:t>
            </a:r>
            <a:r>
              <a:rPr lang="en-US" dirty="0"/>
              <a:t> </a:t>
            </a:r>
            <a:r>
              <a:rPr lang="en-US" dirty="0" err="1"/>
              <a:t>neuer</a:t>
            </a:r>
            <a:r>
              <a:rPr lang="en-US" dirty="0"/>
              <a:t> </a:t>
            </a:r>
            <a:r>
              <a:rPr lang="en-US" dirty="0" err="1"/>
              <a:t>Businessplan</a:t>
            </a:r>
            <a:r>
              <a:rPr lang="en-US" dirty="0"/>
              <a:t> </a:t>
            </a:r>
            <a:r>
              <a:rPr lang="en-US" dirty="0" err="1"/>
              <a:t>für</a:t>
            </a:r>
            <a:r>
              <a:rPr lang="en-US" dirty="0"/>
              <a:t> </a:t>
            </a:r>
            <a:r>
              <a:rPr lang="en-US" dirty="0" err="1"/>
              <a:t>Entwicklung</a:t>
            </a:r>
            <a:r>
              <a:rPr lang="en-US" dirty="0"/>
              <a:t>?”, Wien, 43-52</a:t>
            </a:r>
            <a:endParaRPr lang="en-US" dirty="0"/>
          </a:p>
        </p:txBody>
      </p:sp>
    </p:spTree>
    <p:extLst>
      <p:ext uri="{BB962C8B-B14F-4D97-AF65-F5344CB8AC3E}">
        <p14:creationId xmlns:p14="http://schemas.microsoft.com/office/powerpoint/2010/main" val="2203116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290054" cy="1143000"/>
          </a:xfrm>
        </p:spPr>
        <p:txBody>
          <a:bodyPr>
            <a:normAutofit/>
          </a:bodyPr>
          <a:lstStyle/>
          <a:p>
            <a:r>
              <a:rPr lang="en-US" dirty="0" smtClean="0"/>
              <a:t>Nixon and black capitalism</a:t>
            </a:r>
            <a:endParaRPr lang="en-US" dirty="0"/>
          </a:p>
        </p:txBody>
      </p:sp>
      <p:sp>
        <p:nvSpPr>
          <p:cNvPr id="3" name="Content Placeholder 2"/>
          <p:cNvSpPr>
            <a:spLocks noGrp="1"/>
          </p:cNvSpPr>
          <p:nvPr>
            <p:ph idx="1"/>
          </p:nvPr>
        </p:nvSpPr>
        <p:spPr>
          <a:xfrm>
            <a:off x="457200" y="1219200"/>
            <a:ext cx="8229600" cy="5105400"/>
          </a:xfrm>
        </p:spPr>
        <p:txBody>
          <a:bodyPr>
            <a:normAutofit fontScale="92500" lnSpcReduction="10000"/>
          </a:bodyPr>
          <a:lstStyle/>
          <a:p>
            <a:r>
              <a:rPr lang="en-US" dirty="0" smtClean="0"/>
              <a:t>Nixon rode into office in 1969 on a platform of black capitalism, which effectively meant a segregated black economy, with little actual money budgeted.</a:t>
            </a:r>
          </a:p>
          <a:p>
            <a:r>
              <a:rPr lang="en-US" dirty="0"/>
              <a:t>In 1969 President Nixon signed Executive Order 11458, establishing the Office of Minority Business Enterprise (OMBE) within the Department of Commerce. The OMBE was allocated no direct funds, but was instructed to seek private business contributions and help from other federal agencies. What this meant in real terms was that the “OMBE was given responsibility for ‘advising,’ ‘encouraging,’ ‘mobilizing,’ ‘evaluating,’ ‘collecting,’ information and ‘coordinating’ activities,” but beyond this vague mission it did not have a mandate or a budget.</a:t>
            </a:r>
            <a:r>
              <a:rPr lang="en-US" dirty="0" smtClean="0"/>
              <a:t> </a:t>
            </a:r>
          </a:p>
          <a:p>
            <a:r>
              <a:rPr lang="en-US" dirty="0"/>
              <a:t>In 1969 Section 8(a) of the Small Business Act authorized the SBA to manage a program to coordinate government agencies in allocating a certain number of contracts to minority small </a:t>
            </a:r>
            <a:r>
              <a:rPr lang="en-US" dirty="0" smtClean="0"/>
              <a:t>businesses.  But in 1971, with $66m. in </a:t>
            </a:r>
            <a:r>
              <a:rPr lang="en-US" dirty="0"/>
              <a:t>federal </a:t>
            </a:r>
            <a:r>
              <a:rPr lang="en-US" dirty="0" smtClean="0"/>
              <a:t>contracts </a:t>
            </a:r>
            <a:r>
              <a:rPr lang="en-US" dirty="0"/>
              <a:t>to minority </a:t>
            </a:r>
            <a:r>
              <a:rPr lang="en-US" dirty="0" smtClean="0"/>
              <a:t>firms, it </a:t>
            </a:r>
            <a:r>
              <a:rPr lang="en-US" dirty="0"/>
              <a:t>amounted to only </a:t>
            </a:r>
            <a:r>
              <a:rPr lang="en-US" dirty="0" smtClean="0"/>
              <a:t>0</a:t>
            </a:r>
            <a:r>
              <a:rPr lang="en-US" i="1" dirty="0" smtClean="0"/>
              <a:t>.1%</a:t>
            </a:r>
            <a:r>
              <a:rPr lang="en-US" dirty="0" smtClean="0"/>
              <a:t> </a:t>
            </a:r>
            <a:r>
              <a:rPr lang="en-US" dirty="0"/>
              <a:t>of the $76 billion in total federal government contracts that year.</a:t>
            </a:r>
          </a:p>
        </p:txBody>
      </p:sp>
    </p:spTree>
    <p:extLst>
      <p:ext uri="{BB962C8B-B14F-4D97-AF65-F5344CB8AC3E}">
        <p14:creationId xmlns:p14="http://schemas.microsoft.com/office/powerpoint/2010/main" val="237650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ghetto as a separate economy</a:t>
            </a:r>
            <a:endParaRPr lang="en-US" dirty="0"/>
          </a:p>
        </p:txBody>
      </p:sp>
      <p:sp>
        <p:nvSpPr>
          <p:cNvPr id="3" name="Content Placeholder 2"/>
          <p:cNvSpPr>
            <a:spLocks noGrp="1"/>
          </p:cNvSpPr>
          <p:nvPr>
            <p:ph idx="1"/>
          </p:nvPr>
        </p:nvSpPr>
        <p:spPr>
          <a:xfrm>
            <a:off x="768096" y="1091184"/>
            <a:ext cx="7842504" cy="5538216"/>
          </a:xfrm>
        </p:spPr>
        <p:txBody>
          <a:bodyPr>
            <a:normAutofit fontScale="92500" lnSpcReduction="20000"/>
          </a:bodyPr>
          <a:lstStyle/>
          <a:p>
            <a:r>
              <a:rPr lang="en-US" dirty="0" smtClean="0"/>
              <a:t>Black leaders recognized that there were two separate and unequal economies, but instead of trying to merge the two, they demanded economic control, self-determination and – crucially – some form of start-up capital to build up the economy of the ghetto.  This last element was missing in the Nixon plan.</a:t>
            </a:r>
          </a:p>
          <a:p>
            <a:r>
              <a:rPr lang="en-US" dirty="0" smtClean="0"/>
              <a:t>The problem, as Dunbar McLaurin, black ex-banker, recognized, the ghetto is like an underdeveloped country, whose businesses are cut off from the outside economy.  “Cut off” because white clients don’t patronize black businesses, but blacks do patronize outside white businesses, thus leading to a leakage – as with </a:t>
            </a:r>
            <a:r>
              <a:rPr lang="en-US" dirty="0" smtClean="0"/>
              <a:t>LDCs</a:t>
            </a:r>
            <a:r>
              <a:rPr lang="en-US" dirty="0" smtClean="0"/>
              <a:t>.</a:t>
            </a:r>
          </a:p>
          <a:p>
            <a:r>
              <a:rPr lang="en-US" dirty="0" smtClean="0"/>
              <a:t>Roy Innis and Floyd </a:t>
            </a:r>
            <a:r>
              <a:rPr lang="en-US" dirty="0" err="1" smtClean="0"/>
              <a:t>McKissick</a:t>
            </a:r>
            <a:r>
              <a:rPr lang="en-US" dirty="0" smtClean="0"/>
              <a:t>, civil rights activists, proposed creating a Community Development Bank (CDB), which would be part of a Community Development Corporation (CDC).  In order to ensure alignment of community incentives with the CDC, each member of the community would be able to buy shares in the CDC.  The CDB would offer loan guarantees on mortgage and business loans and would be funded by $400m. worth of Treasury bonds sales.</a:t>
            </a:r>
          </a:p>
          <a:p>
            <a:r>
              <a:rPr lang="en-US" dirty="0" smtClean="0"/>
              <a:t>This proposal went nowhere because of opposition from the AFL-CIO and from existing black businesses who saw it as allowing new black businesses to make inroads on their territories.</a:t>
            </a:r>
            <a:endParaRPr lang="en-US" dirty="0"/>
          </a:p>
        </p:txBody>
      </p:sp>
    </p:spTree>
    <p:extLst>
      <p:ext uri="{BB962C8B-B14F-4D97-AF65-F5344CB8AC3E}">
        <p14:creationId xmlns:p14="http://schemas.microsoft.com/office/powerpoint/2010/main" val="106998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MESBIC and excessive debt</a:t>
            </a:r>
            <a:endParaRPr lang="en-US" dirty="0"/>
          </a:p>
        </p:txBody>
      </p:sp>
      <p:sp>
        <p:nvSpPr>
          <p:cNvPr id="3" name="Content Placeholder 2"/>
          <p:cNvSpPr>
            <a:spLocks noGrp="1"/>
          </p:cNvSpPr>
          <p:nvPr>
            <p:ph idx="1"/>
          </p:nvPr>
        </p:nvSpPr>
        <p:spPr>
          <a:xfrm>
            <a:off x="768096" y="1295400"/>
            <a:ext cx="7766304" cy="5334000"/>
          </a:xfrm>
        </p:spPr>
        <p:txBody>
          <a:bodyPr>
            <a:normAutofit lnSpcReduction="10000"/>
          </a:bodyPr>
          <a:lstStyle/>
          <a:p>
            <a:r>
              <a:rPr lang="en-US" dirty="0" smtClean="0"/>
              <a:t>The Office of Minority Business Enterprise (OMBE) established by Nixon’s executive order in 1969 launched the Minority Enterprise Small Business Investment Company (MESBIC) in 1969, which would provide loans to black businesses willing to lay out initial equity capital worth 15% of total investment.</a:t>
            </a:r>
          </a:p>
          <a:p>
            <a:r>
              <a:rPr lang="en-US" dirty="0" smtClean="0"/>
              <a:t>The problem was that this represented a very high D/E ratio, providing little cushion in bad times.  This is consistent with what Alicia Robbs </a:t>
            </a:r>
            <a:r>
              <a:rPr lang="en-US" dirty="0" smtClean="0"/>
              <a:t>(2013) reports </a:t>
            </a:r>
            <a:r>
              <a:rPr lang="en-US" dirty="0" smtClean="0"/>
              <a:t>in her study on minority access to capital.  Minority firms find it difficult to obtain equity investment and end up with unhealthy amounts of debt.  In this case, volunteer white firms providing technical assistance took as much as 30% of profits as management fees.</a:t>
            </a:r>
          </a:p>
          <a:p>
            <a:r>
              <a:rPr lang="en-US" dirty="0" smtClean="0"/>
              <a:t>The OMBE was reorganized by the Carter administration and continues today in the form of the </a:t>
            </a:r>
            <a:r>
              <a:rPr lang="en-US" dirty="0"/>
              <a:t>Minority Business Development </a:t>
            </a:r>
            <a:r>
              <a:rPr lang="en-US" dirty="0" smtClean="0"/>
              <a:t>Agency as an agency under the Department of Commerce.</a:t>
            </a:r>
          </a:p>
        </p:txBody>
      </p:sp>
    </p:spTree>
    <p:extLst>
      <p:ext uri="{BB962C8B-B14F-4D97-AF65-F5344CB8AC3E}">
        <p14:creationId xmlns:p14="http://schemas.microsoft.com/office/powerpoint/2010/main" val="1973153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Excessive debt</a:t>
            </a:r>
            <a:endParaRPr lang="en-US" dirty="0"/>
          </a:p>
        </p:txBody>
      </p:sp>
      <p:sp>
        <p:nvSpPr>
          <p:cNvPr id="3" name="Content Placeholder 2"/>
          <p:cNvSpPr>
            <a:spLocks noGrp="1"/>
          </p:cNvSpPr>
          <p:nvPr>
            <p:ph idx="1"/>
          </p:nvPr>
        </p:nvSpPr>
        <p:spPr/>
        <p:txBody>
          <a:bodyPr/>
          <a:lstStyle/>
          <a:p>
            <a:r>
              <a:rPr lang="en-US" dirty="0"/>
              <a:t>In addition, due to lack of capital, the businesses were too small to compete against other firms, recalling the “wrong” type of firm mentioned by Bateman </a:t>
            </a:r>
            <a:r>
              <a:rPr lang="en-US" dirty="0" smtClean="0"/>
              <a:t>(2013) in </a:t>
            </a:r>
            <a:r>
              <a:rPr lang="en-US" dirty="0"/>
              <a:t>his discussion of capitalist finance.</a:t>
            </a:r>
          </a:p>
          <a:p>
            <a:r>
              <a:rPr lang="en-US" dirty="0"/>
              <a:t>“Cut off from the larger economy, ghetto businesses could not take advantage of economies of scale or the robust infrastructure of the outside community.  And the few profitable industries in low-income markets were captured by nonblack banks outside the ghetto.”</a:t>
            </a:r>
          </a:p>
          <a:p>
            <a:r>
              <a:rPr lang="en-US" dirty="0" smtClean="0"/>
              <a:t>As </a:t>
            </a:r>
            <a:r>
              <a:rPr lang="en-US" dirty="0"/>
              <a:t>a result, by 1970, 25 of the 50 firms in the program had failed, another 16 were in trouble and the fund itself was bankrupt</a:t>
            </a:r>
            <a:r>
              <a:rPr lang="en-US" dirty="0" smtClean="0"/>
              <a:t>.</a:t>
            </a:r>
            <a:endParaRPr lang="en-US" dirty="0"/>
          </a:p>
        </p:txBody>
      </p:sp>
    </p:spTree>
    <p:extLst>
      <p:ext uri="{BB962C8B-B14F-4D97-AF65-F5344CB8AC3E}">
        <p14:creationId xmlns:p14="http://schemas.microsoft.com/office/powerpoint/2010/main" val="377530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 banks and discrimination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White banks had branches in black neighborhoods, but they did not hire blacks for anything except the most low-paying jobs.  Even teller jobs were considered inappropriate for blacks.  It was claimed that bank tellers would undermine customer trust in the bank.</a:t>
            </a:r>
          </a:p>
          <a:p>
            <a:r>
              <a:rPr lang="en-US" dirty="0" smtClean="0"/>
              <a:t>White banks also did not lend to ghetto businesses because they were perceived to be risky.  Bankers as a rule were risk-averse and this, on top of racism, meant little lending to black businesses.</a:t>
            </a:r>
          </a:p>
          <a:p>
            <a:r>
              <a:rPr lang="en-US" dirty="0" smtClean="0"/>
              <a:t>The lack of black loan officers meant that loan decisions were taken by white officers who lived outside the ghetto, did not know their clientele and were disinclined to take risks.</a:t>
            </a:r>
          </a:p>
          <a:p>
            <a:r>
              <a:rPr lang="en-US" dirty="0" smtClean="0"/>
              <a:t>A survey of 4000 commercial banks in 1967 revealed that their total investments in minority business in 1967 was $8000 per bank or 0.05% of total bank assets. </a:t>
            </a:r>
            <a:endParaRPr lang="en-US" dirty="0"/>
          </a:p>
        </p:txBody>
      </p:sp>
    </p:spTree>
    <p:extLst>
      <p:ext uri="{BB962C8B-B14F-4D97-AF65-F5344CB8AC3E}">
        <p14:creationId xmlns:p14="http://schemas.microsoft.com/office/powerpoint/2010/main" val="2516465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 banks</a:t>
            </a:r>
            <a:endParaRPr lang="en-US" dirty="0"/>
          </a:p>
        </p:txBody>
      </p:sp>
      <p:sp>
        <p:nvSpPr>
          <p:cNvPr id="3" name="Content Placeholder 2"/>
          <p:cNvSpPr>
            <a:spLocks noGrp="1"/>
          </p:cNvSpPr>
          <p:nvPr>
            <p:ph idx="1"/>
          </p:nvPr>
        </p:nvSpPr>
        <p:spPr>
          <a:xfrm>
            <a:off x="768096" y="1295400"/>
            <a:ext cx="7537704" cy="4953000"/>
          </a:xfrm>
        </p:spPr>
        <p:txBody>
          <a:bodyPr>
            <a:normAutofit fontScale="92500" lnSpcReduction="10000"/>
          </a:bodyPr>
          <a:lstStyle/>
          <a:p>
            <a:r>
              <a:rPr lang="en-US" dirty="0" smtClean="0"/>
              <a:t>Discrimination by white banks in hiring and in lending led to an increase in the number of black banks from 24 to 70 between 1969 and 1974 alone.  Nevertheless, this represented about 0.05% of total bank assets and deposits.</a:t>
            </a:r>
          </a:p>
          <a:p>
            <a:r>
              <a:rPr lang="en-US" dirty="0" smtClean="0"/>
              <a:t>Many blacks deposited their money with black banks.  However, their deposits were small and involved high operating costs.</a:t>
            </a:r>
          </a:p>
          <a:p>
            <a:r>
              <a:rPr lang="en-US" dirty="0" smtClean="0"/>
              <a:t>In order to help black banks, the 1969 Minority Bank Deposit Program (MBDP) was initiated, whereby government agencies would deposit part of their cash in black banks.</a:t>
            </a:r>
          </a:p>
          <a:p>
            <a:r>
              <a:rPr lang="en-US" dirty="0" smtClean="0"/>
              <a:t>However, by law, for government deposits over $100,000, banks were required to hold government securities as collateral of sorts.  The banks, themselves, felt obliged to hold Treasury securities as a hedge against the risky loans they made.</a:t>
            </a:r>
          </a:p>
          <a:p>
            <a:r>
              <a:rPr lang="en-US" dirty="0"/>
              <a:t>As a result, according to an FDIC study, black banks held 40% of their assets in low-yielding government securities</a:t>
            </a:r>
            <a:r>
              <a:rPr lang="en-US" dirty="0" smtClean="0"/>
              <a:t>.</a:t>
            </a:r>
            <a:endParaRPr lang="en-US" dirty="0"/>
          </a:p>
        </p:txBody>
      </p:sp>
    </p:spTree>
    <p:extLst>
      <p:ext uri="{BB962C8B-B14F-4D97-AF65-F5344CB8AC3E}">
        <p14:creationId xmlns:p14="http://schemas.microsoft.com/office/powerpoint/2010/main" val="2604322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 banks</a:t>
            </a:r>
            <a:endParaRPr lang="en-US" dirty="0"/>
          </a:p>
        </p:txBody>
      </p:sp>
      <p:sp>
        <p:nvSpPr>
          <p:cNvPr id="3" name="Content Placeholder 2"/>
          <p:cNvSpPr>
            <a:spLocks noGrp="1"/>
          </p:cNvSpPr>
          <p:nvPr>
            <p:ph idx="1"/>
          </p:nvPr>
        </p:nvSpPr>
        <p:spPr>
          <a:xfrm>
            <a:off x="768096" y="990600"/>
            <a:ext cx="8223504" cy="5715000"/>
          </a:xfrm>
        </p:spPr>
        <p:txBody>
          <a:bodyPr>
            <a:normAutofit fontScale="92500" lnSpcReduction="10000"/>
          </a:bodyPr>
          <a:lstStyle/>
          <a:p>
            <a:r>
              <a:rPr lang="en-US" dirty="0" smtClean="0"/>
              <a:t>Black banks tried to keep to their goal of helping small businesses and home-buyers in black neighborhoods by offering low-cost loans. Unity </a:t>
            </a:r>
            <a:r>
              <a:rPr lang="en-US" dirty="0"/>
              <a:t>bank, a black-owned institution, offered low interest loans to marginalized black borrowers and made student loans.</a:t>
            </a:r>
          </a:p>
          <a:p>
            <a:r>
              <a:rPr lang="en-US" dirty="0" smtClean="0"/>
              <a:t>Black </a:t>
            </a:r>
            <a:r>
              <a:rPr lang="en-US" dirty="0"/>
              <a:t>banks felt obliged to make risky loans to black businesses and home owners.  “The high unemployment rates, low family incomes, the high failure rates among small businesses (compounded by high crime) make the ghetto an extremely risky lace for small banks to lend money</a:t>
            </a:r>
            <a:r>
              <a:rPr lang="en-US" dirty="0" smtClean="0"/>
              <a:t>.”</a:t>
            </a:r>
          </a:p>
          <a:p>
            <a:r>
              <a:rPr lang="en-US" dirty="0" smtClean="0"/>
              <a:t>Bank assets, thus, were either in risky loans or in unprofitable Treasury securities.  Bank deposits, on the other hand, were either from small depositors or from unstable government agencies.</a:t>
            </a:r>
            <a:endParaRPr lang="en-US" dirty="0"/>
          </a:p>
          <a:p>
            <a:r>
              <a:rPr lang="en-US" dirty="0" smtClean="0"/>
              <a:t>Furthermore, the Treasury used money from securities sales for money market operations in the broader economy, ultimately helping white businesses outside the ghetto.  Hence the deposit program ended up drawing ghetto savings to help white businesses, the very reverse of what it was supposed to do.</a:t>
            </a:r>
          </a:p>
          <a:p>
            <a:r>
              <a:rPr lang="en-US" dirty="0" smtClean="0"/>
              <a:t>Consequently, black banks were not able to make use of fractional reserve banking to create credit in the ghetto.</a:t>
            </a:r>
            <a:endParaRPr lang="en-US" dirty="0"/>
          </a:p>
        </p:txBody>
      </p:sp>
    </p:spTree>
    <p:extLst>
      <p:ext uri="{BB962C8B-B14F-4D97-AF65-F5344CB8AC3E}">
        <p14:creationId xmlns:p14="http://schemas.microsoft.com/office/powerpoint/2010/main" val="218307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 banks</a:t>
            </a:r>
            <a:endParaRPr lang="en-US" dirty="0"/>
          </a:p>
        </p:txBody>
      </p:sp>
      <p:sp>
        <p:nvSpPr>
          <p:cNvPr id="3" name="Content Placeholder 2"/>
          <p:cNvSpPr>
            <a:spLocks noGrp="1"/>
          </p:cNvSpPr>
          <p:nvPr>
            <p:ph idx="1"/>
          </p:nvPr>
        </p:nvSpPr>
        <p:spPr>
          <a:xfrm>
            <a:off x="609600" y="1091184"/>
            <a:ext cx="8229600" cy="5462016"/>
          </a:xfrm>
        </p:spPr>
        <p:txBody>
          <a:bodyPr>
            <a:normAutofit fontScale="92500" lnSpcReduction="10000"/>
          </a:bodyPr>
          <a:lstStyle/>
          <a:p>
            <a:r>
              <a:rPr lang="en-US" dirty="0" smtClean="0"/>
              <a:t>The typical black bank was one-third the size of an average commercial bank, as measured by assets, and they were one-quarter to one-third as profitable.</a:t>
            </a:r>
          </a:p>
          <a:p>
            <a:r>
              <a:rPr lang="en-US" dirty="0" smtClean="0"/>
              <a:t>Given the circumstances, it was not surprising that black banks did not prosper and often failed.  The two largest black banks created in the 1960s were the Unity Bank in the Roxbury neighborhood of Boston (1968) and the Freedom National Bank (FNB) in Harlem (1964).</a:t>
            </a:r>
          </a:p>
          <a:p>
            <a:r>
              <a:rPr lang="en-US" dirty="0" smtClean="0"/>
              <a:t>By 1971, the FNB had a loan portfolio consisting of 57% in real estate loans, with 30 percent of those loans in default.  The bank lost $704,530 that year and always teetered on the edge of profitability; ultimately, it closed in 1990.</a:t>
            </a:r>
          </a:p>
          <a:p>
            <a:r>
              <a:rPr lang="en-US" dirty="0" smtClean="0"/>
              <a:t>The Unity Bank also struggled to make a profit.  However, it still exists and continues as a black bank – now called </a:t>
            </a:r>
            <a:r>
              <a:rPr lang="en-US" dirty="0" err="1" smtClean="0"/>
              <a:t>OneUnited</a:t>
            </a:r>
            <a:r>
              <a:rPr lang="en-US" dirty="0"/>
              <a:t> Bank. </a:t>
            </a:r>
            <a:r>
              <a:rPr lang="en-US" dirty="0" smtClean="0"/>
              <a:t> </a:t>
            </a:r>
          </a:p>
          <a:p>
            <a:r>
              <a:rPr lang="en-US" dirty="0" smtClean="0"/>
              <a:t>In 1968, the </a:t>
            </a:r>
            <a:r>
              <a:rPr lang="en-US" dirty="0"/>
              <a:t>number of </a:t>
            </a:r>
            <a:r>
              <a:rPr lang="en-US" dirty="0" smtClean="0"/>
              <a:t>commercial banks </a:t>
            </a:r>
            <a:r>
              <a:rPr lang="en-US" dirty="0"/>
              <a:t>in the U.S. was </a:t>
            </a:r>
            <a:r>
              <a:rPr lang="en-US" dirty="0" smtClean="0"/>
              <a:t>14,500.  By 2021, this number declined </a:t>
            </a:r>
            <a:r>
              <a:rPr lang="en-US" dirty="0"/>
              <a:t>from </a:t>
            </a:r>
            <a:r>
              <a:rPr lang="en-US" dirty="0" smtClean="0"/>
              <a:t>6,700.  During that time, the number of black-owned banks rose slightly from 20 to 48 in 2001 and 25 in 2021 (excluding credit unions).</a:t>
            </a:r>
            <a:endParaRPr lang="en-US" dirty="0"/>
          </a:p>
          <a:p>
            <a:endParaRPr lang="en-US" dirty="0"/>
          </a:p>
        </p:txBody>
      </p:sp>
    </p:spTree>
    <p:extLst>
      <p:ext uri="{BB962C8B-B14F-4D97-AF65-F5344CB8AC3E}">
        <p14:creationId xmlns:p14="http://schemas.microsoft.com/office/powerpoint/2010/main" val="13841824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4" ma:contentTypeDescription="Create a new document." ma:contentTypeScope="" ma:versionID="2fd5a7cb21a3863c95711824125798b0">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c5f30785e1c3662c84abbf26b6bac5bb"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233DBF-5891-451C-8F33-749D5EC1684D}">
  <ds:schemaRefs>
    <ds:schemaRef ds:uri="http://schemas.microsoft.com/sharepoint/v3/contenttype/forms"/>
  </ds:schemaRefs>
</ds:datastoreItem>
</file>

<file path=customXml/itemProps2.xml><?xml version="1.0" encoding="utf-8"?>
<ds:datastoreItem xmlns:ds="http://schemas.openxmlformats.org/officeDocument/2006/customXml" ds:itemID="{1B70D0F3-E9D6-4EBF-B36B-748A8E2FB716}">
  <ds:schemaRefs>
    <ds:schemaRef ds:uri="http://schemas.microsoft.com/office/2006/metadata/properties"/>
    <ds:schemaRef ds:uri="bcb18cd9-2614-41de-a438-05e8f58d2b4e"/>
    <ds:schemaRef ds:uri="http://purl.org/dc/dcmitype/"/>
    <ds:schemaRef ds:uri="http://schemas.microsoft.com/office/2006/documentManagement/types"/>
    <ds:schemaRef ds:uri="http://schemas.openxmlformats.org/package/2006/metadata/core-properties"/>
    <ds:schemaRef ds:uri="9cd9834e-9656-4a9f-bc4d-b5b5e1a3e387"/>
    <ds:schemaRef ds:uri="http://purl.org/dc/elements/1.1/"/>
    <ds:schemaRef ds:uri="http://purl.org/dc/term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1A7D01FA-9E6B-4477-8C93-52DBAFCF90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26964</TotalTime>
  <Words>2766</Words>
  <Application>Microsoft Office PowerPoint</Application>
  <PresentationFormat>On-screen Show (4:3)</PresentationFormat>
  <Paragraphs>83</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Calibri</vt:lpstr>
      <vt:lpstr>Times New Roman</vt:lpstr>
      <vt:lpstr>Tw Cen MT</vt:lpstr>
      <vt:lpstr>Tw Cen MT Condensed</vt:lpstr>
      <vt:lpstr>Wingdings 3</vt:lpstr>
      <vt:lpstr>Integral</vt:lpstr>
      <vt:lpstr>Finance and Racism   black capitalism</vt:lpstr>
      <vt:lpstr>Nixon and black capitalism</vt:lpstr>
      <vt:lpstr>The ghetto as a separate economy</vt:lpstr>
      <vt:lpstr>MESBIC and excessive debt</vt:lpstr>
      <vt:lpstr>Excessive debt</vt:lpstr>
      <vt:lpstr>White banks and discrimination</vt:lpstr>
      <vt:lpstr>Black banks</vt:lpstr>
      <vt:lpstr>Black banks</vt:lpstr>
      <vt:lpstr>Black banks</vt:lpstr>
      <vt:lpstr>The new deal and blacks</vt:lpstr>
      <vt:lpstr>Minimum wages, the GI Bill, social security</vt:lpstr>
      <vt:lpstr>Blacks and housing practices</vt:lpstr>
      <vt:lpstr>The legacy of discrimination</vt:lpstr>
      <vt:lpstr>Black-white Wealth disparities</vt:lpstr>
      <vt:lpstr>Black-white wealth/income ratios</vt:lpstr>
      <vt:lpstr>Discrimination</vt:lpstr>
      <vt:lpstr>conclusion</vt:lpstr>
      <vt:lpstr>Bibliography</vt:lpstr>
    </vt:vector>
  </TitlesOfParts>
  <Company>Arthamimun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much Value do Corporate Hedging Programs Create?  Assessing the Impact of Hedging on Inefficient Investment</dc:title>
  <dc:creator>P.V. Viswanath</dc:creator>
  <cp:lastModifiedBy>Viswanath, Prof. P.V.</cp:lastModifiedBy>
  <cp:revision>460</cp:revision>
  <cp:lastPrinted>2021-11-09T03:12:37Z</cp:lastPrinted>
  <dcterms:created xsi:type="dcterms:W3CDTF">2001-07-11T16:59:30Z</dcterms:created>
  <dcterms:modified xsi:type="dcterms:W3CDTF">2023-09-01T21:19:36Z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