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4" r:id="rId4"/>
  </p:sldMasterIdLst>
  <p:notesMasterIdLst>
    <p:notesMasterId r:id="rId35"/>
  </p:notesMasterIdLst>
  <p:handoutMasterIdLst>
    <p:handoutMasterId r:id="rId36"/>
  </p:handoutMasterIdLst>
  <p:sldIdLst>
    <p:sldId id="256" r:id="rId5"/>
    <p:sldId id="260" r:id="rId6"/>
    <p:sldId id="277" r:id="rId7"/>
    <p:sldId id="262" r:id="rId8"/>
    <p:sldId id="278" r:id="rId9"/>
    <p:sldId id="279" r:id="rId10"/>
    <p:sldId id="273" r:id="rId11"/>
    <p:sldId id="275" r:id="rId12"/>
    <p:sldId id="274" r:id="rId13"/>
    <p:sldId id="266" r:id="rId14"/>
    <p:sldId id="267" r:id="rId15"/>
    <p:sldId id="258" r:id="rId16"/>
    <p:sldId id="285" r:id="rId17"/>
    <p:sldId id="263" r:id="rId18"/>
    <p:sldId id="269" r:id="rId19"/>
    <p:sldId id="268" r:id="rId20"/>
    <p:sldId id="270" r:id="rId21"/>
    <p:sldId id="284" r:id="rId22"/>
    <p:sldId id="276" r:id="rId23"/>
    <p:sldId id="271" r:id="rId24"/>
    <p:sldId id="286" r:id="rId25"/>
    <p:sldId id="287" r:id="rId26"/>
    <p:sldId id="264" r:id="rId27"/>
    <p:sldId id="265" r:id="rId28"/>
    <p:sldId id="272" r:id="rId29"/>
    <p:sldId id="280" r:id="rId30"/>
    <p:sldId id="282" r:id="rId31"/>
    <p:sldId id="283" r:id="rId32"/>
    <p:sldId id="281" r:id="rId33"/>
    <p:sldId id="261" r:id="rId34"/>
  </p:sldIdLst>
  <p:sldSz cx="9144000" cy="6858000" type="screen4x3"/>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36" autoAdjust="0"/>
    <p:restoredTop sz="95148" autoAdjust="0"/>
  </p:normalViewPr>
  <p:slideViewPr>
    <p:cSldViewPr>
      <p:cViewPr varScale="1">
        <p:scale>
          <a:sx n="81" d="100"/>
          <a:sy n="81" d="100"/>
        </p:scale>
        <p:origin x="712" y="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1026"/>
          <p:cNvSpPr>
            <a:spLocks noGrp="1" noChangeArrowheads="1"/>
          </p:cNvSpPr>
          <p:nvPr>
            <p:ph type="hdr" sz="quarter"/>
          </p:nvPr>
        </p:nvSpPr>
        <p:spPr bwMode="auto">
          <a:xfrm>
            <a:off x="0" y="1"/>
            <a:ext cx="3011909" cy="462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77827" name="Rectangle 1027"/>
          <p:cNvSpPr>
            <a:spLocks noGrp="1" noChangeArrowheads="1"/>
          </p:cNvSpPr>
          <p:nvPr>
            <p:ph type="dt" sz="quarter" idx="1"/>
          </p:nvPr>
        </p:nvSpPr>
        <p:spPr bwMode="auto">
          <a:xfrm>
            <a:off x="3938166" y="1"/>
            <a:ext cx="3011909" cy="462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77828" name="Rectangle 1028"/>
          <p:cNvSpPr>
            <a:spLocks noGrp="1" noChangeArrowheads="1"/>
          </p:cNvSpPr>
          <p:nvPr>
            <p:ph type="ftr" sz="quarter" idx="2"/>
          </p:nvPr>
        </p:nvSpPr>
        <p:spPr bwMode="auto">
          <a:xfrm>
            <a:off x="0" y="8773477"/>
            <a:ext cx="3011909" cy="462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7829" name="Rectangle 1029"/>
          <p:cNvSpPr>
            <a:spLocks noGrp="1" noChangeArrowheads="1"/>
          </p:cNvSpPr>
          <p:nvPr>
            <p:ph type="sldNum" sz="quarter" idx="3"/>
          </p:nvPr>
        </p:nvSpPr>
        <p:spPr bwMode="auto">
          <a:xfrm>
            <a:off x="3938166" y="8773477"/>
            <a:ext cx="3011909" cy="462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EFED4F9A-F977-4D94-AAF4-605D8F8E1BBD}" type="slidenum">
              <a:rPr lang="en-US"/>
              <a:pPr/>
              <a:t>‹#›</a:t>
            </a:fld>
            <a:endParaRPr lang="en-US"/>
          </a:p>
        </p:txBody>
      </p:sp>
    </p:spTree>
    <p:extLst>
      <p:ext uri="{BB962C8B-B14F-4D97-AF65-F5344CB8AC3E}">
        <p14:creationId xmlns:p14="http://schemas.microsoft.com/office/powerpoint/2010/main" val="25272342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1"/>
            <a:ext cx="3011909" cy="462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25603" name="Rectangle 3"/>
          <p:cNvSpPr>
            <a:spLocks noGrp="1" noChangeArrowheads="1"/>
          </p:cNvSpPr>
          <p:nvPr>
            <p:ph type="dt" idx="1"/>
          </p:nvPr>
        </p:nvSpPr>
        <p:spPr bwMode="auto">
          <a:xfrm>
            <a:off x="3938166" y="1"/>
            <a:ext cx="3011909" cy="462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25604" name="Rectangle 4"/>
          <p:cNvSpPr>
            <a:spLocks noGrp="1" noRot="1" noChangeAspect="1" noChangeArrowheads="1" noTextEdit="1"/>
          </p:cNvSpPr>
          <p:nvPr>
            <p:ph type="sldImg" idx="2"/>
          </p:nvPr>
        </p:nvSpPr>
        <p:spPr bwMode="auto">
          <a:xfrm>
            <a:off x="1169988" y="695325"/>
            <a:ext cx="4611687" cy="34607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5605" name="Rectangle 5"/>
          <p:cNvSpPr>
            <a:spLocks noGrp="1" noChangeArrowheads="1"/>
          </p:cNvSpPr>
          <p:nvPr>
            <p:ph type="body" sz="quarter" idx="3"/>
          </p:nvPr>
        </p:nvSpPr>
        <p:spPr bwMode="auto">
          <a:xfrm>
            <a:off x="926257" y="4387533"/>
            <a:ext cx="5097562" cy="415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5606" name="Rectangle 6"/>
          <p:cNvSpPr>
            <a:spLocks noGrp="1" noChangeArrowheads="1"/>
          </p:cNvSpPr>
          <p:nvPr>
            <p:ph type="ftr" sz="quarter" idx="4"/>
          </p:nvPr>
        </p:nvSpPr>
        <p:spPr bwMode="auto">
          <a:xfrm>
            <a:off x="0" y="8773477"/>
            <a:ext cx="3011909" cy="462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25607" name="Rectangle 7"/>
          <p:cNvSpPr>
            <a:spLocks noGrp="1" noChangeArrowheads="1"/>
          </p:cNvSpPr>
          <p:nvPr>
            <p:ph type="sldNum" sz="quarter" idx="5"/>
          </p:nvPr>
        </p:nvSpPr>
        <p:spPr bwMode="auto">
          <a:xfrm>
            <a:off x="3938166" y="8773477"/>
            <a:ext cx="3011909" cy="462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F285BE07-1063-4A16-A4AC-7B064B5EA1F4}" type="slidenum">
              <a:rPr lang="en-US"/>
              <a:pPr/>
              <a:t>‹#›</a:t>
            </a:fld>
            <a:endParaRPr lang="en-US"/>
          </a:p>
        </p:txBody>
      </p:sp>
    </p:spTree>
    <p:extLst>
      <p:ext uri="{BB962C8B-B14F-4D97-AF65-F5344CB8AC3E}">
        <p14:creationId xmlns:p14="http://schemas.microsoft.com/office/powerpoint/2010/main" val="214395915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1pPr>
    <a:lvl2pPr marL="457200"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2pPr>
    <a:lvl3pPr marL="914400"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3pPr>
    <a:lvl4pPr marL="1371600"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4pPr>
    <a:lvl5pPr marL="1828800"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D12AA9-276E-4F97-9326-FA2B24974F5C}" type="slidenum">
              <a:rPr lang="en-US"/>
              <a:pPr/>
              <a:t>1</a:t>
            </a:fld>
            <a:endParaRPr lang="en-US"/>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6276223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5EE559-2D84-4368-8258-93C654956DFC}"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5452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DA0E70-D1CE-4AB2-9B11-054A9120BD4F}" type="slidenum">
              <a:rPr lang="en-US" smtClean="0"/>
              <a:pPr/>
              <a:t>‹#›</a:t>
            </a:fld>
            <a:endParaRPr lang="en-US"/>
          </a:p>
        </p:txBody>
      </p:sp>
    </p:spTree>
    <p:extLst>
      <p:ext uri="{BB962C8B-B14F-4D97-AF65-F5344CB8AC3E}">
        <p14:creationId xmlns:p14="http://schemas.microsoft.com/office/powerpoint/2010/main" val="1378804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930817-2076-48A7-8335-72EAAD984B00}" type="slidenum">
              <a:rPr lang="en-US" smtClean="0"/>
              <a:pPr/>
              <a:t>‹#›</a:t>
            </a:fld>
            <a:endParaRPr lang="en-US"/>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4137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304800"/>
            <a:ext cx="7290054" cy="786384"/>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768096" y="1295400"/>
            <a:ext cx="7290055" cy="5013960"/>
          </a:xfrm>
        </p:spPr>
        <p:txBody>
          <a:bodyPr/>
          <a:lstStyle>
            <a:lvl1pPr>
              <a:defRPr sz="2400"/>
            </a:lvl1pPr>
            <a:lvl2pPr>
              <a:defRPr sz="2200"/>
            </a:lvl2pPr>
            <a:lvl3pPr>
              <a:defRPr sz="2000"/>
            </a:lvl3pPr>
            <a:lvl4pPr>
              <a:defRPr sz="1800"/>
            </a:lvl4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BEC06B-5048-4FD6-866A-4691EAAA9F96}" type="slidenum">
              <a:rPr lang="en-US" smtClean="0"/>
              <a:pPr/>
              <a:t>‹#›</a:t>
            </a:fld>
            <a:endParaRPr lang="en-US"/>
          </a:p>
        </p:txBody>
      </p:sp>
    </p:spTree>
    <p:extLst>
      <p:ext uri="{BB962C8B-B14F-4D97-AF65-F5344CB8AC3E}">
        <p14:creationId xmlns:p14="http://schemas.microsoft.com/office/powerpoint/2010/main" val="3882026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2F9468-BCF1-472B-8D30-9B1D9B4EA6CC}"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16242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C1CD5E-5141-49AE-9E5C-68D06D2BE301}" type="slidenum">
              <a:rPr lang="en-US" smtClean="0"/>
              <a:pPr/>
              <a:t>‹#›</a:t>
            </a:fld>
            <a:endParaRPr lang="en-US"/>
          </a:p>
        </p:txBody>
      </p:sp>
    </p:spTree>
    <p:extLst>
      <p:ext uri="{BB962C8B-B14F-4D97-AF65-F5344CB8AC3E}">
        <p14:creationId xmlns:p14="http://schemas.microsoft.com/office/powerpoint/2010/main" val="1905556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B85460-4A7A-496B-889C-397987D79ED3}" type="slidenum">
              <a:rPr lang="en-US" smtClean="0"/>
              <a:pPr/>
              <a:t>‹#›</a:t>
            </a:fld>
            <a:endParaRPr lang="en-US"/>
          </a:p>
        </p:txBody>
      </p:sp>
    </p:spTree>
    <p:extLst>
      <p:ext uri="{BB962C8B-B14F-4D97-AF65-F5344CB8AC3E}">
        <p14:creationId xmlns:p14="http://schemas.microsoft.com/office/powerpoint/2010/main" val="2507644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FCF3F5-B434-4097-AA6F-A6C8D64639BF}" type="slidenum">
              <a:rPr lang="en-US" smtClean="0"/>
              <a:pPr/>
              <a:t>‹#›</a:t>
            </a:fld>
            <a:endParaRPr lang="en-US"/>
          </a:p>
        </p:txBody>
      </p:sp>
    </p:spTree>
    <p:extLst>
      <p:ext uri="{BB962C8B-B14F-4D97-AF65-F5344CB8AC3E}">
        <p14:creationId xmlns:p14="http://schemas.microsoft.com/office/powerpoint/2010/main" val="1804403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0AEFFC-E1B4-4988-8441-D39057653438}" type="slidenum">
              <a:rPr lang="en-US" smtClean="0"/>
              <a:pPr/>
              <a:t>‹#›</a:t>
            </a:fld>
            <a:endParaRPr lang="en-US"/>
          </a:p>
        </p:txBody>
      </p:sp>
    </p:spTree>
    <p:extLst>
      <p:ext uri="{BB962C8B-B14F-4D97-AF65-F5344CB8AC3E}">
        <p14:creationId xmlns:p14="http://schemas.microsoft.com/office/powerpoint/2010/main" val="37230716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smtClean="0"/>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8E8BCF-A1C5-471F-963F-459BD46F825B}" type="slidenum">
              <a:rPr lang="en-US" smtClean="0"/>
              <a:pPr/>
              <a:t>‹#›</a:t>
            </a:fld>
            <a:endParaRPr lang="en-US"/>
          </a:p>
        </p:txBody>
      </p:sp>
    </p:spTree>
    <p:extLst>
      <p:ext uri="{BB962C8B-B14F-4D97-AF65-F5344CB8AC3E}">
        <p14:creationId xmlns:p14="http://schemas.microsoft.com/office/powerpoint/2010/main" val="2426507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4A001B-AA65-4345-8038-A744E5E8F136}"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45320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endParaRPr lang="en-US"/>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EFC2E7C-25D8-4C0C-8624-0082DBF58872}" type="slidenum">
              <a:rPr lang="en-US" smtClean="0"/>
              <a:pPr/>
              <a:t>‹#›</a:t>
            </a:fld>
            <a:endParaRPr lang="en-US"/>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3494247"/>
      </p:ext>
    </p:extLst>
  </p:cSld>
  <p:clrMap bg1="lt1" tx1="dk1" bg2="lt2" tx2="dk2" accent1="accent1" accent2="accent2" accent3="accent3" accent4="accent4" accent5="accent5" accent6="accent6" hlink="hlink" folHlink="folHlink"/>
  <p:sldLayoutIdLst>
    <p:sldLayoutId id="2147483845" r:id="rId1"/>
    <p:sldLayoutId id="2147483846" r:id="rId2"/>
    <p:sldLayoutId id="2147483847" r:id="rId3"/>
    <p:sldLayoutId id="2147483848" r:id="rId4"/>
    <p:sldLayoutId id="2147483849" r:id="rId5"/>
    <p:sldLayoutId id="2147483850" r:id="rId6"/>
    <p:sldLayoutId id="2147483851" r:id="rId7"/>
    <p:sldLayoutId id="2147483852" r:id="rId8"/>
    <p:sldLayoutId id="2147483853" r:id="rId9"/>
    <p:sldLayoutId id="2147483854" r:id="rId10"/>
    <p:sldLayoutId id="2147483855" r:id="rId11"/>
  </p:sldLayoutIdLst>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youngfoundation.org/wp-content/uploads/2012/10/Growing-Social-Ventures-2011.pdf" TargetMode="External"/><Relationship Id="rId2" Type="http://schemas.openxmlformats.org/officeDocument/2006/relationships/hyperlink" Target="https://www.oecd.org/cfe/leed/UnderstandingSIBsLux-WorkingPaper.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a:xfrm>
            <a:off x="3962400" y="5334000"/>
            <a:ext cx="5943600" cy="523220"/>
          </a:xfrm>
        </p:spPr>
        <p:txBody>
          <a:bodyPr>
            <a:normAutofit fontScale="90000"/>
          </a:bodyPr>
          <a:lstStyle/>
          <a:p>
            <a:pPr algn="ctr"/>
            <a:r>
              <a:rPr lang="en-US" dirty="0" smtClean="0">
                <a:effectLst/>
              </a:rPr>
              <a:t>Social impact bonds</a:t>
            </a:r>
            <a:endParaRPr lang="en-US" dirty="0">
              <a:effectLst/>
            </a:endParaRPr>
          </a:p>
        </p:txBody>
      </p:sp>
      <p:sp>
        <p:nvSpPr>
          <p:cNvPr id="21507" name="Rectangle 3"/>
          <p:cNvSpPr>
            <a:spLocks noGrp="1" noChangeArrowheads="1"/>
          </p:cNvSpPr>
          <p:nvPr>
            <p:ph type="subTitle" idx="1"/>
          </p:nvPr>
        </p:nvSpPr>
        <p:spPr>
          <a:xfrm>
            <a:off x="457200" y="4572000"/>
            <a:ext cx="6096000" cy="1676400"/>
          </a:xfrm>
        </p:spPr>
        <p:txBody>
          <a:bodyPr>
            <a:normAutofit/>
          </a:bodyPr>
          <a:lstStyle/>
          <a:p>
            <a:endParaRPr lang="en-US" sz="2400" dirty="0"/>
          </a:p>
          <a:p>
            <a:r>
              <a:rPr lang="en-US" sz="2000" dirty="0" smtClean="0"/>
              <a:t>Prof. P.V. Viswanath</a:t>
            </a:r>
            <a:endParaRPr lang="en-US" sz="2400" dirty="0" smtClean="0"/>
          </a:p>
          <a:p>
            <a:r>
              <a:rPr lang="en-US" sz="2400" b="1" dirty="0" smtClean="0"/>
              <a:t>Finance and Society</a:t>
            </a:r>
            <a:endParaRPr lang="en-US" sz="2400" dirty="0"/>
          </a:p>
          <a:p>
            <a:endParaRPr 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Potential areas for sibs</a:t>
            </a:r>
            <a:endParaRPr lang="en-US" dirty="0"/>
          </a:p>
        </p:txBody>
      </p:sp>
      <p:sp>
        <p:nvSpPr>
          <p:cNvPr id="3" name="Content Placeholder 2"/>
          <p:cNvSpPr>
            <a:spLocks noGrp="1"/>
          </p:cNvSpPr>
          <p:nvPr>
            <p:ph idx="1"/>
          </p:nvPr>
        </p:nvSpPr>
        <p:spPr/>
        <p:txBody>
          <a:bodyPr>
            <a:normAutofit fontScale="85000" lnSpcReduction="20000"/>
          </a:bodyPr>
          <a:lstStyle/>
          <a:p>
            <a:pPr lvl="0"/>
            <a:r>
              <a:rPr lang="en-US" dirty="0"/>
              <a:t>Education </a:t>
            </a:r>
          </a:p>
          <a:p>
            <a:pPr lvl="1"/>
            <a:r>
              <a:rPr lang="en-US" sz="2400" dirty="0"/>
              <a:t>Initiatives in this area could include, but are not limited to: reducing dropout rates; reducing truancy rates; and increasing graduation rates in community colleges;</a:t>
            </a:r>
          </a:p>
          <a:p>
            <a:pPr lvl="0"/>
            <a:r>
              <a:rPr lang="en-US" dirty="0"/>
              <a:t>At-Risk Youth </a:t>
            </a:r>
          </a:p>
          <a:p>
            <a:pPr lvl="1"/>
            <a:r>
              <a:rPr lang="en-US" sz="2400" dirty="0"/>
              <a:t>Initiatives in this area could include, but are not limited to: reducing recidivism rates for youth who are part of the juvenile justice system, diversion programs aimed at keeping at-risk youth out of the juvenile justice system, and increase rates of foster care youth achieving permanent placement;</a:t>
            </a:r>
          </a:p>
          <a:p>
            <a:pPr lvl="0"/>
            <a:r>
              <a:rPr lang="en-US" dirty="0"/>
              <a:t>Adult Corrections </a:t>
            </a:r>
          </a:p>
          <a:p>
            <a:pPr lvl="1"/>
            <a:r>
              <a:rPr lang="en-US" sz="2400" dirty="0"/>
              <a:t>Initiatives in this area could include, but are not limited to: reducing recidivism rates for adults who are part of the correctional system and diversion programs aimed at keeping at-risk individuals out of the correctional system;</a:t>
            </a:r>
          </a:p>
          <a:p>
            <a:pPr lvl="0"/>
            <a:r>
              <a:rPr lang="en-US" dirty="0"/>
              <a:t>Public Health </a:t>
            </a:r>
          </a:p>
          <a:p>
            <a:pPr lvl="1"/>
            <a:r>
              <a:rPr lang="en-US" sz="2400" dirty="0"/>
              <a:t>Initiatives in this area could include, but are not limited to: improving birth outcomes for at-risk women and reducing asthma related emergency room visits</a:t>
            </a:r>
            <a:r>
              <a:rPr lang="en-US" sz="2400" dirty="0" smtClean="0"/>
              <a:t>;</a:t>
            </a:r>
            <a:endParaRPr lang="en-US" sz="2400" dirty="0"/>
          </a:p>
        </p:txBody>
      </p:sp>
    </p:spTree>
    <p:extLst>
      <p:ext uri="{BB962C8B-B14F-4D97-AF65-F5344CB8AC3E}">
        <p14:creationId xmlns:p14="http://schemas.microsoft.com/office/powerpoint/2010/main" val="38977659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Potential areas for sibs</a:t>
            </a:r>
          </a:p>
        </p:txBody>
      </p:sp>
      <p:sp>
        <p:nvSpPr>
          <p:cNvPr id="3" name="Content Placeholder 2"/>
          <p:cNvSpPr>
            <a:spLocks noGrp="1"/>
          </p:cNvSpPr>
          <p:nvPr>
            <p:ph idx="1"/>
          </p:nvPr>
        </p:nvSpPr>
        <p:spPr/>
        <p:txBody>
          <a:bodyPr>
            <a:normAutofit fontScale="85000" lnSpcReduction="20000"/>
          </a:bodyPr>
          <a:lstStyle/>
          <a:p>
            <a:pPr lvl="0"/>
            <a:r>
              <a:rPr lang="en-US" dirty="0"/>
              <a:t>Behavior Health </a:t>
            </a:r>
          </a:p>
          <a:p>
            <a:pPr lvl="1"/>
            <a:r>
              <a:rPr lang="en-US" sz="2400" dirty="0"/>
              <a:t>Initiatives in this area could include, but are not limited to: reducing recidivism rates in state mental health hospitals, reducing emergency room/inpatient care visits, and diversion programs aimed at keeping persons with behavioral health issues out of the correctional system;</a:t>
            </a:r>
          </a:p>
          <a:p>
            <a:pPr lvl="0"/>
            <a:r>
              <a:rPr lang="en-US" dirty="0"/>
              <a:t>Supportive Housing </a:t>
            </a:r>
          </a:p>
          <a:p>
            <a:pPr lvl="1"/>
            <a:r>
              <a:rPr lang="en-US" sz="2400" dirty="0"/>
              <a:t>Initiatives in this area could include, but are not limited to: moving persons with disabilities and/or mental illness from institutions into community settings and housing programs that are aimed at reducing recidivism into the correctional system;</a:t>
            </a:r>
          </a:p>
          <a:p>
            <a:pPr lvl="0"/>
            <a:r>
              <a:rPr lang="en-US" dirty="0"/>
              <a:t>Veterans </a:t>
            </a:r>
          </a:p>
          <a:p>
            <a:pPr lvl="1"/>
            <a:r>
              <a:rPr lang="en-US" sz="2400" dirty="0"/>
              <a:t>Initiatives in this area could include, but are not limited to: improving mental health treatment, reducing homelessness, and job training;</a:t>
            </a:r>
          </a:p>
          <a:p>
            <a:pPr lvl="0"/>
            <a:r>
              <a:rPr lang="en-US" dirty="0"/>
              <a:t>Workforce Development </a:t>
            </a:r>
          </a:p>
          <a:p>
            <a:pPr lvl="1"/>
            <a:r>
              <a:rPr lang="en-US" sz="2400" dirty="0"/>
              <a:t>Initiatives in this area could include, but are not limited to: workforce training programs for displaced workers, at-risk youth, public assistance recipients, individuals leaving the correctional system, or long term unemployed;</a:t>
            </a:r>
          </a:p>
          <a:p>
            <a:endParaRPr lang="en-US" dirty="0"/>
          </a:p>
        </p:txBody>
      </p:sp>
    </p:spTree>
    <p:extLst>
      <p:ext uri="{BB962C8B-B14F-4D97-AF65-F5344CB8AC3E}">
        <p14:creationId xmlns:p14="http://schemas.microsoft.com/office/powerpoint/2010/main" val="14840637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Early Examples of sibs</a:t>
            </a:r>
            <a:endParaRPr lang="en-US" dirty="0"/>
          </a:p>
        </p:txBody>
      </p:sp>
      <p:sp>
        <p:nvSpPr>
          <p:cNvPr id="3" name="Content Placeholder 2"/>
          <p:cNvSpPr>
            <a:spLocks noGrp="1"/>
          </p:cNvSpPr>
          <p:nvPr>
            <p:ph idx="1"/>
          </p:nvPr>
        </p:nvSpPr>
        <p:spPr/>
        <p:txBody>
          <a:bodyPr>
            <a:normAutofit/>
          </a:bodyPr>
          <a:lstStyle/>
          <a:p>
            <a:r>
              <a:rPr lang="en-US" dirty="0" smtClean="0"/>
              <a:t>In September </a:t>
            </a:r>
            <a:r>
              <a:rPr lang="en-US" dirty="0"/>
              <a:t>2010</a:t>
            </a:r>
            <a:r>
              <a:rPr lang="en-US" dirty="0" smtClean="0"/>
              <a:t>, </a:t>
            </a:r>
            <a:r>
              <a:rPr lang="en-US" dirty="0"/>
              <a:t>Social Finance, Ltd., launched </a:t>
            </a:r>
            <a:r>
              <a:rPr lang="en-US" dirty="0" smtClean="0"/>
              <a:t>the world’s first Social </a:t>
            </a:r>
            <a:r>
              <a:rPr lang="en-US" dirty="0"/>
              <a:t>Impact Bond in the United </a:t>
            </a:r>
            <a:r>
              <a:rPr lang="en-US" dirty="0" smtClean="0"/>
              <a:t>Kingdom, which was targeted </a:t>
            </a:r>
            <a:r>
              <a:rPr lang="en-US" dirty="0"/>
              <a:t>at reducing </a:t>
            </a:r>
            <a:r>
              <a:rPr lang="en-US" dirty="0" smtClean="0"/>
              <a:t>prison recidivism. </a:t>
            </a:r>
          </a:p>
          <a:p>
            <a:r>
              <a:rPr lang="en-US" dirty="0"/>
              <a:t>The Ministry of Justice signed </a:t>
            </a:r>
            <a:r>
              <a:rPr lang="en-US" dirty="0" smtClean="0"/>
              <a:t>an agreement with </a:t>
            </a:r>
            <a:r>
              <a:rPr lang="en-US" dirty="0"/>
              <a:t>Social Finance Ltd. to raise £5 million to fund services to 3,000 male, short-sentenced offenders at Peterborough Prison.</a:t>
            </a:r>
          </a:p>
          <a:p>
            <a:r>
              <a:rPr lang="en-US" dirty="0"/>
              <a:t>Social sector organizations provided intensive support to prisoners and their families.</a:t>
            </a:r>
          </a:p>
          <a:p>
            <a:r>
              <a:rPr lang="en-US" dirty="0"/>
              <a:t>If the </a:t>
            </a:r>
            <a:r>
              <a:rPr lang="en-US" dirty="0" smtClean="0"/>
              <a:t>recidivism (re-offending) </a:t>
            </a:r>
            <a:r>
              <a:rPr lang="en-US" dirty="0"/>
              <a:t>rate </a:t>
            </a:r>
            <a:r>
              <a:rPr lang="en-US" dirty="0" smtClean="0"/>
              <a:t>were </a:t>
            </a:r>
            <a:r>
              <a:rPr lang="en-US" dirty="0"/>
              <a:t>reduced by 7.5% or more, investors </a:t>
            </a:r>
            <a:r>
              <a:rPr lang="en-US" dirty="0" smtClean="0"/>
              <a:t>would received </a:t>
            </a:r>
            <a:r>
              <a:rPr lang="en-US" dirty="0"/>
              <a:t>cash </a:t>
            </a:r>
            <a:r>
              <a:rPr lang="en-US" dirty="0" smtClean="0"/>
              <a:t>payments, which worked out to an ROI of between 2.5</a:t>
            </a:r>
            <a:r>
              <a:rPr lang="en-US" dirty="0"/>
              <a:t>% - 13.3</a:t>
            </a:r>
            <a:r>
              <a:rPr lang="en-US" dirty="0" smtClean="0"/>
              <a:t>% p.a. over eight years.</a:t>
            </a:r>
            <a:endParaRPr lang="en-US" dirty="0"/>
          </a:p>
        </p:txBody>
      </p:sp>
    </p:spTree>
    <p:extLst>
      <p:ext uri="{BB962C8B-B14F-4D97-AF65-F5344CB8AC3E}">
        <p14:creationId xmlns:p14="http://schemas.microsoft.com/office/powerpoint/2010/main" val="26356804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SIBS in the US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 </a:t>
            </a:r>
            <a:r>
              <a:rPr lang="en-US" dirty="0"/>
              <a:t>January 2012, the Commonwealth </a:t>
            </a:r>
            <a:r>
              <a:rPr lang="en-US" dirty="0" smtClean="0"/>
              <a:t>of Massachusetts launched </a:t>
            </a:r>
            <a:r>
              <a:rPr lang="en-US" dirty="0"/>
              <a:t>procurements to obtain intermediaries and providers for two social impact bond projects, and announced the selection of those partners in August 2012. </a:t>
            </a:r>
            <a:endParaRPr lang="en-US" dirty="0" smtClean="0"/>
          </a:p>
          <a:p>
            <a:r>
              <a:rPr lang="en-US" dirty="0" smtClean="0"/>
              <a:t>The </a:t>
            </a:r>
            <a:r>
              <a:rPr lang="en-US" dirty="0"/>
              <a:t>first project </a:t>
            </a:r>
            <a:r>
              <a:rPr lang="en-US" dirty="0" smtClean="0"/>
              <a:t>aimed </a:t>
            </a:r>
            <a:r>
              <a:rPr lang="en-US" dirty="0"/>
              <a:t>to serve 900 youth over three years who </a:t>
            </a:r>
            <a:r>
              <a:rPr lang="en-US" dirty="0" smtClean="0"/>
              <a:t>were </a:t>
            </a:r>
            <a:r>
              <a:rPr lang="en-US" dirty="0"/>
              <a:t>aging out of the juvenile justice system and </a:t>
            </a:r>
            <a:r>
              <a:rPr lang="en-US" dirty="0" smtClean="0"/>
              <a:t>expected </a:t>
            </a:r>
            <a:r>
              <a:rPr lang="en-US" dirty="0"/>
              <a:t>to produce budget savings from reduced incarceration costs. The second project </a:t>
            </a:r>
            <a:r>
              <a:rPr lang="en-US" dirty="0" smtClean="0"/>
              <a:t>planned </a:t>
            </a:r>
            <a:r>
              <a:rPr lang="en-US" dirty="0"/>
              <a:t>to house 400 chronically homeless individuals over a three-year period and expects to produce budget savings from reduced Medicaid spending.</a:t>
            </a:r>
          </a:p>
          <a:p>
            <a:r>
              <a:rPr lang="en-US" dirty="0" smtClean="0"/>
              <a:t>The </a:t>
            </a:r>
            <a:r>
              <a:rPr lang="en-US" dirty="0"/>
              <a:t>objective </a:t>
            </a:r>
            <a:r>
              <a:rPr lang="en-US" dirty="0" smtClean="0"/>
              <a:t>was </a:t>
            </a:r>
            <a:r>
              <a:rPr lang="en-US" dirty="0"/>
              <a:t>to </a:t>
            </a:r>
            <a:endParaRPr lang="en-US" dirty="0" smtClean="0"/>
          </a:p>
          <a:p>
            <a:pPr lvl="1"/>
            <a:r>
              <a:rPr lang="en-US" dirty="0" smtClean="0"/>
              <a:t>improve </a:t>
            </a:r>
            <a:r>
              <a:rPr lang="en-US" dirty="0"/>
              <a:t>social outcomes at reduced taxpayer expense, </a:t>
            </a:r>
            <a:endParaRPr lang="en-US" dirty="0" smtClean="0"/>
          </a:p>
          <a:p>
            <a:pPr lvl="1"/>
            <a:r>
              <a:rPr lang="en-US" dirty="0" smtClean="0"/>
              <a:t>transfer </a:t>
            </a:r>
            <a:r>
              <a:rPr lang="en-US" dirty="0"/>
              <a:t>performance risk from government to investors who might be more able to price and bear it, and </a:t>
            </a:r>
            <a:endParaRPr lang="en-US" dirty="0" smtClean="0"/>
          </a:p>
          <a:p>
            <a:pPr lvl="1"/>
            <a:r>
              <a:rPr lang="en-US" dirty="0" smtClean="0"/>
              <a:t>reward </a:t>
            </a:r>
            <a:r>
              <a:rPr lang="en-US" dirty="0"/>
              <a:t>high-performing nonprofits with long-term growth capital to scale proven innovations</a:t>
            </a:r>
            <a:r>
              <a:rPr lang="en-US" dirty="0" smtClean="0"/>
              <a:t>.</a:t>
            </a:r>
          </a:p>
        </p:txBody>
      </p:sp>
    </p:spTree>
    <p:extLst>
      <p:ext uri="{BB962C8B-B14F-4D97-AF65-F5344CB8AC3E}">
        <p14:creationId xmlns:p14="http://schemas.microsoft.com/office/powerpoint/2010/main" val="25376356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304800"/>
            <a:ext cx="7766304" cy="786384"/>
          </a:xfrm>
        </p:spPr>
        <p:txBody>
          <a:bodyPr>
            <a:normAutofit fontScale="90000"/>
          </a:bodyPr>
          <a:lstStyle/>
          <a:p>
            <a:r>
              <a:rPr lang="en-US" dirty="0" smtClean="0"/>
              <a:t>Example: Recidivism social impact bond</a:t>
            </a:r>
            <a:endParaRPr lang="en-US" dirty="0"/>
          </a:p>
        </p:txBody>
      </p:sp>
      <p:sp>
        <p:nvSpPr>
          <p:cNvPr id="3" name="Content Placeholder 2"/>
          <p:cNvSpPr>
            <a:spLocks noGrp="1"/>
          </p:cNvSpPr>
          <p:nvPr>
            <p:ph idx="1"/>
          </p:nvPr>
        </p:nvSpPr>
        <p:spPr>
          <a:xfrm>
            <a:off x="768096" y="1091184"/>
            <a:ext cx="7766304" cy="5385816"/>
          </a:xfrm>
        </p:spPr>
        <p:txBody>
          <a:bodyPr>
            <a:normAutofit fontScale="92500"/>
          </a:bodyPr>
          <a:lstStyle/>
          <a:p>
            <a:r>
              <a:rPr lang="en-US" dirty="0"/>
              <a:t>Goldman Sachs’s Urban Investment Group launched the first social-impact bond in the United States in </a:t>
            </a:r>
            <a:r>
              <a:rPr lang="en-US" dirty="0" smtClean="0"/>
              <a:t>2012 – a </a:t>
            </a:r>
            <a:r>
              <a:rPr lang="en-US" dirty="0"/>
              <a:t>$9.6 million loan for therapy services for juveniles incarcerated at </a:t>
            </a:r>
            <a:r>
              <a:rPr lang="en-US" dirty="0" err="1"/>
              <a:t>Rikers</a:t>
            </a:r>
            <a:r>
              <a:rPr lang="en-US" dirty="0"/>
              <a:t> </a:t>
            </a:r>
            <a:r>
              <a:rPr lang="en-US" dirty="0" smtClean="0"/>
              <a:t>Island.</a:t>
            </a:r>
          </a:p>
          <a:p>
            <a:r>
              <a:rPr lang="en-US" dirty="0" smtClean="0"/>
              <a:t>The </a:t>
            </a:r>
            <a:r>
              <a:rPr lang="en-US" dirty="0"/>
              <a:t>transaction was structured as follows: Goldman made funds available to the nonprofit MRDC, and the nonprofit used the funds to hire the Osborne Association, which provides therapy services to incarcerated </a:t>
            </a:r>
            <a:r>
              <a:rPr lang="en-US" dirty="0" smtClean="0"/>
              <a:t>youth. </a:t>
            </a:r>
          </a:p>
          <a:p>
            <a:r>
              <a:rPr lang="en-US" dirty="0" smtClean="0"/>
              <a:t>MRDC </a:t>
            </a:r>
            <a:r>
              <a:rPr lang="en-US" dirty="0"/>
              <a:t>was charged with overseeing the day-to-day implementation of the </a:t>
            </a:r>
            <a:r>
              <a:rPr lang="en-US" dirty="0" smtClean="0"/>
              <a:t>project. </a:t>
            </a:r>
          </a:p>
          <a:p>
            <a:r>
              <a:rPr lang="en-US" dirty="0" smtClean="0"/>
              <a:t>In </a:t>
            </a:r>
            <a:r>
              <a:rPr lang="en-US" dirty="0"/>
              <a:t>addition, the Vera Institute of Justice, another nonprofit, was tasked with evaluating whether the program reduced recidivism among those at </a:t>
            </a:r>
            <a:r>
              <a:rPr lang="en-US" dirty="0" err="1" smtClean="0"/>
              <a:t>Rikers</a:t>
            </a:r>
            <a:r>
              <a:rPr lang="en-US" dirty="0" smtClean="0"/>
              <a:t>.</a:t>
            </a:r>
          </a:p>
          <a:p>
            <a:r>
              <a:rPr lang="en-US" dirty="0" smtClean="0"/>
              <a:t>The </a:t>
            </a:r>
            <a:r>
              <a:rPr lang="en-US" dirty="0"/>
              <a:t>City of New York agreed to provide success payments to MDRC based on the projected savings from the reduced recidivism rate after five years, informed by the Vera Institute’s evaluation.</a:t>
            </a:r>
          </a:p>
          <a:p>
            <a:endParaRPr lang="en-US" dirty="0"/>
          </a:p>
        </p:txBody>
      </p:sp>
    </p:spTree>
    <p:extLst>
      <p:ext uri="{BB962C8B-B14F-4D97-AF65-F5344CB8AC3E}">
        <p14:creationId xmlns:p14="http://schemas.microsoft.com/office/powerpoint/2010/main" val="2185433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SIB funds</a:t>
            </a:r>
            <a:endParaRPr lang="en-US" dirty="0"/>
          </a:p>
        </p:txBody>
      </p:sp>
      <p:sp>
        <p:nvSpPr>
          <p:cNvPr id="3" name="Content Placeholder 2"/>
          <p:cNvSpPr>
            <a:spLocks noGrp="1"/>
          </p:cNvSpPr>
          <p:nvPr>
            <p:ph idx="1"/>
          </p:nvPr>
        </p:nvSpPr>
        <p:spPr>
          <a:xfrm>
            <a:off x="768096" y="1091184"/>
            <a:ext cx="7918704" cy="5385816"/>
          </a:xfrm>
        </p:spPr>
        <p:txBody>
          <a:bodyPr>
            <a:normAutofit fontScale="92500" lnSpcReduction="10000"/>
          </a:bodyPr>
          <a:lstStyle/>
          <a:p>
            <a:r>
              <a:rPr lang="en-US" dirty="0" smtClean="0"/>
              <a:t>There are two models through </a:t>
            </a:r>
            <a:r>
              <a:rPr lang="en-US" dirty="0"/>
              <a:t>which governments and others have sought to provide funding; the SIBs funds and the individual SIBs. </a:t>
            </a:r>
            <a:endParaRPr lang="en-US" dirty="0" smtClean="0"/>
          </a:p>
          <a:p>
            <a:r>
              <a:rPr lang="en-US" dirty="0" smtClean="0"/>
              <a:t>The </a:t>
            </a:r>
            <a:r>
              <a:rPr lang="en-US" dirty="0"/>
              <a:t>main difference between them is that SIBs funds have the capacity to issue multiple contracts dealing with the same or similar social issues, whereas individual SIBs proceed to one payment contract at a time and they select among the structures presented below. </a:t>
            </a:r>
            <a:endParaRPr lang="en-US" dirty="0" smtClean="0"/>
          </a:p>
          <a:p>
            <a:r>
              <a:rPr lang="en-US" dirty="0"/>
              <a:t>In the cases of SIBs funds, the </a:t>
            </a:r>
            <a:r>
              <a:rPr lang="en-US" dirty="0" smtClean="0"/>
              <a:t>commissioning government establishes </a:t>
            </a:r>
            <a:r>
              <a:rPr lang="en-US" dirty="0"/>
              <a:t>a rate card for payments per outcome. The prices indicated in the rate card are based on thorough research that examines the cost savings or reduced remedial assistance, which each outcome can yield. </a:t>
            </a:r>
            <a:endParaRPr lang="en-US" dirty="0" smtClean="0"/>
          </a:p>
          <a:p>
            <a:r>
              <a:rPr lang="en-US" dirty="0" smtClean="0"/>
              <a:t>In </a:t>
            </a:r>
            <a:r>
              <a:rPr lang="en-US" dirty="0"/>
              <a:t>this </a:t>
            </a:r>
            <a:r>
              <a:rPr lang="en-US" dirty="0" smtClean="0"/>
              <a:t>model, </a:t>
            </a:r>
            <a:r>
              <a:rPr lang="en-US" dirty="0"/>
              <a:t>partnerships are often established between services providers, investors and intermediaries. These partnerships </a:t>
            </a:r>
            <a:r>
              <a:rPr lang="en-US" dirty="0" smtClean="0"/>
              <a:t>bid </a:t>
            </a:r>
            <a:r>
              <a:rPr lang="en-US" dirty="0"/>
              <a:t>for contracts, which the SIBs funds provide, at a discount to the rate indicated in the rate card. Contracts are awarded to the selected bidders considering multiple factors among which is the discount indicated to their bid. </a:t>
            </a:r>
          </a:p>
        </p:txBody>
      </p:sp>
    </p:spTree>
    <p:extLst>
      <p:ext uri="{BB962C8B-B14F-4D97-AF65-F5344CB8AC3E}">
        <p14:creationId xmlns:p14="http://schemas.microsoft.com/office/powerpoint/2010/main" val="2423604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 sibs</a:t>
            </a:r>
            <a:endParaRPr lang="en-US" dirty="0"/>
          </a:p>
        </p:txBody>
      </p:sp>
      <p:sp>
        <p:nvSpPr>
          <p:cNvPr id="3" name="Content Placeholder 2"/>
          <p:cNvSpPr>
            <a:spLocks noGrp="1"/>
          </p:cNvSpPr>
          <p:nvPr>
            <p:ph idx="1"/>
          </p:nvPr>
        </p:nvSpPr>
        <p:spPr>
          <a:xfrm>
            <a:off x="768096" y="1295400"/>
            <a:ext cx="7918704" cy="5013960"/>
          </a:xfrm>
        </p:spPr>
        <p:txBody>
          <a:bodyPr>
            <a:normAutofit fontScale="92500" lnSpcReduction="10000"/>
          </a:bodyPr>
          <a:lstStyle/>
          <a:p>
            <a:pPr lvl="0"/>
            <a:r>
              <a:rPr lang="en-US" dirty="0"/>
              <a:t>In a direct SIB, a delivery contract is signed between the </a:t>
            </a:r>
            <a:r>
              <a:rPr lang="en-US" dirty="0" smtClean="0"/>
              <a:t>outcomes-payer </a:t>
            </a:r>
            <a:r>
              <a:rPr lang="en-US" dirty="0"/>
              <a:t>and service provider or a services provider-controlled special purpose vehicle</a:t>
            </a:r>
            <a:r>
              <a:rPr lang="en-US" dirty="0" smtClean="0"/>
              <a:t>. </a:t>
            </a:r>
            <a:r>
              <a:rPr lang="en-US" dirty="0"/>
              <a:t>In this case, the service provider is responsible for the implementation of the deal and the performance management. </a:t>
            </a:r>
            <a:endParaRPr lang="en-US" dirty="0"/>
          </a:p>
          <a:p>
            <a:pPr lvl="0"/>
            <a:r>
              <a:rPr lang="en-US" dirty="0"/>
              <a:t>An intermediated SIB foresees that the delivery contract is signed between the outcomes payer and the investor, or an investor-controlled special purpose vehicle (SPV) or an intermediary, which identifies and contracts the service provider, supports the performance management process and refines the financial </a:t>
            </a:r>
            <a:r>
              <a:rPr lang="en-US" dirty="0" smtClean="0"/>
              <a:t>model.</a:t>
            </a:r>
            <a:endParaRPr lang="en-US" dirty="0"/>
          </a:p>
          <a:p>
            <a:pPr lvl="0"/>
            <a:r>
              <a:rPr lang="en-US" dirty="0"/>
              <a:t>A managed SIB is signed between the outcomes- payer and the prime contractor (usually an intermediary) or an intermediary-controlled special purpose vehicle, who usually manages the entire process. The process is similar to the intermediated SIB, in terms of the activities of the </a:t>
            </a:r>
            <a:r>
              <a:rPr lang="en-US" dirty="0" smtClean="0"/>
              <a:t>intermediary. </a:t>
            </a:r>
            <a:r>
              <a:rPr lang="en-US" dirty="0"/>
              <a:t>The main difference with the intermediated structure seems to be that the intermediaries have not invested in SIBs directly yet.</a:t>
            </a:r>
          </a:p>
          <a:p>
            <a:endParaRPr lang="en-US" dirty="0"/>
          </a:p>
        </p:txBody>
      </p:sp>
    </p:spTree>
    <p:extLst>
      <p:ext uri="{BB962C8B-B14F-4D97-AF65-F5344CB8AC3E}">
        <p14:creationId xmlns:p14="http://schemas.microsoft.com/office/powerpoint/2010/main" val="11625859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Intermediated structure sib example</a:t>
            </a:r>
            <a:endParaRPr lang="en-US" dirty="0"/>
          </a:p>
        </p:txBody>
      </p:sp>
      <p:sp>
        <p:nvSpPr>
          <p:cNvPr id="3" name="Content Placeholder 2"/>
          <p:cNvSpPr>
            <a:spLocks noGrp="1"/>
          </p:cNvSpPr>
          <p:nvPr>
            <p:ph idx="1"/>
          </p:nvPr>
        </p:nvSpPr>
        <p:spPr>
          <a:xfrm>
            <a:off x="768096" y="1091184"/>
            <a:ext cx="7994904" cy="5538216"/>
          </a:xfrm>
        </p:spPr>
        <p:txBody>
          <a:bodyPr>
            <a:normAutofit fontScale="92500" lnSpcReduction="10000"/>
          </a:bodyPr>
          <a:lstStyle/>
          <a:p>
            <a:r>
              <a:rPr lang="en-US" dirty="0" smtClean="0"/>
              <a:t>The following example illustrates </a:t>
            </a:r>
            <a:r>
              <a:rPr lang="en-US" dirty="0"/>
              <a:t>the intermediated structure and is an individual </a:t>
            </a:r>
            <a:r>
              <a:rPr lang="en-US" dirty="0" smtClean="0"/>
              <a:t>model (as opposed to a fund). </a:t>
            </a:r>
          </a:p>
          <a:p>
            <a:r>
              <a:rPr lang="en-US" dirty="0" smtClean="0"/>
              <a:t>The </a:t>
            </a:r>
            <a:r>
              <a:rPr lang="en-US" dirty="0"/>
              <a:t>Municipality of Lisbon, which is responsible for managing the primary education system, is the outcomes funder and the Junior Code Academy SIB, Portugal, </a:t>
            </a:r>
            <a:r>
              <a:rPr lang="en-US" dirty="0" smtClean="0"/>
              <a:t>assumes </a:t>
            </a:r>
            <a:r>
              <a:rPr lang="en-US" dirty="0"/>
              <a:t>the role of service provider. </a:t>
            </a:r>
            <a:endParaRPr lang="en-US" dirty="0" smtClean="0"/>
          </a:p>
          <a:p>
            <a:r>
              <a:rPr lang="en-US" dirty="0" smtClean="0"/>
              <a:t>The </a:t>
            </a:r>
            <a:r>
              <a:rPr lang="en-US" dirty="0" err="1" smtClean="0"/>
              <a:t>Calouste</a:t>
            </a:r>
            <a:r>
              <a:rPr lang="en-US" dirty="0" smtClean="0"/>
              <a:t> </a:t>
            </a:r>
            <a:r>
              <a:rPr lang="en-US" dirty="0" err="1"/>
              <a:t>Gulbenkian</a:t>
            </a:r>
            <a:r>
              <a:rPr lang="en-US" dirty="0"/>
              <a:t> Foundation invested 120 000 EUR in January 2015 and the Social Investment Lab is the intermediary. </a:t>
            </a:r>
            <a:endParaRPr lang="en-US" dirty="0" smtClean="0"/>
          </a:p>
          <a:p>
            <a:r>
              <a:rPr lang="en-US" dirty="0" smtClean="0"/>
              <a:t>The Social Investment Lab is responsible </a:t>
            </a:r>
            <a:r>
              <a:rPr lang="en-US" dirty="0"/>
              <a:t>for </a:t>
            </a:r>
            <a:r>
              <a:rPr lang="en-US" dirty="0" smtClean="0"/>
              <a:t>analyzing </a:t>
            </a:r>
            <a:r>
              <a:rPr lang="en-US" dirty="0"/>
              <a:t>the social challenge, assisting in identifying outcomes metrics and evaluation methods, structuring the SIB and developing the financial model, raising capital, and assisting Code Academy in performance management and operations. </a:t>
            </a:r>
            <a:endParaRPr lang="en-US" dirty="0" smtClean="0"/>
          </a:p>
          <a:p>
            <a:r>
              <a:rPr lang="en-US" dirty="0" smtClean="0"/>
              <a:t>The </a:t>
            </a:r>
            <a:r>
              <a:rPr lang="en-US" dirty="0"/>
              <a:t>target group </a:t>
            </a:r>
            <a:r>
              <a:rPr lang="en-US" dirty="0" smtClean="0"/>
              <a:t>involves 65 </a:t>
            </a:r>
            <a:r>
              <a:rPr lang="en-US" dirty="0"/>
              <a:t>students </a:t>
            </a:r>
            <a:r>
              <a:rPr lang="en-US" dirty="0" smtClean="0"/>
              <a:t>in </a:t>
            </a:r>
            <a:r>
              <a:rPr lang="en-US" dirty="0"/>
              <a:t>3 schools in Lisbon </a:t>
            </a:r>
            <a:r>
              <a:rPr lang="en-US" dirty="0" smtClean="0"/>
              <a:t>and ran for </a:t>
            </a:r>
            <a:r>
              <a:rPr lang="en-US" dirty="0"/>
              <a:t>an initial period of 20 months. </a:t>
            </a:r>
            <a:r>
              <a:rPr lang="en-US" dirty="0" smtClean="0"/>
              <a:t> The students were given five </a:t>
            </a:r>
            <a:r>
              <a:rPr lang="en-US" dirty="0"/>
              <a:t>semesters of computer programming classes delivered by </a:t>
            </a:r>
            <a:r>
              <a:rPr lang="en-US" dirty="0" smtClean="0"/>
              <a:t>the Code Academy. </a:t>
            </a:r>
            <a:endParaRPr lang="en-US" dirty="0"/>
          </a:p>
        </p:txBody>
      </p:sp>
    </p:spTree>
    <p:extLst>
      <p:ext uri="{BB962C8B-B14F-4D97-AF65-F5344CB8AC3E}">
        <p14:creationId xmlns:p14="http://schemas.microsoft.com/office/powerpoint/2010/main" val="31791448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Intermediated structure sib example</a:t>
            </a:r>
          </a:p>
        </p:txBody>
      </p:sp>
      <p:sp>
        <p:nvSpPr>
          <p:cNvPr id="3" name="Content Placeholder 2"/>
          <p:cNvSpPr>
            <a:spLocks noGrp="1"/>
          </p:cNvSpPr>
          <p:nvPr>
            <p:ph idx="1"/>
          </p:nvPr>
        </p:nvSpPr>
        <p:spPr>
          <a:xfrm>
            <a:off x="768096" y="1066800"/>
            <a:ext cx="7918704" cy="5410200"/>
          </a:xfrm>
        </p:spPr>
        <p:txBody>
          <a:bodyPr>
            <a:normAutofit fontScale="92500" lnSpcReduction="10000"/>
          </a:bodyPr>
          <a:lstStyle/>
          <a:p>
            <a:r>
              <a:rPr lang="en-US" dirty="0" smtClean="0"/>
              <a:t>The </a:t>
            </a:r>
            <a:r>
              <a:rPr lang="en-US" dirty="0"/>
              <a:t>aim of the Junior Code Academy SIB it to tackle primary school grade repetition and drop-out and to generate evidence about the impact of computer programming in cognitive skills, including school performance and problem solving ability, in order to inform public policy. 	</a:t>
            </a:r>
            <a:endParaRPr lang="en-US" dirty="0" smtClean="0"/>
          </a:p>
          <a:p>
            <a:r>
              <a:rPr lang="en-US" dirty="0" smtClean="0"/>
              <a:t>There were two outcomes sought from the SIB:</a:t>
            </a:r>
          </a:p>
          <a:p>
            <a:pPr lvl="1"/>
            <a:r>
              <a:rPr lang="en-US" dirty="0" smtClean="0"/>
              <a:t>To generate savings for the Central Government, which is responsible for high school education due to fewer students repeating grades.</a:t>
            </a:r>
          </a:p>
          <a:p>
            <a:pPr lvl="1"/>
            <a:r>
              <a:rPr lang="en-US" dirty="0" smtClean="0"/>
              <a:t>To improve the reasoning ability of the students who participated in the program.</a:t>
            </a:r>
          </a:p>
          <a:p>
            <a:r>
              <a:rPr lang="en-US" dirty="0" smtClean="0"/>
              <a:t>Students </a:t>
            </a:r>
            <a:r>
              <a:rPr lang="en-US" dirty="0"/>
              <a:t>who participated in the </a:t>
            </a:r>
            <a:r>
              <a:rPr lang="en-US" dirty="0" smtClean="0"/>
              <a:t>project </a:t>
            </a:r>
            <a:r>
              <a:rPr lang="en-US" dirty="0"/>
              <a:t>showed superior performance in </a:t>
            </a:r>
            <a:r>
              <a:rPr lang="en-US" dirty="0" smtClean="0"/>
              <a:t>mathematics </a:t>
            </a:r>
            <a:r>
              <a:rPr lang="en-US" dirty="0"/>
              <a:t>and an improvement in their logical reasoning ability. Based on this, the Municipality of Lisbon partly reimbursed the </a:t>
            </a:r>
            <a:r>
              <a:rPr lang="en-US" dirty="0" err="1"/>
              <a:t>Calouste</a:t>
            </a:r>
            <a:r>
              <a:rPr lang="en-US" dirty="0"/>
              <a:t> </a:t>
            </a:r>
            <a:r>
              <a:rPr lang="en-US" dirty="0" err="1"/>
              <a:t>Gulbenkian</a:t>
            </a:r>
            <a:r>
              <a:rPr lang="en-US" dirty="0"/>
              <a:t> </a:t>
            </a:r>
            <a:r>
              <a:rPr lang="en-US" dirty="0" smtClean="0"/>
              <a:t>Foundation; however, the Foundation has only received 25% of the initial upfront investment.</a:t>
            </a:r>
          </a:p>
          <a:p>
            <a:r>
              <a:rPr lang="en-US" dirty="0" smtClean="0"/>
              <a:t>One problem here is that the Lisbon municipality makes the payments, whereas the central government gets part of the savings.</a:t>
            </a:r>
            <a:endParaRPr lang="en-US" dirty="0"/>
          </a:p>
        </p:txBody>
      </p:sp>
    </p:spTree>
    <p:extLst>
      <p:ext uri="{BB962C8B-B14F-4D97-AF65-F5344CB8AC3E}">
        <p14:creationId xmlns:p14="http://schemas.microsoft.com/office/powerpoint/2010/main" val="16052419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SIBs and municipal bonds</a:t>
            </a:r>
            <a:endParaRPr lang="en-US" dirty="0"/>
          </a:p>
        </p:txBody>
      </p:sp>
      <p:sp>
        <p:nvSpPr>
          <p:cNvPr id="3" name="Content Placeholder 2"/>
          <p:cNvSpPr>
            <a:spLocks noGrp="1"/>
          </p:cNvSpPr>
          <p:nvPr>
            <p:ph idx="1"/>
          </p:nvPr>
        </p:nvSpPr>
        <p:spPr/>
        <p:txBody>
          <a:bodyPr>
            <a:normAutofit fontScale="92500"/>
          </a:bodyPr>
          <a:lstStyle/>
          <a:p>
            <a:r>
              <a:rPr lang="en-US" dirty="0"/>
              <a:t>Social Impact Bonds </a:t>
            </a:r>
            <a:r>
              <a:rPr lang="en-US" dirty="0" smtClean="0"/>
              <a:t>differ </a:t>
            </a:r>
            <a:r>
              <a:rPr lang="en-US" dirty="0"/>
              <a:t>from municipal bonds </a:t>
            </a:r>
            <a:r>
              <a:rPr lang="en-US" dirty="0" smtClean="0"/>
              <a:t>and other fixed-income </a:t>
            </a:r>
            <a:r>
              <a:rPr lang="en-US" dirty="0"/>
              <a:t>instruments that are often used for infrastructure or </a:t>
            </a:r>
            <a:r>
              <a:rPr lang="en-US" dirty="0" smtClean="0"/>
              <a:t>other capital </a:t>
            </a:r>
            <a:r>
              <a:rPr lang="en-US" dirty="0"/>
              <a:t>projects</a:t>
            </a:r>
            <a:r>
              <a:rPr lang="en-US" dirty="0" smtClean="0"/>
              <a:t>.</a:t>
            </a:r>
          </a:p>
          <a:p>
            <a:r>
              <a:rPr lang="en-US" dirty="0" smtClean="0"/>
              <a:t>SIBs </a:t>
            </a:r>
            <a:r>
              <a:rPr lang="en-US" dirty="0"/>
              <a:t>share features of both debt and equity. The </a:t>
            </a:r>
            <a:r>
              <a:rPr lang="en-US" dirty="0" smtClean="0"/>
              <a:t>instrument has </a:t>
            </a:r>
            <a:r>
              <a:rPr lang="en-US" dirty="0"/>
              <a:t>a </a:t>
            </a:r>
            <a:r>
              <a:rPr lang="en-US" dirty="0" smtClean="0"/>
              <a:t>fixed </a:t>
            </a:r>
            <a:r>
              <a:rPr lang="en-US" dirty="0"/>
              <a:t>term of between </a:t>
            </a:r>
            <a:r>
              <a:rPr lang="en-US" dirty="0" smtClean="0"/>
              <a:t>five </a:t>
            </a:r>
            <a:r>
              <a:rPr lang="en-US" dirty="0"/>
              <a:t>and ten years, and the upside is capped</a:t>
            </a:r>
            <a:r>
              <a:rPr lang="en-US" dirty="0" smtClean="0"/>
              <a:t>, but</a:t>
            </a:r>
            <a:r>
              <a:rPr lang="en-US" dirty="0"/>
              <a:t>, like equity, returns vary based on performance. Compared to a </a:t>
            </a:r>
            <a:r>
              <a:rPr lang="en-US" dirty="0" smtClean="0"/>
              <a:t>typical debt </a:t>
            </a:r>
            <a:r>
              <a:rPr lang="en-US" dirty="0"/>
              <a:t>instrument, investors bear a higher risk of losing all of their principal.</a:t>
            </a:r>
          </a:p>
          <a:p>
            <a:r>
              <a:rPr lang="en-US" dirty="0" smtClean="0"/>
              <a:t>These </a:t>
            </a:r>
            <a:r>
              <a:rPr lang="en-US" dirty="0"/>
              <a:t>investments are not backed by hard assets or cash </a:t>
            </a:r>
            <a:r>
              <a:rPr lang="en-US" dirty="0" smtClean="0"/>
              <a:t>flows, as municipal funds usually are.</a:t>
            </a:r>
            <a:endParaRPr lang="en-US" dirty="0"/>
          </a:p>
          <a:p>
            <a:r>
              <a:rPr lang="en-US" dirty="0"/>
              <a:t>To manage the associated risks, an intermediary will engage in </a:t>
            </a:r>
            <a:r>
              <a:rPr lang="en-US" dirty="0" smtClean="0"/>
              <a:t>project management </a:t>
            </a:r>
            <a:r>
              <a:rPr lang="en-US" dirty="0"/>
              <a:t>over the life of the instrument, much like an active </a:t>
            </a:r>
            <a:r>
              <a:rPr lang="en-US" dirty="0" smtClean="0"/>
              <a:t>asset manager</a:t>
            </a:r>
            <a:r>
              <a:rPr lang="en-US" dirty="0"/>
              <a:t>, to ensure that long-term outcomes and the collective objectives </a:t>
            </a:r>
            <a:r>
              <a:rPr lang="en-US" dirty="0" smtClean="0"/>
              <a:t>of all </a:t>
            </a:r>
            <a:r>
              <a:rPr lang="en-US" dirty="0"/>
              <a:t>the parties are achieved.</a:t>
            </a:r>
          </a:p>
        </p:txBody>
      </p:sp>
    </p:spTree>
    <p:extLst>
      <p:ext uri="{BB962C8B-B14F-4D97-AF65-F5344CB8AC3E}">
        <p14:creationId xmlns:p14="http://schemas.microsoft.com/office/powerpoint/2010/main" val="2241390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social impact bonds?</a:t>
            </a:r>
            <a:endParaRPr lang="en-US" dirty="0"/>
          </a:p>
        </p:txBody>
      </p:sp>
      <p:sp>
        <p:nvSpPr>
          <p:cNvPr id="3" name="Content Placeholder 2"/>
          <p:cNvSpPr>
            <a:spLocks noGrp="1"/>
          </p:cNvSpPr>
          <p:nvPr>
            <p:ph idx="1"/>
          </p:nvPr>
        </p:nvSpPr>
        <p:spPr>
          <a:xfrm>
            <a:off x="768096" y="1295400"/>
            <a:ext cx="7918704" cy="4800600"/>
          </a:xfrm>
        </p:spPr>
        <p:txBody>
          <a:bodyPr/>
          <a:lstStyle/>
          <a:p>
            <a:r>
              <a:rPr lang="en-US" dirty="0"/>
              <a:t>A SIB is an innovative financing mechanism in which governments or commissioners enter </a:t>
            </a:r>
            <a:r>
              <a:rPr lang="en-US" dirty="0" smtClean="0"/>
              <a:t>into agreements </a:t>
            </a:r>
            <a:r>
              <a:rPr lang="en-US" dirty="0"/>
              <a:t>with social service providers, such as social enterprises or </a:t>
            </a:r>
            <a:r>
              <a:rPr lang="en-US" dirty="0" smtClean="0"/>
              <a:t>non-profit </a:t>
            </a:r>
            <a:r>
              <a:rPr lang="en-US" dirty="0" smtClean="0"/>
              <a:t>organizations</a:t>
            </a:r>
            <a:r>
              <a:rPr lang="en-US" dirty="0"/>
              <a:t>, </a:t>
            </a:r>
            <a:r>
              <a:rPr lang="en-US" dirty="0" smtClean="0"/>
              <a:t>and investors </a:t>
            </a:r>
            <a:r>
              <a:rPr lang="en-US" dirty="0"/>
              <a:t>to pay for the delivery of </a:t>
            </a:r>
            <a:r>
              <a:rPr lang="en-US" dirty="0" smtClean="0"/>
              <a:t>pre-defined </a:t>
            </a:r>
            <a:r>
              <a:rPr lang="en-US" dirty="0"/>
              <a:t>social </a:t>
            </a:r>
            <a:r>
              <a:rPr lang="en-US" dirty="0" smtClean="0"/>
              <a:t>outcomes.</a:t>
            </a:r>
          </a:p>
          <a:p>
            <a:r>
              <a:rPr lang="en-US" dirty="0" smtClean="0"/>
              <a:t>More typically, an intermediary issues the bond to raise </a:t>
            </a:r>
            <a:r>
              <a:rPr lang="en-US" dirty="0"/>
              <a:t>funds from private-sector investors, charities </a:t>
            </a:r>
            <a:r>
              <a:rPr lang="en-US" dirty="0" smtClean="0"/>
              <a:t>or foundations</a:t>
            </a:r>
            <a:r>
              <a:rPr lang="en-US" dirty="0"/>
              <a:t>. </a:t>
            </a:r>
            <a:r>
              <a:rPr lang="en-US" dirty="0" smtClean="0"/>
              <a:t> </a:t>
            </a:r>
          </a:p>
          <a:p>
            <a:r>
              <a:rPr lang="en-US" dirty="0" smtClean="0"/>
              <a:t>It also coordinates with service </a:t>
            </a:r>
            <a:r>
              <a:rPr lang="en-US" dirty="0"/>
              <a:t>providers </a:t>
            </a:r>
            <a:r>
              <a:rPr lang="en-US" dirty="0" smtClean="0"/>
              <a:t>to whom these funds are provided to help them cover </a:t>
            </a:r>
            <a:r>
              <a:rPr lang="en-US" dirty="0"/>
              <a:t>their operating costs. If </a:t>
            </a:r>
            <a:r>
              <a:rPr lang="en-US" dirty="0" smtClean="0"/>
              <a:t>the measurable </a:t>
            </a:r>
            <a:r>
              <a:rPr lang="en-US" dirty="0"/>
              <a:t>outcomes agreed upfront are achieved, the </a:t>
            </a:r>
            <a:r>
              <a:rPr lang="en-US" dirty="0" smtClean="0"/>
              <a:t>government </a:t>
            </a:r>
            <a:r>
              <a:rPr lang="en-US" dirty="0"/>
              <a:t>or the commissioner proceeds </a:t>
            </a:r>
            <a:r>
              <a:rPr lang="en-US" dirty="0" smtClean="0"/>
              <a:t>with payments </a:t>
            </a:r>
            <a:r>
              <a:rPr lang="en-US" dirty="0"/>
              <a:t>to the </a:t>
            </a:r>
            <a:r>
              <a:rPr lang="en-US" dirty="0" smtClean="0"/>
              <a:t>bond-issuing intermediary organization </a:t>
            </a:r>
            <a:r>
              <a:rPr lang="en-US" dirty="0"/>
              <a:t>or the </a:t>
            </a:r>
            <a:r>
              <a:rPr lang="en-US" dirty="0" smtClean="0"/>
              <a:t>investors.</a:t>
            </a:r>
          </a:p>
        </p:txBody>
      </p:sp>
    </p:spTree>
    <p:extLst>
      <p:ext uri="{BB962C8B-B14F-4D97-AF65-F5344CB8AC3E}">
        <p14:creationId xmlns:p14="http://schemas.microsoft.com/office/powerpoint/2010/main" val="24062869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304800"/>
            <a:ext cx="7690104" cy="786384"/>
          </a:xfrm>
        </p:spPr>
        <p:txBody>
          <a:bodyPr>
            <a:normAutofit/>
          </a:bodyPr>
          <a:lstStyle/>
          <a:p>
            <a:r>
              <a:rPr lang="en-US" dirty="0" smtClean="0"/>
              <a:t>Payment-by-results contracts and SIBS</a:t>
            </a:r>
            <a:endParaRPr lang="en-US" dirty="0"/>
          </a:p>
        </p:txBody>
      </p:sp>
      <p:sp>
        <p:nvSpPr>
          <p:cNvPr id="3" name="Content Placeholder 2"/>
          <p:cNvSpPr>
            <a:spLocks noGrp="1"/>
          </p:cNvSpPr>
          <p:nvPr>
            <p:ph idx="1"/>
          </p:nvPr>
        </p:nvSpPr>
        <p:spPr>
          <a:xfrm>
            <a:off x="768096" y="1066800"/>
            <a:ext cx="7918704" cy="5486400"/>
          </a:xfrm>
        </p:spPr>
        <p:txBody>
          <a:bodyPr>
            <a:normAutofit fontScale="92500"/>
          </a:bodyPr>
          <a:lstStyle/>
          <a:p>
            <a:r>
              <a:rPr lang="en-US" dirty="0"/>
              <a:t>SIBs are </a:t>
            </a:r>
            <a:r>
              <a:rPr lang="en-US" dirty="0" smtClean="0"/>
              <a:t>a subset </a:t>
            </a:r>
            <a:r>
              <a:rPr lang="en-US" dirty="0"/>
              <a:t>of payments-by-results, pay-for-performance or results-based financing </a:t>
            </a:r>
            <a:r>
              <a:rPr lang="en-US" dirty="0" smtClean="0"/>
              <a:t>mechanisms, which link </a:t>
            </a:r>
            <a:r>
              <a:rPr lang="en-US" dirty="0"/>
              <a:t>funding to results, while providing supporting process innovation in the public sector and, finally, better performance from services providers. </a:t>
            </a:r>
            <a:r>
              <a:rPr lang="en-US" dirty="0" smtClean="0"/>
              <a:t> Here are some differences:</a:t>
            </a:r>
          </a:p>
          <a:p>
            <a:pPr lvl="1"/>
            <a:r>
              <a:rPr lang="en-US" dirty="0" smtClean="0"/>
              <a:t>SIBs </a:t>
            </a:r>
            <a:r>
              <a:rPr lang="en-US" dirty="0"/>
              <a:t>involve private sector investors establishing a wider stakeholder platform and focusing on their effective cooperation and coordination. </a:t>
            </a:r>
            <a:endParaRPr lang="en-US" dirty="0" smtClean="0"/>
          </a:p>
          <a:p>
            <a:pPr lvl="1"/>
            <a:r>
              <a:rPr lang="en-US" dirty="0" smtClean="0"/>
              <a:t>They </a:t>
            </a:r>
            <a:r>
              <a:rPr lang="en-US" dirty="0"/>
              <a:t>focus on outcomes rather </a:t>
            </a:r>
            <a:r>
              <a:rPr lang="en-US" dirty="0" smtClean="0"/>
              <a:t>than </a:t>
            </a:r>
            <a:r>
              <a:rPr lang="en-US" dirty="0"/>
              <a:t>outputs. </a:t>
            </a:r>
            <a:r>
              <a:rPr lang="en-US" dirty="0" smtClean="0"/>
              <a:t>For example, outputs-based rewards focus on the number </a:t>
            </a:r>
            <a:r>
              <a:rPr lang="en-US" dirty="0"/>
              <a:t>of </a:t>
            </a:r>
            <a:r>
              <a:rPr lang="en-US" dirty="0" smtClean="0"/>
              <a:t>people who </a:t>
            </a:r>
            <a:r>
              <a:rPr lang="en-US" dirty="0"/>
              <a:t>have completed a substance-abuse recovery </a:t>
            </a:r>
            <a:r>
              <a:rPr lang="en-US" dirty="0" smtClean="0"/>
              <a:t>program.  Outcomes-based rewards would focus on </a:t>
            </a:r>
            <a:r>
              <a:rPr lang="en-US" dirty="0"/>
              <a:t>the number who remain sober for an extended period of time </a:t>
            </a:r>
            <a:r>
              <a:rPr lang="en-US" dirty="0" smtClean="0"/>
              <a:t>or reductions </a:t>
            </a:r>
            <a:r>
              <a:rPr lang="en-US" dirty="0"/>
              <a:t>in drug-related crime.</a:t>
            </a:r>
            <a:endParaRPr lang="en-US" dirty="0" smtClean="0"/>
          </a:p>
          <a:p>
            <a:pPr lvl="1"/>
            <a:r>
              <a:rPr lang="en-US" dirty="0" smtClean="0"/>
              <a:t>They </a:t>
            </a:r>
            <a:r>
              <a:rPr lang="en-US" dirty="0"/>
              <a:t>allow for up-front funding for the interventions, which enables service providers to focus their efforts on the service delivery rather than on fundraising. </a:t>
            </a:r>
            <a:endParaRPr lang="en-US" dirty="0" smtClean="0"/>
          </a:p>
          <a:p>
            <a:pPr lvl="1"/>
            <a:r>
              <a:rPr lang="en-US" dirty="0" smtClean="0"/>
              <a:t>SIBs </a:t>
            </a:r>
            <a:r>
              <a:rPr lang="en-US" dirty="0"/>
              <a:t>transfer the implementation risk from the public sector or the service providers, which they would have been otherwise unable to bear, to the private </a:t>
            </a:r>
            <a:r>
              <a:rPr lang="en-US" dirty="0" smtClean="0"/>
              <a:t>sector.</a:t>
            </a:r>
            <a:endParaRPr lang="en-US" dirty="0"/>
          </a:p>
        </p:txBody>
      </p:sp>
    </p:spTree>
    <p:extLst>
      <p:ext uri="{BB962C8B-B14F-4D97-AF65-F5344CB8AC3E}">
        <p14:creationId xmlns:p14="http://schemas.microsoft.com/office/powerpoint/2010/main" val="13642225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Payment-by-results contracts &amp; SIBS</a:t>
            </a:r>
            <a:endParaRPr lang="en-US" dirty="0"/>
          </a:p>
        </p:txBody>
      </p:sp>
      <p:sp>
        <p:nvSpPr>
          <p:cNvPr id="3" name="Content Placeholder 2"/>
          <p:cNvSpPr>
            <a:spLocks noGrp="1"/>
          </p:cNvSpPr>
          <p:nvPr>
            <p:ph idx="1"/>
          </p:nvPr>
        </p:nvSpPr>
        <p:spPr>
          <a:xfrm>
            <a:off x="768096" y="1091184"/>
            <a:ext cx="7994904" cy="5462016"/>
          </a:xfrm>
        </p:spPr>
        <p:txBody>
          <a:bodyPr>
            <a:normAutofit fontScale="92500" lnSpcReduction="20000"/>
          </a:bodyPr>
          <a:lstStyle/>
          <a:p>
            <a:r>
              <a:rPr lang="en-US" dirty="0" smtClean="0"/>
              <a:t>SIBs </a:t>
            </a:r>
            <a:r>
              <a:rPr lang="en-US" dirty="0" smtClean="0"/>
              <a:t>could be thought of as extending the basic concept under payment-by-results contracts.</a:t>
            </a:r>
          </a:p>
          <a:p>
            <a:r>
              <a:rPr lang="en-US" dirty="0" smtClean="0"/>
              <a:t>Start </a:t>
            </a:r>
            <a:r>
              <a:rPr lang="en-US" dirty="0"/>
              <a:t>out with a government agency using in-house employees to accomplish a certain task, e.g. to manage a half-way house for former prisoners.</a:t>
            </a:r>
          </a:p>
          <a:p>
            <a:r>
              <a:rPr lang="en-US" dirty="0" smtClean="0"/>
              <a:t>The next step would be that </a:t>
            </a:r>
            <a:r>
              <a:rPr lang="en-US" dirty="0"/>
              <a:t>the agency </a:t>
            </a:r>
            <a:r>
              <a:rPr lang="en-US" dirty="0" smtClean="0"/>
              <a:t>might outsource </a:t>
            </a:r>
            <a:r>
              <a:rPr lang="en-US" dirty="0"/>
              <a:t>this to a Social Service provider </a:t>
            </a:r>
            <a:r>
              <a:rPr lang="en-US" dirty="0" smtClean="0"/>
              <a:t>(SSP) and </a:t>
            </a:r>
            <a:r>
              <a:rPr lang="en-US" dirty="0"/>
              <a:t>pays the costs or according to some formula where the SSP would be provided a certain amount for each prisoner that it manages.</a:t>
            </a:r>
          </a:p>
          <a:p>
            <a:r>
              <a:rPr lang="en-US" dirty="0"/>
              <a:t>A third level would be where the agency </a:t>
            </a:r>
            <a:r>
              <a:rPr lang="en-US" dirty="0" smtClean="0"/>
              <a:t>outsources </a:t>
            </a:r>
            <a:r>
              <a:rPr lang="en-US" dirty="0"/>
              <a:t>the work to the SSP, but the payment would be not for “output” but for “outcomes.”  Since the purpose of the half-way house is to ease prisoners into the outside world and reduce recidivism, payment could be related to the number of prisoners still outside jail after a certain period of time.  This would, however, still leave the SSP required to come up with its own financing to obtain the up-front capital.  Especially if the SSP is a non-profit, which may be desirable in terms of outcomes, this may be difficult.  Many non-profits send a lot of time and energy in raising funds for their work</a:t>
            </a:r>
            <a:r>
              <a:rPr lang="en-US" dirty="0" smtClean="0"/>
              <a:t>.</a:t>
            </a:r>
            <a:endParaRPr lang="en-US" dirty="0"/>
          </a:p>
        </p:txBody>
      </p:sp>
    </p:spTree>
    <p:extLst>
      <p:ext uri="{BB962C8B-B14F-4D97-AF65-F5344CB8AC3E}">
        <p14:creationId xmlns:p14="http://schemas.microsoft.com/office/powerpoint/2010/main" val="10228879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Payment-by-results contracts &amp; SIBS</a:t>
            </a:r>
          </a:p>
        </p:txBody>
      </p:sp>
      <p:sp>
        <p:nvSpPr>
          <p:cNvPr id="3" name="Content Placeholder 2"/>
          <p:cNvSpPr>
            <a:spLocks noGrp="1"/>
          </p:cNvSpPr>
          <p:nvPr>
            <p:ph idx="1"/>
          </p:nvPr>
        </p:nvSpPr>
        <p:spPr>
          <a:xfrm>
            <a:off x="768096" y="990600"/>
            <a:ext cx="7994904" cy="5715000"/>
          </a:xfrm>
        </p:spPr>
        <p:txBody>
          <a:bodyPr>
            <a:normAutofit fontScale="92500" lnSpcReduction="10000"/>
          </a:bodyPr>
          <a:lstStyle/>
          <a:p>
            <a:r>
              <a:rPr lang="en-US" dirty="0" smtClean="0"/>
              <a:t>Finally, in an SIB, up-front </a:t>
            </a:r>
            <a:r>
              <a:rPr lang="en-US" dirty="0"/>
              <a:t>funding is raised by an intermediary, which would then contract with the government agency and also hire the SSP to do the work.  These investors may also be better able to bear the risk of delayed payments or lower payments or no payments at all, compared to a non-profit organization.  Even if the SSP does a good job ex-ante, ex post outcomes cannot be guaranteed and issuing bonds would be a good way to lay off this risk on investors who can bear it better</a:t>
            </a:r>
            <a:r>
              <a:rPr lang="en-US" dirty="0" smtClean="0"/>
              <a:t>.</a:t>
            </a:r>
          </a:p>
          <a:p>
            <a:r>
              <a:rPr lang="en-US" dirty="0" smtClean="0"/>
              <a:t>The SIB, thus, has several advantages:</a:t>
            </a:r>
            <a:endParaRPr lang="en-US" dirty="0"/>
          </a:p>
          <a:p>
            <a:pPr lvl="1"/>
            <a:r>
              <a:rPr lang="en-US" dirty="0"/>
              <a:t>It provides up-front capital, which might be easier to do in the private sector than by a government agency, which has to deal with political issues.</a:t>
            </a:r>
          </a:p>
          <a:p>
            <a:pPr lvl="1"/>
            <a:r>
              <a:rPr lang="en-US" dirty="0"/>
              <a:t>The intermediary will be better situated to provide monitoring of the SSP to ensure that it does a good job.</a:t>
            </a:r>
          </a:p>
          <a:p>
            <a:pPr lvl="1"/>
            <a:r>
              <a:rPr lang="en-US" dirty="0"/>
              <a:t>The SSP is relieved of the burden of bearing the risk of outcomes not being satisfactory.</a:t>
            </a:r>
          </a:p>
          <a:p>
            <a:pPr lvl="1"/>
            <a:r>
              <a:rPr lang="en-US" dirty="0"/>
              <a:t>The agency need only pay for satisfactory outcomes rather than simply output.</a:t>
            </a:r>
          </a:p>
          <a:p>
            <a:pPr lvl="1"/>
            <a:r>
              <a:rPr lang="en-US" dirty="0"/>
              <a:t>The SIB process could release cost savings for the agency.</a:t>
            </a:r>
          </a:p>
          <a:p>
            <a:endParaRPr lang="en-US" dirty="0"/>
          </a:p>
          <a:p>
            <a:endParaRPr lang="en-US" dirty="0"/>
          </a:p>
        </p:txBody>
      </p:sp>
    </p:spTree>
    <p:extLst>
      <p:ext uri="{BB962C8B-B14F-4D97-AF65-F5344CB8AC3E}">
        <p14:creationId xmlns:p14="http://schemas.microsoft.com/office/powerpoint/2010/main" val="8035888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Green bonds</a:t>
            </a:r>
            <a:endParaRPr lang="en-US" dirty="0"/>
          </a:p>
        </p:txBody>
      </p:sp>
      <p:sp>
        <p:nvSpPr>
          <p:cNvPr id="3" name="Content Placeholder 2"/>
          <p:cNvSpPr>
            <a:spLocks noGrp="1"/>
          </p:cNvSpPr>
          <p:nvPr>
            <p:ph idx="1"/>
          </p:nvPr>
        </p:nvSpPr>
        <p:spPr>
          <a:xfrm>
            <a:off x="768096" y="990600"/>
            <a:ext cx="8147304" cy="5318760"/>
          </a:xfrm>
        </p:spPr>
        <p:txBody>
          <a:bodyPr>
            <a:normAutofit/>
          </a:bodyPr>
          <a:lstStyle/>
          <a:p>
            <a:r>
              <a:rPr lang="en-US" dirty="0"/>
              <a:t>Green bonds earmark funds for corporate projects that benefit the </a:t>
            </a:r>
            <a:r>
              <a:rPr lang="en-US" dirty="0" smtClean="0"/>
              <a:t>environment. </a:t>
            </a:r>
            <a:r>
              <a:rPr lang="en-US" dirty="0"/>
              <a:t>These bonds were invented by the World Bank in </a:t>
            </a:r>
            <a:r>
              <a:rPr lang="en-US" dirty="0" smtClean="0"/>
              <a:t>2007; </a:t>
            </a:r>
            <a:r>
              <a:rPr lang="en-US" dirty="0"/>
              <a:t>investment in green bonds has escalated since then, breaking a record with $107 billion issued in the first half of </a:t>
            </a:r>
            <a:r>
              <a:rPr lang="en-US" dirty="0" smtClean="0"/>
              <a:t>2019.</a:t>
            </a:r>
          </a:p>
          <a:p>
            <a:r>
              <a:rPr lang="en-US" dirty="0" smtClean="0"/>
              <a:t>In the case of a green bond, an </a:t>
            </a:r>
            <a:r>
              <a:rPr lang="en-US" dirty="0"/>
              <a:t>issuer solicits funds for a “green” project, defined as a project with a positive environmental </a:t>
            </a:r>
            <a:r>
              <a:rPr lang="en-US" dirty="0" smtClean="0"/>
              <a:t>benefit. </a:t>
            </a:r>
            <a:r>
              <a:rPr lang="en-US" dirty="0"/>
              <a:t>Importantly, the bond price is generally the same as an ordinary bond from that issuer, and recourse is also the </a:t>
            </a:r>
            <a:r>
              <a:rPr lang="en-US" dirty="0" smtClean="0"/>
              <a:t>same. </a:t>
            </a:r>
            <a:r>
              <a:rPr lang="en-US" dirty="0"/>
              <a:t>The main difference is that the funds are earmarked for qualifying green projects</a:t>
            </a:r>
            <a:r>
              <a:rPr lang="en-US" dirty="0" smtClean="0"/>
              <a:t>.</a:t>
            </a:r>
            <a:endParaRPr lang="en-US" dirty="0"/>
          </a:p>
          <a:p>
            <a:r>
              <a:rPr lang="en-US" dirty="0" smtClean="0"/>
              <a:t>There </a:t>
            </a:r>
            <a:r>
              <a:rPr lang="en-US" dirty="0"/>
              <a:t>is evidence that green bonds have the same yield as brown bonds! K. Thomas </a:t>
            </a:r>
            <a:r>
              <a:rPr lang="en-US" dirty="0" err="1"/>
              <a:t>Liaw</a:t>
            </a:r>
            <a:r>
              <a:rPr lang="en-US" dirty="0"/>
              <a:t>, Survey of Green Bond Pricing and Investment Performance, 13 J. Risk &amp; Fin. Mgmt. 193, 203 (2020)</a:t>
            </a:r>
          </a:p>
          <a:p>
            <a:endParaRPr lang="en-US" dirty="0"/>
          </a:p>
        </p:txBody>
      </p:sp>
    </p:spTree>
    <p:extLst>
      <p:ext uri="{BB962C8B-B14F-4D97-AF65-F5344CB8AC3E}">
        <p14:creationId xmlns:p14="http://schemas.microsoft.com/office/powerpoint/2010/main" val="23720555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Sustainability bonds</a:t>
            </a:r>
            <a:endParaRPr lang="en-US" dirty="0"/>
          </a:p>
        </p:txBody>
      </p:sp>
      <p:sp>
        <p:nvSpPr>
          <p:cNvPr id="3" name="Content Placeholder 2"/>
          <p:cNvSpPr>
            <a:spLocks noGrp="1"/>
          </p:cNvSpPr>
          <p:nvPr>
            <p:ph idx="1"/>
          </p:nvPr>
        </p:nvSpPr>
        <p:spPr>
          <a:xfrm>
            <a:off x="768096" y="1091184"/>
            <a:ext cx="7766304" cy="5218176"/>
          </a:xfrm>
        </p:spPr>
        <p:txBody>
          <a:bodyPr>
            <a:normAutofit fontScale="92500" lnSpcReduction="10000"/>
          </a:bodyPr>
          <a:lstStyle/>
          <a:p>
            <a:r>
              <a:rPr lang="en-US" dirty="0" smtClean="0"/>
              <a:t>Sustainability bonds are similar to green bonds, but address </a:t>
            </a:r>
            <a:r>
              <a:rPr lang="en-US" dirty="0"/>
              <a:t>both social and environmental issues.</a:t>
            </a:r>
          </a:p>
          <a:p>
            <a:r>
              <a:rPr lang="en-US" dirty="0" smtClean="0"/>
              <a:t>The </a:t>
            </a:r>
            <a:r>
              <a:rPr lang="en-US" dirty="0"/>
              <a:t>U.S. pharmaceutical firm Pfizer </a:t>
            </a:r>
            <a:r>
              <a:rPr lang="en-US" dirty="0" smtClean="0"/>
              <a:t>in </a:t>
            </a:r>
            <a:r>
              <a:rPr lang="en-US" dirty="0"/>
              <a:t>late March </a:t>
            </a:r>
            <a:r>
              <a:rPr lang="en-US" dirty="0" smtClean="0"/>
              <a:t>2021 issued </a:t>
            </a:r>
            <a:r>
              <a:rPr lang="en-US" dirty="0"/>
              <a:t>its first sustainability bond, a 10-year US$1.25 billion issuance. The security pays a yield of 2.63%, slightly higher than other new issuances, according to Morgan Stanley research. </a:t>
            </a:r>
            <a:endParaRPr lang="en-US" dirty="0" smtClean="0"/>
          </a:p>
          <a:p>
            <a:r>
              <a:rPr lang="en-US" dirty="0" smtClean="0"/>
              <a:t>Capital </a:t>
            </a:r>
            <a:r>
              <a:rPr lang="en-US" dirty="0"/>
              <a:t>is earmarked for various purposes, including minimizing the firm’s environmental impact and addressing the global Covid-19 crisis through different channels, including supporting access to medicines and vaccines by populations in need</a:t>
            </a:r>
            <a:r>
              <a:rPr lang="en-US" dirty="0" smtClean="0"/>
              <a:t>.</a:t>
            </a:r>
          </a:p>
          <a:p>
            <a:r>
              <a:rPr lang="en-US" dirty="0"/>
              <a:t>Two other recent issues were by the International Finance Corporation (IFC), a private investment development organization based in Washington, D.C. The group sold one bond to support emerging-market companies that manufacture or distribute medical equipment and pharmaceuticals, and another to help private businesses and employees impacted by the global economic slowdown</a:t>
            </a:r>
          </a:p>
          <a:p>
            <a:endParaRPr lang="en-US" dirty="0"/>
          </a:p>
        </p:txBody>
      </p:sp>
    </p:spTree>
    <p:extLst>
      <p:ext uri="{BB962C8B-B14F-4D97-AF65-F5344CB8AC3E}">
        <p14:creationId xmlns:p14="http://schemas.microsoft.com/office/powerpoint/2010/main" val="30147268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304800"/>
            <a:ext cx="7766304" cy="786384"/>
          </a:xfrm>
        </p:spPr>
        <p:txBody>
          <a:bodyPr>
            <a:normAutofit fontScale="90000"/>
          </a:bodyPr>
          <a:lstStyle/>
          <a:p>
            <a:r>
              <a:rPr lang="en-US" dirty="0" smtClean="0"/>
              <a:t>Limits of sustainability and green bonds</a:t>
            </a:r>
            <a:endParaRPr lang="en-US" dirty="0"/>
          </a:p>
        </p:txBody>
      </p:sp>
      <p:sp>
        <p:nvSpPr>
          <p:cNvPr id="3" name="Content Placeholder 2"/>
          <p:cNvSpPr>
            <a:spLocks noGrp="1"/>
          </p:cNvSpPr>
          <p:nvPr>
            <p:ph idx="1"/>
          </p:nvPr>
        </p:nvSpPr>
        <p:spPr>
          <a:xfrm>
            <a:off x="768096" y="1295400"/>
            <a:ext cx="7766304" cy="5013960"/>
          </a:xfrm>
        </p:spPr>
        <p:txBody>
          <a:bodyPr>
            <a:normAutofit lnSpcReduction="10000"/>
          </a:bodyPr>
          <a:lstStyle/>
          <a:p>
            <a:r>
              <a:rPr lang="en-US" dirty="0"/>
              <a:t>These are bonds that are profitable for companies; which is why they issue it.  However, since they contribute to ESG goals, they are </a:t>
            </a:r>
            <a:r>
              <a:rPr lang="en-US" dirty="0" smtClean="0"/>
              <a:t>also attractive </a:t>
            </a:r>
            <a:r>
              <a:rPr lang="en-US" dirty="0"/>
              <a:t>to </a:t>
            </a:r>
            <a:r>
              <a:rPr lang="en-US" dirty="0" smtClean="0"/>
              <a:t>investors beyond ordinary corporate bonds.  </a:t>
            </a:r>
          </a:p>
          <a:p>
            <a:r>
              <a:rPr lang="en-US" dirty="0" smtClean="0"/>
              <a:t>The </a:t>
            </a:r>
            <a:r>
              <a:rPr lang="en-US" dirty="0"/>
              <a:t>cost of such debt capital may be somewhat lower depending on how many investors there are out there that are willing to take a lower rate of return as quid pro quo for being able to invest in green projects.  </a:t>
            </a:r>
          </a:p>
          <a:p>
            <a:r>
              <a:rPr lang="en-US" dirty="0" smtClean="0"/>
              <a:t>This allows corporations to invest in socially desirable projects, </a:t>
            </a:r>
            <a:r>
              <a:rPr lang="en-US" dirty="0"/>
              <a:t>as long as the IRR for a </a:t>
            </a:r>
            <a:r>
              <a:rPr lang="en-US" dirty="0" smtClean="0"/>
              <a:t>such projects </a:t>
            </a:r>
            <a:r>
              <a:rPr lang="en-US" dirty="0"/>
              <a:t>is greater than the yield on these green bonds.  However, </a:t>
            </a:r>
            <a:r>
              <a:rPr lang="en-US" dirty="0" smtClean="0"/>
              <a:t>what if there are social desirable projects with </a:t>
            </a:r>
            <a:r>
              <a:rPr lang="en-US" dirty="0"/>
              <a:t>externalities, positive and </a:t>
            </a:r>
            <a:r>
              <a:rPr lang="en-US" dirty="0" smtClean="0"/>
              <a:t>negative, such </a:t>
            </a:r>
            <a:r>
              <a:rPr lang="en-US" dirty="0"/>
              <a:t>that firms would not willingly invest in </a:t>
            </a:r>
            <a:r>
              <a:rPr lang="en-US" dirty="0" smtClean="0"/>
              <a:t>them </a:t>
            </a:r>
            <a:r>
              <a:rPr lang="en-US" dirty="0"/>
              <a:t>at such yields</a:t>
            </a:r>
            <a:r>
              <a:rPr lang="en-US" dirty="0" smtClean="0"/>
              <a:t>?</a:t>
            </a:r>
          </a:p>
          <a:p>
            <a:r>
              <a:rPr lang="en-US" dirty="0" smtClean="0"/>
              <a:t>CSR bonds are intended to address such cases.</a:t>
            </a:r>
            <a:endParaRPr lang="en-US" dirty="0"/>
          </a:p>
          <a:p>
            <a:endParaRPr lang="en-US" dirty="0"/>
          </a:p>
        </p:txBody>
      </p:sp>
    </p:spTree>
    <p:extLst>
      <p:ext uri="{BB962C8B-B14F-4D97-AF65-F5344CB8AC3E}">
        <p14:creationId xmlns:p14="http://schemas.microsoft.com/office/powerpoint/2010/main" val="12981450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Csr</a:t>
            </a:r>
            <a:r>
              <a:rPr lang="en-US" dirty="0" smtClean="0"/>
              <a:t> bonds</a:t>
            </a:r>
            <a:endParaRPr lang="en-US" dirty="0"/>
          </a:p>
        </p:txBody>
      </p:sp>
      <p:sp>
        <p:nvSpPr>
          <p:cNvPr id="3" name="Content Placeholder 2"/>
          <p:cNvSpPr>
            <a:spLocks noGrp="1"/>
          </p:cNvSpPr>
          <p:nvPr>
            <p:ph idx="1"/>
          </p:nvPr>
        </p:nvSpPr>
        <p:spPr>
          <a:xfrm>
            <a:off x="768096" y="1295400"/>
            <a:ext cx="7842504" cy="5013960"/>
          </a:xfrm>
        </p:spPr>
        <p:txBody>
          <a:bodyPr>
            <a:normAutofit fontScale="92500" lnSpcReduction="10000"/>
          </a:bodyPr>
          <a:lstStyle/>
          <a:p>
            <a:r>
              <a:rPr lang="en-US" dirty="0" smtClean="0"/>
              <a:t>A CSR bond is similar to a green bond, except that </a:t>
            </a:r>
            <a:r>
              <a:rPr lang="en-US" dirty="0"/>
              <a:t>the </a:t>
            </a:r>
            <a:r>
              <a:rPr lang="en-US" dirty="0" smtClean="0"/>
              <a:t>investor </a:t>
            </a:r>
            <a:r>
              <a:rPr lang="en-US" dirty="0"/>
              <a:t>would </a:t>
            </a:r>
            <a:r>
              <a:rPr lang="en-US" i="1" dirty="0"/>
              <a:t>eschew any financial gain </a:t>
            </a:r>
            <a:r>
              <a:rPr lang="en-US" i="1" dirty="0" smtClean="0"/>
              <a:t>even </a:t>
            </a:r>
            <a:r>
              <a:rPr lang="en-US" dirty="0" smtClean="0"/>
              <a:t>if </a:t>
            </a:r>
            <a:r>
              <a:rPr lang="en-US" dirty="0"/>
              <a:t>the project is </a:t>
            </a:r>
            <a:r>
              <a:rPr lang="en-US" dirty="0" smtClean="0"/>
              <a:t>successful; </a:t>
            </a:r>
            <a:r>
              <a:rPr lang="en-US" dirty="0"/>
              <a:t>the expected return is the social benefit.</a:t>
            </a:r>
            <a:r>
              <a:rPr lang="en-US" dirty="0" smtClean="0"/>
              <a:t> </a:t>
            </a:r>
          </a:p>
          <a:p>
            <a:r>
              <a:rPr lang="en-US" dirty="0" smtClean="0"/>
              <a:t>The </a:t>
            </a:r>
            <a:r>
              <a:rPr lang="en-US" dirty="0"/>
              <a:t>issuer (likely a third-party nonprofit) would first identify a corporate action that is not wealth maximizing but that would have a large positive impact on stakeholders or the broader community.  </a:t>
            </a:r>
            <a:endParaRPr lang="en-US" dirty="0" smtClean="0"/>
          </a:p>
          <a:p>
            <a:r>
              <a:rPr lang="en-US" dirty="0" smtClean="0"/>
              <a:t>The </a:t>
            </a:r>
            <a:r>
              <a:rPr lang="en-US" dirty="0"/>
              <a:t>issuer would then raise money to entice the company to make the decision. It would do this by issuing a bond, describing in a detailed offering document how the company could use the proceeds and certifying that the company would not make the decision without the investment. </a:t>
            </a:r>
            <a:endParaRPr lang="en-US" dirty="0" smtClean="0"/>
          </a:p>
          <a:p>
            <a:r>
              <a:rPr lang="en-US" dirty="0" smtClean="0"/>
              <a:t>If </a:t>
            </a:r>
            <a:r>
              <a:rPr lang="en-US" dirty="0"/>
              <a:t>the company agreed to participate, the </a:t>
            </a:r>
            <a:r>
              <a:rPr lang="en-US" dirty="0" smtClean="0"/>
              <a:t>non-profit </a:t>
            </a:r>
            <a:r>
              <a:rPr lang="en-US" dirty="0"/>
              <a:t>would loan the money to the company using a promissory note. If the project was implemented according to the offering document, the loan would be forgiven. If not, investors would get their money back plus penalty interest paid by the company</a:t>
            </a:r>
            <a:r>
              <a:rPr lang="en-US" dirty="0" smtClean="0"/>
              <a:t>.</a:t>
            </a:r>
          </a:p>
          <a:p>
            <a:endParaRPr lang="en-US" dirty="0"/>
          </a:p>
          <a:p>
            <a:endParaRPr lang="en-US" dirty="0"/>
          </a:p>
        </p:txBody>
      </p:sp>
    </p:spTree>
    <p:extLst>
      <p:ext uri="{BB962C8B-B14F-4D97-AF65-F5344CB8AC3E}">
        <p14:creationId xmlns:p14="http://schemas.microsoft.com/office/powerpoint/2010/main" val="9350863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CSR bonds: third party issuer</a:t>
            </a:r>
            <a:endParaRPr lang="en-US" dirty="0"/>
          </a:p>
        </p:txBody>
      </p:sp>
      <p:sp>
        <p:nvSpPr>
          <p:cNvPr id="3" name="Content Placeholder 2"/>
          <p:cNvSpPr>
            <a:spLocks noGrp="1"/>
          </p:cNvSpPr>
          <p:nvPr>
            <p:ph idx="1"/>
          </p:nvPr>
        </p:nvSpPr>
        <p:spPr>
          <a:xfrm>
            <a:off x="768096" y="1091184"/>
            <a:ext cx="7842504" cy="5218176"/>
          </a:xfrm>
        </p:spPr>
        <p:txBody>
          <a:bodyPr>
            <a:normAutofit fontScale="92500" lnSpcReduction="10000"/>
          </a:bodyPr>
          <a:lstStyle/>
          <a:p>
            <a:r>
              <a:rPr lang="en-US" dirty="0" smtClean="0"/>
              <a:t>The </a:t>
            </a:r>
            <a:r>
              <a:rPr lang="en-US" dirty="0"/>
              <a:t>reason that the issuer is a third party and not the company itself is that the promissory note is a private transaction and monitoring and certification of company actions would be easier. </a:t>
            </a:r>
            <a:endParaRPr lang="en-US" dirty="0" smtClean="0"/>
          </a:p>
          <a:p>
            <a:r>
              <a:rPr lang="en-US" dirty="0" smtClean="0"/>
              <a:t>Using </a:t>
            </a:r>
            <a:r>
              <a:rPr lang="en-US" dirty="0"/>
              <a:t>a third-party issuer also reduces coordination costs and removes the onus from the company and instead puts it on NPOs that, presumably, are already interested in such outcomes and are set up to promote such actions</a:t>
            </a:r>
            <a:r>
              <a:rPr lang="en-US" dirty="0" smtClean="0"/>
              <a:t>.</a:t>
            </a:r>
            <a:endParaRPr lang="en-US" dirty="0"/>
          </a:p>
          <a:p>
            <a:r>
              <a:rPr lang="en-US" dirty="0"/>
              <a:t>If the company itself issues the bonds, there is the problem of moral hazard.  The company could lay out a straw man alternative with respect to which, the proposed investment reduces GHG emissions, </a:t>
            </a:r>
            <a:r>
              <a:rPr lang="en-US" dirty="0" smtClean="0"/>
              <a:t>e.g.  </a:t>
            </a:r>
            <a:r>
              <a:rPr lang="en-US" dirty="0"/>
              <a:t>This makes it desirable for the issuer to be a third </a:t>
            </a:r>
            <a:r>
              <a:rPr lang="en-US" dirty="0" smtClean="0"/>
              <a:t>party.</a:t>
            </a:r>
          </a:p>
          <a:p>
            <a:r>
              <a:rPr lang="en-US" dirty="0" smtClean="0"/>
              <a:t>An </a:t>
            </a:r>
            <a:r>
              <a:rPr lang="en-US" dirty="0"/>
              <a:t>issuer might refuse to work with a company that seeks out a bond. Or, an issuer could adopt a policy of only working with companies that have made genuine efforts at improving their ESG activities over time. Both strategies should reduce the risk of moral hazard whenever CSR bonds are used.</a:t>
            </a:r>
          </a:p>
          <a:p>
            <a:endParaRPr lang="en-US" dirty="0"/>
          </a:p>
        </p:txBody>
      </p:sp>
    </p:spTree>
    <p:extLst>
      <p:ext uri="{BB962C8B-B14F-4D97-AF65-F5344CB8AC3E}">
        <p14:creationId xmlns:p14="http://schemas.microsoft.com/office/powerpoint/2010/main" val="6357500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304800"/>
            <a:ext cx="7290054" cy="533400"/>
          </a:xfrm>
        </p:spPr>
        <p:txBody>
          <a:bodyPr>
            <a:normAutofit fontScale="90000"/>
          </a:bodyPr>
          <a:lstStyle/>
          <a:p>
            <a:r>
              <a:rPr lang="en-US" dirty="0" smtClean="0"/>
              <a:t>Benefits of CSR bonds</a:t>
            </a:r>
            <a:endParaRPr lang="en-US" dirty="0"/>
          </a:p>
        </p:txBody>
      </p:sp>
      <p:sp>
        <p:nvSpPr>
          <p:cNvPr id="3" name="Content Placeholder 2"/>
          <p:cNvSpPr>
            <a:spLocks noGrp="1"/>
          </p:cNvSpPr>
          <p:nvPr>
            <p:ph idx="1"/>
          </p:nvPr>
        </p:nvSpPr>
        <p:spPr>
          <a:xfrm>
            <a:off x="768096" y="990600"/>
            <a:ext cx="8223504" cy="5562600"/>
          </a:xfrm>
        </p:spPr>
        <p:txBody>
          <a:bodyPr>
            <a:normAutofit fontScale="92500" lnSpcReduction="10000"/>
          </a:bodyPr>
          <a:lstStyle/>
          <a:p>
            <a:r>
              <a:rPr lang="en-US" dirty="0" smtClean="0"/>
              <a:t>CSR bonds </a:t>
            </a:r>
            <a:r>
              <a:rPr lang="en-US" dirty="0"/>
              <a:t>could not just alter practices at the targeted company, but also transform entire industries. </a:t>
            </a:r>
            <a:r>
              <a:rPr lang="en-US" dirty="0" smtClean="0"/>
              <a:t> For example, </a:t>
            </a:r>
            <a:r>
              <a:rPr lang="en-US" dirty="0"/>
              <a:t>McDonald’s buys 3.4 billion pounds of </a:t>
            </a:r>
            <a:r>
              <a:rPr lang="en-US" dirty="0" smtClean="0"/>
              <a:t>potatoes – approximately </a:t>
            </a:r>
            <a:r>
              <a:rPr lang="en-US" dirty="0"/>
              <a:t>7% of U.S. </a:t>
            </a:r>
            <a:r>
              <a:rPr lang="en-US" dirty="0" smtClean="0"/>
              <a:t>production. </a:t>
            </a:r>
            <a:r>
              <a:rPr lang="en-US" dirty="0"/>
              <a:t>Therefore, the company has the ability to alter supply chain dynamics as a buyer. </a:t>
            </a:r>
            <a:r>
              <a:rPr lang="en-US" dirty="0" smtClean="0"/>
              <a:t> If </a:t>
            </a:r>
            <a:r>
              <a:rPr lang="en-US" dirty="0"/>
              <a:t>a CSR bond was used to push McDonald’s to buy organic </a:t>
            </a:r>
            <a:r>
              <a:rPr lang="en-US" dirty="0" smtClean="0"/>
              <a:t>potatoes, </a:t>
            </a:r>
            <a:r>
              <a:rPr lang="en-US" dirty="0"/>
              <a:t>the developing norm could encourage other companies </a:t>
            </a:r>
            <a:r>
              <a:rPr lang="en-US" dirty="0" smtClean="0"/>
              <a:t>to follow suit.</a:t>
            </a:r>
          </a:p>
          <a:p>
            <a:r>
              <a:rPr lang="en-US" dirty="0"/>
              <a:t>CSR bonds could also be used to overcome coordination costs for prosocial individuals. </a:t>
            </a:r>
            <a:r>
              <a:rPr lang="en-US" dirty="0" smtClean="0"/>
              <a:t>For example, Walmart is </a:t>
            </a:r>
            <a:r>
              <a:rPr lang="en-US" dirty="0"/>
              <a:t>one of the biggest sellers of guns in the </a:t>
            </a:r>
            <a:r>
              <a:rPr lang="en-US" dirty="0" smtClean="0"/>
              <a:t>world.  If a nonprofit promised Walmart funds if it stopped selling guns, the possibility of changing Walmart’s practices might </a:t>
            </a:r>
            <a:r>
              <a:rPr lang="en-US" dirty="0"/>
              <a:t>overcome coordination costs of dispersed individuals who value a prosocial corporate decision. </a:t>
            </a:r>
            <a:endParaRPr lang="en-US" dirty="0" smtClean="0"/>
          </a:p>
          <a:p>
            <a:r>
              <a:rPr lang="en-US" dirty="0" smtClean="0"/>
              <a:t>Finally, </a:t>
            </a:r>
            <a:r>
              <a:rPr lang="en-US" dirty="0"/>
              <a:t>corporate philanthropy </a:t>
            </a:r>
            <a:r>
              <a:rPr lang="en-US" dirty="0" smtClean="0"/>
              <a:t>is likely to provide a </a:t>
            </a:r>
            <a:r>
              <a:rPr lang="en-US" dirty="0"/>
              <a:t>higher marginal return than individual philanthropy aimed at accomplishing the same result</a:t>
            </a:r>
            <a:r>
              <a:rPr lang="en-US" dirty="0" smtClean="0"/>
              <a:t>.  For example, a CSR bond aimed at keeping Harley-Davidson operating in the US and maintaining jobs in the US would require less money for the same buck because of the intermediary’s bargaining power.</a:t>
            </a:r>
            <a:endParaRPr lang="en-US" dirty="0"/>
          </a:p>
        </p:txBody>
      </p:sp>
    </p:spTree>
    <p:extLst>
      <p:ext uri="{BB962C8B-B14F-4D97-AF65-F5344CB8AC3E}">
        <p14:creationId xmlns:p14="http://schemas.microsoft.com/office/powerpoint/2010/main" val="40531358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304800"/>
            <a:ext cx="7842504" cy="786384"/>
          </a:xfrm>
        </p:spPr>
        <p:txBody>
          <a:bodyPr>
            <a:normAutofit fontScale="90000"/>
          </a:bodyPr>
          <a:lstStyle/>
          <a:p>
            <a:r>
              <a:rPr lang="en-US" dirty="0" smtClean="0"/>
              <a:t>Green/sustainability </a:t>
            </a:r>
            <a:r>
              <a:rPr lang="en-US" dirty="0"/>
              <a:t>bonds </a:t>
            </a:r>
            <a:r>
              <a:rPr lang="en-US" dirty="0" smtClean="0"/>
              <a:t>vs </a:t>
            </a:r>
            <a:r>
              <a:rPr lang="en-US" dirty="0"/>
              <a:t>CSR Bonds</a:t>
            </a:r>
          </a:p>
        </p:txBody>
      </p:sp>
      <p:sp>
        <p:nvSpPr>
          <p:cNvPr id="3" name="Content Placeholder 2"/>
          <p:cNvSpPr>
            <a:spLocks noGrp="1"/>
          </p:cNvSpPr>
          <p:nvPr>
            <p:ph idx="1"/>
          </p:nvPr>
        </p:nvSpPr>
        <p:spPr>
          <a:xfrm>
            <a:off x="768096" y="1091184"/>
            <a:ext cx="8147304" cy="5614416"/>
          </a:xfrm>
        </p:spPr>
        <p:txBody>
          <a:bodyPr>
            <a:normAutofit fontScale="85000" lnSpcReduction="10000"/>
          </a:bodyPr>
          <a:lstStyle/>
          <a:p>
            <a:r>
              <a:rPr lang="en-US" dirty="0"/>
              <a:t>The main difference between a green bond and a CSR bond is that the latter </a:t>
            </a:r>
            <a:r>
              <a:rPr lang="en-US" dirty="0" smtClean="0"/>
              <a:t>are </a:t>
            </a:r>
            <a:r>
              <a:rPr lang="en-US" dirty="0"/>
              <a:t>designed to push companies to make profit-sacrificing projects. </a:t>
            </a:r>
            <a:endParaRPr lang="en-US" dirty="0" smtClean="0"/>
          </a:p>
          <a:p>
            <a:r>
              <a:rPr lang="en-US" dirty="0" smtClean="0"/>
              <a:t>By </a:t>
            </a:r>
            <a:r>
              <a:rPr lang="en-US" dirty="0"/>
              <a:t>contrast, a green bond simply allows companies to secure funding for profit-maximizing green </a:t>
            </a:r>
            <a:r>
              <a:rPr lang="en-US" dirty="0" smtClean="0"/>
              <a:t>projects – projects </a:t>
            </a:r>
            <a:r>
              <a:rPr lang="en-US" dirty="0"/>
              <a:t>that would be worth the cost of the debt. </a:t>
            </a:r>
            <a:endParaRPr lang="en-US" dirty="0" smtClean="0"/>
          </a:p>
          <a:p>
            <a:r>
              <a:rPr lang="en-US" dirty="0" smtClean="0"/>
              <a:t>Any </a:t>
            </a:r>
            <a:r>
              <a:rPr lang="en-US" dirty="0"/>
              <a:t>individual who values the decision more than its cost could contribute to </a:t>
            </a:r>
            <a:r>
              <a:rPr lang="en-US" dirty="0" smtClean="0"/>
              <a:t>a CSR bond</a:t>
            </a:r>
            <a:r>
              <a:rPr lang="en-US" dirty="0"/>
              <a:t>. To provide an incentive to depart from wealth maximization, the individuals would stipulate that their contribution would be forgiven if the decision was implemented, therefore allowing the company to undertake projects that are socially optimal, but not optimal in a narrow corporate cashflow sense, at market rates.  If the company fails to act, however, the investor would get their money back plus penalty interest, which serves as a commitment mechanism for the issuer</a:t>
            </a:r>
            <a:r>
              <a:rPr lang="en-US" dirty="0" smtClean="0"/>
              <a:t>.</a:t>
            </a:r>
            <a:endParaRPr lang="en-US" dirty="0"/>
          </a:p>
          <a:p>
            <a:r>
              <a:rPr lang="en-US" dirty="0"/>
              <a:t>The advantage of this is that the investor gets a way to not only take a lower yield in return for socially desirable outcomes, but actually to take a negative return.  The penalty in case the firm should not follow through also provides a further incentive.  In order to ensure that the promised action gets undertaken, bondholders could secure information rights or the right to monitor operations until the scrubbers are installed.  This would make it different from a standard bond that has a specific use specified in the bond indenture</a:t>
            </a:r>
            <a:r>
              <a:rPr lang="en-US" dirty="0" smtClean="0"/>
              <a:t>.</a:t>
            </a:r>
            <a:endParaRPr lang="en-US" dirty="0"/>
          </a:p>
        </p:txBody>
      </p:sp>
    </p:spTree>
    <p:extLst>
      <p:ext uri="{BB962C8B-B14F-4D97-AF65-F5344CB8AC3E}">
        <p14:creationId xmlns:p14="http://schemas.microsoft.com/office/powerpoint/2010/main" val="3443567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SIB outcomes: cashflows?</a:t>
            </a:r>
            <a:endParaRPr lang="en-US" dirty="0"/>
          </a:p>
        </p:txBody>
      </p:sp>
      <p:sp>
        <p:nvSpPr>
          <p:cNvPr id="3" name="Content Placeholder 2"/>
          <p:cNvSpPr>
            <a:spLocks noGrp="1"/>
          </p:cNvSpPr>
          <p:nvPr>
            <p:ph idx="1"/>
          </p:nvPr>
        </p:nvSpPr>
        <p:spPr>
          <a:xfrm>
            <a:off x="768096" y="1091184"/>
            <a:ext cx="7994904" cy="5538216"/>
          </a:xfrm>
        </p:spPr>
        <p:txBody>
          <a:bodyPr>
            <a:normAutofit fontScale="92500"/>
          </a:bodyPr>
          <a:lstStyle/>
          <a:p>
            <a:r>
              <a:rPr lang="en-US" dirty="0" smtClean="0"/>
              <a:t>Many SIBS focus </a:t>
            </a:r>
            <a:r>
              <a:rPr lang="en-US" dirty="0"/>
              <a:t>on programs with near-term cost </a:t>
            </a:r>
            <a:r>
              <a:rPr lang="en-US" dirty="0" smtClean="0"/>
              <a:t>savings as is the case with the Junior Code Academy SIB described later.  However, </a:t>
            </a:r>
            <a:r>
              <a:rPr lang="en-US" dirty="0"/>
              <a:t>it is </a:t>
            </a:r>
            <a:r>
              <a:rPr lang="en-US" dirty="0" smtClean="0"/>
              <a:t>possible that </a:t>
            </a:r>
            <a:r>
              <a:rPr lang="en-US" dirty="0"/>
              <a:t>SIBs could </a:t>
            </a:r>
            <a:r>
              <a:rPr lang="en-US" dirty="0" smtClean="0"/>
              <a:t>finance </a:t>
            </a:r>
            <a:r>
              <a:rPr lang="en-US" dirty="0"/>
              <a:t>programs that do not necessarily lead to </a:t>
            </a:r>
            <a:r>
              <a:rPr lang="en-US" dirty="0" smtClean="0"/>
              <a:t>savings or </a:t>
            </a:r>
            <a:r>
              <a:rPr lang="en-US" dirty="0"/>
              <a:t>that </a:t>
            </a:r>
            <a:r>
              <a:rPr lang="en-US" dirty="0" smtClean="0"/>
              <a:t>offer </a:t>
            </a:r>
            <a:r>
              <a:rPr lang="en-US" dirty="0"/>
              <a:t>longer-term or more </a:t>
            </a:r>
            <a:r>
              <a:rPr lang="en-US" dirty="0" smtClean="0"/>
              <a:t>diffuse </a:t>
            </a:r>
            <a:r>
              <a:rPr lang="en-US" dirty="0"/>
              <a:t>savings. </a:t>
            </a:r>
            <a:endParaRPr lang="en-US" dirty="0" smtClean="0"/>
          </a:p>
          <a:p>
            <a:r>
              <a:rPr lang="en-US" dirty="0" smtClean="0"/>
              <a:t>For </a:t>
            </a:r>
            <a:r>
              <a:rPr lang="en-US" dirty="0"/>
              <a:t>instance, </a:t>
            </a:r>
            <a:r>
              <a:rPr lang="en-US" dirty="0" smtClean="0"/>
              <a:t>preschool programs </a:t>
            </a:r>
            <a:r>
              <a:rPr lang="en-US" dirty="0"/>
              <a:t>for low-income children have been shown to be very </a:t>
            </a:r>
            <a:r>
              <a:rPr lang="en-US" dirty="0" smtClean="0"/>
              <a:t>effective, but </a:t>
            </a:r>
            <a:r>
              <a:rPr lang="en-US" dirty="0"/>
              <a:t>their outcomes are manifest years later in the form of better high </a:t>
            </a:r>
            <a:r>
              <a:rPr lang="en-US" dirty="0" smtClean="0"/>
              <a:t>school graduation </a:t>
            </a:r>
            <a:r>
              <a:rPr lang="en-US" dirty="0"/>
              <a:t>rates, improved health outcomes as adults, and lower crime </a:t>
            </a:r>
            <a:r>
              <a:rPr lang="en-US" dirty="0" smtClean="0"/>
              <a:t>rates.</a:t>
            </a:r>
          </a:p>
          <a:p>
            <a:r>
              <a:rPr lang="en-US" dirty="0" smtClean="0"/>
              <a:t>Government </a:t>
            </a:r>
            <a:r>
              <a:rPr lang="en-US" dirty="0"/>
              <a:t>could agree to participate in SIBs for such public-sector priorities</a:t>
            </a:r>
            <a:r>
              <a:rPr lang="en-US" dirty="0" smtClean="0"/>
              <a:t>, despite </a:t>
            </a:r>
            <a:r>
              <a:rPr lang="en-US" dirty="0"/>
              <a:t>a lack of </a:t>
            </a:r>
            <a:r>
              <a:rPr lang="en-US" dirty="0" smtClean="0"/>
              <a:t>sufficient </a:t>
            </a:r>
            <a:r>
              <a:rPr lang="en-US" dirty="0"/>
              <a:t>levels of immediate savings to cover program costs</a:t>
            </a:r>
            <a:r>
              <a:rPr lang="en-US" dirty="0" smtClean="0"/>
              <a:t>. </a:t>
            </a:r>
          </a:p>
          <a:p>
            <a:r>
              <a:rPr lang="en-US" dirty="0" smtClean="0"/>
              <a:t>Alternatively</a:t>
            </a:r>
            <a:r>
              <a:rPr lang="en-US" dirty="0"/>
              <a:t>, in lieu of government, corporations and foundations </a:t>
            </a:r>
            <a:r>
              <a:rPr lang="en-US" dirty="0" smtClean="0"/>
              <a:t>could participate </a:t>
            </a:r>
            <a:r>
              <a:rPr lang="en-US" dirty="0"/>
              <a:t>as </a:t>
            </a:r>
            <a:r>
              <a:rPr lang="en-US" dirty="0" err="1"/>
              <a:t>payors</a:t>
            </a:r>
            <a:r>
              <a:rPr lang="en-US" dirty="0"/>
              <a:t>. Where corporations (such as health insurers) </a:t>
            </a:r>
            <a:r>
              <a:rPr lang="en-US" dirty="0" smtClean="0"/>
              <a:t>benefit from </a:t>
            </a:r>
            <a:r>
              <a:rPr lang="en-US" dirty="0"/>
              <a:t>SIB programs, they may see an incentive to agree to pay investors </a:t>
            </a:r>
            <a:r>
              <a:rPr lang="en-US" dirty="0" smtClean="0"/>
              <a:t>if </a:t>
            </a:r>
            <a:r>
              <a:rPr lang="en-US" dirty="0"/>
              <a:t>outcomes (such as smoking cessation) are achieved.</a:t>
            </a:r>
          </a:p>
        </p:txBody>
      </p:sp>
    </p:spTree>
    <p:extLst>
      <p:ext uri="{BB962C8B-B14F-4D97-AF65-F5344CB8AC3E}">
        <p14:creationId xmlns:p14="http://schemas.microsoft.com/office/powerpoint/2010/main" val="1577811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a:t>
            </a:r>
            <a:endParaRPr lang="en-US" dirty="0"/>
          </a:p>
        </p:txBody>
      </p:sp>
      <p:sp>
        <p:nvSpPr>
          <p:cNvPr id="3" name="Content Placeholder 2"/>
          <p:cNvSpPr>
            <a:spLocks noGrp="1"/>
          </p:cNvSpPr>
          <p:nvPr>
            <p:ph idx="1"/>
          </p:nvPr>
        </p:nvSpPr>
        <p:spPr/>
        <p:txBody>
          <a:bodyPr>
            <a:normAutofit fontScale="92500"/>
          </a:bodyPr>
          <a:lstStyle/>
          <a:p>
            <a:r>
              <a:rPr lang="en-US" dirty="0" smtClean="0"/>
              <a:t>“Understanding Social Impact Bonds,” OECD Working Paper, 2016. </a:t>
            </a:r>
            <a:r>
              <a:rPr lang="en-US" dirty="0" smtClean="0">
                <a:hlinkClick r:id="rId2"/>
              </a:rPr>
              <a:t>https://www.oecd.org/cfe/leed/UnderstandingSIBsLux-WorkingPaper.pdf</a:t>
            </a:r>
            <a:r>
              <a:rPr lang="en-US" dirty="0" smtClean="0"/>
              <a:t>  </a:t>
            </a:r>
            <a:endParaRPr lang="en-US" dirty="0"/>
          </a:p>
          <a:p>
            <a:r>
              <a:rPr lang="en-US" dirty="0"/>
              <a:t>Dorothy S. </a:t>
            </a:r>
            <a:r>
              <a:rPr lang="en-US" dirty="0" smtClean="0"/>
              <a:t>Lund, “Corporate Finance for Social Good,” </a:t>
            </a:r>
            <a:r>
              <a:rPr lang="en-US" i="1" dirty="0" smtClean="0"/>
              <a:t>Columbia </a:t>
            </a:r>
            <a:r>
              <a:rPr lang="en-US" i="1" dirty="0"/>
              <a:t>Law Review</a:t>
            </a:r>
            <a:r>
              <a:rPr lang="en-US" dirty="0"/>
              <a:t>, </a:t>
            </a:r>
            <a:r>
              <a:rPr lang="en-US" dirty="0" smtClean="0"/>
              <a:t>June 2021</a:t>
            </a:r>
            <a:r>
              <a:rPr lang="en-US" dirty="0"/>
              <a:t>, Vol. 121, No. </a:t>
            </a:r>
            <a:r>
              <a:rPr lang="en-US" dirty="0" smtClean="0"/>
              <a:t>5, </a:t>
            </a:r>
            <a:r>
              <a:rPr lang="en-US" dirty="0"/>
              <a:t>pp. 1617-1658 </a:t>
            </a:r>
            <a:endParaRPr lang="en-US" dirty="0" smtClean="0"/>
          </a:p>
          <a:p>
            <a:r>
              <a:rPr lang="en-US" dirty="0" smtClean="0"/>
              <a:t>Cynthia </a:t>
            </a:r>
            <a:r>
              <a:rPr lang="en-US" dirty="0" err="1"/>
              <a:t>Shanmugalingam</a:t>
            </a:r>
            <a:r>
              <a:rPr lang="en-US" dirty="0"/>
              <a:t>, Jack Graham, Simon Tucker and Geoff </a:t>
            </a:r>
            <a:r>
              <a:rPr lang="en-US" dirty="0" err="1"/>
              <a:t>Mulgan</a:t>
            </a:r>
            <a:r>
              <a:rPr lang="en-US" dirty="0"/>
              <a:t> </a:t>
            </a:r>
            <a:r>
              <a:rPr lang="en-US" dirty="0" smtClean="0"/>
              <a:t>“Growing Social Ventures,” NESTA Policy Paper.  </a:t>
            </a:r>
            <a:r>
              <a:rPr lang="en-US" dirty="0" smtClean="0">
                <a:hlinkClick r:id="rId3"/>
              </a:rPr>
              <a:t>https</a:t>
            </a:r>
            <a:r>
              <a:rPr lang="en-US" dirty="0">
                <a:hlinkClick r:id="rId3"/>
              </a:rPr>
              <a:t>://</a:t>
            </a:r>
            <a:r>
              <a:rPr lang="en-US" dirty="0" smtClean="0">
                <a:hlinkClick r:id="rId3"/>
              </a:rPr>
              <a:t>youngfoundation.org/wp-content/uploads/2012/10/Growing-Social-Ventures-2011.pdf</a:t>
            </a:r>
            <a:endParaRPr lang="en-US" dirty="0" smtClean="0"/>
          </a:p>
          <a:p>
            <a:r>
              <a:rPr lang="en-US" dirty="0" smtClean="0"/>
              <a:t>Social Finance Inc. Report: “Social Impact Bonds: An Overview.”</a:t>
            </a:r>
          </a:p>
          <a:p>
            <a:r>
              <a:rPr lang="en-US" dirty="0" err="1" smtClean="0"/>
              <a:t>Hajer</a:t>
            </a:r>
            <a:r>
              <a:rPr lang="en-US" dirty="0" smtClean="0"/>
              <a:t>, Jesse and John Loxley. 2021. </a:t>
            </a:r>
            <a:r>
              <a:rPr lang="en-US" i="1" dirty="0"/>
              <a:t>Social Service, Private </a:t>
            </a:r>
            <a:r>
              <a:rPr lang="en-US" i="1" dirty="0" smtClean="0"/>
              <a:t>Gain</a:t>
            </a:r>
            <a:r>
              <a:rPr lang="en-US" dirty="0" smtClean="0"/>
              <a:t>, Toronto: University of Toronto Press. </a:t>
            </a:r>
            <a:endParaRPr lang="en-US" dirty="0"/>
          </a:p>
        </p:txBody>
      </p:sp>
    </p:spTree>
    <p:extLst>
      <p:ext uri="{BB962C8B-B14F-4D97-AF65-F5344CB8AC3E}">
        <p14:creationId xmlns:p14="http://schemas.microsoft.com/office/powerpoint/2010/main" val="35436703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SIB Mechanism</a:t>
            </a:r>
            <a:endParaRPr lang="en-US" dirty="0"/>
          </a:p>
        </p:txBody>
      </p:sp>
      <p:pic>
        <p:nvPicPr>
          <p:cNvPr id="4" name="Picture 3"/>
          <p:cNvPicPr>
            <a:picLocks noChangeAspect="1"/>
          </p:cNvPicPr>
          <p:nvPr/>
        </p:nvPicPr>
        <p:blipFill>
          <a:blip r:embed="rId2"/>
          <a:stretch>
            <a:fillRect/>
          </a:stretch>
        </p:blipFill>
        <p:spPr>
          <a:xfrm>
            <a:off x="1268020" y="990600"/>
            <a:ext cx="7266379" cy="5362727"/>
          </a:xfrm>
          <a:prstGeom prst="rect">
            <a:avLst/>
          </a:prstGeom>
        </p:spPr>
      </p:pic>
    </p:spTree>
    <p:extLst>
      <p:ext uri="{BB962C8B-B14F-4D97-AF65-F5344CB8AC3E}">
        <p14:creationId xmlns:p14="http://schemas.microsoft.com/office/powerpoint/2010/main" val="3431851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Identity of intermediaries</a:t>
            </a:r>
            <a:endParaRPr lang="en-US" dirty="0"/>
          </a:p>
        </p:txBody>
      </p:sp>
      <p:sp>
        <p:nvSpPr>
          <p:cNvPr id="3" name="Content Placeholder 2"/>
          <p:cNvSpPr>
            <a:spLocks noGrp="1"/>
          </p:cNvSpPr>
          <p:nvPr>
            <p:ph idx="1"/>
          </p:nvPr>
        </p:nvSpPr>
        <p:spPr>
          <a:xfrm>
            <a:off x="768096" y="1091184"/>
            <a:ext cx="7766304" cy="5309616"/>
          </a:xfrm>
        </p:spPr>
        <p:txBody>
          <a:bodyPr>
            <a:normAutofit/>
          </a:bodyPr>
          <a:lstStyle/>
          <a:p>
            <a:r>
              <a:rPr lang="en-US" dirty="0" smtClean="0"/>
              <a:t>Intermediaries should have multi-disciplinary </a:t>
            </a:r>
            <a:r>
              <a:rPr lang="en-US" dirty="0"/>
              <a:t>knowledge across the </a:t>
            </a:r>
            <a:r>
              <a:rPr lang="en-US" dirty="0" smtClean="0"/>
              <a:t>financial</a:t>
            </a:r>
            <a:r>
              <a:rPr lang="en-US" dirty="0"/>
              <a:t>, governmental, </a:t>
            </a:r>
            <a:r>
              <a:rPr lang="en-US" dirty="0" smtClean="0"/>
              <a:t>and social </a:t>
            </a:r>
            <a:r>
              <a:rPr lang="en-US" dirty="0"/>
              <a:t>sectors, and strong working relationships with evaluation </a:t>
            </a:r>
            <a:r>
              <a:rPr lang="en-US" dirty="0" smtClean="0"/>
              <a:t>firms and subject-matter </a:t>
            </a:r>
            <a:r>
              <a:rPr lang="en-US" dirty="0"/>
              <a:t>experts</a:t>
            </a:r>
            <a:r>
              <a:rPr lang="en-US" dirty="0" smtClean="0"/>
              <a:t>.  They aggregate and match finance</a:t>
            </a:r>
            <a:r>
              <a:rPr lang="en-US" dirty="0"/>
              <a:t>, skills, physical </a:t>
            </a:r>
            <a:r>
              <a:rPr lang="en-US" dirty="0" smtClean="0"/>
              <a:t>collaboration space</a:t>
            </a:r>
            <a:r>
              <a:rPr lang="en-US" dirty="0"/>
              <a:t>, evidence, technologies and </a:t>
            </a:r>
            <a:r>
              <a:rPr lang="en-US" dirty="0" smtClean="0"/>
              <a:t>networks.</a:t>
            </a:r>
          </a:p>
          <a:p>
            <a:r>
              <a:rPr lang="en-US" dirty="0" smtClean="0"/>
              <a:t>Some intermediaries have </a:t>
            </a:r>
            <a:r>
              <a:rPr lang="en-US" dirty="0"/>
              <a:t>backgrounds in investment, some in design</a:t>
            </a:r>
            <a:r>
              <a:rPr lang="en-US" dirty="0" smtClean="0"/>
              <a:t>, some </a:t>
            </a:r>
            <a:r>
              <a:rPr lang="en-US" dirty="0"/>
              <a:t>in the voluntary sector, and some in </a:t>
            </a:r>
            <a:r>
              <a:rPr lang="en-US" dirty="0" smtClean="0"/>
              <a:t>public services. They can </a:t>
            </a:r>
            <a:r>
              <a:rPr lang="en-US" dirty="0"/>
              <a:t>come from one of many </a:t>
            </a:r>
            <a:r>
              <a:rPr lang="en-US" dirty="0" smtClean="0"/>
              <a:t>categories: </a:t>
            </a:r>
          </a:p>
          <a:p>
            <a:pPr lvl="1"/>
            <a:r>
              <a:rPr lang="en-US" dirty="0" smtClean="0"/>
              <a:t>Social </a:t>
            </a:r>
            <a:r>
              <a:rPr lang="en-US" dirty="0"/>
              <a:t>venture funds; incubators</a:t>
            </a:r>
            <a:r>
              <a:rPr lang="en-US" dirty="0" smtClean="0"/>
              <a:t>; providers </a:t>
            </a:r>
            <a:r>
              <a:rPr lang="en-US" dirty="0"/>
              <a:t>of technical assistance; service </a:t>
            </a:r>
            <a:r>
              <a:rPr lang="en-US" dirty="0" smtClean="0"/>
              <a:t>designers; </a:t>
            </a:r>
            <a:r>
              <a:rPr lang="en-US" dirty="0"/>
              <a:t>impact monitoring agencies; specialist </a:t>
            </a:r>
            <a:r>
              <a:rPr lang="en-US" dirty="0" smtClean="0"/>
              <a:t>recruitment consultancies</a:t>
            </a:r>
            <a:r>
              <a:rPr lang="en-US" dirty="0"/>
              <a:t>; skills and training </a:t>
            </a:r>
            <a:r>
              <a:rPr lang="en-US" dirty="0" smtClean="0"/>
              <a:t>organizations and </a:t>
            </a:r>
            <a:r>
              <a:rPr lang="en-US" dirty="0"/>
              <a:t>providers of </a:t>
            </a:r>
            <a:r>
              <a:rPr lang="en-US" dirty="0" smtClean="0"/>
              <a:t>networks.</a:t>
            </a:r>
          </a:p>
          <a:p>
            <a:pPr marL="0" indent="0">
              <a:buNone/>
            </a:pPr>
            <a:r>
              <a:rPr lang="en-US" dirty="0" smtClean="0"/>
              <a:t>In general, they form an infrastructure </a:t>
            </a:r>
            <a:r>
              <a:rPr lang="en-US" dirty="0"/>
              <a:t>that serves </a:t>
            </a:r>
            <a:r>
              <a:rPr lang="en-US" dirty="0" smtClean="0"/>
              <a:t>organizations </a:t>
            </a:r>
            <a:r>
              <a:rPr lang="en-US" dirty="0"/>
              <a:t>with </a:t>
            </a:r>
            <a:r>
              <a:rPr lang="en-US" dirty="0" smtClean="0"/>
              <a:t>a social</a:t>
            </a:r>
            <a:r>
              <a:rPr lang="en-US" dirty="0"/>
              <a:t>, rather than purely profitable, focus. </a:t>
            </a:r>
          </a:p>
        </p:txBody>
      </p:sp>
    </p:spTree>
    <p:extLst>
      <p:ext uri="{BB962C8B-B14F-4D97-AF65-F5344CB8AC3E}">
        <p14:creationId xmlns:p14="http://schemas.microsoft.com/office/powerpoint/2010/main" val="3460045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304800"/>
            <a:ext cx="8147304" cy="786384"/>
          </a:xfrm>
        </p:spPr>
        <p:txBody>
          <a:bodyPr>
            <a:normAutofit fontScale="90000"/>
          </a:bodyPr>
          <a:lstStyle/>
          <a:p>
            <a:r>
              <a:rPr lang="en-US" dirty="0"/>
              <a:t>VERTICALLY INTEGRATED INTERMEDIATION MODEL</a:t>
            </a:r>
          </a:p>
        </p:txBody>
      </p:sp>
      <p:pic>
        <p:nvPicPr>
          <p:cNvPr id="4" name="Picture 3"/>
          <p:cNvPicPr>
            <a:picLocks noChangeAspect="1"/>
          </p:cNvPicPr>
          <p:nvPr/>
        </p:nvPicPr>
        <p:blipFill>
          <a:blip r:embed="rId2"/>
          <a:stretch>
            <a:fillRect/>
          </a:stretch>
        </p:blipFill>
        <p:spPr>
          <a:xfrm>
            <a:off x="580627" y="1219200"/>
            <a:ext cx="8436119" cy="3429000"/>
          </a:xfrm>
          <a:prstGeom prst="rect">
            <a:avLst/>
          </a:prstGeom>
        </p:spPr>
      </p:pic>
    </p:spTree>
    <p:extLst>
      <p:ext uri="{BB962C8B-B14F-4D97-AF65-F5344CB8AC3E}">
        <p14:creationId xmlns:p14="http://schemas.microsoft.com/office/powerpoint/2010/main" val="649339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need for sibs</a:t>
            </a:r>
            <a:endParaRPr lang="en-US" dirty="0"/>
          </a:p>
        </p:txBody>
      </p:sp>
      <p:sp>
        <p:nvSpPr>
          <p:cNvPr id="3" name="Content Placeholder 2"/>
          <p:cNvSpPr>
            <a:spLocks noGrp="1"/>
          </p:cNvSpPr>
          <p:nvPr>
            <p:ph idx="1"/>
          </p:nvPr>
        </p:nvSpPr>
        <p:spPr>
          <a:xfrm>
            <a:off x="768096" y="1091184"/>
            <a:ext cx="7994904" cy="5385816"/>
          </a:xfrm>
        </p:spPr>
        <p:txBody>
          <a:bodyPr>
            <a:normAutofit lnSpcReduction="10000"/>
          </a:bodyPr>
          <a:lstStyle/>
          <a:p>
            <a:r>
              <a:rPr lang="en-US" dirty="0" smtClean="0"/>
              <a:t>Traditionally</a:t>
            </a:r>
            <a:r>
              <a:rPr lang="en-US" dirty="0"/>
              <a:t>, </a:t>
            </a:r>
            <a:r>
              <a:rPr lang="en-US" dirty="0" smtClean="0"/>
              <a:t>nonprofit </a:t>
            </a:r>
            <a:r>
              <a:rPr lang="en-US" dirty="0"/>
              <a:t>programs and social services </a:t>
            </a:r>
            <a:r>
              <a:rPr lang="en-US" dirty="0" smtClean="0"/>
              <a:t>have been </a:t>
            </a:r>
            <a:r>
              <a:rPr lang="en-US" dirty="0"/>
              <a:t>supported by government and philanthropy</a:t>
            </a:r>
            <a:r>
              <a:rPr lang="en-US" dirty="0" smtClean="0"/>
              <a:t>. </a:t>
            </a:r>
            <a:r>
              <a:rPr lang="en-US" dirty="0"/>
              <a:t>Limited funds are spread thinly across a fragmented </a:t>
            </a:r>
            <a:r>
              <a:rPr lang="en-US" dirty="0" smtClean="0"/>
              <a:t>nonprofit </a:t>
            </a:r>
            <a:r>
              <a:rPr lang="en-US" dirty="0"/>
              <a:t>landscape</a:t>
            </a:r>
            <a:r>
              <a:rPr lang="en-US" dirty="0" smtClean="0"/>
              <a:t>.  Commitments </a:t>
            </a:r>
            <a:r>
              <a:rPr lang="en-US" dirty="0"/>
              <a:t>tend to be of limited duration and too small to achieve scale</a:t>
            </a:r>
            <a:r>
              <a:rPr lang="en-US" dirty="0" smtClean="0"/>
              <a:t>.  </a:t>
            </a:r>
          </a:p>
          <a:p>
            <a:r>
              <a:rPr lang="en-US" dirty="0" smtClean="0"/>
              <a:t>Targeting </a:t>
            </a:r>
            <a:r>
              <a:rPr lang="en-US" dirty="0"/>
              <a:t>funding to the most </a:t>
            </a:r>
            <a:r>
              <a:rPr lang="en-US" dirty="0" smtClean="0"/>
              <a:t>effective </a:t>
            </a:r>
            <a:r>
              <a:rPr lang="en-US" dirty="0"/>
              <a:t>programs has </a:t>
            </a:r>
            <a:r>
              <a:rPr lang="en-US" dirty="0" smtClean="0"/>
              <a:t>proved challenging</a:t>
            </a:r>
            <a:r>
              <a:rPr lang="en-US" dirty="0"/>
              <a:t>, as the social sector lacks </a:t>
            </a:r>
            <a:r>
              <a:rPr lang="en-US" dirty="0" smtClean="0"/>
              <a:t>sufficient </a:t>
            </a:r>
            <a:r>
              <a:rPr lang="en-US" dirty="0"/>
              <a:t>measurement of participants</a:t>
            </a:r>
            <a:r>
              <a:rPr lang="en-US" dirty="0" smtClean="0"/>
              <a:t>’ outcomes</a:t>
            </a:r>
            <a:r>
              <a:rPr lang="en-US" dirty="0"/>
              <a:t>. </a:t>
            </a:r>
            <a:endParaRPr lang="en-US" dirty="0" smtClean="0"/>
          </a:p>
          <a:p>
            <a:r>
              <a:rPr lang="en-US" dirty="0" smtClean="0"/>
              <a:t>Nonprofits </a:t>
            </a:r>
            <a:r>
              <a:rPr lang="en-US" dirty="0"/>
              <a:t>spend </a:t>
            </a:r>
            <a:r>
              <a:rPr lang="en-US" dirty="0" smtClean="0"/>
              <a:t>significant </a:t>
            </a:r>
            <a:r>
              <a:rPr lang="en-US" dirty="0"/>
              <a:t>amounts of time </a:t>
            </a:r>
            <a:r>
              <a:rPr lang="en-US" dirty="0" smtClean="0"/>
              <a:t>raising short-term </a:t>
            </a:r>
            <a:r>
              <a:rPr lang="en-US" dirty="0"/>
              <a:t>money and are constrained in their ability to develop </a:t>
            </a:r>
            <a:r>
              <a:rPr lang="en-US" dirty="0" smtClean="0"/>
              <a:t>longer-term strategies.  The </a:t>
            </a:r>
            <a:r>
              <a:rPr lang="en-US" dirty="0"/>
              <a:t>lack of long-term funding constrains nonprofits’ growth and contributes to a high degree of fragmentation within the social sector</a:t>
            </a:r>
            <a:r>
              <a:rPr lang="en-US" dirty="0" smtClean="0"/>
              <a:t>.</a:t>
            </a:r>
            <a:r>
              <a:rPr lang="en-US" dirty="0"/>
              <a:t> </a:t>
            </a:r>
            <a:endParaRPr lang="en-US" dirty="0" smtClean="0"/>
          </a:p>
          <a:p>
            <a:r>
              <a:rPr lang="en-US" dirty="0" smtClean="0"/>
              <a:t>The </a:t>
            </a:r>
            <a:r>
              <a:rPr lang="en-US" dirty="0"/>
              <a:t>short-term imperatives of the election cycle leads government agencies to shy away from potentially risky, longer-term preventative investments</a:t>
            </a:r>
            <a:r>
              <a:rPr lang="en-US" dirty="0" smtClean="0"/>
              <a:t>.</a:t>
            </a:r>
          </a:p>
          <a:p>
            <a:endParaRPr lang="en-US" dirty="0"/>
          </a:p>
        </p:txBody>
      </p:sp>
    </p:spTree>
    <p:extLst>
      <p:ext uri="{BB962C8B-B14F-4D97-AF65-F5344CB8AC3E}">
        <p14:creationId xmlns:p14="http://schemas.microsoft.com/office/powerpoint/2010/main" val="38576219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Sibs</a:t>
            </a:r>
            <a:endParaRPr lang="en-US" dirty="0"/>
          </a:p>
        </p:txBody>
      </p:sp>
      <p:sp>
        <p:nvSpPr>
          <p:cNvPr id="3" name="Content Placeholder 2"/>
          <p:cNvSpPr>
            <a:spLocks noGrp="1"/>
          </p:cNvSpPr>
          <p:nvPr>
            <p:ph idx="1"/>
          </p:nvPr>
        </p:nvSpPr>
        <p:spPr>
          <a:xfrm>
            <a:off x="768096" y="1295400"/>
            <a:ext cx="7918704" cy="5013960"/>
          </a:xfrm>
        </p:spPr>
        <p:txBody>
          <a:bodyPr>
            <a:normAutofit lnSpcReduction="10000"/>
          </a:bodyPr>
          <a:lstStyle/>
          <a:p>
            <a:r>
              <a:rPr lang="en-US" dirty="0"/>
              <a:t>Aligning the interests of nonprofit service providers, private investors, and governments, SIBs raise private investment capital to fund prevention and early intervention programs that reduce the need for expensive crisis responses and safety-net services.</a:t>
            </a:r>
          </a:p>
          <a:p>
            <a:r>
              <a:rPr lang="en-US" dirty="0"/>
              <a:t>The government repays investors only if the interventions improve social outcomes, such as reducing homelessness or the number of repeat offenders in the criminal justice system. If improved outcomes are not achieved, the government is not required to repay the investors, thereby transferring the risk of funding prevention services to the private sector and ensuring accountability for taxpayer money.</a:t>
            </a:r>
          </a:p>
          <a:p>
            <a:r>
              <a:rPr lang="en-US" dirty="0"/>
              <a:t>The long-term </a:t>
            </a:r>
            <a:r>
              <a:rPr lang="en-US" dirty="0" smtClean="0"/>
              <a:t>orientation allows </a:t>
            </a:r>
            <a:r>
              <a:rPr lang="en-US" dirty="0"/>
              <a:t>a focus on funding for upstream prevention or early intervention programs that reduce the need for subsequent and more costly remediation.</a:t>
            </a:r>
          </a:p>
          <a:p>
            <a:endParaRPr lang="en-US" dirty="0"/>
          </a:p>
        </p:txBody>
      </p:sp>
    </p:spTree>
    <p:extLst>
      <p:ext uri="{BB962C8B-B14F-4D97-AF65-F5344CB8AC3E}">
        <p14:creationId xmlns:p14="http://schemas.microsoft.com/office/powerpoint/2010/main" val="39292847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304800"/>
            <a:ext cx="8071104" cy="786384"/>
          </a:xfrm>
        </p:spPr>
        <p:txBody>
          <a:bodyPr>
            <a:normAutofit fontScale="90000"/>
          </a:bodyPr>
          <a:lstStyle/>
          <a:p>
            <a:r>
              <a:rPr lang="en-US" dirty="0"/>
              <a:t>BENEFITS TO STAKEHOLDERS OF SUCCESSFUL SIBs</a:t>
            </a:r>
          </a:p>
        </p:txBody>
      </p:sp>
      <p:sp>
        <p:nvSpPr>
          <p:cNvPr id="3" name="Content Placeholder 2"/>
          <p:cNvSpPr>
            <a:spLocks noGrp="1"/>
          </p:cNvSpPr>
          <p:nvPr>
            <p:ph idx="1"/>
          </p:nvPr>
        </p:nvSpPr>
        <p:spPr>
          <a:xfrm>
            <a:off x="768096" y="5943600"/>
            <a:ext cx="7290055" cy="365760"/>
          </a:xfrm>
        </p:spPr>
        <p:txBody>
          <a:bodyPr>
            <a:normAutofit fontScale="92500" lnSpcReduction="10000"/>
          </a:bodyPr>
          <a:lstStyle/>
          <a:p>
            <a:r>
              <a:rPr lang="en-US" dirty="0" smtClean="0"/>
              <a:t>as</a:t>
            </a:r>
            <a:endParaRPr lang="en-US" dirty="0"/>
          </a:p>
        </p:txBody>
      </p:sp>
      <p:pic>
        <p:nvPicPr>
          <p:cNvPr id="4" name="Picture 3"/>
          <p:cNvPicPr>
            <a:picLocks noChangeAspect="1"/>
          </p:cNvPicPr>
          <p:nvPr/>
        </p:nvPicPr>
        <p:blipFill>
          <a:blip r:embed="rId2"/>
          <a:stretch>
            <a:fillRect/>
          </a:stretch>
        </p:blipFill>
        <p:spPr>
          <a:xfrm>
            <a:off x="703135" y="1091184"/>
            <a:ext cx="7419975" cy="4591050"/>
          </a:xfrm>
          <a:prstGeom prst="rect">
            <a:avLst/>
          </a:prstGeom>
        </p:spPr>
      </p:pic>
    </p:spTree>
    <p:extLst>
      <p:ext uri="{BB962C8B-B14F-4D97-AF65-F5344CB8AC3E}">
        <p14:creationId xmlns:p14="http://schemas.microsoft.com/office/powerpoint/2010/main" val="29787976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4E81107FE0A704B8458C943278B4E1F" ma:contentTypeVersion="14" ma:contentTypeDescription="Create a new document." ma:contentTypeScope="" ma:versionID="2fd5a7cb21a3863c95711824125798b0">
  <xsd:schema xmlns:xsd="http://www.w3.org/2001/XMLSchema" xmlns:xs="http://www.w3.org/2001/XMLSchema" xmlns:p="http://schemas.microsoft.com/office/2006/metadata/properties" xmlns:ns3="bcb18cd9-2614-41de-a438-05e8f58d2b4e" xmlns:ns4="9cd9834e-9656-4a9f-bc4d-b5b5e1a3e387" targetNamespace="http://schemas.microsoft.com/office/2006/metadata/properties" ma:root="true" ma:fieldsID="c5f30785e1c3662c84abbf26b6bac5bb" ns3:_="" ns4:_="">
    <xsd:import namespace="bcb18cd9-2614-41de-a438-05e8f58d2b4e"/>
    <xsd:import namespace="9cd9834e-9656-4a9f-bc4d-b5b5e1a3e38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b18cd9-2614-41de-a438-05e8f58d2b4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cd9834e-9656-4a9f-bc4d-b5b5e1a3e38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A7D01FA-9E6B-4477-8C93-52DBAFCF909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b18cd9-2614-41de-a438-05e8f58d2b4e"/>
    <ds:schemaRef ds:uri="9cd9834e-9656-4a9f-bc4d-b5b5e1a3e38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2233DBF-5891-451C-8F33-749D5EC1684D}">
  <ds:schemaRefs>
    <ds:schemaRef ds:uri="http://schemas.microsoft.com/sharepoint/v3/contenttype/forms"/>
  </ds:schemaRefs>
</ds:datastoreItem>
</file>

<file path=customXml/itemProps3.xml><?xml version="1.0" encoding="utf-8"?>
<ds:datastoreItem xmlns:ds="http://schemas.openxmlformats.org/officeDocument/2006/customXml" ds:itemID="{1B70D0F3-E9D6-4EBF-B36B-748A8E2FB716}">
  <ds:schemaRefs>
    <ds:schemaRef ds:uri="http://purl.org/dc/elements/1.1/"/>
    <ds:schemaRef ds:uri="http://schemas.microsoft.com/office/2006/metadata/properties"/>
    <ds:schemaRef ds:uri="http://schemas.microsoft.com/office/2006/documentManagement/types"/>
    <ds:schemaRef ds:uri="http://purl.org/dc/dcmitype/"/>
    <ds:schemaRef ds:uri="http://purl.org/dc/terms/"/>
    <ds:schemaRef ds:uri="bcb18cd9-2614-41de-a438-05e8f58d2b4e"/>
    <ds:schemaRef ds:uri="http://www.w3.org/XML/1998/namespace"/>
    <ds:schemaRef ds:uri="http://schemas.microsoft.com/office/infopath/2007/PartnerControls"/>
    <ds:schemaRef ds:uri="http://schemas.openxmlformats.org/package/2006/metadata/core-properties"/>
    <ds:schemaRef ds:uri="9cd9834e-9656-4a9f-bc4d-b5b5e1a3e387"/>
  </ds:schemaRefs>
</ds:datastoreItem>
</file>

<file path=docProps/app.xml><?xml version="1.0" encoding="utf-8"?>
<Properties xmlns="http://schemas.openxmlformats.org/officeDocument/2006/extended-properties" xmlns:vt="http://schemas.openxmlformats.org/officeDocument/2006/docPropsVTypes">
  <Template>Integral</Template>
  <TotalTime>37437</TotalTime>
  <Words>4203</Words>
  <Application>Microsoft Office PowerPoint</Application>
  <PresentationFormat>On-screen Show (4:3)</PresentationFormat>
  <Paragraphs>153</Paragraphs>
  <Slides>30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Calibri</vt:lpstr>
      <vt:lpstr>Times New Roman</vt:lpstr>
      <vt:lpstr>Tw Cen MT</vt:lpstr>
      <vt:lpstr>Tw Cen MT Condensed</vt:lpstr>
      <vt:lpstr>Wingdings 3</vt:lpstr>
      <vt:lpstr>Integral</vt:lpstr>
      <vt:lpstr>Social impact bonds</vt:lpstr>
      <vt:lpstr>What are social impact bonds?</vt:lpstr>
      <vt:lpstr>SIB outcomes: cashflows?</vt:lpstr>
      <vt:lpstr>The SIB Mechanism</vt:lpstr>
      <vt:lpstr>Identity of intermediaries</vt:lpstr>
      <vt:lpstr>VERTICALLY INTEGRATED INTERMEDIATION MODEL</vt:lpstr>
      <vt:lpstr>The need for sibs</vt:lpstr>
      <vt:lpstr>Benefits of Sibs</vt:lpstr>
      <vt:lpstr>BENEFITS TO STAKEHOLDERS OF SUCCESSFUL SIBs</vt:lpstr>
      <vt:lpstr>Potential areas for sibs</vt:lpstr>
      <vt:lpstr>Potential areas for sibs</vt:lpstr>
      <vt:lpstr>Early Examples of sibs</vt:lpstr>
      <vt:lpstr>SIBS in the US</vt:lpstr>
      <vt:lpstr>Example: Recidivism social impact bond</vt:lpstr>
      <vt:lpstr>SIB funds</vt:lpstr>
      <vt:lpstr>Direct sibs</vt:lpstr>
      <vt:lpstr>Intermediated structure sib example</vt:lpstr>
      <vt:lpstr>Intermediated structure sib example</vt:lpstr>
      <vt:lpstr>SIBs and municipal bonds</vt:lpstr>
      <vt:lpstr>Payment-by-results contracts and SIBS</vt:lpstr>
      <vt:lpstr>Payment-by-results contracts &amp; SIBS</vt:lpstr>
      <vt:lpstr>Payment-by-results contracts &amp; SIBS</vt:lpstr>
      <vt:lpstr>Green bonds</vt:lpstr>
      <vt:lpstr>Sustainability bonds</vt:lpstr>
      <vt:lpstr>Limits of sustainability and green bonds</vt:lpstr>
      <vt:lpstr>Csr bonds</vt:lpstr>
      <vt:lpstr>CSR bonds: third party issuer</vt:lpstr>
      <vt:lpstr>Benefits of CSR bonds</vt:lpstr>
      <vt:lpstr>Green/sustainability bonds vs CSR Bonds</vt:lpstr>
      <vt:lpstr>sources</vt:lpstr>
    </vt:vector>
  </TitlesOfParts>
  <Company>Arthamimun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much Value do Corporate Hedging Programs Create?  Assessing the Impact of Hedging on Inefficient Investment</dc:title>
  <dc:creator>P.V. Viswanath</dc:creator>
  <cp:lastModifiedBy>Viswanath, Prof. P.V.</cp:lastModifiedBy>
  <cp:revision>670</cp:revision>
  <cp:lastPrinted>2021-11-09T03:13:19Z</cp:lastPrinted>
  <dcterms:created xsi:type="dcterms:W3CDTF">2001-07-11T16:59:30Z</dcterms:created>
  <dcterms:modified xsi:type="dcterms:W3CDTF">2022-12-14T02:42:03Z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0x01010004E81107FE0A704B8458C943278B4E1F</vt:lpwstr>
  </property>
</Properties>
</file>