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4"/>
  </p:sldMasterIdLst>
  <p:notesMasterIdLst>
    <p:notesMasterId r:id="rId17"/>
  </p:notesMasterIdLst>
  <p:handoutMasterIdLst>
    <p:handoutMasterId r:id="rId18"/>
  </p:handoutMasterIdLst>
  <p:sldIdLst>
    <p:sldId id="256" r:id="rId5"/>
    <p:sldId id="309" r:id="rId6"/>
    <p:sldId id="310" r:id="rId7"/>
    <p:sldId id="320" r:id="rId8"/>
    <p:sldId id="321" r:id="rId9"/>
    <p:sldId id="316" r:id="rId10"/>
    <p:sldId id="317" r:id="rId11"/>
    <p:sldId id="312" r:id="rId12"/>
    <p:sldId id="313" r:id="rId13"/>
    <p:sldId id="318" r:id="rId14"/>
    <p:sldId id="314" r:id="rId15"/>
    <p:sldId id="308" r:id="rId16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36" autoAdjust="0"/>
    <p:restoredTop sz="90929"/>
  </p:normalViewPr>
  <p:slideViewPr>
    <p:cSldViewPr>
      <p:cViewPr varScale="1">
        <p:scale>
          <a:sx n="95" d="100"/>
          <a:sy n="95" d="100"/>
        </p:scale>
        <p:origin x="932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11909" cy="46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782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166" y="1"/>
            <a:ext cx="3011909" cy="46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782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3477"/>
            <a:ext cx="3011909" cy="462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782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166" y="8773477"/>
            <a:ext cx="3011909" cy="462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ED4F9A-F977-4D94-AAF4-605D8F8E1B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234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11909" cy="46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166" y="1"/>
            <a:ext cx="3011909" cy="46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9988" y="695325"/>
            <a:ext cx="4611687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6257" y="4387533"/>
            <a:ext cx="5097562" cy="415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3477"/>
            <a:ext cx="3011909" cy="462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166" y="8773477"/>
            <a:ext cx="3011909" cy="462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85BE07-1063-4A16-A4AC-7B064B5EA1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959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D12AA9-276E-4F97-9326-FA2B24974F5C}" type="slidenum">
              <a:rPr lang="en-US"/>
              <a:pPr/>
              <a:t>1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22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E559-2D84-4368-8258-93C654956DF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452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A0E70-D1CE-4AB2-9B11-054A9120BD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04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0817-2076-48A7-8335-72EAAD984B0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13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304800"/>
            <a:ext cx="7290054" cy="78638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295400"/>
            <a:ext cx="7290055" cy="501396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C06B-5048-4FD6-866A-4691EAAA9F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26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F9468-BCF1-472B-8D30-9B1D9B4EA6C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242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1CD5E-5141-49AE-9E5C-68D06D2BE3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5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5460-4A7A-496B-889C-397987D79E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4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F3F5-B434-4097-AA6F-A6C8D6463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40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AEFFC-E1B4-4988-8441-D39057653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7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E8BCF-A1C5-471F-963F-459BD46F82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0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001B-AA65-4345-8038-A744E5E8F13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453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EFC2E7C-25D8-4C0C-8624-0082DBF5887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49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ebpage.pace.edu/pviswanath/notes/corpfin/capstruc.html#covenante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200" y="5257800"/>
            <a:ext cx="7010400" cy="5232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/>
              </a:rPr>
              <a:t>Finance and Racism </a:t>
            </a:r>
            <a:br>
              <a:rPr lang="en-US" dirty="0" smtClean="0">
                <a:effectLst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Access to finance</a:t>
            </a:r>
            <a:endParaRPr lang="en-US" dirty="0">
              <a:effectLst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572000"/>
            <a:ext cx="6096000" cy="1676400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000" dirty="0" smtClean="0"/>
              <a:t>Prof. P.V. Viswanath</a:t>
            </a:r>
            <a:endParaRPr lang="en-US" sz="2400" dirty="0" smtClean="0"/>
          </a:p>
          <a:p>
            <a:r>
              <a:rPr lang="en-US" sz="2400" b="1" dirty="0" smtClean="0"/>
              <a:t>Finance and Society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Costs of using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091184"/>
            <a:ext cx="8071104" cy="553821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Firms with more debt are likely to face higher probabilities of bankruptcy.  Bankruptcy triggers both direct and indirect costs, which reduce the value of the firm.  </a:t>
            </a:r>
          </a:p>
          <a:p>
            <a:pPr lvl="1"/>
            <a:r>
              <a:rPr lang="en-US" dirty="0" smtClean="0"/>
              <a:t>Direct </a:t>
            </a:r>
            <a:r>
              <a:rPr lang="en-US" dirty="0"/>
              <a:t>Costs (Legal costs, costs due to illiquidity of assets in case of need to liquidate company).</a:t>
            </a:r>
          </a:p>
          <a:p>
            <a:pPr lvl="1"/>
            <a:r>
              <a:rPr lang="en-US" dirty="0"/>
              <a:t>Indirect </a:t>
            </a:r>
            <a:r>
              <a:rPr lang="en-US" dirty="0" smtClean="0"/>
              <a:t>Costs</a:t>
            </a:r>
          </a:p>
          <a:p>
            <a:pPr lvl="2"/>
            <a:r>
              <a:rPr lang="en-US" dirty="0" smtClean="0"/>
              <a:t>Customers avoid firms selling products that might require future servicing and replacement if they are highly-leveraged because they are afraid the firm might go bankrupt.</a:t>
            </a:r>
            <a:endParaRPr lang="en-US" dirty="0"/>
          </a:p>
          <a:p>
            <a:pPr lvl="2"/>
            <a:r>
              <a:rPr lang="en-US" dirty="0" smtClean="0"/>
              <a:t>Customers avoid highly leveraged firms </a:t>
            </a:r>
            <a:r>
              <a:rPr lang="en-US" dirty="0"/>
              <a:t>that provide goods or services whose quality cannot be determined easily in the </a:t>
            </a:r>
            <a:r>
              <a:rPr lang="en-US"/>
              <a:t>short </a:t>
            </a:r>
            <a:r>
              <a:rPr lang="en-US" smtClean="0"/>
              <a:t>run.</a:t>
            </a:r>
            <a:endParaRPr lang="en-US" dirty="0"/>
          </a:p>
          <a:p>
            <a:r>
              <a:rPr lang="en-US" dirty="0" smtClean="0"/>
              <a:t>Firms using debt capital also incur agency costs, due to inherent conflicts of interest between bondholders </a:t>
            </a:r>
            <a:r>
              <a:rPr lang="en-US" dirty="0"/>
              <a:t>and </a:t>
            </a:r>
            <a:r>
              <a:rPr lang="en-US" dirty="0" smtClean="0"/>
              <a:t>stockholders.  </a:t>
            </a:r>
          </a:p>
          <a:p>
            <a:pPr lvl="1"/>
            <a:r>
              <a:rPr lang="en-US" dirty="0" smtClean="0"/>
              <a:t>Hence </a:t>
            </a:r>
            <a:r>
              <a:rPr lang="en-US" dirty="0"/>
              <a:t>firms with high levels of leverage tend to have higher overall costs of capital.</a:t>
            </a:r>
          </a:p>
          <a:p>
            <a:r>
              <a:rPr lang="en-US" dirty="0" smtClean="0"/>
              <a:t>To </a:t>
            </a:r>
            <a:r>
              <a:rPr lang="en-US" dirty="0"/>
              <a:t>protect themselves, </a:t>
            </a:r>
            <a:r>
              <a:rPr lang="en-US" dirty="0" smtClean="0"/>
              <a:t>lenders either</a:t>
            </a:r>
            <a:endParaRPr lang="en-US" dirty="0"/>
          </a:p>
          <a:p>
            <a:pPr lvl="2"/>
            <a:r>
              <a:rPr lang="en-US" dirty="0"/>
              <a:t>incur </a:t>
            </a:r>
            <a:r>
              <a:rPr lang="en-US" dirty="0" smtClean="0"/>
              <a:t>costs </a:t>
            </a:r>
            <a:r>
              <a:rPr lang="en-US" dirty="0"/>
              <a:t>of monitoring directly (which </a:t>
            </a:r>
            <a:r>
              <a:rPr lang="en-US" dirty="0" smtClean="0"/>
              <a:t>increases the cost of debt capital) </a:t>
            </a:r>
            <a:r>
              <a:rPr lang="en-US" dirty="0"/>
              <a:t>or</a:t>
            </a:r>
          </a:p>
          <a:p>
            <a:pPr lvl="2"/>
            <a:r>
              <a:rPr lang="en-US" dirty="0"/>
              <a:t>demand </a:t>
            </a:r>
            <a:r>
              <a:rPr lang="en-US" dirty="0">
                <a:hlinkClick r:id="rId2"/>
              </a:rPr>
              <a:t>debt covenants</a:t>
            </a:r>
            <a:r>
              <a:rPr lang="en-US" dirty="0"/>
              <a:t>, which reduce managerial flexibility.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482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and amount of capital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terms of the levels of financial </a:t>
            </a:r>
            <a:r>
              <a:rPr lang="en-US" dirty="0" smtClean="0"/>
              <a:t>capital, </a:t>
            </a:r>
            <a:r>
              <a:rPr lang="en-US" dirty="0"/>
              <a:t>the evidence suggests that, </a:t>
            </a:r>
            <a:r>
              <a:rPr lang="en-US" dirty="0" smtClean="0"/>
              <a:t>although there are significant divergences between Blacks/Hispanics and whites and between women and men,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after controlling </a:t>
            </a:r>
            <a:r>
              <a:rPr lang="en-US" sz="2000" dirty="0"/>
              <a:t>for credit quality, industry, and other owner and firm characteristics, racial </a:t>
            </a:r>
            <a:r>
              <a:rPr lang="en-US" sz="2000" dirty="0" smtClean="0"/>
              <a:t>differences were </a:t>
            </a:r>
            <a:r>
              <a:rPr lang="en-US" sz="2000" dirty="0"/>
              <a:t>generally not statistically significant, while in two of the years of observation, women </a:t>
            </a:r>
            <a:r>
              <a:rPr lang="en-US" sz="2000" dirty="0" smtClean="0"/>
              <a:t>used lower </a:t>
            </a:r>
            <a:r>
              <a:rPr lang="en-US" sz="2000" dirty="0"/>
              <a:t>levels of financial capital. </a:t>
            </a:r>
            <a:endParaRPr lang="en-US" sz="2000" dirty="0" smtClean="0"/>
          </a:p>
          <a:p>
            <a:r>
              <a:rPr lang="en-US" dirty="0" smtClean="0"/>
              <a:t>Blacks </a:t>
            </a:r>
            <a:r>
              <a:rPr lang="en-US" dirty="0"/>
              <a:t>and Hispanics relied </a:t>
            </a:r>
            <a:r>
              <a:rPr lang="en-US" dirty="0" smtClean="0"/>
              <a:t>less than </a:t>
            </a:r>
            <a:r>
              <a:rPr lang="en-US" dirty="0"/>
              <a:t>Whites on formal financing channels such as bank </a:t>
            </a:r>
            <a:r>
              <a:rPr lang="en-US" dirty="0" smtClean="0"/>
              <a:t>financing (outsider debt), </a:t>
            </a:r>
            <a:r>
              <a:rPr lang="en-US" dirty="0"/>
              <a:t>even after controlling </a:t>
            </a:r>
            <a:r>
              <a:rPr lang="en-US" dirty="0" smtClean="0"/>
              <a:t>for creditworthiness </a:t>
            </a:r>
            <a:r>
              <a:rPr lang="en-US" dirty="0"/>
              <a:t>and wealth levels. </a:t>
            </a:r>
            <a:r>
              <a:rPr lang="en-US" dirty="0" smtClean="0"/>
              <a:t> Bank debt, in particular, provides an important signal for other investors.</a:t>
            </a:r>
          </a:p>
          <a:p>
            <a:r>
              <a:rPr lang="en-US" dirty="0" smtClean="0"/>
              <a:t>However</a:t>
            </a:r>
            <a:r>
              <a:rPr lang="en-US" dirty="0"/>
              <a:t>, women-owned startups were not </a:t>
            </a:r>
            <a:r>
              <a:rPr lang="en-US" dirty="0" smtClean="0"/>
              <a:t>significantly different </a:t>
            </a:r>
            <a:r>
              <a:rPr lang="en-US" dirty="0"/>
              <a:t>from those owned by men in terms of the share of their financing that came from </a:t>
            </a:r>
            <a:r>
              <a:rPr lang="en-US" dirty="0" smtClean="0"/>
              <a:t>outside debt </a:t>
            </a:r>
            <a:r>
              <a:rPr lang="en-US" dirty="0"/>
              <a:t>financing.</a:t>
            </a:r>
          </a:p>
        </p:txBody>
      </p:sp>
    </p:spTree>
    <p:extLst>
      <p:ext uri="{BB962C8B-B14F-4D97-AF65-F5344CB8AC3E}">
        <p14:creationId xmlns:p14="http://schemas.microsoft.com/office/powerpoint/2010/main" val="3139606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29005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Minority access to finance: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486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Firms </a:t>
            </a:r>
            <a:r>
              <a:rPr lang="en-US" dirty="0"/>
              <a:t>owned by African Americans </a:t>
            </a:r>
            <a:r>
              <a:rPr lang="en-US" dirty="0" smtClean="0"/>
              <a:t>and Latinos </a:t>
            </a:r>
            <a:r>
              <a:rPr lang="en-US" dirty="0"/>
              <a:t>utilize a different mix of equity and debt capital, relative to firms owned by </a:t>
            </a:r>
            <a:r>
              <a:rPr lang="en-US" dirty="0" smtClean="0"/>
              <a:t>non-minorities.</a:t>
            </a:r>
          </a:p>
          <a:p>
            <a:r>
              <a:rPr lang="en-US" dirty="0" smtClean="0"/>
              <a:t>They rely disproportionately </a:t>
            </a:r>
            <a:r>
              <a:rPr lang="en-US" dirty="0"/>
              <a:t>upon owner equity investments and </a:t>
            </a:r>
            <a:r>
              <a:rPr lang="en-US" dirty="0" smtClean="0"/>
              <a:t>employ </a:t>
            </a:r>
            <a:r>
              <a:rPr lang="en-US" dirty="0"/>
              <a:t>relatively less debt </a:t>
            </a:r>
            <a:r>
              <a:rPr lang="en-US" dirty="0" smtClean="0"/>
              <a:t>from outside </a:t>
            </a:r>
            <a:r>
              <a:rPr lang="en-US" dirty="0"/>
              <a:t>sources (primarily banks), the average firm in these minority business subgroups </a:t>
            </a:r>
            <a:r>
              <a:rPr lang="en-US" dirty="0" smtClean="0"/>
              <a:t>operates </a:t>
            </a:r>
            <a:r>
              <a:rPr lang="en-US" dirty="0"/>
              <a:t>with substantially less capital overall – both at startup and in subsequent </a:t>
            </a:r>
            <a:r>
              <a:rPr lang="en-US" dirty="0" smtClean="0"/>
              <a:t>years. </a:t>
            </a:r>
          </a:p>
          <a:p>
            <a:r>
              <a:rPr lang="en-US" dirty="0" smtClean="0"/>
              <a:t>Women-owned </a:t>
            </a:r>
            <a:r>
              <a:rPr lang="en-US" dirty="0"/>
              <a:t>businesses exhibit some similar disparities in </a:t>
            </a:r>
            <a:r>
              <a:rPr lang="en-US" dirty="0" smtClean="0"/>
              <a:t>capital structure.  They have much less capital and have a different debt-equity mix. Their </a:t>
            </a:r>
            <a:r>
              <a:rPr lang="en-US" dirty="0"/>
              <a:t>reliance upon outside equity </a:t>
            </a:r>
            <a:r>
              <a:rPr lang="en-US" dirty="0" smtClean="0"/>
              <a:t>capital is </a:t>
            </a:r>
            <a:r>
              <a:rPr lang="en-US" dirty="0"/>
              <a:t>particularly low.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initial disparities in the levels of startup capital by business owner race</a:t>
            </a:r>
            <a:r>
              <a:rPr lang="en-US" dirty="0" smtClean="0"/>
              <a:t>, ethnicity</a:t>
            </a:r>
            <a:r>
              <a:rPr lang="en-US" dirty="0"/>
              <a:t>, and gender do not disappear in the subsequent years following startup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</a:t>
            </a:r>
            <a:r>
              <a:rPr lang="en-US" dirty="0"/>
              <a:t>information asymmetry inherent with new and young firms is exacerbated in </a:t>
            </a:r>
            <a:r>
              <a:rPr lang="en-US" dirty="0" smtClean="0"/>
              <a:t>high technology </a:t>
            </a:r>
            <a:r>
              <a:rPr lang="en-US" dirty="0"/>
              <a:t>industries due to the lack of tangible assets and their reliance on knowledge assets, </a:t>
            </a:r>
            <a:r>
              <a:rPr lang="en-US" dirty="0" smtClean="0"/>
              <a:t>as well </a:t>
            </a:r>
            <a:r>
              <a:rPr lang="en-US" dirty="0"/>
              <a:t>as technical and market uncertainty. The information asymmetries associated with new firms </a:t>
            </a:r>
            <a:r>
              <a:rPr lang="en-US" dirty="0" smtClean="0"/>
              <a:t>in general</a:t>
            </a:r>
            <a:r>
              <a:rPr lang="en-US" dirty="0"/>
              <a:t>, and high tech firms specifically, make traditional bank lenders less likely to lend to </a:t>
            </a:r>
            <a:r>
              <a:rPr lang="en-US" dirty="0" smtClean="0"/>
              <a:t>these firms</a:t>
            </a:r>
            <a:r>
              <a:rPr lang="en-US" dirty="0"/>
              <a:t>. </a:t>
            </a:r>
            <a:r>
              <a:rPr lang="en-US" dirty="0" smtClean="0"/>
              <a:t> While the study does not look at how this affected minority businesses, it is reasonable to infer that minorities are less likely to go into such businesses.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50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Alicia Robb, “Access to Capital among Young Firms, Minority-owned Firms, Women-owned Firms, and High-tech Firms,” Small Business Administration Office of Advocacy, April 2013.</a:t>
            </a:r>
          </a:p>
          <a:p>
            <a:r>
              <a:rPr lang="en-US" dirty="0" smtClean="0"/>
              <a:t>The </a:t>
            </a:r>
            <a:r>
              <a:rPr lang="en-US" dirty="0"/>
              <a:t>data are from the Kauffman Firm Survey, a nationally representative cohort </a:t>
            </a:r>
            <a:r>
              <a:rPr lang="en-US" dirty="0" smtClean="0"/>
              <a:t>of businesses </a:t>
            </a:r>
            <a:r>
              <a:rPr lang="en-US" dirty="0"/>
              <a:t>that began operations in 2004, which are followed over the 2004 to 2010 period</a:t>
            </a:r>
            <a:r>
              <a:rPr lang="en-US" dirty="0" smtClean="0"/>
              <a:t>.</a:t>
            </a:r>
          </a:p>
          <a:p>
            <a:r>
              <a:rPr lang="en-US" dirty="0"/>
              <a:t>The sampling frame for the KFS was the Dun &amp; Bradstreet (D&amp;B) database </a:t>
            </a:r>
            <a:r>
              <a:rPr lang="en-US" dirty="0" smtClean="0"/>
              <a:t>and restricted </a:t>
            </a:r>
            <a:r>
              <a:rPr lang="en-US" dirty="0"/>
              <a:t>to businesses (or enterprises) reported by D&amp;B as having started in 2004.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database </a:t>
            </a:r>
            <a:r>
              <a:rPr lang="en-US" dirty="0" smtClean="0"/>
              <a:t>is a </a:t>
            </a:r>
            <a:r>
              <a:rPr lang="en-US" dirty="0"/>
              <a:t>compilation of data from various sources, including credit bureaus and state offices that </a:t>
            </a:r>
            <a:r>
              <a:rPr lang="en-US" dirty="0" smtClean="0"/>
              <a:t>register new </a:t>
            </a:r>
            <a:r>
              <a:rPr lang="en-US" dirty="0"/>
              <a:t>firms, as well as companies (e.g., credit card and shipping companies) that are likely to be </a:t>
            </a:r>
            <a:r>
              <a:rPr lang="en-US" dirty="0" smtClean="0"/>
              <a:t>used by </a:t>
            </a:r>
            <a:r>
              <a:rPr lang="en-US" dirty="0"/>
              <a:t>all </a:t>
            </a:r>
            <a:r>
              <a:rPr lang="en-US" dirty="0" smtClean="0"/>
              <a:t>businesses.</a:t>
            </a:r>
          </a:p>
          <a:p>
            <a:r>
              <a:rPr lang="en-US" dirty="0" smtClean="0"/>
              <a:t>In the following tables, we look at new capital injections in the start-up year and in following years.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369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 of financing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880" y="990600"/>
            <a:ext cx="7343142" cy="27922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880" y="3782895"/>
            <a:ext cx="7385696" cy="21764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80326" y="6172200"/>
            <a:ext cx="6739674" cy="40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815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290054" cy="7863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startup </a:t>
            </a:r>
            <a:br>
              <a:rPr lang="en-US" dirty="0" smtClean="0"/>
            </a:br>
            <a:r>
              <a:rPr lang="en-US" dirty="0" smtClean="0"/>
              <a:t>capital</a:t>
            </a:r>
            <a:br>
              <a:rPr lang="en-US" dirty="0" smtClean="0"/>
            </a:br>
            <a:r>
              <a:rPr lang="en-US" dirty="0" smtClean="0"/>
              <a:t>Levels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7236" y="152400"/>
            <a:ext cx="6792464" cy="4419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9893" y="4572000"/>
            <a:ext cx="6768814" cy="195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812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 of financing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295400"/>
            <a:ext cx="7690104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Black firms have proportionately</a:t>
            </a:r>
          </a:p>
          <a:p>
            <a:pPr lvl="1"/>
            <a:r>
              <a:rPr lang="en-US" dirty="0" smtClean="0"/>
              <a:t>more owner equity</a:t>
            </a:r>
          </a:p>
          <a:p>
            <a:pPr lvl="1"/>
            <a:r>
              <a:rPr lang="en-US" dirty="0" smtClean="0"/>
              <a:t>More insider debt</a:t>
            </a:r>
          </a:p>
          <a:p>
            <a:pPr lvl="1"/>
            <a:r>
              <a:rPr lang="en-US" dirty="0" smtClean="0"/>
              <a:t>Less outsider debt</a:t>
            </a:r>
          </a:p>
          <a:p>
            <a:pPr lvl="1"/>
            <a:r>
              <a:rPr lang="en-US" dirty="0" smtClean="0"/>
              <a:t>The proportion of insider/owner debt to outsider debt is higher (11.7/42.4 or 28% for blacks/</a:t>
            </a:r>
            <a:r>
              <a:rPr lang="en-US" dirty="0" err="1" smtClean="0"/>
              <a:t>hispanic</a:t>
            </a:r>
            <a:r>
              <a:rPr lang="en-US" dirty="0" smtClean="0"/>
              <a:t> versus 8.7/45.8 or 19% for whites; for 2004)</a:t>
            </a:r>
          </a:p>
          <a:p>
            <a:pPr lvl="1"/>
            <a:r>
              <a:rPr lang="en-US" dirty="0" smtClean="0"/>
              <a:t>Lower levels of fresh capital injections at inception and after 6 years</a:t>
            </a:r>
          </a:p>
          <a:p>
            <a:pPr lvl="1"/>
            <a:endParaRPr lang="en-US" dirty="0" smtClean="0"/>
          </a:p>
          <a:p>
            <a:pPr marL="128016" lvl="1" indent="0">
              <a:buNone/>
            </a:pPr>
            <a:r>
              <a:rPr lang="en-US" sz="2400" dirty="0" smtClean="0"/>
              <a:t>Female-owned firms have proportionately</a:t>
            </a:r>
          </a:p>
          <a:p>
            <a:pPr lvl="1"/>
            <a:r>
              <a:rPr lang="en-US" dirty="0" smtClean="0"/>
              <a:t>More owner equity</a:t>
            </a:r>
          </a:p>
          <a:p>
            <a:pPr lvl="1"/>
            <a:r>
              <a:rPr lang="en-US" dirty="0" smtClean="0"/>
              <a:t>More insider debt</a:t>
            </a:r>
          </a:p>
          <a:p>
            <a:pPr lvl="1"/>
            <a:r>
              <a:rPr lang="en-US" dirty="0" smtClean="0"/>
              <a:t>More outsider debt</a:t>
            </a:r>
          </a:p>
          <a:p>
            <a:pPr lvl="1"/>
            <a:r>
              <a:rPr lang="en-US" dirty="0"/>
              <a:t>The proportion of insider/owner debt to outsider debt is higher (</a:t>
            </a:r>
            <a:r>
              <a:rPr lang="en-US" dirty="0" smtClean="0"/>
              <a:t>12.6/49.5 or 25.5% for females </a:t>
            </a:r>
            <a:r>
              <a:rPr lang="en-US" dirty="0"/>
              <a:t>versus </a:t>
            </a:r>
            <a:r>
              <a:rPr lang="en-US" dirty="0" smtClean="0"/>
              <a:t>9.3/43.9 or 21.2% for males; for 2004)</a:t>
            </a:r>
          </a:p>
          <a:p>
            <a:pPr lvl="1"/>
            <a:r>
              <a:rPr lang="en-US" dirty="0"/>
              <a:t>Lower levels of total capital at inception and after 6 </a:t>
            </a:r>
            <a:r>
              <a:rPr lang="en-US" dirty="0" smtClean="0"/>
              <a:t>years</a:t>
            </a:r>
            <a:endParaRPr lang="en-US" dirty="0"/>
          </a:p>
          <a:p>
            <a:pPr lvl="1"/>
            <a:endParaRPr lang="en-US" dirty="0"/>
          </a:p>
          <a:p>
            <a:pPr marL="128016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713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importance of outside capital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Banks have historically provided new firms with crucial growth capital, and have played </a:t>
            </a:r>
            <a:r>
              <a:rPr lang="en-US" dirty="0" smtClean="0"/>
              <a:t>a substantial </a:t>
            </a:r>
            <a:r>
              <a:rPr lang="en-US" dirty="0"/>
              <a:t>role in new firm formation and business expansion both in the United States </a:t>
            </a:r>
            <a:r>
              <a:rPr lang="en-US" dirty="0" smtClean="0"/>
              <a:t>and internationally.</a:t>
            </a:r>
          </a:p>
          <a:p>
            <a:r>
              <a:rPr lang="en-US" dirty="0" smtClean="0"/>
              <a:t>Banks provide signals to other lenders regarding creditworthiness.  They provide a monitoring function.  Hence bank capital is important because it facilitates access to other sources of capital.</a:t>
            </a:r>
          </a:p>
          <a:p>
            <a:r>
              <a:rPr lang="en-US" dirty="0"/>
              <a:t>In times of financial distress, however, bank lending may be curtailed, with </a:t>
            </a:r>
            <a:r>
              <a:rPr lang="en-US" dirty="0" smtClean="0"/>
              <a:t>decreased lending </a:t>
            </a:r>
            <a:r>
              <a:rPr lang="en-US" dirty="0"/>
              <a:t>potentially reflecting a “flight to </a:t>
            </a:r>
            <a:r>
              <a:rPr lang="en-US" dirty="0" smtClean="0"/>
              <a:t>quality.”  Minorities may find it particularly difficult to access capital at such times.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257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228600"/>
            <a:ext cx="7290054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Credit market experiences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449" y="685800"/>
            <a:ext cx="6905733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180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304800"/>
            <a:ext cx="7613904" cy="786384"/>
          </a:xfrm>
        </p:spPr>
        <p:txBody>
          <a:bodyPr>
            <a:normAutofit/>
          </a:bodyPr>
          <a:lstStyle/>
          <a:p>
            <a:r>
              <a:rPr lang="en-US" dirty="0" smtClean="0"/>
              <a:t>Loan applications: Fear of rejection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Among </a:t>
            </a:r>
            <a:r>
              <a:rPr lang="en-US" dirty="0"/>
              <a:t>new and young firms, women were no </a:t>
            </a:r>
            <a:r>
              <a:rPr lang="en-US" dirty="0" smtClean="0"/>
              <a:t>more or </a:t>
            </a:r>
            <a:r>
              <a:rPr lang="en-US" dirty="0"/>
              <a:t>less likely to apply for new loans than men. </a:t>
            </a:r>
            <a:endParaRPr lang="en-US" dirty="0" smtClean="0"/>
          </a:p>
          <a:p>
            <a:r>
              <a:rPr lang="en-US" dirty="0" smtClean="0"/>
              <a:t>Minorities </a:t>
            </a:r>
            <a:r>
              <a:rPr lang="en-US" dirty="0"/>
              <a:t>were less likely than their </a:t>
            </a:r>
            <a:r>
              <a:rPr lang="en-US" dirty="0" smtClean="0"/>
              <a:t>White counterparts </a:t>
            </a:r>
            <a:r>
              <a:rPr lang="en-US" dirty="0"/>
              <a:t>to apply for new loans when their firms were in the early years of operation. </a:t>
            </a:r>
            <a:endParaRPr lang="en-US" dirty="0" smtClean="0"/>
          </a:p>
          <a:p>
            <a:r>
              <a:rPr lang="en-US" dirty="0" smtClean="0"/>
              <a:t>Minority </a:t>
            </a:r>
            <a:r>
              <a:rPr lang="en-US" dirty="0"/>
              <a:t>owners who did not apply for new loans were </a:t>
            </a:r>
            <a:r>
              <a:rPr lang="en-US" dirty="0" smtClean="0"/>
              <a:t>significantly more </a:t>
            </a:r>
            <a:r>
              <a:rPr lang="en-US" dirty="0"/>
              <a:t>likely than their White counterparts to avoid applying for loans when needed because </a:t>
            </a:r>
            <a:r>
              <a:rPr lang="en-US" dirty="0" smtClean="0"/>
              <a:t>they were </a:t>
            </a:r>
            <a:r>
              <a:rPr lang="en-US" dirty="0"/>
              <a:t>afraid that their loan applications would be declined by lenders. </a:t>
            </a:r>
            <a:r>
              <a:rPr lang="en-US" dirty="0" smtClean="0"/>
              <a:t>This </a:t>
            </a:r>
            <a:r>
              <a:rPr lang="en-US" dirty="0"/>
              <a:t>is even after </a:t>
            </a:r>
            <a:r>
              <a:rPr lang="en-US" dirty="0" smtClean="0"/>
              <a:t>controlling for </a:t>
            </a:r>
            <a:r>
              <a:rPr lang="en-US" dirty="0"/>
              <a:t>credit quality and a host of owner and firm characteristics. </a:t>
            </a:r>
            <a:endParaRPr lang="en-US" dirty="0" smtClean="0"/>
          </a:p>
          <a:p>
            <a:r>
              <a:rPr lang="en-US" dirty="0" smtClean="0"/>
              <a:t>Women </a:t>
            </a:r>
            <a:r>
              <a:rPr lang="en-US" dirty="0"/>
              <a:t>were also more likely </a:t>
            </a:r>
            <a:r>
              <a:rPr lang="en-US" dirty="0" smtClean="0"/>
              <a:t>than similar </a:t>
            </a:r>
            <a:r>
              <a:rPr lang="en-US" dirty="0"/>
              <a:t>men not to apply for credit when it was needed for fear of having their loan </a:t>
            </a:r>
            <a:r>
              <a:rPr lang="en-US" dirty="0" smtClean="0"/>
              <a:t>application denied </a:t>
            </a:r>
            <a:r>
              <a:rPr lang="en-US" dirty="0"/>
              <a:t>during the years of the economic crisis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353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Loan approvals: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295400"/>
            <a:ext cx="7766304" cy="50139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Women </a:t>
            </a:r>
            <a:r>
              <a:rPr lang="en-US" dirty="0"/>
              <a:t>and minority business owners’ fears of being declined </a:t>
            </a:r>
            <a:r>
              <a:rPr lang="en-US" dirty="0" smtClean="0"/>
              <a:t>for a </a:t>
            </a:r>
            <a:r>
              <a:rPr lang="en-US" dirty="0"/>
              <a:t>loan were not necessarily </a:t>
            </a:r>
            <a:r>
              <a:rPr lang="en-US" dirty="0" smtClean="0"/>
              <a:t>unwarranted.</a:t>
            </a:r>
          </a:p>
          <a:p>
            <a:r>
              <a:rPr lang="en-US" dirty="0" smtClean="0"/>
              <a:t>Even after </a:t>
            </a:r>
            <a:r>
              <a:rPr lang="en-US" dirty="0"/>
              <a:t>controlling for such factors as industry, credit score, legal form, and human capital, </a:t>
            </a:r>
            <a:r>
              <a:rPr lang="en-US" dirty="0" smtClean="0"/>
              <a:t>minority </a:t>
            </a:r>
            <a:r>
              <a:rPr lang="en-US" dirty="0"/>
              <a:t>owners of young firms were significantly less likely to have their loan applications approved </a:t>
            </a:r>
            <a:r>
              <a:rPr lang="en-US" dirty="0" smtClean="0"/>
              <a:t>than were </a:t>
            </a:r>
            <a:r>
              <a:rPr lang="en-US" dirty="0"/>
              <a:t>similar White business owners.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2008, </a:t>
            </a:r>
            <a:r>
              <a:rPr lang="en-US" dirty="0" smtClean="0"/>
              <a:t>but not in 2007, 2009 or 2010, women </a:t>
            </a:r>
            <a:r>
              <a:rPr lang="en-US" dirty="0"/>
              <a:t>owners of new businesses </a:t>
            </a:r>
            <a:r>
              <a:rPr lang="en-US" dirty="0" smtClean="0"/>
              <a:t>were significantly </a:t>
            </a:r>
            <a:r>
              <a:rPr lang="en-US" dirty="0"/>
              <a:t>less likely than men with similar credit profiles and legal forms of organization to </a:t>
            </a:r>
            <a:r>
              <a:rPr lang="en-US" dirty="0" smtClean="0"/>
              <a:t>be approved </a:t>
            </a:r>
            <a:r>
              <a:rPr lang="en-US" dirty="0"/>
              <a:t>for loans. </a:t>
            </a:r>
            <a:r>
              <a:rPr lang="en-US" dirty="0" smtClean="0"/>
              <a:t> This result may be related to the financial crisis.</a:t>
            </a:r>
          </a:p>
          <a:p>
            <a:r>
              <a:rPr lang="en-US" dirty="0" smtClean="0"/>
              <a:t>We now look at the composition of financial capital used by the startups.  But first we note some special costs of debt, particularly for startups.</a:t>
            </a:r>
          </a:p>
        </p:txBody>
      </p:sp>
    </p:spTree>
    <p:extLst>
      <p:ext uri="{BB962C8B-B14F-4D97-AF65-F5344CB8AC3E}">
        <p14:creationId xmlns:p14="http://schemas.microsoft.com/office/powerpoint/2010/main" val="17980355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E81107FE0A704B8458C943278B4E1F" ma:contentTypeVersion="14" ma:contentTypeDescription="Create a new document." ma:contentTypeScope="" ma:versionID="2fd5a7cb21a3863c95711824125798b0">
  <xsd:schema xmlns:xsd="http://www.w3.org/2001/XMLSchema" xmlns:xs="http://www.w3.org/2001/XMLSchema" xmlns:p="http://schemas.microsoft.com/office/2006/metadata/properties" xmlns:ns3="bcb18cd9-2614-41de-a438-05e8f58d2b4e" xmlns:ns4="9cd9834e-9656-4a9f-bc4d-b5b5e1a3e387" targetNamespace="http://schemas.microsoft.com/office/2006/metadata/properties" ma:root="true" ma:fieldsID="c5f30785e1c3662c84abbf26b6bac5bb" ns3:_="" ns4:_="">
    <xsd:import namespace="bcb18cd9-2614-41de-a438-05e8f58d2b4e"/>
    <xsd:import namespace="9cd9834e-9656-4a9f-bc4d-b5b5e1a3e3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b18cd9-2614-41de-a438-05e8f58d2b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d9834e-9656-4a9f-bc4d-b5b5e1a3e38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233DBF-5891-451C-8F33-749D5EC168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7D01FA-9E6B-4477-8C93-52DBAFCF90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b18cd9-2614-41de-a438-05e8f58d2b4e"/>
    <ds:schemaRef ds:uri="9cd9834e-9656-4a9f-bc4d-b5b5e1a3e3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70D0F3-E9D6-4EBF-B36B-748A8E2FB716}">
  <ds:schemaRefs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  <ds:schemaRef ds:uri="bcb18cd9-2614-41de-a438-05e8f58d2b4e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9cd9834e-9656-4a9f-bc4d-b5b5e1a3e38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27020</TotalTime>
  <Words>1218</Words>
  <Application>Microsoft Office PowerPoint</Application>
  <PresentationFormat>On-screen Show (4:3)</PresentationFormat>
  <Paragraphs>65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Tw Cen MT</vt:lpstr>
      <vt:lpstr>Tw Cen MT Condensed</vt:lpstr>
      <vt:lpstr>Wingdings 3</vt:lpstr>
      <vt:lpstr>Integral</vt:lpstr>
      <vt:lpstr>Finance and Racism   Access to finance</vt:lpstr>
      <vt:lpstr>The data</vt:lpstr>
      <vt:lpstr>Patterns of financing</vt:lpstr>
      <vt:lpstr>startup  capital Levels</vt:lpstr>
      <vt:lpstr>Patterns of financing</vt:lpstr>
      <vt:lpstr>The importance of outside capital</vt:lpstr>
      <vt:lpstr>Credit market experiences</vt:lpstr>
      <vt:lpstr>Loan applications: Fear of rejection</vt:lpstr>
      <vt:lpstr>Loan approvals: experience</vt:lpstr>
      <vt:lpstr>Costs of using debt</vt:lpstr>
      <vt:lpstr>Sources and amount of capital</vt:lpstr>
      <vt:lpstr>Minority access to finance: summary</vt:lpstr>
    </vt:vector>
  </TitlesOfParts>
  <Company>Arthamimun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much Value do Corporate Hedging Programs Create?  Assessing the Impact of Hedging on Inefficient Investment</dc:title>
  <dc:creator>P.V. Viswanath</dc:creator>
  <cp:lastModifiedBy>Viswanath, Prof. P.V.</cp:lastModifiedBy>
  <cp:revision>477</cp:revision>
  <cp:lastPrinted>2021-11-09T03:13:19Z</cp:lastPrinted>
  <dcterms:created xsi:type="dcterms:W3CDTF">2001-07-11T16:59:30Z</dcterms:created>
  <dcterms:modified xsi:type="dcterms:W3CDTF">2021-11-10T21:25:15Z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0x01010004E81107FE0A704B8458C943278B4E1F</vt:lpwstr>
  </property>
</Properties>
</file>