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4"/>
  </p:sldMasterIdLst>
  <p:sldIdLst>
    <p:sldId id="256" r:id="rId5"/>
    <p:sldId id="272" r:id="rId6"/>
    <p:sldId id="273" r:id="rId7"/>
    <p:sldId id="274" r:id="rId8"/>
    <p:sldId id="27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0" d="100"/>
          <a:sy n="80" d="100"/>
        </p:scale>
        <p:origin x="60" y="1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35647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1631769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3439289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1946507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1798172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5946953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291187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25029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38200"/>
          </a:xfrm>
        </p:spPr>
        <p:txBody>
          <a:bodyPr>
            <a:normAutofit/>
          </a:bodyPr>
          <a:lstStyle>
            <a:lvl1pPr>
              <a:defRPr sz="3600"/>
            </a:lvl1pPr>
          </a:lstStyle>
          <a:p>
            <a:r>
              <a:rPr lang="en-US" dirty="0" smtClean="0"/>
              <a:t>Click to edit Master title style</a:t>
            </a:r>
            <a:endParaRPr lang="en-US" dirty="0"/>
          </a:p>
        </p:txBody>
      </p:sp>
      <p:sp>
        <p:nvSpPr>
          <p:cNvPr id="3" name="Content Placeholder 2"/>
          <p:cNvSpPr>
            <a:spLocks noGrp="1"/>
          </p:cNvSpPr>
          <p:nvPr>
            <p:ph idx="1"/>
          </p:nvPr>
        </p:nvSpPr>
        <p:spPr>
          <a:xfrm>
            <a:off x="677334" y="1659467"/>
            <a:ext cx="8596668" cy="43818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8614261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49433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62061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05265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80928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69911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08495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9/28/2022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98656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586B75A-687E-405C-8A0B-8D00578BA2C3}" type="datetimeFigureOut">
              <a:rPr lang="en-US" smtClean="0"/>
              <a:pPr/>
              <a:t>9/28/2022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94825470"/>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 id="2147483865" r:id="rId13"/>
    <p:sldLayoutId id="2147483866" r:id="rId14"/>
    <p:sldLayoutId id="2147483867" r:id="rId15"/>
    <p:sldLayoutId id="2147483868"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720721"/>
            <a:ext cx="7766936" cy="1646302"/>
          </a:xfrm>
        </p:spPr>
        <p:txBody>
          <a:bodyPr/>
          <a:lstStyle/>
          <a:p>
            <a:r>
              <a:rPr lang="en-US" dirty="0" smtClean="0"/>
              <a:t>Banking and Credit Creation</a:t>
            </a:r>
            <a:endParaRPr lang="en-US" dirty="0"/>
          </a:p>
        </p:txBody>
      </p:sp>
      <p:sp>
        <p:nvSpPr>
          <p:cNvPr id="3" name="Subtitle 2"/>
          <p:cNvSpPr>
            <a:spLocks noGrp="1"/>
          </p:cNvSpPr>
          <p:nvPr>
            <p:ph type="subTitle" idx="1"/>
          </p:nvPr>
        </p:nvSpPr>
        <p:spPr>
          <a:xfrm>
            <a:off x="1507067" y="3987222"/>
            <a:ext cx="7766936" cy="1096899"/>
          </a:xfrm>
        </p:spPr>
        <p:txBody>
          <a:bodyPr>
            <a:normAutofit lnSpcReduction="10000"/>
          </a:bodyPr>
          <a:lstStyle/>
          <a:p>
            <a:r>
              <a:rPr lang="en-US" dirty="0" smtClean="0"/>
              <a:t>Prof. PV Viswanath</a:t>
            </a:r>
          </a:p>
          <a:p>
            <a:r>
              <a:rPr lang="en-US" dirty="0" smtClean="0"/>
              <a:t>September 2021</a:t>
            </a:r>
          </a:p>
          <a:p>
            <a:r>
              <a:rPr lang="en-US" dirty="0" smtClean="0"/>
              <a:t>Finance and Society</a:t>
            </a:r>
            <a:endParaRPr lang="en-US" dirty="0"/>
          </a:p>
        </p:txBody>
      </p:sp>
    </p:spTree>
    <p:extLst>
      <p:ext uri="{BB962C8B-B14F-4D97-AF65-F5344CB8AC3E}">
        <p14:creationId xmlns:p14="http://schemas.microsoft.com/office/powerpoint/2010/main" val="38783251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09099"/>
          </a:xfrm>
        </p:spPr>
        <p:txBody>
          <a:bodyPr/>
          <a:lstStyle/>
          <a:p>
            <a:r>
              <a:rPr lang="en-US" dirty="0" smtClean="0"/>
              <a:t>Credit Creation</a:t>
            </a:r>
            <a:endParaRPr lang="en-US" dirty="0"/>
          </a:p>
        </p:txBody>
      </p:sp>
      <p:sp>
        <p:nvSpPr>
          <p:cNvPr id="3" name="Content Placeholder 2"/>
          <p:cNvSpPr>
            <a:spLocks noGrp="1"/>
          </p:cNvSpPr>
          <p:nvPr>
            <p:ph idx="1"/>
          </p:nvPr>
        </p:nvSpPr>
        <p:spPr>
          <a:xfrm>
            <a:off x="677334" y="1343771"/>
            <a:ext cx="8596668" cy="4697592"/>
          </a:xfrm>
        </p:spPr>
        <p:txBody>
          <a:bodyPr>
            <a:normAutofit fontScale="92500" lnSpcReduction="20000"/>
          </a:bodyPr>
          <a:lstStyle/>
          <a:p>
            <a:r>
              <a:rPr lang="en-US" dirty="0"/>
              <a:t>Credit </a:t>
            </a:r>
            <a:r>
              <a:rPr lang="en-US" dirty="0" smtClean="0"/>
              <a:t>creation consists </a:t>
            </a:r>
            <a:r>
              <a:rPr lang="en-US" dirty="0"/>
              <a:t>of issuing notes or creating deposits beyond the </a:t>
            </a:r>
            <a:r>
              <a:rPr lang="en-US" dirty="0" smtClean="0"/>
              <a:t>amount.</a:t>
            </a:r>
          </a:p>
          <a:p>
            <a:r>
              <a:rPr lang="en-US" dirty="0"/>
              <a:t>“It is always </a:t>
            </a:r>
            <a:r>
              <a:rPr lang="en-US" dirty="0" smtClean="0"/>
              <a:t>a question</a:t>
            </a:r>
            <a:r>
              <a:rPr lang="en-US" dirty="0"/>
              <a:t>, not of transforming purchasing power which already exists </a:t>
            </a:r>
            <a:r>
              <a:rPr lang="en-US" dirty="0" smtClean="0"/>
              <a:t>in someone’s </a:t>
            </a:r>
            <a:r>
              <a:rPr lang="en-US" dirty="0"/>
              <a:t>possession, but of the creation of purchasing power out </a:t>
            </a:r>
            <a:r>
              <a:rPr lang="en-US" dirty="0" smtClean="0"/>
              <a:t>of nothing..”</a:t>
            </a:r>
          </a:p>
          <a:p>
            <a:r>
              <a:rPr lang="en-US" dirty="0" smtClean="0"/>
              <a:t>Thus, if client A deposits $100 in a bank and the bank turns around and lends those $90 of those original $100 to a second client B, the total amount of purchasing power available to client A and client B together is $190.  If </a:t>
            </a:r>
            <a:r>
              <a:rPr lang="en-US" dirty="0" smtClean="0"/>
              <a:t>both clients try to withdraw </a:t>
            </a:r>
            <a:r>
              <a:rPr lang="en-US" dirty="0" smtClean="0"/>
              <a:t>their money from the bank in order to use the purchasing power, then we have a problem, since the bank only has $10 in cash left after it makes the </a:t>
            </a:r>
            <a:r>
              <a:rPr lang="en-US" dirty="0" smtClean="0"/>
              <a:t>loan and so would not be able to pay both A and B.  </a:t>
            </a:r>
            <a:endParaRPr lang="en-US" dirty="0"/>
          </a:p>
          <a:p>
            <a:r>
              <a:rPr lang="en-US" dirty="0" smtClean="0"/>
              <a:t>However, if the clients exercise their purchasing power not by seeking cash, but rather by using checks (electronic or otherwise) and the individuals receiving those checks do not go to the bank to withdraw the money due them in cash, but likewise are willing to use their purchasing power in the form of </a:t>
            </a:r>
            <a:r>
              <a:rPr lang="en-US" dirty="0" smtClean="0"/>
              <a:t>checks</a:t>
            </a:r>
            <a:r>
              <a:rPr lang="en-US" dirty="0" smtClean="0"/>
              <a:t>, then a large amount of purchasing power can be created out of the original $100.  This process is restricted only by the fraction of purchasing power that individuals in the process seek to hold in cash.</a:t>
            </a:r>
          </a:p>
          <a:p>
            <a:r>
              <a:rPr lang="en-US" dirty="0" smtClean="0"/>
              <a:t>If only 10% of deposits are sought to be withdrawn in cash, then the a total of $900 can be created from the original $100.</a:t>
            </a:r>
            <a:endParaRPr lang="en-US" dirty="0"/>
          </a:p>
        </p:txBody>
      </p:sp>
    </p:spTree>
    <p:extLst>
      <p:ext uri="{BB962C8B-B14F-4D97-AF65-F5344CB8AC3E}">
        <p14:creationId xmlns:p14="http://schemas.microsoft.com/office/powerpoint/2010/main" val="2185422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Creation</a:t>
            </a:r>
            <a:endParaRPr lang="en-US" dirty="0"/>
          </a:p>
        </p:txBody>
      </p:sp>
      <p:sp>
        <p:nvSpPr>
          <p:cNvPr id="3" name="Content Placeholder 2"/>
          <p:cNvSpPr>
            <a:spLocks noGrp="1"/>
          </p:cNvSpPr>
          <p:nvPr>
            <p:ph idx="1"/>
          </p:nvPr>
        </p:nvSpPr>
        <p:spPr>
          <a:xfrm>
            <a:off x="677334" y="1359673"/>
            <a:ext cx="8596668" cy="4866198"/>
          </a:xfrm>
        </p:spPr>
        <p:txBody>
          <a:bodyPr>
            <a:normAutofit fontScale="92500" lnSpcReduction="20000"/>
          </a:bodyPr>
          <a:lstStyle/>
          <a:p>
            <a:r>
              <a:rPr lang="en-US" dirty="0" smtClean="0"/>
              <a:t>When trust in the system goes down, then individuals simultaneously seek to withdraw their deposits in cash and then there is insufficient liquid cash to meet all the demands.  This is called a run on the bank.</a:t>
            </a:r>
          </a:p>
          <a:p>
            <a:r>
              <a:rPr lang="en-US" dirty="0" smtClean="0"/>
              <a:t>To the extent possible, the bank will try to call back its loans (unless they are </a:t>
            </a:r>
            <a:r>
              <a:rPr lang="en-US" dirty="0" err="1" smtClean="0"/>
              <a:t>uncallable</a:t>
            </a:r>
            <a:r>
              <a:rPr lang="en-US" dirty="0" smtClean="0"/>
              <a:t>).  If they are callable, then the enterprise that has used the funds to make investments will have to stop its real activities and sell off its assets.  In turn, it will have to call in its trade </a:t>
            </a:r>
            <a:r>
              <a:rPr lang="en-US" dirty="0" smtClean="0"/>
              <a:t>credits and so on. </a:t>
            </a:r>
            <a:endParaRPr lang="en-US" dirty="0" smtClean="0"/>
          </a:p>
          <a:p>
            <a:r>
              <a:rPr lang="en-US" dirty="0" smtClean="0"/>
              <a:t>This secondary effect is more pronounced in financial institutions, such as commercial banks, investment banks, insurance companies, asset management companies etcetera that have financial assets and financial liabilities.  When a bank facing a run calls in its investments in other financial institutions, those institutions in turn will call in their loans and the credit creation process will proceed in reverse, destroying real activity </a:t>
            </a:r>
            <a:r>
              <a:rPr lang="en-US" dirty="0" smtClean="0"/>
              <a:t>along</a:t>
            </a:r>
            <a:r>
              <a:rPr lang="en-US" dirty="0" smtClean="0"/>
              <a:t> </a:t>
            </a:r>
            <a:r>
              <a:rPr lang="en-US" dirty="0" smtClean="0"/>
              <a:t>the way.</a:t>
            </a:r>
          </a:p>
          <a:p>
            <a:r>
              <a:rPr lang="en-US" dirty="0" smtClean="0"/>
              <a:t>In addition to calling in loans, banks facing a </a:t>
            </a:r>
            <a:r>
              <a:rPr lang="en-US" dirty="0" smtClean="0"/>
              <a:t>run, as well as </a:t>
            </a:r>
            <a:r>
              <a:rPr lang="en-US" dirty="0" smtClean="0"/>
              <a:t>other financial institutions whose creditors are calling in loans will sell securities.  This reduces the market price of financial assets held by all financial institutions.  As a result, covenants and regulations requiring certain minimum equity-to-debt ratios or maximum debt-to-asset ratios will be triggered and these institutions will, in turn, have to sell </a:t>
            </a:r>
            <a:r>
              <a:rPr lang="en-US" dirty="0" smtClean="0"/>
              <a:t>off </a:t>
            </a:r>
            <a:r>
              <a:rPr lang="en-US" dirty="0" smtClean="0"/>
              <a:t>assets.</a:t>
            </a:r>
            <a:endParaRPr lang="en-US" dirty="0"/>
          </a:p>
        </p:txBody>
      </p:sp>
    </p:spTree>
    <p:extLst>
      <p:ext uri="{BB962C8B-B14F-4D97-AF65-F5344CB8AC3E}">
        <p14:creationId xmlns:p14="http://schemas.microsoft.com/office/powerpoint/2010/main" val="3591229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Shadow Banking</a:t>
            </a:r>
            <a:endParaRPr lang="en-US" dirty="0"/>
          </a:p>
        </p:txBody>
      </p:sp>
      <p:sp>
        <p:nvSpPr>
          <p:cNvPr id="3" name="Content Placeholder 2"/>
          <p:cNvSpPr>
            <a:spLocks noGrp="1"/>
          </p:cNvSpPr>
          <p:nvPr>
            <p:ph idx="1"/>
          </p:nvPr>
        </p:nvSpPr>
        <p:spPr/>
        <p:txBody>
          <a:bodyPr/>
          <a:lstStyle/>
          <a:p>
            <a:r>
              <a:rPr lang="en-US" dirty="0" smtClean="0"/>
              <a:t>An important point to note is that credit creation and credit destruction can occur not only with banks, but also with non-banking financial institutions which are sometimes called shadow banks.  </a:t>
            </a:r>
          </a:p>
          <a:p>
            <a:r>
              <a:rPr lang="en-US" dirty="0" smtClean="0"/>
              <a:t>These institutions might accept investments </a:t>
            </a:r>
            <a:r>
              <a:rPr lang="en-US" dirty="0" smtClean="0"/>
              <a:t>that are partly or fully callable </a:t>
            </a:r>
            <a:r>
              <a:rPr lang="en-US" dirty="0" smtClean="0"/>
              <a:t>(for example loans) </a:t>
            </a:r>
            <a:r>
              <a:rPr lang="en-US" dirty="0" smtClean="0"/>
              <a:t>and reinvest them in other financial or non-financial institutions.  They might also trade in public (listed) or private securities such as credit swaps which may involve leveraging.</a:t>
            </a:r>
          </a:p>
          <a:p>
            <a:r>
              <a:rPr lang="en-US" dirty="0" smtClean="0"/>
              <a:t>Excess leverage and unexpected negative shocks might lead them to near-bankruptcy necessitating sales of securities and other assets.  If these institutions are sufficiently large, such actions could trigger credit destruction, as well.</a:t>
            </a:r>
          </a:p>
          <a:p>
            <a:r>
              <a:rPr lang="en-US" dirty="0" smtClean="0"/>
              <a:t>This is what happened with Lehman Brothers in 2008.  </a:t>
            </a:r>
            <a:endParaRPr lang="en-US" dirty="0"/>
          </a:p>
        </p:txBody>
      </p:sp>
    </p:spTree>
    <p:extLst>
      <p:ext uri="{BB962C8B-B14F-4D97-AF65-F5344CB8AC3E}">
        <p14:creationId xmlns:p14="http://schemas.microsoft.com/office/powerpoint/2010/main" val="5003506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Lehman Brothers</a:t>
            </a:r>
            <a:endParaRPr lang="en-US" dirty="0"/>
          </a:p>
        </p:txBody>
      </p:sp>
      <p:sp>
        <p:nvSpPr>
          <p:cNvPr id="3" name="Content Placeholder 2"/>
          <p:cNvSpPr>
            <a:spLocks noGrp="1"/>
          </p:cNvSpPr>
          <p:nvPr>
            <p:ph idx="1"/>
          </p:nvPr>
        </p:nvSpPr>
        <p:spPr>
          <a:xfrm>
            <a:off x="677334" y="1447801"/>
            <a:ext cx="8596668" cy="4976854"/>
          </a:xfrm>
        </p:spPr>
        <p:txBody>
          <a:bodyPr>
            <a:normAutofit fontScale="92500" lnSpcReduction="20000"/>
          </a:bodyPr>
          <a:lstStyle/>
          <a:p>
            <a:r>
              <a:rPr lang="en-US" dirty="0"/>
              <a:t>At the time of its bankruptcy filing, Lehman Brothers held some $600 billion in assets diversified globally. It had invested heavily in mortgage origination in the U.S. form 1996-2006, in large part by utilizing leverage (at its peak at a ratio of about 30:1). As such, some say the firm had become a de-facto real estate hedge fund. When real estate values peaked and then began to falter in 2007-2008, Lehman Brothers became especially vulnerable.  </a:t>
            </a:r>
          </a:p>
          <a:p>
            <a:r>
              <a:rPr lang="en-US" dirty="0"/>
              <a:t>Over much of 2008, the firm fought off losses by issuing stock, selling assets and reducing cost (issuing debt under such conditions became difficult to impossible). It had on its books huge tranches of subprime and low-rated mortgage loans that it either could not sell or chose not to sell. </a:t>
            </a:r>
            <a:endParaRPr lang="en-US" dirty="0" smtClean="0"/>
          </a:p>
          <a:p>
            <a:r>
              <a:rPr lang="en-US" dirty="0" smtClean="0"/>
              <a:t>When </a:t>
            </a:r>
            <a:r>
              <a:rPr lang="en-US" dirty="0"/>
              <a:t>these loans became illiquid, and the firm had no ability to pay back its creditors, Lehman Brothers experienced a credit crunch; it could no longer cheaply raise cash via debt issuance, and issuing stock under such conditions led to both dilution of shares and negative sentiment, which caused its share price to fall. </a:t>
            </a:r>
            <a:endParaRPr lang="en-US" dirty="0" smtClean="0"/>
          </a:p>
          <a:p>
            <a:r>
              <a:rPr lang="en-US" dirty="0" smtClean="0"/>
              <a:t>Meanwhile</a:t>
            </a:r>
            <a:r>
              <a:rPr lang="en-US" dirty="0"/>
              <a:t>, housing prices fell as buyers stayed on the sidelines due both to market conditions and the inability to secure credit. With no loans being made and the world's largest financial institutions under significant threat of failure, the global financial system was under threat of collapse. </a:t>
            </a:r>
            <a:endParaRPr lang="en-US" dirty="0" smtClean="0"/>
          </a:p>
          <a:p>
            <a:r>
              <a:rPr lang="en-US" dirty="0"/>
              <a:t>Source: https://www.investopedia.com/terms/l/lehman-brothers.asp</a:t>
            </a:r>
          </a:p>
        </p:txBody>
      </p:sp>
    </p:spTree>
    <p:extLst>
      <p:ext uri="{BB962C8B-B14F-4D97-AF65-F5344CB8AC3E}">
        <p14:creationId xmlns:p14="http://schemas.microsoft.com/office/powerpoint/2010/main" val="83992311"/>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4E81107FE0A704B8458C943278B4E1F" ma:contentTypeVersion="13" ma:contentTypeDescription="Create a new document." ma:contentTypeScope="" ma:versionID="0b9b530ecb6b81c140e81c3300bd0307">
  <xsd:schema xmlns:xsd="http://www.w3.org/2001/XMLSchema" xmlns:xs="http://www.w3.org/2001/XMLSchema" xmlns:p="http://schemas.microsoft.com/office/2006/metadata/properties" xmlns:ns3="bcb18cd9-2614-41de-a438-05e8f58d2b4e" xmlns:ns4="9cd9834e-9656-4a9f-bc4d-b5b5e1a3e387" targetNamespace="http://schemas.microsoft.com/office/2006/metadata/properties" ma:root="true" ma:fieldsID="1beeed5a04154245fc1551d8103b577a" ns3:_="" ns4:_="">
    <xsd:import namespace="bcb18cd9-2614-41de-a438-05e8f58d2b4e"/>
    <xsd:import namespace="9cd9834e-9656-4a9f-bc4d-b5b5e1a3e38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18cd9-2614-41de-a438-05e8f58d2b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9834e-9656-4a9f-bc4d-b5b5e1a3e38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AF76D98-1643-41EA-88DB-A61362FB0658}">
  <ds:schemaRefs>
    <ds:schemaRef ds:uri="http://schemas.openxmlformats.org/package/2006/metadata/core-properties"/>
    <ds:schemaRef ds:uri="http://www.w3.org/XML/1998/namespace"/>
    <ds:schemaRef ds:uri="http://schemas.microsoft.com/office/infopath/2007/PartnerControls"/>
    <ds:schemaRef ds:uri="http://schemas.microsoft.com/office/2006/documentManagement/types"/>
    <ds:schemaRef ds:uri="http://schemas.microsoft.com/office/2006/metadata/properties"/>
    <ds:schemaRef ds:uri="bcb18cd9-2614-41de-a438-05e8f58d2b4e"/>
    <ds:schemaRef ds:uri="http://purl.org/dc/terms/"/>
    <ds:schemaRef ds:uri="http://purl.org/dc/elements/1.1/"/>
    <ds:schemaRef ds:uri="9cd9834e-9656-4a9f-bc4d-b5b5e1a3e387"/>
    <ds:schemaRef ds:uri="http://purl.org/dc/dcmitype/"/>
  </ds:schemaRefs>
</ds:datastoreItem>
</file>

<file path=customXml/itemProps2.xml><?xml version="1.0" encoding="utf-8"?>
<ds:datastoreItem xmlns:ds="http://schemas.openxmlformats.org/officeDocument/2006/customXml" ds:itemID="{B79AB573-98CA-4519-9DF5-CCA8A92769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b18cd9-2614-41de-a438-05e8f58d2b4e"/>
    <ds:schemaRef ds:uri="9cd9834e-9656-4a9f-bc4d-b5b5e1a3e3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2D4AEE4-A3E5-4809-A799-7EB07E2DBFE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4526</TotalTime>
  <Words>933</Words>
  <Application>Microsoft Office PowerPoint</Application>
  <PresentationFormat>Widescreen</PresentationFormat>
  <Paragraphs>26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Trebuchet MS</vt:lpstr>
      <vt:lpstr>Wingdings 3</vt:lpstr>
      <vt:lpstr>Facet</vt:lpstr>
      <vt:lpstr>Banking and Credit Creation</vt:lpstr>
      <vt:lpstr>Credit Creation</vt:lpstr>
      <vt:lpstr>Credit Creation</vt:lpstr>
      <vt:lpstr>Shadow Banking</vt:lpstr>
      <vt:lpstr>Lehman Brothers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Origins of Banking</dc:title>
  <dc:creator>Viswanath, Prof. P.V.</dc:creator>
  <cp:lastModifiedBy>Viswanath, Prof. P.V.</cp:lastModifiedBy>
  <cp:revision>35</cp:revision>
  <dcterms:created xsi:type="dcterms:W3CDTF">2021-09-20T22:03:42Z</dcterms:created>
  <dcterms:modified xsi:type="dcterms:W3CDTF">2022-09-28T04:22:55Z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0x01010004E81107FE0A704B8458C943278B4E1F</vt:lpwstr>
  </property>
</Properties>
</file>