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4"/>
  </p:sldMasterIdLst>
  <p:sldIdLst>
    <p:sldId id="256" r:id="rId5"/>
    <p:sldId id="259" r:id="rId6"/>
    <p:sldId id="260"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0" d="100"/>
          <a:sy n="80" d="100"/>
        </p:scale>
        <p:origin x="60"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35647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1631769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3439289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1946507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1798172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5946953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9118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502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8200"/>
          </a:xfrm>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677334" y="1659467"/>
            <a:ext cx="8596668" cy="43818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61426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9433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206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526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80928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6991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08495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98656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482547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hetchblog.com/2020/05/04/venices-fiscal-restructuring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720721"/>
            <a:ext cx="7766936" cy="1646302"/>
          </a:xfrm>
        </p:spPr>
        <p:txBody>
          <a:bodyPr/>
          <a:lstStyle/>
          <a:p>
            <a:r>
              <a:rPr lang="en-US" dirty="0" smtClean="0"/>
              <a:t>The Origins of Banking</a:t>
            </a:r>
            <a:endParaRPr lang="en-US" dirty="0"/>
          </a:p>
        </p:txBody>
      </p:sp>
      <p:sp>
        <p:nvSpPr>
          <p:cNvPr id="3" name="Subtitle 2"/>
          <p:cNvSpPr>
            <a:spLocks noGrp="1"/>
          </p:cNvSpPr>
          <p:nvPr>
            <p:ph type="subTitle" idx="1"/>
          </p:nvPr>
        </p:nvSpPr>
        <p:spPr>
          <a:xfrm>
            <a:off x="1507067" y="3987222"/>
            <a:ext cx="7766936" cy="1096899"/>
          </a:xfrm>
        </p:spPr>
        <p:txBody>
          <a:bodyPr>
            <a:normAutofit lnSpcReduction="10000"/>
          </a:bodyPr>
          <a:lstStyle/>
          <a:p>
            <a:r>
              <a:rPr lang="en-US" dirty="0" smtClean="0"/>
              <a:t>Prof. PV Viswanath</a:t>
            </a:r>
          </a:p>
          <a:p>
            <a:r>
              <a:rPr lang="en-US" dirty="0" smtClean="0"/>
              <a:t>September 2021</a:t>
            </a:r>
          </a:p>
          <a:p>
            <a:r>
              <a:rPr lang="en-US" dirty="0" smtClean="0"/>
              <a:t>Finance and Society</a:t>
            </a:r>
            <a:endParaRPr lang="en-US" dirty="0"/>
          </a:p>
        </p:txBody>
      </p:sp>
    </p:spTree>
    <p:extLst>
      <p:ext uri="{BB962C8B-B14F-4D97-AF65-F5344CB8AC3E}">
        <p14:creationId xmlns:p14="http://schemas.microsoft.com/office/powerpoint/2010/main" val="3878325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9742"/>
            <a:ext cx="8596668" cy="838200"/>
          </a:xfrm>
        </p:spPr>
        <p:txBody>
          <a:bodyPr/>
          <a:lstStyle/>
          <a:p>
            <a:r>
              <a:rPr lang="en-US" dirty="0" smtClean="0"/>
              <a:t>Public Banks</a:t>
            </a:r>
            <a:endParaRPr lang="en-US" dirty="0"/>
          </a:p>
        </p:txBody>
      </p:sp>
      <p:sp>
        <p:nvSpPr>
          <p:cNvPr id="3" name="Content Placeholder 2"/>
          <p:cNvSpPr>
            <a:spLocks noGrp="1"/>
          </p:cNvSpPr>
          <p:nvPr>
            <p:ph idx="1"/>
          </p:nvPr>
        </p:nvSpPr>
        <p:spPr>
          <a:xfrm>
            <a:off x="677334" y="1009816"/>
            <a:ext cx="8596668" cy="5526156"/>
          </a:xfrm>
        </p:spPr>
        <p:txBody>
          <a:bodyPr>
            <a:normAutofit fontScale="92500" lnSpcReduction="10000"/>
          </a:bodyPr>
          <a:lstStyle/>
          <a:p>
            <a:r>
              <a:rPr lang="en-US" dirty="0" smtClean="0"/>
              <a:t>Corporate b</a:t>
            </a:r>
            <a:r>
              <a:rPr lang="en-US" dirty="0" smtClean="0"/>
              <a:t>anks also originated in the needs of states to finance their activity.</a:t>
            </a:r>
          </a:p>
          <a:p>
            <a:r>
              <a:rPr lang="en-US" dirty="0" smtClean="0"/>
              <a:t>The </a:t>
            </a:r>
            <a:r>
              <a:rPr lang="en-US" dirty="0" smtClean="0"/>
              <a:t>Bank of Barcelona was created in 1401 as </a:t>
            </a:r>
            <a:r>
              <a:rPr lang="en-US" dirty="0"/>
              <a:t>a department of the city government in </a:t>
            </a:r>
            <a:r>
              <a:rPr lang="en-US" dirty="0" smtClean="0"/>
              <a:t>order to </a:t>
            </a:r>
            <a:r>
              <a:rPr lang="en-US" dirty="0"/>
              <a:t>provide credit to the city. Deposits in the bank were guaranteed by the city</a:t>
            </a:r>
            <a:r>
              <a:rPr lang="en-US" dirty="0" smtClean="0"/>
              <a:t>.</a:t>
            </a:r>
          </a:p>
          <a:p>
            <a:r>
              <a:rPr lang="en-US" dirty="0" smtClean="0"/>
              <a:t>Other governments also established banks for various other reasons. </a:t>
            </a:r>
            <a:r>
              <a:rPr lang="en-US" dirty="0"/>
              <a:t>T</a:t>
            </a:r>
            <a:r>
              <a:rPr lang="en-US" dirty="0" smtClean="0"/>
              <a:t>he Amsterdam </a:t>
            </a:r>
            <a:r>
              <a:rPr lang="en-US" dirty="0" err="1" smtClean="0"/>
              <a:t>Wisselbank</a:t>
            </a:r>
            <a:r>
              <a:rPr lang="en-US" dirty="0" smtClean="0"/>
              <a:t> was </a:t>
            </a:r>
            <a:r>
              <a:rPr lang="en-US" dirty="0"/>
              <a:t>introduced </a:t>
            </a:r>
            <a:r>
              <a:rPr lang="en-US" dirty="0" smtClean="0"/>
              <a:t>by the </a:t>
            </a:r>
            <a:r>
              <a:rPr lang="en-US" dirty="0"/>
              <a:t>government </a:t>
            </a:r>
            <a:r>
              <a:rPr lang="en-US" dirty="0" smtClean="0"/>
              <a:t>in 1609 to </a:t>
            </a:r>
            <a:r>
              <a:rPr lang="en-US" dirty="0"/>
              <a:t>help bring order to a confused monetary </a:t>
            </a:r>
            <a:r>
              <a:rPr lang="en-US" dirty="0" smtClean="0"/>
              <a:t>system by </a:t>
            </a:r>
            <a:r>
              <a:rPr lang="en-US" dirty="0"/>
              <a:t>establishing a standard monetary unit, economizing on the use of coin</a:t>
            </a:r>
            <a:r>
              <a:rPr lang="en-US" dirty="0" smtClean="0"/>
              <a:t>, and </a:t>
            </a:r>
            <a:r>
              <a:rPr lang="en-US" dirty="0"/>
              <a:t>rationalizing the payments system</a:t>
            </a:r>
            <a:r>
              <a:rPr lang="en-US" dirty="0" smtClean="0"/>
              <a:t>.  At one point, 800 foreign coins were permitted in the Dutch Republic, until in 1638, Amsterdam introduced a standardized silver guilder.  </a:t>
            </a:r>
          </a:p>
          <a:p>
            <a:r>
              <a:rPr lang="en-US" dirty="0" smtClean="0"/>
              <a:t>In </a:t>
            </a:r>
            <a:r>
              <a:rPr lang="en-US" dirty="0"/>
              <a:t>1694, the Bank of England was established to help the government raise money for war against France</a:t>
            </a:r>
            <a:r>
              <a:rPr lang="en-US" dirty="0" smtClean="0"/>
              <a:t>.</a:t>
            </a:r>
          </a:p>
          <a:p>
            <a:r>
              <a:rPr lang="en-US" dirty="0" smtClean="0"/>
              <a:t>An important point in the establishment of both </a:t>
            </a:r>
            <a:r>
              <a:rPr lang="en-US" dirty="0"/>
              <a:t>the First (1791–1811) and Second (1816–36) Banks </a:t>
            </a:r>
            <a:r>
              <a:rPr lang="en-US" dirty="0" smtClean="0"/>
              <a:t>of the </a:t>
            </a:r>
            <a:r>
              <a:rPr lang="en-US" dirty="0"/>
              <a:t>United States was that they would enhance the government’s </a:t>
            </a:r>
            <a:r>
              <a:rPr lang="en-US" dirty="0" smtClean="0"/>
              <a:t>ability to </a:t>
            </a:r>
            <a:r>
              <a:rPr lang="en-US" dirty="0"/>
              <a:t>raise funds, as well as promote credit creation and monetary stability</a:t>
            </a:r>
            <a:r>
              <a:rPr lang="en-US" dirty="0" smtClean="0"/>
              <a:t>.</a:t>
            </a:r>
          </a:p>
          <a:p>
            <a:r>
              <a:rPr lang="en-US" dirty="0" smtClean="0"/>
              <a:t>These banks were chartered by the Government, but were not </a:t>
            </a:r>
            <a:r>
              <a:rPr lang="en-US" i="1" dirty="0" smtClean="0"/>
              <a:t>owned </a:t>
            </a:r>
            <a:r>
              <a:rPr lang="en-US" dirty="0" smtClean="0"/>
              <a:t>by the Government; they were profit-making entities and did not have a monopoly on banknote issuance or other activities, such as banking system regulation, that are now associated with a Central bank.</a:t>
            </a:r>
            <a:endParaRPr lang="en-US" dirty="0"/>
          </a:p>
          <a:p>
            <a:endParaRPr lang="en-US" dirty="0"/>
          </a:p>
        </p:txBody>
      </p:sp>
    </p:spTree>
    <p:extLst>
      <p:ext uri="{BB962C8B-B14F-4D97-AF65-F5344CB8AC3E}">
        <p14:creationId xmlns:p14="http://schemas.microsoft.com/office/powerpoint/2010/main" val="2651646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Banks and Limited Liability</a:t>
            </a:r>
            <a:endParaRPr lang="en-US" dirty="0"/>
          </a:p>
        </p:txBody>
      </p:sp>
      <p:sp>
        <p:nvSpPr>
          <p:cNvPr id="3" name="Content Placeholder 2"/>
          <p:cNvSpPr>
            <a:spLocks noGrp="1"/>
          </p:cNvSpPr>
          <p:nvPr>
            <p:ph idx="1"/>
          </p:nvPr>
        </p:nvSpPr>
        <p:spPr>
          <a:xfrm>
            <a:off x="677334" y="1296063"/>
            <a:ext cx="8596668" cy="5192201"/>
          </a:xfrm>
        </p:spPr>
        <p:txBody>
          <a:bodyPr>
            <a:normAutofit fontScale="92500" lnSpcReduction="10000"/>
          </a:bodyPr>
          <a:lstStyle/>
          <a:p>
            <a:r>
              <a:rPr lang="en-US" dirty="0" smtClean="0"/>
              <a:t>Before the development of limited liability commercial banks similar to those we have today, there were many private banks in many countries – Australia, Switzerland, Austria, Belgium and others – that issued banknotes, made loans to the government, changed money, issued short-term loans and traded securities.  </a:t>
            </a:r>
          </a:p>
          <a:p>
            <a:r>
              <a:rPr lang="en-US" dirty="0" smtClean="0"/>
              <a:t>These banks tended to be privately owned, often by families, and rarely took in deposits.  </a:t>
            </a:r>
          </a:p>
          <a:p>
            <a:r>
              <a:rPr lang="en-US" dirty="0" smtClean="0"/>
              <a:t>Over time, however, the needs of commerce required larger banks, which could raise more capital and obtain efficiencies of scale.  </a:t>
            </a:r>
          </a:p>
          <a:p>
            <a:r>
              <a:rPr lang="en-US" dirty="0" smtClean="0"/>
              <a:t>The corporate form of business organization enables individuals to buy and sell shares in the firm more easily, while </a:t>
            </a:r>
            <a:r>
              <a:rPr lang="en-US" dirty="0"/>
              <a:t>limited-liability </a:t>
            </a:r>
            <a:r>
              <a:rPr lang="en-US" dirty="0" smtClean="0"/>
              <a:t>attracts more capital, since investors’ private assets are protected.  </a:t>
            </a:r>
          </a:p>
          <a:p>
            <a:r>
              <a:rPr lang="en-US" dirty="0" smtClean="0"/>
              <a:t>Belgium, which had large supplies of coal and iron ore, needed to raise resources for its capital-intensive heavy industry.  Sweden was one of the early countries to industrialize, as was the United States.  All of these countries saw the establishment of corporate commercial banks.</a:t>
            </a:r>
          </a:p>
          <a:p>
            <a:r>
              <a:rPr lang="en-US" dirty="0" smtClean="0"/>
              <a:t>However, political factors also played a role.  The private Bank of England used political pressure to prevent the chartering of additional commercial banks.  The collapse of the incorporated South Sea Bubble company in 1720 led to the Bubble Act which </a:t>
            </a:r>
            <a:r>
              <a:rPr lang="en-US" dirty="0" smtClean="0"/>
              <a:t>discouraged the </a:t>
            </a:r>
            <a:r>
              <a:rPr lang="en-US" dirty="0" smtClean="0"/>
              <a:t>establishment of limited liability companies.</a:t>
            </a:r>
            <a:endParaRPr lang="en-US" dirty="0"/>
          </a:p>
        </p:txBody>
      </p:sp>
    </p:spTree>
    <p:extLst>
      <p:ext uri="{BB962C8B-B14F-4D97-AF65-F5344CB8AC3E}">
        <p14:creationId xmlns:p14="http://schemas.microsoft.com/office/powerpoint/2010/main" val="532556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59242"/>
          </a:xfrm>
        </p:spPr>
        <p:txBody>
          <a:bodyPr>
            <a:normAutofit fontScale="90000"/>
          </a:bodyPr>
          <a:lstStyle/>
          <a:p>
            <a:r>
              <a:rPr lang="en-US" dirty="0" smtClean="0"/>
              <a:t>Summary</a:t>
            </a:r>
            <a:endParaRPr lang="en-US" dirty="0"/>
          </a:p>
        </p:txBody>
      </p:sp>
      <p:sp>
        <p:nvSpPr>
          <p:cNvPr id="3" name="Content Placeholder 2"/>
          <p:cNvSpPr>
            <a:spLocks noGrp="1"/>
          </p:cNvSpPr>
          <p:nvPr>
            <p:ph idx="1"/>
          </p:nvPr>
        </p:nvSpPr>
        <p:spPr>
          <a:xfrm>
            <a:off x="677334" y="1248355"/>
            <a:ext cx="8927842" cy="5271715"/>
          </a:xfrm>
        </p:spPr>
        <p:txBody>
          <a:bodyPr>
            <a:normAutofit lnSpcReduction="10000"/>
          </a:bodyPr>
          <a:lstStyle/>
          <a:p>
            <a:r>
              <a:rPr lang="en-US" dirty="0"/>
              <a:t>Incorporated commercial banking emerged as the culmination of several centuries—even millennia—of development. Starting with the first moneylenders and deposit takers in the ancient world, banking evolved through the development of money, trade credit, medieval fairs, and— with the beginnings of the nation-state—through the evolution of government banks, and finally private banks. </a:t>
            </a:r>
            <a:endParaRPr lang="en-US" dirty="0" smtClean="0"/>
          </a:p>
          <a:p>
            <a:r>
              <a:rPr lang="en-US" dirty="0" smtClean="0"/>
              <a:t>The </a:t>
            </a:r>
            <a:r>
              <a:rPr lang="en-US" dirty="0"/>
              <a:t>eighteenth and nineteenth centuries saw the evolution of incorporated commercial banks. Although similar to their predecessors in many of the functions they undertook, the adoption of the corporate form and limited liability allowed commercial banks to become larger, more active players in the growing economies of the eighteenth and nineteenth centuries. </a:t>
            </a:r>
            <a:endParaRPr lang="en-US" dirty="0" smtClean="0"/>
          </a:p>
          <a:p>
            <a:r>
              <a:rPr lang="en-US" dirty="0" smtClean="0"/>
              <a:t>There </a:t>
            </a:r>
            <a:r>
              <a:rPr lang="en-US" dirty="0"/>
              <a:t>is a clear correlation between economic development and the emergence of commercial banking. Although the association is clear, it need not imply causality: the correlation could be merely coincidental, although there are good reasons to believe that it is not. Each stage of banking development was accompanied by some important advance in political and economic development: public banks and the growth of the nation state, exchange banks, like the </a:t>
            </a:r>
            <a:r>
              <a:rPr lang="en-US" dirty="0" err="1"/>
              <a:t>Wisselbank</a:t>
            </a:r>
            <a:r>
              <a:rPr lang="en-US" dirty="0"/>
              <a:t>, and the growth of domestic trade, and private banks and the growth of interregional </a:t>
            </a:r>
            <a:r>
              <a:rPr lang="en-US" dirty="0" smtClean="0"/>
              <a:t>and international </a:t>
            </a:r>
            <a:r>
              <a:rPr lang="en-US" dirty="0"/>
              <a:t>trade</a:t>
            </a:r>
            <a:r>
              <a:rPr lang="en-US" dirty="0" smtClean="0"/>
              <a:t>. (p. 53, The Origins of Banking)</a:t>
            </a:r>
            <a:endParaRPr lang="en-US" dirty="0"/>
          </a:p>
          <a:p>
            <a:endParaRPr lang="en-US" dirty="0"/>
          </a:p>
        </p:txBody>
      </p:sp>
    </p:spTree>
    <p:extLst>
      <p:ext uri="{BB962C8B-B14F-4D97-AF65-F5344CB8AC3E}">
        <p14:creationId xmlns:p14="http://schemas.microsoft.com/office/powerpoint/2010/main" val="1553647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Safeguarding Deposits</a:t>
            </a:r>
            <a:endParaRPr lang="en-US" dirty="0"/>
          </a:p>
        </p:txBody>
      </p:sp>
      <p:sp>
        <p:nvSpPr>
          <p:cNvPr id="3" name="Content Placeholder 2"/>
          <p:cNvSpPr>
            <a:spLocks noGrp="1"/>
          </p:cNvSpPr>
          <p:nvPr>
            <p:ph idx="1"/>
          </p:nvPr>
        </p:nvSpPr>
        <p:spPr>
          <a:xfrm>
            <a:off x="677334" y="1447800"/>
            <a:ext cx="8596668" cy="4841681"/>
          </a:xfrm>
        </p:spPr>
        <p:txBody>
          <a:bodyPr>
            <a:normAutofit fontScale="92500" lnSpcReduction="10000"/>
          </a:bodyPr>
          <a:lstStyle/>
          <a:p>
            <a:r>
              <a:rPr lang="en-US" dirty="0" smtClean="0"/>
              <a:t>An early banking activity was safeguarding deposits.</a:t>
            </a:r>
          </a:p>
          <a:p>
            <a:r>
              <a:rPr lang="en-US" dirty="0" smtClean="0"/>
              <a:t>Wealthy individuals with gold or coins needed to keep it safe.  Rather than each individual investing in security (guards), the safekeeping activity could be outsourced to individuals who needed to perform this activity as part of their professional work, i.e. goldsmiths.  They would receive receipts, acknowledging the deposits.</a:t>
            </a:r>
          </a:p>
          <a:p>
            <a:r>
              <a:rPr lang="en-US" dirty="0" smtClean="0"/>
              <a:t>Initially, these deposits would have been “closed” deposits, where the banker/goldsmith would return the same gold/coins that had been entrusted to them.  For this safekeeping service, a fee would be charged.</a:t>
            </a:r>
          </a:p>
          <a:p>
            <a:r>
              <a:rPr lang="en-US" dirty="0" smtClean="0"/>
              <a:t>Over time, these goldsmith/bankers might have started lending out the money to other individuals for compensation, viz. interest. Competition among bankers would have reduced the safe-keeping fee to low levels and even negative levels, i.e. that bankers started paying interest on deposits.</a:t>
            </a:r>
          </a:p>
          <a:p>
            <a:r>
              <a:rPr lang="en-US" dirty="0" smtClean="0"/>
              <a:t>At this point, the “closed” deposit contracts would have changed to “irregular” deposits, where equal value would be returned to depositors when they wanted their money back, but not necessarily the same coins. </a:t>
            </a:r>
            <a:endParaRPr lang="en-US" dirty="0"/>
          </a:p>
          <a:p>
            <a:r>
              <a:rPr lang="en-US" dirty="0" smtClean="0"/>
              <a:t>Such banking activity occurred as early as ancient 4</a:t>
            </a:r>
            <a:r>
              <a:rPr lang="en-US" baseline="30000" dirty="0" smtClean="0"/>
              <a:t>th</a:t>
            </a:r>
            <a:r>
              <a:rPr lang="en-US" dirty="0" smtClean="0"/>
              <a:t> century Greece.</a:t>
            </a:r>
            <a:endParaRPr lang="en-US" dirty="0"/>
          </a:p>
        </p:txBody>
      </p:sp>
    </p:spTree>
    <p:extLst>
      <p:ext uri="{BB962C8B-B14F-4D97-AF65-F5344CB8AC3E}">
        <p14:creationId xmlns:p14="http://schemas.microsoft.com/office/powerpoint/2010/main" val="1453553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 notes</a:t>
            </a:r>
            <a:endParaRPr lang="en-US" dirty="0"/>
          </a:p>
        </p:txBody>
      </p:sp>
      <p:sp>
        <p:nvSpPr>
          <p:cNvPr id="3" name="Content Placeholder 2"/>
          <p:cNvSpPr>
            <a:spLocks noGrp="1"/>
          </p:cNvSpPr>
          <p:nvPr>
            <p:ph idx="1"/>
          </p:nvPr>
        </p:nvSpPr>
        <p:spPr/>
        <p:txBody>
          <a:bodyPr/>
          <a:lstStyle/>
          <a:p>
            <a:r>
              <a:rPr lang="en-US" dirty="0" smtClean="0"/>
              <a:t>A further development would have occurred when depositors would use the deposit receipts to pay for purchases. As long as the banker was trusted by both parties in the transaction, this would have the advantage of avoiding costly trips to the banker to withdraw the gold/coins and potentially redeposit by the second party with the same or a different banker.  </a:t>
            </a:r>
          </a:p>
          <a:p>
            <a:r>
              <a:rPr lang="en-US" dirty="0" smtClean="0"/>
              <a:t>Such banking activity and issuance of banknotes existed in 7</a:t>
            </a:r>
            <a:r>
              <a:rPr lang="en-US" baseline="30000" dirty="0" smtClean="0"/>
              <a:t>th</a:t>
            </a:r>
            <a:r>
              <a:rPr lang="en-US" dirty="0" smtClean="0"/>
              <a:t> century Tang and Song dynasties.  European banknotes existed in the 17</a:t>
            </a:r>
            <a:r>
              <a:rPr lang="en-US" baseline="30000" dirty="0" smtClean="0"/>
              <a:t>th</a:t>
            </a:r>
            <a:r>
              <a:rPr lang="en-US" dirty="0" smtClean="0"/>
              <a:t> century in Sweden, England and Italy.</a:t>
            </a:r>
          </a:p>
          <a:p>
            <a:r>
              <a:rPr lang="en-US" dirty="0" smtClean="0"/>
              <a:t>The acceptance of banknotes assisted in the process of credit creation, since clients were less likely to call in their deposits.</a:t>
            </a:r>
            <a:endParaRPr lang="en-US" dirty="0"/>
          </a:p>
        </p:txBody>
      </p:sp>
    </p:spTree>
    <p:extLst>
      <p:ext uri="{BB962C8B-B14F-4D97-AF65-F5344CB8AC3E}">
        <p14:creationId xmlns:p14="http://schemas.microsoft.com/office/powerpoint/2010/main" val="2274902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Checks</a:t>
            </a:r>
            <a:endParaRPr lang="en-US" dirty="0"/>
          </a:p>
        </p:txBody>
      </p:sp>
      <p:sp>
        <p:nvSpPr>
          <p:cNvPr id="3" name="Content Placeholder 2"/>
          <p:cNvSpPr>
            <a:spLocks noGrp="1"/>
          </p:cNvSpPr>
          <p:nvPr>
            <p:ph idx="1"/>
          </p:nvPr>
        </p:nvSpPr>
        <p:spPr>
          <a:xfrm>
            <a:off x="677334" y="1375576"/>
            <a:ext cx="8596668" cy="4937759"/>
          </a:xfrm>
        </p:spPr>
        <p:txBody>
          <a:bodyPr>
            <a:normAutofit fontScale="92500" lnSpcReduction="10000"/>
          </a:bodyPr>
          <a:lstStyle/>
          <a:p>
            <a:r>
              <a:rPr lang="en-US" dirty="0" smtClean="0"/>
              <a:t>In addition to banknotes (i.e. deposit receipts), checks began to be used.  These were essentially orders to a bank to make a payment to a third party.  </a:t>
            </a:r>
          </a:p>
          <a:p>
            <a:r>
              <a:rPr lang="en-US" dirty="0" smtClean="0"/>
              <a:t>Over time these orders for payments (checks) began to be used as a medium of payment.  The initial recipient of the check, instead of going to the banker and asking for gold/coins could simply sign over the order for payment to a fourth party as part of a transaction between these two individuals.</a:t>
            </a:r>
          </a:p>
          <a:p>
            <a:r>
              <a:rPr lang="en-US" dirty="0" smtClean="0"/>
              <a:t>Another development occurred when the initial recipient of the payment order would deposit it with his banker for collection from the banker of the initial </a:t>
            </a:r>
            <a:r>
              <a:rPr lang="en-US" dirty="0" err="1" smtClean="0"/>
              <a:t>payor</a:t>
            </a:r>
            <a:r>
              <a:rPr lang="en-US" dirty="0" smtClean="0"/>
              <a:t>.  Since the two bankers were quite likely to have other transactions, instead of the first banker making an actual payment to the second banker, often there would simply be notations on the books of the bankers.  </a:t>
            </a:r>
          </a:p>
          <a:p>
            <a:r>
              <a:rPr lang="en-US" dirty="0" smtClean="0"/>
              <a:t>This meant that the money stayed within the banking system, if not with a single banker.  Again, the likelihood of actual coins having to be paid out dropped further.  </a:t>
            </a:r>
          </a:p>
          <a:p>
            <a:r>
              <a:rPr lang="en-US" dirty="0" smtClean="0"/>
              <a:t>The proportion of any deposit that was re-lent was even higher now.  This is called fractional reserve banking.  Over time, regulations required a minimum fractional reserve to ensure that banks did not take excessive risks by over-extending loans, leading to bank runs and consequent credit destruction.</a:t>
            </a:r>
            <a:endParaRPr lang="en-US" dirty="0"/>
          </a:p>
        </p:txBody>
      </p:sp>
    </p:spTree>
    <p:extLst>
      <p:ext uri="{BB962C8B-B14F-4D97-AF65-F5344CB8AC3E}">
        <p14:creationId xmlns:p14="http://schemas.microsoft.com/office/powerpoint/2010/main" val="714011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Checks</a:t>
            </a:r>
            <a:endParaRPr lang="en-US" dirty="0"/>
          </a:p>
        </p:txBody>
      </p:sp>
      <p:sp>
        <p:nvSpPr>
          <p:cNvPr id="3" name="Content Placeholder 2"/>
          <p:cNvSpPr>
            <a:spLocks noGrp="1"/>
          </p:cNvSpPr>
          <p:nvPr>
            <p:ph idx="1"/>
          </p:nvPr>
        </p:nvSpPr>
        <p:spPr>
          <a:xfrm>
            <a:off x="677334" y="1447801"/>
            <a:ext cx="8596668" cy="4809876"/>
          </a:xfrm>
        </p:spPr>
        <p:txBody>
          <a:bodyPr>
            <a:normAutofit fontScale="92500" lnSpcReduction="10000"/>
          </a:bodyPr>
          <a:lstStyle/>
          <a:p>
            <a:r>
              <a:rPr lang="en-US" dirty="0" smtClean="0"/>
              <a:t>The development of </a:t>
            </a:r>
            <a:r>
              <a:rPr lang="en-US" dirty="0"/>
              <a:t>written orders of </a:t>
            </a:r>
            <a:r>
              <a:rPr lang="en-US" dirty="0" smtClean="0"/>
              <a:t>payment made </a:t>
            </a:r>
            <a:r>
              <a:rPr lang="en-US" dirty="0"/>
              <a:t>it practical to transmit </a:t>
            </a:r>
            <a:r>
              <a:rPr lang="en-US" dirty="0" smtClean="0"/>
              <a:t>large sums </a:t>
            </a:r>
            <a:r>
              <a:rPr lang="en-US" dirty="0"/>
              <a:t>of money over substantial </a:t>
            </a:r>
            <a:r>
              <a:rPr lang="en-US" dirty="0" smtClean="0"/>
              <a:t>distances, which would otherwise be risky.</a:t>
            </a:r>
          </a:p>
          <a:p>
            <a:r>
              <a:rPr lang="en-US" dirty="0" smtClean="0"/>
              <a:t>An example of such risk is the shipment by Pope </a:t>
            </a:r>
            <a:r>
              <a:rPr lang="en-US" dirty="0" smtClean="0"/>
              <a:t>John </a:t>
            </a:r>
            <a:r>
              <a:rPr lang="en-US" dirty="0" smtClean="0"/>
              <a:t>XXII of </a:t>
            </a:r>
            <a:r>
              <a:rPr lang="en-US" dirty="0"/>
              <a:t>60,000 florins to pay his army in </a:t>
            </a:r>
            <a:r>
              <a:rPr lang="en-US" dirty="0" smtClean="0"/>
              <a:t>Lombardy.  Despite </a:t>
            </a:r>
            <a:r>
              <a:rPr lang="en-US" dirty="0"/>
              <a:t>the presence of an armed guard of 150 cavalrymen, </a:t>
            </a:r>
            <a:r>
              <a:rPr lang="en-US" dirty="0" smtClean="0"/>
              <a:t>the party was </a:t>
            </a:r>
            <a:r>
              <a:rPr lang="en-US" dirty="0" smtClean="0"/>
              <a:t>ambushed </a:t>
            </a:r>
            <a:r>
              <a:rPr lang="en-US" dirty="0"/>
              <a:t>and </a:t>
            </a:r>
            <a:r>
              <a:rPr lang="en-US" dirty="0" smtClean="0"/>
              <a:t>half of the money was stolen.</a:t>
            </a:r>
            <a:endParaRPr lang="en-US" dirty="0"/>
          </a:p>
          <a:p>
            <a:r>
              <a:rPr lang="en-US" dirty="0" smtClean="0"/>
              <a:t>Previously, the vast majority of financial contracts were oral, taking place with the assistance of witnesses and, from later Roman times, public notaries who kept written records of the contract. </a:t>
            </a:r>
          </a:p>
          <a:p>
            <a:r>
              <a:rPr lang="en-US" dirty="0" smtClean="0"/>
              <a:t>They were frequently concluded by the transfer of purchasing power from one depositor to another on the books of their mutual banker, or of their two bankers who could make book transfers between them. </a:t>
            </a:r>
          </a:p>
          <a:p>
            <a:r>
              <a:rPr lang="en-US" dirty="0" smtClean="0"/>
              <a:t>One such contract, the cambium, used in the 13</a:t>
            </a:r>
            <a:r>
              <a:rPr lang="en-US" baseline="30000" dirty="0" smtClean="0"/>
              <a:t>th</a:t>
            </a:r>
            <a:r>
              <a:rPr lang="en-US" dirty="0" smtClean="0"/>
              <a:t> to early 14</a:t>
            </a:r>
            <a:r>
              <a:rPr lang="en-US" baseline="30000" dirty="0" smtClean="0"/>
              <a:t>th</a:t>
            </a:r>
            <a:r>
              <a:rPr lang="en-US" dirty="0" smtClean="0"/>
              <a:t> centuries, was “a solemn and verbose promise,” executed by a notary. The </a:t>
            </a:r>
            <a:r>
              <a:rPr lang="en-US" i="1" dirty="0" smtClean="0"/>
              <a:t>cambium </a:t>
            </a:r>
            <a:r>
              <a:rPr lang="en-US" i="1" dirty="0" err="1" smtClean="0"/>
              <a:t>nauticum</a:t>
            </a:r>
            <a:r>
              <a:rPr lang="en-US" dirty="0" smtClean="0"/>
              <a:t>, or sea exchange contract, was similar, although the payment of the debt in this case was contingent on the safe arrival of the ship.</a:t>
            </a:r>
          </a:p>
          <a:p>
            <a:r>
              <a:rPr lang="en-US" dirty="0"/>
              <a:t>The main feature of these </a:t>
            </a:r>
            <a:r>
              <a:rPr lang="en-US" dirty="0" smtClean="0"/>
              <a:t>exchange contracts </a:t>
            </a:r>
            <a:r>
              <a:rPr lang="en-US" dirty="0"/>
              <a:t>was the receipt of money with a promise to repay at a </a:t>
            </a:r>
            <a:r>
              <a:rPr lang="en-US" dirty="0" smtClean="0"/>
              <a:t>specified </a:t>
            </a:r>
            <a:r>
              <a:rPr lang="en-US" dirty="0"/>
              <a:t>time and </a:t>
            </a:r>
            <a:r>
              <a:rPr lang="en-US" dirty="0" smtClean="0"/>
              <a:t>place, often </a:t>
            </a:r>
            <a:r>
              <a:rPr lang="en-US" dirty="0"/>
              <a:t>in a foreign currency.</a:t>
            </a:r>
          </a:p>
        </p:txBody>
      </p:sp>
    </p:spTree>
    <p:extLst>
      <p:ext uri="{BB962C8B-B14F-4D97-AF65-F5344CB8AC3E}">
        <p14:creationId xmlns:p14="http://schemas.microsoft.com/office/powerpoint/2010/main" val="2786351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800621" cy="838200"/>
          </a:xfrm>
        </p:spPr>
        <p:txBody>
          <a:bodyPr>
            <a:normAutofit fontScale="90000"/>
          </a:bodyPr>
          <a:lstStyle/>
          <a:p>
            <a:r>
              <a:rPr lang="en-US" dirty="0" smtClean="0"/>
              <a:t>The bill of exchange and evasion of usury laws</a:t>
            </a:r>
            <a:endParaRPr lang="en-US" dirty="0"/>
          </a:p>
        </p:txBody>
      </p:sp>
      <p:sp>
        <p:nvSpPr>
          <p:cNvPr id="3" name="Content Placeholder 2"/>
          <p:cNvSpPr>
            <a:spLocks noGrp="1"/>
          </p:cNvSpPr>
          <p:nvPr>
            <p:ph idx="1"/>
          </p:nvPr>
        </p:nvSpPr>
        <p:spPr>
          <a:xfrm>
            <a:off x="677334" y="1391479"/>
            <a:ext cx="8596668" cy="4649884"/>
          </a:xfrm>
        </p:spPr>
        <p:txBody>
          <a:bodyPr>
            <a:normAutofit/>
          </a:bodyPr>
          <a:lstStyle/>
          <a:p>
            <a:r>
              <a:rPr lang="en-US" dirty="0" smtClean="0"/>
              <a:t>The </a:t>
            </a:r>
            <a:r>
              <a:rPr lang="en-US" dirty="0"/>
              <a:t>bill of </a:t>
            </a:r>
            <a:r>
              <a:rPr lang="en-US" dirty="0" smtClean="0"/>
              <a:t>exchange typically </a:t>
            </a:r>
            <a:r>
              <a:rPr lang="en-US" dirty="0"/>
              <a:t>involved four: two principals (e.g., importer and exporter</a:t>
            </a:r>
            <a:r>
              <a:rPr lang="en-US" dirty="0" smtClean="0"/>
              <a:t>) and </a:t>
            </a:r>
            <a:r>
              <a:rPr lang="en-US" dirty="0"/>
              <a:t>two corresponding merchants who effected payment</a:t>
            </a:r>
            <a:r>
              <a:rPr lang="en-US" dirty="0" smtClean="0"/>
              <a:t>.</a:t>
            </a:r>
          </a:p>
          <a:p>
            <a:r>
              <a:rPr lang="en-US" dirty="0"/>
              <a:t>A </a:t>
            </a:r>
            <a:r>
              <a:rPr lang="en-US" dirty="0" smtClean="0"/>
              <a:t>bill of </a:t>
            </a:r>
            <a:r>
              <a:rPr lang="en-US" dirty="0"/>
              <a:t>exchange consisted of a brief letter from one merchant to the other</a:t>
            </a:r>
            <a:r>
              <a:rPr lang="en-US" dirty="0" smtClean="0"/>
              <a:t>, requesting </a:t>
            </a:r>
            <a:r>
              <a:rPr lang="en-US" dirty="0"/>
              <a:t>that funds on behalf of the importer be paid to the </a:t>
            </a:r>
            <a:r>
              <a:rPr lang="en-US" dirty="0" smtClean="0"/>
              <a:t>exporter in </a:t>
            </a:r>
            <a:r>
              <a:rPr lang="en-US" dirty="0"/>
              <a:t>a distant city (in the distant city’s local currency) at a particular </a:t>
            </a:r>
            <a:r>
              <a:rPr lang="en-US" dirty="0" smtClean="0"/>
              <a:t>future date</a:t>
            </a:r>
            <a:r>
              <a:rPr lang="en-US" dirty="0"/>
              <a:t>. A bill of exchange could have arisen as a consequence of a </a:t>
            </a:r>
            <a:r>
              <a:rPr lang="en-US" dirty="0" smtClean="0"/>
              <a:t>commercial transaction </a:t>
            </a:r>
            <a:r>
              <a:rPr lang="en-US" dirty="0"/>
              <a:t>or, alternatively, could have been used to pay off a </a:t>
            </a:r>
            <a:r>
              <a:rPr lang="en-US" dirty="0" smtClean="0"/>
              <a:t>debt or </a:t>
            </a:r>
            <a:r>
              <a:rPr lang="en-US" dirty="0" smtClean="0"/>
              <a:t>to transfer </a:t>
            </a:r>
            <a:r>
              <a:rPr lang="en-US" dirty="0"/>
              <a:t>money</a:t>
            </a:r>
            <a:r>
              <a:rPr lang="en-US" dirty="0" smtClean="0"/>
              <a:t>.</a:t>
            </a:r>
          </a:p>
          <a:p>
            <a:r>
              <a:rPr lang="en-US" dirty="0" smtClean="0"/>
              <a:t>The </a:t>
            </a:r>
            <a:r>
              <a:rPr lang="en-US" dirty="0" smtClean="0"/>
              <a:t>typical bill </a:t>
            </a:r>
            <a:r>
              <a:rPr lang="en-US" dirty="0" smtClean="0"/>
              <a:t>of exchange consisted of two transactions – one effectively a short-term loan, and the second a conversion of money from one currency to another.</a:t>
            </a:r>
          </a:p>
          <a:p>
            <a:r>
              <a:rPr lang="en-US" dirty="0" smtClean="0"/>
              <a:t>The Catholic Church at various times prohibited the taking of interest, based on the text of the Jewish Bible.  However, this could be circumvented in the bill of exchange </a:t>
            </a:r>
            <a:r>
              <a:rPr lang="en-US" dirty="0" smtClean="0"/>
              <a:t>because the loan was camouflaged by the exchange transaction.  </a:t>
            </a:r>
            <a:endParaRPr lang="en-US" dirty="0"/>
          </a:p>
        </p:txBody>
      </p:sp>
    </p:spTree>
    <p:extLst>
      <p:ext uri="{BB962C8B-B14F-4D97-AF65-F5344CB8AC3E}">
        <p14:creationId xmlns:p14="http://schemas.microsoft.com/office/powerpoint/2010/main" val="675102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Negotiable bills of exchange</a:t>
            </a:r>
            <a:endParaRPr lang="en-US" dirty="0"/>
          </a:p>
        </p:txBody>
      </p:sp>
      <p:sp>
        <p:nvSpPr>
          <p:cNvPr id="3" name="Content Placeholder 2"/>
          <p:cNvSpPr>
            <a:spLocks noGrp="1"/>
          </p:cNvSpPr>
          <p:nvPr>
            <p:ph idx="1"/>
          </p:nvPr>
        </p:nvSpPr>
        <p:spPr>
          <a:xfrm>
            <a:off x="677334" y="1319917"/>
            <a:ext cx="8596668" cy="5096786"/>
          </a:xfrm>
        </p:spPr>
        <p:txBody>
          <a:bodyPr>
            <a:normAutofit/>
          </a:bodyPr>
          <a:lstStyle/>
          <a:p>
            <a:r>
              <a:rPr lang="en-US" dirty="0" smtClean="0"/>
              <a:t>Just as banknotes and checks, bills of exchange also came to be </a:t>
            </a:r>
            <a:r>
              <a:rPr lang="en-US" dirty="0" smtClean="0"/>
              <a:t>exchanged, i.e. </a:t>
            </a:r>
            <a:r>
              <a:rPr lang="en-US" dirty="0" smtClean="0"/>
              <a:t>negotiated in a secondary market.  </a:t>
            </a:r>
          </a:p>
          <a:p>
            <a:r>
              <a:rPr lang="en-US" dirty="0" smtClean="0"/>
              <a:t>Negotiability allowed </a:t>
            </a:r>
            <a:r>
              <a:rPr lang="en-US" dirty="0"/>
              <a:t>the evolution of written orders of payment from a </a:t>
            </a:r>
            <a:r>
              <a:rPr lang="en-US" dirty="0" smtClean="0"/>
              <a:t>simple means </a:t>
            </a:r>
            <a:r>
              <a:rPr lang="en-US" dirty="0"/>
              <a:t>of transferring funds into a financial instrument which could </a:t>
            </a:r>
            <a:r>
              <a:rPr lang="en-US" dirty="0" smtClean="0"/>
              <a:t>be priced</a:t>
            </a:r>
            <a:r>
              <a:rPr lang="en-US" dirty="0"/>
              <a:t>, traded, and used to move funds for </a:t>
            </a:r>
            <a:r>
              <a:rPr lang="en-US" dirty="0" smtClean="0"/>
              <a:t>non-trading </a:t>
            </a:r>
            <a:r>
              <a:rPr lang="en-US" dirty="0"/>
              <a:t>purposes</a:t>
            </a:r>
            <a:r>
              <a:rPr lang="en-US" dirty="0" smtClean="0"/>
              <a:t>.</a:t>
            </a:r>
          </a:p>
          <a:p>
            <a:r>
              <a:rPr lang="en-US" dirty="0" smtClean="0"/>
              <a:t>In other words, loans taken by one party could be transferred to another, just as bonds today can be sold by one party to another.</a:t>
            </a:r>
          </a:p>
          <a:p>
            <a:r>
              <a:rPr lang="en-US" dirty="0" smtClean="0"/>
              <a:t>These developments occurred in the context of trade fairs, which met at regular times of the year and traded in specific commodities at specific locations.  Payment for commodities purchased during the several-days long fair with orders for payment which would be settled at the end of the fair using bankers who would be present.  </a:t>
            </a:r>
          </a:p>
          <a:p>
            <a:r>
              <a:rPr lang="en-US" dirty="0" smtClean="0"/>
              <a:t>Such fairs took place in the region of Champagne, in France from the 9</a:t>
            </a:r>
            <a:r>
              <a:rPr lang="en-US" baseline="30000" dirty="0" smtClean="0"/>
              <a:t>th</a:t>
            </a:r>
            <a:r>
              <a:rPr lang="en-US" dirty="0" smtClean="0"/>
              <a:t> century to the 14</a:t>
            </a:r>
            <a:r>
              <a:rPr lang="en-US" baseline="30000" dirty="0" smtClean="0"/>
              <a:t>th</a:t>
            </a:r>
            <a:r>
              <a:rPr lang="en-US" dirty="0" smtClean="0"/>
              <a:t> century.  </a:t>
            </a:r>
          </a:p>
        </p:txBody>
      </p:sp>
    </p:spTree>
    <p:extLst>
      <p:ext uri="{BB962C8B-B14F-4D97-AF65-F5344CB8AC3E}">
        <p14:creationId xmlns:p14="http://schemas.microsoft.com/office/powerpoint/2010/main" val="1923612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Banking Centers</a:t>
            </a:r>
            <a:endParaRPr lang="en-US" dirty="0"/>
          </a:p>
        </p:txBody>
      </p:sp>
      <p:sp>
        <p:nvSpPr>
          <p:cNvPr id="3" name="Content Placeholder 2"/>
          <p:cNvSpPr>
            <a:spLocks noGrp="1"/>
          </p:cNvSpPr>
          <p:nvPr>
            <p:ph idx="1"/>
          </p:nvPr>
        </p:nvSpPr>
        <p:spPr>
          <a:xfrm>
            <a:off x="677333" y="1343770"/>
            <a:ext cx="8959647" cy="5025225"/>
          </a:xfrm>
        </p:spPr>
        <p:txBody>
          <a:bodyPr>
            <a:normAutofit lnSpcReduction="10000"/>
          </a:bodyPr>
          <a:lstStyle/>
          <a:p>
            <a:r>
              <a:rPr lang="en-US" dirty="0"/>
              <a:t>Over time, bills of exchange began to be used, which allowed for money transfers over distances.  This also led to the decline of fairs, since part of the motivation for centralization of trade was the centralization of the attendant banking services.</a:t>
            </a:r>
          </a:p>
          <a:p>
            <a:r>
              <a:rPr lang="en-US" dirty="0" smtClean="0"/>
              <a:t>Subsequently, banking houses began to be established in centralized locations, such as Bruges and Antwerp in Flanders (Flemish speaking Belgium) and Amsterdam.  These locations had the advantages of governing authorities who recognized the importance of finance and provided the legal infrastructure recognizing financial contracts and enforcing their payment.</a:t>
            </a:r>
            <a:br>
              <a:rPr lang="en-US" dirty="0" smtClean="0"/>
            </a:br>
            <a:r>
              <a:rPr lang="en-US" dirty="0" smtClean="0"/>
              <a:t/>
            </a:r>
            <a:br>
              <a:rPr lang="en-US" dirty="0" smtClean="0"/>
            </a:br>
            <a:r>
              <a:rPr lang="en-US" dirty="0" err="1" smtClean="0"/>
              <a:t>Harreld</a:t>
            </a:r>
            <a:r>
              <a:rPr lang="en-US" dirty="0"/>
              <a:t>, Donald. “Trading Places: The Public and Private Spaces of Merchants in Sixteenth-Century Antwerp,” Journal of Urban History, Vol. 29 No. 6, September 2003 </a:t>
            </a:r>
            <a:r>
              <a:rPr lang="en-US" dirty="0" smtClean="0"/>
              <a:t>657-669.</a:t>
            </a:r>
          </a:p>
          <a:p>
            <a:r>
              <a:rPr lang="en-US" dirty="0" smtClean="0"/>
              <a:t>This was an early instance of finance driving commercial activity.  Some of the commodities traded in Antwerp were grain, spices and cloth</a:t>
            </a:r>
            <a:r>
              <a:rPr lang="en-US" dirty="0" smtClean="0"/>
              <a:t>.</a:t>
            </a:r>
            <a:endParaRPr lang="en-US" dirty="0"/>
          </a:p>
          <a:p>
            <a:r>
              <a:rPr lang="en-US" dirty="0" smtClean="0"/>
              <a:t>One interpretation is that instead of finance following trade, as with the fairs, trade was located in centers such as Antwerp where financing was easily available.</a:t>
            </a:r>
            <a:endParaRPr lang="en-US" dirty="0"/>
          </a:p>
        </p:txBody>
      </p:sp>
    </p:spTree>
    <p:extLst>
      <p:ext uri="{BB962C8B-B14F-4D97-AF65-F5344CB8AC3E}">
        <p14:creationId xmlns:p14="http://schemas.microsoft.com/office/powerpoint/2010/main" val="53227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 debt</a:t>
            </a:r>
            <a:endParaRPr lang="en-US" dirty="0"/>
          </a:p>
        </p:txBody>
      </p:sp>
      <p:sp>
        <p:nvSpPr>
          <p:cNvPr id="3" name="Content Placeholder 2"/>
          <p:cNvSpPr>
            <a:spLocks noGrp="1"/>
          </p:cNvSpPr>
          <p:nvPr>
            <p:ph idx="1"/>
          </p:nvPr>
        </p:nvSpPr>
        <p:spPr>
          <a:xfrm>
            <a:off x="677334" y="1296063"/>
            <a:ext cx="8596668" cy="5208104"/>
          </a:xfrm>
        </p:spPr>
        <p:txBody>
          <a:bodyPr>
            <a:normAutofit lnSpcReduction="10000"/>
          </a:bodyPr>
          <a:lstStyle/>
          <a:p>
            <a:r>
              <a:rPr lang="en-US" dirty="0" smtClean="0"/>
              <a:t>The origins of long-term debt were in the need for states to finance war. </a:t>
            </a:r>
          </a:p>
          <a:p>
            <a:r>
              <a:rPr lang="en-US" dirty="0" smtClean="0"/>
              <a:t>Commercial debt, up to this point, had generally been for short periods of time.  The absence of long-term debt may have been due to principal-agent problems as well as potential difficulties in collecting the principal, the long-term of the debt increasing the risk too much.</a:t>
            </a:r>
          </a:p>
          <a:p>
            <a:r>
              <a:rPr lang="en-US" dirty="0" smtClean="0"/>
              <a:t>In 1156, the Doge, the ruler of Venice levied forced loans from its richest citizens.  These loans were soon combined into a single pool of indebtedness, called a </a:t>
            </a:r>
            <a:r>
              <a:rPr lang="en-US" i="1" dirty="0" err="1" smtClean="0"/>
              <a:t>monte</a:t>
            </a:r>
            <a:r>
              <a:rPr lang="en-US" dirty="0" smtClean="0"/>
              <a:t> and the owners of the debt were given shares in this </a:t>
            </a:r>
            <a:r>
              <a:rPr lang="en-US" i="1" dirty="0" err="1" smtClean="0"/>
              <a:t>monte</a:t>
            </a:r>
            <a:r>
              <a:rPr lang="en-US" dirty="0" smtClean="0"/>
              <a:t>.  The government continued raising funds through public borrowings of varying maturities.  The situation became complex enough that in 1262, the loans were consolidated into a new </a:t>
            </a:r>
            <a:r>
              <a:rPr lang="en-US" i="1" dirty="0" err="1" smtClean="0"/>
              <a:t>monte</a:t>
            </a:r>
            <a:r>
              <a:rPr lang="en-US" i="1" dirty="0" smtClean="0"/>
              <a:t> </a:t>
            </a:r>
            <a:r>
              <a:rPr lang="en-US" dirty="0" smtClean="0"/>
              <a:t>(mountain), which ultimately came to be called the </a:t>
            </a:r>
            <a:r>
              <a:rPr lang="en-US" i="1" dirty="0" smtClean="0"/>
              <a:t>Monte </a:t>
            </a:r>
            <a:r>
              <a:rPr lang="en-US" i="1" dirty="0" err="1" smtClean="0"/>
              <a:t>Vecchio</a:t>
            </a:r>
            <a:r>
              <a:rPr lang="en-US" i="1" dirty="0" smtClean="0"/>
              <a:t> </a:t>
            </a:r>
            <a:r>
              <a:rPr lang="en-US" dirty="0" smtClean="0"/>
              <a:t>(old </a:t>
            </a:r>
            <a:r>
              <a:rPr lang="en-US" i="1" dirty="0" err="1" smtClean="0"/>
              <a:t>monte</a:t>
            </a:r>
            <a:r>
              <a:rPr lang="en-US" dirty="0"/>
              <a:t>)</a:t>
            </a:r>
            <a:r>
              <a:rPr lang="en-US" dirty="0" smtClean="0"/>
              <a:t>, to distinguish it from newer series of bonds called the </a:t>
            </a:r>
            <a:r>
              <a:rPr lang="en-US" i="1" dirty="0" smtClean="0"/>
              <a:t>Monti</a:t>
            </a:r>
            <a:r>
              <a:rPr lang="en-US" dirty="0" smtClean="0"/>
              <a:t> (plural of </a:t>
            </a:r>
            <a:r>
              <a:rPr lang="en-US" i="1" dirty="0" err="1" smtClean="0"/>
              <a:t>monte</a:t>
            </a:r>
            <a:r>
              <a:rPr lang="en-US" dirty="0" smtClean="0"/>
              <a:t>) and then a Monte </a:t>
            </a:r>
            <a:r>
              <a:rPr lang="en-US" dirty="0" err="1" smtClean="0"/>
              <a:t>Nuovo</a:t>
            </a:r>
            <a:r>
              <a:rPr lang="en-US" dirty="0" smtClean="0"/>
              <a:t> (new </a:t>
            </a:r>
            <a:r>
              <a:rPr lang="en-US" i="1" dirty="0" err="1" smtClean="0"/>
              <a:t>monte</a:t>
            </a:r>
            <a:r>
              <a:rPr lang="en-US" dirty="0" smtClean="0"/>
              <a:t>) in 1482.</a:t>
            </a:r>
          </a:p>
          <a:p>
            <a:r>
              <a:rPr lang="en-US" dirty="0" smtClean="0"/>
              <a:t>The shares in these </a:t>
            </a:r>
            <a:r>
              <a:rPr lang="en-US" i="1" dirty="0" err="1" smtClean="0"/>
              <a:t>monti</a:t>
            </a:r>
            <a:r>
              <a:rPr lang="en-US" dirty="0" smtClean="0"/>
              <a:t> </a:t>
            </a:r>
            <a:r>
              <a:rPr lang="en-US" dirty="0" smtClean="0"/>
              <a:t>were traded publicly and their prices rose and fell according to the fortunes of the Venetian government in the different wars and the likelihood </a:t>
            </a:r>
            <a:r>
              <a:rPr lang="en-US" dirty="0"/>
              <a:t>of repayment (</a:t>
            </a:r>
            <a:r>
              <a:rPr lang="en-US" dirty="0">
                <a:hlinkClick r:id="rId2"/>
              </a:rPr>
              <a:t>https://thetchblog.com/2020/05/04/venices-fiscal-restructurings</a:t>
            </a:r>
            <a:r>
              <a:rPr lang="en-US" dirty="0" smtClean="0">
                <a:hlinkClick r:id="rId2"/>
              </a:rPr>
              <a:t>/</a:t>
            </a:r>
            <a:r>
              <a:rPr lang="en-US" dirty="0" smtClean="0"/>
              <a:t>).  </a:t>
            </a:r>
          </a:p>
        </p:txBody>
      </p:sp>
    </p:spTree>
    <p:extLst>
      <p:ext uri="{BB962C8B-B14F-4D97-AF65-F5344CB8AC3E}">
        <p14:creationId xmlns:p14="http://schemas.microsoft.com/office/powerpoint/2010/main" val="2250476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3" ma:contentTypeDescription="Create a new document." ma:contentTypeScope="" ma:versionID="0b9b530ecb6b81c140e81c3300bd0307">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1beeed5a04154245fc1551d8103b577a"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F76D98-1643-41EA-88DB-A61362FB0658}">
  <ds:schemaRefs>
    <ds:schemaRef ds:uri="http://purl.org/dc/terms/"/>
    <ds:schemaRef ds:uri="bcb18cd9-2614-41de-a438-05e8f58d2b4e"/>
    <ds:schemaRef ds:uri="9cd9834e-9656-4a9f-bc4d-b5b5e1a3e387"/>
    <ds:schemaRef ds:uri="http://schemas.openxmlformats.org/package/2006/metadata/core-properties"/>
    <ds:schemaRef ds:uri="http://purl.org/dc/dcmitype/"/>
    <ds:schemaRef ds:uri="http://purl.org/dc/elements/1.1/"/>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62D4AEE4-A3E5-4809-A799-7EB07E2DBFE6}">
  <ds:schemaRefs>
    <ds:schemaRef ds:uri="http://schemas.microsoft.com/sharepoint/v3/contenttype/forms"/>
  </ds:schemaRefs>
</ds:datastoreItem>
</file>

<file path=customXml/itemProps3.xml><?xml version="1.0" encoding="utf-8"?>
<ds:datastoreItem xmlns:ds="http://schemas.openxmlformats.org/officeDocument/2006/customXml" ds:itemID="{B79AB573-98CA-4519-9DF5-CCA8A92769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7727</TotalTime>
  <Words>2275</Words>
  <Application>Microsoft Office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The Origins of Banking</vt:lpstr>
      <vt:lpstr>Safeguarding Deposits</vt:lpstr>
      <vt:lpstr>Bank notes</vt:lpstr>
      <vt:lpstr>Checks</vt:lpstr>
      <vt:lpstr>Checks</vt:lpstr>
      <vt:lpstr>The bill of exchange and evasion of usury laws</vt:lpstr>
      <vt:lpstr>Negotiable bills of exchange</vt:lpstr>
      <vt:lpstr>Banking Centers</vt:lpstr>
      <vt:lpstr>Long-term debt</vt:lpstr>
      <vt:lpstr>Public Banks</vt:lpstr>
      <vt:lpstr>Banks and Limited Liability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Origins of Banking</dc:title>
  <dc:creator>Viswanath, Prof. P.V.</dc:creator>
  <cp:lastModifiedBy>Viswanath, Prof. P.V.</cp:lastModifiedBy>
  <cp:revision>39</cp:revision>
  <dcterms:created xsi:type="dcterms:W3CDTF">2021-09-20T22:03:42Z</dcterms:created>
  <dcterms:modified xsi:type="dcterms:W3CDTF">2022-09-28T05:13:56Z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