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4"/>
  </p:sldMasterIdLst>
  <p:notesMasterIdLst>
    <p:notesMasterId r:id="rId56"/>
  </p:notesMasterIdLst>
  <p:handoutMasterIdLst>
    <p:handoutMasterId r:id="rId57"/>
  </p:handoutMasterIdLst>
  <p:sldIdLst>
    <p:sldId id="256" r:id="rId5"/>
    <p:sldId id="291" r:id="rId6"/>
    <p:sldId id="258" r:id="rId7"/>
    <p:sldId id="260" r:id="rId8"/>
    <p:sldId id="272" r:id="rId9"/>
    <p:sldId id="263" r:id="rId10"/>
    <p:sldId id="303" r:id="rId11"/>
    <p:sldId id="264" r:id="rId12"/>
    <p:sldId id="259" r:id="rId13"/>
    <p:sldId id="265" r:id="rId14"/>
    <p:sldId id="304" r:id="rId15"/>
    <p:sldId id="287" r:id="rId16"/>
    <p:sldId id="286" r:id="rId17"/>
    <p:sldId id="305" r:id="rId18"/>
    <p:sldId id="266" r:id="rId19"/>
    <p:sldId id="288" r:id="rId20"/>
    <p:sldId id="289" r:id="rId21"/>
    <p:sldId id="268" r:id="rId22"/>
    <p:sldId id="269" r:id="rId23"/>
    <p:sldId id="267" r:id="rId24"/>
    <p:sldId id="306" r:id="rId25"/>
    <p:sldId id="278" r:id="rId26"/>
    <p:sldId id="270" r:id="rId27"/>
    <p:sldId id="271" r:id="rId28"/>
    <p:sldId id="257" r:id="rId29"/>
    <p:sldId id="273" r:id="rId30"/>
    <p:sldId id="281" r:id="rId31"/>
    <p:sldId id="274" r:id="rId32"/>
    <p:sldId id="275" r:id="rId33"/>
    <p:sldId id="276" r:id="rId34"/>
    <p:sldId id="277" r:id="rId35"/>
    <p:sldId id="279" r:id="rId36"/>
    <p:sldId id="280" r:id="rId37"/>
    <p:sldId id="283" r:id="rId38"/>
    <p:sldId id="282" r:id="rId39"/>
    <p:sldId id="284" r:id="rId40"/>
    <p:sldId id="285" r:id="rId41"/>
    <p:sldId id="290" r:id="rId42"/>
    <p:sldId id="307" r:id="rId43"/>
    <p:sldId id="292" r:id="rId44"/>
    <p:sldId id="293" r:id="rId45"/>
    <p:sldId id="294" r:id="rId46"/>
    <p:sldId id="295" r:id="rId47"/>
    <p:sldId id="296" r:id="rId48"/>
    <p:sldId id="297" r:id="rId49"/>
    <p:sldId id="298" r:id="rId50"/>
    <p:sldId id="299" r:id="rId51"/>
    <p:sldId id="300" r:id="rId52"/>
    <p:sldId id="301" r:id="rId53"/>
    <p:sldId id="302" r:id="rId54"/>
    <p:sldId id="262" r:id="rId5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swanath, Prof. P.V." initials="VPP" lastIdx="3" clrIdx="0">
    <p:extLst>
      <p:ext uri="{19B8F6BF-5375-455C-9EA6-DF929625EA0E}">
        <p15:presenceInfo xmlns:p15="http://schemas.microsoft.com/office/powerpoint/2012/main" userId="S-1-5-21-254494878-1253622069-3383492343-32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0929"/>
  </p:normalViewPr>
  <p:slideViewPr>
    <p:cSldViewPr>
      <p:cViewPr varScale="1">
        <p:scale>
          <a:sx n="85" d="100"/>
          <a:sy n="85" d="100"/>
        </p:scale>
        <p:origin x="57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viswanath\AppData\Local\Temp\global-energy-substitution.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'global-energy-substitution'!$O$18</c:f>
              <c:strCache>
                <c:ptCount val="1"/>
                <c:pt idx="0">
                  <c:v>Oil consumption</c:v>
                </c:pt>
              </c:strCache>
            </c:strRef>
          </c:tx>
          <c:spPr>
            <a:ln w="28575" cap="rnd">
              <a:solidFill>
                <a:schemeClr val="accent1"/>
              </a:solidFill>
              <a:round/>
            </a:ln>
            <a:effectLst/>
          </c:spPr>
          <c:marker>
            <c:symbol val="none"/>
          </c:marker>
          <c:cat>
            <c:numRef>
              <c:f>'global-energy-substitution'!$N$19:$N$73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cat>
          <c:val>
            <c:numRef>
              <c:f>'global-energy-substitution'!$O$19:$O$73</c:f>
              <c:numCache>
                <c:formatCode>General</c:formatCode>
                <c:ptCount val="55"/>
                <c:pt idx="0">
                  <c:v>18109</c:v>
                </c:pt>
                <c:pt idx="1">
                  <c:v>19496</c:v>
                </c:pt>
                <c:pt idx="2">
                  <c:v>20891</c:v>
                </c:pt>
                <c:pt idx="3">
                  <c:v>22675</c:v>
                </c:pt>
                <c:pt idx="4">
                  <c:v>24577</c:v>
                </c:pt>
                <c:pt idx="5">
                  <c:v>26708</c:v>
                </c:pt>
                <c:pt idx="6">
                  <c:v>28205</c:v>
                </c:pt>
                <c:pt idx="7">
                  <c:v>30378</c:v>
                </c:pt>
                <c:pt idx="8">
                  <c:v>32746</c:v>
                </c:pt>
                <c:pt idx="9">
                  <c:v>32272</c:v>
                </c:pt>
                <c:pt idx="10">
                  <c:v>31948</c:v>
                </c:pt>
                <c:pt idx="11">
                  <c:v>34030</c:v>
                </c:pt>
                <c:pt idx="12">
                  <c:v>35215</c:v>
                </c:pt>
                <c:pt idx="13">
                  <c:v>36426</c:v>
                </c:pt>
                <c:pt idx="14">
                  <c:v>37024</c:v>
                </c:pt>
                <c:pt idx="15">
                  <c:v>35577</c:v>
                </c:pt>
                <c:pt idx="16">
                  <c:v>34296</c:v>
                </c:pt>
                <c:pt idx="17">
                  <c:v>33198</c:v>
                </c:pt>
                <c:pt idx="18">
                  <c:v>32969</c:v>
                </c:pt>
                <c:pt idx="19">
                  <c:v>33739</c:v>
                </c:pt>
                <c:pt idx="20">
                  <c:v>33789</c:v>
                </c:pt>
                <c:pt idx="21">
                  <c:v>34803</c:v>
                </c:pt>
                <c:pt idx="22">
                  <c:v>35499</c:v>
                </c:pt>
                <c:pt idx="23">
                  <c:v>36703</c:v>
                </c:pt>
                <c:pt idx="24">
                  <c:v>37300</c:v>
                </c:pt>
                <c:pt idx="25">
                  <c:v>37691</c:v>
                </c:pt>
                <c:pt idx="26">
                  <c:v>37691</c:v>
                </c:pt>
                <c:pt idx="27">
                  <c:v>38344</c:v>
                </c:pt>
                <c:pt idx="28">
                  <c:v>38099</c:v>
                </c:pt>
                <c:pt idx="29">
                  <c:v>38935</c:v>
                </c:pt>
                <c:pt idx="30">
                  <c:v>39445</c:v>
                </c:pt>
                <c:pt idx="31">
                  <c:v>40380</c:v>
                </c:pt>
                <c:pt idx="32">
                  <c:v>41413</c:v>
                </c:pt>
                <c:pt idx="33">
                  <c:v>41624</c:v>
                </c:pt>
                <c:pt idx="34">
                  <c:v>42371</c:v>
                </c:pt>
                <c:pt idx="35">
                  <c:v>42897</c:v>
                </c:pt>
                <c:pt idx="36">
                  <c:v>43278</c:v>
                </c:pt>
                <c:pt idx="37">
                  <c:v>43639</c:v>
                </c:pt>
                <c:pt idx="38">
                  <c:v>44610</c:v>
                </c:pt>
                <c:pt idx="39">
                  <c:v>46256</c:v>
                </c:pt>
                <c:pt idx="40">
                  <c:v>46824</c:v>
                </c:pt>
                <c:pt idx="41">
                  <c:v>47367</c:v>
                </c:pt>
                <c:pt idx="42">
                  <c:v>47958</c:v>
                </c:pt>
                <c:pt idx="43">
                  <c:v>47566</c:v>
                </c:pt>
                <c:pt idx="44">
                  <c:v>46654</c:v>
                </c:pt>
                <c:pt idx="45">
                  <c:v>48087</c:v>
                </c:pt>
                <c:pt idx="46">
                  <c:v>48550</c:v>
                </c:pt>
                <c:pt idx="47">
                  <c:v>49157</c:v>
                </c:pt>
                <c:pt idx="48">
                  <c:v>49689</c:v>
                </c:pt>
                <c:pt idx="49">
                  <c:v>50014</c:v>
                </c:pt>
                <c:pt idx="50">
                  <c:v>50892</c:v>
                </c:pt>
                <c:pt idx="51">
                  <c:v>51920</c:v>
                </c:pt>
                <c:pt idx="52">
                  <c:v>52568</c:v>
                </c:pt>
                <c:pt idx="53">
                  <c:v>53181</c:v>
                </c:pt>
                <c:pt idx="54">
                  <c:v>53620</c:v>
                </c:pt>
              </c:numCache>
            </c:numRef>
          </c:val>
          <c:smooth val="0"/>
          <c:extLst>
            <c:ext xmlns:c16="http://schemas.microsoft.com/office/drawing/2014/chart" uri="{C3380CC4-5D6E-409C-BE32-E72D297353CC}">
              <c16:uniqueId val="{00000000-3E3F-4658-935F-D34E1B8BCEB7}"/>
            </c:ext>
          </c:extLst>
        </c:ser>
        <c:dLbls>
          <c:showLegendKey val="0"/>
          <c:showVal val="0"/>
          <c:showCatName val="0"/>
          <c:showSerName val="0"/>
          <c:showPercent val="0"/>
          <c:showBubbleSize val="0"/>
        </c:dLbls>
        <c:smooth val="0"/>
        <c:axId val="1768887152"/>
        <c:axId val="1768887984"/>
      </c:lineChart>
      <c:catAx>
        <c:axId val="176888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8887984"/>
        <c:crosses val="autoZero"/>
        <c:auto val="1"/>
        <c:lblAlgn val="ctr"/>
        <c:lblOffset val="100"/>
        <c:noMultiLvlLbl val="0"/>
      </c:catAx>
      <c:valAx>
        <c:axId val="176888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888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7-13T14:05:36.462" idx="1">
    <p:pos x="10" y="10"/>
    <p:text>Note the disparity in impact.  Those are greatly impacted have, historically had a smaller voice in the political process.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13T14:06:17.963" idx="2">
    <p:pos x="10" y="10"/>
    <p:text>Connect this to Ghosh's points regarding colonialism.</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7-13T14:06:49.095" idx="3">
    <p:pos x="10" y="10"/>
    <p:text>Consider what Ghosh says about the failure of the Paris agreement to actually mandate any changes in industrial policy.</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1026"/>
          <p:cNvSpPr>
            <a:spLocks noGrp="1" noChangeArrowheads="1"/>
          </p:cNvSpPr>
          <p:nvPr>
            <p:ph type="hdr" sz="quarter"/>
          </p:nvPr>
        </p:nvSpPr>
        <p:spPr bwMode="auto">
          <a:xfrm>
            <a:off x="0"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7827" name="Rectangle 1027"/>
          <p:cNvSpPr>
            <a:spLocks noGrp="1" noChangeArrowheads="1"/>
          </p:cNvSpPr>
          <p:nvPr>
            <p:ph type="dt" sz="quarter" idx="1"/>
          </p:nvPr>
        </p:nvSpPr>
        <p:spPr bwMode="auto">
          <a:xfrm>
            <a:off x="3938166"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7828" name="Rectangle 1028"/>
          <p:cNvSpPr>
            <a:spLocks noGrp="1" noChangeArrowheads="1"/>
          </p:cNvSpPr>
          <p:nvPr>
            <p:ph type="ftr" sz="quarter" idx="2"/>
          </p:nvPr>
        </p:nvSpPr>
        <p:spPr bwMode="auto">
          <a:xfrm>
            <a:off x="0"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7829" name="Rectangle 1029"/>
          <p:cNvSpPr>
            <a:spLocks noGrp="1" noChangeArrowheads="1"/>
          </p:cNvSpPr>
          <p:nvPr>
            <p:ph type="sldNum" sz="quarter" idx="3"/>
          </p:nvPr>
        </p:nvSpPr>
        <p:spPr bwMode="auto">
          <a:xfrm>
            <a:off x="3938166"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ED4F9A-F977-4D94-AAF4-605D8F8E1BBD}" type="slidenum">
              <a:rPr lang="en-US"/>
              <a:pPr/>
              <a:t>‹#›</a:t>
            </a:fld>
            <a:endParaRPr lang="en-US"/>
          </a:p>
        </p:txBody>
      </p:sp>
    </p:spTree>
    <p:extLst>
      <p:ext uri="{BB962C8B-B14F-4D97-AF65-F5344CB8AC3E}">
        <p14:creationId xmlns:p14="http://schemas.microsoft.com/office/powerpoint/2010/main" val="2527234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938166"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69988" y="695325"/>
            <a:ext cx="4611687" cy="3460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26257" y="4387533"/>
            <a:ext cx="5097562" cy="415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938166"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85BE07-1063-4A16-A4AC-7B064B5EA1F4}" type="slidenum">
              <a:rPr lang="en-US"/>
              <a:pPr/>
              <a:t>‹#›</a:t>
            </a:fld>
            <a:endParaRPr lang="en-US"/>
          </a:p>
        </p:txBody>
      </p:sp>
    </p:spTree>
    <p:extLst>
      <p:ext uri="{BB962C8B-B14F-4D97-AF65-F5344CB8AC3E}">
        <p14:creationId xmlns:p14="http://schemas.microsoft.com/office/powerpoint/2010/main" val="2143959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12AA9-276E-4F97-9326-FA2B24974F5C}" type="slidenum">
              <a:rPr lang="en-US"/>
              <a:pPr/>
              <a:t>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62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5BE07-1063-4A16-A4AC-7B064B5EA1F4}" type="slidenum">
              <a:rPr lang="en-US" smtClean="0"/>
              <a:pPr/>
              <a:t>20</a:t>
            </a:fld>
            <a:endParaRPr lang="en-US"/>
          </a:p>
        </p:txBody>
      </p:sp>
    </p:spTree>
    <p:extLst>
      <p:ext uri="{BB962C8B-B14F-4D97-AF65-F5344CB8AC3E}">
        <p14:creationId xmlns:p14="http://schemas.microsoft.com/office/powerpoint/2010/main" val="82261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EE559-2D84-4368-8258-93C654956DF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45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0E70-D1CE-4AB2-9B11-054A9120BD4F}" type="slidenum">
              <a:rPr lang="en-US" smtClean="0"/>
              <a:pPr/>
              <a:t>‹#›</a:t>
            </a:fld>
            <a:endParaRPr lang="en-US"/>
          </a:p>
        </p:txBody>
      </p:sp>
    </p:spTree>
    <p:extLst>
      <p:ext uri="{BB962C8B-B14F-4D97-AF65-F5344CB8AC3E}">
        <p14:creationId xmlns:p14="http://schemas.microsoft.com/office/powerpoint/2010/main" val="13788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0817-2076-48A7-8335-72EAAD984B00}"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3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290054" cy="78638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68096" y="1295400"/>
            <a:ext cx="7290055" cy="5013960"/>
          </a:xfrm>
        </p:spPr>
        <p:txBody>
          <a:bodyPr/>
          <a:lstStyle>
            <a:lvl1pPr>
              <a:defRPr sz="2400"/>
            </a:lvl1pPr>
            <a:lvl2pPr>
              <a:defRPr sz="2200"/>
            </a:lvl2pPr>
            <a:lvl3pPr>
              <a:defRPr sz="2000"/>
            </a:lvl3pPr>
            <a:lvl4pPr>
              <a:defRPr sz="180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C06B-5048-4FD6-866A-4691EAAA9F96}" type="slidenum">
              <a:rPr lang="en-US" smtClean="0"/>
              <a:pPr/>
              <a:t>‹#›</a:t>
            </a:fld>
            <a:endParaRPr lang="en-US"/>
          </a:p>
        </p:txBody>
      </p:sp>
    </p:spTree>
    <p:extLst>
      <p:ext uri="{BB962C8B-B14F-4D97-AF65-F5344CB8AC3E}">
        <p14:creationId xmlns:p14="http://schemas.microsoft.com/office/powerpoint/2010/main" val="388202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F9468-BCF1-472B-8D30-9B1D9B4EA6C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24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1CD5E-5141-49AE-9E5C-68D06D2BE301}" type="slidenum">
              <a:rPr lang="en-US" smtClean="0"/>
              <a:pPr/>
              <a:t>‹#›</a:t>
            </a:fld>
            <a:endParaRPr lang="en-US"/>
          </a:p>
        </p:txBody>
      </p:sp>
    </p:spTree>
    <p:extLst>
      <p:ext uri="{BB962C8B-B14F-4D97-AF65-F5344CB8AC3E}">
        <p14:creationId xmlns:p14="http://schemas.microsoft.com/office/powerpoint/2010/main" val="190555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85460-4A7A-496B-889C-397987D79ED3}" type="slidenum">
              <a:rPr lang="en-US" smtClean="0"/>
              <a:pPr/>
              <a:t>‹#›</a:t>
            </a:fld>
            <a:endParaRPr lang="en-US"/>
          </a:p>
        </p:txBody>
      </p:sp>
    </p:spTree>
    <p:extLst>
      <p:ext uri="{BB962C8B-B14F-4D97-AF65-F5344CB8AC3E}">
        <p14:creationId xmlns:p14="http://schemas.microsoft.com/office/powerpoint/2010/main" val="250764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CF3F5-B434-4097-AA6F-A6C8D64639BF}" type="slidenum">
              <a:rPr lang="en-US" smtClean="0"/>
              <a:pPr/>
              <a:t>‹#›</a:t>
            </a:fld>
            <a:endParaRPr lang="en-US"/>
          </a:p>
        </p:txBody>
      </p:sp>
    </p:spTree>
    <p:extLst>
      <p:ext uri="{BB962C8B-B14F-4D97-AF65-F5344CB8AC3E}">
        <p14:creationId xmlns:p14="http://schemas.microsoft.com/office/powerpoint/2010/main" val="180440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AEFFC-E1B4-4988-8441-D39057653438}" type="slidenum">
              <a:rPr lang="en-US" smtClean="0"/>
              <a:pPr/>
              <a:t>‹#›</a:t>
            </a:fld>
            <a:endParaRPr lang="en-US"/>
          </a:p>
        </p:txBody>
      </p:sp>
    </p:spTree>
    <p:extLst>
      <p:ext uri="{BB962C8B-B14F-4D97-AF65-F5344CB8AC3E}">
        <p14:creationId xmlns:p14="http://schemas.microsoft.com/office/powerpoint/2010/main" val="372307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8BCF-A1C5-471F-963F-459BD46F825B}" type="slidenum">
              <a:rPr lang="en-US" smtClean="0"/>
              <a:pPr/>
              <a:t>‹#›</a:t>
            </a:fld>
            <a:endParaRPr lang="en-US"/>
          </a:p>
        </p:txBody>
      </p:sp>
    </p:spTree>
    <p:extLst>
      <p:ext uri="{BB962C8B-B14F-4D97-AF65-F5344CB8AC3E}">
        <p14:creationId xmlns:p14="http://schemas.microsoft.com/office/powerpoint/2010/main" val="242650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A001B-AA65-4345-8038-A744E5E8F136}"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53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FC2E7C-25D8-4C0C-8624-0082DBF58872}"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9424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ure.com/articles/ngeo2681" TargetMode="External"/><Relationship Id="rId2" Type="http://schemas.openxmlformats.org/officeDocument/2006/relationships/hyperlink" Target="https://climate.nasa.gov/caus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ourworldindata.org/energy-production-consump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ytimes.com/2019/12/24/world/europe/germany-climate-change-forests.html" TargetMode="External"/><Relationship Id="rId2" Type="http://schemas.openxmlformats.org/officeDocument/2006/relationships/hyperlink" Target="https://www.nytimes.com/2018/04/04/climate/animals-seasons-mismatch.html" TargetMode="External"/><Relationship Id="rId1" Type="http://schemas.openxmlformats.org/officeDocument/2006/relationships/slideLayout" Target="../slideLayouts/slideLayout2.xml"/><Relationship Id="rId4" Type="http://schemas.openxmlformats.org/officeDocument/2006/relationships/hyperlink" Target="https://climate.nasa.gov/news/927/arctic-amplification/"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limatechange.chicago.gov/climate-impacts/climate-impacts-ecosystem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sj.com/articles/impacts-of-climate-change-now-severe-and-widespread-u-n-panel-says-11646046000?mod=article_inlin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economist.com/christmas-specials/1997/12/18/plenty-of-glo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nytimes.com/article/climate-change-global-warming-faq.html" TargetMode="External"/><Relationship Id="rId2" Type="http://schemas.openxmlformats.org/officeDocument/2006/relationships/hyperlink" Target="https://climate.nasa.gov/evidence/" TargetMode="External"/><Relationship Id="rId1" Type="http://schemas.openxmlformats.org/officeDocument/2006/relationships/slideLayout" Target="../slideLayouts/slideLayout2.xml"/><Relationship Id="rId4" Type="http://schemas.openxmlformats.org/officeDocument/2006/relationships/hyperlink" Target="https://www.brookings.edu/research/ten-facts-about-the-economics-of-climate-change-and-climate-polic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352800" y="5257800"/>
            <a:ext cx="5943600" cy="523220"/>
          </a:xfrm>
        </p:spPr>
        <p:txBody>
          <a:bodyPr>
            <a:normAutofit fontScale="90000"/>
          </a:bodyPr>
          <a:lstStyle/>
          <a:p>
            <a:pPr algn="ctr"/>
            <a:r>
              <a:rPr lang="en-US" dirty="0" smtClean="0">
                <a:effectLst/>
              </a:rPr>
              <a:t>Climate Change</a:t>
            </a:r>
            <a:br>
              <a:rPr lang="en-US" dirty="0" smtClean="0">
                <a:effectLst/>
              </a:rPr>
            </a:br>
            <a:r>
              <a:rPr lang="en-US" dirty="0" smtClean="0">
                <a:effectLst/>
              </a:rPr>
              <a:t>  corporate Governance</a:t>
            </a:r>
            <a:r>
              <a:rPr lang="en-US" dirty="0" smtClean="0"/>
              <a:t>   </a:t>
            </a:r>
            <a:endParaRPr lang="en-US" dirty="0">
              <a:effectLst/>
            </a:endParaRPr>
          </a:p>
        </p:txBody>
      </p:sp>
      <p:sp>
        <p:nvSpPr>
          <p:cNvPr id="21507" name="Rectangle 3"/>
          <p:cNvSpPr>
            <a:spLocks noGrp="1" noChangeArrowheads="1"/>
          </p:cNvSpPr>
          <p:nvPr>
            <p:ph type="subTitle" idx="1"/>
          </p:nvPr>
        </p:nvSpPr>
        <p:spPr>
          <a:xfrm>
            <a:off x="457200" y="4572000"/>
            <a:ext cx="6096000" cy="1676400"/>
          </a:xfrm>
        </p:spPr>
        <p:txBody>
          <a:bodyPr>
            <a:normAutofit/>
          </a:bodyPr>
          <a:lstStyle/>
          <a:p>
            <a:endParaRPr lang="en-US" sz="2400" dirty="0"/>
          </a:p>
          <a:p>
            <a:r>
              <a:rPr lang="en-US" sz="2000" dirty="0" smtClean="0"/>
              <a:t>Prof. P.V. Viswanath</a:t>
            </a:r>
            <a:endParaRPr lang="en-US" sz="2400" dirty="0" smtClean="0"/>
          </a:p>
          <a:p>
            <a:r>
              <a:rPr lang="en-US" sz="2400" b="1" dirty="0" smtClean="0"/>
              <a:t>EAE Business School</a:t>
            </a:r>
            <a:endParaRPr lang="en-US" sz="2400" dirty="0"/>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766304" cy="786384"/>
          </a:xfrm>
        </p:spPr>
        <p:txBody>
          <a:bodyPr>
            <a:normAutofit/>
          </a:bodyPr>
          <a:lstStyle/>
          <a:p>
            <a:r>
              <a:rPr lang="en-US" dirty="0" smtClean="0"/>
              <a:t>Greenhouse gases and planet warming</a:t>
            </a:r>
            <a:endParaRPr lang="en-US" dirty="0"/>
          </a:p>
        </p:txBody>
      </p:sp>
      <p:sp>
        <p:nvSpPr>
          <p:cNvPr id="3" name="Content Placeholder 2"/>
          <p:cNvSpPr>
            <a:spLocks noGrp="1"/>
          </p:cNvSpPr>
          <p:nvPr>
            <p:ph idx="1"/>
          </p:nvPr>
        </p:nvSpPr>
        <p:spPr>
          <a:xfrm>
            <a:off x="768096" y="1091184"/>
            <a:ext cx="7842504" cy="5538216"/>
          </a:xfrm>
        </p:spPr>
        <p:txBody>
          <a:bodyPr>
            <a:normAutofit fontScale="92500" lnSpcReduction="20000"/>
          </a:bodyPr>
          <a:lstStyle/>
          <a:p>
            <a:r>
              <a:rPr lang="en-US" dirty="0" smtClean="0"/>
              <a:t>The planet’s temperature </a:t>
            </a:r>
            <a:r>
              <a:rPr lang="en-US" dirty="0"/>
              <a:t>is basically a function of the energy the Earth absorbs from the sun (which heats it up) and the energy Earth emits to space as infrared radiation (which cools it down). Because of their molecular structure, greenhouse gases temporarily absorb some of that outgoing infrared radiation and then re-emit it in all directions, sending some of that energy back toward the surface and </a:t>
            </a:r>
            <a:r>
              <a:rPr lang="en-US" dirty="0">
                <a:hlinkClick r:id="rId2"/>
              </a:rPr>
              <a:t>heating the planet</a:t>
            </a:r>
            <a:r>
              <a:rPr lang="en-US" dirty="0"/>
              <a:t>. </a:t>
            </a:r>
            <a:endParaRPr lang="en-US" dirty="0" smtClean="0"/>
          </a:p>
          <a:p>
            <a:r>
              <a:rPr lang="en-US" dirty="0"/>
              <a:t>Greenhouse gas concentrations have varied naturally in the past. Over millions of years, atmospheric CO2 levels have changed depending on how much of the gas volcanoes belched into the air and how much got removed through geologic processes. On time scales of hundreds to thousands of years, concentrations have changed as carbon has cycled between the ocean, soil and air.</a:t>
            </a:r>
          </a:p>
          <a:p>
            <a:r>
              <a:rPr lang="en-US" dirty="0"/>
              <a:t>Today, however, </a:t>
            </a:r>
            <a:r>
              <a:rPr lang="en-US" dirty="0" smtClean="0"/>
              <a:t>CO2 </a:t>
            </a:r>
            <a:r>
              <a:rPr lang="en-US" dirty="0"/>
              <a:t>levels </a:t>
            </a:r>
            <a:r>
              <a:rPr lang="en-US" dirty="0" smtClean="0"/>
              <a:t>have been increasing at </a:t>
            </a:r>
            <a:r>
              <a:rPr lang="en-US" dirty="0">
                <a:hlinkClick r:id="rId3"/>
              </a:rPr>
              <a:t>an unprecedented pace</a:t>
            </a:r>
            <a:r>
              <a:rPr lang="en-US" dirty="0"/>
              <a:t> by taking ancient carbon from geologic deposits of fossil fuels and putting it into the atmosphere when we burn them. Since 1750, carbon dioxide concentrations have increased by almost 50 percent. Methane and nitrous oxide, other important anthropogenic greenhouse gases that are released mainly by agricultural activities, have also spiked over the last 250 years.</a:t>
            </a:r>
          </a:p>
          <a:p>
            <a:endParaRPr lang="en-US" dirty="0"/>
          </a:p>
        </p:txBody>
      </p:sp>
    </p:spTree>
    <p:extLst>
      <p:ext uri="{BB962C8B-B14F-4D97-AF65-F5344CB8AC3E}">
        <p14:creationId xmlns:p14="http://schemas.microsoft.com/office/powerpoint/2010/main" val="148582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362200"/>
            <a:ext cx="7290054" cy="786384"/>
          </a:xfrm>
        </p:spPr>
        <p:txBody>
          <a:bodyPr/>
          <a:lstStyle/>
          <a:p>
            <a:r>
              <a:rPr lang="en-US" dirty="0" smtClean="0"/>
              <a:t>The role of fossil fuels</a:t>
            </a:r>
            <a:endParaRPr lang="en-US" dirty="0"/>
          </a:p>
        </p:txBody>
      </p:sp>
    </p:spTree>
    <p:extLst>
      <p:ext uri="{BB962C8B-B14F-4D97-AF65-F5344CB8AC3E}">
        <p14:creationId xmlns:p14="http://schemas.microsoft.com/office/powerpoint/2010/main" val="103207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oil consumption</a:t>
            </a:r>
            <a:endParaRPr lang="en-US" dirty="0"/>
          </a:p>
        </p:txBody>
      </p:sp>
      <p:sp>
        <p:nvSpPr>
          <p:cNvPr id="3" name="Content Placeholder 2"/>
          <p:cNvSpPr>
            <a:spLocks noGrp="1"/>
          </p:cNvSpPr>
          <p:nvPr>
            <p:ph idx="1"/>
          </p:nvPr>
        </p:nvSpPr>
        <p:spPr>
          <a:xfrm>
            <a:off x="768096" y="4572000"/>
            <a:ext cx="8147304" cy="2057400"/>
          </a:xfrm>
        </p:spPr>
        <p:txBody>
          <a:bodyPr>
            <a:normAutofit/>
          </a:bodyPr>
          <a:lstStyle/>
          <a:p>
            <a:r>
              <a:rPr lang="en-US" dirty="0" smtClean="0"/>
              <a:t>In terawatt-hours; source</a:t>
            </a:r>
            <a:r>
              <a:rPr lang="en-US" dirty="0"/>
              <a:t>: </a:t>
            </a:r>
            <a:r>
              <a:rPr lang="en-US" dirty="0">
                <a:hlinkClick r:id="rId2"/>
              </a:rPr>
              <a:t>https://</a:t>
            </a:r>
            <a:r>
              <a:rPr lang="en-US" dirty="0" smtClean="0">
                <a:hlinkClick r:id="rId2"/>
              </a:rPr>
              <a:t>ourworldindata.org/energy-production-consumption</a:t>
            </a:r>
            <a:r>
              <a:rPr lang="en-US" dirty="0" smtClean="0"/>
              <a:t>.</a:t>
            </a:r>
          </a:p>
          <a:p>
            <a:r>
              <a:rPr lang="en-US" dirty="0" smtClean="0"/>
              <a:t>After OPEC cut output and raised prices, consumption dropped until 1980 and then continued rising, probably because of alternate non-OPEC sources of oil.</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000911594"/>
              </p:ext>
            </p:extLst>
          </p:nvPr>
        </p:nvGraphicFramePr>
        <p:xfrm>
          <a:off x="2286000" y="1091184"/>
          <a:ext cx="55626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351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OPEC on emissions</a:t>
            </a:r>
            <a:endParaRPr lang="en-US" dirty="0"/>
          </a:p>
        </p:txBody>
      </p:sp>
      <p:sp>
        <p:nvSpPr>
          <p:cNvPr id="3" name="Content Placeholder 2"/>
          <p:cNvSpPr>
            <a:spLocks noGrp="1"/>
          </p:cNvSpPr>
          <p:nvPr>
            <p:ph idx="1"/>
          </p:nvPr>
        </p:nvSpPr>
        <p:spPr>
          <a:xfrm>
            <a:off x="768096" y="1295400"/>
            <a:ext cx="7537704" cy="5013960"/>
          </a:xfrm>
        </p:spPr>
        <p:txBody>
          <a:bodyPr>
            <a:normAutofit lnSpcReduction="10000"/>
          </a:bodyPr>
          <a:lstStyle/>
          <a:p>
            <a:r>
              <a:rPr lang="en-US" dirty="0" smtClean="0"/>
              <a:t>One might ask how temperatures could have started rising around 1980?  OPEC in 1973 restricted output and raised prices.  This must have had the effect of reducing emissions and should have moderated the temperature relative to pre-1973 levels.</a:t>
            </a:r>
          </a:p>
          <a:p>
            <a:r>
              <a:rPr lang="en-US" dirty="0" smtClean="0"/>
              <a:t>The answer is that demand for oil is sufficiently inelastic that even though OPEC restricted output and prices rose, users obtained oil from other sources.  Hence the impact on oil use was less the OPEC production cut.  Furthermore, the oil that substituted for the OPEC oil was of lower quality and produced more emissions than the lighter OPEC oil.  </a:t>
            </a:r>
          </a:p>
          <a:p>
            <a:r>
              <a:rPr lang="en-US" dirty="0" smtClean="0"/>
              <a:t>Furthermore, world oil consumption, and certainly world GDP seems to have increased year-by-year notwithstanding the increase in oil prices.  </a:t>
            </a:r>
            <a:endParaRPr lang="en-US" dirty="0"/>
          </a:p>
        </p:txBody>
      </p:sp>
    </p:spTree>
    <p:extLst>
      <p:ext uri="{BB962C8B-B14F-4D97-AF65-F5344CB8AC3E}">
        <p14:creationId xmlns:p14="http://schemas.microsoft.com/office/powerpoint/2010/main" val="58286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90800"/>
            <a:ext cx="7290054" cy="786384"/>
          </a:xfrm>
        </p:spPr>
        <p:txBody>
          <a:bodyPr/>
          <a:lstStyle/>
          <a:p>
            <a:r>
              <a:rPr lang="en-US" dirty="0" smtClean="0"/>
              <a:t>So what if the planet’s warming up?</a:t>
            </a:r>
            <a:endParaRPr lang="en-US" dirty="0"/>
          </a:p>
        </p:txBody>
      </p:sp>
    </p:spTree>
    <p:extLst>
      <p:ext uri="{BB962C8B-B14F-4D97-AF65-F5344CB8AC3E}">
        <p14:creationId xmlns:p14="http://schemas.microsoft.com/office/powerpoint/2010/main" val="253263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planet’s warming</a:t>
            </a:r>
            <a:endParaRPr lang="en-US" dirty="0"/>
          </a:p>
        </p:txBody>
      </p:sp>
      <p:sp>
        <p:nvSpPr>
          <p:cNvPr id="3" name="Content Placeholder 2"/>
          <p:cNvSpPr>
            <a:spLocks noGrp="1"/>
          </p:cNvSpPr>
          <p:nvPr>
            <p:ph idx="1"/>
          </p:nvPr>
        </p:nvSpPr>
        <p:spPr>
          <a:xfrm>
            <a:off x="768096" y="1091184"/>
            <a:ext cx="7994904" cy="5385816"/>
          </a:xfrm>
        </p:spPr>
        <p:txBody>
          <a:bodyPr>
            <a:normAutofit fontScale="92500" lnSpcReduction="20000"/>
          </a:bodyPr>
          <a:lstStyle/>
          <a:p>
            <a:r>
              <a:rPr lang="en-US" dirty="0" smtClean="0"/>
              <a:t>There is a difference between weather </a:t>
            </a:r>
            <a:r>
              <a:rPr lang="en-US" dirty="0"/>
              <a:t>and climate. Weather is the constantly changing set of meteorological conditions that we experience when we step outside, whereas climate is the long-term average of those conditions, usually calculated over a 30-year period</a:t>
            </a:r>
            <a:r>
              <a:rPr lang="en-US" dirty="0" smtClean="0"/>
              <a:t>.</a:t>
            </a:r>
          </a:p>
          <a:p>
            <a:r>
              <a:rPr lang="en-US" dirty="0" smtClean="0"/>
              <a:t>Although 2 </a:t>
            </a:r>
            <a:r>
              <a:rPr lang="en-US" dirty="0"/>
              <a:t>degrees Fahrenheit doesn’t represent a big change in the weather, it’s a huge change in climate. </a:t>
            </a:r>
            <a:r>
              <a:rPr lang="en-US" dirty="0" smtClean="0"/>
              <a:t>It’s </a:t>
            </a:r>
            <a:r>
              <a:rPr lang="en-US" dirty="0"/>
              <a:t>enough to melt ice and raise sea levels, to shift rainfall patterns around the world and to reorganize ecosystems, sending </a:t>
            </a:r>
            <a:r>
              <a:rPr lang="en-US" dirty="0">
                <a:hlinkClick r:id="rId2"/>
              </a:rPr>
              <a:t>animals scurrying</a:t>
            </a:r>
            <a:r>
              <a:rPr lang="en-US" dirty="0"/>
              <a:t> toward cooler habitats and </a:t>
            </a:r>
            <a:r>
              <a:rPr lang="en-US" dirty="0">
                <a:hlinkClick r:id="rId3"/>
              </a:rPr>
              <a:t>killing trees</a:t>
            </a:r>
            <a:r>
              <a:rPr lang="en-US" dirty="0"/>
              <a:t> by the millions</a:t>
            </a:r>
            <a:r>
              <a:rPr lang="en-US" dirty="0" smtClean="0"/>
              <a:t>.  </a:t>
            </a:r>
          </a:p>
          <a:p>
            <a:r>
              <a:rPr lang="en-US" dirty="0" smtClean="0"/>
              <a:t>This 2 degree change is an average.  </a:t>
            </a:r>
            <a:r>
              <a:rPr lang="en-US" dirty="0"/>
              <a:t>However, land areas have warmed about twice as much as the sea surface. And the Arctic has warmed by about 5 degrees. That’s because the loss of snow and ice at high latitudes allows the ground to absorb more energy, causing </a:t>
            </a:r>
            <a:r>
              <a:rPr lang="en-US" dirty="0">
                <a:hlinkClick r:id="rId4"/>
              </a:rPr>
              <a:t>additional heating</a:t>
            </a:r>
            <a:r>
              <a:rPr lang="en-US" dirty="0"/>
              <a:t> on top of greenhouse warming</a:t>
            </a:r>
            <a:r>
              <a:rPr lang="en-US" dirty="0" smtClean="0"/>
              <a:t>. </a:t>
            </a:r>
            <a:endParaRPr lang="en-US" dirty="0"/>
          </a:p>
          <a:p>
            <a:r>
              <a:rPr lang="en-US" dirty="0"/>
              <a:t>Ice is more reflective and less absorbent of sunlight than land or the surface of an ocean. When ice melts, it typically reveals darker areas of land or sea, and this results in increased sunlight absorption and associated </a:t>
            </a:r>
            <a:r>
              <a:rPr lang="en-US" dirty="0" smtClean="0"/>
              <a:t>warming.</a:t>
            </a:r>
            <a:endParaRPr lang="en-US" dirty="0"/>
          </a:p>
          <a:p>
            <a:endParaRPr lang="en-US" dirty="0"/>
          </a:p>
        </p:txBody>
      </p:sp>
    </p:spTree>
    <p:extLst>
      <p:ext uri="{BB962C8B-B14F-4D97-AF65-F5344CB8AC3E}">
        <p14:creationId xmlns:p14="http://schemas.microsoft.com/office/powerpoint/2010/main" val="236545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613904" cy="786384"/>
          </a:xfrm>
        </p:spPr>
        <p:txBody>
          <a:bodyPr>
            <a:normAutofit/>
          </a:bodyPr>
          <a:lstStyle/>
          <a:p>
            <a:r>
              <a:rPr lang="en-US" dirty="0" smtClean="0"/>
              <a:t>Impact of climate change</a:t>
            </a:r>
            <a:endParaRPr lang="en-US" dirty="0"/>
          </a:p>
        </p:txBody>
      </p:sp>
      <p:sp>
        <p:nvSpPr>
          <p:cNvPr id="3" name="Content Placeholder 2"/>
          <p:cNvSpPr>
            <a:spLocks noGrp="1"/>
          </p:cNvSpPr>
          <p:nvPr>
            <p:ph idx="1"/>
          </p:nvPr>
        </p:nvSpPr>
        <p:spPr>
          <a:xfrm>
            <a:off x="685800" y="1219200"/>
            <a:ext cx="8305800" cy="5715000"/>
          </a:xfrm>
        </p:spPr>
        <p:txBody>
          <a:bodyPr>
            <a:normAutofit lnSpcReduction="10000"/>
          </a:bodyPr>
          <a:lstStyle/>
          <a:p>
            <a:pPr lvl="1"/>
            <a:r>
              <a:rPr lang="en-US" dirty="0" smtClean="0"/>
              <a:t>Agriculture </a:t>
            </a:r>
            <a:r>
              <a:rPr lang="en-US" dirty="0"/>
              <a:t>and fisheries are highly dependent on the climate. Increases in temperature and </a:t>
            </a:r>
            <a:r>
              <a:rPr lang="en-US" dirty="0" smtClean="0"/>
              <a:t>CO2 </a:t>
            </a:r>
            <a:r>
              <a:rPr lang="en-US" dirty="0"/>
              <a:t>can increase some crop yields in some </a:t>
            </a:r>
            <a:r>
              <a:rPr lang="en-US" dirty="0" smtClean="0"/>
              <a:t>places, but could affect yields adversely in others depending upon crop needs.</a:t>
            </a:r>
          </a:p>
          <a:p>
            <a:pPr lvl="1"/>
            <a:r>
              <a:rPr lang="en-US" dirty="0"/>
              <a:t>Changes in the frequency and severity of droughts and floods could pose challenges for farmers and ranchers and threaten food safety</a:t>
            </a:r>
            <a:r>
              <a:rPr lang="en-US" dirty="0" smtClean="0"/>
              <a:t>.</a:t>
            </a:r>
          </a:p>
          <a:p>
            <a:pPr lvl="1"/>
            <a:r>
              <a:rPr lang="en-US" dirty="0" smtClean="0"/>
              <a:t>Warmer </a:t>
            </a:r>
            <a:r>
              <a:rPr lang="en-US" dirty="0"/>
              <a:t>water temperatures are likely to cause the habitat ranges of many fish and shellfish species to shift, which could disrupt </a:t>
            </a:r>
            <a:r>
              <a:rPr lang="en-US" dirty="0">
                <a:hlinkClick r:id="rId2"/>
              </a:rPr>
              <a:t>ecosystems</a:t>
            </a:r>
            <a:r>
              <a:rPr lang="en-US" dirty="0"/>
              <a:t>. Overall, climate change could make it more difficult to grow crops, raise animals, and catch fish in the same ways and same places as we have done in the past. </a:t>
            </a:r>
            <a:endParaRPr lang="en-US" dirty="0" smtClean="0"/>
          </a:p>
          <a:p>
            <a:pPr lvl="1"/>
            <a:r>
              <a:rPr lang="en-US" dirty="0"/>
              <a:t>Heat waves, which are projected to increase under climate change, could directly threaten livestock. Drought may threaten pasture and feed supplies</a:t>
            </a:r>
            <a:r>
              <a:rPr lang="en-US" dirty="0" smtClean="0"/>
              <a:t>.</a:t>
            </a:r>
          </a:p>
          <a:p>
            <a:pPr lvl="1"/>
            <a:r>
              <a:rPr lang="en-US" dirty="0"/>
              <a:t>Because of climate change, tidal flooding happens more often, extreme storm events increase, the water table rises, and aquifers get saltier</a:t>
            </a:r>
            <a:r>
              <a:rPr lang="en-US" dirty="0" smtClean="0"/>
              <a:t>.</a:t>
            </a:r>
          </a:p>
          <a:p>
            <a:pPr lvl="1"/>
            <a:r>
              <a:rPr lang="en-US" sz="1700" dirty="0"/>
              <a:t>https://climatechange.chicago.gov/climate-impacts/climate-impacts-agriculture-and-food-supply </a:t>
            </a:r>
            <a:endParaRPr lang="en-US" sz="1700" dirty="0" smtClean="0"/>
          </a:p>
          <a:p>
            <a:pPr lvl="1"/>
            <a:r>
              <a:rPr lang="en-US" sz="1700" dirty="0"/>
              <a:t>https://www.epa.gov/cre/climate-change-coastal-communities</a:t>
            </a:r>
          </a:p>
        </p:txBody>
      </p:sp>
    </p:spTree>
    <p:extLst>
      <p:ext uri="{BB962C8B-B14F-4D97-AF65-F5344CB8AC3E}">
        <p14:creationId xmlns:p14="http://schemas.microsoft.com/office/powerpoint/2010/main" val="1394527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hits close to home</a:t>
            </a:r>
            <a:endParaRPr lang="en-US" dirty="0"/>
          </a:p>
        </p:txBody>
      </p:sp>
      <p:sp>
        <p:nvSpPr>
          <p:cNvPr id="3" name="Content Placeholder 2"/>
          <p:cNvSpPr>
            <a:spLocks noGrp="1"/>
          </p:cNvSpPr>
          <p:nvPr>
            <p:ph idx="1"/>
          </p:nvPr>
        </p:nvSpPr>
        <p:spPr>
          <a:xfrm>
            <a:off x="609601" y="939800"/>
            <a:ext cx="3790950" cy="5537200"/>
          </a:xfrm>
        </p:spPr>
        <p:txBody>
          <a:bodyPr>
            <a:normAutofit fontScale="85000" lnSpcReduction="20000"/>
          </a:bodyPr>
          <a:lstStyle/>
          <a:p>
            <a:r>
              <a:rPr lang="en-US" dirty="0" smtClean="0"/>
              <a:t>WSJ, </a:t>
            </a:r>
            <a:r>
              <a:rPr lang="en-US" dirty="0"/>
              <a:t>Nov. 5, 2022 </a:t>
            </a:r>
            <a:endParaRPr lang="en-US" dirty="0" smtClean="0"/>
          </a:p>
          <a:p>
            <a:r>
              <a:rPr lang="en-US" dirty="0" smtClean="0"/>
              <a:t>GARDI </a:t>
            </a:r>
            <a:r>
              <a:rPr lang="en-US" dirty="0"/>
              <a:t>SUGDUB, Panama—From this tiny, hot and overcrowded island, some 1,200 indigenous </a:t>
            </a:r>
            <a:r>
              <a:rPr lang="en-US" dirty="0" err="1"/>
              <a:t>Guna</a:t>
            </a:r>
            <a:r>
              <a:rPr lang="en-US" dirty="0"/>
              <a:t> people will soon embark on a short but historic exodus.</a:t>
            </a:r>
          </a:p>
          <a:p>
            <a:r>
              <a:rPr lang="en-US" dirty="0"/>
              <a:t>Next year, most inhabitants of </a:t>
            </a:r>
            <a:r>
              <a:rPr lang="en-US" dirty="0" err="1"/>
              <a:t>Gardi</a:t>
            </a:r>
            <a:r>
              <a:rPr lang="en-US" dirty="0"/>
              <a:t> </a:t>
            </a:r>
            <a:r>
              <a:rPr lang="en-US" dirty="0" err="1"/>
              <a:t>Sugdub</a:t>
            </a:r>
            <a:r>
              <a:rPr lang="en-US" dirty="0"/>
              <a:t>—the name means Crab Island—will leave the cluster of thatched and tin-roofed houses traversed by narrow footpaths where they have lived for more than a century, and head for the Panamanian mainland about a mile away.</a:t>
            </a:r>
          </a:p>
          <a:p>
            <a:r>
              <a:rPr lang="en-US" dirty="0"/>
              <a:t>These indigenous people will become the first residents in Latin America to be moved pre-emptively by their government from an island whose fate scientists say is to be swallowed by the sea in coming decades due to rising tides </a:t>
            </a:r>
            <a:r>
              <a:rPr lang="en-US" u="sng" dirty="0">
                <a:hlinkClick r:id="rId2"/>
              </a:rPr>
              <a:t>caused by climate change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89375" y="1622425"/>
            <a:ext cx="5461000" cy="4095750"/>
          </a:xfrm>
          <a:prstGeom prst="rect">
            <a:avLst/>
          </a:prstGeom>
        </p:spPr>
      </p:pic>
      <p:sp>
        <p:nvSpPr>
          <p:cNvPr id="5" name="TextBox 4"/>
          <p:cNvSpPr txBox="1"/>
          <p:nvPr/>
        </p:nvSpPr>
        <p:spPr>
          <a:xfrm>
            <a:off x="1676400" y="6400800"/>
            <a:ext cx="7162800" cy="369332"/>
          </a:xfrm>
          <a:prstGeom prst="rect">
            <a:avLst/>
          </a:prstGeom>
          <a:noFill/>
        </p:spPr>
        <p:txBody>
          <a:bodyPr wrap="square" rtlCol="0">
            <a:spAutoFit/>
          </a:bodyPr>
          <a:lstStyle/>
          <a:p>
            <a:r>
              <a:rPr lang="en-US" dirty="0" smtClean="0"/>
              <a:t>PV Viswanath on one of the San Blas Islands belonging to the </a:t>
            </a:r>
            <a:r>
              <a:rPr lang="en-US" dirty="0" err="1" smtClean="0"/>
              <a:t>Guna</a:t>
            </a:r>
            <a:r>
              <a:rPr lang="en-US" dirty="0" smtClean="0"/>
              <a:t> in 2016</a:t>
            </a:r>
            <a:endParaRPr lang="en-US" dirty="0"/>
          </a:p>
        </p:txBody>
      </p:sp>
    </p:spTree>
    <p:extLst>
      <p:ext uri="{BB962C8B-B14F-4D97-AF65-F5344CB8AC3E}">
        <p14:creationId xmlns:p14="http://schemas.microsoft.com/office/powerpoint/2010/main" val="219894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0"/>
            <a:ext cx="7290054" cy="786384"/>
          </a:xfrm>
        </p:spPr>
        <p:txBody>
          <a:bodyPr/>
          <a:lstStyle/>
          <a:p>
            <a:r>
              <a:rPr lang="en-US" dirty="0" smtClean="0"/>
              <a:t>Impact on the US economy</a:t>
            </a:r>
            <a:endParaRPr lang="en-US" dirty="0"/>
          </a:p>
        </p:txBody>
      </p:sp>
      <p:sp>
        <p:nvSpPr>
          <p:cNvPr id="3" name="Content Placeholder 2"/>
          <p:cNvSpPr>
            <a:spLocks noGrp="1"/>
          </p:cNvSpPr>
          <p:nvPr>
            <p:ph idx="1"/>
          </p:nvPr>
        </p:nvSpPr>
        <p:spPr>
          <a:xfrm>
            <a:off x="768096" y="4800600"/>
            <a:ext cx="8223504" cy="1828800"/>
          </a:xfrm>
        </p:spPr>
        <p:txBody>
          <a:bodyPr>
            <a:normAutofit fontScale="92500" lnSpcReduction="20000"/>
          </a:bodyPr>
          <a:lstStyle/>
          <a:p>
            <a:r>
              <a:rPr lang="en-US" dirty="0"/>
              <a:t>The effects of climate change will not be shared evenly across the United States; places that are already struggling will tend to be hit the </a:t>
            </a:r>
            <a:r>
              <a:rPr lang="en-US" dirty="0" smtClean="0"/>
              <a:t>hardest. The South will be harder hit, as will low-income communities because of greater exposure and vulnerability; this implies </a:t>
            </a:r>
            <a:r>
              <a:rPr lang="en-US" dirty="0"/>
              <a:t>a disproportionate impact on minority communities. </a:t>
            </a:r>
            <a:r>
              <a:rPr lang="en-US" dirty="0" smtClean="0"/>
              <a:t>Black</a:t>
            </a:r>
            <a:r>
              <a:rPr lang="en-US" dirty="0"/>
              <a:t>, Latino, and indigenous communities are likely to bear a disproportionate share of climate change burden (Gamble and </a:t>
            </a:r>
            <a:r>
              <a:rPr lang="en-US" dirty="0" err="1"/>
              <a:t>Balbus</a:t>
            </a:r>
            <a:r>
              <a:rPr lang="en-US" dirty="0"/>
              <a:t> 2016).</a:t>
            </a:r>
          </a:p>
        </p:txBody>
      </p:sp>
      <p:pic>
        <p:nvPicPr>
          <p:cNvPr id="4" name="Picture 3"/>
          <p:cNvPicPr>
            <a:picLocks noChangeAspect="1"/>
          </p:cNvPicPr>
          <p:nvPr/>
        </p:nvPicPr>
        <p:blipFill>
          <a:blip r:embed="rId2"/>
          <a:stretch>
            <a:fillRect/>
          </a:stretch>
        </p:blipFill>
        <p:spPr>
          <a:xfrm>
            <a:off x="1295400" y="639536"/>
            <a:ext cx="6344763" cy="4161064"/>
          </a:xfrm>
          <a:prstGeom prst="rect">
            <a:avLst/>
          </a:prstGeom>
        </p:spPr>
      </p:pic>
    </p:spTree>
    <p:extLst>
      <p:ext uri="{BB962C8B-B14F-4D97-AF65-F5344CB8AC3E}">
        <p14:creationId xmlns:p14="http://schemas.microsoft.com/office/powerpoint/2010/main" val="297255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5562600"/>
            <a:ext cx="8090154" cy="1066800"/>
          </a:xfrm>
        </p:spPr>
        <p:txBody>
          <a:bodyPr>
            <a:normAutofit fontScale="92500" lnSpcReduction="20000"/>
          </a:bodyPr>
          <a:lstStyle/>
          <a:p>
            <a:r>
              <a:rPr lang="en-US" dirty="0" smtClean="0"/>
              <a:t>Some </a:t>
            </a:r>
            <a:r>
              <a:rPr lang="en-US" dirty="0"/>
              <a:t>places are much more exposed to economic damages from climate change than are other places; the same increase in atmospheric carbon concentration will cause larger per capita damages in India than in Iceland.</a:t>
            </a:r>
          </a:p>
        </p:txBody>
      </p:sp>
      <p:pic>
        <p:nvPicPr>
          <p:cNvPr id="4" name="Picture 3"/>
          <p:cNvPicPr>
            <a:picLocks noChangeAspect="1"/>
          </p:cNvPicPr>
          <p:nvPr/>
        </p:nvPicPr>
        <p:blipFill>
          <a:blip r:embed="rId2"/>
          <a:stretch>
            <a:fillRect/>
          </a:stretch>
        </p:blipFill>
        <p:spPr>
          <a:xfrm>
            <a:off x="304800" y="228600"/>
            <a:ext cx="8553450" cy="5143500"/>
          </a:xfrm>
          <a:prstGeom prst="rect">
            <a:avLst/>
          </a:prstGeom>
        </p:spPr>
      </p:pic>
    </p:spTree>
    <p:extLst>
      <p:ext uri="{BB962C8B-B14F-4D97-AF65-F5344CB8AC3E}">
        <p14:creationId xmlns:p14="http://schemas.microsoft.com/office/powerpoint/2010/main" val="332887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a:t>
            </a:r>
            <a:r>
              <a:rPr lang="en-US" dirty="0" smtClean="0"/>
              <a:t>background of climate change</a:t>
            </a:r>
          </a:p>
          <a:p>
            <a:r>
              <a:rPr lang="en-US" dirty="0" err="1" smtClean="0"/>
              <a:t>Amitava</a:t>
            </a:r>
            <a:r>
              <a:rPr lang="en-US" dirty="0" smtClean="0"/>
              <a:t> Ghosh and The Great Derangement</a:t>
            </a:r>
          </a:p>
          <a:p>
            <a:r>
              <a:rPr lang="en-US" dirty="0" smtClean="0"/>
              <a:t>Climat</a:t>
            </a:r>
            <a:r>
              <a:rPr lang="en-US" dirty="0" smtClean="0"/>
              <a:t>e Change and </a:t>
            </a:r>
            <a:r>
              <a:rPr lang="en-US" dirty="0" smtClean="0"/>
              <a:t>Corporate Governance</a:t>
            </a:r>
          </a:p>
          <a:p>
            <a:r>
              <a:rPr lang="en-US" dirty="0" smtClean="0"/>
              <a:t>Alternatives to Corporate Governance </a:t>
            </a:r>
            <a:endParaRPr lang="en-US" dirty="0"/>
          </a:p>
        </p:txBody>
      </p:sp>
    </p:spTree>
    <p:extLst>
      <p:ext uri="{BB962C8B-B14F-4D97-AF65-F5344CB8AC3E}">
        <p14:creationId xmlns:p14="http://schemas.microsoft.com/office/powerpoint/2010/main" val="302443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climate agreement</a:t>
            </a:r>
            <a:endParaRPr lang="en-US" dirty="0"/>
          </a:p>
        </p:txBody>
      </p:sp>
      <p:sp>
        <p:nvSpPr>
          <p:cNvPr id="3" name="Content Placeholder 2"/>
          <p:cNvSpPr>
            <a:spLocks noGrp="1"/>
          </p:cNvSpPr>
          <p:nvPr>
            <p:ph idx="1"/>
          </p:nvPr>
        </p:nvSpPr>
        <p:spPr>
          <a:xfrm>
            <a:off x="768096" y="1295400"/>
            <a:ext cx="7290055" cy="5181600"/>
          </a:xfrm>
        </p:spPr>
        <p:txBody>
          <a:bodyPr>
            <a:normAutofit/>
          </a:bodyPr>
          <a:lstStyle/>
          <a:p>
            <a:r>
              <a:rPr lang="en-US" dirty="0"/>
              <a:t>The number of record high temperature events in the United States has been increasing, while the number of record low temperature events has been decreasing, since 1950. The U.S. has also witnessed increasing numbers of intense rainfall </a:t>
            </a:r>
            <a:r>
              <a:rPr lang="en-US" dirty="0" smtClean="0"/>
              <a:t>events.</a:t>
            </a:r>
          </a:p>
          <a:p>
            <a:r>
              <a:rPr lang="en-US" dirty="0" smtClean="0"/>
              <a:t>Climate Change is an example of the Prisoner’s Dilemma, where each agent (country) acting rationally can reduce welfare for the group (the world).  Hence the need for cooperation.</a:t>
            </a:r>
            <a:endParaRPr lang="en-US" dirty="0"/>
          </a:p>
          <a:p>
            <a:r>
              <a:rPr lang="en-US" dirty="0" smtClean="0"/>
              <a:t>Under </a:t>
            </a:r>
            <a:r>
              <a:rPr lang="en-US" dirty="0"/>
              <a:t>the Paris Climate Agreement, which President Biden recently </a:t>
            </a:r>
            <a:r>
              <a:rPr lang="en-US" dirty="0" smtClean="0"/>
              <a:t>rejoined (in January 2021), </a:t>
            </a:r>
            <a:r>
              <a:rPr lang="en-US" dirty="0"/>
              <a:t>countries have agreed to try to limit total warming to between 1.5 and 2 degrees Celsius, or 2.7 and 3.6 degrees Fahrenheit, </a:t>
            </a:r>
            <a:r>
              <a:rPr lang="en-US" dirty="0" smtClean="0"/>
              <a:t>compared to preindustrial </a:t>
            </a:r>
            <a:r>
              <a:rPr lang="en-US" dirty="0"/>
              <a:t>times.</a:t>
            </a:r>
          </a:p>
        </p:txBody>
      </p:sp>
    </p:spTree>
    <p:extLst>
      <p:ext uri="{BB962C8B-B14F-4D97-AF65-F5344CB8AC3E}">
        <p14:creationId xmlns:p14="http://schemas.microsoft.com/office/powerpoint/2010/main" val="114202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696200" cy="786384"/>
          </a:xfrm>
        </p:spPr>
        <p:txBody>
          <a:bodyPr>
            <a:normAutofit fontScale="90000"/>
          </a:bodyPr>
          <a:lstStyle/>
          <a:p>
            <a:r>
              <a:rPr lang="en-US" dirty="0" smtClean="0"/>
              <a:t>Why is this problem so difficult to solve?</a:t>
            </a:r>
            <a:endParaRPr lang="en-US" dirty="0"/>
          </a:p>
        </p:txBody>
      </p:sp>
    </p:spTree>
    <p:extLst>
      <p:ext uri="{BB962C8B-B14F-4D97-AF65-F5344CB8AC3E}">
        <p14:creationId xmlns:p14="http://schemas.microsoft.com/office/powerpoint/2010/main" val="294695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externalities</a:t>
            </a:r>
            <a:endParaRPr lang="en-US" dirty="0"/>
          </a:p>
        </p:txBody>
      </p:sp>
      <p:sp>
        <p:nvSpPr>
          <p:cNvPr id="3" name="Content Placeholder 2"/>
          <p:cNvSpPr>
            <a:spLocks noGrp="1"/>
          </p:cNvSpPr>
          <p:nvPr>
            <p:ph idx="1"/>
          </p:nvPr>
        </p:nvSpPr>
        <p:spPr/>
        <p:txBody>
          <a:bodyPr/>
          <a:lstStyle/>
          <a:p>
            <a:r>
              <a:rPr lang="en-US" dirty="0"/>
              <a:t>When private decision makers cause harm to an unrelated third party, that harm is called a negative externality. For example, if a power plant generates electricity and sells it to its customers, the pollution it emits in the process may affect the health of neighboring communities. The health effects of this pollution would be a negative externality of the power plant’s electricity generation and sale. </a:t>
            </a:r>
          </a:p>
          <a:p>
            <a:r>
              <a:rPr lang="en-US" dirty="0"/>
              <a:t>Arthur Pigou’s seminal 1920 book, </a:t>
            </a:r>
            <a:r>
              <a:rPr lang="en-US" b="1" i="1" dirty="0"/>
              <a:t>The Economics of Welfare</a:t>
            </a:r>
            <a:r>
              <a:rPr lang="en-US" dirty="0"/>
              <a:t>, introduced the idea of taxing negative externalities. In his book, Pigou showed that taxing a negative externality at a price equal to the marginal damage internalizes the externality and maximizes overall welfare. </a:t>
            </a:r>
          </a:p>
        </p:txBody>
      </p:sp>
    </p:spTree>
    <p:extLst>
      <p:ext uri="{BB962C8B-B14F-4D97-AF65-F5344CB8AC3E}">
        <p14:creationId xmlns:p14="http://schemas.microsoft.com/office/powerpoint/2010/main" val="70232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carbon-based fuels</a:t>
            </a:r>
            <a:endParaRPr lang="en-US" dirty="0"/>
          </a:p>
        </p:txBody>
      </p:sp>
      <p:sp>
        <p:nvSpPr>
          <p:cNvPr id="3" name="Content Placeholder 2"/>
          <p:cNvSpPr>
            <a:spLocks noGrp="1"/>
          </p:cNvSpPr>
          <p:nvPr>
            <p:ph idx="1"/>
          </p:nvPr>
        </p:nvSpPr>
        <p:spPr>
          <a:xfrm>
            <a:off x="768096" y="5715000"/>
            <a:ext cx="7918704" cy="990600"/>
          </a:xfrm>
        </p:spPr>
        <p:txBody>
          <a:bodyPr>
            <a:normAutofit fontScale="85000" lnSpcReduction="20000"/>
          </a:bodyPr>
          <a:lstStyle/>
          <a:p>
            <a:r>
              <a:rPr lang="en-US" dirty="0" smtClean="0"/>
              <a:t>Alternatives to carbon-based fuels are becoming more affordable.  However, the costs of global warming are borne by everybody and not only by direct consumers of carbon-generating activity.  Hence we need measures to allow these costs to be internalized and included in the price of carbon.</a:t>
            </a:r>
            <a:endParaRPr lang="en-US" dirty="0"/>
          </a:p>
        </p:txBody>
      </p:sp>
      <p:pic>
        <p:nvPicPr>
          <p:cNvPr id="4" name="Picture 3"/>
          <p:cNvPicPr>
            <a:picLocks noChangeAspect="1"/>
          </p:cNvPicPr>
          <p:nvPr/>
        </p:nvPicPr>
        <p:blipFill>
          <a:blip r:embed="rId2"/>
          <a:stretch>
            <a:fillRect/>
          </a:stretch>
        </p:blipFill>
        <p:spPr>
          <a:xfrm>
            <a:off x="371475" y="1285875"/>
            <a:ext cx="8401050" cy="4286250"/>
          </a:xfrm>
          <a:prstGeom prst="rect">
            <a:avLst/>
          </a:prstGeom>
        </p:spPr>
      </p:pic>
    </p:spTree>
    <p:extLst>
      <p:ext uri="{BB962C8B-B14F-4D97-AF65-F5344CB8AC3E}">
        <p14:creationId xmlns:p14="http://schemas.microsoft.com/office/powerpoint/2010/main" val="271767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approaches to emissions abatement</a:t>
            </a:r>
            <a:endParaRPr lang="en-US" dirty="0"/>
          </a:p>
        </p:txBody>
      </p:sp>
      <p:sp>
        <p:nvSpPr>
          <p:cNvPr id="3" name="Content Placeholder 2"/>
          <p:cNvSpPr>
            <a:spLocks noGrp="1"/>
          </p:cNvSpPr>
          <p:nvPr>
            <p:ph idx="1"/>
          </p:nvPr>
        </p:nvSpPr>
        <p:spPr>
          <a:xfrm>
            <a:off x="609600" y="1295400"/>
            <a:ext cx="8153400" cy="5257800"/>
          </a:xfrm>
        </p:spPr>
        <p:txBody>
          <a:bodyPr>
            <a:normAutofit fontScale="92500" lnSpcReduction="20000"/>
          </a:bodyPr>
          <a:lstStyle/>
          <a:p>
            <a:r>
              <a:rPr lang="en-US" dirty="0"/>
              <a:t>There are many ways to reduce net carbon emissions, from better livestock management to renewable fuel subsidies to reforestation. Each of these abatement strategies comes with its own costs and benefits. </a:t>
            </a:r>
            <a:endParaRPr lang="en-US" dirty="0" smtClean="0"/>
          </a:p>
          <a:p>
            <a:r>
              <a:rPr lang="en-US" dirty="0"/>
              <a:t>One approach is to impose emissions standards. The problem is that government regulators have limited information about abatement costs or political pressures that favor some standards over others. </a:t>
            </a:r>
          </a:p>
          <a:p>
            <a:r>
              <a:rPr lang="en-US" dirty="0" smtClean="0"/>
              <a:t>The </a:t>
            </a:r>
            <a:r>
              <a:rPr lang="en-US" dirty="0"/>
              <a:t>Clean Power Plan—a since-discontinued </a:t>
            </a:r>
            <a:r>
              <a:rPr lang="en-US" dirty="0" smtClean="0"/>
              <a:t>2014 plan required reductions in </a:t>
            </a:r>
            <a:r>
              <a:rPr lang="en-US" dirty="0"/>
              <a:t>power sector emissions—as well as methane flaring regulations and reforestation. </a:t>
            </a:r>
            <a:r>
              <a:rPr lang="en-US" dirty="0" smtClean="0"/>
              <a:t> This is a stick approach.</a:t>
            </a:r>
          </a:p>
          <a:p>
            <a:r>
              <a:rPr lang="en-US" dirty="0" smtClean="0"/>
              <a:t>A more of a carrot approach is taken by weatherization </a:t>
            </a:r>
            <a:r>
              <a:rPr lang="en-US" dirty="0"/>
              <a:t>assistance </a:t>
            </a:r>
            <a:r>
              <a:rPr lang="en-US" dirty="0" smtClean="0"/>
              <a:t>plans and </a:t>
            </a:r>
            <a:r>
              <a:rPr lang="en-US" dirty="0"/>
              <a:t>the vehicle trade-in policy Cash for </a:t>
            </a:r>
            <a:r>
              <a:rPr lang="en-US" dirty="0" smtClean="0"/>
              <a:t>Clunkers, which </a:t>
            </a:r>
            <a:r>
              <a:rPr lang="en-US" dirty="0"/>
              <a:t>are more </a:t>
            </a:r>
            <a:r>
              <a:rPr lang="en-US" dirty="0" smtClean="0"/>
              <a:t>expensive than the Clean Power Plan.</a:t>
            </a:r>
          </a:p>
          <a:p>
            <a:r>
              <a:rPr lang="en-US" dirty="0" smtClean="0"/>
              <a:t>Carbon prices use the market mechanism.  A </a:t>
            </a:r>
            <a:r>
              <a:rPr lang="en-US" dirty="0"/>
              <a:t>carbon </a:t>
            </a:r>
            <a:r>
              <a:rPr lang="en-US" dirty="0" smtClean="0"/>
              <a:t>price helps </a:t>
            </a:r>
            <a:r>
              <a:rPr lang="en-US" dirty="0"/>
              <a:t>to achieve a given emissions reduction target at the minimum cost by encouraging abatement actions that cost less than the carbon price and discouraging actions that cost more than that </a:t>
            </a:r>
            <a:r>
              <a:rPr lang="en-US" dirty="0" smtClean="0"/>
              <a:t>price.</a:t>
            </a:r>
            <a:endParaRPr lang="en-US" dirty="0"/>
          </a:p>
        </p:txBody>
      </p:sp>
    </p:spTree>
    <p:extLst>
      <p:ext uri="{BB962C8B-B14F-4D97-AF65-F5344CB8AC3E}">
        <p14:creationId xmlns:p14="http://schemas.microsoft.com/office/powerpoint/2010/main" val="388686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pricing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Carbon </a:t>
            </a:r>
            <a:r>
              <a:rPr lang="en-US" dirty="0"/>
              <a:t>pricing is a climate policy approach used in a number of countries and subnational jurisdictions (regions, states, provinces, cities) around the world. Carbon pricing works by charging emitters for the tons of emissions of carbon dioxide (CO2) for which they are responsible. CO2 is emitted largely through the combustion of fossil fuels used for electricity generation, industrial production, transportation, and use of energy in residential and commercial buildings. </a:t>
            </a:r>
          </a:p>
          <a:p>
            <a:r>
              <a:rPr lang="en-US" dirty="0" smtClean="0"/>
              <a:t>Carbon </a:t>
            </a:r>
            <a:r>
              <a:rPr lang="en-US" dirty="0"/>
              <a:t>pricing policies </a:t>
            </a:r>
            <a:r>
              <a:rPr lang="en-US" dirty="0" smtClean="0"/>
              <a:t>can take </a:t>
            </a:r>
            <a:r>
              <a:rPr lang="en-US" dirty="0"/>
              <a:t>two forms: carbon taxes and cap-and-trade programs. </a:t>
            </a:r>
          </a:p>
          <a:p>
            <a:r>
              <a:rPr lang="en-US" dirty="0" smtClean="0"/>
              <a:t>A </a:t>
            </a:r>
            <a:r>
              <a:rPr lang="en-US" dirty="0"/>
              <a:t>carbon tax is a price set per ton of carbon or, more commonly, per ton of CO2 emitted. Because CO2 emissions from the combustion of fossil fuels are proportional to the carbon content of the fuel, a carbon tax is, in effect, a tax on CO2. A $1 tax per ton of CO2 is equal to a $3.7 tax per ton of carbon, because carbon constitutes roughly 3/11 of the weight of CO2. </a:t>
            </a:r>
          </a:p>
        </p:txBody>
      </p:sp>
    </p:spTree>
    <p:extLst>
      <p:ext uri="{BB962C8B-B14F-4D97-AF65-F5344CB8AC3E}">
        <p14:creationId xmlns:p14="http://schemas.microsoft.com/office/powerpoint/2010/main" val="148832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Cap-and-trade programs</a:t>
            </a:r>
            <a:endParaRPr lang="en-US" dirty="0"/>
          </a:p>
        </p:txBody>
      </p:sp>
      <p:sp>
        <p:nvSpPr>
          <p:cNvPr id="3" name="Content Placeholder 2"/>
          <p:cNvSpPr>
            <a:spLocks noGrp="1"/>
          </p:cNvSpPr>
          <p:nvPr>
            <p:ph idx="1"/>
          </p:nvPr>
        </p:nvSpPr>
        <p:spPr>
          <a:xfrm>
            <a:off x="768096" y="1143000"/>
            <a:ext cx="7918704" cy="5410200"/>
          </a:xfrm>
        </p:spPr>
        <p:txBody>
          <a:bodyPr>
            <a:normAutofit/>
          </a:bodyPr>
          <a:lstStyle/>
          <a:p>
            <a:r>
              <a:rPr lang="en-US" dirty="0" smtClean="0"/>
              <a:t>A </a:t>
            </a:r>
            <a:r>
              <a:rPr lang="en-US" b="1" dirty="0"/>
              <a:t>cap-and-trade </a:t>
            </a:r>
            <a:r>
              <a:rPr lang="en-US" dirty="0"/>
              <a:t>program limits the total amount of CO2 that can be emitted by certain facilities. </a:t>
            </a:r>
            <a:endParaRPr lang="en-US" dirty="0" smtClean="0"/>
          </a:p>
          <a:p>
            <a:r>
              <a:rPr lang="en-US" dirty="0" smtClean="0"/>
              <a:t>In </a:t>
            </a:r>
            <a:r>
              <a:rPr lang="en-US" dirty="0"/>
              <a:t>a cap-and-trade program, the government issues a limited number of </a:t>
            </a:r>
            <a:r>
              <a:rPr lang="en-US" b="1" dirty="0"/>
              <a:t>emissions allowances </a:t>
            </a:r>
            <a:r>
              <a:rPr lang="en-US" dirty="0"/>
              <a:t>(also known as permits), each of which grants the holder the right to emit one ton of CO2. </a:t>
            </a:r>
            <a:endParaRPr lang="en-US" dirty="0" smtClean="0"/>
          </a:p>
          <a:p>
            <a:r>
              <a:rPr lang="en-US" dirty="0" smtClean="0"/>
              <a:t>Allowances </a:t>
            </a:r>
            <a:r>
              <a:rPr lang="en-US" dirty="0"/>
              <a:t>can be distributed in a number of ways: they can be directly allocated to firms or facilities (a concept called </a:t>
            </a:r>
            <a:r>
              <a:rPr lang="en-US" b="1" dirty="0"/>
              <a:t>free allocation of allowances</a:t>
            </a:r>
            <a:r>
              <a:rPr lang="en-US" dirty="0"/>
              <a:t>) or sold through auction markets. </a:t>
            </a:r>
            <a:endParaRPr lang="en-US" dirty="0" smtClean="0"/>
          </a:p>
          <a:p>
            <a:r>
              <a:rPr lang="en-US" dirty="0" smtClean="0"/>
              <a:t>The </a:t>
            </a:r>
            <a:r>
              <a:rPr lang="en-US" dirty="0"/>
              <a:t>limited, government-controlled supply of allowances “caps” the total amount of emissions. </a:t>
            </a:r>
            <a:endParaRPr lang="en-US" dirty="0" smtClean="0"/>
          </a:p>
          <a:p>
            <a:r>
              <a:rPr lang="en-US" dirty="0" smtClean="0"/>
              <a:t>Allowances </a:t>
            </a:r>
            <a:r>
              <a:rPr lang="en-US" dirty="0"/>
              <a:t>can be traded, and the sales and purchases (supply and demand) of allowances yield a </a:t>
            </a:r>
            <a:r>
              <a:rPr lang="en-US" b="1" dirty="0"/>
              <a:t>market price </a:t>
            </a:r>
            <a:r>
              <a:rPr lang="en-US" dirty="0"/>
              <a:t>for allowances—essentially the price of one ton of CO2 emissions. </a:t>
            </a:r>
          </a:p>
        </p:txBody>
      </p:sp>
    </p:spTree>
    <p:extLst>
      <p:ext uri="{BB962C8B-B14F-4D97-AF65-F5344CB8AC3E}">
        <p14:creationId xmlns:p14="http://schemas.microsoft.com/office/powerpoint/2010/main" val="11307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carbon pricing on CO2 levels</a:t>
            </a:r>
            <a:endParaRPr lang="en-US" dirty="0"/>
          </a:p>
        </p:txBody>
      </p:sp>
      <p:sp>
        <p:nvSpPr>
          <p:cNvPr id="3" name="Content Placeholder 2"/>
          <p:cNvSpPr>
            <a:spLocks noGrp="1"/>
          </p:cNvSpPr>
          <p:nvPr>
            <p:ph idx="1"/>
          </p:nvPr>
        </p:nvSpPr>
        <p:spPr>
          <a:xfrm>
            <a:off x="768096" y="5562600"/>
            <a:ext cx="7290055" cy="746760"/>
          </a:xfrm>
        </p:spPr>
        <p:txBody>
          <a:bodyPr/>
          <a:lstStyle/>
          <a:p>
            <a:r>
              <a:rPr lang="en-US" dirty="0" smtClean="0"/>
              <a:t>ads</a:t>
            </a:r>
            <a:endParaRPr lang="en-US" dirty="0"/>
          </a:p>
        </p:txBody>
      </p:sp>
      <p:pic>
        <p:nvPicPr>
          <p:cNvPr id="4" name="Picture 3"/>
          <p:cNvPicPr>
            <a:picLocks noChangeAspect="1"/>
          </p:cNvPicPr>
          <p:nvPr/>
        </p:nvPicPr>
        <p:blipFill>
          <a:blip r:embed="rId2"/>
          <a:stretch>
            <a:fillRect/>
          </a:stretch>
        </p:blipFill>
        <p:spPr>
          <a:xfrm>
            <a:off x="419100" y="1352550"/>
            <a:ext cx="8305800" cy="4152900"/>
          </a:xfrm>
          <a:prstGeom prst="rect">
            <a:avLst/>
          </a:prstGeom>
        </p:spPr>
      </p:pic>
    </p:spTree>
    <p:extLst>
      <p:ext uri="{BB962C8B-B14F-4D97-AF65-F5344CB8AC3E}">
        <p14:creationId xmlns:p14="http://schemas.microsoft.com/office/powerpoint/2010/main" val="1949837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Banking and borrowing of allowances</a:t>
            </a:r>
            <a:endParaRPr lang="en-US" dirty="0"/>
          </a:p>
        </p:txBody>
      </p:sp>
      <p:sp>
        <p:nvSpPr>
          <p:cNvPr id="3" name="Content Placeholder 2"/>
          <p:cNvSpPr>
            <a:spLocks noGrp="1"/>
          </p:cNvSpPr>
          <p:nvPr>
            <p:ph idx="1"/>
          </p:nvPr>
        </p:nvSpPr>
        <p:spPr/>
        <p:txBody>
          <a:bodyPr/>
          <a:lstStyle/>
          <a:p>
            <a:r>
              <a:rPr lang="en-US" dirty="0" smtClean="0"/>
              <a:t>Some </a:t>
            </a:r>
            <a:r>
              <a:rPr lang="en-US" dirty="0"/>
              <a:t>cap-and-trade programs include provisions for the </a:t>
            </a:r>
            <a:r>
              <a:rPr lang="en-US" b="1" dirty="0"/>
              <a:t>banking and borrowing </a:t>
            </a:r>
            <a:r>
              <a:rPr lang="en-US" dirty="0"/>
              <a:t>of allowances over time: permits issued in one year can be submitted to account for emissions in later years (banking), and permits for future years can be issued and used in the current year (borrowing). </a:t>
            </a:r>
            <a:endParaRPr lang="en-US" dirty="0" smtClean="0"/>
          </a:p>
          <a:p>
            <a:r>
              <a:rPr lang="en-US" dirty="0" smtClean="0"/>
              <a:t>When </a:t>
            </a:r>
            <a:r>
              <a:rPr lang="en-US" dirty="0"/>
              <a:t>banking and borrowing take place, emissions during a specific year may be greater or less than the number of allowances issued in that year, but over time, the emissions and allowances are balanced. Banking and borrowing gives firms more flexibility in methods of compliance and reduce the costs of meeting a cumulative emissions target. </a:t>
            </a:r>
          </a:p>
        </p:txBody>
      </p:sp>
    </p:spTree>
    <p:extLst>
      <p:ext uri="{BB962C8B-B14F-4D97-AF65-F5344CB8AC3E}">
        <p14:creationId xmlns:p14="http://schemas.microsoft.com/office/powerpoint/2010/main" val="3866264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economic uncertainty</a:t>
            </a:r>
            <a:endParaRPr lang="en-US" dirty="0"/>
          </a:p>
        </p:txBody>
      </p:sp>
      <p:sp>
        <p:nvSpPr>
          <p:cNvPr id="3" name="Content Placeholder 2"/>
          <p:cNvSpPr>
            <a:spLocks noGrp="1"/>
          </p:cNvSpPr>
          <p:nvPr>
            <p:ph idx="1"/>
          </p:nvPr>
        </p:nvSpPr>
        <p:spPr>
          <a:xfrm>
            <a:off x="768096" y="1295400"/>
            <a:ext cx="7766304" cy="5013960"/>
          </a:xfrm>
        </p:spPr>
        <p:txBody>
          <a:bodyPr>
            <a:normAutofit fontScale="92500"/>
          </a:bodyPr>
          <a:lstStyle/>
          <a:p>
            <a:r>
              <a:rPr lang="en-US" dirty="0"/>
              <a:t>Carbon taxes and cap-and-trade programs primarily differ by the type of certainty they provide. Carbon taxes provide </a:t>
            </a:r>
            <a:r>
              <a:rPr lang="en-US" b="1" dirty="0"/>
              <a:t>price certainty</a:t>
            </a:r>
            <a:r>
              <a:rPr lang="en-US" dirty="0"/>
              <a:t>, as entities subject to the tax know how much they’ll have to pay per ton emitted—but simply setting a tax rate doesn’t guarantee any particular level of emissions reductions. </a:t>
            </a:r>
            <a:endParaRPr lang="en-US" dirty="0" smtClean="0"/>
          </a:p>
          <a:p>
            <a:r>
              <a:rPr lang="en-US" dirty="0" smtClean="0"/>
              <a:t>Cap-and-trade </a:t>
            </a:r>
            <a:r>
              <a:rPr lang="en-US" dirty="0"/>
              <a:t>programs, on the other hand, set a cap on emissions and therefore provide </a:t>
            </a:r>
            <a:r>
              <a:rPr lang="en-US" b="1" dirty="0"/>
              <a:t>quantity certainty</a:t>
            </a:r>
            <a:r>
              <a:rPr lang="en-US" dirty="0"/>
              <a:t>— but price fluctuations under the trading market structure can provide a less solid basis for business planning decisions. </a:t>
            </a:r>
            <a:endParaRPr lang="en-US" dirty="0" smtClean="0"/>
          </a:p>
          <a:p>
            <a:r>
              <a:rPr lang="en-US" dirty="0" smtClean="0"/>
              <a:t>Hybrid </a:t>
            </a:r>
            <a:r>
              <a:rPr lang="en-US" dirty="0"/>
              <a:t>systems, however, can be used to reduce price or emissions uncertainty. Under cap-and-trade programs, price floors and ceilings have been </a:t>
            </a:r>
            <a:r>
              <a:rPr lang="en-US" b="1" dirty="0"/>
              <a:t>proposed </a:t>
            </a:r>
            <a:r>
              <a:rPr lang="en-US" dirty="0"/>
              <a:t>and </a:t>
            </a:r>
            <a:r>
              <a:rPr lang="en-US" b="1" dirty="0"/>
              <a:t>utilized </a:t>
            </a:r>
            <a:r>
              <a:rPr lang="en-US" dirty="0"/>
              <a:t>to prevent prices from being “too low” or “too high.” Carbon taxes can also be </a:t>
            </a:r>
            <a:r>
              <a:rPr lang="en-US" b="1" dirty="0"/>
              <a:t>designed </a:t>
            </a:r>
            <a:r>
              <a:rPr lang="en-US" dirty="0"/>
              <a:t>to automatically adjust if actual emissions miss some predetermined emissions path. </a:t>
            </a:r>
          </a:p>
        </p:txBody>
      </p:sp>
    </p:spTree>
    <p:extLst>
      <p:ext uri="{BB962C8B-B14F-4D97-AF65-F5344CB8AC3E}">
        <p14:creationId xmlns:p14="http://schemas.microsoft.com/office/powerpoint/2010/main" val="134691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Geohistorical</a:t>
            </a:r>
            <a:r>
              <a:rPr lang="en-US" dirty="0" smtClean="0"/>
              <a:t> 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a:t>Earth's climate has changed throughout history. Just in the last 650,000 years there have been seven cycles of glacial advance and retreat, with the abrupt end of the last ice age about 11,700 years ago marking the beginning of the modern climate era — and of human civilization. Most of these climate changes are attributed to very small variations in Earth’s orbit that change the amount of solar energy our planet receives</a:t>
            </a:r>
            <a:r>
              <a:rPr lang="en-US" dirty="0" smtClean="0"/>
              <a:t>.</a:t>
            </a:r>
          </a:p>
          <a:p>
            <a:r>
              <a:rPr lang="en-US" dirty="0"/>
              <a:t>The current warming trend is of particular significance because it is unequivocally the result of human activity since the mid-20</a:t>
            </a:r>
            <a:r>
              <a:rPr lang="en-US" baseline="30000" dirty="0"/>
              <a:t>th</a:t>
            </a:r>
            <a:r>
              <a:rPr lang="en-US" dirty="0"/>
              <a:t> century and proceeding at a rate that is unprecedented over </a:t>
            </a:r>
            <a:r>
              <a:rPr lang="en-US" dirty="0" smtClean="0"/>
              <a:t>millennia.</a:t>
            </a:r>
          </a:p>
          <a:p>
            <a:r>
              <a:rPr lang="en-US" dirty="0"/>
              <a:t>Earth-orbiting satellites and other technological advances have enabled scientists to see the big picture, collecting many different types of information about our planet and its climate on a global scale. This body of data, collected over many years, reveals the signals of a changing climate.</a:t>
            </a:r>
          </a:p>
        </p:txBody>
      </p:sp>
    </p:spTree>
    <p:extLst>
      <p:ext uri="{BB962C8B-B14F-4D97-AF65-F5344CB8AC3E}">
        <p14:creationId xmlns:p14="http://schemas.microsoft.com/office/powerpoint/2010/main" val="263568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8223504" cy="786384"/>
          </a:xfrm>
        </p:spPr>
        <p:txBody>
          <a:bodyPr>
            <a:normAutofit fontScale="90000"/>
          </a:bodyPr>
          <a:lstStyle/>
          <a:p>
            <a:r>
              <a:rPr lang="en-US" dirty="0" smtClean="0"/>
              <a:t>Advantages of carbon pricing relative to mandates</a:t>
            </a:r>
            <a:endParaRPr lang="en-US" dirty="0"/>
          </a:p>
        </p:txBody>
      </p:sp>
      <p:sp>
        <p:nvSpPr>
          <p:cNvPr id="3" name="Content Placeholder 2"/>
          <p:cNvSpPr>
            <a:spLocks noGrp="1"/>
          </p:cNvSpPr>
          <p:nvPr>
            <p:ph idx="1"/>
          </p:nvPr>
        </p:nvSpPr>
        <p:spPr/>
        <p:txBody>
          <a:bodyPr>
            <a:normAutofit lnSpcReduction="10000"/>
          </a:bodyPr>
          <a:lstStyle/>
          <a:p>
            <a:r>
              <a:rPr lang="en-US" dirty="0" smtClean="0"/>
              <a:t>Flexibility</a:t>
            </a:r>
          </a:p>
          <a:p>
            <a:pPr lvl="1"/>
            <a:r>
              <a:rPr lang="en-US" dirty="0"/>
              <a:t>Carbon pricing allows firms to choose the most efficient method to reduce (or not to reduce) emissions in response to the carbon price. Under other policies, such as technology mandates, a regulator chooses a single method for a wide set of firms. Such one-size-fits-all approaches may lead to unnecessarily costly reductions for some firms if cheaper methods to reduce emissions exist. </a:t>
            </a:r>
            <a:endParaRPr lang="en-US" dirty="0" smtClean="0"/>
          </a:p>
          <a:p>
            <a:pPr>
              <a:lnSpc>
                <a:spcPct val="100000"/>
              </a:lnSpc>
            </a:pPr>
            <a:r>
              <a:rPr lang="en-US" dirty="0"/>
              <a:t>Equal Marginal Costs of Abatement </a:t>
            </a:r>
          </a:p>
          <a:p>
            <a:pPr lvl="1">
              <a:lnSpc>
                <a:spcPct val="100000"/>
              </a:lnSpc>
            </a:pPr>
            <a:r>
              <a:rPr lang="en-US" dirty="0"/>
              <a:t>An economy-wide carbon price applies a uniform price on CO2 emissions regardless of the source. As a result, the marginal abatement costs (the costs to firms of decreasing their emissions by one unit) are equalized across firms and sectors. This is a necessary condition for minimizing the overall costs of emissions reductions. </a:t>
            </a:r>
          </a:p>
        </p:txBody>
      </p:sp>
    </p:spTree>
    <p:extLst>
      <p:ext uri="{BB962C8B-B14F-4D97-AF65-F5344CB8AC3E}">
        <p14:creationId xmlns:p14="http://schemas.microsoft.com/office/powerpoint/2010/main" val="3205364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39" y="609600"/>
            <a:ext cx="7290054" cy="786384"/>
          </a:xfrm>
        </p:spPr>
        <p:txBody>
          <a:bodyPr>
            <a:normAutofit fontScale="90000"/>
          </a:bodyPr>
          <a:lstStyle/>
          <a:p>
            <a:r>
              <a:rPr lang="en-US" dirty="0" smtClean="0"/>
              <a:t>Advantages of carbon </a:t>
            </a:r>
            <a:r>
              <a:rPr lang="en-US" dirty="0"/>
              <a:t>pricing: Encouraging Conservation</a:t>
            </a:r>
            <a:br>
              <a:rPr lang="en-US" dirty="0"/>
            </a:br>
            <a:endParaRPr lang="en-US" dirty="0"/>
          </a:p>
        </p:txBody>
      </p:sp>
      <p:sp>
        <p:nvSpPr>
          <p:cNvPr id="3" name="Content Placeholder 2"/>
          <p:cNvSpPr>
            <a:spLocks noGrp="1"/>
          </p:cNvSpPr>
          <p:nvPr>
            <p:ph idx="1"/>
          </p:nvPr>
        </p:nvSpPr>
        <p:spPr>
          <a:xfrm>
            <a:off x="773539" y="1600200"/>
            <a:ext cx="7766304" cy="4648200"/>
          </a:xfrm>
        </p:spPr>
        <p:txBody>
          <a:bodyPr>
            <a:normAutofit/>
          </a:bodyPr>
          <a:lstStyle/>
          <a:p>
            <a:pPr lvl="1"/>
            <a:r>
              <a:rPr lang="en-US" dirty="0" smtClean="0"/>
              <a:t>A </a:t>
            </a:r>
            <a:r>
              <a:rPr lang="en-US" dirty="0"/>
              <a:t>carbon price encourages individuals and businesses to reduce their carbon emissions more than conventional regulations. </a:t>
            </a:r>
            <a:endParaRPr lang="en-US" dirty="0" smtClean="0"/>
          </a:p>
          <a:p>
            <a:pPr lvl="1"/>
            <a:r>
              <a:rPr lang="en-US" dirty="0" smtClean="0"/>
              <a:t>A </a:t>
            </a:r>
            <a:r>
              <a:rPr lang="en-US" dirty="0"/>
              <a:t>conventional regulation (such as a performance standard) sets a strict limit on emissions per unit of output, but does not provide incentives to reduce overall demand. </a:t>
            </a:r>
            <a:endParaRPr lang="en-US" dirty="0" smtClean="0"/>
          </a:p>
          <a:p>
            <a:pPr lvl="1"/>
            <a:r>
              <a:rPr lang="en-US" dirty="0" smtClean="0"/>
              <a:t>In </a:t>
            </a:r>
            <a:r>
              <a:rPr lang="en-US" dirty="0"/>
              <a:t>contrast, carbon pricing provides incentives to reduce emissions per unit of output, but also charges a price for every additional ton of CO2 that is not reduced through increased efficiency. Therefore, the price of carbon-intensive goods (i.e., electricity or gasoline) will likely be higher under a carbon price than under conventional regulations, which encourages individuals and businesses to reduce their demand (to the extent possible). Thus, a carbon price encourages more conservation than conventional regulations. </a:t>
            </a:r>
          </a:p>
        </p:txBody>
      </p:sp>
    </p:spTree>
    <p:extLst>
      <p:ext uri="{BB962C8B-B14F-4D97-AF65-F5344CB8AC3E}">
        <p14:creationId xmlns:p14="http://schemas.microsoft.com/office/powerpoint/2010/main" val="2726657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abatement </a:t>
            </a:r>
            <a:r>
              <a:rPr lang="en-US" dirty="0" smtClean="0"/>
              <a:t>program options</a:t>
            </a:r>
            <a:endParaRPr lang="en-US" dirty="0"/>
          </a:p>
        </p:txBody>
      </p:sp>
      <p:sp>
        <p:nvSpPr>
          <p:cNvPr id="3" name="Content Placeholder 2"/>
          <p:cNvSpPr>
            <a:spLocks noGrp="1"/>
          </p:cNvSpPr>
          <p:nvPr>
            <p:ph idx="1"/>
          </p:nvPr>
        </p:nvSpPr>
        <p:spPr>
          <a:xfrm>
            <a:off x="768096" y="990600"/>
            <a:ext cx="7994904" cy="5562600"/>
          </a:xfrm>
        </p:spPr>
        <p:txBody>
          <a:bodyPr>
            <a:normAutofit fontScale="92500"/>
          </a:bodyPr>
          <a:lstStyle/>
          <a:p>
            <a:pPr lvl="1"/>
            <a:r>
              <a:rPr lang="en-US" dirty="0" smtClean="0"/>
              <a:t>Price: According </a:t>
            </a:r>
            <a:r>
              <a:rPr lang="en-US" dirty="0"/>
              <a:t>to economic theory, emissions pricing produces the highest net benefits (environmental, health, and other benefits minus economic costs) when the carbon price is equal to the </a:t>
            </a:r>
            <a:r>
              <a:rPr lang="en-US" b="1" dirty="0"/>
              <a:t>marginal damage </a:t>
            </a:r>
            <a:r>
              <a:rPr lang="en-US" dirty="0"/>
              <a:t>of carbon emissions, or the damage caused by adding one additional ton of carbon dioxide into the atmosphere. This would be accomplished either by setting the carbon tax equal to the marginal damage or, under a cap-and-trade program, by capping emissions at a level that leads to an emissions allowance price equal to the marginal damage. </a:t>
            </a:r>
            <a:endParaRPr lang="en-US" dirty="0" smtClean="0"/>
          </a:p>
          <a:p>
            <a:pPr lvl="1"/>
            <a:r>
              <a:rPr lang="en-US" dirty="0"/>
              <a:t>Policy </a:t>
            </a:r>
            <a:r>
              <a:rPr lang="en-US" b="1" dirty="0"/>
              <a:t>stringency </a:t>
            </a:r>
            <a:r>
              <a:rPr lang="en-US" dirty="0"/>
              <a:t>is determined by the level of the tax rate (under a carbon tax) or the level of the emissions cap (under cap and trade) and how they change over time. A $50 carbon tax is more stringent than a $10 carbon tax: it will lead to lower emissions and higher costs. </a:t>
            </a:r>
          </a:p>
          <a:p>
            <a:pPr lvl="1"/>
            <a:r>
              <a:rPr lang="en-US" dirty="0" smtClean="0"/>
              <a:t>The </a:t>
            </a:r>
            <a:r>
              <a:rPr lang="en-US" b="1" dirty="0"/>
              <a:t>coverage </a:t>
            </a:r>
            <a:r>
              <a:rPr lang="en-US" dirty="0"/>
              <a:t>of a carbon pricing policy determines which sectors of the economy and which emission types are covered by the carbon price. For example, the European Union Emissions Trading System cap-and-trade program covers CO2, nitrous oxide (N2O), and perfluorocarbons (PFCs</a:t>
            </a:r>
            <a:r>
              <a:rPr lang="en-US" dirty="0" smtClean="0"/>
              <a:t>). </a:t>
            </a:r>
          </a:p>
          <a:p>
            <a:pPr lvl="1"/>
            <a:r>
              <a:rPr lang="en-US" b="1" dirty="0" smtClean="0"/>
              <a:t>Special considerations </a:t>
            </a:r>
            <a:r>
              <a:rPr lang="en-US" dirty="0" smtClean="0"/>
              <a:t>provided to some firms in order to avoid carbon leakage, i.e. transfer of production by firms to other countries with laxer emissions constraints, because of </a:t>
            </a:r>
            <a:r>
              <a:rPr lang="en-US" dirty="0"/>
              <a:t>costs related to climate </a:t>
            </a:r>
            <a:r>
              <a:rPr lang="en-US" dirty="0" smtClean="0"/>
              <a:t>policies</a:t>
            </a:r>
            <a:r>
              <a:rPr lang="en-US" dirty="0"/>
              <a:t>.</a:t>
            </a:r>
          </a:p>
        </p:txBody>
      </p:sp>
    </p:spTree>
    <p:extLst>
      <p:ext uri="{BB962C8B-B14F-4D97-AF65-F5344CB8AC3E}">
        <p14:creationId xmlns:p14="http://schemas.microsoft.com/office/powerpoint/2010/main" val="1568256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abatement program options</a:t>
            </a:r>
            <a:endParaRPr lang="en-US" dirty="0"/>
          </a:p>
        </p:txBody>
      </p:sp>
      <p:sp>
        <p:nvSpPr>
          <p:cNvPr id="3" name="Content Placeholder 2"/>
          <p:cNvSpPr>
            <a:spLocks noGrp="1"/>
          </p:cNvSpPr>
          <p:nvPr>
            <p:ph idx="1"/>
          </p:nvPr>
        </p:nvSpPr>
        <p:spPr>
          <a:xfrm>
            <a:off x="768096" y="1295400"/>
            <a:ext cx="7290055" cy="5105400"/>
          </a:xfrm>
        </p:spPr>
        <p:txBody>
          <a:bodyPr>
            <a:normAutofit lnSpcReduction="10000"/>
          </a:bodyPr>
          <a:lstStyle/>
          <a:p>
            <a:pPr lvl="1"/>
            <a:r>
              <a:rPr lang="en-US" dirty="0"/>
              <a:t>The </a:t>
            </a:r>
            <a:r>
              <a:rPr lang="en-US" b="1" dirty="0"/>
              <a:t>point of regulation </a:t>
            </a:r>
            <a:r>
              <a:rPr lang="en-US" dirty="0"/>
              <a:t>of a carbon price determines exactly who is required to submit permits or pay the tax to the government. An </a:t>
            </a:r>
            <a:r>
              <a:rPr lang="en-US" b="1" dirty="0"/>
              <a:t>upstream </a:t>
            </a:r>
            <a:r>
              <a:rPr lang="en-US" dirty="0"/>
              <a:t>carbon tax would tax fossil fuel producers for the carbon content (and hence ultimate CO2 emissions) of their products. A </a:t>
            </a:r>
            <a:r>
              <a:rPr lang="en-US" b="1" dirty="0"/>
              <a:t>midstream </a:t>
            </a:r>
            <a:r>
              <a:rPr lang="en-US" dirty="0"/>
              <a:t>tax would tax the first purchaser of fossil fuels in the supply chain. For example, a midstream tax would require a refinery to pay for the carbon content of all the crude oil it purchases. A </a:t>
            </a:r>
            <a:r>
              <a:rPr lang="en-US" b="1" dirty="0"/>
              <a:t>downstream </a:t>
            </a:r>
            <a:r>
              <a:rPr lang="en-US" dirty="0"/>
              <a:t>tax applies to the </a:t>
            </a:r>
            <a:r>
              <a:rPr lang="en-US" dirty="0" smtClean="0"/>
              <a:t>final consumer: </a:t>
            </a:r>
            <a:r>
              <a:rPr lang="en-US" dirty="0"/>
              <a:t>for example, coal-fired generators, industrial users, or households and businesses that use gasoline in their vehicles or natural gas in their homes and businesses. </a:t>
            </a:r>
            <a:endParaRPr lang="en-US" dirty="0" smtClean="0"/>
          </a:p>
          <a:p>
            <a:pPr lvl="1"/>
            <a:r>
              <a:rPr lang="en-US" dirty="0"/>
              <a:t>With the exception of cap-and-trade programs that freely allocate allowances to firms, carbon pricing policies raise </a:t>
            </a:r>
            <a:r>
              <a:rPr lang="en-US" b="1" dirty="0"/>
              <a:t>revenue</a:t>
            </a:r>
            <a:r>
              <a:rPr lang="en-US" dirty="0"/>
              <a:t>. Both the overall economic costs and the distribution of those costs across segments of society are significantly determined by how the revenues are used. </a:t>
            </a:r>
          </a:p>
        </p:txBody>
      </p:sp>
    </p:spTree>
    <p:extLst>
      <p:ext uri="{BB962C8B-B14F-4D97-AF65-F5344CB8AC3E}">
        <p14:creationId xmlns:p14="http://schemas.microsoft.com/office/powerpoint/2010/main" val="3668779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use options</a:t>
            </a:r>
            <a:endParaRPr lang="en-US" dirty="0"/>
          </a:p>
        </p:txBody>
      </p:sp>
      <p:sp>
        <p:nvSpPr>
          <p:cNvPr id="3" name="Content Placeholder 2"/>
          <p:cNvSpPr>
            <a:spLocks noGrp="1"/>
          </p:cNvSpPr>
          <p:nvPr>
            <p:ph idx="1"/>
          </p:nvPr>
        </p:nvSpPr>
        <p:spPr>
          <a:xfrm>
            <a:off x="768096" y="1091184"/>
            <a:ext cx="8071104" cy="5538216"/>
          </a:xfrm>
        </p:spPr>
        <p:txBody>
          <a:bodyPr>
            <a:normAutofit fontScale="85000" lnSpcReduction="10000"/>
          </a:bodyPr>
          <a:lstStyle/>
          <a:p>
            <a:r>
              <a:rPr lang="en-US" dirty="0"/>
              <a:t>A carbon dividend distributes the revenue from a carbon </a:t>
            </a:r>
            <a:r>
              <a:rPr lang="en-US" dirty="0" smtClean="0"/>
              <a:t>price </a:t>
            </a:r>
            <a:r>
              <a:rPr lang="en-US" dirty="0"/>
              <a:t>back to households, typically in the form of a </a:t>
            </a:r>
            <a:r>
              <a:rPr lang="en-US" dirty="0" smtClean="0"/>
              <a:t>check</a:t>
            </a:r>
            <a:r>
              <a:rPr lang="en-US" dirty="0"/>
              <a:t>, a tax credit (annually or through adjustments </a:t>
            </a:r>
            <a:r>
              <a:rPr lang="en-US" dirty="0" smtClean="0"/>
              <a:t>to </a:t>
            </a:r>
            <a:r>
              <a:rPr lang="en-US" dirty="0"/>
              <a:t>employer tax withholding), supplements to existing </a:t>
            </a:r>
            <a:br>
              <a:rPr lang="en-US" dirty="0"/>
            </a:br>
            <a:r>
              <a:rPr lang="en-US" dirty="0"/>
              <a:t>payments from federally administered benefit programs </a:t>
            </a:r>
            <a:r>
              <a:rPr lang="en-US" dirty="0" smtClean="0"/>
              <a:t>like </a:t>
            </a:r>
            <a:r>
              <a:rPr lang="en-US" dirty="0"/>
              <a:t>Social Security, or through payments using the </a:t>
            </a:r>
            <a:r>
              <a:rPr lang="en-US" dirty="0" smtClean="0"/>
              <a:t>electronic </a:t>
            </a:r>
            <a:r>
              <a:rPr lang="en-US" dirty="0"/>
              <a:t>benefit transfer system (used to deliver food </a:t>
            </a:r>
            <a:r>
              <a:rPr lang="en-US" dirty="0" smtClean="0"/>
              <a:t>stamp </a:t>
            </a:r>
            <a:r>
              <a:rPr lang="en-US" dirty="0"/>
              <a:t>benefits). </a:t>
            </a:r>
            <a:endParaRPr lang="en-US" dirty="0" smtClean="0"/>
          </a:p>
          <a:p>
            <a:r>
              <a:rPr lang="en-US" dirty="0" smtClean="0"/>
              <a:t>A </a:t>
            </a:r>
            <a:r>
              <a:rPr lang="en-US" dirty="0"/>
              <a:t>carbon dividend </a:t>
            </a:r>
            <a:r>
              <a:rPr lang="en-US" dirty="0" smtClean="0"/>
              <a:t>may be, but does </a:t>
            </a:r>
            <a:r>
              <a:rPr lang="en-US" dirty="0"/>
              <a:t>not need </a:t>
            </a:r>
            <a:r>
              <a:rPr lang="en-US" dirty="0" smtClean="0"/>
              <a:t>to </a:t>
            </a:r>
            <a:r>
              <a:rPr lang="en-US" dirty="0"/>
              <a:t>be divided in equal amounts (it can be divided based </a:t>
            </a:r>
            <a:r>
              <a:rPr lang="en-US" dirty="0" smtClean="0"/>
              <a:t>on </a:t>
            </a:r>
            <a:r>
              <a:rPr lang="en-US" dirty="0"/>
              <a:t>one’s income, tax returns, or other factors), and the </a:t>
            </a:r>
            <a:r>
              <a:rPr lang="en-US" dirty="0" smtClean="0"/>
              <a:t>details </a:t>
            </a:r>
            <a:r>
              <a:rPr lang="en-US" dirty="0"/>
              <a:t>of a carbon dividend vary among policies. </a:t>
            </a:r>
            <a:r>
              <a:rPr lang="en-US" dirty="0" smtClean="0"/>
              <a:t> Carbon </a:t>
            </a:r>
            <a:r>
              <a:rPr lang="en-US" dirty="0"/>
              <a:t>dividends </a:t>
            </a:r>
            <a:r>
              <a:rPr lang="en-US" dirty="0" smtClean="0"/>
              <a:t>will likely be progressive</a:t>
            </a:r>
            <a:r>
              <a:rPr lang="en-US" dirty="0"/>
              <a:t>, </a:t>
            </a:r>
            <a:r>
              <a:rPr lang="en-US" dirty="0" smtClean="0"/>
              <a:t>as </a:t>
            </a:r>
            <a:r>
              <a:rPr lang="en-US" dirty="0"/>
              <a:t>the dollar amount </a:t>
            </a:r>
            <a:r>
              <a:rPr lang="en-US" dirty="0" smtClean="0"/>
              <a:t>of </a:t>
            </a:r>
            <a:r>
              <a:rPr lang="en-US" dirty="0"/>
              <a:t>a carbon dividend will likely exceed the increased </a:t>
            </a:r>
            <a:r>
              <a:rPr lang="en-US" dirty="0" smtClean="0"/>
              <a:t>costs </a:t>
            </a:r>
            <a:r>
              <a:rPr lang="en-US" dirty="0"/>
              <a:t>incurred by the average low- and middle-income </a:t>
            </a:r>
            <a:r>
              <a:rPr lang="en-US" dirty="0" smtClean="0"/>
              <a:t>household</a:t>
            </a:r>
            <a:r>
              <a:rPr lang="en-US" dirty="0"/>
              <a:t>. </a:t>
            </a:r>
            <a:endParaRPr lang="en-US" dirty="0" smtClean="0"/>
          </a:p>
          <a:p>
            <a:r>
              <a:rPr lang="en-US" dirty="0" smtClean="0"/>
              <a:t>Revenue can also be used for tax-swaps to reduce distortionary effects of carbon pricing.  For example, payroll taxes could be decreased in order to reduce the impact on employment.  </a:t>
            </a:r>
          </a:p>
          <a:p>
            <a:r>
              <a:rPr lang="en-US" dirty="0" smtClean="0"/>
              <a:t>Revenue </a:t>
            </a:r>
            <a:r>
              <a:rPr lang="en-US" dirty="0"/>
              <a:t>can be used to finance “green </a:t>
            </a:r>
            <a:r>
              <a:rPr lang="en-US" dirty="0" smtClean="0"/>
              <a:t>spending</a:t>
            </a:r>
            <a:r>
              <a:rPr lang="en-US" dirty="0"/>
              <a:t>” </a:t>
            </a:r>
            <a:r>
              <a:rPr lang="en-US" dirty="0" smtClean="0"/>
              <a:t>programs, such as subsidies for electric </a:t>
            </a:r>
            <a:r>
              <a:rPr lang="en-US" dirty="0"/>
              <a:t>vehicles or clean energy </a:t>
            </a:r>
            <a:r>
              <a:rPr lang="en-US" dirty="0" smtClean="0"/>
              <a:t>generation</a:t>
            </a:r>
            <a:r>
              <a:rPr lang="en-US" dirty="0"/>
              <a:t>, fund weatherization programs, </a:t>
            </a:r>
            <a:r>
              <a:rPr lang="en-US" dirty="0" smtClean="0"/>
              <a:t>investment </a:t>
            </a:r>
            <a:r>
              <a:rPr lang="en-US" dirty="0"/>
              <a:t>in </a:t>
            </a:r>
            <a:r>
              <a:rPr lang="en-US" dirty="0" smtClean="0"/>
              <a:t>energy </a:t>
            </a:r>
            <a:r>
              <a:rPr lang="en-US" dirty="0"/>
              <a:t>efficiency </a:t>
            </a:r>
            <a:r>
              <a:rPr lang="en-US" dirty="0" smtClean="0"/>
              <a:t>improvements.  However, these have been found to be regressive in the past.</a:t>
            </a:r>
            <a:endParaRPr lang="en-US" dirty="0"/>
          </a:p>
        </p:txBody>
      </p:sp>
    </p:spTree>
    <p:extLst>
      <p:ext uri="{BB962C8B-B14F-4D97-AF65-F5344CB8AC3E}">
        <p14:creationId xmlns:p14="http://schemas.microsoft.com/office/powerpoint/2010/main" val="2082042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786384"/>
          </a:xfrm>
        </p:spPr>
        <p:txBody>
          <a:bodyPr>
            <a:normAutofit fontScale="90000"/>
          </a:bodyPr>
          <a:lstStyle/>
          <a:p>
            <a:r>
              <a:rPr lang="en-US" dirty="0" smtClean="0"/>
              <a:t>Impact on workers in coal-related industries</a:t>
            </a:r>
            <a:endParaRPr lang="en-US" dirty="0"/>
          </a:p>
        </p:txBody>
      </p:sp>
      <p:sp>
        <p:nvSpPr>
          <p:cNvPr id="3" name="Content Placeholder 2"/>
          <p:cNvSpPr>
            <a:spLocks noGrp="1"/>
          </p:cNvSpPr>
          <p:nvPr>
            <p:ph idx="1"/>
          </p:nvPr>
        </p:nvSpPr>
        <p:spPr/>
        <p:txBody>
          <a:bodyPr>
            <a:normAutofit fontScale="92500"/>
          </a:bodyPr>
          <a:lstStyle/>
          <a:p>
            <a:r>
              <a:rPr lang="en-US" dirty="0" smtClean="0"/>
              <a:t>Although carbon taxes and cap-and-trade systems might increase GDP and be Pareto-optimal, they might not be beneficial to all segments of the economy.  </a:t>
            </a:r>
          </a:p>
          <a:p>
            <a:r>
              <a:rPr lang="en-US" dirty="0" smtClean="0"/>
              <a:t>For example, there are likely to be job losses at </a:t>
            </a:r>
            <a:r>
              <a:rPr lang="en-US" dirty="0"/>
              <a:t>fossil-fuel power </a:t>
            </a:r>
            <a:r>
              <a:rPr lang="en-US" dirty="0" smtClean="0"/>
              <a:t>plants.  These may be </a:t>
            </a:r>
            <a:r>
              <a:rPr lang="en-US" dirty="0"/>
              <a:t>replaced by </a:t>
            </a:r>
            <a:r>
              <a:rPr lang="en-US" dirty="0" smtClean="0"/>
              <a:t>new jobs </a:t>
            </a:r>
            <a:r>
              <a:rPr lang="en-US" dirty="0"/>
              <a:t>in non-polluting industries, such as </a:t>
            </a:r>
            <a:r>
              <a:rPr lang="en-US" dirty="0" smtClean="0"/>
              <a:t>renewable energy </a:t>
            </a:r>
            <a:r>
              <a:rPr lang="en-US" dirty="0"/>
              <a:t>plants or service </a:t>
            </a:r>
            <a:r>
              <a:rPr lang="en-US" dirty="0" smtClean="0"/>
              <a:t>industries, so that there may be no net job loss. However, the new jobs may be in different parts of the country (or the world) and may require different skills.  </a:t>
            </a:r>
          </a:p>
          <a:p>
            <a:r>
              <a:rPr lang="en-US" dirty="0"/>
              <a:t>A firm that “loses” jobs in response to a carbon </a:t>
            </a:r>
            <a:r>
              <a:rPr lang="en-US" dirty="0" smtClean="0"/>
              <a:t>price may </a:t>
            </a:r>
            <a:r>
              <a:rPr lang="en-US" dirty="0"/>
              <a:t>do so in two ways. The firm can lay off or </a:t>
            </a:r>
            <a:r>
              <a:rPr lang="en-US" dirty="0" smtClean="0"/>
              <a:t>discharge workers</a:t>
            </a:r>
            <a:r>
              <a:rPr lang="en-US" dirty="0"/>
              <a:t>, or it can reduce (or stop) the hiring of </a:t>
            </a:r>
            <a:r>
              <a:rPr lang="en-US" dirty="0" smtClean="0"/>
              <a:t>new workers </a:t>
            </a:r>
            <a:r>
              <a:rPr lang="en-US" dirty="0"/>
              <a:t>and allow for natural attrition in its </a:t>
            </a:r>
            <a:r>
              <a:rPr lang="en-US" dirty="0" smtClean="0"/>
              <a:t>workforce.  Layoffs tend </a:t>
            </a:r>
            <a:r>
              <a:rPr lang="en-US" dirty="0"/>
              <a:t>to affect workers who have worked </a:t>
            </a:r>
            <a:r>
              <a:rPr lang="en-US" dirty="0" smtClean="0"/>
              <a:t>in a </a:t>
            </a:r>
            <a:r>
              <a:rPr lang="en-US" dirty="0"/>
              <a:t>sector for </a:t>
            </a:r>
            <a:r>
              <a:rPr lang="en-US" dirty="0" smtClean="0"/>
              <a:t>years.  These effects can be persistent and can affect low-income workers more.</a:t>
            </a:r>
            <a:endParaRPr lang="en-US" dirty="0"/>
          </a:p>
        </p:txBody>
      </p:sp>
    </p:spTree>
    <p:extLst>
      <p:ext uri="{BB962C8B-B14F-4D97-AF65-F5344CB8AC3E}">
        <p14:creationId xmlns:p14="http://schemas.microsoft.com/office/powerpoint/2010/main" val="2034699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786384"/>
          </a:xfrm>
        </p:spPr>
        <p:txBody>
          <a:bodyPr>
            <a:normAutofit fontScale="90000"/>
          </a:bodyPr>
          <a:lstStyle/>
          <a:p>
            <a:r>
              <a:rPr lang="en-US" dirty="0" smtClean="0"/>
              <a:t>Does the market take carbon pricing seriously?</a:t>
            </a:r>
            <a:endParaRPr lang="en-US" dirty="0"/>
          </a:p>
        </p:txBody>
      </p:sp>
      <p:sp>
        <p:nvSpPr>
          <p:cNvPr id="3" name="Content Placeholder 2"/>
          <p:cNvSpPr>
            <a:spLocks noGrp="1"/>
          </p:cNvSpPr>
          <p:nvPr>
            <p:ph idx="1"/>
          </p:nvPr>
        </p:nvSpPr>
        <p:spPr>
          <a:xfrm>
            <a:off x="768096" y="1091184"/>
            <a:ext cx="7918704" cy="5462016"/>
          </a:xfrm>
        </p:spPr>
        <p:txBody>
          <a:bodyPr>
            <a:normAutofit fontScale="92500" lnSpcReduction="10000"/>
          </a:bodyPr>
          <a:lstStyle/>
          <a:p>
            <a:r>
              <a:rPr lang="en-US" dirty="0" smtClean="0"/>
              <a:t>The </a:t>
            </a:r>
            <a:r>
              <a:rPr lang="en-US" dirty="0"/>
              <a:t>physical risks from climate </a:t>
            </a:r>
            <a:r>
              <a:rPr lang="en-US" dirty="0" smtClean="0"/>
              <a:t>events and </a:t>
            </a:r>
            <a:r>
              <a:rPr lang="en-US" dirty="0"/>
              <a:t>the transition risks from </a:t>
            </a:r>
            <a:r>
              <a:rPr lang="en-US" dirty="0" smtClean="0"/>
              <a:t>a </a:t>
            </a:r>
            <a:r>
              <a:rPr lang="en-US" dirty="0"/>
              <a:t>tightening of environmental regulations, can </a:t>
            </a:r>
            <a:r>
              <a:rPr lang="en-US" dirty="0" smtClean="0"/>
              <a:t>affect the value of </a:t>
            </a:r>
            <a:r>
              <a:rPr lang="en-US" dirty="0"/>
              <a:t>financial </a:t>
            </a:r>
            <a:r>
              <a:rPr lang="en-US" dirty="0" smtClean="0"/>
              <a:t>assets.</a:t>
            </a:r>
          </a:p>
          <a:p>
            <a:r>
              <a:rPr lang="en-US" dirty="0"/>
              <a:t>The more </a:t>
            </a:r>
            <a:r>
              <a:rPr lang="en-US" dirty="0" smtClean="0"/>
              <a:t>informed </a:t>
            </a:r>
            <a:r>
              <a:rPr lang="en-US" dirty="0"/>
              <a:t>investors and creditors are of the financial risks of climate change, the more </a:t>
            </a:r>
            <a:r>
              <a:rPr lang="en-US" dirty="0" smtClean="0"/>
              <a:t>they </a:t>
            </a:r>
            <a:r>
              <a:rPr lang="en-US" dirty="0"/>
              <a:t>will reallocate from investments with high climate-related financial risks to more </a:t>
            </a:r>
            <a:r>
              <a:rPr lang="en-US" dirty="0" smtClean="0"/>
              <a:t>environmentally </a:t>
            </a:r>
            <a:r>
              <a:rPr lang="en-US" dirty="0"/>
              <a:t>beneficial investments with lower risks. </a:t>
            </a:r>
            <a:r>
              <a:rPr lang="en-US" dirty="0" smtClean="0"/>
              <a:t> </a:t>
            </a:r>
          </a:p>
          <a:p>
            <a:r>
              <a:rPr lang="en-US" dirty="0"/>
              <a:t>Firms with relatively high </a:t>
            </a:r>
            <a:r>
              <a:rPr lang="en-US" dirty="0" smtClean="0"/>
              <a:t>emissions </a:t>
            </a:r>
            <a:r>
              <a:rPr lang="en-US" dirty="0"/>
              <a:t>are at a greater risk of suffering financial penalties if environmental policies </a:t>
            </a:r>
            <a:r>
              <a:rPr lang="en-US" dirty="0" smtClean="0"/>
              <a:t>tighten</a:t>
            </a:r>
            <a:r>
              <a:rPr lang="en-US" dirty="0"/>
              <a:t>. Direct penalties can result, for instance, from the extra costs of carbon taxes </a:t>
            </a:r>
            <a:r>
              <a:rPr lang="en-US" dirty="0" smtClean="0"/>
              <a:t>on </a:t>
            </a:r>
            <a:r>
              <a:rPr lang="en-US" dirty="0"/>
              <a:t>firm emissions. These can apply to firms in all industries with a carbon footprint </a:t>
            </a:r>
            <a:r>
              <a:rPr lang="en-US" dirty="0" smtClean="0"/>
              <a:t>and </a:t>
            </a:r>
            <a:r>
              <a:rPr lang="en-US" dirty="0"/>
              <a:t>are not limited to fossil fuel </a:t>
            </a:r>
            <a:r>
              <a:rPr lang="en-US" dirty="0" smtClean="0"/>
              <a:t>producers. </a:t>
            </a:r>
          </a:p>
          <a:p>
            <a:r>
              <a:rPr lang="en-US" dirty="0" smtClean="0"/>
              <a:t>Ehlers, Packer and de </a:t>
            </a:r>
            <a:r>
              <a:rPr lang="en-US" dirty="0" err="1" smtClean="0"/>
              <a:t>Greiff</a:t>
            </a:r>
            <a:r>
              <a:rPr lang="en-US" dirty="0" smtClean="0"/>
              <a:t> (2021) find </a:t>
            </a:r>
            <a:r>
              <a:rPr lang="en-US" dirty="0"/>
              <a:t>a significant “carbon premium” since the Paris </a:t>
            </a:r>
            <a:r>
              <a:rPr lang="en-US" dirty="0" smtClean="0"/>
              <a:t>Agreement in the pricing of syndicated loans to firms. However, </a:t>
            </a:r>
            <a:r>
              <a:rPr lang="en-US" dirty="0"/>
              <a:t>t</a:t>
            </a:r>
            <a:r>
              <a:rPr lang="en-US" dirty="0" smtClean="0"/>
              <a:t>he </a:t>
            </a:r>
            <a:r>
              <a:rPr lang="en-US" dirty="0"/>
              <a:t>price of </a:t>
            </a:r>
            <a:r>
              <a:rPr lang="en-US" dirty="0" smtClean="0"/>
              <a:t>risk appears </a:t>
            </a:r>
            <a:r>
              <a:rPr lang="en-US" dirty="0"/>
              <a:t>to </a:t>
            </a:r>
            <a:r>
              <a:rPr lang="en-US" dirty="0" smtClean="0"/>
              <a:t>be </a:t>
            </a:r>
            <a:r>
              <a:rPr lang="en-US" dirty="0"/>
              <a:t>relatively low given the material risks faced by borrowers. </a:t>
            </a:r>
            <a:r>
              <a:rPr lang="en-US" dirty="0" smtClean="0"/>
              <a:t>Also, only </a:t>
            </a:r>
            <a:r>
              <a:rPr lang="en-US" dirty="0"/>
              <a:t>carbon </a:t>
            </a:r>
            <a:r>
              <a:rPr lang="en-US" dirty="0" smtClean="0"/>
              <a:t>emissions </a:t>
            </a:r>
            <a:r>
              <a:rPr lang="en-US" dirty="0"/>
              <a:t>directly caused by the firm </a:t>
            </a:r>
            <a:r>
              <a:rPr lang="en-US" dirty="0" smtClean="0"/>
              <a:t>are </a:t>
            </a:r>
            <a:r>
              <a:rPr lang="en-US" dirty="0"/>
              <a:t>priced, and not the overall carbon </a:t>
            </a:r>
            <a:r>
              <a:rPr lang="en-US" dirty="0" smtClean="0"/>
              <a:t>footprint </a:t>
            </a:r>
            <a:r>
              <a:rPr lang="en-US" dirty="0"/>
              <a:t>including indirect emissions.</a:t>
            </a:r>
          </a:p>
        </p:txBody>
      </p:sp>
    </p:spTree>
    <p:extLst>
      <p:ext uri="{BB962C8B-B14F-4D97-AF65-F5344CB8AC3E}">
        <p14:creationId xmlns:p14="http://schemas.microsoft.com/office/powerpoint/2010/main" val="133361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CROSS-BORDER EFFECTS OF CARBON PRICING</a:t>
            </a:r>
            <a:endParaRPr lang="en-US" dirty="0"/>
          </a:p>
        </p:txBody>
      </p:sp>
      <p:sp>
        <p:nvSpPr>
          <p:cNvPr id="3" name="Content Placeholder 2"/>
          <p:cNvSpPr>
            <a:spLocks noGrp="1"/>
          </p:cNvSpPr>
          <p:nvPr>
            <p:ph idx="1"/>
          </p:nvPr>
        </p:nvSpPr>
        <p:spPr/>
        <p:txBody>
          <a:bodyPr>
            <a:normAutofit fontScale="92500"/>
          </a:bodyPr>
          <a:lstStyle/>
          <a:p>
            <a:r>
              <a:rPr lang="en-US" dirty="0" smtClean="0"/>
              <a:t>Since the impact of carbon pollution does not stop at borders, it is important to consider carbon policies on a global scale.  This is the reason for the Paris accords, which brings many different governments together to address climate issues.</a:t>
            </a:r>
          </a:p>
          <a:p>
            <a:r>
              <a:rPr lang="en-US" dirty="0" smtClean="0"/>
              <a:t>Carbon pricing can affect the profitability of certain sectors of the economy and reduce the flow of credit to those sectors.  However, the integrated nature of the financial system can lead to unexpected effects.  </a:t>
            </a:r>
          </a:p>
          <a:p>
            <a:r>
              <a:rPr lang="en-US" dirty="0"/>
              <a:t>Researchers at the European Central Bank analyzed data on more than 2m loan tranches involving banks doing cross-border lending between 1988 and 2021 and found that carbon taxes at home led banks to reduce lending to coal, oil and gas companies domestically, but also had the perverse consequence of </a:t>
            </a:r>
            <a:r>
              <a:rPr lang="en-US" dirty="0" smtClean="0"/>
              <a:t>increasing </a:t>
            </a:r>
            <a:r>
              <a:rPr lang="en-US" dirty="0"/>
              <a:t>lending </a:t>
            </a:r>
            <a:r>
              <a:rPr lang="en-US" dirty="0" smtClean="0"/>
              <a:t>to countries </a:t>
            </a:r>
            <a:r>
              <a:rPr lang="en-US" dirty="0"/>
              <a:t>lacking a carbon </a:t>
            </a:r>
            <a:r>
              <a:rPr lang="en-US" dirty="0" smtClean="0"/>
              <a:t>tax.   </a:t>
            </a:r>
            <a:endParaRPr lang="en-US" dirty="0"/>
          </a:p>
        </p:txBody>
      </p:sp>
    </p:spTree>
    <p:extLst>
      <p:ext uri="{BB962C8B-B14F-4D97-AF65-F5344CB8AC3E}">
        <p14:creationId xmlns:p14="http://schemas.microsoft.com/office/powerpoint/2010/main" val="2447302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cost versus market cost</a:t>
            </a:r>
            <a:endParaRPr lang="en-US" dirty="0"/>
          </a:p>
        </p:txBody>
      </p:sp>
      <p:sp>
        <p:nvSpPr>
          <p:cNvPr id="3" name="Content Placeholder 2"/>
          <p:cNvSpPr>
            <a:spLocks noGrp="1"/>
          </p:cNvSpPr>
          <p:nvPr>
            <p:ph idx="1"/>
          </p:nvPr>
        </p:nvSpPr>
        <p:spPr>
          <a:xfrm>
            <a:off x="5867400" y="1219200"/>
            <a:ext cx="2190751" cy="5090160"/>
          </a:xfrm>
        </p:spPr>
        <p:txBody>
          <a:bodyPr>
            <a:normAutofit lnSpcReduction="10000"/>
          </a:bodyPr>
          <a:lstStyle/>
          <a:p>
            <a:r>
              <a:rPr lang="en-US" dirty="0"/>
              <a:t>The Biden administration has been using the Interagency Working Group’s interim value of $51 per metric ton of CO2. </a:t>
            </a:r>
            <a:endParaRPr lang="en-US" dirty="0" smtClean="0"/>
          </a:p>
          <a:p>
            <a:r>
              <a:rPr lang="en-US" dirty="0" smtClean="0"/>
              <a:t>Earlier </a:t>
            </a:r>
            <a:r>
              <a:rPr lang="en-US" dirty="0"/>
              <a:t>this month, EPA </a:t>
            </a:r>
            <a:r>
              <a:rPr lang="en-US" dirty="0" smtClean="0"/>
              <a:t>proposed </a:t>
            </a:r>
            <a:r>
              <a:rPr lang="en-US" dirty="0"/>
              <a:t>increasing that number to $</a:t>
            </a:r>
            <a:r>
              <a:rPr lang="en-US" dirty="0" smtClean="0"/>
              <a:t>190, based on recent research.</a:t>
            </a:r>
            <a:endParaRPr lang="en-US" dirty="0"/>
          </a:p>
          <a:p>
            <a:endParaRPr lang="en-US" dirty="0"/>
          </a:p>
        </p:txBody>
      </p:sp>
      <p:pic>
        <p:nvPicPr>
          <p:cNvPr id="4" name="Picture 3"/>
          <p:cNvPicPr>
            <a:picLocks noChangeAspect="1"/>
          </p:cNvPicPr>
          <p:nvPr/>
        </p:nvPicPr>
        <p:blipFill>
          <a:blip r:embed="rId2"/>
          <a:stretch>
            <a:fillRect/>
          </a:stretch>
        </p:blipFill>
        <p:spPr>
          <a:xfrm>
            <a:off x="768096" y="1083020"/>
            <a:ext cx="5086350" cy="4610100"/>
          </a:xfrm>
          <a:prstGeom prst="rect">
            <a:avLst/>
          </a:prstGeom>
        </p:spPr>
      </p:pic>
      <p:sp>
        <p:nvSpPr>
          <p:cNvPr id="5" name="TextBox 4"/>
          <p:cNvSpPr txBox="1"/>
          <p:nvPr/>
        </p:nvSpPr>
        <p:spPr>
          <a:xfrm>
            <a:off x="906236" y="5901086"/>
            <a:ext cx="4940046" cy="400110"/>
          </a:xfrm>
          <a:prstGeom prst="rect">
            <a:avLst/>
          </a:prstGeom>
          <a:noFill/>
        </p:spPr>
        <p:txBody>
          <a:bodyPr wrap="square" rtlCol="0">
            <a:spAutoFit/>
          </a:bodyPr>
          <a:lstStyle/>
          <a:p>
            <a:r>
              <a:rPr lang="en-US" sz="2000" dirty="0" smtClean="0"/>
              <a:t>These prices are from November 28</a:t>
            </a:r>
            <a:r>
              <a:rPr lang="en-US" sz="2000" baseline="30000" dirty="0" smtClean="0"/>
              <a:t>th</a:t>
            </a:r>
            <a:r>
              <a:rPr lang="en-US" sz="2000" dirty="0" smtClean="0"/>
              <a:t>, 2022</a:t>
            </a:r>
            <a:endParaRPr lang="en-US" sz="2000" dirty="0"/>
          </a:p>
        </p:txBody>
      </p:sp>
    </p:spTree>
    <p:extLst>
      <p:ext uri="{BB962C8B-B14F-4D97-AF65-F5344CB8AC3E}">
        <p14:creationId xmlns:p14="http://schemas.microsoft.com/office/powerpoint/2010/main" val="360782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0"/>
            <a:ext cx="7290054" cy="786384"/>
          </a:xfrm>
        </p:spPr>
        <p:txBody>
          <a:bodyPr/>
          <a:lstStyle/>
          <a:p>
            <a:r>
              <a:rPr lang="en-US" dirty="0" smtClean="0"/>
              <a:t>What does </a:t>
            </a:r>
            <a:r>
              <a:rPr lang="en-US" dirty="0" err="1" smtClean="0"/>
              <a:t>amitava</a:t>
            </a:r>
            <a:r>
              <a:rPr lang="en-US" dirty="0" smtClean="0"/>
              <a:t> </a:t>
            </a:r>
            <a:r>
              <a:rPr lang="en-US" dirty="0" err="1" smtClean="0"/>
              <a:t>ghosh</a:t>
            </a:r>
            <a:r>
              <a:rPr lang="en-US" dirty="0" smtClean="0"/>
              <a:t> say?</a:t>
            </a:r>
            <a:endParaRPr lang="en-US" dirty="0"/>
          </a:p>
        </p:txBody>
      </p:sp>
    </p:spTree>
    <p:extLst>
      <p:ext uri="{BB962C8B-B14F-4D97-AF65-F5344CB8AC3E}">
        <p14:creationId xmlns:p14="http://schemas.microsoft.com/office/powerpoint/2010/main" val="26639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Warming</a:t>
            </a:r>
            <a:endParaRPr lang="en-US" dirty="0"/>
          </a:p>
        </p:txBody>
      </p:sp>
      <p:sp>
        <p:nvSpPr>
          <p:cNvPr id="3" name="Content Placeholder 2"/>
          <p:cNvSpPr>
            <a:spLocks noGrp="1"/>
          </p:cNvSpPr>
          <p:nvPr>
            <p:ph idx="1"/>
          </p:nvPr>
        </p:nvSpPr>
        <p:spPr>
          <a:xfrm>
            <a:off x="768096" y="990600"/>
            <a:ext cx="7918704" cy="5486400"/>
          </a:xfrm>
        </p:spPr>
        <p:txBody>
          <a:bodyPr>
            <a:normAutofit fontScale="92500" lnSpcReduction="10000"/>
          </a:bodyPr>
          <a:lstStyle/>
          <a:p>
            <a:r>
              <a:rPr lang="en-US" dirty="0"/>
              <a:t>The planet's average surface temperature has risen about 2.12 degrees </a:t>
            </a:r>
            <a:r>
              <a:rPr lang="en-US" dirty="0" smtClean="0"/>
              <a:t>Fahrenheit since </a:t>
            </a:r>
            <a:r>
              <a:rPr lang="en-US" dirty="0"/>
              <a:t>the late 19th century, a change driven largely by increased carbon dioxide emissions into the atmosphere and other human activities</a:t>
            </a:r>
            <a:r>
              <a:rPr lang="en-US" dirty="0" smtClean="0"/>
              <a:t>. </a:t>
            </a:r>
            <a:r>
              <a:rPr lang="en-US" dirty="0"/>
              <a:t>Most of the warming occurred in the past 40 years, with the seven most recent years being the warmest. The years 2016 and 2020 are tied for the warmest year on record</a:t>
            </a:r>
            <a:r>
              <a:rPr lang="en-US" dirty="0" smtClean="0"/>
              <a:t>.</a:t>
            </a:r>
            <a:endParaRPr lang="en-US" dirty="0"/>
          </a:p>
          <a:p>
            <a:r>
              <a:rPr lang="en-US" dirty="0"/>
              <a:t>The ocean has absorbed much of this increased heat, with the top 100 meters (about 328 feet) of ocean showing warming of more than 0.6 degrees Fahrenheit (0.33 degrees Celsius) since </a:t>
            </a:r>
            <a:r>
              <a:rPr lang="en-US" dirty="0" smtClean="0"/>
              <a:t>1969. The earth </a:t>
            </a:r>
            <a:r>
              <a:rPr lang="en-US" dirty="0"/>
              <a:t>stores 90% of the extra energy in the ocean</a:t>
            </a:r>
            <a:r>
              <a:rPr lang="en-US" dirty="0" smtClean="0"/>
              <a:t>.</a:t>
            </a:r>
          </a:p>
          <a:p>
            <a:r>
              <a:rPr lang="en-US" dirty="0"/>
              <a:t>The Greenland and Antarctic ice sheets have decreased in mass. Data from NASA's Gravity Recovery and Climate Experiment show Greenland lost an average of 279 billion tons of ice per year between 1993 and 2019, while Antarctica lost about 148 billion tons of ice per </a:t>
            </a:r>
            <a:r>
              <a:rPr lang="en-US" dirty="0" smtClean="0"/>
              <a:t>year.</a:t>
            </a:r>
          </a:p>
          <a:p>
            <a:r>
              <a:rPr lang="en-US" dirty="0"/>
              <a:t>Global sea </a:t>
            </a:r>
            <a:r>
              <a:rPr lang="en-US" dirty="0" smtClean="0"/>
              <a:t>levels </a:t>
            </a:r>
            <a:r>
              <a:rPr lang="en-US" dirty="0"/>
              <a:t>rose about 8 inches (20 centimeters) in the last century. The rate in the last two decades, however, is nearly double that of the last century and accelerating slightly every year</a:t>
            </a:r>
          </a:p>
        </p:txBody>
      </p:sp>
    </p:spTree>
    <p:extLst>
      <p:ext uri="{BB962C8B-B14F-4D97-AF65-F5344CB8AC3E}">
        <p14:creationId xmlns:p14="http://schemas.microsoft.com/office/powerpoint/2010/main" val="1256296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Content Placeholder 2"/>
          <p:cNvSpPr>
            <a:spLocks noGrp="1"/>
          </p:cNvSpPr>
          <p:nvPr>
            <p:ph idx="1"/>
          </p:nvPr>
        </p:nvSpPr>
        <p:spPr>
          <a:xfrm>
            <a:off x="768096" y="1091184"/>
            <a:ext cx="7994904" cy="5462016"/>
          </a:xfrm>
        </p:spPr>
        <p:txBody>
          <a:bodyPr>
            <a:normAutofit fontScale="77500" lnSpcReduction="20000"/>
          </a:bodyPr>
          <a:lstStyle/>
          <a:p>
            <a:r>
              <a:rPr lang="en-US" dirty="0"/>
              <a:t>There is an excessive focus on humans and the plight of humans to the exclusion of things and animals.  In fact, the emphasis has been on overcoming the limitations imposed by nature – nature has been the enemy.  We have seen this in the drive to use waterpower through the construction of dams for hydroelectric power and levees to enable agriculture along the banks of river and seawalls to allow residences close to the coast and preventing the burning of forests to, again, allow unrestricted access of human beings to these forests.  In each of these cases, nature has come back with a vengeance.  Even though we now know the problems with these approaches, the impetus of growth prevents us from taking the right actions.</a:t>
            </a:r>
          </a:p>
          <a:p>
            <a:r>
              <a:rPr lang="en-US" dirty="0"/>
              <a:t>Art and fiction, too, has turned against the external world into thinking and exploring the internal mind.  </a:t>
            </a:r>
          </a:p>
          <a:p>
            <a:r>
              <a:rPr lang="en-US" dirty="0"/>
              <a:t>There is a positive correlation between the use of carbon fuels and the political engagement of writers and artists.  </a:t>
            </a:r>
          </a:p>
          <a:p>
            <a:r>
              <a:rPr lang="en-US" dirty="0"/>
              <a:t>Writers and artists are obsessed with being in the vanguard; but the notion of the vanguard means that there is always forward movement, progress.  Revolutionary ruptures, each of which renders its predecessor obsolete.  This is consistent with the capitalist obsession with growth.  Even the third world has felt the pressure to keep up with the Western, Anglophone world to be more modern, which means to consume more.  Ghosh claims that only a few writers – Barbara Kingsolver, Doris Lessing, Cormac McCarthy, Ian McEwan, J.G. Ballard, Margaret Atwood, Kurt Vonnegut Jr. and T. </a:t>
            </a:r>
            <a:r>
              <a:rPr lang="en-US" dirty="0" err="1"/>
              <a:t>Coraghessan</a:t>
            </a:r>
            <a:r>
              <a:rPr lang="en-US" dirty="0"/>
              <a:t> Boyle have written about climate change. </a:t>
            </a:r>
          </a:p>
        </p:txBody>
      </p:sp>
    </p:spTree>
    <p:extLst>
      <p:ext uri="{BB962C8B-B14F-4D97-AF65-F5344CB8AC3E}">
        <p14:creationId xmlns:p14="http://schemas.microsoft.com/office/powerpoint/2010/main" val="1067610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92500" lnSpcReduction="20000"/>
          </a:bodyPr>
          <a:lstStyle/>
          <a:p>
            <a:r>
              <a:rPr lang="en-US" dirty="0"/>
              <a:t>Political engagement by intellectuals has been similar to that of artists.  The focus has come to be on the “moral,” as the expression of authentic experience, the depiction of what is felt.  However, it is not necessary to restrict the domain of fiction to what is, but rather it can be extended to “what might be.”  </a:t>
            </a:r>
            <a:r>
              <a:rPr lang="en-US" dirty="0" err="1"/>
              <a:t>Intellegentsia</a:t>
            </a:r>
            <a:r>
              <a:rPr lang="en-US" dirty="0"/>
              <a:t>, artists and the public alike find it difficult to relate to things, to phenomena, as opposed to people.  Proof in point – one can ask “where were you on 9/11?”  But one cannot ask “where were you when the Larsen B ice shelf broke up…?”</a:t>
            </a:r>
          </a:p>
          <a:p>
            <a:r>
              <a:rPr lang="en-US" dirty="0"/>
              <a:t>But more than that, there is the feeling that one’s opinions, even when made manifested through demonstrations will not affect what actually happens.  Power is exercised by the interlocking complex of corporations and institutions of governance that has come to be known as the “deep state.”  This sense of helplessness is behind the support for Jeremy </a:t>
            </a:r>
            <a:r>
              <a:rPr lang="en-US" dirty="0" err="1"/>
              <a:t>Corbyn</a:t>
            </a:r>
            <a:r>
              <a:rPr lang="en-US" dirty="0"/>
              <a:t> (the erstwhile Labor leader in the UK), Bernie Sanders and even Donald Trump.</a:t>
            </a:r>
          </a:p>
          <a:p>
            <a:endParaRPr lang="en-US" dirty="0"/>
          </a:p>
        </p:txBody>
      </p:sp>
    </p:spTree>
    <p:extLst>
      <p:ext uri="{BB962C8B-B14F-4D97-AF65-F5344CB8AC3E}">
        <p14:creationId xmlns:p14="http://schemas.microsoft.com/office/powerpoint/2010/main" val="7200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a:bodyPr>
          <a:lstStyle/>
          <a:p>
            <a:r>
              <a:rPr lang="en-US" dirty="0"/>
              <a:t>Matters are seen in terms of issues of conscience – privately felt emotions.  However climate change is a public phenomenon; people acting individually will not be able to affect it because it is a commons problem.  The basis of neoclassical economics is that individuals acting in their own self-interest are able to produce outcomes that are good for everybody.  This may be true in many cases, but not when we have externalities, as in the case of climate change.  </a:t>
            </a:r>
            <a:endParaRPr lang="en-US" dirty="0" smtClean="0"/>
          </a:p>
          <a:p>
            <a:r>
              <a:rPr lang="en-US" dirty="0" smtClean="0"/>
              <a:t>Keynes </a:t>
            </a:r>
            <a:r>
              <a:rPr lang="en-US" dirty="0"/>
              <a:t>quote on this issue on p. 134.  This individualistic idea also characterizes the popular religion on the right in the United States and in many other countries – it has a millenarian character with individualism, free trade and God constituting parts of a whole.  But even secular paradigms, such as John Rawls’s theory of justice, are founded upon assumptions about individual rationality, borrowed from neo-classical economics.</a:t>
            </a:r>
          </a:p>
          <a:p>
            <a:endParaRPr lang="en-US" dirty="0"/>
          </a:p>
        </p:txBody>
      </p:sp>
    </p:spTree>
    <p:extLst>
      <p:ext uri="{BB962C8B-B14F-4D97-AF65-F5344CB8AC3E}">
        <p14:creationId xmlns:p14="http://schemas.microsoft.com/office/powerpoint/2010/main" val="641586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a:t>Unfortunately, the ideas of the Anglosphere affect many parts of the world today.  Climate deniers can be found in greatest numbers in the US; but climate scientists can also be found in the US.  Identity and performativity are now central to public discourse, and climate change too has become enmeshed with the politics of self-identity.  </a:t>
            </a:r>
            <a:endParaRPr lang="en-US" dirty="0" smtClean="0"/>
          </a:p>
          <a:p>
            <a:r>
              <a:rPr lang="en-US" dirty="0" smtClean="0"/>
              <a:t>Part </a:t>
            </a:r>
            <a:r>
              <a:rPr lang="en-US" dirty="0"/>
              <a:t>of this is because of the impact of the media controlled by people like Rupert Murdoch, who give a voice to climate deniers.  However, the security establishment – at the same time that it is monitoring climate activists for subversive activities – is cognizant of the threat of climate change and is taking steps to protect itself against it.</a:t>
            </a:r>
          </a:p>
          <a:p>
            <a:endParaRPr lang="en-US" dirty="0"/>
          </a:p>
        </p:txBody>
      </p:sp>
    </p:spTree>
    <p:extLst>
      <p:ext uri="{BB962C8B-B14F-4D97-AF65-F5344CB8AC3E}">
        <p14:creationId xmlns:p14="http://schemas.microsoft.com/office/powerpoint/2010/main" val="2340370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a:xfrm>
            <a:off x="768096" y="990600"/>
            <a:ext cx="7766304" cy="5562600"/>
          </a:xfrm>
        </p:spPr>
        <p:txBody>
          <a:bodyPr>
            <a:normAutofit lnSpcReduction="10000"/>
          </a:bodyPr>
          <a:lstStyle/>
          <a:p>
            <a:r>
              <a:rPr lang="en-US" dirty="0"/>
              <a:t>Although considerations of justice are paramount in the question of climate change – because the current situation is mostly due to the use of carbon fuels by the West in the past.  However, the political establishment is driven mainly by considerations of security in its attitude towards the exterior.  Hence it is not voluntarily going to support a reduction in the use of fossil fuels, especially if there is not such a reduction by countries like India and China.  This leads to a “politics of the armed lifeboat.”  </a:t>
            </a:r>
            <a:endParaRPr lang="en-US" dirty="0" smtClean="0"/>
          </a:p>
          <a:p>
            <a:r>
              <a:rPr lang="en-US" dirty="0" smtClean="0"/>
              <a:t>According </a:t>
            </a:r>
            <a:r>
              <a:rPr lang="en-US" dirty="0"/>
              <a:t>to this, countries like the US have no intention of changing the status quo, but at the same time, they will make sure that they are not affected by climate change to whatever extent possible.  Most of the effects are likely to be felt by the “Third World” including the many island nations.  We see this in the attitude of Western countries towards immigrants, who are displaced because of previous actions by the West, yet the West is not willing to accept responsibility for its actions.  </a:t>
            </a:r>
            <a:endParaRPr lang="en-US" dirty="0" smtClean="0"/>
          </a:p>
          <a:p>
            <a:endParaRPr lang="en-US" dirty="0"/>
          </a:p>
        </p:txBody>
      </p:sp>
    </p:spTree>
    <p:extLst>
      <p:ext uri="{BB962C8B-B14F-4D97-AF65-F5344CB8AC3E}">
        <p14:creationId xmlns:p14="http://schemas.microsoft.com/office/powerpoint/2010/main" val="328225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6 &amp; 7</a:t>
            </a:r>
            <a:endParaRPr lang="en-US" dirty="0"/>
          </a:p>
        </p:txBody>
      </p:sp>
      <p:sp>
        <p:nvSpPr>
          <p:cNvPr id="3" name="Content Placeholder 2"/>
          <p:cNvSpPr>
            <a:spLocks noGrp="1"/>
          </p:cNvSpPr>
          <p:nvPr>
            <p:ph idx="1"/>
          </p:nvPr>
        </p:nvSpPr>
        <p:spPr/>
        <p:txBody>
          <a:bodyPr/>
          <a:lstStyle/>
          <a:p>
            <a:r>
              <a:rPr lang="en-US" dirty="0" smtClean="0"/>
              <a:t>This </a:t>
            </a:r>
            <a:r>
              <a:rPr lang="en-US" dirty="0"/>
              <a:t>issue of national security in conjunction with capitalism is driving us inexorably towards a climate catastrophe.</a:t>
            </a:r>
          </a:p>
          <a:p>
            <a:endParaRPr lang="en-US" dirty="0" smtClean="0"/>
          </a:p>
          <a:p>
            <a:r>
              <a:rPr lang="en-US" dirty="0" smtClean="0"/>
              <a:t>Balanced </a:t>
            </a:r>
            <a:r>
              <a:rPr lang="en-US" dirty="0"/>
              <a:t>with the politics of the armed lifeboat is the politics of attrition that might be played by developing countries.  They are much better able to bear climate extremes than people in the US.  Previously in the book, Ghosh showed how the empires, such as Great Britain prevented the development of industry in the colonies, which has led to the current imbalance in accumulated riches.</a:t>
            </a:r>
          </a:p>
        </p:txBody>
      </p:sp>
    </p:spTree>
    <p:extLst>
      <p:ext uri="{BB962C8B-B14F-4D97-AF65-F5344CB8AC3E}">
        <p14:creationId xmlns:p14="http://schemas.microsoft.com/office/powerpoint/2010/main" val="252478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Chapters 8 and 9</a:t>
            </a:r>
            <a:endParaRPr lang="en-US" dirty="0"/>
          </a:p>
        </p:txBody>
      </p:sp>
      <p:sp>
        <p:nvSpPr>
          <p:cNvPr id="3" name="Content Placeholder 2"/>
          <p:cNvSpPr>
            <a:spLocks noGrp="1"/>
          </p:cNvSpPr>
          <p:nvPr>
            <p:ph idx="1"/>
          </p:nvPr>
        </p:nvSpPr>
        <p:spPr/>
        <p:txBody>
          <a:bodyPr>
            <a:normAutofit fontScale="92500" lnSpcReduction="10000"/>
          </a:bodyPr>
          <a:lstStyle/>
          <a:p>
            <a:r>
              <a:rPr lang="en-US" dirty="0"/>
              <a:t>Ghosh contrasts the Pope’s encyclical with the 2015 Paris Agreement and shows that the latter systematically excludes the possibility of any notion of climate justice.  Furthermore, it relies on technological advances rather on an acknowledgement of the commons problem inherent in climate change.  It is very technically oriented, whereas the Pope calls for an openness to categories which “transcend the language of mathematics and biology and take us to the heart of what it is to be human.”  The Paris Agreement is squarely based upon the neo-classical foundations of economics.</a:t>
            </a:r>
          </a:p>
          <a:p>
            <a:r>
              <a:rPr lang="en-US" dirty="0"/>
              <a:t> </a:t>
            </a:r>
          </a:p>
          <a:p>
            <a:r>
              <a:rPr lang="en-US" dirty="0" smtClean="0"/>
              <a:t>He </a:t>
            </a:r>
            <a:r>
              <a:rPr lang="en-US" dirty="0"/>
              <a:t>ends with a message of hope, noting that different (non-protestant) religions have started to weigh in on the question of climate change, thus hopefully looking towards a possible non-neoclassical solution to the problem, one that recognizes its group character rather than rely on individualistic solutions.</a:t>
            </a:r>
          </a:p>
          <a:p>
            <a:endParaRPr lang="en-US" dirty="0"/>
          </a:p>
        </p:txBody>
      </p:sp>
    </p:spTree>
    <p:extLst>
      <p:ext uri="{BB962C8B-B14F-4D97-AF65-F5344CB8AC3E}">
        <p14:creationId xmlns:p14="http://schemas.microsoft.com/office/powerpoint/2010/main" val="409913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role for Corporate governance </a:t>
            </a:r>
            <a:endParaRPr lang="en-US" dirty="0"/>
          </a:p>
        </p:txBody>
      </p:sp>
      <p:sp>
        <p:nvSpPr>
          <p:cNvPr id="3" name="Content Placeholder 2"/>
          <p:cNvSpPr>
            <a:spLocks noGrp="1"/>
          </p:cNvSpPr>
          <p:nvPr>
            <p:ph idx="1"/>
          </p:nvPr>
        </p:nvSpPr>
        <p:spPr/>
        <p:txBody>
          <a:bodyPr>
            <a:normAutofit/>
          </a:bodyPr>
          <a:lstStyle/>
          <a:p>
            <a:pPr lvl="0"/>
            <a:r>
              <a:rPr lang="en-US" dirty="0"/>
              <a:t>Are there not other common resource problems in the world?  Is climate change so different?  What about pollution?  What about the overconsumption of raw materials and minerals that was supposed to overwhelm the world according to the Rome accords?  </a:t>
            </a:r>
            <a:r>
              <a:rPr lang="en-US" dirty="0">
                <a:hlinkClick r:id="rId2"/>
              </a:rPr>
              <a:t>https://www.economist.com/christmas-specials/1997/12/18/plenty-of-gloom</a:t>
            </a:r>
            <a:endParaRPr lang="en-US" dirty="0"/>
          </a:p>
          <a:p>
            <a:endParaRPr lang="en-US" dirty="0"/>
          </a:p>
        </p:txBody>
      </p:sp>
    </p:spTree>
    <p:extLst>
      <p:ext uri="{BB962C8B-B14F-4D97-AF65-F5344CB8AC3E}">
        <p14:creationId xmlns:p14="http://schemas.microsoft.com/office/powerpoint/2010/main" val="4064747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Armed Lifeboat scenario</a:t>
            </a:r>
            <a:endParaRPr lang="en-US" dirty="0"/>
          </a:p>
        </p:txBody>
      </p:sp>
      <p:sp>
        <p:nvSpPr>
          <p:cNvPr id="3" name="Content Placeholder 2"/>
          <p:cNvSpPr>
            <a:spLocks noGrp="1"/>
          </p:cNvSpPr>
          <p:nvPr>
            <p:ph idx="1"/>
          </p:nvPr>
        </p:nvSpPr>
        <p:spPr/>
        <p:txBody>
          <a:bodyPr>
            <a:normAutofit/>
          </a:bodyPr>
          <a:lstStyle/>
          <a:p>
            <a:pPr lvl="0"/>
            <a:r>
              <a:rPr lang="en-US" dirty="0"/>
              <a:t>Does the West have a vested interest in the status quo?  Are we going towards the “armed lifeboat” solution?</a:t>
            </a:r>
          </a:p>
          <a:p>
            <a:endParaRPr lang="en-US" dirty="0"/>
          </a:p>
        </p:txBody>
      </p:sp>
    </p:spTree>
    <p:extLst>
      <p:ext uri="{BB962C8B-B14F-4D97-AF65-F5344CB8AC3E}">
        <p14:creationId xmlns:p14="http://schemas.microsoft.com/office/powerpoint/2010/main" val="2539290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Capitalism the problem?</a:t>
            </a:r>
            <a:endParaRPr lang="en-US" dirty="0"/>
          </a:p>
        </p:txBody>
      </p:sp>
      <p:sp>
        <p:nvSpPr>
          <p:cNvPr id="3" name="Content Placeholder 2"/>
          <p:cNvSpPr>
            <a:spLocks noGrp="1"/>
          </p:cNvSpPr>
          <p:nvPr>
            <p:ph idx="1"/>
          </p:nvPr>
        </p:nvSpPr>
        <p:spPr/>
        <p:txBody>
          <a:bodyPr/>
          <a:lstStyle/>
          <a:p>
            <a:pPr lvl="0"/>
            <a:r>
              <a:rPr lang="en-US" dirty="0"/>
              <a:t>Is there an inherent problem with corporations acting against their own self-interest in a capitalistic world?  If the problem cannot be resolved at the domestic level, how can it be resolved at the international level?  </a:t>
            </a:r>
            <a:endParaRPr lang="en-US" dirty="0" smtClean="0"/>
          </a:p>
          <a:p>
            <a:pPr lvl="0"/>
            <a:r>
              <a:rPr lang="en-US" dirty="0" smtClean="0"/>
              <a:t>Keep </a:t>
            </a:r>
            <a:r>
              <a:rPr lang="en-US" dirty="0"/>
              <a:t>in mind that regulation can only be instituted and implemented when there is a political will, but which political solutions are chosen is itself impacted by corporate power.</a:t>
            </a:r>
          </a:p>
          <a:p>
            <a:endParaRPr lang="en-US" dirty="0"/>
          </a:p>
        </p:txBody>
      </p:sp>
    </p:spTree>
    <p:extLst>
      <p:ext uri="{BB962C8B-B14F-4D97-AF65-F5344CB8AC3E}">
        <p14:creationId xmlns:p14="http://schemas.microsoft.com/office/powerpoint/2010/main" val="45591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changes since 1000 CE</a:t>
            </a:r>
            <a:endParaRPr lang="en-US" dirty="0"/>
          </a:p>
        </p:txBody>
      </p:sp>
      <p:sp>
        <p:nvSpPr>
          <p:cNvPr id="3" name="Content Placeholder 2"/>
          <p:cNvSpPr>
            <a:spLocks noGrp="1"/>
          </p:cNvSpPr>
          <p:nvPr>
            <p:ph idx="1"/>
          </p:nvPr>
        </p:nvSpPr>
        <p:spPr>
          <a:xfrm>
            <a:off x="768096" y="5181600"/>
            <a:ext cx="7994904" cy="1524000"/>
          </a:xfrm>
        </p:spPr>
        <p:txBody>
          <a:bodyPr>
            <a:normAutofit fontScale="92500" lnSpcReduction="10000"/>
          </a:bodyPr>
          <a:lstStyle/>
          <a:p>
            <a:r>
              <a:rPr lang="en-US" dirty="0" smtClean="0"/>
              <a:t>Temperature increases are more likely than decreases, compared to average temperatures from 1000 CE to the present</a:t>
            </a:r>
            <a:r>
              <a:rPr lang="en-US" dirty="0" smtClean="0"/>
              <a:t>.</a:t>
            </a:r>
            <a:br>
              <a:rPr lang="en-US" dirty="0" smtClean="0"/>
            </a:br>
            <a:r>
              <a:rPr lang="en-US" dirty="0" smtClean="0"/>
              <a:t>Note that this graph does not show a secular temperature decline until 1900 CE; the dotted horizontal line is simply the average, which indicates a sharp acceleration since 1900 CE.</a:t>
            </a:r>
            <a:endParaRPr lang="en-US" dirty="0"/>
          </a:p>
        </p:txBody>
      </p:sp>
      <p:pic>
        <p:nvPicPr>
          <p:cNvPr id="4" name="Picture 3"/>
          <p:cNvPicPr>
            <a:picLocks noChangeAspect="1"/>
          </p:cNvPicPr>
          <p:nvPr/>
        </p:nvPicPr>
        <p:blipFill>
          <a:blip r:embed="rId2"/>
          <a:stretch>
            <a:fillRect/>
          </a:stretch>
        </p:blipFill>
        <p:spPr>
          <a:xfrm>
            <a:off x="1984248" y="990600"/>
            <a:ext cx="4857750" cy="4120008"/>
          </a:xfrm>
          <a:prstGeom prst="rect">
            <a:avLst/>
          </a:prstGeom>
        </p:spPr>
      </p:pic>
    </p:spTree>
    <p:extLst>
      <p:ext uri="{BB962C8B-B14F-4D97-AF65-F5344CB8AC3E}">
        <p14:creationId xmlns:p14="http://schemas.microsoft.com/office/powerpoint/2010/main" val="812082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842504" cy="786384"/>
          </a:xfrm>
        </p:spPr>
        <p:txBody>
          <a:bodyPr>
            <a:normAutofit fontScale="90000"/>
          </a:bodyPr>
          <a:lstStyle/>
          <a:p>
            <a:r>
              <a:rPr lang="en-US" dirty="0" smtClean="0"/>
              <a:t>Violence, B-corporations and literature</a:t>
            </a:r>
            <a:endParaRPr lang="en-US" dirty="0"/>
          </a:p>
        </p:txBody>
      </p:sp>
      <p:sp>
        <p:nvSpPr>
          <p:cNvPr id="3" name="Content Placeholder 2"/>
          <p:cNvSpPr>
            <a:spLocks noGrp="1"/>
          </p:cNvSpPr>
          <p:nvPr>
            <p:ph idx="1"/>
          </p:nvPr>
        </p:nvSpPr>
        <p:spPr/>
        <p:txBody>
          <a:bodyPr/>
          <a:lstStyle/>
          <a:p>
            <a:pPr lvl="0"/>
            <a:r>
              <a:rPr lang="en-US" dirty="0"/>
              <a:t>What is the likelihood of developing nations snatching their rights violently?</a:t>
            </a:r>
          </a:p>
          <a:p>
            <a:pPr lvl="0"/>
            <a:r>
              <a:rPr lang="en-US" dirty="0"/>
              <a:t>What about B-corporations?</a:t>
            </a:r>
          </a:p>
          <a:p>
            <a:pPr lvl="0"/>
            <a:r>
              <a:rPr lang="en-US" dirty="0"/>
              <a:t>Is there a role for literature and religion?</a:t>
            </a:r>
          </a:p>
          <a:p>
            <a:endParaRPr lang="en-US" dirty="0"/>
          </a:p>
        </p:txBody>
      </p:sp>
    </p:spTree>
    <p:extLst>
      <p:ext uri="{BB962C8B-B14F-4D97-AF65-F5344CB8AC3E}">
        <p14:creationId xmlns:p14="http://schemas.microsoft.com/office/powerpoint/2010/main" val="408544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hlinkClick r:id="rId2"/>
              </a:rPr>
              <a:t>https://climate.nasa.gov/evidence</a:t>
            </a:r>
            <a:r>
              <a:rPr lang="en-US" dirty="0" smtClean="0">
                <a:hlinkClick r:id="rId2"/>
              </a:rPr>
              <a:t>/</a:t>
            </a:r>
            <a:endParaRPr lang="en-US" dirty="0" smtClean="0"/>
          </a:p>
          <a:p>
            <a:r>
              <a:rPr lang="en-US" dirty="0" smtClean="0">
                <a:hlinkClick r:id="rId3"/>
              </a:rPr>
              <a:t>https</a:t>
            </a:r>
            <a:r>
              <a:rPr lang="en-US" dirty="0">
                <a:hlinkClick r:id="rId3"/>
              </a:rPr>
              <a:t>://</a:t>
            </a:r>
            <a:r>
              <a:rPr lang="en-US" dirty="0" smtClean="0">
                <a:hlinkClick r:id="rId3"/>
              </a:rPr>
              <a:t>www.nytimes.com/article/climate-change-global-warming-faq.html</a:t>
            </a:r>
            <a:endParaRPr lang="en-US" dirty="0" smtClean="0"/>
          </a:p>
          <a:p>
            <a:r>
              <a:rPr lang="en-US" dirty="0">
                <a:hlinkClick r:id="rId4"/>
              </a:rPr>
              <a:t>https://www.brookings.edu/research/ten-facts-about-the-economics-of-climate-change-and-climate-policy</a:t>
            </a:r>
            <a:r>
              <a:rPr lang="en-US" dirty="0" smtClean="0">
                <a:hlinkClick r:id="rId4"/>
              </a:rPr>
              <a:t>/</a:t>
            </a:r>
            <a:endParaRPr lang="en-US" dirty="0"/>
          </a:p>
          <a:p>
            <a:r>
              <a:rPr lang="en-US" dirty="0" smtClean="0"/>
              <a:t>Carbon </a:t>
            </a:r>
            <a:r>
              <a:rPr lang="en-US" dirty="0"/>
              <a:t>Pricing </a:t>
            </a:r>
            <a:r>
              <a:rPr lang="en-US" dirty="0" smtClean="0"/>
              <a:t>101, Explained by Marc </a:t>
            </a:r>
            <a:r>
              <a:rPr lang="en-US" dirty="0" err="1" smtClean="0"/>
              <a:t>Hafstead</a:t>
            </a:r>
            <a:r>
              <a:rPr lang="en-US" dirty="0" smtClean="0"/>
              <a:t>, March 5, 2019</a:t>
            </a:r>
          </a:p>
          <a:p>
            <a:endParaRPr lang="en-US" dirty="0"/>
          </a:p>
        </p:txBody>
      </p:sp>
    </p:spTree>
    <p:extLst>
      <p:ext uri="{BB962C8B-B14F-4D97-AF65-F5344CB8AC3E}">
        <p14:creationId xmlns:p14="http://schemas.microsoft.com/office/powerpoint/2010/main" val="246036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8071104" cy="786384"/>
          </a:xfrm>
        </p:spPr>
        <p:txBody>
          <a:bodyPr>
            <a:normAutofit fontScale="90000"/>
          </a:bodyPr>
          <a:lstStyle/>
          <a:p>
            <a:r>
              <a:rPr lang="en-US" dirty="0" smtClean="0"/>
              <a:t>Recent Global average temperature change</a:t>
            </a:r>
            <a:endParaRPr lang="en-US" dirty="0"/>
          </a:p>
        </p:txBody>
      </p:sp>
      <p:pic>
        <p:nvPicPr>
          <p:cNvPr id="4" name="Picture 3"/>
          <p:cNvPicPr>
            <a:picLocks noChangeAspect="1"/>
          </p:cNvPicPr>
          <p:nvPr/>
        </p:nvPicPr>
        <p:blipFill>
          <a:blip r:embed="rId2"/>
          <a:stretch>
            <a:fillRect/>
          </a:stretch>
        </p:blipFill>
        <p:spPr>
          <a:xfrm>
            <a:off x="1905000" y="1091184"/>
            <a:ext cx="6260853" cy="5061966"/>
          </a:xfrm>
          <a:prstGeom prst="rect">
            <a:avLst/>
          </a:prstGeom>
        </p:spPr>
      </p:pic>
    </p:spTree>
    <p:extLst>
      <p:ext uri="{BB962C8B-B14F-4D97-AF65-F5344CB8AC3E}">
        <p14:creationId xmlns:p14="http://schemas.microsoft.com/office/powerpoint/2010/main" val="64842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3200"/>
            <a:ext cx="7772400" cy="1143000"/>
          </a:xfrm>
        </p:spPr>
        <p:txBody>
          <a:bodyPr>
            <a:normAutofit fontScale="90000"/>
          </a:bodyPr>
          <a:lstStyle/>
          <a:p>
            <a:r>
              <a:rPr lang="en-US" dirty="0"/>
              <a:t>What is this temperature increase due to?</a:t>
            </a:r>
            <a:br>
              <a:rPr lang="en-US" dirty="0"/>
            </a:br>
            <a:endParaRPr lang="en-US" dirty="0"/>
          </a:p>
        </p:txBody>
      </p:sp>
    </p:spTree>
    <p:extLst>
      <p:ext uri="{BB962C8B-B14F-4D97-AF65-F5344CB8AC3E}">
        <p14:creationId xmlns:p14="http://schemas.microsoft.com/office/powerpoint/2010/main" val="349197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emitted worldwide</a:t>
            </a:r>
            <a:endParaRPr lang="en-US" dirty="0"/>
          </a:p>
        </p:txBody>
      </p:sp>
      <p:pic>
        <p:nvPicPr>
          <p:cNvPr id="4" name="Picture 3"/>
          <p:cNvPicPr>
            <a:picLocks noChangeAspect="1"/>
          </p:cNvPicPr>
          <p:nvPr/>
        </p:nvPicPr>
        <p:blipFill>
          <a:blip r:embed="rId2"/>
          <a:stretch>
            <a:fillRect/>
          </a:stretch>
        </p:blipFill>
        <p:spPr>
          <a:xfrm>
            <a:off x="1145721" y="1295400"/>
            <a:ext cx="6877050" cy="4686300"/>
          </a:xfrm>
          <a:prstGeom prst="rect">
            <a:avLst/>
          </a:prstGeom>
        </p:spPr>
      </p:pic>
    </p:spTree>
    <p:extLst>
      <p:ext uri="{BB962C8B-B14F-4D97-AF65-F5344CB8AC3E}">
        <p14:creationId xmlns:p14="http://schemas.microsoft.com/office/powerpoint/2010/main" val="184954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Greenhouse gases and planet warming</a:t>
            </a:r>
            <a:endParaRPr lang="en-US" dirty="0"/>
          </a:p>
        </p:txBody>
      </p:sp>
      <p:sp>
        <p:nvSpPr>
          <p:cNvPr id="3" name="Content Placeholder 2"/>
          <p:cNvSpPr>
            <a:spLocks noGrp="1"/>
          </p:cNvSpPr>
          <p:nvPr>
            <p:ph idx="1"/>
          </p:nvPr>
        </p:nvSpPr>
        <p:spPr>
          <a:xfrm>
            <a:off x="768096" y="1295400"/>
            <a:ext cx="7613904" cy="5013960"/>
          </a:xfrm>
        </p:spPr>
        <p:txBody>
          <a:bodyPr/>
          <a:lstStyle/>
          <a:p>
            <a:r>
              <a:rPr lang="en-US" dirty="0"/>
              <a:t>The heat-trapping nature of carbon dioxide and other </a:t>
            </a:r>
            <a:r>
              <a:rPr lang="en-US" dirty="0" smtClean="0"/>
              <a:t>gases </a:t>
            </a:r>
            <a:r>
              <a:rPr lang="en-US" dirty="0"/>
              <a:t>was demonstrated in the mid-19th century</a:t>
            </a:r>
            <a:r>
              <a:rPr lang="en-US" dirty="0" smtClean="0"/>
              <a:t>. Increased </a:t>
            </a:r>
            <a:r>
              <a:rPr lang="en-US" dirty="0"/>
              <a:t>levels of greenhouse gases </a:t>
            </a:r>
            <a:r>
              <a:rPr lang="en-US" dirty="0" smtClean="0"/>
              <a:t>(heat-trapping) cause the Earth </a:t>
            </a:r>
            <a:r>
              <a:rPr lang="en-US" dirty="0"/>
              <a:t>to warm in response</a:t>
            </a:r>
            <a:r>
              <a:rPr lang="en-US" dirty="0" smtClean="0"/>
              <a:t>.</a:t>
            </a:r>
          </a:p>
          <a:p>
            <a:r>
              <a:rPr lang="en-US" dirty="0"/>
              <a:t>Ice cores drawn from Greenland, Antarctica, and tropical mountain glaciers show that </a:t>
            </a:r>
            <a:r>
              <a:rPr lang="en-US" dirty="0" smtClean="0"/>
              <a:t>the Earth’s </a:t>
            </a:r>
            <a:r>
              <a:rPr lang="en-US" dirty="0"/>
              <a:t>climate responds to changes in greenhouse gas levels. Ancient evidence can also be found in tree rings, ocean sediments, coral reefs, and layers of sedimentary rocks. This ancient, or paleoclimate, evidence reveals that current warming is occurring roughly ten times faster than the average rate of ice-age-recovery warming. Carbon dioxide from human activity is increasing more than 250 times faster than it did from natural sources after the last Ice </a:t>
            </a:r>
            <a:r>
              <a:rPr lang="en-US" dirty="0" smtClean="0"/>
              <a:t>Age.</a:t>
            </a:r>
            <a:endParaRPr lang="en-US" dirty="0"/>
          </a:p>
        </p:txBody>
      </p:sp>
    </p:spTree>
    <p:extLst>
      <p:ext uri="{BB962C8B-B14F-4D97-AF65-F5344CB8AC3E}">
        <p14:creationId xmlns:p14="http://schemas.microsoft.com/office/powerpoint/2010/main" val="3496400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E81107FE0A704B8458C943278B4E1F" ma:contentTypeVersion="14" ma:contentTypeDescription="Create a new document." ma:contentTypeScope="" ma:versionID="2fd5a7cb21a3863c95711824125798b0">
  <xsd:schema xmlns:xsd="http://www.w3.org/2001/XMLSchema" xmlns:xs="http://www.w3.org/2001/XMLSchema" xmlns:p="http://schemas.microsoft.com/office/2006/metadata/properties" xmlns:ns3="bcb18cd9-2614-41de-a438-05e8f58d2b4e" xmlns:ns4="9cd9834e-9656-4a9f-bc4d-b5b5e1a3e387" targetNamespace="http://schemas.microsoft.com/office/2006/metadata/properties" ma:root="true" ma:fieldsID="c5f30785e1c3662c84abbf26b6bac5bb" ns3:_="" ns4:_="">
    <xsd:import namespace="bcb18cd9-2614-41de-a438-05e8f58d2b4e"/>
    <xsd:import namespace="9cd9834e-9656-4a9f-bc4d-b5b5e1a3e3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18cd9-2614-41de-a438-05e8f58d2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9834e-9656-4a9f-bc4d-b5b5e1a3e3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D01FA-9E6B-4477-8C93-52DBAFCF9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18cd9-2614-41de-a438-05e8f58d2b4e"/>
    <ds:schemaRef ds:uri="9cd9834e-9656-4a9f-bc4d-b5b5e1a3e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70D0F3-E9D6-4EBF-B36B-748A8E2FB716}">
  <ds:schemaRefs>
    <ds:schemaRef ds:uri="9cd9834e-9656-4a9f-bc4d-b5b5e1a3e387"/>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bcb18cd9-2614-41de-a438-05e8f58d2b4e"/>
    <ds:schemaRef ds:uri="http://purl.org/dc/dcmitype/"/>
    <ds:schemaRef ds:uri="http://purl.org/dc/terms/"/>
  </ds:schemaRefs>
</ds:datastoreItem>
</file>

<file path=customXml/itemProps3.xml><?xml version="1.0" encoding="utf-8"?>
<ds:datastoreItem xmlns:ds="http://schemas.openxmlformats.org/officeDocument/2006/customXml" ds:itemID="{B2233DBF-5891-451C-8F33-749D5EC168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45576</TotalTime>
  <Words>5681</Words>
  <Application>Microsoft Office PowerPoint</Application>
  <PresentationFormat>On-screen Show (4:3)</PresentationFormat>
  <Paragraphs>181</Paragraphs>
  <Slides>51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Calibri</vt:lpstr>
      <vt:lpstr>Times New Roman</vt:lpstr>
      <vt:lpstr>Tw Cen MT</vt:lpstr>
      <vt:lpstr>Tw Cen MT Condensed</vt:lpstr>
      <vt:lpstr>Wingdings 3</vt:lpstr>
      <vt:lpstr>Integral</vt:lpstr>
      <vt:lpstr>Climate Change   corporate Governance   </vt:lpstr>
      <vt:lpstr>Discussion</vt:lpstr>
      <vt:lpstr>Geohistorical background</vt:lpstr>
      <vt:lpstr>Extent of Warming</vt:lpstr>
      <vt:lpstr>Temperature changes since 1000 CE</vt:lpstr>
      <vt:lpstr>Recent Global average temperature change</vt:lpstr>
      <vt:lpstr>What is this temperature increase due to? </vt:lpstr>
      <vt:lpstr>Carbon dioxide emitted worldwide</vt:lpstr>
      <vt:lpstr>Greenhouse gases and planet warming</vt:lpstr>
      <vt:lpstr>Greenhouse gases and planet warming</vt:lpstr>
      <vt:lpstr>The role of fossil fuels</vt:lpstr>
      <vt:lpstr>World oil consumption</vt:lpstr>
      <vt:lpstr>The impact of OPEC on emissions</vt:lpstr>
      <vt:lpstr>So what if the planet’s warming up?</vt:lpstr>
      <vt:lpstr>Impact of the planet’s warming</vt:lpstr>
      <vt:lpstr>Impact of climate change</vt:lpstr>
      <vt:lpstr>Climate change hits close to home</vt:lpstr>
      <vt:lpstr>Impact on the US economy</vt:lpstr>
      <vt:lpstr>PowerPoint Presentation</vt:lpstr>
      <vt:lpstr>Paris climate agreement</vt:lpstr>
      <vt:lpstr>Why is this problem so difficult to solve?</vt:lpstr>
      <vt:lpstr>Negative externalities</vt:lpstr>
      <vt:lpstr>Alternatives to carbon-based fuels</vt:lpstr>
      <vt:lpstr>Alternative approaches to emissions abatement</vt:lpstr>
      <vt:lpstr>Carbon pricing</vt:lpstr>
      <vt:lpstr>Cap-and-trade programs</vt:lpstr>
      <vt:lpstr>Impact of carbon pricing on CO2 levels</vt:lpstr>
      <vt:lpstr>Banking and borrowing of allowances</vt:lpstr>
      <vt:lpstr>Effect on economic uncertainty</vt:lpstr>
      <vt:lpstr>Advantages of carbon pricing relative to mandates</vt:lpstr>
      <vt:lpstr>Advantages of carbon pricing: Encouraging Conservation </vt:lpstr>
      <vt:lpstr>Carbon abatement program options</vt:lpstr>
      <vt:lpstr>Carbon abatement program options</vt:lpstr>
      <vt:lpstr>Revenue use options</vt:lpstr>
      <vt:lpstr>Impact on workers in coal-related industries</vt:lpstr>
      <vt:lpstr>Does the market take carbon pricing seriously?</vt:lpstr>
      <vt:lpstr>CROSS-BORDER EFFECTS OF CARBON PRICING</vt:lpstr>
      <vt:lpstr>Social cost versus market cost</vt:lpstr>
      <vt:lpstr>What does amitava ghosh say?</vt:lpstr>
      <vt:lpstr>Chapter 1</vt:lpstr>
      <vt:lpstr>Chapter 2</vt:lpstr>
      <vt:lpstr>Chapter 3</vt:lpstr>
      <vt:lpstr>Chapter 4</vt:lpstr>
      <vt:lpstr>Chapter 5</vt:lpstr>
      <vt:lpstr>Chapters 6 &amp; 7</vt:lpstr>
      <vt:lpstr>Chapters 8 and 9</vt:lpstr>
      <vt:lpstr>A role for Corporate governance </vt:lpstr>
      <vt:lpstr>The Armed Lifeboat scenario</vt:lpstr>
      <vt:lpstr>Is Capitalism the problem?</vt:lpstr>
      <vt:lpstr>Violence, B-corporations and literature</vt:lpstr>
      <vt:lpstr>Sources</vt:lpstr>
    </vt:vector>
  </TitlesOfParts>
  <Company>Arthamimun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Value do Corporate Hedging Programs Create?  Assessing the Impact of Hedging on Inefficient Investment</dc:title>
  <dc:creator>P.V. Viswanath</dc:creator>
  <cp:lastModifiedBy>Viswanath, Prof. P.V.</cp:lastModifiedBy>
  <cp:revision>646</cp:revision>
  <cp:lastPrinted>2021-11-09T03:13:19Z</cp:lastPrinted>
  <dcterms:created xsi:type="dcterms:W3CDTF">2001-07-11T16:59:30Z</dcterms:created>
  <dcterms:modified xsi:type="dcterms:W3CDTF">2023-07-18T13:04:33Z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0x01010004E81107FE0A704B8458C943278B4E1F</vt:lpwstr>
  </property>
</Properties>
</file>