
<file path=[Content_Types].xml><?xml version="1.0" encoding="utf-8"?>
<Types xmlns="http://schemas.openxmlformats.org/package/2006/content-types">
  <Default Extension="bin" ContentType="application/vnd.openxmlformats-officedocument.oleObject"/>
  <Default Extension="emf" ContentType="image/x-emf"/>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ppt/tags/tag6.xml" ContentType="application/vnd.openxmlformats-officedocument.presentationml.tag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13.xml" ContentType="application/vnd.openxmlformats-officedocument.presentationml.notesSlide+xml"/>
  <Override PartName="/ppt/tags/tag11.xml" ContentType="application/vnd.openxmlformats-officedocument.presentationml.tags+xml"/>
  <Override PartName="/ppt/notesSlides/notesSlide14.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notesSlides/notesSlide15.xml" ContentType="application/vnd.openxmlformats-officedocument.presentationml.notesSlide+xml"/>
  <Override PartName="/ppt/tags/tag14.xml" ContentType="application/vnd.openxmlformats-officedocument.presentationml.tags+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tags/tag15.xml" ContentType="application/vnd.openxmlformats-officedocument.presentationml.tags+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tags/tag1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50"/>
  </p:notesMasterIdLst>
  <p:handoutMasterIdLst>
    <p:handoutMasterId r:id="rId51"/>
  </p:handoutMasterIdLst>
  <p:sldIdLst>
    <p:sldId id="285" r:id="rId2"/>
    <p:sldId id="323" r:id="rId3"/>
    <p:sldId id="286" r:id="rId4"/>
    <p:sldId id="312" r:id="rId5"/>
    <p:sldId id="287" r:id="rId6"/>
    <p:sldId id="288" r:id="rId7"/>
    <p:sldId id="289" r:id="rId8"/>
    <p:sldId id="290" r:id="rId9"/>
    <p:sldId id="324" r:id="rId10"/>
    <p:sldId id="291" r:id="rId11"/>
    <p:sldId id="313" r:id="rId12"/>
    <p:sldId id="292" r:id="rId13"/>
    <p:sldId id="314" r:id="rId14"/>
    <p:sldId id="329" r:id="rId15"/>
    <p:sldId id="293" r:id="rId16"/>
    <p:sldId id="294" r:id="rId17"/>
    <p:sldId id="330" r:id="rId18"/>
    <p:sldId id="322" r:id="rId19"/>
    <p:sldId id="295" r:id="rId20"/>
    <p:sldId id="296" r:id="rId21"/>
    <p:sldId id="325" r:id="rId22"/>
    <p:sldId id="297" r:id="rId23"/>
    <p:sldId id="326" r:id="rId24"/>
    <p:sldId id="315" r:id="rId25"/>
    <p:sldId id="298" r:id="rId26"/>
    <p:sldId id="327" r:id="rId27"/>
    <p:sldId id="328" r:id="rId28"/>
    <p:sldId id="299" r:id="rId29"/>
    <p:sldId id="331" r:id="rId30"/>
    <p:sldId id="300" r:id="rId31"/>
    <p:sldId id="301" r:id="rId32"/>
    <p:sldId id="302" r:id="rId33"/>
    <p:sldId id="303" r:id="rId34"/>
    <p:sldId id="304" r:id="rId35"/>
    <p:sldId id="305" r:id="rId36"/>
    <p:sldId id="306" r:id="rId37"/>
    <p:sldId id="307" r:id="rId38"/>
    <p:sldId id="308" r:id="rId39"/>
    <p:sldId id="332" r:id="rId40"/>
    <p:sldId id="309" r:id="rId41"/>
    <p:sldId id="310" r:id="rId42"/>
    <p:sldId id="316" r:id="rId43"/>
    <p:sldId id="317" r:id="rId44"/>
    <p:sldId id="318" r:id="rId45"/>
    <p:sldId id="319" r:id="rId46"/>
    <p:sldId id="320" r:id="rId47"/>
    <p:sldId id="321" r:id="rId48"/>
    <p:sldId id="333" r:id="rId49"/>
  </p:sldIdLst>
  <p:sldSz cx="9144000" cy="6858000" type="screen4x3"/>
  <p:notesSz cx="6950075" cy="9236075"/>
  <p:custDataLst>
    <p:tags r:id="rId52"/>
  </p:custDataLst>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187" autoAdjust="0"/>
    <p:restoredTop sz="93074" autoAdjust="0"/>
  </p:normalViewPr>
  <p:slideViewPr>
    <p:cSldViewPr>
      <p:cViewPr varScale="1">
        <p:scale>
          <a:sx n="77" d="100"/>
          <a:sy n="77" d="100"/>
        </p:scale>
        <p:origin x="1072" y="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sz="quarter" idx="1"/>
          </p:nvPr>
        </p:nvSpPr>
        <p:spPr>
          <a:xfrm>
            <a:off x="3936768" y="0"/>
            <a:ext cx="3011699" cy="461804"/>
          </a:xfrm>
          <a:prstGeom prst="rect">
            <a:avLst/>
          </a:prstGeom>
        </p:spPr>
        <p:txBody>
          <a:bodyPr vert="horz" lIns="92492" tIns="46246" rIns="92492" bIns="46246" rtlCol="0"/>
          <a:lstStyle>
            <a:lvl1pPr algn="r">
              <a:defRPr sz="1200"/>
            </a:lvl1pPr>
          </a:lstStyle>
          <a:p>
            <a:fld id="{ACCD1767-73A9-4933-BAEA-6DDCC58002A7}" type="datetimeFigureOut">
              <a:rPr lang="en-US" smtClean="0"/>
              <a:pPr/>
              <a:t>9/21/2023</a:t>
            </a:fld>
            <a:endParaRPr lang="en-US"/>
          </a:p>
        </p:txBody>
      </p:sp>
      <p:sp>
        <p:nvSpPr>
          <p:cNvPr id="4" name="Footer Placeholder 3"/>
          <p:cNvSpPr>
            <a:spLocks noGrp="1"/>
          </p:cNvSpPr>
          <p:nvPr>
            <p:ph type="ftr" sz="quarter" idx="2"/>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a:p>
        </p:txBody>
      </p:sp>
      <p:sp>
        <p:nvSpPr>
          <p:cNvPr id="5" name="Slide Number Placeholder 4"/>
          <p:cNvSpPr>
            <a:spLocks noGrp="1"/>
          </p:cNvSpPr>
          <p:nvPr>
            <p:ph type="sldNum" sz="quarter" idx="3"/>
          </p:nvPr>
        </p:nvSpPr>
        <p:spPr>
          <a:xfrm>
            <a:off x="3936768" y="8772668"/>
            <a:ext cx="3011699" cy="461804"/>
          </a:xfrm>
          <a:prstGeom prst="rect">
            <a:avLst/>
          </a:prstGeom>
        </p:spPr>
        <p:txBody>
          <a:bodyPr vert="horz" lIns="92492" tIns="46246" rIns="92492" bIns="46246" rtlCol="0" anchor="b"/>
          <a:lstStyle>
            <a:lvl1pPr algn="r">
              <a:defRPr sz="1200"/>
            </a:lvl1pPr>
          </a:lstStyle>
          <a:p>
            <a:fld id="{E03A1734-4FFB-4FB2-A08B-70701407F3C2}" type="slidenum">
              <a:rPr lang="en-US" smtClean="0"/>
              <a:pPr/>
              <a:t>‹#›</a:t>
            </a:fld>
            <a:endParaRPr lang="en-US"/>
          </a:p>
        </p:txBody>
      </p:sp>
    </p:spTree>
    <p:extLst>
      <p:ext uri="{BB962C8B-B14F-4D97-AF65-F5344CB8AC3E}">
        <p14:creationId xmlns:p14="http://schemas.microsoft.com/office/powerpoint/2010/main" val="4017167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1804"/>
          </a:xfrm>
          <a:prstGeom prst="rect">
            <a:avLst/>
          </a:prstGeom>
        </p:spPr>
        <p:txBody>
          <a:bodyPr vert="horz" lIns="92492" tIns="46246" rIns="92492" bIns="46246" rtlCol="0"/>
          <a:lstStyle>
            <a:lvl1pPr algn="r">
              <a:defRPr sz="1200"/>
            </a:lvl1pPr>
          </a:lstStyle>
          <a:p>
            <a:fld id="{CFA4115B-A961-4E78-80F8-A8921D03BAA4}" type="datetimeFigureOut">
              <a:rPr lang="en-US" smtClean="0"/>
              <a:pPr/>
              <a:t>9/21/2023</a:t>
            </a:fld>
            <a:endParaRPr lang="en-US"/>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lIns="92492" tIns="46246" rIns="92492" bIns="46246" rtlCol="0" anchor="b"/>
          <a:lstStyle>
            <a:lvl1pPr algn="r">
              <a:defRPr sz="1200"/>
            </a:lvl1pPr>
          </a:lstStyle>
          <a:p>
            <a:fld id="{44F2AB2A-AC47-46F5-B6D6-821EE801CC66}" type="slidenum">
              <a:rPr lang="en-US" smtClean="0"/>
              <a:pPr/>
              <a:t>‹#›</a:t>
            </a:fld>
            <a:endParaRPr lang="en-US"/>
          </a:p>
        </p:txBody>
      </p:sp>
    </p:spTree>
    <p:extLst>
      <p:ext uri="{BB962C8B-B14F-4D97-AF65-F5344CB8AC3E}">
        <p14:creationId xmlns:p14="http://schemas.microsoft.com/office/powerpoint/2010/main" val="2806893419"/>
      </p:ext>
    </p:extLst>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lIns="90568" tIns="45284" rIns="90568" bIns="45284"/>
          <a:lstStyle/>
          <a:p>
            <a:endParaRPr lang="en-US"/>
          </a:p>
        </p:txBody>
      </p:sp>
    </p:spTree>
    <p:extLst>
      <p:ext uri="{BB962C8B-B14F-4D97-AF65-F5344CB8AC3E}">
        <p14:creationId xmlns:p14="http://schemas.microsoft.com/office/powerpoint/2010/main" val="30067345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lIns="90568" tIns="45284" rIns="90568" bIns="45284">
            <a:normAutofit/>
          </a:bodyPr>
          <a:lstStyle/>
          <a:p>
            <a:endParaRPr lang="en-US"/>
          </a:p>
        </p:txBody>
      </p:sp>
    </p:spTree>
    <p:extLst>
      <p:ext uri="{BB962C8B-B14F-4D97-AF65-F5344CB8AC3E}">
        <p14:creationId xmlns:p14="http://schemas.microsoft.com/office/powerpoint/2010/main" val="38376087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Rot="1" noChangeAspect="1" noChangeArrowheads="1"/>
          </p:cNvSpPr>
          <p:nvPr>
            <p:ph type="sldImg"/>
          </p:nvPr>
        </p:nvSpPr>
        <p:spPr bwMode="auto">
          <a:xfrm>
            <a:off x="1174750" y="698500"/>
            <a:ext cx="4600575" cy="3451225"/>
          </a:xfrm>
          <a:prstGeom prst="rect">
            <a:avLst/>
          </a:prstGeom>
          <a:solidFill>
            <a:srgbClr val="FFFFFF"/>
          </a:solidFill>
          <a:ln>
            <a:solidFill>
              <a:srgbClr val="000000"/>
            </a:solidFill>
            <a:miter lim="800000"/>
            <a:headEnd/>
            <a:tailEnd/>
          </a:ln>
        </p:spPr>
      </p:sp>
      <p:sp>
        <p:nvSpPr>
          <p:cNvPr id="147459" name="Rectangle 3"/>
          <p:cNvSpPr>
            <a:spLocks noGrp="1" noChangeArrowheads="1"/>
          </p:cNvSpPr>
          <p:nvPr>
            <p:ph type="body" idx="1"/>
          </p:nvPr>
        </p:nvSpPr>
        <p:spPr bwMode="auto">
          <a:xfrm>
            <a:off x="926258" y="4387412"/>
            <a:ext cx="5097559" cy="4155997"/>
          </a:xfrm>
          <a:prstGeom prst="rect">
            <a:avLst/>
          </a:prstGeom>
          <a:solidFill>
            <a:srgbClr val="FFFFFF"/>
          </a:solidFill>
          <a:ln>
            <a:solidFill>
              <a:srgbClr val="000000"/>
            </a:solidFill>
            <a:miter lim="800000"/>
            <a:headEnd/>
            <a:tailEnd/>
          </a:ln>
        </p:spPr>
        <p:txBody>
          <a:bodyPr lIns="92489" tIns="46244" rIns="92489" bIns="46244"/>
          <a:lstStyle/>
          <a:p>
            <a:r>
              <a:rPr lang="en-US"/>
              <a:t>Emphasize how important it is to have an objective function that is observable and measurable. Note that stock prices provide almost instantaneous feedback (some of which is unwelcome) on every decision you make as a firm. </a:t>
            </a:r>
          </a:p>
          <a:p>
            <a:r>
              <a:rPr lang="en-US"/>
              <a:t>Consider the  example of an acquisition  announcement and the market reaction to it. Stock prices of the acquiring firm tend to drop in a significant proportion of acquisitions. Why might markets be more pessimistic than managers about the expected success of an acquisition? Because the track record of firms on acquisitions is not very good.</a:t>
            </a:r>
          </a:p>
        </p:txBody>
      </p:sp>
    </p:spTree>
    <p:extLst>
      <p:ext uri="{BB962C8B-B14F-4D97-AF65-F5344CB8AC3E}">
        <p14:creationId xmlns:p14="http://schemas.microsoft.com/office/powerpoint/2010/main" val="31329219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lIns="90568" tIns="45284" rIns="90568" bIns="45284">
            <a:normAutofit/>
          </a:bodyPr>
          <a:lstStyle/>
          <a:p>
            <a:endParaRPr lang="en-US"/>
          </a:p>
        </p:txBody>
      </p:sp>
    </p:spTree>
    <p:extLst>
      <p:ext uri="{BB962C8B-B14F-4D97-AF65-F5344CB8AC3E}">
        <p14:creationId xmlns:p14="http://schemas.microsoft.com/office/powerpoint/2010/main" val="41435907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Rot="1" noChangeAspect="1" noChangeArrowheads="1"/>
          </p:cNvSpPr>
          <p:nvPr>
            <p:ph type="sldImg"/>
          </p:nvPr>
        </p:nvSpPr>
        <p:spPr bwMode="auto">
          <a:xfrm>
            <a:off x="1174750" y="698500"/>
            <a:ext cx="4600575" cy="3451225"/>
          </a:xfrm>
          <a:prstGeom prst="rect">
            <a:avLst/>
          </a:prstGeom>
          <a:solidFill>
            <a:srgbClr val="FFFFFF"/>
          </a:solidFill>
          <a:ln>
            <a:solidFill>
              <a:srgbClr val="000000"/>
            </a:solidFill>
            <a:miter lim="800000"/>
            <a:headEnd/>
            <a:tailEnd/>
          </a:ln>
        </p:spPr>
      </p:sp>
      <p:sp>
        <p:nvSpPr>
          <p:cNvPr id="153603" name="Rectangle 3"/>
          <p:cNvSpPr>
            <a:spLocks noGrp="1" noChangeArrowheads="1"/>
          </p:cNvSpPr>
          <p:nvPr>
            <p:ph type="body" idx="1"/>
          </p:nvPr>
        </p:nvSpPr>
        <p:spPr bwMode="auto">
          <a:xfrm>
            <a:off x="926258" y="4387412"/>
            <a:ext cx="5097559" cy="4155997"/>
          </a:xfrm>
          <a:prstGeom prst="rect">
            <a:avLst/>
          </a:prstGeom>
          <a:solidFill>
            <a:srgbClr val="FFFFFF"/>
          </a:solidFill>
          <a:ln>
            <a:solidFill>
              <a:srgbClr val="000000"/>
            </a:solidFill>
            <a:miter lim="800000"/>
            <a:headEnd/>
            <a:tailEnd/>
          </a:ln>
        </p:spPr>
        <p:txBody>
          <a:bodyPr lIns="92489" tIns="46244" rIns="92489" bIns="46244"/>
          <a:lstStyle/>
          <a:p>
            <a:r>
              <a:rPr lang="en-US"/>
              <a:t>Note that agency costs arise anytime there are two claimholders with different interests. A hidden issue in almost every aspect of corporate finance is the existence of agency costs and how to deal with them.</a:t>
            </a:r>
          </a:p>
        </p:txBody>
      </p:sp>
    </p:spTree>
    <p:extLst>
      <p:ext uri="{BB962C8B-B14F-4D97-AF65-F5344CB8AC3E}">
        <p14:creationId xmlns:p14="http://schemas.microsoft.com/office/powerpoint/2010/main" val="17289997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lIns="90568" tIns="45284" rIns="90568" bIns="45284">
            <a:normAutofit/>
          </a:bodyPr>
          <a:lstStyle/>
          <a:p>
            <a:endParaRPr lang="en-US"/>
          </a:p>
        </p:txBody>
      </p:sp>
    </p:spTree>
    <p:extLst>
      <p:ext uri="{BB962C8B-B14F-4D97-AF65-F5344CB8AC3E}">
        <p14:creationId xmlns:p14="http://schemas.microsoft.com/office/powerpoint/2010/main" val="1607061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Rot="1" noChangeAspect="1" noChangeArrowheads="1"/>
          </p:cNvSpPr>
          <p:nvPr>
            <p:ph type="sldImg"/>
          </p:nvPr>
        </p:nvSpPr>
        <p:spPr bwMode="auto">
          <a:xfrm>
            <a:off x="1174750" y="698500"/>
            <a:ext cx="4600575" cy="3451225"/>
          </a:xfrm>
          <a:prstGeom prst="rect">
            <a:avLst/>
          </a:prstGeom>
          <a:solidFill>
            <a:srgbClr val="FFFFFF"/>
          </a:solidFill>
          <a:ln>
            <a:solidFill>
              <a:srgbClr val="000000"/>
            </a:solidFill>
            <a:miter lim="800000"/>
            <a:headEnd/>
            <a:tailEnd/>
          </a:ln>
        </p:spPr>
      </p:sp>
      <p:sp>
        <p:nvSpPr>
          <p:cNvPr id="163843" name="Rectangle 3"/>
          <p:cNvSpPr>
            <a:spLocks noGrp="1" noChangeArrowheads="1"/>
          </p:cNvSpPr>
          <p:nvPr>
            <p:ph type="body" idx="1"/>
          </p:nvPr>
        </p:nvSpPr>
        <p:spPr bwMode="auto">
          <a:xfrm>
            <a:off x="926258" y="4387412"/>
            <a:ext cx="5097559" cy="4155997"/>
          </a:xfrm>
          <a:prstGeom prst="rect">
            <a:avLst/>
          </a:prstGeom>
          <a:solidFill>
            <a:srgbClr val="FFFFFF"/>
          </a:solidFill>
          <a:ln>
            <a:solidFill>
              <a:srgbClr val="000000"/>
            </a:solidFill>
            <a:miter lim="800000"/>
            <a:headEnd/>
            <a:tailEnd/>
          </a:ln>
        </p:spPr>
        <p:txBody>
          <a:bodyPr lIns="92489" tIns="46244" rIns="92489" bIns="46244"/>
          <a:lstStyle/>
          <a:p>
            <a:r>
              <a:rPr lang="en-US" dirty="0"/>
              <a:t>Managers of acquiring firms almost always make every acquisition sound like a good idea. Stockholders are more skeptical (as is evidenced by the behavior of acquiring firm stock prices on the announcement of acquisitions).</a:t>
            </a:r>
          </a:p>
          <a:p>
            <a:r>
              <a:rPr lang="en-US" dirty="0"/>
              <a:t>Stockholders must be right, on average, since many takeovers do not seem to work in terms on increasing stockholder wealth or making the firms more efficient.</a:t>
            </a:r>
          </a:p>
          <a:p>
            <a:r>
              <a:rPr lang="en-US" dirty="0"/>
              <a:t>(Good references: The Synergy Trap, Mark </a:t>
            </a:r>
            <a:r>
              <a:rPr lang="en-US" dirty="0" err="1"/>
              <a:t>Sirower</a:t>
            </a:r>
            <a:r>
              <a:rPr lang="en-US" dirty="0"/>
              <a:t>)</a:t>
            </a:r>
          </a:p>
        </p:txBody>
      </p:sp>
    </p:spTree>
    <p:extLst>
      <p:ext uri="{BB962C8B-B14F-4D97-AF65-F5344CB8AC3E}">
        <p14:creationId xmlns:p14="http://schemas.microsoft.com/office/powerpoint/2010/main" val="30915637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Rot="1" noChangeAspect="1" noChangeArrowheads="1"/>
          </p:cNvSpPr>
          <p:nvPr>
            <p:ph type="sldImg"/>
          </p:nvPr>
        </p:nvSpPr>
        <p:spPr bwMode="auto">
          <a:xfrm>
            <a:off x="1174750" y="698500"/>
            <a:ext cx="4600575" cy="3451225"/>
          </a:xfrm>
          <a:prstGeom prst="rect">
            <a:avLst/>
          </a:prstGeom>
          <a:solidFill>
            <a:srgbClr val="FFFFFF"/>
          </a:solidFill>
          <a:ln>
            <a:solidFill>
              <a:srgbClr val="000000"/>
            </a:solidFill>
            <a:miter lim="800000"/>
            <a:headEnd/>
            <a:tailEnd/>
          </a:ln>
        </p:spPr>
      </p:sp>
      <p:sp>
        <p:nvSpPr>
          <p:cNvPr id="157699" name="Rectangle 3"/>
          <p:cNvSpPr>
            <a:spLocks noGrp="1" noChangeArrowheads="1"/>
          </p:cNvSpPr>
          <p:nvPr>
            <p:ph type="body" idx="1"/>
          </p:nvPr>
        </p:nvSpPr>
        <p:spPr bwMode="auto">
          <a:xfrm>
            <a:off x="926258" y="4387412"/>
            <a:ext cx="5097559" cy="4155997"/>
          </a:xfrm>
          <a:prstGeom prst="rect">
            <a:avLst/>
          </a:prstGeom>
          <a:solidFill>
            <a:srgbClr val="FFFFFF"/>
          </a:solidFill>
          <a:ln>
            <a:solidFill>
              <a:srgbClr val="000000"/>
            </a:solidFill>
            <a:miter lim="800000"/>
            <a:headEnd/>
            <a:tailEnd/>
          </a:ln>
        </p:spPr>
        <p:txBody>
          <a:bodyPr lIns="92489" tIns="46244" rIns="92489" bIns="46244"/>
          <a:lstStyle/>
          <a:p>
            <a:r>
              <a:rPr lang="en-US" dirty="0"/>
              <a:t>It is not irrational for small stockholders to not actively involve themselves in the management of firms, because it is not economical for them to do so. </a:t>
            </a:r>
          </a:p>
          <a:p>
            <a:r>
              <a:rPr lang="en-US" dirty="0"/>
              <a:t>A significant percentage of proxies do not get turned in. In many firms, the managers of the firm get the votes commanded by these proxies. That would be the equivalent of having an election and allowing the incumbent to get the votes of anyone who does not vote.</a:t>
            </a:r>
          </a:p>
          <a:p>
            <a:r>
              <a:rPr lang="en-US" dirty="0"/>
              <a:t>For a large stockholder like Fidelity Magellan, with its hundreds of holdings, it just might not be feasible to be an active investor. Even CALPERS, which has a history of activism, has pulled back in recent years.</a:t>
            </a:r>
          </a:p>
        </p:txBody>
      </p:sp>
    </p:spTree>
    <p:extLst>
      <p:ext uri="{BB962C8B-B14F-4D97-AF65-F5344CB8AC3E}">
        <p14:creationId xmlns:p14="http://schemas.microsoft.com/office/powerpoint/2010/main" val="24549842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Rot="1" noChangeAspect="1" noChangeArrowheads="1"/>
          </p:cNvSpPr>
          <p:nvPr>
            <p:ph type="sldImg"/>
          </p:nvPr>
        </p:nvSpPr>
        <p:spPr bwMode="auto">
          <a:xfrm>
            <a:off x="1174750" y="698500"/>
            <a:ext cx="4600575" cy="3451225"/>
          </a:xfrm>
          <a:prstGeom prst="rect">
            <a:avLst/>
          </a:prstGeom>
          <a:solidFill>
            <a:srgbClr val="FFFFFF"/>
          </a:solidFill>
          <a:ln>
            <a:solidFill>
              <a:srgbClr val="000000"/>
            </a:solidFill>
            <a:miter lim="800000"/>
            <a:headEnd/>
            <a:tailEnd/>
          </a:ln>
        </p:spPr>
      </p:sp>
      <p:sp>
        <p:nvSpPr>
          <p:cNvPr id="159747" name="Rectangle 3"/>
          <p:cNvSpPr>
            <a:spLocks noGrp="1" noChangeArrowheads="1"/>
          </p:cNvSpPr>
          <p:nvPr>
            <p:ph type="body" idx="1"/>
          </p:nvPr>
        </p:nvSpPr>
        <p:spPr bwMode="auto">
          <a:xfrm>
            <a:off x="926258" y="4387412"/>
            <a:ext cx="5097559" cy="4155997"/>
          </a:xfrm>
          <a:prstGeom prst="rect">
            <a:avLst/>
          </a:prstGeom>
          <a:solidFill>
            <a:srgbClr val="FFFFFF"/>
          </a:solidFill>
          <a:ln>
            <a:solidFill>
              <a:srgbClr val="000000"/>
            </a:solidFill>
            <a:miter lim="800000"/>
            <a:headEnd/>
            <a:tailEnd/>
          </a:ln>
        </p:spPr>
        <p:txBody>
          <a:bodyPr lIns="92489" tIns="46244" rIns="92489" bIns="46244"/>
          <a:lstStyle/>
          <a:p>
            <a:r>
              <a:rPr lang="en-US"/>
              <a:t>This adds to why directors spend so little time on oversight. CEOs, left to themselves, will seldom pick adversarial directors. Directors also make far more money from directorships than they do from owning stock in the firm. Not surprisingly, they do not take the side of stockholders.</a:t>
            </a:r>
          </a:p>
          <a:p>
            <a:r>
              <a:rPr lang="en-US"/>
              <a:t>A Wall Street Journal article, a few years ago, looked at the phenomenon of CEOs sitting on each other’s boards. It is very difficult to see how they can be objective in those cases. </a:t>
            </a:r>
          </a:p>
        </p:txBody>
      </p:sp>
    </p:spTree>
    <p:extLst>
      <p:ext uri="{BB962C8B-B14F-4D97-AF65-F5344CB8AC3E}">
        <p14:creationId xmlns:p14="http://schemas.microsoft.com/office/powerpoint/2010/main" val="15464557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Rot="1" noChangeAspect="1" noChangeArrowheads="1"/>
          </p:cNvSpPr>
          <p:nvPr>
            <p:ph type="sldImg"/>
          </p:nvPr>
        </p:nvSpPr>
        <p:spPr bwMode="auto">
          <a:xfrm>
            <a:off x="1174750" y="698500"/>
            <a:ext cx="4600575" cy="3451225"/>
          </a:xfrm>
          <a:prstGeom prst="rect">
            <a:avLst/>
          </a:prstGeom>
          <a:solidFill>
            <a:srgbClr val="FFFFFF"/>
          </a:solidFill>
          <a:ln>
            <a:solidFill>
              <a:srgbClr val="000000"/>
            </a:solidFill>
            <a:miter lim="800000"/>
            <a:headEnd/>
            <a:tailEnd/>
          </a:ln>
        </p:spPr>
      </p:sp>
      <p:sp>
        <p:nvSpPr>
          <p:cNvPr id="161795" name="Rectangle 3"/>
          <p:cNvSpPr>
            <a:spLocks noGrp="1" noChangeArrowheads="1"/>
          </p:cNvSpPr>
          <p:nvPr>
            <p:ph type="body" idx="1"/>
          </p:nvPr>
        </p:nvSpPr>
        <p:spPr bwMode="auto">
          <a:xfrm>
            <a:off x="926258" y="4387412"/>
            <a:ext cx="5097559" cy="4155997"/>
          </a:xfrm>
          <a:prstGeom prst="rect">
            <a:avLst/>
          </a:prstGeom>
          <a:solidFill>
            <a:srgbClr val="FFFFFF"/>
          </a:solidFill>
          <a:ln>
            <a:solidFill>
              <a:srgbClr val="000000"/>
            </a:solidFill>
            <a:miter lim="800000"/>
            <a:headEnd/>
            <a:tailEnd/>
          </a:ln>
        </p:spPr>
        <p:txBody>
          <a:bodyPr lIns="92489" tIns="46244" rIns="92489" bIns="46244"/>
          <a:lstStyle/>
          <a:p>
            <a:r>
              <a:rPr lang="en-US"/>
              <a:t>These actions could all suggest that managerial interests are being put over stockholder interests.  (Some of these actions, though, may also increase stockholder wealth. Managers will, of course, always claim that these actions are in stockholders’ best interests)</a:t>
            </a:r>
          </a:p>
        </p:txBody>
      </p:sp>
    </p:spTree>
    <p:extLst>
      <p:ext uri="{BB962C8B-B14F-4D97-AF65-F5344CB8AC3E}">
        <p14:creationId xmlns:p14="http://schemas.microsoft.com/office/powerpoint/2010/main" val="34708753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Rot="1" noChangeAspect="1" noChangeArrowheads="1"/>
          </p:cNvSpPr>
          <p:nvPr>
            <p:ph type="sldImg"/>
          </p:nvPr>
        </p:nvSpPr>
        <p:spPr bwMode="auto">
          <a:xfrm>
            <a:off x="1174750" y="698500"/>
            <a:ext cx="4600575" cy="3451225"/>
          </a:xfrm>
          <a:prstGeom prst="rect">
            <a:avLst/>
          </a:prstGeom>
          <a:solidFill>
            <a:srgbClr val="FFFFFF"/>
          </a:solidFill>
          <a:ln>
            <a:solidFill>
              <a:srgbClr val="000000"/>
            </a:solidFill>
            <a:miter lim="800000"/>
            <a:headEnd/>
            <a:tailEnd/>
          </a:ln>
        </p:spPr>
      </p:sp>
      <p:sp>
        <p:nvSpPr>
          <p:cNvPr id="184323" name="Rectangle 3"/>
          <p:cNvSpPr>
            <a:spLocks noGrp="1" noChangeArrowheads="1"/>
          </p:cNvSpPr>
          <p:nvPr>
            <p:ph type="body" idx="1"/>
          </p:nvPr>
        </p:nvSpPr>
        <p:spPr bwMode="auto">
          <a:xfrm>
            <a:off x="926258" y="4387412"/>
            <a:ext cx="5097559" cy="4155997"/>
          </a:xfrm>
          <a:prstGeom prst="rect">
            <a:avLst/>
          </a:prstGeom>
          <a:solidFill>
            <a:srgbClr val="FFFFFF"/>
          </a:solidFill>
          <a:ln>
            <a:solidFill>
              <a:srgbClr val="000000"/>
            </a:solidFill>
            <a:miter lim="800000"/>
            <a:headEnd/>
            <a:tailEnd/>
          </a:ln>
        </p:spPr>
        <p:txBody>
          <a:bodyPr lIns="92489" tIns="46244" rIns="92489" bIns="46244"/>
          <a:lstStyle/>
          <a:p>
            <a:r>
              <a:rPr lang="en-US"/>
              <a:t>This is the ultimate threat. Managers often have deathbed conversions to become advocates for stockholder wealth maximization, when faced with the threat of a hostile takeover.</a:t>
            </a:r>
          </a:p>
        </p:txBody>
      </p:sp>
    </p:spTree>
    <p:extLst>
      <p:ext uri="{BB962C8B-B14F-4D97-AF65-F5344CB8AC3E}">
        <p14:creationId xmlns:p14="http://schemas.microsoft.com/office/powerpoint/2010/main" val="21676363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Rot="1" noChangeAspect="1" noChangeArrowheads="1" noTextEdit="1"/>
          </p:cNvSpPr>
          <p:nvPr>
            <p:ph type="sldImg"/>
          </p:nvPr>
        </p:nvSpPr>
        <p:spPr>
          <a:ln/>
        </p:spPr>
      </p:sp>
      <p:sp>
        <p:nvSpPr>
          <p:cNvPr id="138243" name="Rectangle 3"/>
          <p:cNvSpPr>
            <a:spLocks noGrp="1" noChangeArrowheads="1"/>
          </p:cNvSpPr>
          <p:nvPr>
            <p:ph type="body" idx="1"/>
          </p:nvPr>
        </p:nvSpPr>
        <p:spPr/>
        <p:txBody>
          <a:bodyPr lIns="90568" tIns="45284" rIns="90568" bIns="45284"/>
          <a:lstStyle/>
          <a:p>
            <a:r>
              <a:rPr lang="en-US"/>
              <a:t>Theme: Corporate finance is not just for investment bankers. No matter what you do, there is a corporate financial aspect to your decisions. </a:t>
            </a:r>
          </a:p>
          <a:p>
            <a:endParaRPr lang="en-US"/>
          </a:p>
          <a:p>
            <a:r>
              <a:rPr lang="en-US"/>
              <a:t>Teaching suggestion: Many people may not be going into what they think are corporate finance jobs. Consequently, they want to be passive participants and let those that are going into corporate finance do the heavy lifting. We need to make them feel involved and consider that what they learn in this class will matter to them in what they do. </a:t>
            </a:r>
          </a:p>
        </p:txBody>
      </p:sp>
    </p:spTree>
    <p:extLst>
      <p:ext uri="{BB962C8B-B14F-4D97-AF65-F5344CB8AC3E}">
        <p14:creationId xmlns:p14="http://schemas.microsoft.com/office/powerpoint/2010/main" val="30465078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Rot="1" noChangeAspect="1" noChangeArrowheads="1"/>
          </p:cNvSpPr>
          <p:nvPr>
            <p:ph type="sldImg"/>
          </p:nvPr>
        </p:nvSpPr>
        <p:spPr bwMode="auto">
          <a:xfrm>
            <a:off x="1174750" y="698500"/>
            <a:ext cx="4600575" cy="3451225"/>
          </a:xfrm>
          <a:prstGeom prst="rect">
            <a:avLst/>
          </a:prstGeom>
          <a:solidFill>
            <a:srgbClr val="FFFFFF"/>
          </a:solidFill>
          <a:ln>
            <a:solidFill>
              <a:srgbClr val="000000"/>
            </a:solidFill>
            <a:miter lim="800000"/>
            <a:headEnd/>
            <a:tailEnd/>
          </a:ln>
        </p:spPr>
      </p:sp>
      <p:sp>
        <p:nvSpPr>
          <p:cNvPr id="173059" name="Rectangle 3"/>
          <p:cNvSpPr>
            <a:spLocks noGrp="1" noChangeArrowheads="1"/>
          </p:cNvSpPr>
          <p:nvPr>
            <p:ph type="body" idx="1"/>
          </p:nvPr>
        </p:nvSpPr>
        <p:spPr bwMode="auto">
          <a:xfrm>
            <a:off x="926258" y="4387412"/>
            <a:ext cx="5097559" cy="4155997"/>
          </a:xfrm>
          <a:prstGeom prst="rect">
            <a:avLst/>
          </a:prstGeom>
          <a:solidFill>
            <a:srgbClr val="FFFFFF"/>
          </a:solidFill>
          <a:ln>
            <a:solidFill>
              <a:srgbClr val="000000"/>
            </a:solidFill>
            <a:miter lim="800000"/>
            <a:headEnd/>
            <a:tailEnd/>
          </a:ln>
        </p:spPr>
        <p:txBody>
          <a:bodyPr lIns="92489" tIns="46244" rIns="92489" bIns="46244"/>
          <a:lstStyle/>
          <a:p>
            <a:r>
              <a:rPr lang="en-US"/>
              <a:t>Consider an example of Bre-X, which told markets that it had found one of the largest gold reserves in the world in Indonesia in the early 1990s. In 1997, it was revealed that there was no gold, and that the firm had salted the mine with gold to fool investors. When the news eventually came out, the stock price dropped to zero.</a:t>
            </a:r>
          </a:p>
          <a:p>
            <a:r>
              <a:rPr lang="en-US"/>
              <a:t>Bre-X was followed by 9 analysts, all of whom professed to be shocked by the revelation. </a:t>
            </a:r>
          </a:p>
        </p:txBody>
      </p:sp>
    </p:spTree>
    <p:extLst>
      <p:ext uri="{BB962C8B-B14F-4D97-AF65-F5344CB8AC3E}">
        <p14:creationId xmlns:p14="http://schemas.microsoft.com/office/powerpoint/2010/main" val="32340051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Rot="1" noChangeAspect="1" noChangeArrowheads="1"/>
          </p:cNvSpPr>
          <p:nvPr>
            <p:ph type="sldImg"/>
          </p:nvPr>
        </p:nvSpPr>
        <p:spPr bwMode="auto">
          <a:xfrm>
            <a:off x="1174750" y="698500"/>
            <a:ext cx="4600575" cy="3451225"/>
          </a:xfrm>
          <a:prstGeom prst="rect">
            <a:avLst/>
          </a:prstGeom>
          <a:solidFill>
            <a:srgbClr val="FFFFFF"/>
          </a:solidFill>
          <a:ln>
            <a:solidFill>
              <a:srgbClr val="000000"/>
            </a:solidFill>
            <a:miter lim="800000"/>
            <a:headEnd/>
            <a:tailEnd/>
          </a:ln>
        </p:spPr>
      </p:sp>
      <p:sp>
        <p:nvSpPr>
          <p:cNvPr id="188419" name="Rectangle 3"/>
          <p:cNvSpPr>
            <a:spLocks noGrp="1" noChangeArrowheads="1"/>
          </p:cNvSpPr>
          <p:nvPr>
            <p:ph type="body" idx="1"/>
          </p:nvPr>
        </p:nvSpPr>
        <p:spPr bwMode="auto">
          <a:xfrm>
            <a:off x="926258" y="4387412"/>
            <a:ext cx="5097559" cy="4155997"/>
          </a:xfrm>
          <a:prstGeom prst="rect">
            <a:avLst/>
          </a:prstGeom>
          <a:solidFill>
            <a:srgbClr val="FFFFFF"/>
          </a:solidFill>
          <a:ln>
            <a:solidFill>
              <a:srgbClr val="000000"/>
            </a:solidFill>
            <a:miter lim="800000"/>
            <a:headEnd/>
            <a:tailEnd/>
          </a:ln>
        </p:spPr>
        <p:txBody>
          <a:bodyPr lIns="92489" tIns="46244" rIns="92489" bIns="46244"/>
          <a:lstStyle/>
          <a:p>
            <a:r>
              <a:rPr lang="en-US"/>
              <a:t>The distinction between the US and most foreign markets is the existence of a private market for information. In many countries, firms are the only source of information about themselves, leading to very biased information.</a:t>
            </a:r>
          </a:p>
          <a:p>
            <a:r>
              <a:rPr lang="en-US"/>
              <a:t>The more avenues there are for investors to trade on information (including option markets), the more likely it is that prices will contain that information.</a:t>
            </a:r>
          </a:p>
        </p:txBody>
      </p:sp>
    </p:spTree>
    <p:extLst>
      <p:ext uri="{BB962C8B-B14F-4D97-AF65-F5344CB8AC3E}">
        <p14:creationId xmlns:p14="http://schemas.microsoft.com/office/powerpoint/2010/main" val="35593358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Rot="1" noChangeAspect="1" noChangeArrowheads="1"/>
          </p:cNvSpPr>
          <p:nvPr>
            <p:ph type="sldImg"/>
          </p:nvPr>
        </p:nvSpPr>
        <p:spPr bwMode="auto">
          <a:xfrm>
            <a:off x="1174750" y="698500"/>
            <a:ext cx="4600575" cy="3451225"/>
          </a:xfrm>
          <a:prstGeom prst="rect">
            <a:avLst/>
          </a:prstGeom>
          <a:solidFill>
            <a:srgbClr val="FFFFFF"/>
          </a:solidFill>
          <a:ln>
            <a:solidFill>
              <a:srgbClr val="000000"/>
            </a:solidFill>
            <a:miter lim="800000"/>
            <a:headEnd/>
            <a:tailEnd/>
          </a:ln>
        </p:spPr>
      </p:sp>
      <p:sp>
        <p:nvSpPr>
          <p:cNvPr id="178179" name="Rectangle 3"/>
          <p:cNvSpPr>
            <a:spLocks noGrp="1" noChangeArrowheads="1"/>
          </p:cNvSpPr>
          <p:nvPr>
            <p:ph type="body" idx="1"/>
          </p:nvPr>
        </p:nvSpPr>
        <p:spPr bwMode="auto">
          <a:xfrm>
            <a:off x="926258" y="4387412"/>
            <a:ext cx="5097559" cy="4155997"/>
          </a:xfrm>
          <a:prstGeom prst="rect">
            <a:avLst/>
          </a:prstGeom>
          <a:solidFill>
            <a:srgbClr val="FFFFFF"/>
          </a:solidFill>
          <a:ln>
            <a:solidFill>
              <a:srgbClr val="000000"/>
            </a:solidFill>
            <a:miter lim="800000"/>
            <a:headEnd/>
            <a:tailEnd/>
          </a:ln>
        </p:spPr>
        <p:txBody>
          <a:bodyPr lIns="92489" tIns="46244" rIns="92489" bIns="46244"/>
          <a:lstStyle/>
          <a:p>
            <a:r>
              <a:rPr lang="en-US" dirty="0"/>
              <a:t>The Shiller effect - stock prices are much volatile than justified by looking at the underlying dividends and other fundamentals - is debatable. While people often present anecdotal evidence on the phenomenon, they under estimate the volatility of the underlying fundamentals.</a:t>
            </a:r>
          </a:p>
          <a:p>
            <a:r>
              <a:rPr lang="en-US" dirty="0"/>
              <a:t>Corporate strategists, like Michael Porter, argue that market prices are based upon short term forecasts of earnings and do not factor in the long term.</a:t>
            </a:r>
          </a:p>
          <a:p>
            <a:r>
              <a:rPr lang="en-US" dirty="0"/>
              <a:t>In markets outside the US, the argument is that prices are moved by insiders and that they have no relationship to value.</a:t>
            </a:r>
          </a:p>
        </p:txBody>
      </p:sp>
    </p:spTree>
    <p:extLst>
      <p:ext uri="{BB962C8B-B14F-4D97-AF65-F5344CB8AC3E}">
        <p14:creationId xmlns:p14="http://schemas.microsoft.com/office/powerpoint/2010/main" val="2530006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Rot="1" noChangeAspect="1" noChangeArrowheads="1"/>
          </p:cNvSpPr>
          <p:nvPr>
            <p:ph type="sldImg"/>
          </p:nvPr>
        </p:nvSpPr>
        <p:spPr bwMode="auto">
          <a:xfrm>
            <a:off x="1174750" y="698500"/>
            <a:ext cx="4600575" cy="3451225"/>
          </a:xfrm>
          <a:prstGeom prst="rect">
            <a:avLst/>
          </a:prstGeom>
          <a:solidFill>
            <a:srgbClr val="FFFFFF"/>
          </a:solidFill>
          <a:ln>
            <a:solidFill>
              <a:srgbClr val="000000"/>
            </a:solidFill>
            <a:miter lim="800000"/>
            <a:headEnd/>
            <a:tailEnd/>
          </a:ln>
        </p:spPr>
      </p:sp>
      <p:sp>
        <p:nvSpPr>
          <p:cNvPr id="175107" name="Rectangle 3"/>
          <p:cNvSpPr>
            <a:spLocks noGrp="1" noChangeArrowheads="1"/>
          </p:cNvSpPr>
          <p:nvPr>
            <p:ph type="body" idx="1"/>
          </p:nvPr>
        </p:nvSpPr>
        <p:spPr bwMode="auto">
          <a:xfrm>
            <a:off x="926258" y="4387412"/>
            <a:ext cx="5097559" cy="4155997"/>
          </a:xfrm>
          <a:prstGeom prst="rect">
            <a:avLst/>
          </a:prstGeom>
          <a:solidFill>
            <a:srgbClr val="FFFFFF"/>
          </a:solidFill>
          <a:ln>
            <a:solidFill>
              <a:srgbClr val="000000"/>
            </a:solidFill>
            <a:miter lim="800000"/>
            <a:headEnd/>
            <a:tailEnd/>
          </a:ln>
        </p:spPr>
        <p:txBody>
          <a:bodyPr lIns="92489" tIns="46244" rIns="92489" bIns="46244"/>
          <a:lstStyle/>
          <a:p>
            <a:r>
              <a:rPr lang="en-US" dirty="0"/>
              <a:t>Note that the price increases tend to be small, since these announcements tend to affect value by only small amounts. The effect seems to correlate with the weightiness of each announcement, being lower for product strategy announcements (which might signify little or no real investment) and being higher for the other three.</a:t>
            </a:r>
          </a:p>
          <a:p>
            <a:r>
              <a:rPr lang="en-US" dirty="0"/>
              <a:t>Markets also tend to be discriminating and look at both the type of business where the R&amp;D is being spent (Intel versus Kellogg) and the track record of the managers spending the money.</a:t>
            </a:r>
          </a:p>
        </p:txBody>
      </p:sp>
    </p:spTree>
    <p:extLst>
      <p:ext uri="{BB962C8B-B14F-4D97-AF65-F5344CB8AC3E}">
        <p14:creationId xmlns:p14="http://schemas.microsoft.com/office/powerpoint/2010/main" val="270791303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Rot="1" noChangeAspect="1" noChangeArrowheads="1"/>
          </p:cNvSpPr>
          <p:nvPr>
            <p:ph type="sldImg"/>
          </p:nvPr>
        </p:nvSpPr>
        <p:spPr bwMode="auto">
          <a:xfrm>
            <a:off x="1174750" y="698500"/>
            <a:ext cx="4600575" cy="3451225"/>
          </a:xfrm>
          <a:prstGeom prst="rect">
            <a:avLst/>
          </a:prstGeom>
          <a:solidFill>
            <a:srgbClr val="FFFFFF"/>
          </a:solidFill>
          <a:ln>
            <a:solidFill>
              <a:srgbClr val="000000"/>
            </a:solidFill>
            <a:miter lim="800000"/>
            <a:headEnd/>
            <a:tailEnd/>
          </a:ln>
        </p:spPr>
      </p:sp>
      <p:sp>
        <p:nvSpPr>
          <p:cNvPr id="180227" name="Rectangle 3"/>
          <p:cNvSpPr>
            <a:spLocks noGrp="1" noChangeArrowheads="1"/>
          </p:cNvSpPr>
          <p:nvPr>
            <p:ph type="body" idx="1"/>
          </p:nvPr>
        </p:nvSpPr>
        <p:spPr bwMode="auto">
          <a:xfrm>
            <a:off x="926258" y="4387412"/>
            <a:ext cx="5097559" cy="4155997"/>
          </a:xfrm>
          <a:prstGeom prst="rect">
            <a:avLst/>
          </a:prstGeom>
          <a:solidFill>
            <a:srgbClr val="FFFFFF"/>
          </a:solidFill>
          <a:ln>
            <a:solidFill>
              <a:srgbClr val="000000"/>
            </a:solidFill>
            <a:miter lim="800000"/>
            <a:headEnd/>
            <a:tailEnd/>
          </a:ln>
        </p:spPr>
        <p:txBody>
          <a:bodyPr lIns="92489" tIns="46244" rIns="92489" bIns="46244"/>
          <a:lstStyle/>
          <a:p>
            <a:r>
              <a:rPr lang="en-US"/>
              <a:t>Social costs and benefits exist in almost every financial decision.</a:t>
            </a:r>
          </a:p>
        </p:txBody>
      </p:sp>
    </p:spTree>
    <p:extLst>
      <p:ext uri="{BB962C8B-B14F-4D97-AF65-F5344CB8AC3E}">
        <p14:creationId xmlns:p14="http://schemas.microsoft.com/office/powerpoint/2010/main" val="35368913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Grp="1" noRot="1" noChangeAspect="1" noChangeArrowheads="1"/>
          </p:cNvSpPr>
          <p:nvPr>
            <p:ph type="sldImg"/>
          </p:nvPr>
        </p:nvSpPr>
        <p:spPr bwMode="auto">
          <a:xfrm>
            <a:off x="1174750" y="698500"/>
            <a:ext cx="4600575" cy="3451225"/>
          </a:xfrm>
          <a:prstGeom prst="rect">
            <a:avLst/>
          </a:prstGeom>
          <a:solidFill>
            <a:srgbClr val="FFFFFF"/>
          </a:solidFill>
          <a:ln>
            <a:solidFill>
              <a:srgbClr val="000000"/>
            </a:solidFill>
            <a:miter lim="800000"/>
            <a:headEnd/>
            <a:tailEnd/>
          </a:ln>
        </p:spPr>
      </p:sp>
      <p:sp>
        <p:nvSpPr>
          <p:cNvPr id="190467" name="Rectangle 3"/>
          <p:cNvSpPr>
            <a:spLocks noGrp="1" noChangeArrowheads="1"/>
          </p:cNvSpPr>
          <p:nvPr>
            <p:ph type="body" idx="1"/>
          </p:nvPr>
        </p:nvSpPr>
        <p:spPr bwMode="auto">
          <a:xfrm>
            <a:off x="926258" y="4387412"/>
            <a:ext cx="5097559" cy="4155997"/>
          </a:xfrm>
          <a:prstGeom prst="rect">
            <a:avLst/>
          </a:prstGeom>
          <a:solidFill>
            <a:srgbClr val="FFFFFF"/>
          </a:solidFill>
          <a:ln>
            <a:solidFill>
              <a:srgbClr val="000000"/>
            </a:solidFill>
            <a:miter lim="800000"/>
            <a:headEnd/>
            <a:tailEnd/>
          </a:ln>
        </p:spPr>
        <p:txBody>
          <a:bodyPr lIns="92489" tIns="46244" rIns="92489" bIns="46244"/>
          <a:lstStyle/>
          <a:p>
            <a:r>
              <a:rPr lang="en-US"/>
              <a:t>None of these measures is perfect or complete, but they reflect the tug-of-war between private and public interests.</a:t>
            </a:r>
          </a:p>
          <a:p>
            <a:endParaRPr lang="en-US"/>
          </a:p>
        </p:txBody>
      </p:sp>
    </p:spTree>
    <p:extLst>
      <p:ext uri="{BB962C8B-B14F-4D97-AF65-F5344CB8AC3E}">
        <p14:creationId xmlns:p14="http://schemas.microsoft.com/office/powerpoint/2010/main" val="427732340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lIns="90568" tIns="45284" rIns="90568" bIns="45284">
            <a:normAutofit/>
          </a:bodyPr>
          <a:lstStyle/>
          <a:p>
            <a:endParaRPr lang="en-US"/>
          </a:p>
        </p:txBody>
      </p:sp>
    </p:spTree>
    <p:extLst>
      <p:ext uri="{BB962C8B-B14F-4D97-AF65-F5344CB8AC3E}">
        <p14:creationId xmlns:p14="http://schemas.microsoft.com/office/powerpoint/2010/main" val="15341984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lIns="90568" tIns="45284" rIns="90568" bIns="45284">
            <a:normAutofit/>
          </a:bodyPr>
          <a:lstStyle/>
          <a:p>
            <a:endParaRPr lang="en-US"/>
          </a:p>
        </p:txBody>
      </p:sp>
    </p:spTree>
    <p:extLst>
      <p:ext uri="{BB962C8B-B14F-4D97-AF65-F5344CB8AC3E}">
        <p14:creationId xmlns:p14="http://schemas.microsoft.com/office/powerpoint/2010/main" val="40088320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lIns="90568" tIns="45284" rIns="90568" bIns="45284">
            <a:normAutofit/>
          </a:bodyPr>
          <a:lstStyle/>
          <a:p>
            <a:endParaRPr lang="en-US"/>
          </a:p>
        </p:txBody>
      </p:sp>
    </p:spTree>
    <p:extLst>
      <p:ext uri="{BB962C8B-B14F-4D97-AF65-F5344CB8AC3E}">
        <p14:creationId xmlns:p14="http://schemas.microsoft.com/office/powerpoint/2010/main" val="34907745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lIns="90568" tIns="45284" rIns="90568" bIns="45284">
            <a:normAutofit/>
          </a:bodyPr>
          <a:lstStyle/>
          <a:p>
            <a:endParaRPr lang="en-US"/>
          </a:p>
        </p:txBody>
      </p:sp>
    </p:spTree>
    <p:extLst>
      <p:ext uri="{BB962C8B-B14F-4D97-AF65-F5344CB8AC3E}">
        <p14:creationId xmlns:p14="http://schemas.microsoft.com/office/powerpoint/2010/main" val="12619978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lIns="90568" tIns="45284" rIns="90568" bIns="45284">
            <a:normAutofit/>
          </a:bodyPr>
          <a:lstStyle/>
          <a:p>
            <a:endParaRPr lang="en-US"/>
          </a:p>
        </p:txBody>
      </p:sp>
    </p:spTree>
    <p:extLst>
      <p:ext uri="{BB962C8B-B14F-4D97-AF65-F5344CB8AC3E}">
        <p14:creationId xmlns:p14="http://schemas.microsoft.com/office/powerpoint/2010/main" val="42703609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lIns="90568" tIns="45284" rIns="90568" bIns="45284">
            <a:normAutofit/>
          </a:bodyPr>
          <a:lstStyle/>
          <a:p>
            <a:endParaRPr lang="en-US"/>
          </a:p>
        </p:txBody>
      </p:sp>
    </p:spTree>
    <p:extLst>
      <p:ext uri="{BB962C8B-B14F-4D97-AF65-F5344CB8AC3E}">
        <p14:creationId xmlns:p14="http://schemas.microsoft.com/office/powerpoint/2010/main" val="8866255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lIns="90568" tIns="45284" rIns="90568" bIns="45284">
            <a:normAutofit/>
          </a:bodyPr>
          <a:lstStyle/>
          <a:p>
            <a:endParaRPr lang="en-US"/>
          </a:p>
        </p:txBody>
      </p:sp>
    </p:spTree>
    <p:extLst>
      <p:ext uri="{BB962C8B-B14F-4D97-AF65-F5344CB8AC3E}">
        <p14:creationId xmlns:p14="http://schemas.microsoft.com/office/powerpoint/2010/main" val="31526186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lIns="90568" tIns="45284" rIns="90568" bIns="45284">
            <a:normAutofit/>
          </a:bodyPr>
          <a:lstStyle/>
          <a:p>
            <a:endParaRPr lang="en-US"/>
          </a:p>
        </p:txBody>
      </p:sp>
    </p:spTree>
    <p:extLst>
      <p:ext uri="{BB962C8B-B14F-4D97-AF65-F5344CB8AC3E}">
        <p14:creationId xmlns:p14="http://schemas.microsoft.com/office/powerpoint/2010/main" val="4693457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auto">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p>
        </p:txBody>
      </p:sp>
      <p:sp>
        <p:nvSpPr>
          <p:cNvPr id="16" name="Rectangle 15"/>
          <p:cNvSpPr>
            <a:spLocks noChangeArrowheads="1"/>
          </p:cNvSpPr>
          <p:nvPr/>
        </p:nvSpPr>
        <p:spPr bwMode="auto">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p>
        </p:txBody>
      </p:sp>
      <p:sp>
        <p:nvSpPr>
          <p:cNvPr id="12" name="Rectangle 11"/>
          <p:cNvSpPr>
            <a:spLocks noChangeArrowheads="1"/>
          </p:cNvSpPr>
          <p:nvPr/>
        </p:nvSpPr>
        <p:spPr bwMode="auto">
          <a:xfrm>
            <a:off x="152400" y="6400800"/>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endParaRPr lang="en-US" dirty="0"/>
          </a:p>
        </p:txBody>
      </p:sp>
      <p:sp>
        <p:nvSpPr>
          <p:cNvPr id="28" name="Date Placeholder 27"/>
          <p:cNvSpPr>
            <a:spLocks noGrp="1"/>
          </p:cNvSpPr>
          <p:nvPr>
            <p:ph type="dt" sz="half" idx="10"/>
          </p:nvPr>
        </p:nvSpPr>
        <p:spPr/>
        <p:txBody>
          <a:bodyPr/>
          <a:lstStyle/>
          <a:p>
            <a:endParaRPr lang="en-US"/>
          </a:p>
        </p:txBody>
      </p:sp>
      <p:sp>
        <p:nvSpPr>
          <p:cNvPr id="17" name="Footer Placeholder 16"/>
          <p:cNvSpPr>
            <a:spLocks noGrp="1"/>
          </p:cNvSpPr>
          <p:nvPr>
            <p:ph type="ftr" sz="quarter" idx="11"/>
          </p:nvPr>
        </p:nvSpPr>
        <p:spPr/>
        <p:txBody>
          <a:bodyPr/>
          <a:lstStyle/>
          <a:p>
            <a:r>
              <a:rPr lang="en-US"/>
              <a:t>Copyright © 2007 Pearson Addison-Wesley. All rights reserved.</a:t>
            </a:r>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p>
        </p:txBody>
      </p:sp>
      <p:sp>
        <p:nvSpPr>
          <p:cNvPr id="10" name="Rectangle 9"/>
          <p:cNvSpPr>
            <a:spLocks noChangeArrowheads="1"/>
          </p:cNvSpPr>
          <p:nvPr/>
        </p:nvSpPr>
        <p:spPr bwMode="auto">
          <a:xfrm>
            <a:off x="155448"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p>
        </p:txBody>
      </p:sp>
      <p:sp>
        <p:nvSpPr>
          <p:cNvPr id="18" name="Rectangle 17"/>
          <p:cNvSpPr>
            <a:spLocks noChangeArrowheads="1"/>
          </p:cNvSpPr>
          <p:nvPr/>
        </p:nvSpPr>
        <p:spPr bwMode="auto">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p>
        </p:txBody>
      </p:sp>
      <p:sp>
        <p:nvSpPr>
          <p:cNvPr id="19" name="Rectangle 18"/>
          <p:cNvSpPr>
            <a:spLocks noChangeArrowheads="1"/>
          </p:cNvSpPr>
          <p:nvPr/>
        </p:nvSpPr>
        <p:spPr bwMode="auto">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EAB534A1-6402-488B-A652-E469620D7916}" type="slidenum">
              <a:rPr lang="en-US" smtClean="0">
                <a:solidFill>
                  <a:schemeClr val="accent3">
                    <a:shade val="75000"/>
                  </a:schemeClr>
                </a:solidFill>
              </a:rPr>
              <a:pPr/>
              <a:t>‹#›</a:t>
            </a:fld>
            <a:endParaRPr lang="en-US" dirty="0">
              <a:solidFill>
                <a:schemeClr val="accent3">
                  <a:shade val="75000"/>
                </a:schemeClr>
              </a:solidFill>
            </a:endParaRPr>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lang="en-US"/>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458200" cy="1143000"/>
          </a:xfrm>
        </p:spPr>
        <p:txBody>
          <a:bodyPr/>
          <a:lstStyle/>
          <a:p>
            <a:r>
              <a:rPr lang="en-US"/>
              <a:t>Click to edit Master title style</a:t>
            </a:r>
          </a:p>
        </p:txBody>
      </p:sp>
      <p:sp>
        <p:nvSpPr>
          <p:cNvPr id="3" name="Content Placeholder 2"/>
          <p:cNvSpPr>
            <a:spLocks noGrp="1"/>
          </p:cNvSpPr>
          <p:nvPr>
            <p:ph sz="half" idx="1"/>
          </p:nvPr>
        </p:nvSpPr>
        <p:spPr>
          <a:xfrm>
            <a:off x="304800" y="1524000"/>
            <a:ext cx="8458200" cy="23241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04800" y="4000500"/>
            <a:ext cx="8458200" cy="23241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a:xfrm>
            <a:off x="304800" y="6477000"/>
            <a:ext cx="3962400" cy="228600"/>
          </a:xfrm>
        </p:spPr>
        <p:txBody>
          <a:bodyPr/>
          <a:lstStyle>
            <a:lvl1pPr>
              <a:defRPr/>
            </a:lvl1pPr>
          </a:lstStyle>
          <a:p>
            <a:r>
              <a:rPr lang="en-US"/>
              <a:t>Copyright © 2007 Pearson Addison-Wesley. All rights reserved.</a:t>
            </a:r>
          </a:p>
        </p:txBody>
      </p:sp>
      <p:sp>
        <p:nvSpPr>
          <p:cNvPr id="6" name="Slide Number Placeholder 5"/>
          <p:cNvSpPr>
            <a:spLocks noGrp="1"/>
          </p:cNvSpPr>
          <p:nvPr>
            <p:ph type="sldNum" sz="quarter" idx="11"/>
          </p:nvPr>
        </p:nvSpPr>
        <p:spPr>
          <a:xfrm>
            <a:off x="6858000" y="6477000"/>
            <a:ext cx="1905000" cy="228600"/>
          </a:xfrm>
        </p:spPr>
        <p:txBody>
          <a:bodyPr/>
          <a:lstStyle>
            <a:lvl1pPr>
              <a:defRPr/>
            </a:lvl1pPr>
          </a:lstStyle>
          <a:p>
            <a:r>
              <a:rPr lang="en-US"/>
              <a:t>10-</a:t>
            </a:r>
            <a:fld id="{342650B0-A0D7-4DCE-999A-8DE9B31F65C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lang="en-US"/>
              <a:t>Click to edit Master title style</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Copyright © 2007 Pearson Addison-Wesley. All rights reserved.</a:t>
            </a:r>
          </a:p>
        </p:txBody>
      </p:sp>
      <p:sp>
        <p:nvSpPr>
          <p:cNvPr id="6" name="Slide Number Placeholder 5"/>
          <p:cNvSpPr>
            <a:spLocks noGrp="1"/>
          </p:cNvSpPr>
          <p:nvPr>
            <p:ph type="sldNum" sz="quarter" idx="12"/>
          </p:nvPr>
        </p:nvSpPr>
        <p:spPr/>
        <p:txBody>
          <a:bodyPr/>
          <a:lstStyle/>
          <a:p>
            <a:fld id="{E8C80D2A-EA4E-4A37-A9DF-772D0EA46EC5}" type="slidenum">
              <a:rPr lang="en-US" smtClean="0"/>
              <a:pPr/>
              <a:t>‹#›</a:t>
            </a:fld>
            <a:endParaRPr lang="en-US" dirty="0"/>
          </a:p>
        </p:txBody>
      </p:sp>
      <p:sp>
        <p:nvSpPr>
          <p:cNvPr id="8" name="Content Placeholder 7"/>
          <p:cNvSpPr>
            <a:spLocks noGrp="1"/>
          </p:cNvSpPr>
          <p:nvPr>
            <p:ph sz="quarter" idx="13"/>
          </p:nvPr>
        </p:nvSpPr>
        <p:spPr>
          <a:xfrm>
            <a:off x="301752" y="1295400"/>
            <a:ext cx="8503920" cy="4803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auto">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p>
        </p:txBody>
      </p:sp>
      <p:sp>
        <p:nvSpPr>
          <p:cNvPr id="15" name="Rectangle 14"/>
          <p:cNvSpPr>
            <a:spLocks noChangeArrowheads="1"/>
          </p:cNvSpPr>
          <p:nvPr/>
        </p:nvSpPr>
        <p:spPr bwMode="auto">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p>
        </p:txBody>
      </p:sp>
      <p:sp>
        <p:nvSpPr>
          <p:cNvPr id="16" name="Rectangle 15"/>
          <p:cNvSpPr>
            <a:spLocks noChangeArrowheads="1"/>
          </p:cNvSpPr>
          <p:nvPr/>
        </p:nvSpPr>
        <p:spPr bwMode="auto">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p>
        </p:txBody>
      </p:sp>
      <p:sp>
        <p:nvSpPr>
          <p:cNvPr id="18" name="Rectangle 17"/>
          <p:cNvSpPr>
            <a:spLocks noChangeArrowheads="1"/>
          </p:cNvSpPr>
          <p:nvPr/>
        </p:nvSpPr>
        <p:spPr bwMode="auto">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p>
        </p:txBody>
      </p:sp>
      <p:sp>
        <p:nvSpPr>
          <p:cNvPr id="19" name="Rectangle 18"/>
          <p:cNvSpPr>
            <a:spLocks noChangeArrowheads="1"/>
          </p:cNvSpPr>
          <p:nvPr/>
        </p:nvSpPr>
        <p:spPr bwMode="auto">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68426" y="2743200"/>
            <a:ext cx="6480174" cy="1673225"/>
          </a:xfrm>
        </p:spPr>
        <p:txBody>
          <a:bodyPr anchor="t"/>
          <a:lstStyle>
            <a:lvl1pPr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3" name="Rectangle 12"/>
          <p:cNvSpPr>
            <a:spLocks noChangeArrowheads="1"/>
          </p:cNvSpPr>
          <p:nvPr/>
        </p:nvSpPr>
        <p:spPr bwMode="auto">
          <a:xfrm>
            <a:off x="149352" y="6383319"/>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p>
        </p:txBody>
      </p:sp>
      <p:sp>
        <p:nvSpPr>
          <p:cNvPr id="14" name="Rectangle 13"/>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p>
        </p:txBody>
      </p:sp>
      <p:sp>
        <p:nvSpPr>
          <p:cNvPr id="5" name="Footer Placeholder 4"/>
          <p:cNvSpPr>
            <a:spLocks noGrp="1"/>
          </p:cNvSpPr>
          <p:nvPr>
            <p:ph type="ftr" sz="quarter" idx="11"/>
          </p:nvPr>
        </p:nvSpPr>
        <p:spPr/>
        <p:txBody>
          <a:bodyPr/>
          <a:lstStyle/>
          <a:p>
            <a:r>
              <a:rPr lang="en-US"/>
              <a:t>Copyright © 2007 Pearson Addison-Wesley. All rights reserved.</a:t>
            </a:r>
          </a:p>
        </p:txBody>
      </p:sp>
      <p:sp>
        <p:nvSpPr>
          <p:cNvPr id="4" name="Date Placeholder 3"/>
          <p:cNvSpPr>
            <a:spLocks noGrp="1"/>
          </p:cNvSpPr>
          <p:nvPr>
            <p:ph type="dt" sz="half" idx="10"/>
          </p:nvPr>
        </p:nvSpPr>
        <p:spPr/>
        <p:txBody>
          <a:bodyPr/>
          <a:lstStyle/>
          <a:p>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6" name="Slide Number Placeholder 5"/>
          <p:cNvSpPr>
            <a:spLocks noGrp="1"/>
          </p:cNvSpPr>
          <p:nvPr>
            <p:ph type="sldNum" sz="quarter" idx="12"/>
          </p:nvPr>
        </p:nvSpPr>
        <p:spPr>
          <a:xfrm>
            <a:off x="4343400" y="2177976"/>
            <a:ext cx="457200" cy="441325"/>
          </a:xfrm>
        </p:spPr>
        <p:txBody>
          <a:bodyPr/>
          <a:lstStyle>
            <a:lvl1pPr>
              <a:defRPr>
                <a:solidFill>
                  <a:schemeClr val="accent3">
                    <a:shade val="75000"/>
                  </a:schemeClr>
                </a:solidFill>
              </a:defRPr>
            </a:lvl1pPr>
          </a:lstStyle>
          <a:p>
            <a:fld id="{E8C80D2A-EA4E-4A37-A9DF-772D0EA46EC5}" type="slidenum">
              <a:rPr lang="en-US" smtClean="0">
                <a:solidFill>
                  <a:schemeClr val="accent3">
                    <a:shade val="75000"/>
                  </a:schemeClr>
                </a:solidFill>
              </a:rPr>
              <a:pPr/>
              <a:t>‹#›</a:t>
            </a:fld>
            <a:endParaRPr lang="en-US" dirty="0">
              <a:solidFill>
                <a:schemeClr val="accent3">
                  <a:shade val="75000"/>
                </a:schemeClr>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lang="en-US"/>
              <a:t>Click to edit Master title style</a:t>
            </a:r>
          </a:p>
        </p:txBody>
      </p:sp>
      <p:sp>
        <p:nvSpPr>
          <p:cNvPr id="5" name="Date Placeholder 4"/>
          <p:cNvSpPr>
            <a:spLocks noGrp="1"/>
          </p:cNvSpPr>
          <p:nvPr>
            <p:ph type="dt" sz="half" idx="10"/>
          </p:nvPr>
        </p:nvSpPr>
        <p:spPr>
          <a:xfrm>
            <a:off x="5791200" y="6409944"/>
            <a:ext cx="3044952" cy="365760"/>
          </a:xfrm>
        </p:spPr>
        <p:txBody>
          <a:bodyPr/>
          <a:lstStyle/>
          <a:p>
            <a:endParaRPr lang="en-US"/>
          </a:p>
        </p:txBody>
      </p:sp>
      <p:sp>
        <p:nvSpPr>
          <p:cNvPr id="6" name="Footer Placeholder 5"/>
          <p:cNvSpPr>
            <a:spLocks noGrp="1"/>
          </p:cNvSpPr>
          <p:nvPr>
            <p:ph type="ftr" sz="quarter" idx="11"/>
          </p:nvPr>
        </p:nvSpPr>
        <p:spPr/>
        <p:txBody>
          <a:bodyPr/>
          <a:lstStyle/>
          <a:p>
            <a:r>
              <a:rPr lang="en-US"/>
              <a:t>Copyright © 2007 Pearson Addison-Wesley. All rights reserved.</a:t>
            </a:r>
            <a:endParaRPr lang="en-US" dirty="0"/>
          </a:p>
        </p:txBody>
      </p:sp>
      <p:sp>
        <p:nvSpPr>
          <p:cNvPr id="7" name="Slide Number Placeholder 6"/>
          <p:cNvSpPr>
            <a:spLocks noGrp="1"/>
          </p:cNvSpPr>
          <p:nvPr>
            <p:ph type="sldNum" sz="quarter" idx="12"/>
          </p:nvPr>
        </p:nvSpPr>
        <p:spPr/>
        <p:txBody>
          <a:bodyPr/>
          <a:lstStyle/>
          <a:p>
            <a:fld id="{E8C80D2A-EA4E-4A37-A9DF-772D0EA46EC5}" type="slidenum">
              <a:rPr lang="en-US" smtClean="0"/>
              <a:pPr/>
              <a:t>‹#›</a:t>
            </a:fld>
            <a:endParaRPr lang="en-US"/>
          </a:p>
        </p:txBody>
      </p:sp>
      <p:sp>
        <p:nvSpPr>
          <p:cNvPr id="8" name="Straight Connector 7"/>
          <p:cNvSpPr>
            <a:spLocks noChangeShapeType="1"/>
          </p:cNvSpPr>
          <p:nvPr/>
        </p:nvSpPr>
        <p:spPr bwMode="auto">
          <a:xfrm flipV="1">
            <a:off x="4572000" y="1548889"/>
            <a:ext cx="0" cy="4846320"/>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a:p>
        </p:txBody>
      </p:sp>
      <p:sp>
        <p:nvSpPr>
          <p:cNvPr id="10" name="Content Placeholder 9"/>
          <p:cNvSpPr>
            <a:spLocks noGrp="1"/>
          </p:cNvSpPr>
          <p:nvPr>
            <p:ph sz="quarter" idx="13"/>
          </p:nvPr>
        </p:nvSpPr>
        <p:spPr>
          <a:xfrm>
            <a:off x="301752" y="1371600"/>
            <a:ext cx="4038600" cy="46817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11"/>
          <p:cNvSpPr>
            <a:spLocks noGrp="1"/>
          </p:cNvSpPr>
          <p:nvPr>
            <p:ph sz="quarter" idx="14"/>
          </p:nvPr>
        </p:nvSpPr>
        <p:spPr>
          <a:xfrm>
            <a:off x="4800600" y="1371600"/>
            <a:ext cx="4038600" cy="46817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bg>
      <p:bgRef idx="1001">
        <a:schemeClr val="bg2"/>
      </p:bgRef>
    </p:bg>
    <p:spTree>
      <p:nvGrpSpPr>
        <p:cNvPr id="1" name=""/>
        <p:cNvGrpSpPr/>
        <p:nvPr/>
      </p:nvGrpSpPr>
      <p:grpSpPr>
        <a:xfrm>
          <a:off x="0" y="0"/>
          <a:ext cx="0" cy="0"/>
          <a:chOff x="0" y="0"/>
          <a:chExt cx="0" cy="0"/>
        </a:xfrm>
      </p:grpSpPr>
      <p:sp>
        <p:nvSpPr>
          <p:cNvPr id="20" name="Rectangle 19"/>
          <p:cNvSpPr>
            <a:spLocks noChangeArrowheads="1"/>
          </p:cNvSpPr>
          <p:nvPr/>
        </p:nvSpPr>
        <p:spPr bwMode="auto">
          <a:xfrm>
            <a:off x="0" y="0"/>
            <a:ext cx="9144000" cy="1295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p>
        </p:txBody>
      </p:sp>
      <p:sp>
        <p:nvSpPr>
          <p:cNvPr id="19" name="Rectangle 18"/>
          <p:cNvSpPr>
            <a:spLocks noChangeArrowheads="1"/>
          </p:cNvSpPr>
          <p:nvPr/>
        </p:nvSpPr>
        <p:spPr bwMode="auto">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p>
        </p:txBody>
      </p:sp>
      <p:sp>
        <p:nvSpPr>
          <p:cNvPr id="21" name="Rectangle 20"/>
          <p:cNvSpPr>
            <a:spLocks noChangeArrowheads="1"/>
          </p:cNvSpPr>
          <p:nvPr/>
        </p:nvSpPr>
        <p:spPr bwMode="auto">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p>
        </p:txBody>
      </p:sp>
      <p:sp>
        <p:nvSpPr>
          <p:cNvPr id="22" name="Rectangle 21"/>
          <p:cNvSpPr>
            <a:spLocks noChangeArrowheads="1"/>
          </p:cNvSpPr>
          <p:nvPr/>
        </p:nvSpPr>
        <p:spPr bwMode="auto">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p>
        </p:txBody>
      </p:sp>
      <p:sp>
        <p:nvSpPr>
          <p:cNvPr id="11" name="Rectangle 10"/>
          <p:cNvSpPr/>
          <p:nvPr/>
        </p:nvSpPr>
        <p:spPr>
          <a:xfrm>
            <a:off x="152400" y="1304731"/>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6" name="Oval 15"/>
          <p:cNvSpPr/>
          <p:nvPr/>
        </p:nvSpPr>
        <p:spPr>
          <a:xfrm>
            <a:off x="4264152" y="91595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3" name="Rectangle 12"/>
          <p:cNvSpPr>
            <a:spLocks noChangeArrowheads="1"/>
          </p:cNvSpPr>
          <p:nvPr/>
        </p:nvSpPr>
        <p:spPr bwMode="auto">
          <a:xfrm>
            <a:off x="145923" y="6383319"/>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p>
        </p:txBody>
      </p:sp>
      <p:sp>
        <p:nvSpPr>
          <p:cNvPr id="3" name="Text Placeholder 2"/>
          <p:cNvSpPr>
            <a:spLocks noGrp="1"/>
          </p:cNvSpPr>
          <p:nvPr>
            <p:ph type="body" idx="1"/>
          </p:nvPr>
        </p:nvSpPr>
        <p:spPr>
          <a:xfrm>
            <a:off x="301752" y="1447800"/>
            <a:ext cx="4040188" cy="670438"/>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4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2"/>
          </p:nvPr>
        </p:nvSpPr>
        <p:spPr>
          <a:xfrm>
            <a:off x="4791329" y="1447800"/>
            <a:ext cx="4041775" cy="670438"/>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a:t>Copyright © 2007 Pearson Addison-Wesley. All rights reserved.</a:t>
            </a:r>
          </a:p>
        </p:txBody>
      </p:sp>
      <p:sp>
        <p:nvSpPr>
          <p:cNvPr id="15" name="Straight Connector 14"/>
          <p:cNvSpPr>
            <a:spLocks noChangeShapeType="1"/>
          </p:cNvSpPr>
          <p:nvPr/>
        </p:nvSpPr>
        <p:spPr bwMode="auto">
          <a:xfrm>
            <a:off x="152400" y="122075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p>
        </p:txBody>
      </p:sp>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a:p>
        </p:txBody>
      </p:sp>
      <p:sp>
        <p:nvSpPr>
          <p:cNvPr id="17" name="Oval 16"/>
          <p:cNvSpPr/>
          <p:nvPr/>
        </p:nvSpPr>
        <p:spPr>
          <a:xfrm>
            <a:off x="4358640" y="101044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tx2"/>
            </a:solidFill>
            <a:prstDash val="solid"/>
            <a:miter lim="800000"/>
            <a:headEnd type="none" w="med" len="med"/>
            <a:tailEnd type="none" w="med" len="med"/>
          </a:ln>
          <a:effectLst/>
        </p:spPr>
        <p:txBody>
          <a:bodyPr vert="horz" wrap="none" lIns="91440" tIns="45720" rIns="91440" bIns="45720" anchor="ctr" compatLnSpc="1"/>
          <a:lstStyle/>
          <a:p>
            <a:endParaRPr lang="en-US" dirty="0"/>
          </a:p>
        </p:txBody>
      </p:sp>
      <p:sp>
        <p:nvSpPr>
          <p:cNvPr id="2" name="Title 1"/>
          <p:cNvSpPr>
            <a:spLocks noGrp="1"/>
          </p:cNvSpPr>
          <p:nvPr>
            <p:ph type="title"/>
          </p:nvPr>
        </p:nvSpPr>
        <p:spPr>
          <a:xfrm>
            <a:off x="304800" y="228600"/>
            <a:ext cx="8531352" cy="758952"/>
          </a:xfrm>
        </p:spPr>
        <p:txBody>
          <a:bodyPr anchor="b"/>
          <a:lstStyle>
            <a:lvl1pPr>
              <a:defRPr/>
            </a:lvl1pPr>
          </a:lstStyle>
          <a:p>
            <a:r>
              <a:rPr lang="en-US"/>
              <a:t>Click to edit Master title style</a:t>
            </a:r>
            <a:endParaRPr lang="en-US" dirty="0"/>
          </a:p>
        </p:txBody>
      </p:sp>
      <p:sp>
        <p:nvSpPr>
          <p:cNvPr id="9" name="Slide Number Placeholder 8"/>
          <p:cNvSpPr>
            <a:spLocks noGrp="1"/>
          </p:cNvSpPr>
          <p:nvPr>
            <p:ph type="sldNum" sz="quarter" idx="12"/>
          </p:nvPr>
        </p:nvSpPr>
        <p:spPr>
          <a:xfrm>
            <a:off x="4340352" y="1000090"/>
            <a:ext cx="457200" cy="441325"/>
          </a:xfrm>
        </p:spPr>
        <p:txBody>
          <a:bodyPr/>
          <a:lstStyle>
            <a:lvl1pPr algn="ctr">
              <a:defRPr/>
            </a:lvl1pPr>
          </a:lstStyle>
          <a:p>
            <a:pPr algn="ctr"/>
            <a:fld id="{E8C80D2A-EA4E-4A37-A9DF-772D0EA46EC5}" type="slidenum">
              <a:rPr lang="en-US" smtClean="0"/>
              <a:pPr algn="ctr"/>
              <a:t>‹#›</a:t>
            </a:fld>
            <a:endParaRPr lang="en-US" dirty="0"/>
          </a:p>
        </p:txBody>
      </p:sp>
      <p:sp>
        <p:nvSpPr>
          <p:cNvPr id="24" name="Content Placeholder 23"/>
          <p:cNvSpPr>
            <a:spLocks noGrp="1"/>
          </p:cNvSpPr>
          <p:nvPr>
            <p:ph sz="quarter" idx="13"/>
          </p:nvPr>
        </p:nvSpPr>
        <p:spPr>
          <a:xfrm>
            <a:off x="301752" y="2286000"/>
            <a:ext cx="4041648" cy="39319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6" name="Content Placeholder 25"/>
          <p:cNvSpPr>
            <a:spLocks noGrp="1"/>
          </p:cNvSpPr>
          <p:nvPr>
            <p:ph sz="quarter" idx="14"/>
          </p:nvPr>
        </p:nvSpPr>
        <p:spPr>
          <a:xfrm>
            <a:off x="4800600" y="2286000"/>
            <a:ext cx="4038600" cy="39319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a:t>Copyright © 2007 Pearson Addison-Wesley. All rights reserved.</a:t>
            </a:r>
          </a:p>
        </p:txBody>
      </p:sp>
      <p:sp>
        <p:nvSpPr>
          <p:cNvPr id="5" name="Slide Number Placeholder 4"/>
          <p:cNvSpPr>
            <a:spLocks noGrp="1"/>
          </p:cNvSpPr>
          <p:nvPr>
            <p:ph type="sldNum" sz="quarter" idx="12"/>
          </p:nvPr>
        </p:nvSpPr>
        <p:spPr>
          <a:xfrm>
            <a:off x="4343400" y="1036020"/>
            <a:ext cx="457200" cy="441325"/>
          </a:xfrm>
        </p:spPr>
        <p:txBody>
          <a:bodyPr/>
          <a:lstStyle/>
          <a:p>
            <a:fld id="{E8C80D2A-EA4E-4A37-A9DF-772D0EA46EC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a:spLocks noChangeArrowheads="1"/>
          </p:cNvSpPr>
          <p:nvPr/>
        </p:nvSpPr>
        <p:spPr bwMode="auto">
          <a:xfrm>
            <a:off x="149352" y="6383319"/>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p>
        </p:txBody>
      </p:sp>
      <p:sp>
        <p:nvSpPr>
          <p:cNvPr id="6" name="Rectangle 5"/>
          <p:cNvSpPr>
            <a:spLocks noChangeArrowheads="1"/>
          </p:cNvSpPr>
          <p:nvPr/>
        </p:nvSpPr>
        <p:spPr bwMode="auto">
          <a:xfrm>
            <a:off x="152400" y="155448"/>
            <a:ext cx="8833104" cy="6547104"/>
          </a:xfrm>
          <a:prstGeom prst="rect">
            <a:avLst/>
          </a:prstGeom>
          <a:noFill/>
          <a:ln w="9525" cap="flat" cmpd="sng" algn="ctr">
            <a:solidFill>
              <a:schemeClr val="tx2"/>
            </a:solidFill>
            <a:prstDash val="solid"/>
            <a:miter lim="800000"/>
            <a:headEnd type="none" w="med" len="med"/>
            <a:tailEnd type="none" w="med" len="med"/>
          </a:ln>
          <a:effectLst/>
        </p:spPr>
        <p:txBody>
          <a:bodyPr vert="horz" wrap="none" lIns="91440" tIns="45720" rIns="91440" bIns="45720" anchor="ctr" compatLnSpc="1"/>
          <a:lstStyle/>
          <a:p>
            <a:endParaRPr lang="en-US" dirty="0"/>
          </a:p>
        </p:txBody>
      </p:sp>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a:t>Copyright © 2007 Pearson Addison-Wesley. All rights reserved.</a:t>
            </a:r>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E8C80D2A-EA4E-4A37-A9DF-772D0EA46EC5}" type="slidenum">
              <a:rPr lang="en-US" smtClean="0">
                <a:solidFill>
                  <a:srgbClr val="FFFFFF"/>
                </a:solidFill>
              </a:rPr>
              <a:pPr/>
              <a:t>‹#›</a:t>
            </a:fld>
            <a:endParaRPr lang="en-US" dirty="0">
              <a:solidFill>
                <a:srgbClr val="FFFFFF"/>
              </a:solidFill>
            </a:endParaRPr>
          </a:p>
        </p:txBody>
      </p:sp>
      <p:sp>
        <p:nvSpPr>
          <p:cNvPr id="7" name="Rectangle 6"/>
          <p:cNvSpPr>
            <a:spLocks noChangeArrowheads="1"/>
          </p:cNvSpPr>
          <p:nvPr/>
        </p:nvSpPr>
        <p:spPr bwMode="auto">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p>
        </p:txBody>
      </p:sp>
      <p:sp>
        <p:nvSpPr>
          <p:cNvPr id="8" name="Rectangle 7"/>
          <p:cNvSpPr>
            <a:spLocks noChangeArrowheads="1"/>
          </p:cNvSpPr>
          <p:nvPr/>
        </p:nvSpPr>
        <p:spPr bwMode="auto">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p>
        </p:txBody>
      </p:sp>
      <p:sp>
        <p:nvSpPr>
          <p:cNvPr id="9" name="Rectangle 8"/>
          <p:cNvSpPr>
            <a:spLocks noChangeArrowheads="1"/>
          </p:cNvSpPr>
          <p:nvPr/>
        </p:nvSpPr>
        <p:spPr bwMode="auto">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p>
        </p:txBody>
      </p:sp>
      <p:sp>
        <p:nvSpPr>
          <p:cNvPr id="10" name="Rectangle 9"/>
          <p:cNvSpPr>
            <a:spLocks noChangeArrowheads="1"/>
          </p:cNvSpPr>
          <p:nvPr/>
        </p:nvSpPr>
        <p:spPr bwMode="auto">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5" name="Rectangle 14"/>
          <p:cNvSpPr>
            <a:spLocks noChangeArrowheads="1"/>
          </p:cNvSpPr>
          <p:nvPr/>
        </p:nvSpPr>
        <p:spPr bwMode="auto">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p>
        </p:txBody>
      </p:sp>
      <p:sp>
        <p:nvSpPr>
          <p:cNvPr id="18" name="Rectangle 17"/>
          <p:cNvSpPr>
            <a:spLocks noChangeArrowheads="1"/>
          </p:cNvSpPr>
          <p:nvPr/>
        </p:nvSpPr>
        <p:spPr bwMode="auto">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p>
        </p:txBody>
      </p:sp>
      <p:sp>
        <p:nvSpPr>
          <p:cNvPr id="16" name="Rectangle 15"/>
          <p:cNvSpPr>
            <a:spLocks noChangeArrowheads="1"/>
          </p:cNvSpPr>
          <p:nvPr/>
        </p:nvSpPr>
        <p:spPr bwMode="auto">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p>
        </p:txBody>
      </p:sp>
      <p:sp>
        <p:nvSpPr>
          <p:cNvPr id="17" name="Rectangle 16"/>
          <p:cNvSpPr>
            <a:spLocks noChangeArrowheads="1"/>
          </p:cNvSpPr>
          <p:nvPr/>
        </p:nvSpPr>
        <p:spPr bwMode="auto">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4" name="Rectangle 13"/>
          <p:cNvSpPr>
            <a:spLocks noChangeArrowheads="1"/>
          </p:cNvSpPr>
          <p:nvPr/>
        </p:nvSpPr>
        <p:spPr bwMode="auto">
          <a:xfrm>
            <a:off x="152400" y="6430944"/>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a:xfrm>
            <a:off x="381000" y="6410848"/>
            <a:ext cx="2895600" cy="365125"/>
          </a:xfrm>
        </p:spPr>
        <p:txBody>
          <a:bodyPr/>
          <a:lstStyle/>
          <a:p>
            <a:r>
              <a:rPr lang="en-US"/>
              <a:t>Copyright © 2007 Pearson Addison-Wesley. All rights reserved.</a:t>
            </a:r>
          </a:p>
        </p:txBody>
      </p:sp>
      <p:sp>
        <p:nvSpPr>
          <p:cNvPr id="8" name="Rectangle 7"/>
          <p:cNvSpPr>
            <a:spLocks noChangeArrowheads="1"/>
          </p:cNvSpPr>
          <p:nvPr/>
        </p:nvSpPr>
        <p:spPr bwMode="auto">
          <a:xfrm>
            <a:off x="155448" y="118872"/>
            <a:ext cx="8833104" cy="662940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p>
        </p:txBody>
      </p:sp>
      <p:sp>
        <p:nvSpPr>
          <p:cNvPr id="20" name="Content Placeholder 19"/>
          <p:cNvSpPr>
            <a:spLocks noGrp="1"/>
          </p:cNvSpPr>
          <p:nvPr>
            <p:ph sz="quarter" idx="13"/>
          </p:nvPr>
        </p:nvSpPr>
        <p:spPr>
          <a:xfrm>
            <a:off x="3124200" y="685800"/>
            <a:ext cx="5638800" cy="5410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7" name="Slide Number Placeholder 6"/>
          <p:cNvSpPr>
            <a:spLocks noGrp="1"/>
          </p:cNvSpPr>
          <p:nvPr>
            <p:ph type="sldNum" sz="quarter" idx="12"/>
          </p:nvPr>
        </p:nvSpPr>
        <p:spPr>
          <a:xfrm>
            <a:off x="1371600" y="304800"/>
            <a:ext cx="457200" cy="441325"/>
          </a:xfrm>
        </p:spPr>
        <p:txBody>
          <a:bodyPr/>
          <a:lstStyle>
            <a:lvl1pPr>
              <a:defRPr>
                <a:solidFill>
                  <a:schemeClr val="accent3">
                    <a:shade val="75000"/>
                  </a:schemeClr>
                </a:solidFill>
              </a:defRPr>
            </a:lvl1pPr>
          </a:lstStyle>
          <a:p>
            <a:fld id="{E8C80D2A-EA4E-4A37-A9DF-772D0EA46EC5}" type="slidenum">
              <a:rPr lang="en-US" smtClean="0">
                <a:solidFill>
                  <a:schemeClr val="accent3">
                    <a:shade val="75000"/>
                  </a:schemeClr>
                </a:solidFill>
              </a:rPr>
              <a:pPr/>
              <a:t>‹#›</a:t>
            </a:fld>
            <a:endParaRPr lang="en-US" dirty="0">
              <a:solidFill>
                <a:schemeClr val="accent3">
                  <a:shade val="75000"/>
                </a:schemeClr>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9" name="Rectangle 18"/>
          <p:cNvSpPr>
            <a:spLocks noChangeArrowheads="1"/>
          </p:cNvSpPr>
          <p:nvPr/>
        </p:nvSpPr>
        <p:spPr bwMode="auto">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p>
        </p:txBody>
      </p:sp>
      <p:sp>
        <p:nvSpPr>
          <p:cNvPr id="16" name="Rectangle 15"/>
          <p:cNvSpPr>
            <a:spLocks noChangeArrowheads="1"/>
          </p:cNvSpPr>
          <p:nvPr/>
        </p:nvSpPr>
        <p:spPr bwMode="auto">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p>
        </p:txBody>
      </p:sp>
      <p:sp>
        <p:nvSpPr>
          <p:cNvPr id="17" name="Rectangle 16"/>
          <p:cNvSpPr>
            <a:spLocks noChangeArrowheads="1"/>
          </p:cNvSpPr>
          <p:nvPr/>
        </p:nvSpPr>
        <p:spPr bwMode="auto">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p>
        </p:txBody>
      </p:sp>
      <p:sp>
        <p:nvSpPr>
          <p:cNvPr id="18" name="Rectangle 17"/>
          <p:cNvSpPr>
            <a:spLocks noChangeArrowheads="1"/>
          </p:cNvSpPr>
          <p:nvPr/>
        </p:nvSpPr>
        <p:spPr bwMode="auto">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p>
        </p:txBody>
      </p:sp>
      <p:sp>
        <p:nvSpPr>
          <p:cNvPr id="20" name="Rectangle 19"/>
          <p:cNvSpPr>
            <a:spLocks noChangeArrowheads="1"/>
          </p:cNvSpPr>
          <p:nvPr/>
        </p:nvSpPr>
        <p:spPr bwMode="auto">
          <a:xfrm>
            <a:off x="152400" y="152400"/>
            <a:ext cx="8833104" cy="3810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3000375" y="609600"/>
            <a:ext cx="5867400" cy="4267200"/>
          </a:xfrm>
        </p:spPr>
        <p:txBody>
          <a:bodyPr/>
          <a:lstStyle>
            <a:lvl1pPr>
              <a:buNone/>
              <a:defRPr sz="3200"/>
            </a:lvl1pPr>
          </a:lstStyle>
          <a:p>
            <a:r>
              <a:rPr lang="en-US"/>
              <a:t>Click icon to add picture</a:t>
            </a:r>
            <a:endParaRPr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en-US"/>
              <a:t>Click to edit Master text styles</a:t>
            </a:r>
          </a:p>
        </p:txBody>
      </p:sp>
      <p:sp>
        <p:nvSpPr>
          <p:cNvPr id="14" name="Rectangle 13"/>
          <p:cNvSpPr>
            <a:spLocks noChangeArrowheads="1"/>
          </p:cNvSpPr>
          <p:nvPr/>
        </p:nvSpPr>
        <p:spPr bwMode="auto">
          <a:xfrm>
            <a:off x="152400" y="6387533"/>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p>
        </p:txBody>
      </p:sp>
      <p:sp>
        <p:nvSpPr>
          <p:cNvPr id="5" name="Date Placeholder 4"/>
          <p:cNvSpPr>
            <a:spLocks noGrp="1"/>
          </p:cNvSpPr>
          <p:nvPr>
            <p:ph type="dt" sz="half" idx="10"/>
          </p:nvPr>
        </p:nvSpPr>
        <p:spPr>
          <a:xfrm>
            <a:off x="5788152" y="6404984"/>
            <a:ext cx="3044952" cy="365760"/>
          </a:xfrm>
        </p:spPr>
        <p:txBody>
          <a:bodyPr/>
          <a:lstStyle/>
          <a:p>
            <a:endParaRPr lang="en-US"/>
          </a:p>
        </p:txBody>
      </p:sp>
      <p:sp>
        <p:nvSpPr>
          <p:cNvPr id="6" name="Footer Placeholder 5"/>
          <p:cNvSpPr>
            <a:spLocks noGrp="1"/>
          </p:cNvSpPr>
          <p:nvPr>
            <p:ph type="ftr" sz="quarter" idx="11"/>
          </p:nvPr>
        </p:nvSpPr>
        <p:spPr>
          <a:xfrm>
            <a:off x="301752" y="6410848"/>
            <a:ext cx="3584448" cy="365760"/>
          </a:xfrm>
        </p:spPr>
        <p:txBody>
          <a:bodyPr/>
          <a:lstStyle/>
          <a:p>
            <a:r>
              <a:rPr lang="en-US"/>
              <a:t>Copyright © 2007 Pearson Addison-Wesley. All rights reserved.</a:t>
            </a:r>
            <a:endParaRPr lang="en-US" dirty="0"/>
          </a:p>
        </p:txBody>
      </p:sp>
      <p:sp>
        <p:nvSpPr>
          <p:cNvPr id="11" name="Straight Connector 10"/>
          <p:cNvSpPr>
            <a:spLocks noChangeShapeType="1"/>
          </p:cNvSpPr>
          <p:nvPr/>
        </p:nvSpPr>
        <p:spPr bwMode="auto">
          <a:xfrm>
            <a:off x="162448" y="527536"/>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7" name="Slide Number Placeholder 6"/>
          <p:cNvSpPr>
            <a:spLocks noGrp="1"/>
          </p:cNvSpPr>
          <p:nvPr>
            <p:ph type="sldNum" sz="quarter" idx="12"/>
          </p:nvPr>
        </p:nvSpPr>
        <p:spPr>
          <a:xfrm>
            <a:off x="1371600" y="308984"/>
            <a:ext cx="457200" cy="441325"/>
          </a:xfrm>
        </p:spPr>
        <p:txBody>
          <a:bodyPr/>
          <a:lstStyle/>
          <a:p>
            <a:fld id="{E8C80D2A-EA4E-4A37-A9DF-772D0EA46EC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ags" Target="../tags/tag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12"/>
            </p:custDataLst>
            <p:extLst>
              <p:ext uri="{D42A27DB-BD31-4B8C-83A1-F6EECF244321}">
                <p14:modId xmlns:p14="http://schemas.microsoft.com/office/powerpoint/2010/main" val="397205160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3" imgW="395" imgH="394" progId="TCLayout.ActiveDocument.1">
                  <p:embed/>
                </p:oleObj>
              </mc:Choice>
              <mc:Fallback>
                <p:oleObj name="think-cell Slide" r:id="rId13" imgW="395" imgH="394" progId="TCLayout.ActiveDocument.1">
                  <p:embed/>
                  <p:pic>
                    <p:nvPicPr>
                      <p:cNvPr id="4" name="Object 3" hidden="1"/>
                      <p:cNvPicPr/>
                      <p:nvPr/>
                    </p:nvPicPr>
                    <p:blipFill>
                      <a:blip r:embed="rId14"/>
                      <a:stretch>
                        <a:fillRect/>
                      </a:stretch>
                    </p:blipFill>
                    <p:spPr>
                      <a:xfrm>
                        <a:off x="1588" y="1588"/>
                        <a:ext cx="1588" cy="1588"/>
                      </a:xfrm>
                      <a:prstGeom prst="rect">
                        <a:avLst/>
                      </a:prstGeom>
                    </p:spPr>
                  </p:pic>
                </p:oleObj>
              </mc:Fallback>
            </mc:AlternateContent>
          </a:graphicData>
        </a:graphic>
      </p:graphicFrame>
      <p:sp>
        <p:nvSpPr>
          <p:cNvPr id="17" name="Rectangle 16"/>
          <p:cNvSpPr>
            <a:spLocks noChangeArrowheads="1"/>
          </p:cNvSpPr>
          <p:nvPr/>
        </p:nvSpPr>
        <p:spPr bwMode="auto">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p>
        </p:txBody>
      </p:sp>
      <p:sp>
        <p:nvSpPr>
          <p:cNvPr id="16" name="Rectangle 15"/>
          <p:cNvSpPr>
            <a:spLocks noChangeArrowheads="1"/>
          </p:cNvSpPr>
          <p:nvPr/>
        </p:nvSpPr>
        <p:spPr bwMode="auto">
          <a:xfrm>
            <a:off x="0" y="0"/>
            <a:ext cx="9144000" cy="1371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p>
        </p:txBody>
      </p:sp>
      <p:sp>
        <p:nvSpPr>
          <p:cNvPr id="18" name="Rectangle 17"/>
          <p:cNvSpPr>
            <a:spLocks noChangeArrowheads="1"/>
          </p:cNvSpPr>
          <p:nvPr/>
        </p:nvSpPr>
        <p:spPr bwMode="auto">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p>
        </p:txBody>
      </p:sp>
      <p:sp>
        <p:nvSpPr>
          <p:cNvPr id="19" name="Rectangle 18"/>
          <p:cNvSpPr>
            <a:spLocks noChangeArrowheads="1"/>
          </p:cNvSpPr>
          <p:nvPr/>
        </p:nvSpPr>
        <p:spPr bwMode="auto">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a:defRPr sz="1400">
                <a:solidFill>
                  <a:srgbClr val="FFFFFF"/>
                </a:solidFill>
              </a:defRPr>
            </a:lvl1pPr>
          </a:lstStyle>
          <a:p>
            <a:pPr algn="r"/>
            <a:endParaRPr lang="en-US" sz="1400" dirty="0">
              <a:solidFill>
                <a:srgbClr val="FFFFFF"/>
              </a:solidFill>
            </a:endParaRPr>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a:defRPr sz="1200">
                <a:solidFill>
                  <a:srgbClr val="FFFFFF"/>
                </a:solidFill>
              </a:defRPr>
            </a:lvl1pPr>
          </a:lstStyle>
          <a:p>
            <a:pPr algn="l"/>
            <a:r>
              <a:rPr lang="en-US">
                <a:solidFill>
                  <a:srgbClr val="FFFFFF"/>
                </a:solidFill>
              </a:rPr>
              <a:t>Copyright © 2007 Pearson Addison-Wesley. All rights reserved.</a:t>
            </a:r>
            <a:endParaRPr lang="en-US" dirty="0">
              <a:solidFill>
                <a:srgbClr val="FFFFFF"/>
              </a:solidFill>
            </a:endParaRP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p>
        </p:txBody>
      </p:sp>
      <p:sp>
        <p:nvSpPr>
          <p:cNvPr id="10" name="Straight Connector 9"/>
          <p:cNvSpPr>
            <a:spLocks noChangeShapeType="1"/>
          </p:cNvSpPr>
          <p:nvPr/>
        </p:nvSpPr>
        <p:spPr bwMode="auto">
          <a:xfrm>
            <a:off x="152400" y="1254972"/>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3" name="Slide Number Placeholder 22"/>
          <p:cNvSpPr>
            <a:spLocks noGrp="1"/>
          </p:cNvSpPr>
          <p:nvPr>
            <p:ph type="sldNum" sz="quarter" idx="4"/>
          </p:nvPr>
        </p:nvSpPr>
        <p:spPr>
          <a:xfrm>
            <a:off x="4343400" y="1026372"/>
            <a:ext cx="457200" cy="441325"/>
          </a:xfrm>
          <a:prstGeom prst="rect">
            <a:avLst/>
          </a:prstGeom>
        </p:spPr>
        <p:txBody>
          <a:bodyPr vert="horz" lIns="45720" rIns="45720" anchor="ctr">
            <a:normAutofit/>
          </a:bodyPr>
          <a:lstStyle>
            <a:lvl1pPr algn="ctr">
              <a:defRPr sz="1600">
                <a:solidFill>
                  <a:schemeClr val="accent3">
                    <a:shade val="75000"/>
                  </a:schemeClr>
                </a:solidFill>
              </a:defRPr>
            </a:lvl1pPr>
          </a:lstStyle>
          <a:p>
            <a:pPr algn="ctr"/>
            <a:fld id="{EAB534A1-6402-488B-A652-E469620D7916}" type="slidenum">
              <a:rPr lang="en-US" sz="1600" smtClean="0">
                <a:solidFill>
                  <a:schemeClr val="accent3">
                    <a:shade val="75000"/>
                  </a:schemeClr>
                </a:solidFill>
              </a:rPr>
              <a:pPr algn="ctr"/>
              <a:t>‹#›</a:t>
            </a:fld>
            <a:endParaRPr lang="en-US" sz="1600" dirty="0">
              <a:solidFill>
                <a:schemeClr val="accent3">
                  <a:shade val="75000"/>
                </a:schemeClr>
              </a:solidFill>
            </a:endParaRP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scene3d>
              <a:camera prst="orthographicFront"/>
              <a:lightRig rig="threePt" dir="t"/>
            </a:scene3d>
            <a:sp3d extrusionH="57150">
              <a:bevelT w="38100" h="38100"/>
            </a:sp3d>
          </a:bodyPr>
          <a:lstStyle/>
          <a:p>
            <a:r>
              <a:rPr lang="en-US"/>
              <a:t>Click to edit Master title style</a:t>
            </a:r>
            <a:endParaRPr lang="en-US" dirty="0"/>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ftr="0" dt="0"/>
  <p:txStyles>
    <p:titleStyle>
      <a:lvl1pPr algn="ctr" rtl="0" eaLnBrk="1" latinLnBrk="0" hangingPunct="1">
        <a:spcBef>
          <a:spcPct val="0"/>
        </a:spcBef>
        <a:buNone/>
        <a:defRPr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sz="1400" kern="1200" cap="all" baseline="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5.xml"/><Relationship Id="rId5" Type="http://schemas.openxmlformats.org/officeDocument/2006/relationships/image" Target="../media/image2.emf"/><Relationship Id="rId4" Type="http://schemas.openxmlformats.org/officeDocument/2006/relationships/oleObject" Target="../embeddings/oleObject4.bin"/></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2.emf"/></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image" Target="../media/image2.emf"/></Relationships>
</file>

<file path=ppt/slides/_rels/slide1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8.xml"/><Relationship Id="rId5" Type="http://schemas.openxmlformats.org/officeDocument/2006/relationships/image" Target="../media/image2.emf"/><Relationship Id="rId4" Type="http://schemas.openxmlformats.org/officeDocument/2006/relationships/oleObject" Target="../embeddings/oleObject7.bin"/></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2.emf"/></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tags" Target="../tags/tag9.xml"/><Relationship Id="rId4" Type="http://schemas.openxmlformats.org/officeDocument/2006/relationships/image" Target="../media/image2.emf"/></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0.xml"/><Relationship Id="rId5" Type="http://schemas.openxmlformats.org/officeDocument/2006/relationships/image" Target="../media/image2.emf"/><Relationship Id="rId4" Type="http://schemas.openxmlformats.org/officeDocument/2006/relationships/oleObject" Target="../embeddings/oleObject9.bin"/></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tags" Target="../tags/tag11.xml"/><Relationship Id="rId4" Type="http://schemas.openxmlformats.org/officeDocument/2006/relationships/image" Target="../media/image2.e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tags" Target="../tags/tag12.xml"/><Relationship Id="rId4" Type="http://schemas.openxmlformats.org/officeDocument/2006/relationships/image" Target="../media/image2.emf"/></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tags" Target="../tags/tag13.xml"/><Relationship Id="rId4" Type="http://schemas.openxmlformats.org/officeDocument/2006/relationships/image" Target="../media/image2.emf"/></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tags" Target="../tags/tag14.xml"/><Relationship Id="rId4" Type="http://schemas.openxmlformats.org/officeDocument/2006/relationships/image" Target="../media/image2.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tags" Target="../tags/tag15.xml"/><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tags" Target="../tags/tag16.xml"/><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noFill/>
          <a:ln/>
        </p:spPr>
        <p:txBody>
          <a:bodyPr lIns="90487" tIns="44450" rIns="90487" bIns="44450"/>
          <a:lstStyle/>
          <a:p>
            <a:r>
              <a:rPr lang="en-US" sz="4000" dirty="0"/>
              <a:t>The Corporation and How it Functions</a:t>
            </a:r>
          </a:p>
        </p:txBody>
      </p:sp>
      <p:sp>
        <p:nvSpPr>
          <p:cNvPr id="4099" name="Rectangle 3"/>
          <p:cNvSpPr>
            <a:spLocks noGrp="1" noChangeArrowheads="1"/>
          </p:cNvSpPr>
          <p:nvPr>
            <p:ph type="subTitle" idx="1"/>
          </p:nvPr>
        </p:nvSpPr>
        <p:spPr>
          <a:noFill/>
          <a:ln/>
        </p:spPr>
        <p:txBody>
          <a:bodyPr lIns="90487" tIns="44450" rIns="90487" bIns="44450"/>
          <a:lstStyle/>
          <a:p>
            <a:pPr marL="342900" indent="-342900"/>
            <a:endParaRPr lang="en-US" dirty="0"/>
          </a:p>
          <a:p>
            <a:pPr marL="342900" indent="-342900"/>
            <a:endParaRPr lang="en-US" dirty="0"/>
          </a:p>
          <a:p>
            <a:pPr marL="342900" indent="-342900"/>
            <a:r>
              <a:rPr lang="en-US" dirty="0"/>
              <a:t>P.V. </a:t>
            </a:r>
            <a:r>
              <a:rPr lang="en-US" dirty="0" err="1"/>
              <a:t>Viswanath</a:t>
            </a:r>
            <a:endParaRPr lang="en-US" dirty="0"/>
          </a:p>
          <a:p>
            <a:pPr marL="342900" indent="-342900"/>
            <a:endParaRPr lang="en-US" dirty="0"/>
          </a:p>
          <a:p>
            <a:pPr marL="342900" indent="-342900"/>
            <a:endParaRPr lang="en-US" dirty="0"/>
          </a:p>
          <a:p>
            <a:pPr marL="342900" indent="-342900"/>
            <a:endParaRPr lang="en-US" dirty="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p:custDataLst>
              <p:tags r:id="rId1"/>
            </p:custDataLst>
            <p:extLst>
              <p:ext uri="{D42A27DB-BD31-4B8C-83A1-F6EECF244321}">
                <p14:modId xmlns:p14="http://schemas.microsoft.com/office/powerpoint/2010/main" val="155551486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4" progId="TCLayout.ActiveDocument.1">
                  <p:embed/>
                </p:oleObj>
              </mc:Choice>
              <mc:Fallback>
                <p:oleObj name="think-cell Slide" r:id="rId4" imgW="395" imgH="394" progId="TCLayout.ActiveDocument.1">
                  <p:embed/>
                  <p:pic>
                    <p:nvPicPr>
                      <p:cNvPr id="7" name="Object 6"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p:txBody>
          <a:bodyPr vert="horz"/>
          <a:lstStyle/>
          <a:p>
            <a:r>
              <a:rPr lang="en-US" dirty="0"/>
              <a:t>“Ownership” vs. Control of Corporations</a:t>
            </a:r>
          </a:p>
        </p:txBody>
      </p:sp>
      <p:sp>
        <p:nvSpPr>
          <p:cNvPr id="3" name="Content Placeholder 2"/>
          <p:cNvSpPr>
            <a:spLocks noGrp="1"/>
          </p:cNvSpPr>
          <p:nvPr>
            <p:ph idx="4294967295"/>
          </p:nvPr>
        </p:nvSpPr>
        <p:spPr>
          <a:xfrm>
            <a:off x="301752" y="1752600"/>
            <a:ext cx="8613648" cy="4284683"/>
          </a:xfrm>
          <a:prstGeom prst="rect">
            <a:avLst/>
          </a:prstGeom>
        </p:spPr>
        <p:txBody>
          <a:bodyPr>
            <a:normAutofit/>
          </a:bodyPr>
          <a:lstStyle/>
          <a:p>
            <a:pPr>
              <a:lnSpc>
                <a:spcPct val="80000"/>
              </a:lnSpc>
            </a:pPr>
            <a:r>
              <a:rPr lang="en-US" sz="2400" dirty="0"/>
              <a:t>Since there are usually shareholders of a corporation, it is not feasible for all of them to have a direct say in management.</a:t>
            </a:r>
          </a:p>
          <a:p>
            <a:pPr>
              <a:lnSpc>
                <a:spcPct val="80000"/>
              </a:lnSpc>
            </a:pPr>
            <a:r>
              <a:rPr lang="en-US" sz="2400" dirty="0"/>
              <a:t>Hence shareholders exercise control by electing a board of directors, who have ultimate decision-making authority.</a:t>
            </a:r>
          </a:p>
          <a:p>
            <a:pPr>
              <a:lnSpc>
                <a:spcPct val="80000"/>
              </a:lnSpc>
            </a:pPr>
            <a:r>
              <a:rPr lang="en-US" sz="2400" dirty="0"/>
              <a:t>The board delegates most day-to-day decisions to management, which is headed by the chief executive officer (CEO).</a:t>
            </a:r>
          </a:p>
          <a:p>
            <a:pPr>
              <a:lnSpc>
                <a:spcPct val="80000"/>
              </a:lnSpc>
            </a:pPr>
            <a:r>
              <a:rPr lang="en-US" sz="2400" dirty="0"/>
              <a:t>The CEO is charged with running the corporation according to the rules and policies set by the Board.</a:t>
            </a:r>
          </a:p>
          <a:p>
            <a:pPr>
              <a:lnSpc>
                <a:spcPct val="80000"/>
              </a:lnSpc>
            </a:pPr>
            <a:r>
              <a:rPr lang="en-US" sz="2400" dirty="0"/>
              <a:t>Sometimes the CEO is also the chairman of the Board.</a:t>
            </a:r>
          </a:p>
        </p:txBody>
      </p:sp>
      <p:sp>
        <p:nvSpPr>
          <p:cNvPr id="4" name="Footer Placeholder 3"/>
          <p:cNvSpPr>
            <a:spLocks noGrp="1"/>
          </p:cNvSpPr>
          <p:nvPr>
            <p:ph type="ftr" sz="quarter" idx="11"/>
          </p:nvPr>
        </p:nvSpPr>
        <p:spPr/>
        <p:txBody>
          <a:bodyPr/>
          <a:lstStyle/>
          <a:p>
            <a:r>
              <a:rPr lang="en-US"/>
              <a:t>P.V. Viswanath</a:t>
            </a:r>
          </a:p>
        </p:txBody>
      </p:sp>
      <p:sp>
        <p:nvSpPr>
          <p:cNvPr id="5" name="Slide Number Placeholder 4"/>
          <p:cNvSpPr>
            <a:spLocks noGrp="1"/>
          </p:cNvSpPr>
          <p:nvPr>
            <p:ph type="sldNum" sz="quarter" idx="12"/>
          </p:nvPr>
        </p:nvSpPr>
        <p:spPr/>
        <p:txBody>
          <a:bodyPr/>
          <a:lstStyle/>
          <a:p>
            <a:fld id="{C32EB2F7-91A8-4C45-9DFC-CF3108651A98}"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Shareholding and Ownership</a:t>
            </a:r>
          </a:p>
        </p:txBody>
      </p:sp>
      <p:sp>
        <p:nvSpPr>
          <p:cNvPr id="3" name="Slide Number Placeholder 2"/>
          <p:cNvSpPr>
            <a:spLocks noGrp="1"/>
          </p:cNvSpPr>
          <p:nvPr>
            <p:ph type="sldNum" sz="quarter" idx="12"/>
          </p:nvPr>
        </p:nvSpPr>
        <p:spPr/>
        <p:txBody>
          <a:bodyPr/>
          <a:lstStyle/>
          <a:p>
            <a:fld id="{E8C80D2A-EA4E-4A37-A9DF-772D0EA46EC5}" type="slidenum">
              <a:rPr lang="en-US" smtClean="0"/>
              <a:pPr/>
              <a:t>11</a:t>
            </a:fld>
            <a:endParaRPr lang="en-US" dirty="0"/>
          </a:p>
        </p:txBody>
      </p:sp>
      <p:sp>
        <p:nvSpPr>
          <p:cNvPr id="4" name="Content Placeholder 3"/>
          <p:cNvSpPr>
            <a:spLocks noGrp="1"/>
          </p:cNvSpPr>
          <p:nvPr>
            <p:ph sz="quarter" idx="13"/>
          </p:nvPr>
        </p:nvSpPr>
        <p:spPr>
          <a:xfrm>
            <a:off x="301752" y="1752600"/>
            <a:ext cx="8503920" cy="4803648"/>
          </a:xfrm>
        </p:spPr>
        <p:txBody>
          <a:bodyPr>
            <a:normAutofit fontScale="92500" lnSpcReduction="20000"/>
          </a:bodyPr>
          <a:lstStyle/>
          <a:p>
            <a:r>
              <a:rPr lang="en-US" sz="2800" dirty="0"/>
              <a:t>Even though we have referred to shareholders as owners, what they own are rights to a stream of cashflows from the corporation that constitute a residual after payment to other claimholders.  </a:t>
            </a:r>
          </a:p>
          <a:p>
            <a:r>
              <a:rPr lang="en-US" sz="2800" dirty="0"/>
              <a:t>They are not directly owners of the assets and, as explained above, they do not control the disposition of assets as an owner of real assets would.  They only have indirect control over the actions of the corporation.</a:t>
            </a:r>
          </a:p>
          <a:p>
            <a:r>
              <a:rPr lang="en-US" sz="2800" dirty="0"/>
              <a:t>Consequently, it is better to think of them as holders of claims to residual cashflows with special characteristics rather than as owners.  This will help in understanding their role in corporate governance.</a:t>
            </a:r>
          </a:p>
          <a:p>
            <a:endParaRPr lang="en-US" dirty="0"/>
          </a:p>
        </p:txBody>
      </p:sp>
    </p:spTree>
    <p:extLst>
      <p:ext uri="{BB962C8B-B14F-4D97-AF65-F5344CB8AC3E}">
        <p14:creationId xmlns:p14="http://schemas.microsoft.com/office/powerpoint/2010/main" val="41081497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Corporate Bankruptcy</a:t>
            </a:r>
          </a:p>
        </p:txBody>
      </p:sp>
      <p:sp>
        <p:nvSpPr>
          <p:cNvPr id="3" name="Content Placeholder 2"/>
          <p:cNvSpPr>
            <a:spLocks noGrp="1"/>
          </p:cNvSpPr>
          <p:nvPr>
            <p:ph idx="4294967295"/>
          </p:nvPr>
        </p:nvSpPr>
        <p:spPr>
          <a:xfrm>
            <a:off x="152400" y="1467697"/>
            <a:ext cx="8763000" cy="5122883"/>
          </a:xfrm>
          <a:prstGeom prst="rect">
            <a:avLst/>
          </a:prstGeom>
        </p:spPr>
        <p:txBody>
          <a:bodyPr>
            <a:normAutofit lnSpcReduction="10000"/>
          </a:bodyPr>
          <a:lstStyle/>
          <a:p>
            <a:r>
              <a:rPr lang="en-US" sz="2400" dirty="0"/>
              <a:t>One occasion when the question of “ownership” of a corporation comes into play is when it becomes bankrupt, which essentially means that it is not able to pay its debts.</a:t>
            </a:r>
          </a:p>
          <a:p>
            <a:r>
              <a:rPr lang="en-US" sz="2400" dirty="0"/>
              <a:t>In such a situation, the creditors are entitled to seize its assets in compensation for the default.  To prevent this, the management may negotiate with creditors or may file in court for bankruptcy protection.</a:t>
            </a:r>
          </a:p>
          <a:p>
            <a:r>
              <a:rPr lang="en-US" sz="2400" dirty="0"/>
              <a:t>In bankruptcy, management is given the chance to reorganize the firm and negotiate with creditors without fear of assets being seized.  This allows for an orderly liquidation (Chapter 7) or for an orderly transfer of control to creditors (Chapter 11). </a:t>
            </a:r>
          </a:p>
          <a:p>
            <a:r>
              <a:rPr lang="en-US" sz="2400" dirty="0"/>
              <a:t>When a firm emerges from bankruptcy, existing shareholders may maintain control but their stake is greatly reduced.</a:t>
            </a:r>
          </a:p>
        </p:txBody>
      </p:sp>
      <p:sp>
        <p:nvSpPr>
          <p:cNvPr id="4" name="Footer Placeholder 3"/>
          <p:cNvSpPr>
            <a:spLocks noGrp="1"/>
          </p:cNvSpPr>
          <p:nvPr>
            <p:ph type="ftr" sz="quarter" idx="11"/>
          </p:nvPr>
        </p:nvSpPr>
        <p:spPr/>
        <p:txBody>
          <a:bodyPr/>
          <a:lstStyle/>
          <a:p>
            <a:r>
              <a:rPr lang="en-US"/>
              <a:t>P.V. Viswanath</a:t>
            </a:r>
          </a:p>
        </p:txBody>
      </p:sp>
      <p:sp>
        <p:nvSpPr>
          <p:cNvPr id="5" name="Slide Number Placeholder 4"/>
          <p:cNvSpPr>
            <a:spLocks noGrp="1"/>
          </p:cNvSpPr>
          <p:nvPr>
            <p:ph type="sldNum" sz="quarter" idx="12"/>
          </p:nvPr>
        </p:nvSpPr>
        <p:spPr/>
        <p:txBody>
          <a:bodyPr/>
          <a:lstStyle/>
          <a:p>
            <a:fld id="{C32EB2F7-91A8-4C45-9DFC-CF3108651A98}"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Corporate Bankruptcy</a:t>
            </a:r>
          </a:p>
        </p:txBody>
      </p:sp>
      <p:sp>
        <p:nvSpPr>
          <p:cNvPr id="3" name="Slide Number Placeholder 2"/>
          <p:cNvSpPr>
            <a:spLocks noGrp="1"/>
          </p:cNvSpPr>
          <p:nvPr>
            <p:ph type="sldNum" sz="quarter" idx="12"/>
          </p:nvPr>
        </p:nvSpPr>
        <p:spPr/>
        <p:txBody>
          <a:bodyPr/>
          <a:lstStyle/>
          <a:p>
            <a:fld id="{E8C80D2A-EA4E-4A37-A9DF-772D0EA46EC5}" type="slidenum">
              <a:rPr lang="en-US" smtClean="0"/>
              <a:pPr/>
              <a:t>13</a:t>
            </a:fld>
            <a:endParaRPr lang="en-US" dirty="0"/>
          </a:p>
        </p:txBody>
      </p:sp>
      <p:sp>
        <p:nvSpPr>
          <p:cNvPr id="4" name="Content Placeholder 3"/>
          <p:cNvSpPr>
            <a:spLocks noGrp="1"/>
          </p:cNvSpPr>
          <p:nvPr>
            <p:ph sz="quarter" idx="13"/>
          </p:nvPr>
        </p:nvSpPr>
        <p:spPr/>
        <p:txBody>
          <a:bodyPr>
            <a:normAutofit fontScale="92500" lnSpcReduction="20000"/>
          </a:bodyPr>
          <a:lstStyle/>
          <a:p>
            <a:endParaRPr lang="en-US" sz="2800" dirty="0"/>
          </a:p>
          <a:p>
            <a:r>
              <a:rPr lang="en-US" sz="2800" dirty="0"/>
              <a:t>When a firm operates under bankruptcy, the managers are supposed to run the firm for the benefit of the corporation, which may not be the same as the interests of shareholders.  </a:t>
            </a:r>
          </a:p>
          <a:p>
            <a:r>
              <a:rPr lang="en-US" sz="2800" dirty="0"/>
              <a:t>For example, in </a:t>
            </a:r>
            <a:r>
              <a:rPr lang="en-US" sz="2800" i="1" dirty="0"/>
              <a:t>Ford Motor Credit Co. v. Weaver </a:t>
            </a:r>
            <a:r>
              <a:rPr lang="en-US" sz="2800" dirty="0"/>
              <a:t>(1982), the court held that the board’s duty is to protect and maximize the return to the estate’s assets, not to waste assets by continuing to operate or incurring additional debt if there is no reasonable chance for reorganization; such a strategy is more likely to benefit creditors than shareholders.</a:t>
            </a:r>
          </a:p>
          <a:p>
            <a:r>
              <a:rPr lang="en-US" sz="2800" dirty="0"/>
              <a:t>This is an example of how shareholding is not quite the same as ownership.</a:t>
            </a:r>
          </a:p>
          <a:p>
            <a:endParaRPr lang="en-US" dirty="0"/>
          </a:p>
        </p:txBody>
      </p:sp>
    </p:spTree>
    <p:extLst>
      <p:ext uri="{BB962C8B-B14F-4D97-AF65-F5344CB8AC3E}">
        <p14:creationId xmlns:p14="http://schemas.microsoft.com/office/powerpoint/2010/main" val="32576179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1"/>
            </p:custDataLst>
            <p:extLst>
              <p:ext uri="{D42A27DB-BD31-4B8C-83A1-F6EECF244321}">
                <p14:modId xmlns:p14="http://schemas.microsoft.com/office/powerpoint/2010/main" val="169271259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5" name="Object 4"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p:txBody>
          <a:bodyPr vert="horz"/>
          <a:lstStyle/>
          <a:p>
            <a:r>
              <a:rPr lang="en-US" dirty="0"/>
              <a:t>Poll: Bankruptcy</a:t>
            </a:r>
          </a:p>
        </p:txBody>
      </p:sp>
      <p:sp>
        <p:nvSpPr>
          <p:cNvPr id="3" name="Slide Number Placeholder 2"/>
          <p:cNvSpPr>
            <a:spLocks noGrp="1"/>
          </p:cNvSpPr>
          <p:nvPr>
            <p:ph type="sldNum" sz="quarter" idx="12"/>
          </p:nvPr>
        </p:nvSpPr>
        <p:spPr/>
        <p:txBody>
          <a:bodyPr/>
          <a:lstStyle/>
          <a:p>
            <a:fld id="{E8C80D2A-EA4E-4A37-A9DF-772D0EA46EC5}" type="slidenum">
              <a:rPr lang="en-US" smtClean="0"/>
              <a:pPr/>
              <a:t>14</a:t>
            </a:fld>
            <a:endParaRPr lang="en-US" dirty="0"/>
          </a:p>
        </p:txBody>
      </p:sp>
      <p:sp>
        <p:nvSpPr>
          <p:cNvPr id="4" name="Content Placeholder 3"/>
          <p:cNvSpPr>
            <a:spLocks noGrp="1"/>
          </p:cNvSpPr>
          <p:nvPr>
            <p:ph sz="quarter" idx="13"/>
          </p:nvPr>
        </p:nvSpPr>
        <p:spPr/>
        <p:txBody>
          <a:bodyPr/>
          <a:lstStyle/>
          <a:p>
            <a:r>
              <a:rPr lang="en-US" dirty="0"/>
              <a:t>A bankrupt company</a:t>
            </a:r>
          </a:p>
          <a:p>
            <a:pPr lvl="1"/>
            <a:r>
              <a:rPr lang="en-US" dirty="0"/>
              <a:t>Has no assets</a:t>
            </a:r>
          </a:p>
          <a:p>
            <a:pPr lvl="1"/>
            <a:r>
              <a:rPr lang="en-US" dirty="0"/>
              <a:t>Has to be liquidated</a:t>
            </a:r>
          </a:p>
          <a:p>
            <a:pPr lvl="1"/>
            <a:r>
              <a:rPr lang="en-US" dirty="0"/>
              <a:t>Has a share price of zero</a:t>
            </a:r>
          </a:p>
          <a:p>
            <a:pPr lvl="1"/>
            <a:r>
              <a:rPr lang="en-US" dirty="0"/>
              <a:t>Does not have a worthwhile business model</a:t>
            </a:r>
          </a:p>
          <a:p>
            <a:pPr lvl="1"/>
            <a:r>
              <a:rPr lang="en-US" dirty="0"/>
              <a:t>Cannot meet its payment obligations to creditors</a:t>
            </a:r>
          </a:p>
          <a:p>
            <a:pPr lvl="1"/>
            <a:r>
              <a:rPr lang="en-US" dirty="0"/>
              <a:t>May be able to exit bankruptcy by renegotiating with its creditors</a:t>
            </a:r>
          </a:p>
          <a:p>
            <a:pPr lvl="1"/>
            <a:endParaRPr lang="en-US" dirty="0"/>
          </a:p>
          <a:p>
            <a:pPr lvl="1"/>
            <a:endParaRPr lang="en-US" dirty="0"/>
          </a:p>
        </p:txBody>
      </p:sp>
    </p:spTree>
    <p:extLst>
      <p:ext uri="{BB962C8B-B14F-4D97-AF65-F5344CB8AC3E}">
        <p14:creationId xmlns:p14="http://schemas.microsoft.com/office/powerpoint/2010/main" val="806876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Stock Markets</a:t>
            </a:r>
          </a:p>
        </p:txBody>
      </p:sp>
      <p:sp>
        <p:nvSpPr>
          <p:cNvPr id="3" name="Content Placeholder 2"/>
          <p:cNvSpPr>
            <a:spLocks noGrp="1"/>
          </p:cNvSpPr>
          <p:nvPr>
            <p:ph idx="4294967295"/>
          </p:nvPr>
        </p:nvSpPr>
        <p:spPr>
          <a:xfrm>
            <a:off x="152400" y="1466812"/>
            <a:ext cx="8991600" cy="5046683"/>
          </a:xfrm>
          <a:prstGeom prst="rect">
            <a:avLst/>
          </a:prstGeom>
        </p:spPr>
        <p:txBody>
          <a:bodyPr>
            <a:normAutofit fontScale="92500" lnSpcReduction="10000"/>
          </a:bodyPr>
          <a:lstStyle/>
          <a:p>
            <a:r>
              <a:rPr lang="en-US" sz="2200" dirty="0"/>
              <a:t>From an outsider’s perspective, one of the most important aspects of an investment in a corporation is its liquidity, i.e. the ability to convert it into cash with very little loss.</a:t>
            </a:r>
          </a:p>
          <a:p>
            <a:r>
              <a:rPr lang="en-US" sz="2200" dirty="0"/>
              <a:t>This is possible because the shares of many corporations are traded on organized exchanges.  Such corporations are called public companies or publicly listed companies.</a:t>
            </a:r>
          </a:p>
          <a:p>
            <a:r>
              <a:rPr lang="en-US" sz="2200" dirty="0"/>
              <a:t>The largest exchanges in the US are the NYSE, the AMEX and the Nasdaq.  All US exchanges operate through electronic trading.  However, there are some differences.</a:t>
            </a:r>
          </a:p>
          <a:p>
            <a:r>
              <a:rPr lang="en-US" sz="2200" dirty="0"/>
              <a:t>The NYSE and the AMEX have specialists/Designated Market Makers who have responsibility to ensure a liquid and orderly market. </a:t>
            </a:r>
          </a:p>
          <a:p>
            <a:r>
              <a:rPr lang="en-US" sz="2200" dirty="0"/>
              <a:t>On the Nasdaq, there are market makers who post bids and offers to trade in shares at different prices; the system is set up to fill orders at the best prices.</a:t>
            </a:r>
          </a:p>
          <a:p>
            <a:r>
              <a:rPr lang="en-US" sz="2200" dirty="0"/>
              <a:t>What liquidity implies, though, is that the set of shareholders can be constantly changing!</a:t>
            </a:r>
          </a:p>
        </p:txBody>
      </p:sp>
      <p:sp>
        <p:nvSpPr>
          <p:cNvPr id="4" name="Footer Placeholder 3"/>
          <p:cNvSpPr>
            <a:spLocks noGrp="1"/>
          </p:cNvSpPr>
          <p:nvPr>
            <p:ph type="ftr" sz="quarter" idx="11"/>
          </p:nvPr>
        </p:nvSpPr>
        <p:spPr/>
        <p:txBody>
          <a:bodyPr/>
          <a:lstStyle/>
          <a:p>
            <a:r>
              <a:rPr lang="en-US" dirty="0"/>
              <a:t>P.V. </a:t>
            </a:r>
            <a:r>
              <a:rPr lang="en-US" dirty="0" err="1"/>
              <a:t>Viswanath</a:t>
            </a:r>
            <a:endParaRPr lang="en-US" dirty="0"/>
          </a:p>
        </p:txBody>
      </p:sp>
      <p:sp>
        <p:nvSpPr>
          <p:cNvPr id="5" name="Slide Number Placeholder 4"/>
          <p:cNvSpPr>
            <a:spLocks noGrp="1"/>
          </p:cNvSpPr>
          <p:nvPr>
            <p:ph type="sldNum" sz="quarter" idx="12"/>
          </p:nvPr>
        </p:nvSpPr>
        <p:spPr/>
        <p:txBody>
          <a:bodyPr/>
          <a:lstStyle/>
          <a:p>
            <a:fld id="{C32EB2F7-91A8-4C45-9DFC-CF3108651A98}"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dirty="0"/>
              <a:t>P.V. </a:t>
            </a:r>
            <a:r>
              <a:rPr lang="en-US" dirty="0" err="1"/>
              <a:t>Viswanath</a:t>
            </a:r>
            <a:endParaRPr lang="en-US" dirty="0"/>
          </a:p>
        </p:txBody>
      </p:sp>
      <p:sp>
        <p:nvSpPr>
          <p:cNvPr id="5" name="Slide Number Placeholder 5"/>
          <p:cNvSpPr>
            <a:spLocks noGrp="1"/>
          </p:cNvSpPr>
          <p:nvPr>
            <p:ph type="sldNum" sz="quarter" idx="12"/>
          </p:nvPr>
        </p:nvSpPr>
        <p:spPr/>
        <p:txBody>
          <a:bodyPr/>
          <a:lstStyle/>
          <a:p>
            <a:fld id="{637E66C7-35FC-4887-87B2-AC59A94F96CA}" type="slidenum">
              <a:rPr lang="en-US"/>
              <a:pPr/>
              <a:t>16</a:t>
            </a:fld>
            <a:endParaRPr lang="en-US"/>
          </a:p>
        </p:txBody>
      </p:sp>
      <p:sp>
        <p:nvSpPr>
          <p:cNvPr id="144386" name="Rectangle 2"/>
          <p:cNvSpPr>
            <a:spLocks noGrp="1" noChangeArrowheads="1"/>
          </p:cNvSpPr>
          <p:nvPr>
            <p:ph type="title"/>
          </p:nvPr>
        </p:nvSpPr>
        <p:spPr/>
        <p:txBody>
          <a:bodyPr/>
          <a:lstStyle/>
          <a:p>
            <a:r>
              <a:rPr lang="en-US" dirty="0"/>
              <a:t>The Objective of the Firm</a:t>
            </a:r>
          </a:p>
        </p:txBody>
      </p:sp>
      <p:sp>
        <p:nvSpPr>
          <p:cNvPr id="144387" name="Rectangle 3"/>
          <p:cNvSpPr>
            <a:spLocks noGrp="1" noChangeArrowheads="1"/>
          </p:cNvSpPr>
          <p:nvPr>
            <p:ph type="body" idx="4294967295"/>
          </p:nvPr>
        </p:nvSpPr>
        <p:spPr>
          <a:xfrm>
            <a:off x="304800" y="1600200"/>
            <a:ext cx="8382000" cy="4572000"/>
          </a:xfrm>
          <a:prstGeom prst="rect">
            <a:avLst/>
          </a:prstGeom>
        </p:spPr>
        <p:txBody>
          <a:bodyPr>
            <a:normAutofit fontScale="92500" lnSpcReduction="20000"/>
          </a:bodyPr>
          <a:lstStyle/>
          <a:p>
            <a:r>
              <a:rPr lang="en-US" sz="2400" dirty="0"/>
              <a:t>The objective of the firm, has been traditionally understood by economists as the maximization of total firm value.</a:t>
            </a:r>
          </a:p>
          <a:p>
            <a:r>
              <a:rPr lang="en-US" sz="2400" dirty="0"/>
              <a:t>This is defined as the sum of all the values that accrue to all participants in the firm – stockholders, bondholders, managers, employees, and all other stakeholders in the firm including society. </a:t>
            </a:r>
          </a:p>
          <a:p>
            <a:r>
              <a:rPr lang="en-US" sz="2400" dirty="0"/>
              <a:t>Society must also be recognized as a stakeholder because the firm operates within a social and legal framework, which adds value by providing the firm with a structured environment.</a:t>
            </a:r>
          </a:p>
          <a:p>
            <a:r>
              <a:rPr lang="en-US" sz="2400" dirty="0"/>
              <a:t>Why?  The larger the value of the firm, the larger the potential gains to all participants in the firm.  </a:t>
            </a:r>
          </a:p>
          <a:p>
            <a:r>
              <a:rPr lang="en-US" sz="2400" dirty="0"/>
              <a:t>It is logical to assume that this is the goal of the different parties that get together to make up the firm before it is organized.  </a:t>
            </a:r>
          </a:p>
          <a:p>
            <a:r>
              <a:rPr lang="en-US" sz="2400" dirty="0"/>
              <a:t>The choice of organizational structures is also made by trying to maximize firm value.  </a:t>
            </a:r>
          </a:p>
          <a:p>
            <a:pPr algn="ctr">
              <a:lnSpc>
                <a:spcPct val="90000"/>
              </a:lnSpc>
              <a:buFont typeface="Wingdings" pitchFamily="2" charset="2"/>
              <a:buNone/>
            </a:pPr>
            <a:endParaRPr lang="en-US"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1"/>
            </p:custDataLst>
            <p:extLst>
              <p:ext uri="{D42A27DB-BD31-4B8C-83A1-F6EECF244321}">
                <p14:modId xmlns:p14="http://schemas.microsoft.com/office/powerpoint/2010/main" val="248792981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5" name="Object 4"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p:txBody>
          <a:bodyPr vert="horz"/>
          <a:lstStyle/>
          <a:p>
            <a:r>
              <a:rPr lang="en-US" dirty="0"/>
              <a:t>Poll: Stock Markets</a:t>
            </a:r>
          </a:p>
        </p:txBody>
      </p:sp>
      <p:sp>
        <p:nvSpPr>
          <p:cNvPr id="3" name="Slide Number Placeholder 2"/>
          <p:cNvSpPr>
            <a:spLocks noGrp="1"/>
          </p:cNvSpPr>
          <p:nvPr>
            <p:ph type="sldNum" sz="quarter" idx="12"/>
          </p:nvPr>
        </p:nvSpPr>
        <p:spPr/>
        <p:txBody>
          <a:bodyPr/>
          <a:lstStyle/>
          <a:p>
            <a:fld id="{E8C80D2A-EA4E-4A37-A9DF-772D0EA46EC5}" type="slidenum">
              <a:rPr lang="en-US" smtClean="0"/>
              <a:pPr/>
              <a:t>17</a:t>
            </a:fld>
            <a:endParaRPr lang="en-US" dirty="0"/>
          </a:p>
        </p:txBody>
      </p:sp>
      <p:sp>
        <p:nvSpPr>
          <p:cNvPr id="4" name="Content Placeholder 3"/>
          <p:cNvSpPr>
            <a:spLocks noGrp="1"/>
          </p:cNvSpPr>
          <p:nvPr>
            <p:ph sz="quarter" idx="13"/>
          </p:nvPr>
        </p:nvSpPr>
        <p:spPr/>
        <p:txBody>
          <a:bodyPr/>
          <a:lstStyle/>
          <a:p>
            <a:r>
              <a:rPr lang="en-US" dirty="0"/>
              <a:t>Stock Markets:</a:t>
            </a:r>
          </a:p>
          <a:p>
            <a:pPr lvl="1"/>
            <a:r>
              <a:rPr lang="en-US" dirty="0"/>
              <a:t>Allow investors to enter and exit their equity investments easily</a:t>
            </a:r>
          </a:p>
          <a:p>
            <a:pPr lvl="1"/>
            <a:r>
              <a:rPr lang="en-US" dirty="0"/>
              <a:t>Aggregate information about the value of a firm</a:t>
            </a:r>
          </a:p>
          <a:p>
            <a:pPr lvl="1"/>
            <a:r>
              <a:rPr lang="en-US" dirty="0"/>
              <a:t>Allow diversified ownership of a business</a:t>
            </a:r>
          </a:p>
          <a:p>
            <a:pPr lvl="1"/>
            <a:r>
              <a:rPr lang="en-US" dirty="0"/>
              <a:t>Allow the founders of a business to reduce their stake in the firm</a:t>
            </a:r>
          </a:p>
          <a:p>
            <a:pPr lvl="1"/>
            <a:r>
              <a:rPr lang="en-US" dirty="0"/>
              <a:t>Facilitate hostile takeovers</a:t>
            </a:r>
          </a:p>
          <a:p>
            <a:pPr lvl="1"/>
            <a:r>
              <a:rPr lang="en-US" dirty="0"/>
              <a:t>Facilitate speculation based on rumors</a:t>
            </a:r>
          </a:p>
          <a:p>
            <a:pPr lvl="1"/>
            <a:r>
              <a:rPr lang="en-US" dirty="0"/>
              <a:t>Allow small shareholders to exert power jointly against management</a:t>
            </a:r>
          </a:p>
          <a:p>
            <a:pPr lvl="1"/>
            <a:endParaRPr lang="en-US" dirty="0"/>
          </a:p>
        </p:txBody>
      </p:sp>
    </p:spTree>
    <p:extLst>
      <p:ext uri="{BB962C8B-B14F-4D97-AF65-F5344CB8AC3E}">
        <p14:creationId xmlns:p14="http://schemas.microsoft.com/office/powerpoint/2010/main" val="6554023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Corporation as Nexus of Contracts</a:t>
            </a:r>
          </a:p>
        </p:txBody>
      </p:sp>
      <p:sp>
        <p:nvSpPr>
          <p:cNvPr id="3" name="Slide Number Placeholder 2"/>
          <p:cNvSpPr>
            <a:spLocks noGrp="1"/>
          </p:cNvSpPr>
          <p:nvPr>
            <p:ph type="sldNum" sz="quarter" idx="12"/>
          </p:nvPr>
        </p:nvSpPr>
        <p:spPr/>
        <p:txBody>
          <a:bodyPr/>
          <a:lstStyle/>
          <a:p>
            <a:fld id="{E8C80D2A-EA4E-4A37-A9DF-772D0EA46EC5}" type="slidenum">
              <a:rPr lang="en-US" smtClean="0"/>
              <a:pPr/>
              <a:t>18</a:t>
            </a:fld>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3000" y="1600200"/>
            <a:ext cx="6590035" cy="4621401"/>
          </a:xfrm>
          <a:prstGeom prst="rect">
            <a:avLst/>
          </a:prstGeom>
        </p:spPr>
      </p:pic>
    </p:spTree>
    <p:extLst>
      <p:ext uri="{BB962C8B-B14F-4D97-AF65-F5344CB8AC3E}">
        <p14:creationId xmlns:p14="http://schemas.microsoft.com/office/powerpoint/2010/main" val="13047592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1"/>
            </p:custDataLst>
            <p:extLst>
              <p:ext uri="{D42A27DB-BD31-4B8C-83A1-F6EECF244321}">
                <p14:modId xmlns:p14="http://schemas.microsoft.com/office/powerpoint/2010/main" val="37730616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4" progId="TCLayout.ActiveDocument.1">
                  <p:embed/>
                </p:oleObj>
              </mc:Choice>
              <mc:Fallback>
                <p:oleObj name="think-cell Slide" r:id="rId4" imgW="395" imgH="394" progId="TCLayout.ActiveDocument.1">
                  <p:embed/>
                  <p:pic>
                    <p:nvPicPr>
                      <p:cNvPr id="3" name="Object 2"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Footer Placeholder 4"/>
          <p:cNvSpPr>
            <a:spLocks noGrp="1"/>
          </p:cNvSpPr>
          <p:nvPr>
            <p:ph type="ftr" sz="quarter" idx="11"/>
          </p:nvPr>
        </p:nvSpPr>
        <p:spPr/>
        <p:txBody>
          <a:bodyPr/>
          <a:lstStyle/>
          <a:p>
            <a:r>
              <a:rPr lang="en-US"/>
              <a:t>P.V. Viswanath</a:t>
            </a:r>
          </a:p>
        </p:txBody>
      </p:sp>
      <p:sp>
        <p:nvSpPr>
          <p:cNvPr id="5" name="Slide Number Placeholder 5"/>
          <p:cNvSpPr>
            <a:spLocks noGrp="1"/>
          </p:cNvSpPr>
          <p:nvPr>
            <p:ph type="sldNum" sz="quarter" idx="12"/>
          </p:nvPr>
        </p:nvSpPr>
        <p:spPr/>
        <p:txBody>
          <a:bodyPr/>
          <a:lstStyle/>
          <a:p>
            <a:fld id="{F6EB8E42-5F0E-40D2-9134-F77CB0E77E98}" type="slidenum">
              <a:rPr lang="en-US"/>
              <a:pPr/>
              <a:t>19</a:t>
            </a:fld>
            <a:endParaRPr lang="en-US"/>
          </a:p>
        </p:txBody>
      </p:sp>
      <p:sp>
        <p:nvSpPr>
          <p:cNvPr id="146434" name="Rectangle 2"/>
          <p:cNvSpPr>
            <a:spLocks noGrp="1" noChangeArrowheads="1"/>
          </p:cNvSpPr>
          <p:nvPr>
            <p:ph type="title"/>
          </p:nvPr>
        </p:nvSpPr>
        <p:spPr>
          <a:xfrm>
            <a:off x="190500" y="163069"/>
            <a:ext cx="8763000" cy="758952"/>
          </a:xfrm>
          <a:noFill/>
          <a:ln/>
        </p:spPr>
        <p:txBody>
          <a:bodyPr vert="horz" lIns="90487" tIns="44450" rIns="90487" bIns="44450">
            <a:normAutofit/>
          </a:bodyPr>
          <a:lstStyle/>
          <a:p>
            <a:r>
              <a:rPr lang="en-US" dirty="0"/>
              <a:t>Why stockholder value instead of firm value</a:t>
            </a:r>
          </a:p>
        </p:txBody>
      </p:sp>
      <p:sp>
        <p:nvSpPr>
          <p:cNvPr id="146435" name="Rectangle 3"/>
          <p:cNvSpPr>
            <a:spLocks noGrp="1" noChangeArrowheads="1"/>
          </p:cNvSpPr>
          <p:nvPr>
            <p:ph type="body" idx="4294967295"/>
          </p:nvPr>
        </p:nvSpPr>
        <p:spPr>
          <a:xfrm>
            <a:off x="381000" y="1676400"/>
            <a:ext cx="8305800" cy="4572000"/>
          </a:xfrm>
          <a:prstGeom prst="rect">
            <a:avLst/>
          </a:prstGeom>
          <a:noFill/>
          <a:ln/>
        </p:spPr>
        <p:txBody>
          <a:bodyPr lIns="90487" tIns="44450" rIns="90487" bIns="44450">
            <a:normAutofit lnSpcReduction="10000"/>
          </a:bodyPr>
          <a:lstStyle/>
          <a:p>
            <a:pPr>
              <a:lnSpc>
                <a:spcPct val="90000"/>
              </a:lnSpc>
            </a:pPr>
            <a:r>
              <a:rPr lang="en-US" sz="2400" dirty="0"/>
              <a:t>Ultimately, since management runs the firm, it is important to make sure that they have the right incentives.  However, manager actions are not fully observable.</a:t>
            </a:r>
          </a:p>
          <a:p>
            <a:pPr>
              <a:lnSpc>
                <a:spcPct val="90000"/>
              </a:lnSpc>
            </a:pPr>
            <a:r>
              <a:rPr lang="en-US" sz="2400" dirty="0"/>
              <a:t>If managers do not work to maximize firm value, no one group of stakeholders has a strong incentive to monitor management and take corrective steps.</a:t>
            </a:r>
          </a:p>
          <a:p>
            <a:pPr>
              <a:lnSpc>
                <a:spcPct val="90000"/>
              </a:lnSpc>
            </a:pPr>
            <a:r>
              <a:rPr lang="en-US" sz="2400" dirty="0"/>
              <a:t>Bondholders may not act because there is only a weak connection between firm value and bond value.</a:t>
            </a:r>
          </a:p>
          <a:p>
            <a:pPr>
              <a:lnSpc>
                <a:spcPct val="90000"/>
              </a:lnSpc>
            </a:pPr>
            <a:r>
              <a:rPr lang="en-US" sz="2400" dirty="0"/>
              <a:t>Stockholders may not act because bondholders will also benefit, without having to absorb any of the costs of monitoring management.</a:t>
            </a:r>
          </a:p>
          <a:p>
            <a:pPr>
              <a:lnSpc>
                <a:spcPct val="90000"/>
              </a:lnSpc>
            </a:pPr>
            <a:r>
              <a:rPr lang="en-US" sz="2400" dirty="0"/>
              <a:t>Employees are not directly benefited by maximization of firm value.</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1"/>
            </p:custDataLst>
            <p:extLst>
              <p:ext uri="{D42A27DB-BD31-4B8C-83A1-F6EECF244321}">
                <p14:modId xmlns:p14="http://schemas.microsoft.com/office/powerpoint/2010/main" val="406073786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5" name="Object 4"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p:txBody>
          <a:bodyPr vert="horz"/>
          <a:lstStyle/>
          <a:p>
            <a:r>
              <a:rPr lang="en-US" dirty="0"/>
              <a:t>Themes</a:t>
            </a:r>
          </a:p>
        </p:txBody>
      </p:sp>
      <p:sp>
        <p:nvSpPr>
          <p:cNvPr id="3" name="Slide Number Placeholder 2"/>
          <p:cNvSpPr>
            <a:spLocks noGrp="1"/>
          </p:cNvSpPr>
          <p:nvPr>
            <p:ph type="sldNum" sz="quarter" idx="12"/>
          </p:nvPr>
        </p:nvSpPr>
        <p:spPr/>
        <p:txBody>
          <a:bodyPr/>
          <a:lstStyle/>
          <a:p>
            <a:fld id="{E8C80D2A-EA4E-4A37-A9DF-772D0EA46EC5}" type="slidenum">
              <a:rPr lang="en-US" smtClean="0"/>
              <a:pPr/>
              <a:t>2</a:t>
            </a:fld>
            <a:endParaRPr lang="en-US" dirty="0"/>
          </a:p>
        </p:txBody>
      </p:sp>
      <p:sp>
        <p:nvSpPr>
          <p:cNvPr id="4" name="Content Placeholder 3"/>
          <p:cNvSpPr>
            <a:spLocks noGrp="1"/>
          </p:cNvSpPr>
          <p:nvPr>
            <p:ph sz="quarter" idx="13"/>
          </p:nvPr>
        </p:nvSpPr>
        <p:spPr/>
        <p:txBody>
          <a:bodyPr>
            <a:normAutofit fontScale="92500" lnSpcReduction="20000"/>
          </a:bodyPr>
          <a:lstStyle/>
          <a:p>
            <a:r>
              <a:rPr lang="en-US" dirty="0"/>
              <a:t>What is corporate governance?</a:t>
            </a:r>
          </a:p>
          <a:p>
            <a:r>
              <a:rPr lang="en-US" dirty="0"/>
              <a:t>Why is it relevant?</a:t>
            </a:r>
          </a:p>
          <a:p>
            <a:r>
              <a:rPr lang="en-US" dirty="0"/>
              <a:t>Different kinds of firm structures</a:t>
            </a:r>
          </a:p>
          <a:p>
            <a:r>
              <a:rPr lang="en-US" dirty="0"/>
              <a:t>What’s a corporation  and who owns it</a:t>
            </a:r>
          </a:p>
          <a:p>
            <a:r>
              <a:rPr lang="en-US" dirty="0"/>
              <a:t>What is the ex ante objective of the firm?</a:t>
            </a:r>
          </a:p>
          <a:p>
            <a:r>
              <a:rPr lang="en-US" dirty="0"/>
              <a:t>What is the ex-post objective of the firm?</a:t>
            </a:r>
          </a:p>
          <a:p>
            <a:r>
              <a:rPr lang="en-US" dirty="0"/>
              <a:t>Why should the firm’s board have a fiduciary obligation to shareholders?</a:t>
            </a:r>
          </a:p>
          <a:p>
            <a:r>
              <a:rPr lang="en-US" dirty="0"/>
              <a:t>How is the principal-agent problem between the managers and the shareholders resolved?</a:t>
            </a:r>
          </a:p>
          <a:p>
            <a:r>
              <a:rPr lang="en-US" dirty="0"/>
              <a:t>What is the traditional view of </a:t>
            </a:r>
            <a:r>
              <a:rPr lang="en-US"/>
              <a:t>corporate governance?</a:t>
            </a:r>
            <a:endParaRPr lang="en-US" dirty="0"/>
          </a:p>
          <a:p>
            <a:r>
              <a:rPr lang="en-US" dirty="0"/>
              <a:t>What is Prof. Colin Myers’ alternative view of corporations?</a:t>
            </a:r>
          </a:p>
          <a:p>
            <a:endParaRPr lang="en-US" dirty="0"/>
          </a:p>
          <a:p>
            <a:endParaRPr lang="en-US" dirty="0"/>
          </a:p>
        </p:txBody>
      </p:sp>
    </p:spTree>
    <p:extLst>
      <p:ext uri="{BB962C8B-B14F-4D97-AF65-F5344CB8AC3E}">
        <p14:creationId xmlns:p14="http://schemas.microsoft.com/office/powerpoint/2010/main" val="23328645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Why stockholder value instead of firm value</a:t>
            </a:r>
          </a:p>
        </p:txBody>
      </p:sp>
      <p:sp>
        <p:nvSpPr>
          <p:cNvPr id="3" name="Content Placeholder 2"/>
          <p:cNvSpPr>
            <a:spLocks noGrp="1"/>
          </p:cNvSpPr>
          <p:nvPr>
            <p:ph idx="4294967295"/>
          </p:nvPr>
        </p:nvSpPr>
        <p:spPr>
          <a:xfrm>
            <a:off x="381000" y="1600200"/>
            <a:ext cx="8458200" cy="4572000"/>
          </a:xfrm>
          <a:prstGeom prst="rect">
            <a:avLst/>
          </a:prstGeom>
        </p:spPr>
        <p:txBody>
          <a:bodyPr>
            <a:normAutofit lnSpcReduction="10000"/>
          </a:bodyPr>
          <a:lstStyle/>
          <a:p>
            <a:r>
              <a:rPr lang="en-US" sz="2400" dirty="0"/>
              <a:t>Hence it may be necessary to set up an ex-post objective that favors a single group, who will then have a stronger incentive to monitor managers.</a:t>
            </a:r>
          </a:p>
          <a:p>
            <a:r>
              <a:rPr lang="en-US" sz="2400" dirty="0"/>
              <a:t>The establishment of a fiduciary duty of managers towards stockholders (rather than the entire firm) provides them with an incentive to monitor managers.</a:t>
            </a:r>
          </a:p>
          <a:p>
            <a:r>
              <a:rPr lang="en-US" sz="2400" dirty="0"/>
              <a:t>Furthermore, stockholders are residual claimants.</a:t>
            </a:r>
          </a:p>
          <a:p>
            <a:r>
              <a:rPr lang="en-US" sz="2400" dirty="0"/>
              <a:t>Hence by setting up maximization of stockholder wealth as an ex-post objective, we can get as close as possible to the ultimate goal of firm value maximization. </a:t>
            </a:r>
          </a:p>
          <a:p>
            <a:r>
              <a:rPr lang="en-US" sz="2400" dirty="0"/>
              <a:t>Nevertheless, we still want to ensure that stockholder value maximization doesn’t reduce firm value.</a:t>
            </a:r>
            <a:endParaRPr lang="en-US" dirty="0"/>
          </a:p>
          <a:p>
            <a:endParaRPr lang="en-US" dirty="0"/>
          </a:p>
        </p:txBody>
      </p:sp>
      <p:sp>
        <p:nvSpPr>
          <p:cNvPr id="4" name="Footer Placeholder 3"/>
          <p:cNvSpPr>
            <a:spLocks noGrp="1"/>
          </p:cNvSpPr>
          <p:nvPr>
            <p:ph type="ftr" sz="quarter" idx="11"/>
          </p:nvPr>
        </p:nvSpPr>
        <p:spPr/>
        <p:txBody>
          <a:bodyPr/>
          <a:lstStyle/>
          <a:p>
            <a:r>
              <a:rPr lang="en-US"/>
              <a:t>P.V. Viswanath</a:t>
            </a:r>
          </a:p>
        </p:txBody>
      </p:sp>
      <p:sp>
        <p:nvSpPr>
          <p:cNvPr id="5" name="Slide Number Placeholder 4"/>
          <p:cNvSpPr>
            <a:spLocks noGrp="1"/>
          </p:cNvSpPr>
          <p:nvPr>
            <p:ph type="sldNum" sz="quarter" idx="12"/>
          </p:nvPr>
        </p:nvSpPr>
        <p:spPr/>
        <p:txBody>
          <a:bodyPr/>
          <a:lstStyle/>
          <a:p>
            <a:fld id="{C32EB2F7-91A8-4C45-9DFC-CF3108651A98}"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1"/>
            </p:custDataLst>
            <p:extLst>
              <p:ext uri="{D42A27DB-BD31-4B8C-83A1-F6EECF244321}">
                <p14:modId xmlns:p14="http://schemas.microsoft.com/office/powerpoint/2010/main" val="252947002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5" name="Object 4"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p:txBody>
          <a:bodyPr vert="horz"/>
          <a:lstStyle/>
          <a:p>
            <a:r>
              <a:rPr lang="en-US" dirty="0"/>
              <a:t>Poll: Residual Claimants</a:t>
            </a:r>
          </a:p>
        </p:txBody>
      </p:sp>
      <p:sp>
        <p:nvSpPr>
          <p:cNvPr id="3" name="Slide Number Placeholder 2"/>
          <p:cNvSpPr>
            <a:spLocks noGrp="1"/>
          </p:cNvSpPr>
          <p:nvPr>
            <p:ph type="sldNum" sz="quarter" idx="12"/>
          </p:nvPr>
        </p:nvSpPr>
        <p:spPr/>
        <p:txBody>
          <a:bodyPr/>
          <a:lstStyle/>
          <a:p>
            <a:fld id="{E8C80D2A-EA4E-4A37-A9DF-772D0EA46EC5}" type="slidenum">
              <a:rPr lang="en-US" smtClean="0"/>
              <a:pPr/>
              <a:t>21</a:t>
            </a:fld>
            <a:endParaRPr lang="en-US" dirty="0"/>
          </a:p>
        </p:txBody>
      </p:sp>
      <p:sp>
        <p:nvSpPr>
          <p:cNvPr id="4" name="Content Placeholder 3"/>
          <p:cNvSpPr>
            <a:spLocks noGrp="1"/>
          </p:cNvSpPr>
          <p:nvPr>
            <p:ph sz="quarter" idx="13"/>
          </p:nvPr>
        </p:nvSpPr>
        <p:spPr>
          <a:xfrm>
            <a:off x="295287" y="1828800"/>
            <a:ext cx="8503920" cy="4803648"/>
          </a:xfrm>
        </p:spPr>
        <p:txBody>
          <a:bodyPr/>
          <a:lstStyle/>
          <a:p>
            <a:r>
              <a:rPr lang="en-US" dirty="0"/>
              <a:t>Stockholders are called residual claimants because:</a:t>
            </a:r>
          </a:p>
          <a:p>
            <a:pPr lvl="1"/>
            <a:r>
              <a:rPr lang="en-US" dirty="0"/>
              <a:t>Stockholders get all the value that’s left over (residue) after making payments to other claimants (bondholders, employees, government)</a:t>
            </a:r>
          </a:p>
          <a:p>
            <a:pPr lvl="1"/>
            <a:r>
              <a:rPr lang="en-US" dirty="0"/>
              <a:t>They are the most important of all claimants to the value generated by the operations of the firm.</a:t>
            </a:r>
          </a:p>
          <a:p>
            <a:pPr lvl="1"/>
            <a:r>
              <a:rPr lang="en-US" dirty="0"/>
              <a:t>They control what other claimants can get.</a:t>
            </a:r>
          </a:p>
        </p:txBody>
      </p:sp>
    </p:spTree>
    <p:extLst>
      <p:ext uri="{BB962C8B-B14F-4D97-AF65-F5344CB8AC3E}">
        <p14:creationId xmlns:p14="http://schemas.microsoft.com/office/powerpoint/2010/main" val="3062929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1"/>
            </p:custDataLst>
            <p:extLst>
              <p:ext uri="{D42A27DB-BD31-4B8C-83A1-F6EECF244321}">
                <p14:modId xmlns:p14="http://schemas.microsoft.com/office/powerpoint/2010/main" val="130525327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4" progId="TCLayout.ActiveDocument.1">
                  <p:embed/>
                </p:oleObj>
              </mc:Choice>
              <mc:Fallback>
                <p:oleObj name="think-cell Slide" r:id="rId4" imgW="395" imgH="394" progId="TCLayout.ActiveDocument.1">
                  <p:embed/>
                  <p:pic>
                    <p:nvPicPr>
                      <p:cNvPr id="3" name="Object 2"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Footer Placeholder 4"/>
          <p:cNvSpPr>
            <a:spLocks noGrp="1"/>
          </p:cNvSpPr>
          <p:nvPr>
            <p:ph type="ftr" sz="quarter" idx="11"/>
          </p:nvPr>
        </p:nvSpPr>
        <p:spPr/>
        <p:txBody>
          <a:bodyPr/>
          <a:lstStyle/>
          <a:p>
            <a:r>
              <a:rPr lang="en-US"/>
              <a:t>P.V. Viswanath</a:t>
            </a:r>
          </a:p>
        </p:txBody>
      </p:sp>
      <p:sp>
        <p:nvSpPr>
          <p:cNvPr id="5" name="Slide Number Placeholder 5"/>
          <p:cNvSpPr>
            <a:spLocks noGrp="1"/>
          </p:cNvSpPr>
          <p:nvPr>
            <p:ph type="sldNum" sz="quarter" idx="12"/>
          </p:nvPr>
        </p:nvSpPr>
        <p:spPr/>
        <p:txBody>
          <a:bodyPr/>
          <a:lstStyle/>
          <a:p>
            <a:fld id="{413965EE-CAAC-4B31-A7C4-4CDFF2A53F5C}" type="slidenum">
              <a:rPr lang="en-US"/>
              <a:pPr/>
              <a:t>22</a:t>
            </a:fld>
            <a:endParaRPr lang="en-US"/>
          </a:p>
        </p:txBody>
      </p:sp>
      <p:sp>
        <p:nvSpPr>
          <p:cNvPr id="152578" name="Rectangle 2"/>
          <p:cNvSpPr>
            <a:spLocks noGrp="1" noChangeArrowheads="1"/>
          </p:cNvSpPr>
          <p:nvPr>
            <p:ph type="title"/>
          </p:nvPr>
        </p:nvSpPr>
        <p:spPr/>
        <p:txBody>
          <a:bodyPr vert="horz"/>
          <a:lstStyle/>
          <a:p>
            <a:r>
              <a:rPr lang="en-US" dirty="0"/>
              <a:t>Agency Costs</a:t>
            </a:r>
          </a:p>
        </p:txBody>
      </p:sp>
      <p:sp>
        <p:nvSpPr>
          <p:cNvPr id="152579" name="Rectangle 3"/>
          <p:cNvSpPr>
            <a:spLocks noGrp="1" noChangeArrowheads="1"/>
          </p:cNvSpPr>
          <p:nvPr>
            <p:ph type="body" idx="4294967295"/>
          </p:nvPr>
        </p:nvSpPr>
        <p:spPr>
          <a:xfrm>
            <a:off x="381000" y="1524000"/>
            <a:ext cx="8458200" cy="4724400"/>
          </a:xfrm>
          <a:prstGeom prst="rect">
            <a:avLst/>
          </a:prstGeom>
        </p:spPr>
        <p:txBody>
          <a:bodyPr>
            <a:normAutofit fontScale="92500" lnSpcReduction="10000"/>
          </a:bodyPr>
          <a:lstStyle/>
          <a:p>
            <a:pPr>
              <a:lnSpc>
                <a:spcPct val="90000"/>
              </a:lnSpc>
            </a:pPr>
            <a:r>
              <a:rPr lang="en-US" sz="2400" dirty="0"/>
              <a:t>The interests of managers, stockholders, bondholders and society can diverge. </a:t>
            </a:r>
          </a:p>
          <a:p>
            <a:pPr lvl="1">
              <a:lnSpc>
                <a:spcPct val="90000"/>
              </a:lnSpc>
            </a:pPr>
            <a:r>
              <a:rPr lang="en-US" sz="2000" dirty="0"/>
              <a:t>Managers may have other interests such as job security that they put over stockholder wealth maximization.</a:t>
            </a:r>
          </a:p>
          <a:p>
            <a:pPr lvl="1">
              <a:lnSpc>
                <a:spcPct val="90000"/>
              </a:lnSpc>
            </a:pPr>
            <a:r>
              <a:rPr lang="en-US" sz="2000" dirty="0"/>
              <a:t>Actions that make stockholders better off (increasing dividends, investing in risky projects) may make bondholders worse off.</a:t>
            </a:r>
          </a:p>
          <a:p>
            <a:pPr lvl="1">
              <a:lnSpc>
                <a:spcPct val="90000"/>
              </a:lnSpc>
            </a:pPr>
            <a:r>
              <a:rPr lang="en-US" sz="2000" dirty="0"/>
              <a:t>Actions that increase stock price may not necessarily increase stockholder wealth, if markets are not efficient or information is imperfect.</a:t>
            </a:r>
          </a:p>
          <a:p>
            <a:pPr lvl="1">
              <a:lnSpc>
                <a:spcPct val="90000"/>
              </a:lnSpc>
            </a:pPr>
            <a:r>
              <a:rPr lang="en-US" sz="2000" dirty="0"/>
              <a:t>Actions that makes firms better off may create such large social costs that they make society worse off.</a:t>
            </a:r>
          </a:p>
          <a:p>
            <a:pPr>
              <a:lnSpc>
                <a:spcPct val="90000"/>
              </a:lnSpc>
            </a:pPr>
            <a:r>
              <a:rPr lang="en-US" sz="2400" dirty="0"/>
              <a:t>Agency costs refer to the explicit costs and implicit costs of suboptimal outcomes due to the conflicts of interest that arise between all of these different groups.</a:t>
            </a:r>
          </a:p>
          <a:p>
            <a:pPr>
              <a:lnSpc>
                <a:spcPct val="90000"/>
              </a:lnSpc>
            </a:pPr>
            <a:r>
              <a:rPr lang="en-US" sz="2400" dirty="0"/>
              <a:t>A key part of corporate governance is to design a set of controls, regulations and incentives to minimize agency costs.</a:t>
            </a:r>
          </a:p>
          <a:p>
            <a:pPr lvl="1">
              <a:lnSpc>
                <a:spcPct val="90000"/>
              </a:lnSpc>
            </a:pPr>
            <a:endParaRPr lang="en-US" sz="2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1"/>
            </p:custDataLst>
            <p:extLst>
              <p:ext uri="{D42A27DB-BD31-4B8C-83A1-F6EECF244321}">
                <p14:modId xmlns:p14="http://schemas.microsoft.com/office/powerpoint/2010/main" val="267395580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5" name="Object 4"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p:txBody>
          <a:bodyPr vert="horz"/>
          <a:lstStyle/>
          <a:p>
            <a:r>
              <a:rPr lang="en-US" dirty="0"/>
              <a:t>Poll: Principal and Agent</a:t>
            </a:r>
          </a:p>
        </p:txBody>
      </p:sp>
      <p:sp>
        <p:nvSpPr>
          <p:cNvPr id="3" name="Slide Number Placeholder 2"/>
          <p:cNvSpPr>
            <a:spLocks noGrp="1"/>
          </p:cNvSpPr>
          <p:nvPr>
            <p:ph type="sldNum" sz="quarter" idx="12"/>
          </p:nvPr>
        </p:nvSpPr>
        <p:spPr/>
        <p:txBody>
          <a:bodyPr/>
          <a:lstStyle/>
          <a:p>
            <a:fld id="{E8C80D2A-EA4E-4A37-A9DF-772D0EA46EC5}" type="slidenum">
              <a:rPr lang="en-US" smtClean="0"/>
              <a:pPr/>
              <a:t>23</a:t>
            </a:fld>
            <a:endParaRPr lang="en-US" dirty="0"/>
          </a:p>
        </p:txBody>
      </p:sp>
      <p:sp>
        <p:nvSpPr>
          <p:cNvPr id="4" name="Content Placeholder 3"/>
          <p:cNvSpPr>
            <a:spLocks noGrp="1"/>
          </p:cNvSpPr>
          <p:nvPr>
            <p:ph sz="quarter" idx="13"/>
          </p:nvPr>
        </p:nvSpPr>
        <p:spPr>
          <a:xfrm>
            <a:off x="318377" y="1828800"/>
            <a:ext cx="8503920" cy="4803648"/>
          </a:xfrm>
        </p:spPr>
        <p:txBody>
          <a:bodyPr/>
          <a:lstStyle/>
          <a:p>
            <a:r>
              <a:rPr lang="en-US" dirty="0"/>
              <a:t>In a principal-agent situation, there are two parties – the principal and the agent.  Which statement is true?</a:t>
            </a:r>
          </a:p>
          <a:p>
            <a:pPr lvl="1"/>
            <a:r>
              <a:rPr lang="en-US" dirty="0"/>
              <a:t>The principal is the most important because s/he is the one who makes decisions and acts</a:t>
            </a:r>
          </a:p>
          <a:p>
            <a:pPr lvl="1"/>
            <a:r>
              <a:rPr lang="en-US" dirty="0"/>
              <a:t>The agent is the party that makes the decisions and acts</a:t>
            </a:r>
          </a:p>
          <a:p>
            <a:pPr lvl="1"/>
            <a:r>
              <a:rPr lang="en-US" dirty="0"/>
              <a:t>Sometimes the agent acts and sometimes the principal</a:t>
            </a:r>
          </a:p>
        </p:txBody>
      </p:sp>
    </p:spTree>
    <p:extLst>
      <p:ext uri="{BB962C8B-B14F-4D97-AF65-F5344CB8AC3E}">
        <p14:creationId xmlns:p14="http://schemas.microsoft.com/office/powerpoint/2010/main" val="4224396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Controls on Managers</a:t>
            </a:r>
          </a:p>
        </p:txBody>
      </p:sp>
      <p:sp>
        <p:nvSpPr>
          <p:cNvPr id="3" name="Slide Number Placeholder 2"/>
          <p:cNvSpPr>
            <a:spLocks noGrp="1"/>
          </p:cNvSpPr>
          <p:nvPr>
            <p:ph type="sldNum" sz="quarter" idx="12"/>
          </p:nvPr>
        </p:nvSpPr>
        <p:spPr/>
        <p:txBody>
          <a:bodyPr/>
          <a:lstStyle/>
          <a:p>
            <a:fld id="{E8C80D2A-EA4E-4A37-A9DF-772D0EA46EC5}" type="slidenum">
              <a:rPr lang="en-US" smtClean="0"/>
              <a:pPr/>
              <a:t>24</a:t>
            </a:fld>
            <a:endParaRPr lang="en-US" dirty="0"/>
          </a:p>
        </p:txBody>
      </p:sp>
      <p:sp>
        <p:nvSpPr>
          <p:cNvPr id="4" name="Content Placeholder 3"/>
          <p:cNvSpPr>
            <a:spLocks noGrp="1"/>
          </p:cNvSpPr>
          <p:nvPr>
            <p:ph sz="quarter" idx="13"/>
          </p:nvPr>
        </p:nvSpPr>
        <p:spPr>
          <a:xfrm>
            <a:off x="301752" y="1676400"/>
            <a:ext cx="8503920" cy="4422648"/>
          </a:xfrm>
        </p:spPr>
        <p:txBody>
          <a:bodyPr/>
          <a:lstStyle/>
          <a:p>
            <a:r>
              <a:rPr lang="en-US" dirty="0"/>
              <a:t>Let’s look at a few ways in which managers are controlled by the corporate governance system and incentivized to maximize shareholder value.</a:t>
            </a:r>
          </a:p>
          <a:p>
            <a:pPr lvl="1"/>
            <a:r>
              <a:rPr lang="en-US" dirty="0"/>
              <a:t>Incentive Mechanisms</a:t>
            </a:r>
          </a:p>
          <a:p>
            <a:pPr lvl="1"/>
            <a:r>
              <a:rPr lang="en-US" dirty="0"/>
              <a:t>Annual Meeting</a:t>
            </a:r>
          </a:p>
          <a:p>
            <a:pPr lvl="1"/>
            <a:r>
              <a:rPr lang="en-US" dirty="0"/>
              <a:t>Board of Directors</a:t>
            </a:r>
          </a:p>
          <a:p>
            <a:pPr lvl="1"/>
            <a:r>
              <a:rPr lang="en-US" dirty="0"/>
              <a:t>Market for Corporate Control</a:t>
            </a:r>
          </a:p>
        </p:txBody>
      </p:sp>
    </p:spTree>
    <p:extLst>
      <p:ext uri="{BB962C8B-B14F-4D97-AF65-F5344CB8AC3E}">
        <p14:creationId xmlns:p14="http://schemas.microsoft.com/office/powerpoint/2010/main" val="28867296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Managerial Compensation</a:t>
            </a:r>
          </a:p>
        </p:txBody>
      </p:sp>
      <p:sp>
        <p:nvSpPr>
          <p:cNvPr id="3" name="Content Placeholder 2"/>
          <p:cNvSpPr>
            <a:spLocks noGrp="1"/>
          </p:cNvSpPr>
          <p:nvPr>
            <p:ph idx="4294967295"/>
          </p:nvPr>
        </p:nvSpPr>
        <p:spPr>
          <a:xfrm>
            <a:off x="457200" y="1600200"/>
            <a:ext cx="7958138" cy="4495800"/>
          </a:xfrm>
          <a:prstGeom prst="rect">
            <a:avLst/>
          </a:prstGeom>
        </p:spPr>
        <p:txBody>
          <a:bodyPr>
            <a:normAutofit lnSpcReduction="10000"/>
          </a:bodyPr>
          <a:lstStyle/>
          <a:p>
            <a:r>
              <a:rPr lang="en-US" sz="2400" dirty="0"/>
              <a:t>In order to align managers’ incentives with those of shareholders, managerial compensation is often tied to shareholder welfare.</a:t>
            </a:r>
          </a:p>
          <a:p>
            <a:pPr lvl="1"/>
            <a:r>
              <a:rPr lang="en-US" sz="2000" dirty="0"/>
              <a:t>Managers may be given stock that they are not allowed to sell.  However, this is expensive.</a:t>
            </a:r>
          </a:p>
          <a:p>
            <a:pPr lvl="1"/>
            <a:r>
              <a:rPr lang="en-US" sz="2000" dirty="0"/>
              <a:t>Managers may be given stock options; these are less expensive, but they may give managers an incentive to take risky projects.</a:t>
            </a:r>
          </a:p>
          <a:p>
            <a:r>
              <a:rPr lang="en-US" sz="2400" dirty="0"/>
              <a:t>These mechanisms also increase managers’ risk because they are exposed to share price fluctuation induced by factors not under their control, as well.</a:t>
            </a:r>
          </a:p>
          <a:p>
            <a:r>
              <a:rPr lang="en-US" sz="2400" dirty="0"/>
              <a:t>One example of managers’ putting their interests first may be the tendency to overpay in takeovers.</a:t>
            </a:r>
          </a:p>
        </p:txBody>
      </p:sp>
      <p:sp>
        <p:nvSpPr>
          <p:cNvPr id="4" name="Footer Placeholder 3"/>
          <p:cNvSpPr>
            <a:spLocks noGrp="1"/>
          </p:cNvSpPr>
          <p:nvPr>
            <p:ph type="ftr" sz="quarter" idx="11"/>
          </p:nvPr>
        </p:nvSpPr>
        <p:spPr/>
        <p:txBody>
          <a:bodyPr/>
          <a:lstStyle/>
          <a:p>
            <a:r>
              <a:rPr lang="en-US"/>
              <a:t>P.V. Viswanath</a:t>
            </a:r>
          </a:p>
        </p:txBody>
      </p:sp>
      <p:sp>
        <p:nvSpPr>
          <p:cNvPr id="5" name="Slide Number Placeholder 4"/>
          <p:cNvSpPr>
            <a:spLocks noGrp="1"/>
          </p:cNvSpPr>
          <p:nvPr>
            <p:ph type="sldNum" sz="quarter" idx="12"/>
          </p:nvPr>
        </p:nvSpPr>
        <p:spPr/>
        <p:txBody>
          <a:bodyPr/>
          <a:lstStyle/>
          <a:p>
            <a:fld id="{C32EB2F7-91A8-4C45-9DFC-CF3108651A98}"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1"/>
            </p:custDataLst>
            <p:extLst>
              <p:ext uri="{D42A27DB-BD31-4B8C-83A1-F6EECF244321}">
                <p14:modId xmlns:p14="http://schemas.microsoft.com/office/powerpoint/2010/main" val="4287436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5" name="Object 4"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p:txBody>
          <a:bodyPr vert="horz"/>
          <a:lstStyle/>
          <a:p>
            <a:r>
              <a:rPr lang="en-US" dirty="0"/>
              <a:t>Incentives and Enron</a:t>
            </a:r>
          </a:p>
        </p:txBody>
      </p:sp>
      <p:sp>
        <p:nvSpPr>
          <p:cNvPr id="3" name="Slide Number Placeholder 2"/>
          <p:cNvSpPr>
            <a:spLocks noGrp="1"/>
          </p:cNvSpPr>
          <p:nvPr>
            <p:ph type="sldNum" sz="quarter" idx="12"/>
          </p:nvPr>
        </p:nvSpPr>
        <p:spPr/>
        <p:txBody>
          <a:bodyPr/>
          <a:lstStyle/>
          <a:p>
            <a:fld id="{E8C80D2A-EA4E-4A37-A9DF-772D0EA46EC5}" type="slidenum">
              <a:rPr lang="en-US" smtClean="0"/>
              <a:pPr/>
              <a:t>26</a:t>
            </a:fld>
            <a:endParaRPr lang="en-US" dirty="0"/>
          </a:p>
        </p:txBody>
      </p:sp>
      <p:sp>
        <p:nvSpPr>
          <p:cNvPr id="4" name="Content Placeholder 3"/>
          <p:cNvSpPr>
            <a:spLocks noGrp="1"/>
          </p:cNvSpPr>
          <p:nvPr>
            <p:ph sz="quarter" idx="13"/>
          </p:nvPr>
        </p:nvSpPr>
        <p:spPr>
          <a:xfrm>
            <a:off x="301752" y="1600200"/>
            <a:ext cx="8503920" cy="4803648"/>
          </a:xfrm>
        </p:spPr>
        <p:txBody>
          <a:bodyPr>
            <a:normAutofit fontScale="85000" lnSpcReduction="20000"/>
          </a:bodyPr>
          <a:lstStyle/>
          <a:p>
            <a:r>
              <a:rPr lang="en-US" dirty="0"/>
              <a:t>Board members received $350,000 in compensation and stock options annually, which “was significantly above the norm,” (U.S. Senate Subcommittee 2002, p.56). </a:t>
            </a:r>
          </a:p>
          <a:p>
            <a:r>
              <a:rPr lang="en-US" dirty="0"/>
              <a:t>Compensation to Enron executives in 2001 was extraordinarily generous too, as shown by the following chart (</a:t>
            </a:r>
            <a:r>
              <a:rPr lang="en-US" dirty="0" err="1"/>
              <a:t>Pacelle</a:t>
            </a:r>
            <a:r>
              <a:rPr lang="en-US" dirty="0"/>
              <a:t> 2002), which includes the value of exercised stock options and excludes compensation from the partnerships:</a:t>
            </a:r>
          </a:p>
          <a:p>
            <a:r>
              <a:rPr lang="en-US" dirty="0"/>
              <a:t>Kenneth Lay (Enron Chairman/CEO)...........................$152.7 (in millions)</a:t>
            </a:r>
          </a:p>
          <a:p>
            <a:r>
              <a:rPr lang="en-US" dirty="0"/>
              <a:t>Mark </a:t>
            </a:r>
            <a:r>
              <a:rPr lang="en-US" dirty="0" err="1"/>
              <a:t>Fevert</a:t>
            </a:r>
            <a:r>
              <a:rPr lang="en-US" dirty="0"/>
              <a:t> (Chair and CEO, Enron Wholesale Services)....$31.9</a:t>
            </a:r>
          </a:p>
          <a:p>
            <a:r>
              <a:rPr lang="en-US" dirty="0"/>
              <a:t>Jeffrey Skilling (Enron CEO).......................................$34.8</a:t>
            </a:r>
          </a:p>
          <a:p>
            <a:r>
              <a:rPr lang="en-US" dirty="0"/>
              <a:t>J. Clifford Baxter (Enron Vice-Chairman).......................$16.2</a:t>
            </a:r>
          </a:p>
          <a:p>
            <a:r>
              <a:rPr lang="en-US" dirty="0"/>
              <a:t>Andrew </a:t>
            </a:r>
            <a:r>
              <a:rPr lang="en-US" dirty="0" err="1"/>
              <a:t>Fastow</a:t>
            </a:r>
            <a:r>
              <a:rPr lang="en-US" dirty="0"/>
              <a:t> (Enron CFO)......................................$4.2</a:t>
            </a:r>
          </a:p>
        </p:txBody>
      </p:sp>
    </p:spTree>
    <p:extLst>
      <p:ext uri="{BB962C8B-B14F-4D97-AF65-F5344CB8AC3E}">
        <p14:creationId xmlns:p14="http://schemas.microsoft.com/office/powerpoint/2010/main" val="3094288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1"/>
            </p:custDataLst>
            <p:extLst>
              <p:ext uri="{D42A27DB-BD31-4B8C-83A1-F6EECF244321}">
                <p14:modId xmlns:p14="http://schemas.microsoft.com/office/powerpoint/2010/main" val="178575035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5" name="Object 4"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p:txBody>
          <a:bodyPr vert="horz"/>
          <a:lstStyle/>
          <a:p>
            <a:r>
              <a:rPr lang="en-US" dirty="0"/>
              <a:t>Incentives and Enron</a:t>
            </a:r>
          </a:p>
        </p:txBody>
      </p:sp>
      <p:sp>
        <p:nvSpPr>
          <p:cNvPr id="3" name="Slide Number Placeholder 2"/>
          <p:cNvSpPr>
            <a:spLocks noGrp="1"/>
          </p:cNvSpPr>
          <p:nvPr>
            <p:ph type="sldNum" sz="quarter" idx="12"/>
          </p:nvPr>
        </p:nvSpPr>
        <p:spPr/>
        <p:txBody>
          <a:bodyPr/>
          <a:lstStyle/>
          <a:p>
            <a:fld id="{E8C80D2A-EA4E-4A37-A9DF-772D0EA46EC5}" type="slidenum">
              <a:rPr lang="en-US" smtClean="0"/>
              <a:pPr/>
              <a:t>27</a:t>
            </a:fld>
            <a:endParaRPr lang="en-US" dirty="0"/>
          </a:p>
        </p:txBody>
      </p:sp>
      <p:sp>
        <p:nvSpPr>
          <p:cNvPr id="4" name="Content Placeholder 3"/>
          <p:cNvSpPr>
            <a:spLocks noGrp="1"/>
          </p:cNvSpPr>
          <p:nvPr>
            <p:ph sz="quarter" idx="13"/>
          </p:nvPr>
        </p:nvSpPr>
        <p:spPr>
          <a:xfrm>
            <a:off x="301752" y="1506517"/>
            <a:ext cx="8503920" cy="4803648"/>
          </a:xfrm>
        </p:spPr>
        <p:txBody>
          <a:bodyPr>
            <a:normAutofit fontScale="92500"/>
          </a:bodyPr>
          <a:lstStyle/>
          <a:p>
            <a:r>
              <a:rPr lang="en-US" dirty="0"/>
              <a:t>Enron was a manifestation of the principal-agent problem</a:t>
            </a:r>
          </a:p>
          <a:p>
            <a:r>
              <a:rPr lang="en-US" dirty="0"/>
              <a:t>high-powered incentive contracts provided management with incentives for self-dealing, </a:t>
            </a:r>
          </a:p>
          <a:p>
            <a:r>
              <a:rPr lang="en-US" dirty="0"/>
              <a:t>significant costs were transferred to shareholders due to the obscurity in Enron’s financial reporting, and </a:t>
            </a:r>
          </a:p>
          <a:p>
            <a:r>
              <a:rPr lang="en-US" dirty="0"/>
              <a:t>due to the lack of board independence it is likely that management rent extraction occurred</a:t>
            </a:r>
          </a:p>
          <a:p>
            <a:pPr lvl="1"/>
            <a:r>
              <a:rPr lang="en-US" dirty="0"/>
              <a:t>Peter </a:t>
            </a:r>
            <a:r>
              <a:rPr lang="en-US" dirty="0" err="1"/>
              <a:t>Munzig</a:t>
            </a:r>
            <a:r>
              <a:rPr lang="en-US" dirty="0"/>
              <a:t>, </a:t>
            </a:r>
            <a:r>
              <a:rPr lang="en-US" i="1" dirty="0"/>
              <a:t>Enron and the Economics of Corporate Governance</a:t>
            </a:r>
            <a:r>
              <a:rPr lang="en-US" dirty="0"/>
              <a:t>, https://citeseerx.ist.psu.edu/viewdoc/download?doi=10.1.1.198.1043&amp;rep=rep1&amp;type=pdf</a:t>
            </a:r>
          </a:p>
        </p:txBody>
      </p:sp>
    </p:spTree>
    <p:extLst>
      <p:ext uri="{BB962C8B-B14F-4D97-AF65-F5344CB8AC3E}">
        <p14:creationId xmlns:p14="http://schemas.microsoft.com/office/powerpoint/2010/main" val="33794714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P.V. Viswanath</a:t>
            </a:r>
          </a:p>
        </p:txBody>
      </p:sp>
      <p:sp>
        <p:nvSpPr>
          <p:cNvPr id="5" name="Slide Number Placeholder 5"/>
          <p:cNvSpPr>
            <a:spLocks noGrp="1"/>
          </p:cNvSpPr>
          <p:nvPr>
            <p:ph type="sldNum" sz="quarter" idx="12"/>
          </p:nvPr>
        </p:nvSpPr>
        <p:spPr/>
        <p:txBody>
          <a:bodyPr/>
          <a:lstStyle/>
          <a:p>
            <a:fld id="{9362DBC2-CF0F-48EF-9813-0729690E1B68}" type="slidenum">
              <a:rPr lang="en-US"/>
              <a:pPr/>
              <a:t>28</a:t>
            </a:fld>
            <a:endParaRPr lang="en-US"/>
          </a:p>
        </p:txBody>
      </p:sp>
      <p:sp>
        <p:nvSpPr>
          <p:cNvPr id="162818" name="Rectangle 2"/>
          <p:cNvSpPr>
            <a:spLocks noGrp="1" noChangeArrowheads="1"/>
          </p:cNvSpPr>
          <p:nvPr>
            <p:ph type="title"/>
          </p:nvPr>
        </p:nvSpPr>
        <p:spPr>
          <a:noFill/>
          <a:ln/>
        </p:spPr>
        <p:txBody>
          <a:bodyPr lIns="90487" tIns="44450" rIns="90487" bIns="44450">
            <a:normAutofit fontScale="90000"/>
          </a:bodyPr>
          <a:lstStyle/>
          <a:p>
            <a:r>
              <a:rPr lang="en-US" dirty="0"/>
              <a:t>Takeovers: managers looking out for themselves?</a:t>
            </a:r>
          </a:p>
        </p:txBody>
      </p:sp>
      <p:sp>
        <p:nvSpPr>
          <p:cNvPr id="162819" name="Rectangle 3"/>
          <p:cNvSpPr>
            <a:spLocks noGrp="1" noChangeArrowheads="1"/>
          </p:cNvSpPr>
          <p:nvPr>
            <p:ph type="body" idx="4294967295"/>
          </p:nvPr>
        </p:nvSpPr>
        <p:spPr>
          <a:xfrm>
            <a:off x="228600" y="1600200"/>
            <a:ext cx="8607552" cy="4648200"/>
          </a:xfrm>
          <a:prstGeom prst="rect">
            <a:avLst/>
          </a:prstGeom>
          <a:noFill/>
          <a:ln/>
        </p:spPr>
        <p:txBody>
          <a:bodyPr lIns="90487" tIns="44450" rIns="90487" bIns="44450">
            <a:normAutofit lnSpcReduction="10000"/>
          </a:bodyPr>
          <a:lstStyle/>
          <a:p>
            <a:pPr>
              <a:lnSpc>
                <a:spcPct val="90000"/>
              </a:lnSpc>
            </a:pPr>
            <a:r>
              <a:rPr lang="en-US" sz="2400" dirty="0"/>
              <a:t>Stockholders of acquiring firms do not seem to share the enthusiasm of the managers in these firms. Stock prices of bidding firms decline on the takeover announcements a significant proportion of the time. </a:t>
            </a:r>
          </a:p>
          <a:p>
            <a:pPr>
              <a:lnSpc>
                <a:spcPct val="90000"/>
              </a:lnSpc>
            </a:pPr>
            <a:r>
              <a:rPr lang="en-US" sz="2400" dirty="0"/>
              <a:t>Many mergers do not work, as evidenced by a number of measures. </a:t>
            </a:r>
          </a:p>
          <a:p>
            <a:pPr lvl="1">
              <a:lnSpc>
                <a:spcPct val="90000"/>
              </a:lnSpc>
            </a:pPr>
            <a:r>
              <a:rPr lang="en-US" sz="2000" dirty="0"/>
              <a:t>The profitability of merged firms relative to their peer groups, does not increase significantly after mergers.</a:t>
            </a:r>
          </a:p>
          <a:p>
            <a:pPr lvl="1">
              <a:lnSpc>
                <a:spcPct val="90000"/>
              </a:lnSpc>
            </a:pPr>
            <a:r>
              <a:rPr lang="en-US" sz="2000" dirty="0"/>
              <a:t>An even more damning indictment is that a large number of mergers are reversed within a few years, which is a clear admission that the acquisitions did not work.</a:t>
            </a:r>
          </a:p>
          <a:p>
            <a:pPr>
              <a:lnSpc>
                <a:spcPct val="90000"/>
              </a:lnSpc>
            </a:pPr>
            <a:r>
              <a:rPr lang="en-US" sz="2400" dirty="0"/>
              <a:t>Managers may look to mergers to increase the size of assets under their control.  Larger firms are more stable and may reduce managerial risk.</a:t>
            </a: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1"/>
            </p:custDataLst>
            <p:extLst>
              <p:ext uri="{D42A27DB-BD31-4B8C-83A1-F6EECF244321}">
                <p14:modId xmlns:p14="http://schemas.microsoft.com/office/powerpoint/2010/main" val="27864694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5" name="Object 4"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p:txBody>
          <a:bodyPr vert="horz"/>
          <a:lstStyle/>
          <a:p>
            <a:r>
              <a:rPr lang="en-US" dirty="0"/>
              <a:t>Managers and Mergers</a:t>
            </a:r>
          </a:p>
        </p:txBody>
      </p:sp>
      <p:sp>
        <p:nvSpPr>
          <p:cNvPr id="3" name="Slide Number Placeholder 2"/>
          <p:cNvSpPr>
            <a:spLocks noGrp="1"/>
          </p:cNvSpPr>
          <p:nvPr>
            <p:ph type="sldNum" sz="quarter" idx="12"/>
          </p:nvPr>
        </p:nvSpPr>
        <p:spPr/>
        <p:txBody>
          <a:bodyPr/>
          <a:lstStyle/>
          <a:p>
            <a:fld id="{E8C80D2A-EA4E-4A37-A9DF-772D0EA46EC5}" type="slidenum">
              <a:rPr lang="en-US" smtClean="0"/>
              <a:pPr/>
              <a:t>29</a:t>
            </a:fld>
            <a:endParaRPr lang="en-US" dirty="0"/>
          </a:p>
        </p:txBody>
      </p:sp>
      <p:sp>
        <p:nvSpPr>
          <p:cNvPr id="4" name="Content Placeholder 3"/>
          <p:cNvSpPr>
            <a:spLocks noGrp="1"/>
          </p:cNvSpPr>
          <p:nvPr>
            <p:ph sz="quarter" idx="13"/>
          </p:nvPr>
        </p:nvSpPr>
        <p:spPr/>
        <p:txBody>
          <a:bodyPr/>
          <a:lstStyle/>
          <a:p>
            <a:r>
              <a:rPr lang="en-US" dirty="0"/>
              <a:t>Managers engage in mergers</a:t>
            </a:r>
          </a:p>
          <a:p>
            <a:pPr lvl="1"/>
            <a:r>
              <a:rPr lang="en-US" dirty="0"/>
              <a:t>Because they want to control more assets</a:t>
            </a:r>
          </a:p>
          <a:p>
            <a:pPr lvl="1"/>
            <a:r>
              <a:rPr lang="en-US" dirty="0"/>
              <a:t>Because a large firm is more stable and less likely to go bankrupt causing them to lose their jobs</a:t>
            </a:r>
          </a:p>
          <a:p>
            <a:pPr lvl="1"/>
            <a:r>
              <a:rPr lang="en-US" dirty="0"/>
              <a:t>Only when it increases the value of the stock price</a:t>
            </a:r>
          </a:p>
          <a:p>
            <a:pPr lvl="1"/>
            <a:r>
              <a:rPr lang="en-US" dirty="0"/>
              <a:t>Only when it increases the value of the firm</a:t>
            </a:r>
          </a:p>
          <a:p>
            <a:pPr lvl="1"/>
            <a:endParaRPr lang="en-US" dirty="0"/>
          </a:p>
        </p:txBody>
      </p:sp>
    </p:spTree>
    <p:extLst>
      <p:ext uri="{BB962C8B-B14F-4D97-AF65-F5344CB8AC3E}">
        <p14:creationId xmlns:p14="http://schemas.microsoft.com/office/powerpoint/2010/main" val="17325212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P.V. Viswanath</a:t>
            </a:r>
          </a:p>
        </p:txBody>
      </p:sp>
      <p:sp>
        <p:nvSpPr>
          <p:cNvPr id="5" name="Slide Number Placeholder 5"/>
          <p:cNvSpPr>
            <a:spLocks noGrp="1"/>
          </p:cNvSpPr>
          <p:nvPr>
            <p:ph type="sldNum" sz="quarter" idx="12"/>
          </p:nvPr>
        </p:nvSpPr>
        <p:spPr/>
        <p:txBody>
          <a:bodyPr/>
          <a:lstStyle/>
          <a:p>
            <a:fld id="{9EBEBE70-CDFD-404B-B484-BC6AC2163038}" type="slidenum">
              <a:rPr lang="en-US"/>
              <a:pPr/>
              <a:t>3</a:t>
            </a:fld>
            <a:endParaRPr lang="en-US"/>
          </a:p>
        </p:txBody>
      </p:sp>
      <p:sp>
        <p:nvSpPr>
          <p:cNvPr id="133122" name="Rectangle 2"/>
          <p:cNvSpPr>
            <a:spLocks noGrp="1" noChangeArrowheads="1"/>
          </p:cNvSpPr>
          <p:nvPr>
            <p:ph type="title"/>
          </p:nvPr>
        </p:nvSpPr>
        <p:spPr/>
        <p:txBody>
          <a:bodyPr/>
          <a:lstStyle/>
          <a:p>
            <a:r>
              <a:rPr lang="en-US" dirty="0"/>
              <a:t>What is corporate finance?</a:t>
            </a:r>
          </a:p>
        </p:txBody>
      </p:sp>
      <p:sp>
        <p:nvSpPr>
          <p:cNvPr id="133123" name="Rectangle 3"/>
          <p:cNvSpPr>
            <a:spLocks noGrp="1" noChangeArrowheads="1"/>
          </p:cNvSpPr>
          <p:nvPr>
            <p:ph type="body" idx="4294967295"/>
          </p:nvPr>
        </p:nvSpPr>
        <p:spPr>
          <a:xfrm>
            <a:off x="76200" y="2057400"/>
            <a:ext cx="8915400" cy="4483040"/>
          </a:xfrm>
          <a:prstGeom prst="rect">
            <a:avLst/>
          </a:prstGeom>
        </p:spPr>
        <p:txBody>
          <a:bodyPr>
            <a:normAutofit/>
          </a:bodyPr>
          <a:lstStyle/>
          <a:p>
            <a:pPr>
              <a:lnSpc>
                <a:spcPct val="80000"/>
              </a:lnSpc>
            </a:pPr>
            <a:r>
              <a:rPr lang="en-US" dirty="0"/>
              <a:t>Every decision that a business makes has financial implications, and any decision which affects the finances of a business is a corporate finance decision. </a:t>
            </a:r>
          </a:p>
          <a:p>
            <a:pPr>
              <a:lnSpc>
                <a:spcPct val="80000"/>
              </a:lnSpc>
            </a:pPr>
            <a:r>
              <a:rPr lang="en-US" dirty="0"/>
              <a:t>Defined broadly, everything that a business does fits under the rubric of corporate finance.</a:t>
            </a:r>
          </a:p>
          <a:p>
            <a:pPr>
              <a:lnSpc>
                <a:spcPct val="80000"/>
              </a:lnSpc>
            </a:pPr>
            <a:r>
              <a:rPr lang="en-US" dirty="0"/>
              <a:t>A business firm can be structured in several different ways, only one of which is the corporation.</a:t>
            </a:r>
          </a:p>
          <a:p>
            <a:pPr>
              <a:lnSpc>
                <a:spcPct val="80000"/>
              </a:lnSpc>
            </a:pPr>
            <a:r>
              <a:rPr lang="en-US" dirty="0"/>
              <a:t>In this set of slides, we will discuss the governance structure of the corporation and try to understand the conceptual basis behind it.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P.V. Viswanath</a:t>
            </a:r>
          </a:p>
        </p:txBody>
      </p:sp>
      <p:sp>
        <p:nvSpPr>
          <p:cNvPr id="5" name="Slide Number Placeholder 5"/>
          <p:cNvSpPr>
            <a:spLocks noGrp="1"/>
          </p:cNvSpPr>
          <p:nvPr>
            <p:ph type="sldNum" sz="quarter" idx="12"/>
          </p:nvPr>
        </p:nvSpPr>
        <p:spPr/>
        <p:txBody>
          <a:bodyPr/>
          <a:lstStyle/>
          <a:p>
            <a:fld id="{5375954A-AC8B-48EE-8A58-294946EE91FA}" type="slidenum">
              <a:rPr lang="en-US"/>
              <a:pPr/>
              <a:t>30</a:t>
            </a:fld>
            <a:endParaRPr lang="en-US"/>
          </a:p>
        </p:txBody>
      </p:sp>
      <p:sp>
        <p:nvSpPr>
          <p:cNvPr id="156674" name="Rectangle 2"/>
          <p:cNvSpPr>
            <a:spLocks noGrp="1" noChangeArrowheads="1"/>
          </p:cNvSpPr>
          <p:nvPr>
            <p:ph type="title"/>
          </p:nvPr>
        </p:nvSpPr>
        <p:spPr>
          <a:noFill/>
          <a:ln/>
        </p:spPr>
        <p:txBody>
          <a:bodyPr lIns="90487" tIns="44450" rIns="90487" bIns="44450"/>
          <a:lstStyle/>
          <a:p>
            <a:r>
              <a:rPr lang="en-US"/>
              <a:t>The Annual Meeting as a disciplinary venue</a:t>
            </a:r>
          </a:p>
        </p:txBody>
      </p:sp>
      <p:sp>
        <p:nvSpPr>
          <p:cNvPr id="156675" name="Rectangle 3"/>
          <p:cNvSpPr>
            <a:spLocks noGrp="1" noChangeArrowheads="1"/>
          </p:cNvSpPr>
          <p:nvPr>
            <p:ph type="body" idx="4294967295"/>
          </p:nvPr>
        </p:nvSpPr>
        <p:spPr>
          <a:xfrm>
            <a:off x="377952" y="1676400"/>
            <a:ext cx="8382000" cy="4419600"/>
          </a:xfrm>
          <a:prstGeom prst="rect">
            <a:avLst/>
          </a:prstGeom>
          <a:noFill/>
          <a:ln/>
        </p:spPr>
        <p:txBody>
          <a:bodyPr lIns="90487" tIns="44450" rIns="90487" bIns="44450">
            <a:normAutofit lnSpcReduction="10000"/>
          </a:bodyPr>
          <a:lstStyle/>
          <a:p>
            <a:r>
              <a:rPr lang="en-US" sz="2400" dirty="0"/>
              <a:t>Other stockholder mechanisms for controlling management are the annual meeting and the board of directors. </a:t>
            </a:r>
          </a:p>
          <a:p>
            <a:r>
              <a:rPr lang="en-US" sz="2400" dirty="0"/>
              <a:t>The power of stockholders to act at annual meetings is diluted by three factors </a:t>
            </a:r>
          </a:p>
          <a:p>
            <a:pPr lvl="1"/>
            <a:r>
              <a:rPr lang="en-US" sz="2000" dirty="0"/>
              <a:t>Most small stockholders </a:t>
            </a:r>
            <a:r>
              <a:rPr lang="en-US" sz="2000" u="sng" dirty="0"/>
              <a:t>do not go to meetings </a:t>
            </a:r>
            <a:r>
              <a:rPr lang="en-US" sz="2000" dirty="0"/>
              <a:t>because the cost of going to the meeting exceeds the value of their holdings.</a:t>
            </a:r>
          </a:p>
          <a:p>
            <a:pPr lvl="1"/>
            <a:r>
              <a:rPr lang="en-US" sz="2000" dirty="0"/>
              <a:t>Incumbent management starts off with a clear advantage when it comes to the </a:t>
            </a:r>
            <a:r>
              <a:rPr lang="en-US" sz="2000" u="sng" dirty="0"/>
              <a:t>exercising of proxies</a:t>
            </a:r>
            <a:r>
              <a:rPr lang="en-US" sz="2000" dirty="0"/>
              <a:t>. Proxies that are not voted becomes votes for incumbent management.</a:t>
            </a:r>
          </a:p>
          <a:p>
            <a:pPr lvl="1"/>
            <a:r>
              <a:rPr lang="en-US" sz="2000" dirty="0"/>
              <a:t>For large stockholders, the path of least resistance, when confronted by managers that they do not like, is to </a:t>
            </a:r>
            <a:r>
              <a:rPr lang="en-US" sz="2000" u="sng" dirty="0"/>
              <a:t>vote with their feet, i.e. to sell their shares.</a:t>
            </a: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P.V. Viswanath</a:t>
            </a:r>
          </a:p>
        </p:txBody>
      </p:sp>
      <p:sp>
        <p:nvSpPr>
          <p:cNvPr id="5" name="Slide Number Placeholder 5"/>
          <p:cNvSpPr>
            <a:spLocks noGrp="1"/>
          </p:cNvSpPr>
          <p:nvPr>
            <p:ph type="sldNum" sz="quarter" idx="12"/>
          </p:nvPr>
        </p:nvSpPr>
        <p:spPr/>
        <p:txBody>
          <a:bodyPr/>
          <a:lstStyle/>
          <a:p>
            <a:fld id="{D5AB7777-177A-4B89-9FF8-1FEAC9904948}" type="slidenum">
              <a:rPr lang="en-US"/>
              <a:pPr/>
              <a:t>31</a:t>
            </a:fld>
            <a:endParaRPr lang="en-US"/>
          </a:p>
        </p:txBody>
      </p:sp>
      <p:sp>
        <p:nvSpPr>
          <p:cNvPr id="158722" name="Rectangle 2"/>
          <p:cNvSpPr>
            <a:spLocks noGrp="1" noChangeArrowheads="1"/>
          </p:cNvSpPr>
          <p:nvPr>
            <p:ph type="title"/>
          </p:nvPr>
        </p:nvSpPr>
        <p:spPr>
          <a:noFill/>
          <a:ln/>
        </p:spPr>
        <p:txBody>
          <a:bodyPr lIns="90487" tIns="44450" rIns="90487" bIns="44450"/>
          <a:lstStyle/>
          <a:p>
            <a:r>
              <a:rPr lang="en-US"/>
              <a:t>Problems with the Board of Directors</a:t>
            </a:r>
          </a:p>
        </p:txBody>
      </p:sp>
      <p:sp>
        <p:nvSpPr>
          <p:cNvPr id="158723" name="Rectangle 3"/>
          <p:cNvSpPr>
            <a:spLocks noGrp="1" noChangeArrowheads="1"/>
          </p:cNvSpPr>
          <p:nvPr>
            <p:ph type="body" idx="4294967295"/>
          </p:nvPr>
        </p:nvSpPr>
        <p:spPr>
          <a:xfrm>
            <a:off x="457200" y="1752600"/>
            <a:ext cx="8339138" cy="4419600"/>
          </a:xfrm>
          <a:prstGeom prst="rect">
            <a:avLst/>
          </a:prstGeom>
          <a:noFill/>
          <a:ln/>
        </p:spPr>
        <p:txBody>
          <a:bodyPr lIns="90487" tIns="44450" rIns="90487" bIns="44450">
            <a:normAutofit/>
          </a:bodyPr>
          <a:lstStyle/>
          <a:p>
            <a:pPr>
              <a:lnSpc>
                <a:spcPct val="90000"/>
              </a:lnSpc>
            </a:pPr>
            <a:r>
              <a:rPr lang="en-US" sz="2400" dirty="0"/>
              <a:t>The CEO often controls the composition/actions of the Board; this is likely if the CEO is also the Chairman of the Board.</a:t>
            </a:r>
          </a:p>
          <a:p>
            <a:pPr>
              <a:lnSpc>
                <a:spcPct val="90000"/>
              </a:lnSpc>
            </a:pPr>
            <a:r>
              <a:rPr lang="en-US" sz="2400" dirty="0"/>
              <a:t>Directors serve on boards of many companies – they don’t the time or focus</a:t>
            </a:r>
            <a:r>
              <a:rPr lang="en-US" sz="2000" dirty="0"/>
              <a:t>. </a:t>
            </a:r>
          </a:p>
          <a:p>
            <a:pPr>
              <a:lnSpc>
                <a:spcPct val="90000"/>
              </a:lnSpc>
            </a:pPr>
            <a:r>
              <a:rPr lang="en-US" sz="2400" dirty="0"/>
              <a:t>Directors lack the expertise to ask the necessary tough questions..</a:t>
            </a:r>
          </a:p>
          <a:p>
            <a:pPr lvl="1">
              <a:lnSpc>
                <a:spcPct val="90000"/>
              </a:lnSpc>
            </a:pPr>
            <a:r>
              <a:rPr lang="en-US" sz="2000" dirty="0"/>
              <a:t>The CEO sets the agenda, chairs the meeting and controls the information.</a:t>
            </a:r>
          </a:p>
          <a:p>
            <a:pPr lvl="1">
              <a:lnSpc>
                <a:spcPct val="90000"/>
              </a:lnSpc>
            </a:pPr>
            <a:r>
              <a:rPr lang="en-US" sz="2000" dirty="0"/>
              <a:t>The search for consensus overwhelms any attempts at confrontation.</a:t>
            </a:r>
          </a:p>
          <a:p>
            <a:pPr>
              <a:lnSpc>
                <a:spcPct val="90000"/>
              </a:lnSpc>
            </a:pPr>
            <a:endParaRPr lang="en-US" sz="2400" dirty="0"/>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r>
              <a:rPr lang="en-US" dirty="0"/>
              <a:t>P.V. Viswanath</a:t>
            </a:r>
          </a:p>
        </p:txBody>
      </p:sp>
      <p:sp>
        <p:nvSpPr>
          <p:cNvPr id="8" name="Slide Number Placeholder 5"/>
          <p:cNvSpPr>
            <a:spLocks noGrp="1"/>
          </p:cNvSpPr>
          <p:nvPr>
            <p:ph type="sldNum" sz="quarter" idx="12"/>
          </p:nvPr>
        </p:nvSpPr>
        <p:spPr/>
        <p:txBody>
          <a:bodyPr/>
          <a:lstStyle/>
          <a:p>
            <a:fld id="{043B7E7E-724B-417C-9531-89F1F86BE021}" type="slidenum">
              <a:rPr lang="en-US"/>
              <a:pPr/>
              <a:t>32</a:t>
            </a:fld>
            <a:endParaRPr lang="en-US"/>
          </a:p>
        </p:txBody>
      </p:sp>
      <p:sp>
        <p:nvSpPr>
          <p:cNvPr id="160770" name="Rectangle 2"/>
          <p:cNvSpPr>
            <a:spLocks noGrp="1" noChangeArrowheads="1"/>
          </p:cNvSpPr>
          <p:nvPr>
            <p:ph type="title"/>
          </p:nvPr>
        </p:nvSpPr>
        <p:spPr>
          <a:noFill/>
          <a:ln/>
        </p:spPr>
        <p:txBody>
          <a:bodyPr lIns="90487" tIns="44450" rIns="90487" bIns="44450"/>
          <a:lstStyle/>
          <a:p>
            <a:r>
              <a:rPr lang="en-US" dirty="0"/>
              <a:t>The Market for Corporate Control</a:t>
            </a:r>
          </a:p>
        </p:txBody>
      </p:sp>
      <p:sp>
        <p:nvSpPr>
          <p:cNvPr id="160771" name="Rectangle 3"/>
          <p:cNvSpPr>
            <a:spLocks noGrp="1" noChangeArrowheads="1"/>
          </p:cNvSpPr>
          <p:nvPr>
            <p:ph type="body" idx="4294967295"/>
          </p:nvPr>
        </p:nvSpPr>
        <p:spPr>
          <a:xfrm>
            <a:off x="609600" y="1447800"/>
            <a:ext cx="8305800" cy="4731400"/>
          </a:xfrm>
          <a:prstGeom prst="rect">
            <a:avLst/>
          </a:prstGeom>
          <a:noFill/>
          <a:ln/>
        </p:spPr>
        <p:txBody>
          <a:bodyPr lIns="90487" tIns="44450" rIns="90487" bIns="44450">
            <a:normAutofit lnSpcReduction="10000"/>
          </a:bodyPr>
          <a:lstStyle/>
          <a:p>
            <a:pPr>
              <a:lnSpc>
                <a:spcPct val="90000"/>
              </a:lnSpc>
            </a:pPr>
            <a:r>
              <a:rPr lang="en-US" sz="2400" dirty="0"/>
              <a:t>Takeovers are also a means of disciplining managers.  However, managers often try to subvert takeover attempts in various ways.  Some of these are: </a:t>
            </a:r>
          </a:p>
          <a:p>
            <a:pPr lvl="1">
              <a:lnSpc>
                <a:spcPct val="90000"/>
              </a:lnSpc>
            </a:pPr>
            <a:r>
              <a:rPr lang="en-US" sz="2000" b="1" dirty="0"/>
              <a:t>Greenmail</a:t>
            </a:r>
            <a:r>
              <a:rPr lang="en-US" sz="2000" dirty="0"/>
              <a:t>: The (managers of ) the target of a hostile takeover buy out the potential acquirer's existing stake, at a price much greater than the price paid by the raider, in return for the signing of a 'standstill' agreement.</a:t>
            </a:r>
          </a:p>
          <a:p>
            <a:pPr lvl="1">
              <a:lnSpc>
                <a:spcPct val="90000"/>
              </a:lnSpc>
            </a:pPr>
            <a:r>
              <a:rPr lang="en-US" sz="2000" b="1" dirty="0"/>
              <a:t>Golden Parachutes</a:t>
            </a:r>
            <a:r>
              <a:rPr lang="en-US" sz="2000" dirty="0"/>
              <a:t>: Provisions in employment contracts, that allows for the payment of a lump-sum or cash flows over a period, if managers covered by these contracts lose their jobs in a takeover. </a:t>
            </a:r>
          </a:p>
          <a:p>
            <a:pPr lvl="1">
              <a:lnSpc>
                <a:spcPct val="90000"/>
              </a:lnSpc>
            </a:pPr>
            <a:r>
              <a:rPr lang="en-US" sz="2000" b="1" dirty="0"/>
              <a:t>Poison Pills</a:t>
            </a:r>
            <a:r>
              <a:rPr lang="en-US" sz="2000" dirty="0"/>
              <a:t>: A security,  the rights or cashflows on which are triggered by an outside event, generally a hostile takeover, is called a poison pill.</a:t>
            </a:r>
          </a:p>
          <a:p>
            <a:pPr lvl="1">
              <a:lnSpc>
                <a:spcPct val="90000"/>
              </a:lnSpc>
            </a:pPr>
            <a:r>
              <a:rPr lang="en-US" sz="2000" b="1" dirty="0"/>
              <a:t>Shark Repellents</a:t>
            </a:r>
            <a:r>
              <a:rPr lang="en-US" sz="2000" dirty="0"/>
              <a:t>: Anti-takeover amendments are also aimed at dissuading hostile takeovers, but differ on one very important count. They require the assent of stockholders to be instituted.</a:t>
            </a:r>
          </a:p>
        </p:txBody>
      </p:sp>
      <p:sp>
        <p:nvSpPr>
          <p:cNvPr id="160772" name="Line 4"/>
          <p:cNvSpPr>
            <a:spLocks noChangeShapeType="1"/>
          </p:cNvSpPr>
          <p:nvPr/>
        </p:nvSpPr>
        <p:spPr bwMode="auto">
          <a:xfrm>
            <a:off x="629194" y="2438400"/>
            <a:ext cx="0" cy="3200400"/>
          </a:xfrm>
          <a:prstGeom prst="line">
            <a:avLst/>
          </a:prstGeom>
          <a:noFill/>
          <a:ln w="12700">
            <a:solidFill>
              <a:schemeClr val="tx1"/>
            </a:solidFill>
            <a:round/>
            <a:headEnd/>
            <a:tailEnd type="triangle" w="med" len="med"/>
          </a:ln>
          <a:effectLst/>
        </p:spPr>
        <p:txBody>
          <a:bodyPr wrap="none" anchor="ctr"/>
          <a:lstStyle/>
          <a:p>
            <a:endParaRPr lang="en-US"/>
          </a:p>
        </p:txBody>
      </p:sp>
      <p:sp>
        <p:nvSpPr>
          <p:cNvPr id="160773" name="Text Box 5"/>
          <p:cNvSpPr txBox="1">
            <a:spLocks noChangeArrowheads="1"/>
          </p:cNvSpPr>
          <p:nvPr/>
        </p:nvSpPr>
        <p:spPr bwMode="auto">
          <a:xfrm rot="5400000">
            <a:off x="-2186781" y="3694212"/>
            <a:ext cx="5257800" cy="307777"/>
          </a:xfrm>
          <a:prstGeom prst="rect">
            <a:avLst/>
          </a:prstGeom>
          <a:noFill/>
          <a:ln w="12700">
            <a:noFill/>
            <a:miter lim="800000"/>
            <a:headEnd/>
            <a:tailEnd/>
          </a:ln>
          <a:effectLst/>
        </p:spPr>
        <p:txBody>
          <a:bodyPr wrap="square">
            <a:spAutoFit/>
          </a:bodyPr>
          <a:lstStyle/>
          <a:p>
            <a:pPr eaLnBrk="0" hangingPunct="0"/>
            <a:r>
              <a:rPr lang="en-US" sz="1400" b="1" dirty="0">
                <a:latin typeface="Times" pitchFamily="18" charset="0"/>
              </a:rPr>
              <a:t>No stockholder approval needed….. Stockholder Approval needed</a:t>
            </a: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P.V. Viswanath</a:t>
            </a:r>
          </a:p>
        </p:txBody>
      </p:sp>
      <p:sp>
        <p:nvSpPr>
          <p:cNvPr id="5" name="Slide Number Placeholder 5"/>
          <p:cNvSpPr>
            <a:spLocks noGrp="1"/>
          </p:cNvSpPr>
          <p:nvPr>
            <p:ph type="sldNum" sz="quarter" idx="12"/>
          </p:nvPr>
        </p:nvSpPr>
        <p:spPr/>
        <p:txBody>
          <a:bodyPr/>
          <a:lstStyle/>
          <a:p>
            <a:fld id="{0BD5AE39-91F8-4506-8451-E7CFCE5DE7E2}" type="slidenum">
              <a:rPr lang="en-US"/>
              <a:pPr/>
              <a:t>33</a:t>
            </a:fld>
            <a:endParaRPr lang="en-US"/>
          </a:p>
        </p:txBody>
      </p:sp>
      <p:sp>
        <p:nvSpPr>
          <p:cNvPr id="183298" name="Rectangle 2"/>
          <p:cNvSpPr>
            <a:spLocks noGrp="1" noChangeArrowheads="1"/>
          </p:cNvSpPr>
          <p:nvPr>
            <p:ph type="title"/>
          </p:nvPr>
        </p:nvSpPr>
        <p:spPr>
          <a:noFill/>
          <a:ln/>
        </p:spPr>
        <p:txBody>
          <a:bodyPr lIns="90487" tIns="44450" rIns="90487" bIns="44450"/>
          <a:lstStyle/>
          <a:p>
            <a:r>
              <a:rPr lang="en-US" dirty="0"/>
              <a:t>The Market for Corporate Control</a:t>
            </a:r>
          </a:p>
        </p:txBody>
      </p:sp>
      <p:sp>
        <p:nvSpPr>
          <p:cNvPr id="183299" name="Rectangle 3"/>
          <p:cNvSpPr>
            <a:spLocks noGrp="1" noChangeArrowheads="1"/>
          </p:cNvSpPr>
          <p:nvPr>
            <p:ph type="body" idx="4294967295"/>
          </p:nvPr>
        </p:nvSpPr>
        <p:spPr>
          <a:xfrm>
            <a:off x="838200" y="1752600"/>
            <a:ext cx="7958138" cy="4495800"/>
          </a:xfrm>
          <a:prstGeom prst="rect">
            <a:avLst/>
          </a:prstGeom>
          <a:noFill/>
          <a:ln/>
        </p:spPr>
        <p:txBody>
          <a:bodyPr lIns="90487" tIns="44450" rIns="90487" bIns="44450">
            <a:normAutofit/>
          </a:bodyPr>
          <a:lstStyle/>
          <a:p>
            <a:pPr>
              <a:lnSpc>
                <a:spcPct val="90000"/>
              </a:lnSpc>
            </a:pPr>
            <a:r>
              <a:rPr lang="en-US" sz="2400" dirty="0"/>
              <a:t>However, hostile takeovers often </a:t>
            </a:r>
            <a:r>
              <a:rPr lang="en-US" sz="2400" i="1" dirty="0"/>
              <a:t>do</a:t>
            </a:r>
            <a:r>
              <a:rPr lang="en-US" sz="2400" dirty="0"/>
              <a:t> work.</a:t>
            </a:r>
          </a:p>
          <a:p>
            <a:pPr>
              <a:lnSpc>
                <a:spcPct val="90000"/>
              </a:lnSpc>
            </a:pPr>
            <a:r>
              <a:rPr lang="en-US" sz="2400" dirty="0"/>
              <a:t>The typical target firm in a hostile takeover has</a:t>
            </a:r>
          </a:p>
          <a:p>
            <a:pPr lvl="1">
              <a:lnSpc>
                <a:spcPct val="90000"/>
              </a:lnSpc>
            </a:pPr>
            <a:r>
              <a:rPr lang="en-US" sz="2000" dirty="0"/>
              <a:t>a return on equity almost 5% lower than its peer group</a:t>
            </a:r>
          </a:p>
          <a:p>
            <a:pPr lvl="1">
              <a:lnSpc>
                <a:spcPct val="90000"/>
              </a:lnSpc>
            </a:pPr>
            <a:r>
              <a:rPr lang="en-US" sz="2000" dirty="0"/>
              <a:t>had a stock that has significantly under performed the peer group over the previous 2 years</a:t>
            </a:r>
          </a:p>
          <a:p>
            <a:pPr lvl="1">
              <a:lnSpc>
                <a:spcPct val="90000"/>
              </a:lnSpc>
            </a:pPr>
            <a:r>
              <a:rPr lang="en-US" sz="2000" dirty="0"/>
              <a:t>has managers who hold little or no stock in the firm</a:t>
            </a:r>
          </a:p>
          <a:p>
            <a:pPr>
              <a:lnSpc>
                <a:spcPct val="90000"/>
              </a:lnSpc>
            </a:pPr>
            <a:r>
              <a:rPr lang="en-US" sz="2400" dirty="0"/>
              <a:t>In other words, the best defense against a hostile takeover is to run your firm well and earn good returns for your stockholders</a:t>
            </a:r>
          </a:p>
          <a:p>
            <a:pPr>
              <a:lnSpc>
                <a:spcPct val="90000"/>
              </a:lnSpc>
            </a:pPr>
            <a:r>
              <a:rPr lang="en-US" sz="2400" dirty="0"/>
              <a:t>Conversely, when you do not allow hostile takeovers, it is the firm that you are most likely protecting (and not a well run or well managed firm)</a:t>
            </a:r>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P.V. Viswanath</a:t>
            </a:r>
          </a:p>
        </p:txBody>
      </p:sp>
      <p:sp>
        <p:nvSpPr>
          <p:cNvPr id="5" name="Slide Number Placeholder 5"/>
          <p:cNvSpPr>
            <a:spLocks noGrp="1"/>
          </p:cNvSpPr>
          <p:nvPr>
            <p:ph type="sldNum" sz="quarter" idx="12"/>
          </p:nvPr>
        </p:nvSpPr>
        <p:spPr/>
        <p:txBody>
          <a:bodyPr/>
          <a:lstStyle/>
          <a:p>
            <a:fld id="{7DD8A177-4AE3-43AC-9407-DE2F5DEFC366}" type="slidenum">
              <a:rPr lang="en-US"/>
              <a:pPr/>
              <a:t>34</a:t>
            </a:fld>
            <a:endParaRPr lang="en-US"/>
          </a:p>
        </p:txBody>
      </p:sp>
      <p:sp>
        <p:nvSpPr>
          <p:cNvPr id="172034" name="Rectangle 2"/>
          <p:cNvSpPr>
            <a:spLocks noGrp="1" noChangeArrowheads="1"/>
          </p:cNvSpPr>
          <p:nvPr>
            <p:ph type="title"/>
          </p:nvPr>
        </p:nvSpPr>
        <p:spPr>
          <a:noFill/>
          <a:ln/>
        </p:spPr>
        <p:txBody>
          <a:bodyPr lIns="90487" tIns="44450" rIns="90487" bIns="44450">
            <a:normAutofit/>
          </a:bodyPr>
          <a:lstStyle/>
          <a:p>
            <a:r>
              <a:rPr lang="en-US" dirty="0"/>
              <a:t>Managers control release of information</a:t>
            </a:r>
          </a:p>
        </p:txBody>
      </p:sp>
      <p:sp>
        <p:nvSpPr>
          <p:cNvPr id="172035" name="Rectangle 3"/>
          <p:cNvSpPr>
            <a:spLocks noGrp="1" noChangeArrowheads="1"/>
          </p:cNvSpPr>
          <p:nvPr>
            <p:ph type="body" idx="4294967295"/>
          </p:nvPr>
        </p:nvSpPr>
        <p:spPr>
          <a:xfrm>
            <a:off x="152400" y="1600200"/>
            <a:ext cx="8839200" cy="4810648"/>
          </a:xfrm>
          <a:prstGeom prst="rect">
            <a:avLst/>
          </a:prstGeom>
          <a:noFill/>
          <a:ln/>
        </p:spPr>
        <p:txBody>
          <a:bodyPr lIns="90487" tIns="44450" rIns="90487" bIns="44450">
            <a:normAutofit fontScale="92500" lnSpcReduction="20000"/>
          </a:bodyPr>
          <a:lstStyle/>
          <a:p>
            <a:r>
              <a:rPr lang="en-US" dirty="0"/>
              <a:t>Even with all these incentives, there is evidence that managers</a:t>
            </a:r>
          </a:p>
          <a:p>
            <a:pPr lvl="1"/>
            <a:r>
              <a:rPr lang="en-US" dirty="0"/>
              <a:t>suppress  information, generally negative information</a:t>
            </a:r>
          </a:p>
          <a:p>
            <a:pPr lvl="1"/>
            <a:r>
              <a:rPr lang="en-US" dirty="0"/>
              <a:t>delay the releasing of bad news </a:t>
            </a:r>
          </a:p>
          <a:p>
            <a:pPr lvl="2"/>
            <a:r>
              <a:rPr lang="en-US" dirty="0"/>
              <a:t>bad earnings reports</a:t>
            </a:r>
          </a:p>
          <a:p>
            <a:pPr lvl="2"/>
            <a:r>
              <a:rPr lang="en-US" dirty="0"/>
              <a:t>other news</a:t>
            </a:r>
          </a:p>
          <a:p>
            <a:pPr lvl="1"/>
            <a:r>
              <a:rPr lang="en-US" dirty="0"/>
              <a:t>sometimes reveal fraudulent information</a:t>
            </a:r>
          </a:p>
          <a:p>
            <a:r>
              <a:rPr lang="en-US" dirty="0"/>
              <a:t>In October 1995, a Canadian company, </a:t>
            </a:r>
            <a:r>
              <a:rPr lang="en-US" dirty="0" err="1"/>
              <a:t>Bre</a:t>
            </a:r>
            <a:r>
              <a:rPr lang="en-US" dirty="0"/>
              <a:t>-X Minerals Ltd., reported that significant amounts of gold had been discovered in an Indonesian site that it owned, sending its stock price soaring. Originally a penny stock, its stock price reached a peak at C$286.50 (split adjusted) in May 1996. </a:t>
            </a:r>
            <a:r>
              <a:rPr lang="en-US" dirty="0" err="1"/>
              <a:t>Bre</a:t>
            </a:r>
            <a:r>
              <a:rPr lang="en-US" dirty="0"/>
              <a:t>-X Minerals collapsed in 1997 after the gold samples were found to be a fraud.</a:t>
            </a:r>
          </a:p>
          <a:p>
            <a:r>
              <a:rPr lang="en-US" dirty="0"/>
              <a:t>How does the financial system deal with this?</a:t>
            </a: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P.V. Viswanath</a:t>
            </a:r>
          </a:p>
        </p:txBody>
      </p:sp>
      <p:sp>
        <p:nvSpPr>
          <p:cNvPr id="5" name="Slide Number Placeholder 5"/>
          <p:cNvSpPr>
            <a:spLocks noGrp="1"/>
          </p:cNvSpPr>
          <p:nvPr>
            <p:ph type="sldNum" sz="quarter" idx="12"/>
          </p:nvPr>
        </p:nvSpPr>
        <p:spPr/>
        <p:txBody>
          <a:bodyPr/>
          <a:lstStyle/>
          <a:p>
            <a:fld id="{310706E7-7588-4A2D-8B9E-B712B42C3225}" type="slidenum">
              <a:rPr lang="en-US"/>
              <a:pPr/>
              <a:t>35</a:t>
            </a:fld>
            <a:endParaRPr lang="en-US"/>
          </a:p>
        </p:txBody>
      </p:sp>
      <p:sp>
        <p:nvSpPr>
          <p:cNvPr id="187394" name="Rectangle 2"/>
          <p:cNvSpPr>
            <a:spLocks noGrp="1" noChangeArrowheads="1"/>
          </p:cNvSpPr>
          <p:nvPr>
            <p:ph type="title"/>
          </p:nvPr>
        </p:nvSpPr>
        <p:spPr>
          <a:noFill/>
          <a:ln/>
        </p:spPr>
        <p:txBody>
          <a:bodyPr lIns="90487" tIns="44450" rIns="90487" bIns="44450"/>
          <a:lstStyle/>
          <a:p>
            <a:r>
              <a:rPr lang="en-US"/>
              <a:t>The Financial Market Response</a:t>
            </a:r>
          </a:p>
        </p:txBody>
      </p:sp>
      <p:sp>
        <p:nvSpPr>
          <p:cNvPr id="187395" name="Rectangle 3"/>
          <p:cNvSpPr>
            <a:spLocks noGrp="1" noChangeArrowheads="1"/>
          </p:cNvSpPr>
          <p:nvPr>
            <p:ph type="body" idx="4294967295"/>
          </p:nvPr>
        </p:nvSpPr>
        <p:spPr>
          <a:xfrm>
            <a:off x="381000" y="1600200"/>
            <a:ext cx="8415338" cy="4810648"/>
          </a:xfrm>
          <a:prstGeom prst="rect">
            <a:avLst/>
          </a:prstGeom>
          <a:noFill/>
          <a:ln/>
        </p:spPr>
        <p:txBody>
          <a:bodyPr lIns="90487" tIns="44450" rIns="90487" bIns="44450">
            <a:normAutofit fontScale="92500" lnSpcReduction="10000"/>
          </a:bodyPr>
          <a:lstStyle/>
          <a:p>
            <a:pPr>
              <a:lnSpc>
                <a:spcPct val="90000"/>
              </a:lnSpc>
            </a:pPr>
            <a:r>
              <a:rPr lang="en-US" sz="2400" dirty="0"/>
              <a:t>One answer is that financial analysts discipline managers.</a:t>
            </a:r>
          </a:p>
          <a:p>
            <a:pPr>
              <a:lnSpc>
                <a:spcPct val="90000"/>
              </a:lnSpc>
            </a:pPr>
            <a:r>
              <a:rPr lang="en-US" sz="2400" dirty="0"/>
              <a:t>While analysts are more likely still to issue buy rather than sell recommendations, the payoff to uncovering negative news about a firm is large enough that such news is eagerly sought and quickly revealed (at least to a limited group of investors)</a:t>
            </a:r>
          </a:p>
          <a:p>
            <a:pPr>
              <a:lnSpc>
                <a:spcPct val="90000"/>
              </a:lnSpc>
            </a:pPr>
            <a:r>
              <a:rPr lang="en-US" sz="2400" dirty="0"/>
              <a:t>As information sources to the average investor proliferate, it is becoming much more difficult for firms to control when and how information gets out to markets.</a:t>
            </a:r>
          </a:p>
          <a:p>
            <a:pPr>
              <a:lnSpc>
                <a:spcPct val="90000"/>
              </a:lnSpc>
            </a:pPr>
            <a:r>
              <a:rPr lang="en-US" sz="2400" dirty="0"/>
              <a:t>As option trading has become more common, it has become much easier to trade on bad news. In the process, it is revealed to the rest of the market.</a:t>
            </a:r>
          </a:p>
          <a:p>
            <a:pPr>
              <a:lnSpc>
                <a:spcPct val="90000"/>
              </a:lnSpc>
            </a:pPr>
            <a:r>
              <a:rPr lang="en-US" sz="2400" dirty="0"/>
              <a:t>When firms mislead markets, the punishment is not only quick but it is savage. </a:t>
            </a:r>
          </a:p>
          <a:p>
            <a:pPr>
              <a:lnSpc>
                <a:spcPct val="90000"/>
              </a:lnSpc>
            </a:pPr>
            <a:r>
              <a:rPr lang="en-US" sz="2400" dirty="0"/>
              <a:t>Nevertheless, there are still problems with financial markets as a control on managerial actions.</a:t>
            </a:r>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P.V. Viswanath</a:t>
            </a:r>
          </a:p>
        </p:txBody>
      </p:sp>
      <p:sp>
        <p:nvSpPr>
          <p:cNvPr id="6" name="Slide Number Placeholder 5"/>
          <p:cNvSpPr>
            <a:spLocks noGrp="1"/>
          </p:cNvSpPr>
          <p:nvPr>
            <p:ph type="sldNum" sz="quarter" idx="12"/>
          </p:nvPr>
        </p:nvSpPr>
        <p:spPr/>
        <p:txBody>
          <a:bodyPr/>
          <a:lstStyle/>
          <a:p>
            <a:fld id="{393CFC60-9B16-497F-A039-272B439FDD30}" type="slidenum">
              <a:rPr lang="en-US"/>
              <a:pPr/>
              <a:t>36</a:t>
            </a:fld>
            <a:endParaRPr lang="en-US"/>
          </a:p>
        </p:txBody>
      </p:sp>
      <p:sp>
        <p:nvSpPr>
          <p:cNvPr id="177154" name="Rectangle 2"/>
          <p:cNvSpPr>
            <a:spLocks noGrp="1" noChangeArrowheads="1"/>
          </p:cNvSpPr>
          <p:nvPr>
            <p:ph type="title"/>
          </p:nvPr>
        </p:nvSpPr>
        <p:spPr>
          <a:noFill/>
          <a:ln/>
        </p:spPr>
        <p:txBody>
          <a:bodyPr lIns="90487" tIns="44450" rIns="90487" bIns="44450">
            <a:normAutofit fontScale="90000"/>
          </a:bodyPr>
          <a:lstStyle/>
          <a:p>
            <a:r>
              <a:rPr lang="en-US" dirty="0"/>
              <a:t>Critiques of Market Prices as Reflectors of Value </a:t>
            </a:r>
          </a:p>
        </p:txBody>
      </p:sp>
      <p:sp>
        <p:nvSpPr>
          <p:cNvPr id="177155" name="Rectangle 3"/>
          <p:cNvSpPr>
            <a:spLocks noGrp="1" noChangeArrowheads="1"/>
          </p:cNvSpPr>
          <p:nvPr>
            <p:ph type="body" idx="4294967295"/>
          </p:nvPr>
        </p:nvSpPr>
        <p:spPr>
          <a:xfrm>
            <a:off x="838200" y="1752600"/>
            <a:ext cx="7958138" cy="3881438"/>
          </a:xfrm>
          <a:prstGeom prst="rect">
            <a:avLst/>
          </a:prstGeom>
          <a:noFill/>
          <a:ln/>
        </p:spPr>
        <p:txBody>
          <a:bodyPr lIns="90487" tIns="44450" rIns="90487" bIns="44450">
            <a:normAutofit lnSpcReduction="10000"/>
          </a:bodyPr>
          <a:lstStyle/>
          <a:p>
            <a:pPr>
              <a:lnSpc>
                <a:spcPct val="90000"/>
              </a:lnSpc>
            </a:pPr>
            <a:r>
              <a:rPr lang="en-US" sz="2400" dirty="0"/>
              <a:t>Prices are much </a:t>
            </a:r>
            <a:r>
              <a:rPr lang="en-US" sz="2400" u="sng" dirty="0"/>
              <a:t>more volatile</a:t>
            </a:r>
            <a:r>
              <a:rPr lang="en-US" sz="2400" dirty="0"/>
              <a:t> than justified by the underlying fundamentals </a:t>
            </a:r>
          </a:p>
          <a:p>
            <a:pPr lvl="1">
              <a:lnSpc>
                <a:spcPct val="90000"/>
              </a:lnSpc>
            </a:pPr>
            <a:r>
              <a:rPr lang="en-US" sz="2000" dirty="0"/>
              <a:t>E.g. Did the true value of equities really decline by 20% on  October 19, 1987?</a:t>
            </a:r>
          </a:p>
          <a:p>
            <a:pPr>
              <a:lnSpc>
                <a:spcPct val="90000"/>
              </a:lnSpc>
            </a:pPr>
            <a:r>
              <a:rPr lang="en-US" sz="2400" dirty="0"/>
              <a:t>Financial markets </a:t>
            </a:r>
            <a:r>
              <a:rPr lang="en-US" sz="2400" u="sng" dirty="0"/>
              <a:t>overreact</a:t>
            </a:r>
            <a:r>
              <a:rPr lang="en-US" sz="2400" dirty="0"/>
              <a:t> to news, both good and bad</a:t>
            </a:r>
          </a:p>
          <a:p>
            <a:pPr>
              <a:lnSpc>
                <a:spcPct val="90000"/>
              </a:lnSpc>
            </a:pPr>
            <a:r>
              <a:rPr lang="en-US" sz="2400" dirty="0"/>
              <a:t>Financial markets are </a:t>
            </a:r>
            <a:r>
              <a:rPr lang="en-US" sz="2400" u="sng" dirty="0"/>
              <a:t>short-sighted</a:t>
            </a:r>
            <a:r>
              <a:rPr lang="en-US" sz="2400" dirty="0"/>
              <a:t>, and do not consider the long-term implications of actions taken by the firm </a:t>
            </a:r>
          </a:p>
          <a:p>
            <a:pPr lvl="1">
              <a:lnSpc>
                <a:spcPct val="90000"/>
              </a:lnSpc>
            </a:pPr>
            <a:r>
              <a:rPr lang="en-US" sz="2000" dirty="0"/>
              <a:t>E.g. the focus on next quarter's earnings</a:t>
            </a:r>
          </a:p>
          <a:p>
            <a:pPr>
              <a:lnSpc>
                <a:spcPct val="90000"/>
              </a:lnSpc>
            </a:pPr>
            <a:r>
              <a:rPr lang="en-US" sz="2400" dirty="0"/>
              <a:t>Financial markets are </a:t>
            </a:r>
            <a:r>
              <a:rPr lang="en-US" sz="2400" u="sng" dirty="0"/>
              <a:t>manipulated by insiders</a:t>
            </a:r>
            <a:r>
              <a:rPr lang="en-US" sz="2400" dirty="0"/>
              <a:t>; Prices do not have any relationship to value.</a:t>
            </a:r>
          </a:p>
        </p:txBody>
      </p:sp>
      <p:sp>
        <p:nvSpPr>
          <p:cNvPr id="177156" name="Rectangle 4"/>
          <p:cNvSpPr>
            <a:spLocks noChangeArrowheads="1"/>
          </p:cNvSpPr>
          <p:nvPr/>
        </p:nvSpPr>
        <p:spPr bwMode="auto">
          <a:xfrm>
            <a:off x="301752" y="5771403"/>
            <a:ext cx="8494586" cy="369332"/>
          </a:xfrm>
          <a:prstGeom prst="rect">
            <a:avLst/>
          </a:prstGeom>
          <a:noFill/>
          <a:ln w="12700">
            <a:noFill/>
            <a:miter lim="800000"/>
            <a:headEnd/>
            <a:tailEnd/>
          </a:ln>
          <a:effectLst/>
        </p:spPr>
        <p:txBody>
          <a:bodyPr wrap="square">
            <a:spAutoFit/>
          </a:bodyPr>
          <a:lstStyle/>
          <a:p>
            <a:pPr algn="ctr"/>
            <a:r>
              <a:rPr lang="en-US" dirty="0"/>
              <a:t>  Overall, markets do react in expected ways to economic decisions taken by firms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77156"/>
                                        </p:tgtEl>
                                        <p:attrNameLst>
                                          <p:attrName>style.visibility</p:attrName>
                                        </p:attrNameLst>
                                      </p:cBhvr>
                                      <p:to>
                                        <p:strVal val="visible"/>
                                      </p:to>
                                    </p:set>
                                    <p:anim calcmode="lin" valueType="num">
                                      <p:cBhvr additive="base">
                                        <p:cTn id="7" dur="500" fill="hold"/>
                                        <p:tgtEl>
                                          <p:spTgt spid="177156"/>
                                        </p:tgtEl>
                                        <p:attrNameLst>
                                          <p:attrName>ppt_x</p:attrName>
                                        </p:attrNameLst>
                                      </p:cBhvr>
                                      <p:tavLst>
                                        <p:tav tm="0">
                                          <p:val>
                                            <p:strVal val="0-#ppt_w/2"/>
                                          </p:val>
                                        </p:tav>
                                        <p:tav tm="100000">
                                          <p:val>
                                            <p:strVal val="#ppt_x"/>
                                          </p:val>
                                        </p:tav>
                                      </p:tavLst>
                                    </p:anim>
                                    <p:anim calcmode="lin" valueType="num">
                                      <p:cBhvr additive="base">
                                        <p:cTn id="8" dur="500" fill="hold"/>
                                        <p:tgtEl>
                                          <p:spTgt spid="17715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7156" grpId="0"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Footer Placeholder 4"/>
          <p:cNvSpPr>
            <a:spLocks noGrp="1"/>
          </p:cNvSpPr>
          <p:nvPr>
            <p:ph type="ftr" sz="quarter" idx="11"/>
          </p:nvPr>
        </p:nvSpPr>
        <p:spPr/>
        <p:txBody>
          <a:bodyPr/>
          <a:lstStyle/>
          <a:p>
            <a:r>
              <a:rPr lang="en-US"/>
              <a:t>P.V. Viswanath</a:t>
            </a:r>
          </a:p>
        </p:txBody>
      </p:sp>
      <p:sp>
        <p:nvSpPr>
          <p:cNvPr id="23" name="Slide Number Placeholder 5"/>
          <p:cNvSpPr>
            <a:spLocks noGrp="1"/>
          </p:cNvSpPr>
          <p:nvPr>
            <p:ph type="sldNum" sz="quarter" idx="12"/>
          </p:nvPr>
        </p:nvSpPr>
        <p:spPr/>
        <p:txBody>
          <a:bodyPr/>
          <a:lstStyle/>
          <a:p>
            <a:fld id="{FB8F2200-A912-4E12-9C98-34992967B4B0}" type="slidenum">
              <a:rPr lang="en-US"/>
              <a:pPr/>
              <a:t>37</a:t>
            </a:fld>
            <a:endParaRPr lang="en-US"/>
          </a:p>
        </p:txBody>
      </p:sp>
      <p:sp>
        <p:nvSpPr>
          <p:cNvPr id="174082" name="Rectangle 2"/>
          <p:cNvSpPr>
            <a:spLocks noGrp="1" noChangeArrowheads="1"/>
          </p:cNvSpPr>
          <p:nvPr>
            <p:ph type="title"/>
          </p:nvPr>
        </p:nvSpPr>
        <p:spPr>
          <a:noFill/>
          <a:ln/>
        </p:spPr>
        <p:txBody>
          <a:bodyPr lIns="90487" tIns="44450" rIns="90487" bIns="44450">
            <a:normAutofit fontScale="90000"/>
          </a:bodyPr>
          <a:lstStyle/>
          <a:p>
            <a:r>
              <a:rPr lang="en-US"/>
              <a:t>Market Reaction to Investment Announcements</a:t>
            </a:r>
          </a:p>
        </p:txBody>
      </p:sp>
      <p:sp>
        <p:nvSpPr>
          <p:cNvPr id="174083" name="Rectangle 3"/>
          <p:cNvSpPr>
            <a:spLocks noChangeArrowheads="1"/>
          </p:cNvSpPr>
          <p:nvPr/>
        </p:nvSpPr>
        <p:spPr bwMode="auto">
          <a:xfrm>
            <a:off x="795338" y="2060575"/>
            <a:ext cx="2972416" cy="459100"/>
          </a:xfrm>
          <a:prstGeom prst="rect">
            <a:avLst/>
          </a:prstGeom>
          <a:noFill/>
          <a:ln w="12700">
            <a:noFill/>
            <a:miter lim="800000"/>
            <a:headEnd/>
            <a:tailEnd/>
          </a:ln>
          <a:effectLst/>
        </p:spPr>
        <p:txBody>
          <a:bodyPr wrap="none" lIns="90487" tIns="44450" rIns="90487" bIns="44450">
            <a:spAutoFit/>
          </a:bodyPr>
          <a:lstStyle/>
          <a:p>
            <a:pPr eaLnBrk="0" hangingPunct="0"/>
            <a:r>
              <a:rPr lang="en-US" sz="2400" i="1" dirty="0">
                <a:latin typeface="Times" pitchFamily="18" charset="0"/>
              </a:rPr>
              <a:t>Type of Announcement</a:t>
            </a:r>
          </a:p>
        </p:txBody>
      </p:sp>
      <p:sp>
        <p:nvSpPr>
          <p:cNvPr id="174084" name="Rectangle 4"/>
          <p:cNvSpPr>
            <a:spLocks noChangeArrowheads="1"/>
          </p:cNvSpPr>
          <p:nvPr/>
        </p:nvSpPr>
        <p:spPr bwMode="auto">
          <a:xfrm>
            <a:off x="4724400" y="2286000"/>
            <a:ext cx="2832506" cy="459100"/>
          </a:xfrm>
          <a:prstGeom prst="rect">
            <a:avLst/>
          </a:prstGeom>
          <a:noFill/>
          <a:ln w="12700">
            <a:noFill/>
            <a:miter lim="800000"/>
            <a:headEnd/>
            <a:tailEnd/>
          </a:ln>
          <a:effectLst/>
        </p:spPr>
        <p:txBody>
          <a:bodyPr wrap="none" lIns="90487" tIns="44450" rIns="90487" bIns="44450">
            <a:spAutoFit/>
          </a:bodyPr>
          <a:lstStyle/>
          <a:p>
            <a:pPr eaLnBrk="0" hangingPunct="0"/>
            <a:r>
              <a:rPr lang="en-US" sz="2400" i="1" dirty="0">
                <a:latin typeface="Times" pitchFamily="18" charset="0"/>
              </a:rPr>
              <a:t>Abnormal Returns on</a:t>
            </a:r>
          </a:p>
        </p:txBody>
      </p:sp>
      <p:sp>
        <p:nvSpPr>
          <p:cNvPr id="174085" name="Rectangle 5"/>
          <p:cNvSpPr>
            <a:spLocks noChangeArrowheads="1"/>
          </p:cNvSpPr>
          <p:nvPr/>
        </p:nvSpPr>
        <p:spPr bwMode="auto">
          <a:xfrm>
            <a:off x="3580425" y="2731592"/>
            <a:ext cx="2600070" cy="459100"/>
          </a:xfrm>
          <a:prstGeom prst="rect">
            <a:avLst/>
          </a:prstGeom>
          <a:noFill/>
          <a:ln w="12700">
            <a:noFill/>
            <a:miter lim="800000"/>
            <a:headEnd/>
            <a:tailEnd/>
          </a:ln>
          <a:effectLst/>
        </p:spPr>
        <p:txBody>
          <a:bodyPr wrap="none" lIns="90487" tIns="44450" rIns="90487" bIns="44450">
            <a:spAutoFit/>
          </a:bodyPr>
          <a:lstStyle/>
          <a:p>
            <a:pPr eaLnBrk="0" hangingPunct="0"/>
            <a:r>
              <a:rPr lang="en-US" sz="2400" i="1" dirty="0">
                <a:latin typeface="Times" pitchFamily="18" charset="0"/>
              </a:rPr>
              <a:t>Announcement Day</a:t>
            </a:r>
          </a:p>
        </p:txBody>
      </p:sp>
      <p:sp>
        <p:nvSpPr>
          <p:cNvPr id="174086" name="Rectangle 6"/>
          <p:cNvSpPr>
            <a:spLocks noChangeArrowheads="1"/>
          </p:cNvSpPr>
          <p:nvPr/>
        </p:nvSpPr>
        <p:spPr bwMode="auto">
          <a:xfrm>
            <a:off x="6143853" y="2723016"/>
            <a:ext cx="2874963" cy="466725"/>
          </a:xfrm>
          <a:prstGeom prst="rect">
            <a:avLst/>
          </a:prstGeom>
          <a:noFill/>
          <a:ln w="12700">
            <a:noFill/>
            <a:miter lim="800000"/>
            <a:headEnd/>
            <a:tailEnd/>
          </a:ln>
          <a:effectLst/>
        </p:spPr>
        <p:txBody>
          <a:bodyPr wrap="none" lIns="90487" tIns="44450" rIns="90487" bIns="44450">
            <a:spAutoFit/>
          </a:bodyPr>
          <a:lstStyle/>
          <a:p>
            <a:pPr eaLnBrk="0" hangingPunct="0"/>
            <a:r>
              <a:rPr lang="en-US" sz="2400" i="1" dirty="0">
                <a:latin typeface="Times" pitchFamily="18" charset="0"/>
              </a:rPr>
              <a:t>Announcement Month</a:t>
            </a:r>
          </a:p>
        </p:txBody>
      </p:sp>
      <p:sp>
        <p:nvSpPr>
          <p:cNvPr id="174087" name="Rectangle 7"/>
          <p:cNvSpPr>
            <a:spLocks noChangeArrowheads="1"/>
          </p:cNvSpPr>
          <p:nvPr/>
        </p:nvSpPr>
        <p:spPr bwMode="auto">
          <a:xfrm>
            <a:off x="795338" y="3249613"/>
            <a:ext cx="3286540" cy="459100"/>
          </a:xfrm>
          <a:prstGeom prst="rect">
            <a:avLst/>
          </a:prstGeom>
          <a:noFill/>
          <a:ln w="12700">
            <a:noFill/>
            <a:miter lim="800000"/>
            <a:headEnd/>
            <a:tailEnd/>
          </a:ln>
          <a:effectLst/>
        </p:spPr>
        <p:txBody>
          <a:bodyPr wrap="none" lIns="90487" tIns="44450" rIns="90487" bIns="44450">
            <a:spAutoFit/>
          </a:bodyPr>
          <a:lstStyle/>
          <a:p>
            <a:pPr eaLnBrk="0" hangingPunct="0"/>
            <a:r>
              <a:rPr lang="en-US" sz="2400">
                <a:latin typeface="Times" pitchFamily="18" charset="0"/>
              </a:rPr>
              <a:t>Joint Venture Formations</a:t>
            </a:r>
          </a:p>
        </p:txBody>
      </p:sp>
      <p:sp>
        <p:nvSpPr>
          <p:cNvPr id="174088" name="Rectangle 8"/>
          <p:cNvSpPr>
            <a:spLocks noChangeArrowheads="1"/>
          </p:cNvSpPr>
          <p:nvPr/>
        </p:nvSpPr>
        <p:spPr bwMode="auto">
          <a:xfrm>
            <a:off x="3810000" y="3290888"/>
            <a:ext cx="2055049" cy="459100"/>
          </a:xfrm>
          <a:prstGeom prst="rect">
            <a:avLst/>
          </a:prstGeom>
          <a:noFill/>
          <a:ln w="12700">
            <a:noFill/>
            <a:miter lim="800000"/>
            <a:headEnd/>
            <a:tailEnd/>
          </a:ln>
          <a:effectLst/>
        </p:spPr>
        <p:txBody>
          <a:bodyPr wrap="none" lIns="90487" tIns="44450" rIns="90487" bIns="44450">
            <a:spAutoFit/>
          </a:bodyPr>
          <a:lstStyle/>
          <a:p>
            <a:pPr eaLnBrk="0" hangingPunct="0"/>
            <a:r>
              <a:rPr lang="en-US" sz="2400">
                <a:latin typeface="Times" pitchFamily="18" charset="0"/>
              </a:rPr>
              <a:t>	0.399%</a:t>
            </a:r>
          </a:p>
        </p:txBody>
      </p:sp>
      <p:sp>
        <p:nvSpPr>
          <p:cNvPr id="174089" name="Rectangle 9"/>
          <p:cNvSpPr>
            <a:spLocks noChangeArrowheads="1"/>
          </p:cNvSpPr>
          <p:nvPr/>
        </p:nvSpPr>
        <p:spPr bwMode="auto">
          <a:xfrm>
            <a:off x="6878638" y="3249613"/>
            <a:ext cx="1131719" cy="459100"/>
          </a:xfrm>
          <a:prstGeom prst="rect">
            <a:avLst/>
          </a:prstGeom>
          <a:noFill/>
          <a:ln w="12700">
            <a:noFill/>
            <a:miter lim="800000"/>
            <a:headEnd/>
            <a:tailEnd/>
          </a:ln>
          <a:effectLst/>
        </p:spPr>
        <p:txBody>
          <a:bodyPr wrap="none" lIns="90487" tIns="44450" rIns="90487" bIns="44450">
            <a:spAutoFit/>
          </a:bodyPr>
          <a:lstStyle/>
          <a:p>
            <a:pPr eaLnBrk="0" hangingPunct="0"/>
            <a:r>
              <a:rPr lang="en-US" sz="2400">
                <a:latin typeface="Times" pitchFamily="18" charset="0"/>
              </a:rPr>
              <a:t>1.412%</a:t>
            </a:r>
          </a:p>
        </p:txBody>
      </p:sp>
      <p:sp>
        <p:nvSpPr>
          <p:cNvPr id="174090" name="Rectangle 10"/>
          <p:cNvSpPr>
            <a:spLocks noChangeArrowheads="1"/>
          </p:cNvSpPr>
          <p:nvPr/>
        </p:nvSpPr>
        <p:spPr bwMode="auto">
          <a:xfrm>
            <a:off x="795338" y="3844925"/>
            <a:ext cx="2548774" cy="459100"/>
          </a:xfrm>
          <a:prstGeom prst="rect">
            <a:avLst/>
          </a:prstGeom>
          <a:noFill/>
          <a:ln w="12700">
            <a:noFill/>
            <a:miter lim="800000"/>
            <a:headEnd/>
            <a:tailEnd/>
          </a:ln>
          <a:effectLst/>
        </p:spPr>
        <p:txBody>
          <a:bodyPr wrap="none" lIns="90487" tIns="44450" rIns="90487" bIns="44450">
            <a:spAutoFit/>
          </a:bodyPr>
          <a:lstStyle/>
          <a:p>
            <a:pPr eaLnBrk="0" hangingPunct="0"/>
            <a:r>
              <a:rPr lang="en-US" sz="2400">
                <a:latin typeface="Times" pitchFamily="18" charset="0"/>
              </a:rPr>
              <a:t>R&amp;D Expenditures</a:t>
            </a:r>
          </a:p>
        </p:txBody>
      </p:sp>
      <p:sp>
        <p:nvSpPr>
          <p:cNvPr id="174091" name="Rectangle 11"/>
          <p:cNvSpPr>
            <a:spLocks noChangeArrowheads="1"/>
          </p:cNvSpPr>
          <p:nvPr/>
        </p:nvSpPr>
        <p:spPr bwMode="auto">
          <a:xfrm>
            <a:off x="3810000" y="3886200"/>
            <a:ext cx="2055049" cy="459100"/>
          </a:xfrm>
          <a:prstGeom prst="rect">
            <a:avLst/>
          </a:prstGeom>
          <a:noFill/>
          <a:ln w="12700">
            <a:noFill/>
            <a:miter lim="800000"/>
            <a:headEnd/>
            <a:tailEnd/>
          </a:ln>
          <a:effectLst/>
        </p:spPr>
        <p:txBody>
          <a:bodyPr wrap="none" lIns="90487" tIns="44450" rIns="90487" bIns="44450">
            <a:spAutoFit/>
          </a:bodyPr>
          <a:lstStyle/>
          <a:p>
            <a:pPr eaLnBrk="0" hangingPunct="0"/>
            <a:r>
              <a:rPr lang="en-US" sz="2400">
                <a:latin typeface="Times" pitchFamily="18" charset="0"/>
              </a:rPr>
              <a:t>	0.251%</a:t>
            </a:r>
          </a:p>
        </p:txBody>
      </p:sp>
      <p:sp>
        <p:nvSpPr>
          <p:cNvPr id="174092" name="Rectangle 12"/>
          <p:cNvSpPr>
            <a:spLocks noChangeArrowheads="1"/>
          </p:cNvSpPr>
          <p:nvPr/>
        </p:nvSpPr>
        <p:spPr bwMode="auto">
          <a:xfrm>
            <a:off x="6878638" y="3844925"/>
            <a:ext cx="1131719" cy="459100"/>
          </a:xfrm>
          <a:prstGeom prst="rect">
            <a:avLst/>
          </a:prstGeom>
          <a:noFill/>
          <a:ln w="12700">
            <a:noFill/>
            <a:miter lim="800000"/>
            <a:headEnd/>
            <a:tailEnd/>
          </a:ln>
          <a:effectLst/>
        </p:spPr>
        <p:txBody>
          <a:bodyPr wrap="none" lIns="90487" tIns="44450" rIns="90487" bIns="44450">
            <a:spAutoFit/>
          </a:bodyPr>
          <a:lstStyle/>
          <a:p>
            <a:pPr eaLnBrk="0" hangingPunct="0"/>
            <a:r>
              <a:rPr lang="en-US" sz="2400">
                <a:latin typeface="Times" pitchFamily="18" charset="0"/>
              </a:rPr>
              <a:t>1.456%</a:t>
            </a:r>
          </a:p>
        </p:txBody>
      </p:sp>
      <p:sp>
        <p:nvSpPr>
          <p:cNvPr id="174093" name="Rectangle 13"/>
          <p:cNvSpPr>
            <a:spLocks noChangeArrowheads="1"/>
          </p:cNvSpPr>
          <p:nvPr/>
        </p:nvSpPr>
        <p:spPr bwMode="auto">
          <a:xfrm>
            <a:off x="795338" y="4440238"/>
            <a:ext cx="2428549" cy="459100"/>
          </a:xfrm>
          <a:prstGeom prst="rect">
            <a:avLst/>
          </a:prstGeom>
          <a:noFill/>
          <a:ln w="12700">
            <a:noFill/>
            <a:miter lim="800000"/>
            <a:headEnd/>
            <a:tailEnd/>
          </a:ln>
          <a:effectLst/>
        </p:spPr>
        <p:txBody>
          <a:bodyPr wrap="none" lIns="90487" tIns="44450" rIns="90487" bIns="44450">
            <a:spAutoFit/>
          </a:bodyPr>
          <a:lstStyle/>
          <a:p>
            <a:pPr eaLnBrk="0" hangingPunct="0"/>
            <a:r>
              <a:rPr lang="en-US" sz="2400">
                <a:latin typeface="Times" pitchFamily="18" charset="0"/>
              </a:rPr>
              <a:t>Product Strategies</a:t>
            </a:r>
          </a:p>
        </p:txBody>
      </p:sp>
      <p:sp>
        <p:nvSpPr>
          <p:cNvPr id="174094" name="Rectangle 14"/>
          <p:cNvSpPr>
            <a:spLocks noChangeArrowheads="1"/>
          </p:cNvSpPr>
          <p:nvPr/>
        </p:nvSpPr>
        <p:spPr bwMode="auto">
          <a:xfrm>
            <a:off x="3810000" y="4481513"/>
            <a:ext cx="2055049" cy="459100"/>
          </a:xfrm>
          <a:prstGeom prst="rect">
            <a:avLst/>
          </a:prstGeom>
          <a:noFill/>
          <a:ln w="12700">
            <a:noFill/>
            <a:miter lim="800000"/>
            <a:headEnd/>
            <a:tailEnd/>
          </a:ln>
          <a:effectLst/>
        </p:spPr>
        <p:txBody>
          <a:bodyPr wrap="none" lIns="90487" tIns="44450" rIns="90487" bIns="44450">
            <a:spAutoFit/>
          </a:bodyPr>
          <a:lstStyle/>
          <a:p>
            <a:pPr eaLnBrk="0" hangingPunct="0"/>
            <a:r>
              <a:rPr lang="en-US" sz="2400">
                <a:latin typeface="Times" pitchFamily="18" charset="0"/>
              </a:rPr>
              <a:t>	0.440%</a:t>
            </a:r>
          </a:p>
        </p:txBody>
      </p:sp>
      <p:sp>
        <p:nvSpPr>
          <p:cNvPr id="174095" name="Rectangle 15"/>
          <p:cNvSpPr>
            <a:spLocks noChangeArrowheads="1"/>
          </p:cNvSpPr>
          <p:nvPr/>
        </p:nvSpPr>
        <p:spPr bwMode="auto">
          <a:xfrm>
            <a:off x="6878638" y="4440238"/>
            <a:ext cx="1080423" cy="459100"/>
          </a:xfrm>
          <a:prstGeom prst="rect">
            <a:avLst/>
          </a:prstGeom>
          <a:noFill/>
          <a:ln w="12700">
            <a:noFill/>
            <a:miter lim="800000"/>
            <a:headEnd/>
            <a:tailEnd/>
          </a:ln>
          <a:effectLst/>
        </p:spPr>
        <p:txBody>
          <a:bodyPr wrap="none" lIns="90487" tIns="44450" rIns="90487" bIns="44450">
            <a:spAutoFit/>
          </a:bodyPr>
          <a:lstStyle/>
          <a:p>
            <a:pPr eaLnBrk="0" hangingPunct="0"/>
            <a:r>
              <a:rPr lang="en-US" sz="2400">
                <a:latin typeface="Times" pitchFamily="18" charset="0"/>
              </a:rPr>
              <a:t>-0.35%</a:t>
            </a:r>
          </a:p>
        </p:txBody>
      </p:sp>
      <p:sp>
        <p:nvSpPr>
          <p:cNvPr id="174096" name="Rectangle 16"/>
          <p:cNvSpPr>
            <a:spLocks noChangeArrowheads="1"/>
          </p:cNvSpPr>
          <p:nvPr/>
        </p:nvSpPr>
        <p:spPr bwMode="auto">
          <a:xfrm>
            <a:off x="795338" y="5035550"/>
            <a:ext cx="2768386" cy="459100"/>
          </a:xfrm>
          <a:prstGeom prst="rect">
            <a:avLst/>
          </a:prstGeom>
          <a:noFill/>
          <a:ln w="12700">
            <a:noFill/>
            <a:miter lim="800000"/>
            <a:headEnd/>
            <a:tailEnd/>
          </a:ln>
          <a:effectLst/>
        </p:spPr>
        <p:txBody>
          <a:bodyPr wrap="none" lIns="90487" tIns="44450" rIns="90487" bIns="44450">
            <a:spAutoFit/>
          </a:bodyPr>
          <a:lstStyle/>
          <a:p>
            <a:pPr eaLnBrk="0" hangingPunct="0"/>
            <a:r>
              <a:rPr lang="en-US" sz="2400">
                <a:latin typeface="Times" pitchFamily="18" charset="0"/>
              </a:rPr>
              <a:t>Capital Expenditures</a:t>
            </a:r>
          </a:p>
        </p:txBody>
      </p:sp>
      <p:sp>
        <p:nvSpPr>
          <p:cNvPr id="174097" name="Rectangle 17"/>
          <p:cNvSpPr>
            <a:spLocks noChangeArrowheads="1"/>
          </p:cNvSpPr>
          <p:nvPr/>
        </p:nvSpPr>
        <p:spPr bwMode="auto">
          <a:xfrm>
            <a:off x="3810000" y="5076825"/>
            <a:ext cx="2055049" cy="459100"/>
          </a:xfrm>
          <a:prstGeom prst="rect">
            <a:avLst/>
          </a:prstGeom>
          <a:noFill/>
          <a:ln w="12700">
            <a:noFill/>
            <a:miter lim="800000"/>
            <a:headEnd/>
            <a:tailEnd/>
          </a:ln>
          <a:effectLst/>
        </p:spPr>
        <p:txBody>
          <a:bodyPr wrap="none" lIns="90487" tIns="44450" rIns="90487" bIns="44450">
            <a:spAutoFit/>
          </a:bodyPr>
          <a:lstStyle/>
          <a:p>
            <a:pPr eaLnBrk="0" hangingPunct="0"/>
            <a:r>
              <a:rPr lang="en-US" sz="2400">
                <a:latin typeface="Times" pitchFamily="18" charset="0"/>
              </a:rPr>
              <a:t>	0.290%</a:t>
            </a:r>
          </a:p>
        </p:txBody>
      </p:sp>
      <p:sp>
        <p:nvSpPr>
          <p:cNvPr id="174098" name="Rectangle 18"/>
          <p:cNvSpPr>
            <a:spLocks noChangeArrowheads="1"/>
          </p:cNvSpPr>
          <p:nvPr/>
        </p:nvSpPr>
        <p:spPr bwMode="auto">
          <a:xfrm>
            <a:off x="6878638" y="5035550"/>
            <a:ext cx="1131719" cy="459100"/>
          </a:xfrm>
          <a:prstGeom prst="rect">
            <a:avLst/>
          </a:prstGeom>
          <a:noFill/>
          <a:ln w="12700">
            <a:noFill/>
            <a:miter lim="800000"/>
            <a:headEnd/>
            <a:tailEnd/>
          </a:ln>
          <a:effectLst/>
        </p:spPr>
        <p:txBody>
          <a:bodyPr wrap="none" lIns="90487" tIns="44450" rIns="90487" bIns="44450">
            <a:spAutoFit/>
          </a:bodyPr>
          <a:lstStyle/>
          <a:p>
            <a:pPr eaLnBrk="0" hangingPunct="0"/>
            <a:r>
              <a:rPr lang="en-US" sz="2400">
                <a:latin typeface="Times" pitchFamily="18" charset="0"/>
              </a:rPr>
              <a:t>1.499%</a:t>
            </a:r>
          </a:p>
        </p:txBody>
      </p:sp>
      <p:sp>
        <p:nvSpPr>
          <p:cNvPr id="174099" name="Rectangle 19"/>
          <p:cNvSpPr>
            <a:spLocks noChangeArrowheads="1"/>
          </p:cNvSpPr>
          <p:nvPr/>
        </p:nvSpPr>
        <p:spPr bwMode="auto">
          <a:xfrm>
            <a:off x="795338" y="5630863"/>
            <a:ext cx="2634375" cy="459100"/>
          </a:xfrm>
          <a:prstGeom prst="rect">
            <a:avLst/>
          </a:prstGeom>
          <a:noFill/>
          <a:ln w="12700">
            <a:noFill/>
            <a:miter lim="800000"/>
            <a:headEnd/>
            <a:tailEnd/>
          </a:ln>
          <a:effectLst/>
        </p:spPr>
        <p:txBody>
          <a:bodyPr wrap="none" lIns="90487" tIns="44450" rIns="90487" bIns="44450">
            <a:spAutoFit/>
          </a:bodyPr>
          <a:lstStyle/>
          <a:p>
            <a:pPr eaLnBrk="0" hangingPunct="0"/>
            <a:r>
              <a:rPr lang="en-US" sz="2400">
                <a:latin typeface="Times" pitchFamily="18" charset="0"/>
              </a:rPr>
              <a:t>All Announcements</a:t>
            </a:r>
          </a:p>
        </p:txBody>
      </p:sp>
      <p:sp>
        <p:nvSpPr>
          <p:cNvPr id="174100" name="Rectangle 20"/>
          <p:cNvSpPr>
            <a:spLocks noChangeArrowheads="1"/>
          </p:cNvSpPr>
          <p:nvPr/>
        </p:nvSpPr>
        <p:spPr bwMode="auto">
          <a:xfrm>
            <a:off x="3810000" y="5672138"/>
            <a:ext cx="2055049" cy="459100"/>
          </a:xfrm>
          <a:prstGeom prst="rect">
            <a:avLst/>
          </a:prstGeom>
          <a:noFill/>
          <a:ln w="12700">
            <a:noFill/>
            <a:miter lim="800000"/>
            <a:headEnd/>
            <a:tailEnd/>
          </a:ln>
          <a:effectLst/>
        </p:spPr>
        <p:txBody>
          <a:bodyPr wrap="none" lIns="90487" tIns="44450" rIns="90487" bIns="44450">
            <a:spAutoFit/>
          </a:bodyPr>
          <a:lstStyle/>
          <a:p>
            <a:pPr eaLnBrk="0" hangingPunct="0"/>
            <a:r>
              <a:rPr lang="en-US" sz="2400">
                <a:latin typeface="Times" pitchFamily="18" charset="0"/>
              </a:rPr>
              <a:t>	0.355%</a:t>
            </a:r>
          </a:p>
        </p:txBody>
      </p:sp>
      <p:sp>
        <p:nvSpPr>
          <p:cNvPr id="174101" name="Rectangle 21"/>
          <p:cNvSpPr>
            <a:spLocks noChangeArrowheads="1"/>
          </p:cNvSpPr>
          <p:nvPr/>
        </p:nvSpPr>
        <p:spPr bwMode="auto">
          <a:xfrm>
            <a:off x="6878638" y="5630863"/>
            <a:ext cx="1131719" cy="459100"/>
          </a:xfrm>
          <a:prstGeom prst="rect">
            <a:avLst/>
          </a:prstGeom>
          <a:noFill/>
          <a:ln w="12700">
            <a:noFill/>
            <a:miter lim="800000"/>
            <a:headEnd/>
            <a:tailEnd/>
          </a:ln>
          <a:effectLst/>
        </p:spPr>
        <p:txBody>
          <a:bodyPr wrap="none" lIns="90487" tIns="44450" rIns="90487" bIns="44450">
            <a:spAutoFit/>
          </a:bodyPr>
          <a:lstStyle/>
          <a:p>
            <a:pPr eaLnBrk="0" hangingPunct="0"/>
            <a:r>
              <a:rPr lang="en-US" sz="2400">
                <a:latin typeface="Times" pitchFamily="18" charset="0"/>
              </a:rPr>
              <a:t>0.984%</a:t>
            </a:r>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P.V. Viswanath</a:t>
            </a:r>
          </a:p>
        </p:txBody>
      </p:sp>
      <p:sp>
        <p:nvSpPr>
          <p:cNvPr id="5" name="Slide Number Placeholder 5"/>
          <p:cNvSpPr>
            <a:spLocks noGrp="1"/>
          </p:cNvSpPr>
          <p:nvPr>
            <p:ph type="sldNum" sz="quarter" idx="12"/>
          </p:nvPr>
        </p:nvSpPr>
        <p:spPr/>
        <p:txBody>
          <a:bodyPr/>
          <a:lstStyle/>
          <a:p>
            <a:fld id="{29A4827C-4EF2-4D3D-A6AA-8A12A9C9598A}" type="slidenum">
              <a:rPr lang="en-US"/>
              <a:pPr/>
              <a:t>38</a:t>
            </a:fld>
            <a:endParaRPr lang="en-US"/>
          </a:p>
        </p:txBody>
      </p:sp>
      <p:sp>
        <p:nvSpPr>
          <p:cNvPr id="179202" name="Rectangle 2"/>
          <p:cNvSpPr>
            <a:spLocks noGrp="1" noChangeArrowheads="1"/>
          </p:cNvSpPr>
          <p:nvPr>
            <p:ph type="title"/>
          </p:nvPr>
        </p:nvSpPr>
        <p:spPr>
          <a:noFill/>
          <a:ln/>
        </p:spPr>
        <p:txBody>
          <a:bodyPr lIns="90487" tIns="44450" rIns="90487" bIns="44450"/>
          <a:lstStyle/>
          <a:p>
            <a:r>
              <a:rPr lang="en-US" dirty="0"/>
              <a:t>Firms and Society</a:t>
            </a:r>
          </a:p>
        </p:txBody>
      </p:sp>
      <p:sp>
        <p:nvSpPr>
          <p:cNvPr id="179203" name="Rectangle 3"/>
          <p:cNvSpPr>
            <a:spLocks noGrp="1" noChangeArrowheads="1"/>
          </p:cNvSpPr>
          <p:nvPr>
            <p:ph type="body" idx="4294967295"/>
          </p:nvPr>
        </p:nvSpPr>
        <p:spPr>
          <a:xfrm>
            <a:off x="301752" y="1600200"/>
            <a:ext cx="8613648" cy="4724400"/>
          </a:xfrm>
          <a:prstGeom prst="rect">
            <a:avLst/>
          </a:prstGeom>
          <a:noFill/>
          <a:ln/>
        </p:spPr>
        <p:txBody>
          <a:bodyPr lIns="90487" tIns="44450" rIns="90487" bIns="44450">
            <a:normAutofit/>
          </a:bodyPr>
          <a:lstStyle/>
          <a:p>
            <a:pPr>
              <a:lnSpc>
                <a:spcPct val="90000"/>
              </a:lnSpc>
            </a:pPr>
            <a:r>
              <a:rPr lang="en-US" sz="2400" dirty="0"/>
              <a:t>Corporate decisions can also create social costs and benefits.</a:t>
            </a:r>
          </a:p>
          <a:p>
            <a:pPr lvl="1">
              <a:lnSpc>
                <a:spcPct val="90000"/>
              </a:lnSpc>
            </a:pPr>
            <a:r>
              <a:rPr lang="en-US" sz="2000" dirty="0"/>
              <a:t>A social cost or benefit is a cost or benefit that accrues to society as a whole and </a:t>
            </a:r>
            <a:r>
              <a:rPr lang="en-US" sz="2000" i="1" dirty="0"/>
              <a:t>not</a:t>
            </a:r>
            <a:r>
              <a:rPr lang="en-US" sz="2000" dirty="0"/>
              <a:t> to the firm making the decision.  Here are examples of social costs:</a:t>
            </a:r>
          </a:p>
          <a:p>
            <a:pPr lvl="2">
              <a:lnSpc>
                <a:spcPct val="90000"/>
              </a:lnSpc>
            </a:pPr>
            <a:r>
              <a:rPr lang="en-US" sz="1800" dirty="0"/>
              <a:t>Environmental costs (pollution, health costs, etc.)</a:t>
            </a:r>
          </a:p>
          <a:p>
            <a:pPr lvl="2">
              <a:lnSpc>
                <a:spcPct val="90000"/>
              </a:lnSpc>
            </a:pPr>
            <a:r>
              <a:rPr lang="en-US" sz="1800" dirty="0"/>
              <a:t>Quality of Life' costs (traffic, housing, safety, etc.)</a:t>
            </a:r>
          </a:p>
          <a:p>
            <a:pPr lvl="1">
              <a:lnSpc>
                <a:spcPct val="90000"/>
              </a:lnSpc>
            </a:pPr>
            <a:r>
              <a:rPr lang="en-US" sz="2000" dirty="0"/>
              <a:t>Examples of social benefits include:</a:t>
            </a:r>
          </a:p>
          <a:p>
            <a:pPr lvl="2">
              <a:lnSpc>
                <a:spcPct val="90000"/>
              </a:lnSpc>
            </a:pPr>
            <a:r>
              <a:rPr lang="en-US" sz="1800" dirty="0"/>
              <a:t>Creating employment in areas with high unemployment</a:t>
            </a:r>
          </a:p>
          <a:p>
            <a:pPr lvl="2">
              <a:lnSpc>
                <a:spcPct val="90000"/>
              </a:lnSpc>
            </a:pPr>
            <a:r>
              <a:rPr lang="en-US" sz="1800" dirty="0"/>
              <a:t>Supporting development in inner cities </a:t>
            </a:r>
          </a:p>
          <a:p>
            <a:pPr lvl="2">
              <a:lnSpc>
                <a:spcPct val="90000"/>
              </a:lnSpc>
            </a:pPr>
            <a:r>
              <a:rPr lang="en-US" sz="1800" dirty="0"/>
              <a:t>Creating access to goods in areas where such access does not exist</a:t>
            </a:r>
          </a:p>
          <a:p>
            <a:pPr>
              <a:lnSpc>
                <a:spcPct val="90000"/>
              </a:lnSpc>
            </a:pPr>
            <a:r>
              <a:rPr lang="en-US" sz="2400" dirty="0"/>
              <a:t>However, if shareholders do not benefit from socially beneficial actions firms may not take enough of these; similarly, they make engage in actions that are socially detrimental but that do not hurt shareholders.</a:t>
            </a:r>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1"/>
            </p:custDataLst>
            <p:extLst>
              <p:ext uri="{D42A27DB-BD31-4B8C-83A1-F6EECF244321}">
                <p14:modId xmlns:p14="http://schemas.microsoft.com/office/powerpoint/2010/main" val="133912117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6" name="Object 5"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a:xfrm>
            <a:off x="304800" y="166751"/>
            <a:ext cx="8534400" cy="671449"/>
          </a:xfrm>
        </p:spPr>
        <p:txBody>
          <a:bodyPr vert="horz"/>
          <a:lstStyle/>
          <a:p>
            <a:r>
              <a:rPr lang="en-US" dirty="0"/>
              <a:t>Market Prices</a:t>
            </a:r>
          </a:p>
        </p:txBody>
      </p:sp>
      <p:sp>
        <p:nvSpPr>
          <p:cNvPr id="3" name="Slide Number Placeholder 2"/>
          <p:cNvSpPr>
            <a:spLocks noGrp="1"/>
          </p:cNvSpPr>
          <p:nvPr>
            <p:ph type="sldNum" sz="quarter" idx="12"/>
          </p:nvPr>
        </p:nvSpPr>
        <p:spPr/>
        <p:txBody>
          <a:bodyPr/>
          <a:lstStyle/>
          <a:p>
            <a:fld id="{E8C80D2A-EA4E-4A37-A9DF-772D0EA46EC5}" type="slidenum">
              <a:rPr lang="en-US" smtClean="0"/>
              <a:pPr/>
              <a:t>39</a:t>
            </a:fld>
            <a:endParaRPr lang="en-US" dirty="0"/>
          </a:p>
        </p:txBody>
      </p:sp>
      <p:sp>
        <p:nvSpPr>
          <p:cNvPr id="4" name="Content Placeholder 3"/>
          <p:cNvSpPr>
            <a:spLocks noGrp="1"/>
          </p:cNvSpPr>
          <p:nvPr>
            <p:ph sz="quarter" idx="13"/>
          </p:nvPr>
        </p:nvSpPr>
        <p:spPr>
          <a:xfrm>
            <a:off x="609600" y="1752601"/>
            <a:ext cx="7924800" cy="4343399"/>
          </a:xfrm>
        </p:spPr>
        <p:txBody>
          <a:bodyPr>
            <a:normAutofit/>
          </a:bodyPr>
          <a:lstStyle/>
          <a:p>
            <a:r>
              <a:rPr lang="en-US" dirty="0"/>
              <a:t>Market prices of shares are attacked as not reflecting true underlying value because:</a:t>
            </a:r>
          </a:p>
          <a:p>
            <a:pPr lvl="1">
              <a:lnSpc>
                <a:spcPct val="90000"/>
              </a:lnSpc>
            </a:pPr>
            <a:r>
              <a:rPr lang="en-US" sz="1900" dirty="0"/>
              <a:t>Prices are much more volatile than justified by the underlying fundamentals </a:t>
            </a:r>
          </a:p>
          <a:p>
            <a:pPr lvl="1">
              <a:lnSpc>
                <a:spcPct val="90000"/>
              </a:lnSpc>
            </a:pPr>
            <a:r>
              <a:rPr lang="en-US" sz="1900" dirty="0"/>
              <a:t>Financial markets often overreact to news</a:t>
            </a:r>
          </a:p>
          <a:p>
            <a:pPr lvl="1">
              <a:lnSpc>
                <a:spcPct val="90000"/>
              </a:lnSpc>
            </a:pPr>
            <a:r>
              <a:rPr lang="en-US" sz="1900" dirty="0"/>
              <a:t>They do not take bondholder wealth into account</a:t>
            </a:r>
            <a:endParaRPr lang="en-US" sz="2000" dirty="0"/>
          </a:p>
          <a:p>
            <a:pPr lvl="1">
              <a:lnSpc>
                <a:spcPct val="90000"/>
              </a:lnSpc>
            </a:pPr>
            <a:r>
              <a:rPr lang="en-US" sz="1900" dirty="0"/>
              <a:t>They do not take long-term implications of managerial actions into account</a:t>
            </a:r>
          </a:p>
          <a:p>
            <a:pPr lvl="1">
              <a:lnSpc>
                <a:spcPct val="90000"/>
              </a:lnSpc>
            </a:pPr>
            <a:r>
              <a:rPr lang="en-US" sz="1900" dirty="0"/>
              <a:t>They can be manipulated by insiders</a:t>
            </a:r>
          </a:p>
          <a:p>
            <a:pPr lvl="1">
              <a:lnSpc>
                <a:spcPct val="90000"/>
              </a:lnSpc>
            </a:pPr>
            <a:r>
              <a:rPr lang="en-US" sz="1900" dirty="0"/>
              <a:t>They can be swayed by uninformed trading</a:t>
            </a:r>
          </a:p>
          <a:p>
            <a:pPr lvl="1">
              <a:lnSpc>
                <a:spcPct val="90000"/>
              </a:lnSpc>
            </a:pPr>
            <a:r>
              <a:rPr lang="en-US" sz="1900" dirty="0"/>
              <a:t>They increase wealth inequality in society</a:t>
            </a:r>
          </a:p>
        </p:txBody>
      </p:sp>
    </p:spTree>
    <p:extLst>
      <p:ext uri="{BB962C8B-B14F-4D97-AF65-F5344CB8AC3E}">
        <p14:creationId xmlns:p14="http://schemas.microsoft.com/office/powerpoint/2010/main" val="35603334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corporate governance?</a:t>
            </a:r>
          </a:p>
        </p:txBody>
      </p:sp>
      <p:sp>
        <p:nvSpPr>
          <p:cNvPr id="3" name="Slide Number Placeholder 2"/>
          <p:cNvSpPr>
            <a:spLocks noGrp="1"/>
          </p:cNvSpPr>
          <p:nvPr>
            <p:ph type="sldNum" sz="quarter" idx="12"/>
          </p:nvPr>
        </p:nvSpPr>
        <p:spPr/>
        <p:txBody>
          <a:bodyPr/>
          <a:lstStyle/>
          <a:p>
            <a:fld id="{E8C80D2A-EA4E-4A37-A9DF-772D0EA46EC5}" type="slidenum">
              <a:rPr lang="en-US" smtClean="0"/>
              <a:pPr/>
              <a:t>4</a:t>
            </a:fld>
            <a:endParaRPr lang="en-US" dirty="0"/>
          </a:p>
        </p:txBody>
      </p:sp>
      <p:sp>
        <p:nvSpPr>
          <p:cNvPr id="4" name="Content Placeholder 3"/>
          <p:cNvSpPr>
            <a:spLocks noGrp="1"/>
          </p:cNvSpPr>
          <p:nvPr>
            <p:ph sz="quarter" idx="13"/>
          </p:nvPr>
        </p:nvSpPr>
        <p:spPr>
          <a:xfrm>
            <a:off x="301752" y="1506517"/>
            <a:ext cx="8503920" cy="5278331"/>
          </a:xfrm>
        </p:spPr>
        <p:txBody>
          <a:bodyPr>
            <a:normAutofit/>
          </a:bodyPr>
          <a:lstStyle/>
          <a:p>
            <a:pPr>
              <a:lnSpc>
                <a:spcPct val="80000"/>
              </a:lnSpc>
            </a:pPr>
            <a:r>
              <a:rPr lang="en-US" dirty="0"/>
              <a:t>In a corporation, there is always more than one stakeholder; hence, we need a resolution mechanism to resolve conflicts of interest.</a:t>
            </a:r>
          </a:p>
          <a:p>
            <a:pPr>
              <a:lnSpc>
                <a:spcPct val="80000"/>
              </a:lnSpc>
            </a:pPr>
            <a:r>
              <a:rPr lang="en-US" dirty="0"/>
              <a:t>Corporate Governance is the entirety of a corporation’s organization and structure as well as the contracts, implied and explicit, between the firm and its stakeholders.  This is important because the governance structure of a corporation determines its direction and performance, as we shall see.</a:t>
            </a:r>
          </a:p>
          <a:p>
            <a:pPr>
              <a:lnSpc>
                <a:spcPct val="80000"/>
              </a:lnSpc>
            </a:pPr>
            <a:r>
              <a:rPr lang="en-US" dirty="0"/>
              <a:t>We will see that there it is possible to discern a rational arrangement behind corporate governance structures in the US.</a:t>
            </a:r>
          </a:p>
          <a:p>
            <a:pPr>
              <a:lnSpc>
                <a:spcPct val="80000"/>
              </a:lnSpc>
            </a:pPr>
            <a:r>
              <a:rPr lang="en-US" dirty="0"/>
              <a:t>Our discussion will also allow us to critique such structures, whether in the US or elsewhere.</a:t>
            </a:r>
          </a:p>
          <a:p>
            <a:endParaRPr lang="en-US" dirty="0"/>
          </a:p>
        </p:txBody>
      </p:sp>
    </p:spTree>
    <p:extLst>
      <p:ext uri="{BB962C8B-B14F-4D97-AF65-F5344CB8AC3E}">
        <p14:creationId xmlns:p14="http://schemas.microsoft.com/office/powerpoint/2010/main" val="392694498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P.V. Viswanath</a:t>
            </a:r>
          </a:p>
        </p:txBody>
      </p:sp>
      <p:sp>
        <p:nvSpPr>
          <p:cNvPr id="5" name="Slide Number Placeholder 5"/>
          <p:cNvSpPr>
            <a:spLocks noGrp="1"/>
          </p:cNvSpPr>
          <p:nvPr>
            <p:ph type="sldNum" sz="quarter" idx="12"/>
          </p:nvPr>
        </p:nvSpPr>
        <p:spPr/>
        <p:txBody>
          <a:bodyPr/>
          <a:lstStyle/>
          <a:p>
            <a:fld id="{78D6C130-7329-4AEE-9DB9-36FF416A0CB3}" type="slidenum">
              <a:rPr lang="en-US"/>
              <a:pPr/>
              <a:t>40</a:t>
            </a:fld>
            <a:endParaRPr lang="en-US"/>
          </a:p>
        </p:txBody>
      </p:sp>
      <p:sp>
        <p:nvSpPr>
          <p:cNvPr id="189442" name="Rectangle 2"/>
          <p:cNvSpPr>
            <a:spLocks noGrp="1" noChangeArrowheads="1"/>
          </p:cNvSpPr>
          <p:nvPr>
            <p:ph type="title"/>
          </p:nvPr>
        </p:nvSpPr>
        <p:spPr>
          <a:noFill/>
          <a:ln/>
        </p:spPr>
        <p:txBody>
          <a:bodyPr lIns="90487" tIns="44450" rIns="90487" bIns="44450"/>
          <a:lstStyle/>
          <a:p>
            <a:r>
              <a:rPr lang="en-US"/>
              <a:t>The Societal Response</a:t>
            </a:r>
          </a:p>
        </p:txBody>
      </p:sp>
      <p:sp>
        <p:nvSpPr>
          <p:cNvPr id="189443" name="Rectangle 3"/>
          <p:cNvSpPr>
            <a:spLocks noGrp="1" noChangeArrowheads="1"/>
          </p:cNvSpPr>
          <p:nvPr>
            <p:ph type="body" idx="4294967295"/>
          </p:nvPr>
        </p:nvSpPr>
        <p:spPr>
          <a:xfrm>
            <a:off x="304800" y="1676400"/>
            <a:ext cx="8534400" cy="4648200"/>
          </a:xfrm>
          <a:prstGeom prst="rect">
            <a:avLst/>
          </a:prstGeom>
          <a:noFill/>
          <a:ln/>
        </p:spPr>
        <p:txBody>
          <a:bodyPr lIns="90487" tIns="44450" rIns="90487" bIns="44450">
            <a:normAutofit lnSpcReduction="10000"/>
          </a:bodyPr>
          <a:lstStyle/>
          <a:p>
            <a:pPr>
              <a:lnSpc>
                <a:spcPct val="90000"/>
              </a:lnSpc>
            </a:pPr>
            <a:r>
              <a:rPr lang="en-US" sz="2400" dirty="0"/>
              <a:t>If firms consistently flout societal norms and create large social costs, the governmental response (especially in a democracy) is for laws and regulations to be passed against such behavior.</a:t>
            </a:r>
          </a:p>
          <a:p>
            <a:pPr lvl="1">
              <a:lnSpc>
                <a:spcPct val="90000"/>
              </a:lnSpc>
            </a:pPr>
            <a:r>
              <a:rPr lang="en-US" sz="2000" dirty="0"/>
              <a:t>e.g.: Laws against using underage labor in the United States</a:t>
            </a:r>
          </a:p>
          <a:p>
            <a:pPr lvl="1">
              <a:lnSpc>
                <a:spcPct val="90000"/>
              </a:lnSpc>
            </a:pPr>
            <a:r>
              <a:rPr lang="en-US" sz="2000" dirty="0"/>
              <a:t>Sarbanes-Oxley</a:t>
            </a:r>
          </a:p>
          <a:p>
            <a:pPr>
              <a:lnSpc>
                <a:spcPct val="90000"/>
              </a:lnSpc>
            </a:pPr>
            <a:r>
              <a:rPr lang="en-US" sz="2400" dirty="0"/>
              <a:t>For firms catering to a more socially conscious clientele, the failure to meet societal norms (even if it is legal) can lead to loss of business and value</a:t>
            </a:r>
          </a:p>
          <a:p>
            <a:pPr lvl="1">
              <a:lnSpc>
                <a:spcPct val="90000"/>
              </a:lnSpc>
            </a:pPr>
            <a:r>
              <a:rPr lang="en-US" sz="2000" dirty="0"/>
              <a:t>e.g. Specialty retailers being criticized for using under age labor in other countries (where it might be legal)</a:t>
            </a:r>
          </a:p>
          <a:p>
            <a:pPr>
              <a:lnSpc>
                <a:spcPct val="90000"/>
              </a:lnSpc>
            </a:pPr>
            <a:r>
              <a:rPr lang="en-US" sz="2400" dirty="0"/>
              <a:t>Finally, investors may choose not to invest in stocks of firms that they view as social outcasts. </a:t>
            </a:r>
          </a:p>
          <a:p>
            <a:pPr lvl="1">
              <a:lnSpc>
                <a:spcPct val="90000"/>
              </a:lnSpc>
            </a:pPr>
            <a:r>
              <a:rPr lang="en-US" sz="2000" dirty="0"/>
              <a:t>e.g.. Tobacco firms and the growth of “socially responsible” funds (Calvert..)</a:t>
            </a:r>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Tentative Conclusion</a:t>
            </a:r>
          </a:p>
        </p:txBody>
      </p:sp>
      <p:sp>
        <p:nvSpPr>
          <p:cNvPr id="3" name="Content Placeholder 2"/>
          <p:cNvSpPr>
            <a:spLocks noGrp="1"/>
          </p:cNvSpPr>
          <p:nvPr>
            <p:ph idx="4294967295"/>
          </p:nvPr>
        </p:nvSpPr>
        <p:spPr>
          <a:xfrm>
            <a:off x="533400" y="1676400"/>
            <a:ext cx="8262938" cy="4419600"/>
          </a:xfrm>
          <a:prstGeom prst="rect">
            <a:avLst/>
          </a:prstGeom>
        </p:spPr>
        <p:txBody>
          <a:bodyPr>
            <a:normAutofit fontScale="85000" lnSpcReduction="20000"/>
          </a:bodyPr>
          <a:lstStyle/>
          <a:p>
            <a:r>
              <a:rPr lang="en-US" dirty="0"/>
              <a:t>Although there are misalignments between manager interests and stockholder interests, there are many mechanisms, such as </a:t>
            </a:r>
          </a:p>
          <a:p>
            <a:pPr lvl="1"/>
            <a:r>
              <a:rPr lang="en-US" dirty="0"/>
              <a:t>Managerial compensation</a:t>
            </a:r>
          </a:p>
          <a:p>
            <a:pPr lvl="1"/>
            <a:r>
              <a:rPr lang="en-US" dirty="0"/>
              <a:t>Takeovers</a:t>
            </a:r>
          </a:p>
          <a:p>
            <a:pPr lvl="1"/>
            <a:r>
              <a:rPr lang="en-US" dirty="0"/>
              <a:t>Board of Directors</a:t>
            </a:r>
          </a:p>
          <a:p>
            <a:pPr lvl="1"/>
            <a:r>
              <a:rPr lang="en-US" dirty="0"/>
              <a:t>Annual General Meeting</a:t>
            </a:r>
          </a:p>
          <a:p>
            <a:r>
              <a:rPr lang="en-US" dirty="0"/>
              <a:t>These work most of the time.  When they don’t financial analysts act as disciplinarians.</a:t>
            </a:r>
          </a:p>
          <a:p>
            <a:r>
              <a:rPr lang="en-US" dirty="0"/>
              <a:t>Firms may also work against the interests of bondholders; contractual methods are used to mitigate such actions.</a:t>
            </a:r>
          </a:p>
          <a:p>
            <a:r>
              <a:rPr lang="en-US" dirty="0"/>
              <a:t>But firms may also work against the interests of society.  In such cases, society may have to take steps through legislation and regulation.</a:t>
            </a:r>
          </a:p>
        </p:txBody>
      </p:sp>
      <p:sp>
        <p:nvSpPr>
          <p:cNvPr id="4" name="Footer Placeholder 3"/>
          <p:cNvSpPr>
            <a:spLocks noGrp="1"/>
          </p:cNvSpPr>
          <p:nvPr>
            <p:ph type="ftr" sz="quarter" idx="11"/>
          </p:nvPr>
        </p:nvSpPr>
        <p:spPr/>
        <p:txBody>
          <a:bodyPr/>
          <a:lstStyle/>
          <a:p>
            <a:r>
              <a:rPr lang="en-US"/>
              <a:t>P.V. Viswanath</a:t>
            </a:r>
          </a:p>
        </p:txBody>
      </p:sp>
      <p:sp>
        <p:nvSpPr>
          <p:cNvPr id="5" name="Slide Number Placeholder 4"/>
          <p:cNvSpPr>
            <a:spLocks noGrp="1"/>
          </p:cNvSpPr>
          <p:nvPr>
            <p:ph type="sldNum" sz="quarter" idx="12"/>
          </p:nvPr>
        </p:nvSpPr>
        <p:spPr/>
        <p:txBody>
          <a:bodyPr/>
          <a:lstStyle/>
          <a:p>
            <a:fld id="{C32EB2F7-91A8-4C45-9DFC-CF3108651A98}" type="slidenum">
              <a:rPr lang="en-US" smtClean="0"/>
              <a:pPr/>
              <a:t>41</a:t>
            </a:fld>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Alternative Scenarios</a:t>
            </a:r>
          </a:p>
        </p:txBody>
      </p:sp>
      <p:sp>
        <p:nvSpPr>
          <p:cNvPr id="3" name="Slide Number Placeholder 2"/>
          <p:cNvSpPr>
            <a:spLocks noGrp="1"/>
          </p:cNvSpPr>
          <p:nvPr>
            <p:ph type="sldNum" sz="quarter" idx="12"/>
          </p:nvPr>
        </p:nvSpPr>
        <p:spPr/>
        <p:txBody>
          <a:bodyPr/>
          <a:lstStyle/>
          <a:p>
            <a:fld id="{E8C80D2A-EA4E-4A37-A9DF-772D0EA46EC5}" type="slidenum">
              <a:rPr lang="en-US" smtClean="0"/>
              <a:pPr/>
              <a:t>42</a:t>
            </a:fld>
            <a:endParaRPr lang="en-US" dirty="0"/>
          </a:p>
        </p:txBody>
      </p:sp>
      <p:sp>
        <p:nvSpPr>
          <p:cNvPr id="4" name="Content Placeholder 3"/>
          <p:cNvSpPr>
            <a:spLocks noGrp="1"/>
          </p:cNvSpPr>
          <p:nvPr>
            <p:ph sz="quarter" idx="13"/>
          </p:nvPr>
        </p:nvSpPr>
        <p:spPr>
          <a:xfrm>
            <a:off x="332232" y="1506517"/>
            <a:ext cx="8503920" cy="4803648"/>
          </a:xfrm>
        </p:spPr>
        <p:txBody>
          <a:bodyPr>
            <a:normAutofit fontScale="85000" lnSpcReduction="20000"/>
          </a:bodyPr>
          <a:lstStyle/>
          <a:p>
            <a:r>
              <a:rPr lang="en-US" dirty="0"/>
              <a:t>The previous narrative conditioned the shareholder value optimization narrative on empirical evidence that it had the best chance of maximizing societal value.</a:t>
            </a:r>
          </a:p>
          <a:p>
            <a:r>
              <a:rPr lang="en-US" dirty="0"/>
              <a:t>However, there is accumulating evidence that this narrative may not be supported by new data.  Some of the contrary evidence points to:</a:t>
            </a:r>
          </a:p>
          <a:p>
            <a:pPr lvl="1"/>
            <a:r>
              <a:rPr lang="en-US" dirty="0"/>
              <a:t>Inefficiency of capital markets </a:t>
            </a:r>
          </a:p>
          <a:p>
            <a:pPr lvl="1"/>
            <a:r>
              <a:rPr lang="en-US" dirty="0"/>
              <a:t>Waste of resources by capital market investors playing in a winner-take-all system</a:t>
            </a:r>
          </a:p>
          <a:p>
            <a:pPr lvl="1"/>
            <a:r>
              <a:rPr lang="en-US" dirty="0"/>
              <a:t>Inequality of wealth leading to inequality of political access</a:t>
            </a:r>
          </a:p>
          <a:p>
            <a:pPr lvl="1"/>
            <a:r>
              <a:rPr lang="en-US" dirty="0"/>
              <a:t>Inability of markets/contracts to solve agency problems between stockholders and bondholders and between stockholders and the firm.</a:t>
            </a:r>
          </a:p>
          <a:p>
            <a:r>
              <a:rPr lang="en-US" dirty="0"/>
              <a:t>This has led to proposals to modify the way the law treats corporations. </a:t>
            </a:r>
          </a:p>
          <a:p>
            <a:r>
              <a:rPr lang="en-US" dirty="0"/>
              <a:t>Prof. Colin Mayer has some suggestions in four different areas. </a:t>
            </a:r>
          </a:p>
          <a:p>
            <a:endParaRPr lang="en-US" dirty="0"/>
          </a:p>
        </p:txBody>
      </p:sp>
      <p:sp>
        <p:nvSpPr>
          <p:cNvPr id="5" name="Rectangle 4"/>
          <p:cNvSpPr/>
          <p:nvPr/>
        </p:nvSpPr>
        <p:spPr>
          <a:xfrm>
            <a:off x="457200" y="6234571"/>
            <a:ext cx="8991600" cy="338554"/>
          </a:xfrm>
          <a:prstGeom prst="rect">
            <a:avLst/>
          </a:prstGeom>
        </p:spPr>
        <p:txBody>
          <a:bodyPr wrap="square">
            <a:spAutoFit/>
          </a:bodyPr>
          <a:lstStyle/>
          <a:p>
            <a:r>
              <a:rPr lang="en-US" sz="1600" dirty="0"/>
              <a:t>https://millstein.law.columbia.edu/news/colin-mayers-prosperity-and-future-corporation</a:t>
            </a:r>
          </a:p>
        </p:txBody>
      </p:sp>
    </p:spTree>
    <p:extLst>
      <p:ext uri="{BB962C8B-B14F-4D97-AF65-F5344CB8AC3E}">
        <p14:creationId xmlns:p14="http://schemas.microsoft.com/office/powerpoint/2010/main" val="125838467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Law and regulation</a:t>
            </a:r>
          </a:p>
        </p:txBody>
      </p:sp>
      <p:sp>
        <p:nvSpPr>
          <p:cNvPr id="3" name="Slide Number Placeholder 2"/>
          <p:cNvSpPr>
            <a:spLocks noGrp="1"/>
          </p:cNvSpPr>
          <p:nvPr>
            <p:ph type="sldNum" sz="quarter" idx="12"/>
          </p:nvPr>
        </p:nvSpPr>
        <p:spPr/>
        <p:txBody>
          <a:bodyPr/>
          <a:lstStyle/>
          <a:p>
            <a:fld id="{E8C80D2A-EA4E-4A37-A9DF-772D0EA46EC5}" type="slidenum">
              <a:rPr lang="en-US" smtClean="0"/>
              <a:pPr/>
              <a:t>43</a:t>
            </a:fld>
            <a:endParaRPr lang="en-US" dirty="0"/>
          </a:p>
        </p:txBody>
      </p:sp>
      <p:sp>
        <p:nvSpPr>
          <p:cNvPr id="4" name="Content Placeholder 3"/>
          <p:cNvSpPr>
            <a:spLocks noGrp="1"/>
          </p:cNvSpPr>
          <p:nvPr>
            <p:ph sz="quarter" idx="13"/>
          </p:nvPr>
        </p:nvSpPr>
        <p:spPr>
          <a:xfrm>
            <a:off x="301752" y="1494736"/>
            <a:ext cx="8503920" cy="4982264"/>
          </a:xfrm>
        </p:spPr>
        <p:txBody>
          <a:bodyPr>
            <a:normAutofit fontScale="85000" lnSpcReduction="10000"/>
          </a:bodyPr>
          <a:lstStyle/>
          <a:p>
            <a:r>
              <a:rPr lang="en-US" dirty="0"/>
              <a:t>Currently, corporation laws are focused on protecting shareholder rights, and boards’ fiduciary duties are centered around serving the best interests of shareholders. </a:t>
            </a:r>
          </a:p>
          <a:p>
            <a:r>
              <a:rPr lang="en-US" dirty="0"/>
              <a:t>Instead, laws should require companies to define and deliver on their corporate purposes. </a:t>
            </a:r>
          </a:p>
          <a:p>
            <a:r>
              <a:rPr lang="en-US" dirty="0"/>
              <a:t>Regulations now create and enforce the “rules of the game” in the traditional context of the Friedman doctrine.</a:t>
            </a:r>
          </a:p>
          <a:p>
            <a:r>
              <a:rPr lang="en-US" dirty="0"/>
              <a:t>Rather, they should instead seek to align corporate purposes with public purposes in those companies in which it is appropriate to do so (e.g., banks and audit companies, utility providers, and infrastructure companies).</a:t>
            </a:r>
          </a:p>
          <a:p>
            <a:r>
              <a:rPr lang="en-US" dirty="0"/>
              <a:t>Public Interest Entities in the EU are an example.</a:t>
            </a:r>
          </a:p>
          <a:p>
            <a:pPr lvl="1"/>
            <a:r>
              <a:rPr lang="en-US" dirty="0"/>
              <a:t>These are undertakings of significant public relevance because of the nature of their business, their size or the number of their employees.</a:t>
            </a:r>
          </a:p>
        </p:txBody>
      </p:sp>
    </p:spTree>
    <p:extLst>
      <p:ext uri="{BB962C8B-B14F-4D97-AF65-F5344CB8AC3E}">
        <p14:creationId xmlns:p14="http://schemas.microsoft.com/office/powerpoint/2010/main" val="160300563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Ownership and governance</a:t>
            </a:r>
          </a:p>
        </p:txBody>
      </p:sp>
      <p:sp>
        <p:nvSpPr>
          <p:cNvPr id="3" name="Slide Number Placeholder 2"/>
          <p:cNvSpPr>
            <a:spLocks noGrp="1"/>
          </p:cNvSpPr>
          <p:nvPr>
            <p:ph type="sldNum" sz="quarter" idx="12"/>
          </p:nvPr>
        </p:nvSpPr>
        <p:spPr/>
        <p:txBody>
          <a:bodyPr/>
          <a:lstStyle/>
          <a:p>
            <a:fld id="{E8C80D2A-EA4E-4A37-A9DF-772D0EA46EC5}" type="slidenum">
              <a:rPr lang="en-US" smtClean="0"/>
              <a:pPr/>
              <a:t>44</a:t>
            </a:fld>
            <a:endParaRPr lang="en-US" dirty="0"/>
          </a:p>
        </p:txBody>
      </p:sp>
      <p:sp>
        <p:nvSpPr>
          <p:cNvPr id="4" name="Content Placeholder 3"/>
          <p:cNvSpPr>
            <a:spLocks noGrp="1"/>
          </p:cNvSpPr>
          <p:nvPr>
            <p:ph sz="quarter" idx="13"/>
          </p:nvPr>
        </p:nvSpPr>
        <p:spPr/>
        <p:txBody>
          <a:bodyPr>
            <a:normAutofit fontScale="85000" lnSpcReduction="20000"/>
          </a:bodyPr>
          <a:lstStyle/>
          <a:p>
            <a:endParaRPr lang="en-US" dirty="0"/>
          </a:p>
          <a:p>
            <a:r>
              <a:rPr lang="en-US" dirty="0"/>
              <a:t>Corporate ownership currently centers around shareholders (especially institutional shareholders) and their robust bundle of property rights. </a:t>
            </a:r>
          </a:p>
          <a:p>
            <a:r>
              <a:rPr lang="en-US" dirty="0"/>
              <a:t>Rather, corporate ownership should also be viewed more broadly as an obligation and responsibility to uphold corporate purposes.  </a:t>
            </a:r>
          </a:p>
          <a:p>
            <a:r>
              <a:rPr lang="en-US" dirty="0"/>
              <a:t>We should recognize that there are many different types of owners that are best suited to perform that function in different circumstances (including families, foundations, employees, the state, and institutional investors). </a:t>
            </a:r>
          </a:p>
          <a:p>
            <a:r>
              <a:rPr lang="en-US" dirty="0"/>
              <a:t>Modern governance is preoccupied with solving agency problems and aligning managerial interests with shareholder interests; instead, it should align the interests of management with corporate purposes.</a:t>
            </a:r>
          </a:p>
        </p:txBody>
      </p:sp>
    </p:spTree>
    <p:extLst>
      <p:ext uri="{BB962C8B-B14F-4D97-AF65-F5344CB8AC3E}">
        <p14:creationId xmlns:p14="http://schemas.microsoft.com/office/powerpoint/2010/main" val="359223879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Measurement of financial performance</a:t>
            </a:r>
          </a:p>
        </p:txBody>
      </p:sp>
      <p:sp>
        <p:nvSpPr>
          <p:cNvPr id="3" name="Slide Number Placeholder 2"/>
          <p:cNvSpPr>
            <a:spLocks noGrp="1"/>
          </p:cNvSpPr>
          <p:nvPr>
            <p:ph type="sldNum" sz="quarter" idx="12"/>
          </p:nvPr>
        </p:nvSpPr>
        <p:spPr/>
        <p:txBody>
          <a:bodyPr/>
          <a:lstStyle/>
          <a:p>
            <a:fld id="{E8C80D2A-EA4E-4A37-A9DF-772D0EA46EC5}" type="slidenum">
              <a:rPr lang="en-US" smtClean="0"/>
              <a:pPr/>
              <a:t>45</a:t>
            </a:fld>
            <a:endParaRPr lang="en-US" dirty="0"/>
          </a:p>
        </p:txBody>
      </p:sp>
      <p:sp>
        <p:nvSpPr>
          <p:cNvPr id="4" name="Content Placeholder 3"/>
          <p:cNvSpPr>
            <a:spLocks noGrp="1"/>
          </p:cNvSpPr>
          <p:nvPr>
            <p:ph sz="quarter" idx="13"/>
          </p:nvPr>
        </p:nvSpPr>
        <p:spPr/>
        <p:txBody>
          <a:bodyPr>
            <a:normAutofit fontScale="92500" lnSpcReduction="20000"/>
          </a:bodyPr>
          <a:lstStyle/>
          <a:p>
            <a:endParaRPr lang="en-US" dirty="0"/>
          </a:p>
          <a:p>
            <a:r>
              <a:rPr lang="en-US" dirty="0"/>
              <a:t>Firms’ performance is measured by financial performance and accounts for the use of financial and material capital. </a:t>
            </a:r>
          </a:p>
          <a:p>
            <a:r>
              <a:rPr lang="en-US" dirty="0"/>
              <a:t>But other forms of capital—specifically, human, natural, and social capital—have become scarcer and more important in the 21</a:t>
            </a:r>
            <a:r>
              <a:rPr lang="en-US" baseline="30000" dirty="0"/>
              <a:t>st</a:t>
            </a:r>
            <a:r>
              <a:rPr lang="en-US" dirty="0"/>
              <a:t> century.  </a:t>
            </a:r>
          </a:p>
          <a:p>
            <a:r>
              <a:rPr lang="en-US" dirty="0"/>
              <a:t>Hence, profits and performance should be measured net of the cost of maintaining these capitals.</a:t>
            </a:r>
          </a:p>
          <a:p>
            <a:r>
              <a:rPr lang="en-US" dirty="0"/>
              <a:t>Explicit payments by the firm to compensate for use of these kinds of capitals is one solution.  However, development of alternate metrics is also a solution that should be considered.</a:t>
            </a:r>
          </a:p>
          <a:p>
            <a:endParaRPr lang="en-US" dirty="0"/>
          </a:p>
          <a:p>
            <a:endParaRPr lang="en-US" dirty="0"/>
          </a:p>
        </p:txBody>
      </p:sp>
    </p:spTree>
    <p:extLst>
      <p:ext uri="{BB962C8B-B14F-4D97-AF65-F5344CB8AC3E}">
        <p14:creationId xmlns:p14="http://schemas.microsoft.com/office/powerpoint/2010/main" val="69778225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Finance and investment</a:t>
            </a:r>
          </a:p>
        </p:txBody>
      </p:sp>
      <p:sp>
        <p:nvSpPr>
          <p:cNvPr id="3" name="Slide Number Placeholder 2"/>
          <p:cNvSpPr>
            <a:spLocks noGrp="1"/>
          </p:cNvSpPr>
          <p:nvPr>
            <p:ph type="sldNum" sz="quarter" idx="12"/>
          </p:nvPr>
        </p:nvSpPr>
        <p:spPr/>
        <p:txBody>
          <a:bodyPr/>
          <a:lstStyle/>
          <a:p>
            <a:fld id="{E8C80D2A-EA4E-4A37-A9DF-772D0EA46EC5}" type="slidenum">
              <a:rPr lang="en-US" smtClean="0"/>
              <a:pPr/>
              <a:t>46</a:t>
            </a:fld>
            <a:endParaRPr lang="en-US" dirty="0"/>
          </a:p>
        </p:txBody>
      </p:sp>
      <p:sp>
        <p:nvSpPr>
          <p:cNvPr id="4" name="Content Placeholder 3"/>
          <p:cNvSpPr>
            <a:spLocks noGrp="1"/>
          </p:cNvSpPr>
          <p:nvPr>
            <p:ph sz="quarter" idx="13"/>
          </p:nvPr>
        </p:nvSpPr>
        <p:spPr>
          <a:xfrm>
            <a:off x="228600" y="1467696"/>
            <a:ext cx="8607552" cy="5161703"/>
          </a:xfrm>
        </p:spPr>
        <p:txBody>
          <a:bodyPr>
            <a:normAutofit fontScale="92500"/>
          </a:bodyPr>
          <a:lstStyle/>
          <a:p>
            <a:r>
              <a:rPr lang="en-US" dirty="0"/>
              <a:t>Finance is generally viewed as a set of contractual arrangements (rather than relationships) between suppliers and users of finance. </a:t>
            </a:r>
          </a:p>
          <a:p>
            <a:r>
              <a:rPr lang="en-US" dirty="0"/>
              <a:t>Instead, we must recognize that in order to align the private interests of companies and financial institutions with their social purposes, relationships between firms and finance providers are important both in the context of debt finance (primarily, banking relationships) and in terms of shareholder relations.</a:t>
            </a:r>
          </a:p>
          <a:p>
            <a:r>
              <a:rPr lang="en-US" dirty="0"/>
              <a:t>Better resolution of agency problems between the firm and shareholders often requires the presence of block equity holders with whom relationships can be developed.</a:t>
            </a:r>
          </a:p>
          <a:p>
            <a:endParaRPr lang="en-US" dirty="0"/>
          </a:p>
          <a:p>
            <a:endParaRPr lang="en-US" dirty="0"/>
          </a:p>
        </p:txBody>
      </p:sp>
    </p:spTree>
    <p:extLst>
      <p:ext uri="{BB962C8B-B14F-4D97-AF65-F5344CB8AC3E}">
        <p14:creationId xmlns:p14="http://schemas.microsoft.com/office/powerpoint/2010/main" val="363450099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Finance and Investment</a:t>
            </a:r>
          </a:p>
        </p:txBody>
      </p:sp>
      <p:sp>
        <p:nvSpPr>
          <p:cNvPr id="3" name="Slide Number Placeholder 2"/>
          <p:cNvSpPr>
            <a:spLocks noGrp="1"/>
          </p:cNvSpPr>
          <p:nvPr>
            <p:ph type="sldNum" sz="quarter" idx="12"/>
          </p:nvPr>
        </p:nvSpPr>
        <p:spPr/>
        <p:txBody>
          <a:bodyPr/>
          <a:lstStyle/>
          <a:p>
            <a:fld id="{E8C80D2A-EA4E-4A37-A9DF-772D0EA46EC5}" type="slidenum">
              <a:rPr lang="en-US" smtClean="0"/>
              <a:pPr/>
              <a:t>47</a:t>
            </a:fld>
            <a:endParaRPr lang="en-US" dirty="0"/>
          </a:p>
        </p:txBody>
      </p:sp>
      <p:sp>
        <p:nvSpPr>
          <p:cNvPr id="4" name="Content Placeholder 3"/>
          <p:cNvSpPr>
            <a:spLocks noGrp="1"/>
          </p:cNvSpPr>
          <p:nvPr>
            <p:ph sz="quarter" idx="13"/>
          </p:nvPr>
        </p:nvSpPr>
        <p:spPr>
          <a:xfrm>
            <a:off x="291920" y="1523723"/>
            <a:ext cx="8503920" cy="4803648"/>
          </a:xfrm>
        </p:spPr>
        <p:txBody>
          <a:bodyPr>
            <a:normAutofit fontScale="92500" lnSpcReduction="20000"/>
          </a:bodyPr>
          <a:lstStyle/>
          <a:p>
            <a:r>
              <a:rPr lang="en-US" dirty="0"/>
              <a:t>Public policy should not favor one form of finance over another, and distortions such as the deductibility of interest payments on corporate borrowing should be eliminated.</a:t>
            </a:r>
          </a:p>
          <a:p>
            <a:r>
              <a:rPr lang="en-US" dirty="0"/>
              <a:t>Private capital markets alone are often not able to provide the types of financing companies need (for instance, in the case of large, long-term infrastructure projects). </a:t>
            </a:r>
          </a:p>
          <a:p>
            <a:r>
              <a:rPr lang="en-US" dirty="0"/>
              <a:t>In these cases, strong relations of trust between government and business are especially important, and it is critical to align the private interests of companies with the public interest by, for example, the adoption of their public licensing requirements into their articles of association or charters.</a:t>
            </a:r>
          </a:p>
          <a:p>
            <a:endParaRPr lang="en-US" dirty="0"/>
          </a:p>
        </p:txBody>
      </p:sp>
    </p:spTree>
    <p:extLst>
      <p:ext uri="{BB962C8B-B14F-4D97-AF65-F5344CB8AC3E}">
        <p14:creationId xmlns:p14="http://schemas.microsoft.com/office/powerpoint/2010/main" val="426594818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1"/>
            </p:custDataLst>
            <p:extLst>
              <p:ext uri="{D42A27DB-BD31-4B8C-83A1-F6EECF244321}">
                <p14:modId xmlns:p14="http://schemas.microsoft.com/office/powerpoint/2010/main" val="220261158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5" name="Object 4"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p:txBody>
          <a:bodyPr vert="horz"/>
          <a:lstStyle/>
          <a:p>
            <a:r>
              <a:rPr lang="en-US" dirty="0"/>
              <a:t>B Corporations</a:t>
            </a:r>
          </a:p>
        </p:txBody>
      </p:sp>
      <p:sp>
        <p:nvSpPr>
          <p:cNvPr id="3" name="Slide Number Placeholder 2"/>
          <p:cNvSpPr>
            <a:spLocks noGrp="1"/>
          </p:cNvSpPr>
          <p:nvPr>
            <p:ph type="sldNum" sz="quarter" idx="12"/>
          </p:nvPr>
        </p:nvSpPr>
        <p:spPr/>
        <p:txBody>
          <a:bodyPr/>
          <a:lstStyle/>
          <a:p>
            <a:fld id="{E8C80D2A-EA4E-4A37-A9DF-772D0EA46EC5}" type="slidenum">
              <a:rPr lang="en-US" smtClean="0"/>
              <a:pPr/>
              <a:t>48</a:t>
            </a:fld>
            <a:endParaRPr lang="en-US" dirty="0"/>
          </a:p>
        </p:txBody>
      </p:sp>
      <p:sp>
        <p:nvSpPr>
          <p:cNvPr id="4" name="Content Placeholder 3"/>
          <p:cNvSpPr>
            <a:spLocks noGrp="1"/>
          </p:cNvSpPr>
          <p:nvPr>
            <p:ph sz="quarter" idx="13"/>
          </p:nvPr>
        </p:nvSpPr>
        <p:spPr>
          <a:xfrm>
            <a:off x="292516" y="1600200"/>
            <a:ext cx="8503920" cy="4803648"/>
          </a:xfrm>
        </p:spPr>
        <p:txBody>
          <a:bodyPr>
            <a:normAutofit fontScale="92500" lnSpcReduction="20000"/>
          </a:bodyPr>
          <a:lstStyle/>
          <a:p>
            <a:r>
              <a:rPr lang="en-US" dirty="0"/>
              <a:t>B Corporation (also B Lab or B Corp) certification of "social and environmental performance" is a private certification of for-profit companies.</a:t>
            </a:r>
          </a:p>
          <a:p>
            <a:r>
              <a:rPr lang="en-US" dirty="0"/>
              <a:t>B Corp certification is conferred by B Lab, a global nonprofit organization with offices in the United States, Europe, Canada, Australia and New Zealand, and a partnership in Latin America with Sistema B. </a:t>
            </a:r>
          </a:p>
          <a:p>
            <a:r>
              <a:rPr lang="en-US" dirty="0"/>
              <a:t>To be granted and to maintain certification, companies must </a:t>
            </a:r>
          </a:p>
          <a:p>
            <a:pPr lvl="1"/>
            <a:r>
              <a:rPr lang="en-US" dirty="0"/>
              <a:t>receive a minimum score from an assessment of "social and environmental performance", </a:t>
            </a:r>
          </a:p>
          <a:p>
            <a:pPr lvl="1"/>
            <a:r>
              <a:rPr lang="en-US" dirty="0"/>
              <a:t>integrate B Corp commitments to stakeholders into company governing documents, and </a:t>
            </a:r>
          </a:p>
          <a:p>
            <a:pPr lvl="1"/>
            <a:r>
              <a:rPr lang="en-US" dirty="0"/>
              <a:t>pay an annual fee based on annual sales.</a:t>
            </a:r>
          </a:p>
          <a:p>
            <a:r>
              <a:rPr lang="en-US" dirty="0"/>
              <a:t>From Wikipedia</a:t>
            </a:r>
          </a:p>
        </p:txBody>
      </p:sp>
    </p:spTree>
    <p:extLst>
      <p:ext uri="{BB962C8B-B14F-4D97-AF65-F5344CB8AC3E}">
        <p14:creationId xmlns:p14="http://schemas.microsoft.com/office/powerpoint/2010/main" val="1293503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Firm Structures</a:t>
            </a:r>
          </a:p>
        </p:txBody>
      </p:sp>
      <p:sp>
        <p:nvSpPr>
          <p:cNvPr id="3" name="Content Placeholder 2"/>
          <p:cNvSpPr>
            <a:spLocks noGrp="1"/>
          </p:cNvSpPr>
          <p:nvPr>
            <p:ph idx="4294967295"/>
          </p:nvPr>
        </p:nvSpPr>
        <p:spPr>
          <a:xfrm>
            <a:off x="381000" y="1600200"/>
            <a:ext cx="8339138" cy="4495800"/>
          </a:xfrm>
          <a:prstGeom prst="rect">
            <a:avLst/>
          </a:prstGeom>
        </p:spPr>
        <p:txBody>
          <a:bodyPr>
            <a:normAutofit fontScale="92500" lnSpcReduction="10000"/>
          </a:bodyPr>
          <a:lstStyle/>
          <a:p>
            <a:r>
              <a:rPr lang="en-US" sz="2400" dirty="0"/>
              <a:t>We first discuss the legal structures of non-corporate firms in the US, before discussing corporations.</a:t>
            </a:r>
          </a:p>
          <a:p>
            <a:r>
              <a:rPr lang="en-US" sz="2400" dirty="0"/>
              <a:t>Sole Proprietorships</a:t>
            </a:r>
          </a:p>
          <a:p>
            <a:pPr lvl="1"/>
            <a:r>
              <a:rPr lang="en-US" sz="2000" dirty="0"/>
              <a:t>A business owned and run by one person.  71% of businesses in 2007 were sole proprietorships, but they accounted for only 5% of total sales.</a:t>
            </a:r>
          </a:p>
          <a:p>
            <a:pPr lvl="1"/>
            <a:r>
              <a:rPr lang="en-US" sz="2000" dirty="0"/>
              <a:t>Easy to set up.</a:t>
            </a:r>
          </a:p>
          <a:p>
            <a:pPr lvl="1"/>
            <a:r>
              <a:rPr lang="en-US" sz="2000" dirty="0"/>
              <a:t>The owner has unlimited personal liability.</a:t>
            </a:r>
          </a:p>
          <a:p>
            <a:r>
              <a:rPr lang="en-US" sz="2400" dirty="0"/>
              <a:t>Partnerships</a:t>
            </a:r>
          </a:p>
          <a:p>
            <a:pPr lvl="1"/>
            <a:r>
              <a:rPr lang="en-US" sz="2000" dirty="0"/>
              <a:t>Like a sole proprietorship, but with more than one owner.</a:t>
            </a:r>
          </a:p>
          <a:p>
            <a:pPr lvl="1"/>
            <a:r>
              <a:rPr lang="en-US" sz="2000" dirty="0"/>
              <a:t>All partners are liable for the firm’s debt.</a:t>
            </a:r>
          </a:p>
          <a:p>
            <a:pPr lvl="1"/>
            <a:r>
              <a:rPr lang="en-US" sz="2000" dirty="0"/>
              <a:t>Law firms, groups of doctors are often organized as partnerships.</a:t>
            </a:r>
          </a:p>
          <a:p>
            <a:pPr lvl="1"/>
            <a:r>
              <a:rPr lang="en-US" sz="2000" dirty="0"/>
              <a:t>The partner’s personal liability increases the confidence of the firm’s clients that the partners will work to maintain the firm’s reputation.</a:t>
            </a:r>
          </a:p>
        </p:txBody>
      </p:sp>
      <p:sp>
        <p:nvSpPr>
          <p:cNvPr id="4" name="Footer Placeholder 3"/>
          <p:cNvSpPr>
            <a:spLocks noGrp="1"/>
          </p:cNvSpPr>
          <p:nvPr>
            <p:ph type="ftr" sz="quarter" idx="11"/>
          </p:nvPr>
        </p:nvSpPr>
        <p:spPr/>
        <p:txBody>
          <a:bodyPr/>
          <a:lstStyle/>
          <a:p>
            <a:r>
              <a:rPr lang="en-US" dirty="0"/>
              <a:t>P.V. </a:t>
            </a:r>
            <a:r>
              <a:rPr lang="en-US" dirty="0" err="1"/>
              <a:t>Viswanath</a:t>
            </a:r>
            <a:endParaRPr lang="en-US" dirty="0"/>
          </a:p>
        </p:txBody>
      </p:sp>
      <p:sp>
        <p:nvSpPr>
          <p:cNvPr id="5" name="Slide Number Placeholder 4"/>
          <p:cNvSpPr>
            <a:spLocks noGrp="1"/>
          </p:cNvSpPr>
          <p:nvPr>
            <p:ph type="sldNum" sz="quarter" idx="12"/>
          </p:nvPr>
        </p:nvSpPr>
        <p:spPr/>
        <p:txBody>
          <a:bodyPr/>
          <a:lstStyle/>
          <a:p>
            <a:fld id="{C32EB2F7-91A8-4C45-9DFC-CF3108651A98}" type="slidenum">
              <a:rPr lang="en-US" smtClean="0"/>
              <a:pPr/>
              <a:t>5</a:t>
            </a:fld>
            <a:endParaRPr lang="en-US"/>
          </a:p>
        </p:txBody>
      </p:sp>
      <p:sp>
        <p:nvSpPr>
          <p:cNvPr id="6" name="TextBox 5"/>
          <p:cNvSpPr txBox="1"/>
          <p:nvPr/>
        </p:nvSpPr>
        <p:spPr>
          <a:xfrm>
            <a:off x="1676400" y="6400800"/>
            <a:ext cx="6705600" cy="307777"/>
          </a:xfrm>
          <a:prstGeom prst="rect">
            <a:avLst/>
          </a:prstGeom>
          <a:noFill/>
        </p:spPr>
        <p:txBody>
          <a:bodyPr wrap="square" rtlCol="0">
            <a:spAutoFit/>
          </a:bodyPr>
          <a:lstStyle/>
          <a:p>
            <a:r>
              <a:rPr lang="en-US" sz="1400" dirty="0"/>
              <a:t>http://www.bizstats.com/reports/industry-sales-firm-summary.asp</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Firm Structures</a:t>
            </a:r>
          </a:p>
        </p:txBody>
      </p:sp>
      <p:sp>
        <p:nvSpPr>
          <p:cNvPr id="3" name="Content Placeholder 2"/>
          <p:cNvSpPr>
            <a:spLocks noGrp="1"/>
          </p:cNvSpPr>
          <p:nvPr>
            <p:ph idx="4294967295"/>
          </p:nvPr>
        </p:nvSpPr>
        <p:spPr>
          <a:xfrm>
            <a:off x="301752" y="1600200"/>
            <a:ext cx="8613648" cy="4996543"/>
          </a:xfrm>
          <a:prstGeom prst="rect">
            <a:avLst/>
          </a:prstGeom>
        </p:spPr>
        <p:txBody>
          <a:bodyPr>
            <a:normAutofit fontScale="85000" lnSpcReduction="20000"/>
          </a:bodyPr>
          <a:lstStyle/>
          <a:p>
            <a:r>
              <a:rPr lang="en-US" dirty="0"/>
              <a:t>Limited Partnership</a:t>
            </a:r>
          </a:p>
          <a:p>
            <a:pPr lvl="1"/>
            <a:r>
              <a:rPr lang="en-US" dirty="0"/>
              <a:t>Has general partners, who have unlimited liability; and limited partners with liability limited to the extent of their investment.</a:t>
            </a:r>
          </a:p>
          <a:p>
            <a:pPr lvl="1"/>
            <a:r>
              <a:rPr lang="en-US" dirty="0"/>
              <a:t>The general partner runs the business; limited partners cannot be legally involved in business decisions.</a:t>
            </a:r>
          </a:p>
          <a:p>
            <a:r>
              <a:rPr lang="en-US" dirty="0"/>
              <a:t>Limited Liability Company (LLC)</a:t>
            </a:r>
          </a:p>
          <a:p>
            <a:pPr lvl="1"/>
            <a:r>
              <a:rPr lang="en-US" dirty="0"/>
              <a:t>Similar to a limited partnership, but without a general partner; all partners can run the business.</a:t>
            </a:r>
          </a:p>
          <a:p>
            <a:pPr lvl="1"/>
            <a:r>
              <a:rPr lang="en-US" dirty="0"/>
              <a:t>The LLC is a separate legal entity.</a:t>
            </a:r>
          </a:p>
          <a:p>
            <a:pPr lvl="1"/>
            <a:r>
              <a:rPr lang="en-US" dirty="0"/>
              <a:t>Allows pass-through taxation.</a:t>
            </a:r>
          </a:p>
          <a:p>
            <a:r>
              <a:rPr lang="en-US" dirty="0"/>
              <a:t>S-Corporation (intermediate </a:t>
            </a:r>
            <a:r>
              <a:rPr lang="en-US" dirty="0" err="1"/>
              <a:t>betw</a:t>
            </a:r>
            <a:r>
              <a:rPr lang="en-US" dirty="0"/>
              <a:t>. an LLC and a corporation)</a:t>
            </a:r>
          </a:p>
          <a:p>
            <a:pPr lvl="1"/>
            <a:r>
              <a:rPr lang="en-US" dirty="0"/>
              <a:t>Allows pass-through taxation</a:t>
            </a:r>
          </a:p>
          <a:p>
            <a:pPr lvl="1"/>
            <a:r>
              <a:rPr lang="en-US" dirty="0"/>
              <a:t>Limited in the number of shareholders that it can have.</a:t>
            </a:r>
          </a:p>
          <a:p>
            <a:pPr lvl="1"/>
            <a:r>
              <a:rPr lang="en-US" dirty="0"/>
              <a:t>Can have a perpetual life, in contrast to an LLC.</a:t>
            </a:r>
          </a:p>
          <a:p>
            <a:pPr lvl="1"/>
            <a:r>
              <a:rPr lang="en-US" dirty="0"/>
              <a:t>Stock is freely transferable, in contrast an LLC, where the consent of other partners is required.</a:t>
            </a:r>
          </a:p>
        </p:txBody>
      </p:sp>
      <p:sp>
        <p:nvSpPr>
          <p:cNvPr id="4" name="Footer Placeholder 3"/>
          <p:cNvSpPr>
            <a:spLocks noGrp="1"/>
          </p:cNvSpPr>
          <p:nvPr>
            <p:ph type="ftr" sz="quarter" idx="11"/>
          </p:nvPr>
        </p:nvSpPr>
        <p:spPr/>
        <p:txBody>
          <a:bodyPr/>
          <a:lstStyle/>
          <a:p>
            <a:r>
              <a:rPr lang="en-US"/>
              <a:t>P.V. Viswanath</a:t>
            </a:r>
          </a:p>
        </p:txBody>
      </p:sp>
      <p:sp>
        <p:nvSpPr>
          <p:cNvPr id="5" name="Slide Number Placeholder 4"/>
          <p:cNvSpPr>
            <a:spLocks noGrp="1"/>
          </p:cNvSpPr>
          <p:nvPr>
            <p:ph type="sldNum" sz="quarter" idx="12"/>
          </p:nvPr>
        </p:nvSpPr>
        <p:spPr/>
        <p:txBody>
          <a:bodyPr/>
          <a:lstStyle/>
          <a:p>
            <a:fld id="{C32EB2F7-91A8-4C45-9DFC-CF3108651A98}"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Corporations</a:t>
            </a:r>
          </a:p>
        </p:txBody>
      </p:sp>
      <p:sp>
        <p:nvSpPr>
          <p:cNvPr id="3" name="Content Placeholder 2"/>
          <p:cNvSpPr>
            <a:spLocks noGrp="1"/>
          </p:cNvSpPr>
          <p:nvPr>
            <p:ph idx="4294967295"/>
          </p:nvPr>
        </p:nvSpPr>
        <p:spPr>
          <a:xfrm>
            <a:off x="301752" y="1600200"/>
            <a:ext cx="8494586" cy="4810648"/>
          </a:xfrm>
          <a:prstGeom prst="rect">
            <a:avLst/>
          </a:prstGeom>
        </p:spPr>
        <p:txBody>
          <a:bodyPr>
            <a:normAutofit/>
          </a:bodyPr>
          <a:lstStyle/>
          <a:p>
            <a:r>
              <a:rPr lang="en-US" sz="2400" dirty="0"/>
              <a:t>A corporation (also called a C-corporation, in contrast to an S-corporation) is similar to an LLC, and is a legally defined entity, separate from its owners.  </a:t>
            </a:r>
          </a:p>
          <a:p>
            <a:r>
              <a:rPr lang="en-US" sz="2400" dirty="0"/>
              <a:t>It can enter into contracts, acquire assets and incur obligations.</a:t>
            </a:r>
          </a:p>
          <a:p>
            <a:r>
              <a:rPr lang="en-US" sz="2400" dirty="0"/>
              <a:t>The owners of a corporation are not liable for its obligations and it is not liable for any personal obligations of its owners.</a:t>
            </a:r>
          </a:p>
          <a:p>
            <a:r>
              <a:rPr lang="en-US" sz="2400" dirty="0"/>
              <a:t>Corporations must be legally formed according to the laws of the state where it is incorporated.</a:t>
            </a:r>
          </a:p>
          <a:p>
            <a:r>
              <a:rPr lang="en-US" sz="2400" dirty="0"/>
              <a:t>The corporate charter specifies the rules by which the corporation is run.</a:t>
            </a:r>
          </a:p>
        </p:txBody>
      </p:sp>
      <p:sp>
        <p:nvSpPr>
          <p:cNvPr id="4" name="Footer Placeholder 3"/>
          <p:cNvSpPr>
            <a:spLocks noGrp="1"/>
          </p:cNvSpPr>
          <p:nvPr>
            <p:ph type="ftr" sz="quarter" idx="11"/>
          </p:nvPr>
        </p:nvSpPr>
        <p:spPr/>
        <p:txBody>
          <a:bodyPr/>
          <a:lstStyle/>
          <a:p>
            <a:r>
              <a:rPr lang="en-US"/>
              <a:t>P.V. Viswanath</a:t>
            </a:r>
          </a:p>
        </p:txBody>
      </p:sp>
      <p:sp>
        <p:nvSpPr>
          <p:cNvPr id="5" name="Slide Number Placeholder 4"/>
          <p:cNvSpPr>
            <a:spLocks noGrp="1"/>
          </p:cNvSpPr>
          <p:nvPr>
            <p:ph type="sldNum" sz="quarter" idx="12"/>
          </p:nvPr>
        </p:nvSpPr>
        <p:spPr/>
        <p:txBody>
          <a:bodyPr/>
          <a:lstStyle/>
          <a:p>
            <a:fld id="{C32EB2F7-91A8-4C45-9DFC-CF3108651A98}"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Corporations</a:t>
            </a:r>
          </a:p>
        </p:txBody>
      </p:sp>
      <p:sp>
        <p:nvSpPr>
          <p:cNvPr id="3" name="Content Placeholder 2"/>
          <p:cNvSpPr>
            <a:spLocks noGrp="1"/>
          </p:cNvSpPr>
          <p:nvPr>
            <p:ph idx="4294967295"/>
          </p:nvPr>
        </p:nvSpPr>
        <p:spPr>
          <a:xfrm>
            <a:off x="304800" y="1600200"/>
            <a:ext cx="8610600" cy="4810648"/>
          </a:xfrm>
          <a:prstGeom prst="rect">
            <a:avLst/>
          </a:prstGeom>
        </p:spPr>
        <p:txBody>
          <a:bodyPr>
            <a:normAutofit lnSpcReduction="10000"/>
          </a:bodyPr>
          <a:lstStyle/>
          <a:p>
            <a:r>
              <a:rPr lang="en-US" sz="2400" dirty="0"/>
              <a:t>The entire ownership stake of a corporation is divided into shares known as stock.  The collection of all the outstanding shares of a corporation is known as its equity.</a:t>
            </a:r>
          </a:p>
          <a:p>
            <a:r>
              <a:rPr lang="en-US" sz="2400" dirty="0"/>
              <a:t>An “owner” of a corporation is known as a shareholder and is entitled to dividend payments, made at the discretion of the corporation.</a:t>
            </a:r>
          </a:p>
          <a:p>
            <a:r>
              <a:rPr lang="en-US" sz="2400" dirty="0"/>
              <a:t>The management of a corporation is different from its ownership; this allows free trade in its shares.</a:t>
            </a:r>
          </a:p>
          <a:p>
            <a:r>
              <a:rPr lang="en-US" sz="2400" dirty="0"/>
              <a:t>This means that a corporation can raise more funds than a partnership or a sole proprietorship.</a:t>
            </a:r>
          </a:p>
          <a:p>
            <a:r>
              <a:rPr lang="en-US" sz="2400" dirty="0"/>
              <a:t>Since the corporation is a separate entity, it is taxed on its profits; its shareholders are taxed again on their dividends.  This is in contrast to an S-corporation.</a:t>
            </a:r>
          </a:p>
          <a:p>
            <a:endParaRPr lang="en-US" sz="2400" dirty="0"/>
          </a:p>
        </p:txBody>
      </p:sp>
      <p:sp>
        <p:nvSpPr>
          <p:cNvPr id="4" name="Footer Placeholder 3"/>
          <p:cNvSpPr>
            <a:spLocks noGrp="1"/>
          </p:cNvSpPr>
          <p:nvPr>
            <p:ph type="ftr" sz="quarter" idx="11"/>
          </p:nvPr>
        </p:nvSpPr>
        <p:spPr/>
        <p:txBody>
          <a:bodyPr/>
          <a:lstStyle/>
          <a:p>
            <a:r>
              <a:rPr lang="en-US" dirty="0"/>
              <a:t>P.V. </a:t>
            </a:r>
            <a:r>
              <a:rPr lang="en-US" dirty="0" err="1"/>
              <a:t>Viswanath</a:t>
            </a:r>
            <a:endParaRPr lang="en-US" dirty="0"/>
          </a:p>
        </p:txBody>
      </p:sp>
      <p:sp>
        <p:nvSpPr>
          <p:cNvPr id="5" name="Slide Number Placeholder 4"/>
          <p:cNvSpPr>
            <a:spLocks noGrp="1"/>
          </p:cNvSpPr>
          <p:nvPr>
            <p:ph type="sldNum" sz="quarter" idx="12"/>
          </p:nvPr>
        </p:nvSpPr>
        <p:spPr/>
        <p:txBody>
          <a:bodyPr/>
          <a:lstStyle/>
          <a:p>
            <a:fld id="{C32EB2F7-91A8-4C45-9DFC-CF3108651A98}"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1"/>
            </p:custDataLst>
            <p:extLst>
              <p:ext uri="{D42A27DB-BD31-4B8C-83A1-F6EECF244321}">
                <p14:modId xmlns:p14="http://schemas.microsoft.com/office/powerpoint/2010/main" val="152283850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6" name="Object 5"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p:txBody>
          <a:bodyPr vert="horz"/>
          <a:lstStyle/>
          <a:p>
            <a:r>
              <a:rPr lang="en-US" dirty="0"/>
              <a:t>Poll: Who is the owner?</a:t>
            </a:r>
          </a:p>
        </p:txBody>
      </p:sp>
      <p:sp>
        <p:nvSpPr>
          <p:cNvPr id="3" name="Slide Number Placeholder 2"/>
          <p:cNvSpPr>
            <a:spLocks noGrp="1"/>
          </p:cNvSpPr>
          <p:nvPr>
            <p:ph type="sldNum" sz="quarter" idx="12"/>
          </p:nvPr>
        </p:nvSpPr>
        <p:spPr/>
        <p:txBody>
          <a:bodyPr/>
          <a:lstStyle/>
          <a:p>
            <a:fld id="{E8C80D2A-EA4E-4A37-A9DF-772D0EA46EC5}" type="slidenum">
              <a:rPr lang="en-US" smtClean="0"/>
              <a:pPr/>
              <a:t>9</a:t>
            </a:fld>
            <a:endParaRPr lang="en-US" dirty="0"/>
          </a:p>
        </p:txBody>
      </p:sp>
      <p:sp>
        <p:nvSpPr>
          <p:cNvPr id="4" name="Content Placeholder 3"/>
          <p:cNvSpPr>
            <a:spLocks noGrp="1"/>
          </p:cNvSpPr>
          <p:nvPr>
            <p:ph sz="quarter" idx="13"/>
          </p:nvPr>
        </p:nvSpPr>
        <p:spPr>
          <a:xfrm>
            <a:off x="301752" y="1752600"/>
            <a:ext cx="8503920" cy="4346448"/>
          </a:xfrm>
        </p:spPr>
        <p:txBody>
          <a:bodyPr/>
          <a:lstStyle/>
          <a:p>
            <a:r>
              <a:rPr lang="en-US" dirty="0"/>
              <a:t>Who is the owner of a corporation?</a:t>
            </a:r>
          </a:p>
          <a:p>
            <a:pPr lvl="1"/>
            <a:r>
              <a:rPr lang="en-US" dirty="0"/>
              <a:t>Shareholders</a:t>
            </a:r>
          </a:p>
          <a:p>
            <a:pPr lvl="1"/>
            <a:r>
              <a:rPr lang="en-US" dirty="0"/>
              <a:t>Managers</a:t>
            </a:r>
          </a:p>
          <a:p>
            <a:pPr lvl="1"/>
            <a:r>
              <a:rPr lang="en-US" dirty="0"/>
              <a:t>Bondholders</a:t>
            </a:r>
          </a:p>
          <a:p>
            <a:pPr lvl="1"/>
            <a:r>
              <a:rPr lang="en-US" dirty="0"/>
              <a:t>Employees</a:t>
            </a:r>
          </a:p>
          <a:p>
            <a:pPr lvl="1"/>
            <a:r>
              <a:rPr lang="en-US" dirty="0"/>
              <a:t>Government</a:t>
            </a:r>
          </a:p>
          <a:p>
            <a:pPr lvl="1"/>
            <a:r>
              <a:rPr lang="en-US" dirty="0"/>
              <a:t>None of the above</a:t>
            </a:r>
          </a:p>
          <a:p>
            <a:pPr lvl="1"/>
            <a:r>
              <a:rPr lang="en-US" dirty="0"/>
              <a:t>All of the above</a:t>
            </a:r>
          </a:p>
        </p:txBody>
      </p:sp>
    </p:spTree>
    <p:extLst>
      <p:ext uri="{BB962C8B-B14F-4D97-AF65-F5344CB8AC3E}">
        <p14:creationId xmlns:p14="http://schemas.microsoft.com/office/powerpoint/2010/main" val="46475698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ocess diagram">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FD8C2F"/>
      </a:hlink>
      <a:folHlink>
        <a:srgbClr val="D5AD3B"/>
      </a:folHlink>
    </a:clrScheme>
    <a:fontScheme name="Civic">
      <a:majorFont>
        <a:latin typeface="Georgia"/>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698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gradFill rotWithShape="1">
          <a:gsLst>
            <a:gs pos="0">
              <a:schemeClr val="phClr">
                <a:shade val="75000"/>
                <a:satMod val="200000"/>
              </a:schemeClr>
            </a:gs>
            <a:gs pos="45000">
              <a:schemeClr val="phClr">
                <a:tint val="93000"/>
                <a:satMod val="200000"/>
              </a:schemeClr>
            </a:gs>
            <a:gs pos="100000">
              <a:schemeClr val="phClr">
                <a:tint val="75000"/>
                <a:satMod val="200000"/>
              </a:schemeClr>
            </a:gs>
          </a:gsLst>
          <a:lin ang="16200000" scaled="1"/>
        </a:gradFill>
        <a:blipFill>
          <a:blip xmlns:r="http://schemas.openxmlformats.org/officeDocument/2006/relationships" r:embed="rId1">
            <a:duotone>
              <a:schemeClr val="phClr">
                <a:shade val="70000"/>
                <a:satMod val="115000"/>
              </a:schemeClr>
              <a:schemeClr val="phClr">
                <a:tint val="85000"/>
              </a:schemeClr>
            </a:duotone>
          </a:blip>
          <a:tile tx="0" ty="0" sx="85000" sy="85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Process diagram</Template>
  <TotalTime>0</TotalTime>
  <Words>6104</Words>
  <Application>Microsoft Office PowerPoint</Application>
  <PresentationFormat>On-screen Show (4:3)</PresentationFormat>
  <Paragraphs>443</Paragraphs>
  <Slides>48</Slides>
  <Notes>26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48</vt:i4>
      </vt:variant>
    </vt:vector>
  </HeadingPairs>
  <TitlesOfParts>
    <vt:vector size="55" baseType="lpstr">
      <vt:lpstr>Calibri</vt:lpstr>
      <vt:lpstr>Georgia</vt:lpstr>
      <vt:lpstr>Times</vt:lpstr>
      <vt:lpstr>Wingdings</vt:lpstr>
      <vt:lpstr>Wingdings 2</vt:lpstr>
      <vt:lpstr>Process diagram</vt:lpstr>
      <vt:lpstr>think-cell Slide</vt:lpstr>
      <vt:lpstr>The Corporation and How it Functions</vt:lpstr>
      <vt:lpstr>Themes</vt:lpstr>
      <vt:lpstr>What is corporate finance?</vt:lpstr>
      <vt:lpstr>What is corporate governance?</vt:lpstr>
      <vt:lpstr>Firm Structures</vt:lpstr>
      <vt:lpstr>Firm Structures</vt:lpstr>
      <vt:lpstr>Corporations</vt:lpstr>
      <vt:lpstr>Corporations</vt:lpstr>
      <vt:lpstr>Poll: Who is the owner?</vt:lpstr>
      <vt:lpstr>“Ownership” vs. Control of Corporations</vt:lpstr>
      <vt:lpstr>Shareholding and Ownership</vt:lpstr>
      <vt:lpstr>Corporate Bankruptcy</vt:lpstr>
      <vt:lpstr>Corporate Bankruptcy</vt:lpstr>
      <vt:lpstr>Poll: Bankruptcy</vt:lpstr>
      <vt:lpstr>Stock Markets</vt:lpstr>
      <vt:lpstr>The Objective of the Firm</vt:lpstr>
      <vt:lpstr>Poll: Stock Markets</vt:lpstr>
      <vt:lpstr>Corporation as Nexus of Contracts</vt:lpstr>
      <vt:lpstr>Why stockholder value instead of firm value</vt:lpstr>
      <vt:lpstr>Why stockholder value instead of firm value</vt:lpstr>
      <vt:lpstr>Poll: Residual Claimants</vt:lpstr>
      <vt:lpstr>Agency Costs</vt:lpstr>
      <vt:lpstr>Poll: Principal and Agent</vt:lpstr>
      <vt:lpstr>Controls on Managers</vt:lpstr>
      <vt:lpstr>Managerial Compensation</vt:lpstr>
      <vt:lpstr>Incentives and Enron</vt:lpstr>
      <vt:lpstr>Incentives and Enron</vt:lpstr>
      <vt:lpstr>Takeovers: managers looking out for themselves?</vt:lpstr>
      <vt:lpstr>Managers and Mergers</vt:lpstr>
      <vt:lpstr>The Annual Meeting as a disciplinary venue</vt:lpstr>
      <vt:lpstr>Problems with the Board of Directors</vt:lpstr>
      <vt:lpstr>The Market for Corporate Control</vt:lpstr>
      <vt:lpstr>The Market for Corporate Control</vt:lpstr>
      <vt:lpstr>Managers control release of information</vt:lpstr>
      <vt:lpstr>The Financial Market Response</vt:lpstr>
      <vt:lpstr>Critiques of Market Prices as Reflectors of Value </vt:lpstr>
      <vt:lpstr>Market Reaction to Investment Announcements</vt:lpstr>
      <vt:lpstr>Firms and Society</vt:lpstr>
      <vt:lpstr>Market Prices</vt:lpstr>
      <vt:lpstr>The Societal Response</vt:lpstr>
      <vt:lpstr>Tentative Conclusion</vt:lpstr>
      <vt:lpstr>Alternative Scenarios</vt:lpstr>
      <vt:lpstr>Law and regulation</vt:lpstr>
      <vt:lpstr>Ownership and governance</vt:lpstr>
      <vt:lpstr>Measurement of financial performance</vt:lpstr>
      <vt:lpstr>Finance and investment</vt:lpstr>
      <vt:lpstr>Finance and Investment</vt:lpstr>
      <vt:lpstr>B Corporations</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2009-02-05T02:09:49Z</dcterms:created>
  <dcterms:modified xsi:type="dcterms:W3CDTF">2023-09-21T14:09:33Z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TC101743241033</vt:lpwstr>
  </property>
</Properties>
</file>