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4"/>
  </p:sldMasterIdLst>
  <p:sldIdLst>
    <p:sldId id="256" r:id="rId5"/>
    <p:sldId id="259" r:id="rId6"/>
    <p:sldId id="277" r:id="rId7"/>
    <p:sldId id="260" r:id="rId8"/>
    <p:sldId id="261" r:id="rId9"/>
    <p:sldId id="262" r:id="rId10"/>
    <p:sldId id="275" r:id="rId11"/>
    <p:sldId id="263" r:id="rId12"/>
    <p:sldId id="264" r:id="rId13"/>
    <p:sldId id="266" r:id="rId14"/>
    <p:sldId id="272" r:id="rId15"/>
    <p:sldId id="267" r:id="rId16"/>
    <p:sldId id="268" r:id="rId17"/>
    <p:sldId id="269" r:id="rId18"/>
    <p:sldId id="270" r:id="rId19"/>
    <p:sldId id="271" r:id="rId20"/>
    <p:sldId id="273" r:id="rId21"/>
    <p:sldId id="265"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wanath, Prof. P.V." initials="VPP" lastIdx="9" clrIdx="0">
    <p:extLst>
      <p:ext uri="{19B8F6BF-5375-455C-9EA6-DF929625EA0E}">
        <p15:presenceInfo xmlns:p15="http://schemas.microsoft.com/office/powerpoint/2012/main" userId="S-1-5-21-254494878-1253622069-3383492343-3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1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10T18:35:45.819" idx="7">
    <p:pos x="10" y="10"/>
    <p:text>Background</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11-10T18:35:58.291" idx="8">
    <p:pos x="10" y="10"/>
    <p:text>Diagnosis</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11-10T18:32:02.288" idx="2">
    <p:pos x="352" y="163"/>
    <p:text>Globalization and whom it affects</p:text>
    <p:extLst>
      <p:ext uri="{C676402C-5697-4E1C-873F-D02D1690AC5C}">
        <p15:threadingInfo xmlns:p15="http://schemas.microsoft.com/office/powerpoint/2012/main" timeZoneBias="300"/>
      </p:ext>
    </p:extLst>
  </p:cm>
  <p:cm authorId="1" dt="2021-11-10T18:36:17.467" idx="9">
    <p:pos x="106" y="106"/>
    <p:text>Analysis</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11-10T18:33:29.388" idx="3">
    <p:pos x="10" y="10"/>
    <p:text>Efficiency</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11-10T18:34:06.741" idx="4">
    <p:pos x="10" y="10"/>
    <p:text>Erewhon, Samuel Butler</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11-10T18:34:51.755" idx="5">
    <p:pos x="10" y="10"/>
    <p:text>Solutions: Alternatives to Meritocracy</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11-10T18:35:27.571" idx="6">
    <p:pos x="10" y="10"/>
    <p:text>Suggested Answer</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35647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1769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439289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1946507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9817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594695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911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2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82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677334" y="1659467"/>
            <a:ext cx="8596668" cy="43818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61426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4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526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092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991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849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865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10/19/2022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48254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hyperlink" Target="https://www.nytimes.com/2021/10/09/us/politics/child-care-costs-wages-legislation.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ft.com/content/c2a93c66-fe9a-40f4-8380-3f157ff7a7d3" TargetMode="External"/><Relationship Id="rId2" Type="http://schemas.openxmlformats.org/officeDocument/2006/relationships/hyperlink" Target="https://scholarworks.smith.edu/cgi/viewcontent.cgi?article=1585&amp;context=thes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irect.mit.edu/ajle/article/doi/10.1162/ajle_a_00011/107210/WHAT-S-NEEDED-FOR-EQUALITY-OF-CONDITION-Comment-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www.sciencedirect.com/topics/neuroscience/ultimatum-ga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apitalisnt.com/episodes/when-the-profit-motive-kills-with-anand-giridharadas-oUdQQs5_/transcript" TargetMode="External"/><Relationship Id="rId2" Type="http://schemas.openxmlformats.org/officeDocument/2006/relationships/hyperlink" Target="https://www.capitalisnt.com/episodes/when-the-profit-motive-kills-with-anand-giridharadas" TargetMode="Externa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nbc.com/2019/10/03/rich-students-get-better-sat-scores-heres-why.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247" y="1720721"/>
            <a:ext cx="9414345" cy="1646302"/>
          </a:xfrm>
        </p:spPr>
        <p:txBody>
          <a:bodyPr/>
          <a:lstStyle/>
          <a:p>
            <a:r>
              <a:rPr lang="en-US" dirty="0" smtClean="0"/>
              <a:t>Ethics and (Financial) Markets</a:t>
            </a:r>
            <a:endParaRPr lang="en-US" dirty="0"/>
          </a:p>
        </p:txBody>
      </p:sp>
      <p:sp>
        <p:nvSpPr>
          <p:cNvPr id="3" name="Subtitle 2"/>
          <p:cNvSpPr>
            <a:spLocks noGrp="1"/>
          </p:cNvSpPr>
          <p:nvPr>
            <p:ph type="subTitle" idx="1"/>
          </p:nvPr>
        </p:nvSpPr>
        <p:spPr>
          <a:xfrm>
            <a:off x="1507067" y="3987222"/>
            <a:ext cx="7766936" cy="1096899"/>
          </a:xfrm>
        </p:spPr>
        <p:txBody>
          <a:bodyPr>
            <a:normAutofit lnSpcReduction="10000"/>
          </a:bodyPr>
          <a:lstStyle/>
          <a:p>
            <a:r>
              <a:rPr lang="en-US" dirty="0" smtClean="0"/>
              <a:t>Prof. PV Viswanath</a:t>
            </a:r>
          </a:p>
          <a:p>
            <a:r>
              <a:rPr lang="en-US" dirty="0" smtClean="0"/>
              <a:t>October 2021</a:t>
            </a:r>
          </a:p>
          <a:p>
            <a:r>
              <a:rPr lang="en-US" dirty="0" smtClean="0"/>
              <a:t>Finance and Society</a:t>
            </a:r>
            <a:endParaRPr lang="en-US" dirty="0"/>
          </a:p>
        </p:txBody>
      </p:sp>
    </p:spTree>
    <p:extLst>
      <p:ext uri="{BB962C8B-B14F-4D97-AF65-F5344CB8AC3E}">
        <p14:creationId xmlns:p14="http://schemas.microsoft.com/office/powerpoint/2010/main" val="3878325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7694"/>
            <a:ext cx="8596668" cy="838200"/>
          </a:xfrm>
        </p:spPr>
        <p:txBody>
          <a:bodyPr/>
          <a:lstStyle/>
          <a:p>
            <a:r>
              <a:rPr lang="en-US" dirty="0" smtClean="0"/>
              <a:t>Problems with Meritocracy </a:t>
            </a:r>
            <a:endParaRPr lang="en-US" dirty="0"/>
          </a:p>
        </p:txBody>
      </p:sp>
      <p:sp>
        <p:nvSpPr>
          <p:cNvPr id="3" name="Content Placeholder 2"/>
          <p:cNvSpPr>
            <a:spLocks noGrp="1"/>
          </p:cNvSpPr>
          <p:nvPr>
            <p:ph idx="1"/>
          </p:nvPr>
        </p:nvSpPr>
        <p:spPr>
          <a:xfrm>
            <a:off x="588397" y="1105894"/>
            <a:ext cx="9096292" cy="5589104"/>
          </a:xfrm>
        </p:spPr>
        <p:txBody>
          <a:bodyPr>
            <a:normAutofit fontScale="92500" lnSpcReduction="10000"/>
          </a:bodyPr>
          <a:lstStyle/>
          <a:p>
            <a:r>
              <a:rPr lang="en-US" dirty="0" smtClean="0"/>
              <a:t>An implicit notion behind meritocracy is that it allows production to be maximized.  </a:t>
            </a:r>
          </a:p>
          <a:p>
            <a:r>
              <a:rPr lang="en-US" dirty="0" smtClean="0"/>
              <a:t>However, the measurement of productivity is not necessarily objective.  In the </a:t>
            </a:r>
            <a:r>
              <a:rPr lang="en-US" dirty="0"/>
              <a:t>consumer economy, </a:t>
            </a:r>
            <a:r>
              <a:rPr lang="en-US" dirty="0" smtClean="0"/>
              <a:t>those </a:t>
            </a:r>
            <a:r>
              <a:rPr lang="en-US" dirty="0"/>
              <a:t>who have wealth determine consumption, and they therefore determine production.  Measurement of GDP, for example.  An example: non-market wealth production (usually by women) is not counted.  </a:t>
            </a:r>
            <a:r>
              <a:rPr lang="en-US" dirty="0" smtClean="0"/>
              <a:t>In fact, </a:t>
            </a:r>
            <a:r>
              <a:rPr lang="en-US" i="1" dirty="0" smtClean="0"/>
              <a:t>any</a:t>
            </a:r>
            <a:r>
              <a:rPr lang="en-US" dirty="0" smtClean="0"/>
              <a:t> non-market production is excluded.  If I work in my backyard, it is excluded, if I raise my children to be productive, it is excluded!</a:t>
            </a:r>
            <a:endParaRPr lang="en-US" dirty="0"/>
          </a:p>
          <a:p>
            <a:r>
              <a:rPr lang="en-US" dirty="0" smtClean="0"/>
              <a:t>Second, </a:t>
            </a:r>
            <a:r>
              <a:rPr lang="en-US" dirty="0"/>
              <a:t>are their differences in endowments that allow particular individuals and particular groups to produce better than others?  If so, why should they be allowed to be better rewarded?  Part of production comes from incentives to use endowments effectively; hence detaching rewards from output, as occurred e.g. in the Soviet Union will fail.  </a:t>
            </a:r>
            <a:endParaRPr lang="en-US" dirty="0" smtClean="0"/>
          </a:p>
          <a:p>
            <a:r>
              <a:rPr lang="en-US" dirty="0" smtClean="0"/>
              <a:t>However</a:t>
            </a:r>
            <a:r>
              <a:rPr lang="en-US" dirty="0"/>
              <a:t>, how closely do you need rewards to be tied to output in order to get the benefits of proper incentives?  </a:t>
            </a:r>
            <a:endParaRPr lang="en-US" dirty="0" smtClean="0"/>
          </a:p>
          <a:p>
            <a:r>
              <a:rPr lang="en-US" dirty="0" smtClean="0"/>
              <a:t>Furthermore, it may make sense to provide economic rewards to those who have the ability to maximize production in order to provide them with incentives. Compensation can be structured so as to provide incentives at the margin without necessarily increasing overall rewards and access to consumption. </a:t>
            </a:r>
          </a:p>
          <a:p>
            <a:r>
              <a:rPr lang="en-US" dirty="0" smtClean="0"/>
              <a:t>For example, a tax on financial transactions might well be indicated, given the excess of financial activity in today’s economy.  </a:t>
            </a:r>
          </a:p>
          <a:p>
            <a:endParaRPr lang="en-US" dirty="0"/>
          </a:p>
        </p:txBody>
      </p:sp>
    </p:spTree>
    <p:extLst>
      <p:ext uri="{BB962C8B-B14F-4D97-AF65-F5344CB8AC3E}">
        <p14:creationId xmlns:p14="http://schemas.microsoft.com/office/powerpoint/2010/main" val="3238613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9012"/>
            <a:ext cx="8596668" cy="838200"/>
          </a:xfrm>
        </p:spPr>
        <p:txBody>
          <a:bodyPr/>
          <a:lstStyle/>
          <a:p>
            <a:r>
              <a:rPr lang="en-US" dirty="0" smtClean="0"/>
              <a:t>Economic Rewards and Moral Standing</a:t>
            </a:r>
            <a:endParaRPr lang="en-US" dirty="0"/>
          </a:p>
        </p:txBody>
      </p:sp>
      <p:sp>
        <p:nvSpPr>
          <p:cNvPr id="3" name="Content Placeholder 2"/>
          <p:cNvSpPr>
            <a:spLocks noGrp="1"/>
          </p:cNvSpPr>
          <p:nvPr>
            <p:ph idx="1"/>
          </p:nvPr>
        </p:nvSpPr>
        <p:spPr>
          <a:xfrm>
            <a:off x="677334" y="1375576"/>
            <a:ext cx="8784718" cy="5271713"/>
          </a:xfrm>
        </p:spPr>
        <p:txBody>
          <a:bodyPr>
            <a:normAutofit fontScale="92500" lnSpcReduction="20000"/>
          </a:bodyPr>
          <a:lstStyle/>
          <a:p>
            <a:r>
              <a:rPr lang="en-US" dirty="0"/>
              <a:t>In addition, if those abilities are due to endowments, there should be no connection between those economic rewards and moral standing.  This is </a:t>
            </a:r>
            <a:r>
              <a:rPr lang="en-US" dirty="0" smtClean="0"/>
              <a:t>reflected </a:t>
            </a:r>
            <a:r>
              <a:rPr lang="en-US" dirty="0"/>
              <a:t>in the </a:t>
            </a:r>
            <a:r>
              <a:rPr lang="en-US" dirty="0" smtClean="0"/>
              <a:t>mistaken notion </a:t>
            </a:r>
            <a:r>
              <a:rPr lang="en-US" dirty="0"/>
              <a:t>that “you can make it if you try.”  However, this is not always true in today’s economy/society.  There is congratulation for the winners, but denigration for the losers.  The first problem is injustice, but the second problem which is more insidious is humiliation.  This can lead to questions of self-worth.  Meritocracy can set college degrees as the basis for social esteem, which is problematic given the difficulty of access to education, of course; but also given that a college degree can be the outcome of endowments, not under the individual’s control.  </a:t>
            </a:r>
            <a:endParaRPr lang="en-US" dirty="0" smtClean="0"/>
          </a:p>
          <a:p>
            <a:r>
              <a:rPr lang="en-US" dirty="0" smtClean="0"/>
              <a:t>According to </a:t>
            </a:r>
            <a:r>
              <a:rPr lang="en-US" dirty="0" err="1" smtClean="0"/>
              <a:t>Sandel</a:t>
            </a:r>
            <a:r>
              <a:rPr lang="en-US" dirty="0"/>
              <a:t>, </a:t>
            </a:r>
            <a:r>
              <a:rPr lang="en-US" dirty="0" smtClean="0"/>
              <a:t>“</a:t>
            </a:r>
            <a:r>
              <a:rPr lang="en-US" dirty="0"/>
              <a:t>This is a moment to begin a debate about the dignity of work; about the rewards of work both in terms of pay but also in terms of esteem. We now </a:t>
            </a:r>
            <a:r>
              <a:rPr lang="en-US" dirty="0" smtClean="0"/>
              <a:t>realize </a:t>
            </a:r>
            <a:r>
              <a:rPr lang="en-US" dirty="0"/>
              <a:t>how deeply dependent we are, not just on doctors and nurses, but delivery workers, grocery store clerks, warehouse workers, lorry drivers, home healthcare providers and childcare workers, many of them in the gig economy. We call them key workers and yet these are oftentimes not the best paid or the most </a:t>
            </a:r>
            <a:r>
              <a:rPr lang="en-US" dirty="0" smtClean="0"/>
              <a:t>honored </a:t>
            </a:r>
            <a:r>
              <a:rPr lang="en-US" dirty="0"/>
              <a:t>workers</a:t>
            </a:r>
            <a:r>
              <a:rPr lang="en-US" dirty="0" smtClean="0"/>
              <a:t>.”</a:t>
            </a:r>
          </a:p>
          <a:p>
            <a:r>
              <a:rPr lang="en-US" dirty="0" smtClean="0"/>
              <a:t>But how do we get to this moral recognition of those whose contributions are crucial to society?  </a:t>
            </a:r>
          </a:p>
          <a:p>
            <a:r>
              <a:rPr lang="en-US" dirty="0" smtClean="0"/>
              <a:t>A </a:t>
            </a:r>
            <a:r>
              <a:rPr lang="en-US" dirty="0" smtClean="0">
                <a:hlinkClick r:id="rId2"/>
              </a:rPr>
              <a:t>recent NY </a:t>
            </a:r>
            <a:r>
              <a:rPr lang="en-US" dirty="0">
                <a:hlinkClick r:id="rId2"/>
              </a:rPr>
              <a:t>Times article </a:t>
            </a:r>
            <a:r>
              <a:rPr lang="en-US" dirty="0"/>
              <a:t>(</a:t>
            </a:r>
            <a:r>
              <a:rPr lang="en-US" dirty="0">
                <a:hlinkClick r:id="rId2"/>
              </a:rPr>
              <a:t>https://</a:t>
            </a:r>
            <a:r>
              <a:rPr lang="en-US" dirty="0" smtClean="0">
                <a:hlinkClick r:id="rId2"/>
              </a:rPr>
              <a:t>www.nytimes.com/2021/10/09/us/politics/child-care-costs-wages-legislation.html</a:t>
            </a:r>
            <a:r>
              <a:rPr lang="en-US" dirty="0" smtClean="0"/>
              <a:t>) notes that a teacher </a:t>
            </a:r>
            <a:r>
              <a:rPr lang="en-US" dirty="0"/>
              <a:t>in Greensboro, SC, the teachers </a:t>
            </a:r>
            <a:r>
              <a:rPr lang="en-US" dirty="0" smtClean="0"/>
              <a:t>earns </a:t>
            </a:r>
            <a:r>
              <a:rPr lang="en-US" dirty="0"/>
              <a:t>so little — $10 an hour — that she spends half her time working at Starbucks, where the pay is 50 percent higher and includes health </a:t>
            </a:r>
            <a:r>
              <a:rPr lang="en-US" dirty="0" smtClean="0"/>
              <a:t>insurance!</a:t>
            </a:r>
            <a:endParaRPr lang="en-US" dirty="0"/>
          </a:p>
        </p:txBody>
      </p:sp>
    </p:spTree>
    <p:extLst>
      <p:ext uri="{BB962C8B-B14F-4D97-AF65-F5344CB8AC3E}">
        <p14:creationId xmlns:p14="http://schemas.microsoft.com/office/powerpoint/2010/main" val="1740088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 and Moral Judgement</a:t>
            </a:r>
            <a:endParaRPr lang="en-US" dirty="0"/>
          </a:p>
        </p:txBody>
      </p:sp>
      <p:sp>
        <p:nvSpPr>
          <p:cNvPr id="3" name="Content Placeholder 2"/>
          <p:cNvSpPr>
            <a:spLocks noGrp="1"/>
          </p:cNvSpPr>
          <p:nvPr>
            <p:ph idx="1"/>
          </p:nvPr>
        </p:nvSpPr>
        <p:spPr>
          <a:xfrm>
            <a:off x="677334" y="1447801"/>
            <a:ext cx="8596668" cy="5040464"/>
          </a:xfrm>
        </p:spPr>
        <p:txBody>
          <a:bodyPr>
            <a:normAutofit/>
          </a:bodyPr>
          <a:lstStyle/>
          <a:p>
            <a:r>
              <a:rPr lang="en-US" dirty="0"/>
              <a:t>Historically, </a:t>
            </a:r>
            <a:r>
              <a:rPr lang="en-US" dirty="0" smtClean="0"/>
              <a:t>according to </a:t>
            </a:r>
            <a:r>
              <a:rPr lang="en-US" dirty="0" err="1" smtClean="0"/>
              <a:t>Sandel</a:t>
            </a:r>
            <a:r>
              <a:rPr lang="en-US" dirty="0" smtClean="0"/>
              <a:t>, merit </a:t>
            </a:r>
            <a:r>
              <a:rPr lang="en-US" dirty="0"/>
              <a:t>included moral and civic virtue, but the current understanding of meritocracy severs the link between merit and moral judgement.  </a:t>
            </a:r>
            <a:endParaRPr lang="en-US" dirty="0" smtClean="0"/>
          </a:p>
          <a:p>
            <a:r>
              <a:rPr lang="en-US" dirty="0" smtClean="0"/>
              <a:t>In </a:t>
            </a:r>
            <a:r>
              <a:rPr lang="en-US" dirty="0"/>
              <a:t>the domain of the economy, meritocracy simply assumes that the common good is defined by GDP, and that the value of people’s contributions consists in the market value of the goods or services they sell.  </a:t>
            </a:r>
            <a:endParaRPr lang="en-US" dirty="0" smtClean="0"/>
          </a:p>
          <a:p>
            <a:r>
              <a:rPr lang="en-US" dirty="0" smtClean="0"/>
              <a:t>But market value simply reflects what people want at a certain point in time, relative to the scarcity of supply.</a:t>
            </a:r>
          </a:p>
          <a:p>
            <a:r>
              <a:rPr lang="en-US" dirty="0" smtClean="0"/>
              <a:t>In </a:t>
            </a:r>
            <a:r>
              <a:rPr lang="en-US" dirty="0"/>
              <a:t>the domain of government, it assumes that merit means technocratic expertise.  The role of economists as policy advisors is growing, but these economists are often narrowly technologically literate and fail to see the connection with moral judgments.  </a:t>
            </a:r>
          </a:p>
          <a:p>
            <a:r>
              <a:rPr lang="en-US" dirty="0" smtClean="0"/>
              <a:t>Technological expertise </a:t>
            </a:r>
            <a:r>
              <a:rPr lang="en-US" dirty="0"/>
              <a:t>has brought great riches, but </a:t>
            </a:r>
            <a:r>
              <a:rPr lang="en-US" dirty="0" smtClean="0"/>
              <a:t>its value has </a:t>
            </a:r>
            <a:r>
              <a:rPr lang="en-US" dirty="0"/>
              <a:t>not always been linear, and hasn’t always benefited all parts of society to similar extents.  For example, inequality has increased since the mid-sixties and this can call into question the fundamental basis on which our democracy rests.</a:t>
            </a:r>
          </a:p>
          <a:p>
            <a:endParaRPr lang="en-US" dirty="0"/>
          </a:p>
        </p:txBody>
      </p:sp>
    </p:spTree>
    <p:extLst>
      <p:ext uri="{BB962C8B-B14F-4D97-AF65-F5344CB8AC3E}">
        <p14:creationId xmlns:p14="http://schemas.microsoft.com/office/powerpoint/2010/main" val="1112012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98998"/>
          </a:xfrm>
        </p:spPr>
        <p:txBody>
          <a:bodyPr>
            <a:normAutofit fontScale="90000"/>
          </a:bodyPr>
          <a:lstStyle/>
          <a:p>
            <a:r>
              <a:rPr lang="en-US" dirty="0"/>
              <a:t>Meritocracy </a:t>
            </a:r>
            <a:r>
              <a:rPr lang="en-US" dirty="0" smtClean="0"/>
              <a:t>and Aristocracy</a:t>
            </a:r>
            <a:endParaRPr lang="en-US" dirty="0"/>
          </a:p>
        </p:txBody>
      </p:sp>
      <p:sp>
        <p:nvSpPr>
          <p:cNvPr id="3" name="Content Placeholder 2"/>
          <p:cNvSpPr>
            <a:spLocks noGrp="1"/>
          </p:cNvSpPr>
          <p:nvPr>
            <p:ph idx="1"/>
          </p:nvPr>
        </p:nvSpPr>
        <p:spPr>
          <a:xfrm>
            <a:off x="677333" y="1208598"/>
            <a:ext cx="8864231" cy="5422790"/>
          </a:xfrm>
        </p:spPr>
        <p:txBody>
          <a:bodyPr>
            <a:normAutofit fontScale="92500" lnSpcReduction="10000"/>
          </a:bodyPr>
          <a:lstStyle/>
          <a:p>
            <a:r>
              <a:rPr lang="en-US" dirty="0" smtClean="0"/>
              <a:t>Everybody would agree </a:t>
            </a:r>
            <a:r>
              <a:rPr lang="en-US" dirty="0"/>
              <a:t>that an aristocracy is unjust because it consigns people to the class of their birth.  A meritocracy, by contrast, enables people to improve their condition by exercising their talent and ingenuity</a:t>
            </a:r>
            <a:r>
              <a:rPr lang="en-US" dirty="0" smtClean="0"/>
              <a:t>.</a:t>
            </a:r>
          </a:p>
          <a:p>
            <a:r>
              <a:rPr lang="en-US" dirty="0" smtClean="0"/>
              <a:t>On the other hand, if one were </a:t>
            </a:r>
            <a:r>
              <a:rPr lang="en-US" dirty="0"/>
              <a:t>poor in a meritocracy, </a:t>
            </a:r>
            <a:r>
              <a:rPr lang="en-US" dirty="0" smtClean="0"/>
              <a:t>one would </a:t>
            </a:r>
            <a:r>
              <a:rPr lang="en-US" dirty="0"/>
              <a:t>have low self-esteem and low social standing.  So if </a:t>
            </a:r>
            <a:r>
              <a:rPr lang="en-US" dirty="0" smtClean="0"/>
              <a:t>one had </a:t>
            </a:r>
            <a:r>
              <a:rPr lang="en-US" dirty="0"/>
              <a:t>to be poor, </a:t>
            </a:r>
            <a:r>
              <a:rPr lang="en-US" dirty="0" smtClean="0"/>
              <a:t>one might </a:t>
            </a:r>
            <a:r>
              <a:rPr lang="en-US" dirty="0"/>
              <a:t>prefer to be poor in an aristocracy</a:t>
            </a:r>
            <a:r>
              <a:rPr lang="en-US" dirty="0" smtClean="0"/>
              <a:t>!  This would seem to be the ultimate denunciation of meritocracy.  </a:t>
            </a:r>
          </a:p>
          <a:p>
            <a:r>
              <a:rPr lang="en-US" dirty="0" smtClean="0"/>
              <a:t>(Others, though, have questioned the detachment of social standing from wealth in an aristocracy.  According to them, both have their problems.)</a:t>
            </a:r>
            <a:endParaRPr lang="en-US" dirty="0"/>
          </a:p>
          <a:p>
            <a:r>
              <a:rPr lang="en-US" dirty="0" smtClean="0"/>
              <a:t>The problems </a:t>
            </a:r>
            <a:r>
              <a:rPr lang="en-US" dirty="0"/>
              <a:t>with </a:t>
            </a:r>
            <a:r>
              <a:rPr lang="en-US" dirty="0" smtClean="0"/>
              <a:t>supposed meritocracies is that it is subverted by the </a:t>
            </a:r>
            <a:r>
              <a:rPr lang="en-US" dirty="0"/>
              <a:t>wealthy and </a:t>
            </a:r>
            <a:r>
              <a:rPr lang="en-US" dirty="0" smtClean="0"/>
              <a:t>powerful, who </a:t>
            </a:r>
            <a:r>
              <a:rPr lang="en-US" dirty="0"/>
              <a:t>have rigged the system to perpetuate their </a:t>
            </a:r>
            <a:r>
              <a:rPr lang="en-US" dirty="0" smtClean="0"/>
              <a:t>privilege.  The </a:t>
            </a:r>
            <a:r>
              <a:rPr lang="en-US" dirty="0"/>
              <a:t>professional classes have figured out how to pass their advantages on to their children, converting the meritocracy into a hereditary aristocracy.</a:t>
            </a:r>
          </a:p>
          <a:p>
            <a:r>
              <a:rPr lang="en-US" dirty="0"/>
              <a:t>But even if </a:t>
            </a:r>
            <a:r>
              <a:rPr lang="en-US" dirty="0" smtClean="0"/>
              <a:t>the rules were not subverted, a meritocracy would not remove inequality.  A </a:t>
            </a:r>
            <a:r>
              <a:rPr lang="en-US" dirty="0"/>
              <a:t>meritocracy is not a remedy for inequality; it is a justification of inequality. </a:t>
            </a:r>
            <a:r>
              <a:rPr lang="en-US" dirty="0" smtClean="0"/>
              <a:t>First, talents </a:t>
            </a:r>
            <a:r>
              <a:rPr lang="en-US" dirty="0"/>
              <a:t>are not earned, </a:t>
            </a:r>
            <a:r>
              <a:rPr lang="en-US" dirty="0" smtClean="0"/>
              <a:t>they </a:t>
            </a:r>
            <a:r>
              <a:rPr lang="en-US" dirty="0"/>
              <a:t>are arbitrarily given (if not actually socially engineered</a:t>
            </a:r>
            <a:r>
              <a:rPr lang="en-US" dirty="0" smtClean="0"/>
              <a:t>); second </a:t>
            </a:r>
            <a:r>
              <a:rPr lang="en-US" dirty="0"/>
              <a:t>it’s a matter of luck that society happens to reward certain talents and not others.  So there is a double lottery at play here.  Our merit is not necessarily our own doing</a:t>
            </a:r>
            <a:r>
              <a:rPr lang="en-US" dirty="0" smtClean="0"/>
              <a:t>.</a:t>
            </a:r>
            <a:endParaRPr lang="en-US" dirty="0"/>
          </a:p>
          <a:p>
            <a:endParaRPr lang="en-US" dirty="0"/>
          </a:p>
        </p:txBody>
      </p:sp>
    </p:spTree>
    <p:extLst>
      <p:ext uri="{BB962C8B-B14F-4D97-AF65-F5344CB8AC3E}">
        <p14:creationId xmlns:p14="http://schemas.microsoft.com/office/powerpoint/2010/main" val="1236571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Free-market and Egalitarian liberalism</a:t>
            </a:r>
            <a:endParaRPr lang="en-US" dirty="0"/>
          </a:p>
        </p:txBody>
      </p:sp>
      <p:sp>
        <p:nvSpPr>
          <p:cNvPr id="3" name="Content Placeholder 2"/>
          <p:cNvSpPr>
            <a:spLocks noGrp="1"/>
          </p:cNvSpPr>
          <p:nvPr>
            <p:ph idx="1"/>
          </p:nvPr>
        </p:nvSpPr>
        <p:spPr>
          <a:xfrm>
            <a:off x="677334" y="1383527"/>
            <a:ext cx="8596668" cy="5168348"/>
          </a:xfrm>
        </p:spPr>
        <p:txBody>
          <a:bodyPr>
            <a:normAutofit fontScale="92500" lnSpcReduction="20000"/>
          </a:bodyPr>
          <a:lstStyle/>
          <a:p>
            <a:r>
              <a:rPr lang="en-US" dirty="0" smtClean="0"/>
              <a:t>According to Hayek, there are advantages to markets. He </a:t>
            </a:r>
            <a:r>
              <a:rPr lang="en-US" dirty="0"/>
              <a:t>agreed that value produced is not a measure of merit.  But he rejected meddling with the rewards of the market system because he was worried that it would lead to loss of freedom.  </a:t>
            </a:r>
            <a:r>
              <a:rPr lang="en-US" dirty="0" smtClean="0"/>
              <a:t>We have seen, however, the rules of the market are not exogenously given, they are the outcome of a political economic process.  </a:t>
            </a:r>
            <a:endParaRPr lang="en-US" dirty="0"/>
          </a:p>
          <a:p>
            <a:r>
              <a:rPr lang="en-US" dirty="0"/>
              <a:t>Other philosophers, such as Rawls, agree that market outcomes result from this double lottery.  Hence they argue for welfare-state liberalism or egalitarian liberalism. </a:t>
            </a:r>
            <a:r>
              <a:rPr lang="en-US" dirty="0" smtClean="0"/>
              <a:t>Rawls argues </a:t>
            </a:r>
            <a:r>
              <a:rPr lang="en-US" dirty="0"/>
              <a:t>that there should be redistribution, based on rules determining what is </a:t>
            </a:r>
            <a:r>
              <a:rPr lang="en-US" dirty="0" smtClean="0"/>
              <a:t>just.  Beyond </a:t>
            </a:r>
            <a:r>
              <a:rPr lang="en-US" dirty="0"/>
              <a:t>that, individuals would be free to enjoy their earnings/wealth.  For Rawls, freedom consists in pursuing one’s own conception of the good life while respecting the right of others to do the same</a:t>
            </a:r>
            <a:r>
              <a:rPr lang="en-US" dirty="0" smtClean="0"/>
              <a:t>.  (</a:t>
            </a:r>
            <a:r>
              <a:rPr lang="en-US" dirty="0" err="1" smtClean="0"/>
              <a:t>Sandel</a:t>
            </a:r>
            <a:r>
              <a:rPr lang="en-US" dirty="0" smtClean="0"/>
              <a:t>, however, emphasizes the importance of a shared conception of the good.)</a:t>
            </a:r>
            <a:endParaRPr lang="en-US" dirty="0"/>
          </a:p>
          <a:p>
            <a:r>
              <a:rPr lang="en-US" dirty="0" smtClean="0"/>
              <a:t>In </a:t>
            </a:r>
            <a:r>
              <a:rPr lang="en-US" dirty="0"/>
              <a:t>practice, </a:t>
            </a:r>
            <a:r>
              <a:rPr lang="en-US" dirty="0" smtClean="0"/>
              <a:t>reliance </a:t>
            </a:r>
            <a:r>
              <a:rPr lang="en-US" dirty="0"/>
              <a:t>on a market system that prizes outcomes does not remove the psychological tendency to equate wealth with merit.  And this means that people who are poor under either system would suffer low self-esteem.  Questions of honor and recognition cannot be neatly separated from questions of distributive justice.  </a:t>
            </a:r>
            <a:endParaRPr lang="en-US" dirty="0" smtClean="0"/>
          </a:p>
          <a:p>
            <a:r>
              <a:rPr lang="en-US" dirty="0" smtClean="0"/>
              <a:t>Egalitarian </a:t>
            </a:r>
            <a:r>
              <a:rPr lang="en-US" dirty="0"/>
              <a:t>liberalism bases our obligation to help on how people came to be needy in the first place, not on solidarity and compassion, which are better foundations for a sense of obligation.  Liberals who </a:t>
            </a:r>
            <a:r>
              <a:rPr lang="en-US" dirty="0" smtClean="0"/>
              <a:t>depend </a:t>
            </a:r>
            <a:r>
              <a:rPr lang="en-US" dirty="0"/>
              <a:t>on the welfare state are usually led to a rhetoric of victimhood, which doesn’t make the poor person feel any better</a:t>
            </a:r>
            <a:r>
              <a:rPr lang="en-US" dirty="0" smtClean="0"/>
              <a:t>!  Hence </a:t>
            </a:r>
            <a:r>
              <a:rPr lang="en-US" dirty="0" err="1" smtClean="0"/>
              <a:t>Sandel</a:t>
            </a:r>
            <a:r>
              <a:rPr lang="en-US" dirty="0" smtClean="0"/>
              <a:t> rejects both these ideologies.</a:t>
            </a:r>
            <a:endParaRPr lang="en-US" dirty="0"/>
          </a:p>
          <a:p>
            <a:endParaRPr lang="en-US" dirty="0"/>
          </a:p>
        </p:txBody>
      </p:sp>
    </p:spTree>
    <p:extLst>
      <p:ext uri="{BB962C8B-B14F-4D97-AF65-F5344CB8AC3E}">
        <p14:creationId xmlns:p14="http://schemas.microsoft.com/office/powerpoint/2010/main" val="1433617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Just and the Good</a:t>
            </a:r>
            <a:endParaRPr lang="en-US" dirty="0"/>
          </a:p>
        </p:txBody>
      </p:sp>
      <p:sp>
        <p:nvSpPr>
          <p:cNvPr id="3" name="Content Placeholder 2"/>
          <p:cNvSpPr>
            <a:spLocks noGrp="1"/>
          </p:cNvSpPr>
          <p:nvPr>
            <p:ph idx="1"/>
          </p:nvPr>
        </p:nvSpPr>
        <p:spPr>
          <a:xfrm>
            <a:off x="677334" y="1357317"/>
            <a:ext cx="8596668" cy="4381895"/>
          </a:xfrm>
        </p:spPr>
        <p:txBody>
          <a:bodyPr/>
          <a:lstStyle/>
          <a:p>
            <a:r>
              <a:rPr lang="en-US" dirty="0"/>
              <a:t>According to an early 20</a:t>
            </a:r>
            <a:r>
              <a:rPr lang="en-US" baseline="30000" dirty="0"/>
              <a:t>th</a:t>
            </a:r>
            <a:r>
              <a:rPr lang="en-US" dirty="0"/>
              <a:t> century U of Chicago economist, Frank Knight:</a:t>
            </a:r>
          </a:p>
          <a:p>
            <a:pPr lvl="1"/>
            <a:r>
              <a:rPr lang="en-US" dirty="0"/>
              <a:t>An economic system should be judged less by its efficiency in satisfying consumer demand than “by the wants which it generates [and] the type of character which it forms in its people…  Ethically, the creation of the right wants is more important than want-satisfaction</a:t>
            </a:r>
            <a:r>
              <a:rPr lang="en-US" dirty="0" smtClean="0"/>
              <a:t>.”</a:t>
            </a:r>
            <a:endParaRPr lang="en-US" dirty="0"/>
          </a:p>
          <a:p>
            <a:r>
              <a:rPr lang="en-US" dirty="0" smtClean="0"/>
              <a:t>According to </a:t>
            </a:r>
            <a:r>
              <a:rPr lang="en-US" dirty="0" err="1" smtClean="0"/>
              <a:t>Sandel</a:t>
            </a:r>
            <a:r>
              <a:rPr lang="en-US" dirty="0" smtClean="0"/>
              <a:t>, we </a:t>
            </a:r>
            <a:r>
              <a:rPr lang="en-US" dirty="0"/>
              <a:t>cannot divorce the economic/financial system from considerations of what is good, not </a:t>
            </a:r>
            <a:r>
              <a:rPr lang="en-US" dirty="0" smtClean="0"/>
              <a:t>only what </a:t>
            </a:r>
            <a:r>
              <a:rPr lang="en-US" dirty="0"/>
              <a:t>is just</a:t>
            </a:r>
            <a:r>
              <a:rPr lang="en-US" dirty="0" smtClean="0"/>
              <a:t>.</a:t>
            </a:r>
          </a:p>
          <a:p>
            <a:r>
              <a:rPr lang="en-US" dirty="0" smtClean="0"/>
              <a:t>Equality of opportunity is a remedial principle – it is a principle of justice – not an adequate ideal for a good society.</a:t>
            </a:r>
          </a:p>
          <a:p>
            <a:r>
              <a:rPr lang="en-US" dirty="0" smtClean="0"/>
              <a:t>A good society needs a positive foundation – this is a shared ideal of what is good.</a:t>
            </a:r>
            <a:endParaRPr lang="en-US" dirty="0"/>
          </a:p>
          <a:p>
            <a:endParaRPr lang="en-US" dirty="0"/>
          </a:p>
        </p:txBody>
      </p:sp>
    </p:spTree>
    <p:extLst>
      <p:ext uri="{BB962C8B-B14F-4D97-AF65-F5344CB8AC3E}">
        <p14:creationId xmlns:p14="http://schemas.microsoft.com/office/powerpoint/2010/main" val="914277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good?  And how do we get to it?</a:t>
            </a:r>
            <a:endParaRPr lang="en-US" dirty="0"/>
          </a:p>
        </p:txBody>
      </p:sp>
      <p:sp>
        <p:nvSpPr>
          <p:cNvPr id="3" name="Content Placeholder 2"/>
          <p:cNvSpPr>
            <a:spLocks noGrp="1"/>
          </p:cNvSpPr>
          <p:nvPr>
            <p:ph idx="1"/>
          </p:nvPr>
        </p:nvSpPr>
        <p:spPr>
          <a:xfrm>
            <a:off x="677334" y="1447801"/>
            <a:ext cx="8596668" cy="4992756"/>
          </a:xfrm>
        </p:spPr>
        <p:txBody>
          <a:bodyPr>
            <a:normAutofit fontScale="92500" lnSpcReduction="10000"/>
          </a:bodyPr>
          <a:lstStyle/>
          <a:p>
            <a:r>
              <a:rPr lang="en-US" dirty="0" smtClean="0"/>
              <a:t>All societies have aspects that </a:t>
            </a:r>
            <a:r>
              <a:rPr lang="en-US" dirty="0"/>
              <a:t>moderate </a:t>
            </a:r>
            <a:r>
              <a:rPr lang="en-US" dirty="0" smtClean="0"/>
              <a:t>individualistic tendencies</a:t>
            </a:r>
            <a:r>
              <a:rPr lang="en-US" dirty="0"/>
              <a:t>.</a:t>
            </a:r>
          </a:p>
          <a:p>
            <a:r>
              <a:rPr lang="en-US" dirty="0" smtClean="0"/>
              <a:t>Feudal societies were not kind to </a:t>
            </a:r>
            <a:r>
              <a:rPr lang="en-US" dirty="0" err="1" smtClean="0"/>
              <a:t>villeins</a:t>
            </a:r>
            <a:r>
              <a:rPr lang="en-US" dirty="0" smtClean="0"/>
              <a:t>, and it often came with demeaning assumptions about serfs.  However, even in such societies, there were certain values such as “Noblesse oblige,” that were espoused by the aristocrats.</a:t>
            </a:r>
            <a:endParaRPr lang="en-US" dirty="0"/>
          </a:p>
          <a:p>
            <a:r>
              <a:rPr lang="en-US" dirty="0" smtClean="0"/>
              <a:t>The </a:t>
            </a:r>
            <a:r>
              <a:rPr lang="en-US" dirty="0"/>
              <a:t>Jewish Bible </a:t>
            </a:r>
            <a:r>
              <a:rPr lang="en-US" dirty="0" smtClean="0"/>
              <a:t>emphasizes honoring elders, as do most </a:t>
            </a:r>
            <a:r>
              <a:rPr lang="en-US" dirty="0"/>
              <a:t>traditional societies.  </a:t>
            </a:r>
            <a:endParaRPr lang="en-US" dirty="0" smtClean="0"/>
          </a:p>
          <a:p>
            <a:pPr lvl="1"/>
            <a:r>
              <a:rPr lang="en-US" dirty="0" smtClean="0"/>
              <a:t>Consider what </a:t>
            </a:r>
            <a:r>
              <a:rPr lang="en-US" dirty="0"/>
              <a:t>happens to immigrant families that move from traditional societies to market-based </a:t>
            </a:r>
            <a:r>
              <a:rPr lang="en-US" dirty="0" smtClean="0"/>
              <a:t>societies.  </a:t>
            </a:r>
            <a:r>
              <a:rPr lang="en-US" dirty="0"/>
              <a:t>The children internalize the values of the new society and look down upon the elders.  This leads to all sorts of social problems (Ethiopians and Bnei Menashe in Israel; similarly Cambodians/Somalis in the US -- </a:t>
            </a:r>
            <a:r>
              <a:rPr lang="en-US" dirty="0">
                <a:hlinkClick r:id="rId2"/>
              </a:rPr>
              <a:t>https://</a:t>
            </a:r>
            <a:r>
              <a:rPr lang="en-US" dirty="0" smtClean="0">
                <a:hlinkClick r:id="rId2"/>
              </a:rPr>
              <a:t>scholarworks.smith.edu/cgi/viewcontent.cgi?article=1585&amp;context=theses</a:t>
            </a:r>
            <a:r>
              <a:rPr lang="en-US" dirty="0" smtClean="0"/>
              <a:t>).  </a:t>
            </a:r>
            <a:endParaRPr lang="en-US" dirty="0"/>
          </a:p>
          <a:p>
            <a:r>
              <a:rPr lang="en-US" dirty="0"/>
              <a:t>The parable of the prodigal son in the New Testament emphasizes helping people even when they have made bad choices</a:t>
            </a:r>
            <a:r>
              <a:rPr lang="en-US" dirty="0" smtClean="0"/>
              <a:t>.</a:t>
            </a:r>
          </a:p>
          <a:p>
            <a:r>
              <a:rPr lang="en-US" dirty="0" smtClean="0"/>
              <a:t>None of these aspects have to do with justice, per se.  They are foundations of what many societies see as good, </a:t>
            </a:r>
            <a:r>
              <a:rPr lang="en-US" dirty="0"/>
              <a:t>a priori </a:t>
            </a:r>
            <a:r>
              <a:rPr lang="en-US" dirty="0" smtClean="0"/>
              <a:t>desirable.</a:t>
            </a:r>
          </a:p>
          <a:p>
            <a:r>
              <a:rPr lang="en-US" dirty="0" smtClean="0"/>
              <a:t>Societies need to decide for themselves what they hold dear and to strive towards that.  This requires the cultivation of social bonds and civic attachments which will promote a democratic society.  (Cf. </a:t>
            </a:r>
            <a:r>
              <a:rPr lang="en-US" dirty="0" err="1" smtClean="0"/>
              <a:t>Raghuram</a:t>
            </a:r>
            <a:r>
              <a:rPr lang="en-US" dirty="0" smtClean="0"/>
              <a:t> Rajan in this </a:t>
            </a:r>
            <a:r>
              <a:rPr lang="en-US" dirty="0"/>
              <a:t>The Third Pillar -- </a:t>
            </a:r>
            <a:r>
              <a:rPr lang="en-US" dirty="0">
                <a:hlinkClick r:id="rId3"/>
              </a:rPr>
              <a:t>https://</a:t>
            </a:r>
            <a:r>
              <a:rPr lang="en-US" dirty="0" smtClean="0">
                <a:hlinkClick r:id="rId3"/>
              </a:rPr>
              <a:t>www.ft.com/content/c2a93c66-fe9a-40f4-8380-3f157ff7a7d3</a:t>
            </a:r>
            <a:r>
              <a:rPr lang="en-US" dirty="0" smtClean="0"/>
              <a:t>) </a:t>
            </a:r>
            <a:endParaRPr lang="en-US" dirty="0"/>
          </a:p>
          <a:p>
            <a:endParaRPr lang="en-US" dirty="0"/>
          </a:p>
        </p:txBody>
      </p:sp>
    </p:spTree>
    <p:extLst>
      <p:ext uri="{BB962C8B-B14F-4D97-AF65-F5344CB8AC3E}">
        <p14:creationId xmlns:p14="http://schemas.microsoft.com/office/powerpoint/2010/main" val="2852106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Good</a:t>
            </a:r>
            <a:endParaRPr lang="en-US" dirty="0"/>
          </a:p>
        </p:txBody>
      </p:sp>
      <p:sp>
        <p:nvSpPr>
          <p:cNvPr id="3" name="Content Placeholder 2"/>
          <p:cNvSpPr>
            <a:spLocks noGrp="1"/>
          </p:cNvSpPr>
          <p:nvPr>
            <p:ph idx="1"/>
          </p:nvPr>
        </p:nvSpPr>
        <p:spPr/>
        <p:txBody>
          <a:bodyPr/>
          <a:lstStyle/>
          <a:p>
            <a:r>
              <a:rPr lang="en-US" dirty="0"/>
              <a:t>There must be a radical re-evaluation of how contributions to the common good are judged and rewarded</a:t>
            </a:r>
            <a:r>
              <a:rPr lang="en-US" dirty="0" smtClean="0"/>
              <a:t>.</a:t>
            </a:r>
          </a:p>
          <a:p>
            <a:r>
              <a:rPr lang="en-US" dirty="0" smtClean="0"/>
              <a:t>Consumerism, i.e. the valuation of consumption for its own sake has not been an over-riding value.  There needs to be a public discussion about this.</a:t>
            </a:r>
          </a:p>
          <a:p>
            <a:r>
              <a:rPr lang="en-US" dirty="0" smtClean="0"/>
              <a:t>According to </a:t>
            </a:r>
            <a:r>
              <a:rPr lang="en-US" dirty="0" err="1" smtClean="0"/>
              <a:t>Sandel</a:t>
            </a:r>
            <a:r>
              <a:rPr lang="en-US" dirty="0" smtClean="0"/>
              <a:t>, there </a:t>
            </a:r>
            <a:r>
              <a:rPr lang="en-US" dirty="0"/>
              <a:t>needs to be a redistribution of esteem as well as money, and more of it needs to go to the millions doing work that does not require a college degree</a:t>
            </a:r>
            <a:r>
              <a:rPr lang="en-US" dirty="0" smtClean="0"/>
              <a:t>.</a:t>
            </a:r>
          </a:p>
          <a:p>
            <a:r>
              <a:rPr lang="en-US" dirty="0"/>
              <a:t>There needs to </a:t>
            </a:r>
            <a:r>
              <a:rPr lang="en-US" dirty="0" smtClean="0"/>
              <a:t>be a better </a:t>
            </a:r>
            <a:r>
              <a:rPr lang="en-US" dirty="0"/>
              <a:t>appreciation of the contribution to the common good made by people who haven’t been to university</a:t>
            </a:r>
            <a:r>
              <a:rPr lang="en-US" dirty="0" smtClean="0"/>
              <a:t>.</a:t>
            </a:r>
            <a:endParaRPr lang="en-US" dirty="0"/>
          </a:p>
        </p:txBody>
      </p:sp>
    </p:spTree>
    <p:extLst>
      <p:ext uri="{BB962C8B-B14F-4D97-AF65-F5344CB8AC3E}">
        <p14:creationId xmlns:p14="http://schemas.microsoft.com/office/powerpoint/2010/main" val="3048580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Equality of Condition</a:t>
            </a:r>
            <a:endParaRPr lang="en-US" dirty="0"/>
          </a:p>
        </p:txBody>
      </p:sp>
      <p:sp>
        <p:nvSpPr>
          <p:cNvPr id="3" name="Content Placeholder 2"/>
          <p:cNvSpPr>
            <a:spLocks noGrp="1"/>
          </p:cNvSpPr>
          <p:nvPr>
            <p:ph idx="1"/>
          </p:nvPr>
        </p:nvSpPr>
        <p:spPr>
          <a:xfrm>
            <a:off x="677333" y="1359673"/>
            <a:ext cx="8983501" cy="4681689"/>
          </a:xfrm>
        </p:spPr>
        <p:txBody>
          <a:bodyPr>
            <a:normAutofit fontScale="92500" lnSpcReduction="20000"/>
          </a:bodyPr>
          <a:lstStyle/>
          <a:p>
            <a:r>
              <a:rPr lang="en-US" dirty="0" smtClean="0"/>
              <a:t>What we </a:t>
            </a:r>
            <a:r>
              <a:rPr lang="en-US" dirty="0"/>
              <a:t>need is a good society, one that is characterized by equality of condition, one where citizens come together in common spaces to deliberate about the purposes and ends worthy of the political community</a:t>
            </a:r>
            <a:r>
              <a:rPr lang="en-US" dirty="0" smtClean="0"/>
              <a:t>.</a:t>
            </a:r>
          </a:p>
          <a:p>
            <a:r>
              <a:rPr lang="en-US" dirty="0" smtClean="0"/>
              <a:t>An equality </a:t>
            </a:r>
            <a:r>
              <a:rPr lang="en-US" dirty="0"/>
              <a:t>of condition is </a:t>
            </a:r>
            <a:r>
              <a:rPr lang="en-US" dirty="0" smtClean="0"/>
              <a:t>an appreciation of the contributions of citizens </a:t>
            </a:r>
            <a:r>
              <a:rPr lang="en-US" dirty="0"/>
              <a:t>of all walks of life </a:t>
            </a:r>
            <a:r>
              <a:rPr lang="en-US" dirty="0" smtClean="0"/>
              <a:t>so that they can hold </a:t>
            </a:r>
            <a:r>
              <a:rPr lang="en-US" dirty="0"/>
              <a:t>their heads up high and to consider themselves participants in a common </a:t>
            </a:r>
            <a:r>
              <a:rPr lang="en-US" dirty="0" smtClean="0"/>
              <a:t>venture.</a:t>
            </a:r>
          </a:p>
          <a:p>
            <a:r>
              <a:rPr lang="en-US" dirty="0" smtClean="0"/>
              <a:t>Equality of condition is characterized by a </a:t>
            </a:r>
            <a:r>
              <a:rPr lang="en-US" dirty="0"/>
              <a:t>sense of </a:t>
            </a:r>
            <a:r>
              <a:rPr lang="en-US" dirty="0" smtClean="0"/>
              <a:t>confidence, such </a:t>
            </a:r>
            <a:r>
              <a:rPr lang="en-US" dirty="0"/>
              <a:t>that </a:t>
            </a:r>
            <a:r>
              <a:rPr lang="en-US" dirty="0" smtClean="0"/>
              <a:t>all people – whether they work </a:t>
            </a:r>
            <a:r>
              <a:rPr lang="en-US" dirty="0"/>
              <a:t>in factories, on </a:t>
            </a:r>
            <a:r>
              <a:rPr lang="en-US" dirty="0" smtClean="0"/>
              <a:t>farms or </a:t>
            </a:r>
            <a:r>
              <a:rPr lang="en-US" dirty="0"/>
              <a:t>in </a:t>
            </a:r>
            <a:r>
              <a:rPr lang="en-US" dirty="0" smtClean="0"/>
              <a:t>towns – all have </a:t>
            </a:r>
            <a:r>
              <a:rPr lang="en-US" dirty="0"/>
              <a:t>the kind of education that </a:t>
            </a:r>
            <a:r>
              <a:rPr lang="en-US" dirty="0" smtClean="0"/>
              <a:t>can </a:t>
            </a:r>
            <a:r>
              <a:rPr lang="en-US" dirty="0"/>
              <a:t>enable them to stand </a:t>
            </a:r>
            <a:r>
              <a:rPr lang="en-US" dirty="0" smtClean="0"/>
              <a:t>tall, and </a:t>
            </a:r>
            <a:r>
              <a:rPr lang="en-US" dirty="0"/>
              <a:t>not to observe any sense of hierarchy with regard to their supposedly betters.</a:t>
            </a:r>
            <a:endParaRPr lang="en-US" dirty="0" smtClean="0"/>
          </a:p>
          <a:p>
            <a:r>
              <a:rPr lang="en-US" dirty="0" smtClean="0"/>
              <a:t>R. H. Tawney in </a:t>
            </a:r>
            <a:r>
              <a:rPr lang="en-US" i="1" dirty="0" smtClean="0"/>
              <a:t>Equality</a:t>
            </a:r>
            <a:r>
              <a:rPr lang="en-US" dirty="0" smtClean="0"/>
              <a:t> (1931):</a:t>
            </a:r>
          </a:p>
          <a:p>
            <a:pPr lvl="1"/>
            <a:r>
              <a:rPr lang="en-US" dirty="0" smtClean="0"/>
              <a:t>Opportunities to rise are not a substitute for a large measure of practical equality, nor do they make immaterial the existence of sharp disparities of income and social condition.</a:t>
            </a:r>
          </a:p>
          <a:p>
            <a:pPr lvl="1"/>
            <a:r>
              <a:rPr lang="en-US" dirty="0" smtClean="0"/>
              <a:t>Social well-being depends upon cohesion and solidarity.  It implies the existence, not merely of opportunities to ascend, but of a high level of general culture, and a strong sense of common interests.  Individual happiness does not only require that men should be free to rise to new positions of comfort and distinction; it also requires that they should be able to lead a life of dignity and culture, </a:t>
            </a:r>
            <a:r>
              <a:rPr lang="en-US" b="1" dirty="0" smtClean="0"/>
              <a:t>whether they rise or not</a:t>
            </a:r>
            <a:r>
              <a:rPr lang="en-US" dirty="0" smtClean="0"/>
              <a:t>.</a:t>
            </a:r>
            <a:endParaRPr lang="en-US" dirty="0"/>
          </a:p>
        </p:txBody>
      </p:sp>
    </p:spTree>
    <p:extLst>
      <p:ext uri="{BB962C8B-B14F-4D97-AF65-F5344CB8AC3E}">
        <p14:creationId xmlns:p14="http://schemas.microsoft.com/office/powerpoint/2010/main" val="69384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74428"/>
            <a:ext cx="8596668" cy="838200"/>
          </a:xfrm>
        </p:spPr>
        <p:txBody>
          <a:bodyPr>
            <a:normAutofit fontScale="90000"/>
          </a:bodyPr>
          <a:lstStyle/>
          <a:p>
            <a:r>
              <a:rPr lang="en-US" dirty="0" smtClean="0"/>
              <a:t>An alternative to a shared vision of the Common Good</a:t>
            </a:r>
            <a:endParaRPr lang="en-US" dirty="0"/>
          </a:p>
        </p:txBody>
      </p:sp>
      <p:sp>
        <p:nvSpPr>
          <p:cNvPr id="3" name="Content Placeholder 2"/>
          <p:cNvSpPr>
            <a:spLocks noGrp="1"/>
          </p:cNvSpPr>
          <p:nvPr>
            <p:ph idx="1"/>
          </p:nvPr>
        </p:nvSpPr>
        <p:spPr>
          <a:xfrm>
            <a:off x="677334" y="1659467"/>
            <a:ext cx="8596668" cy="4932164"/>
          </a:xfrm>
        </p:spPr>
        <p:txBody>
          <a:bodyPr>
            <a:normAutofit lnSpcReduction="10000"/>
          </a:bodyPr>
          <a:lstStyle/>
          <a:p>
            <a:r>
              <a:rPr lang="en-US" dirty="0" smtClean="0"/>
              <a:t>Sophia Moreau (American Journal of Law and Equality, Vol. 1, 2021) suggests an alternative to </a:t>
            </a:r>
            <a:r>
              <a:rPr lang="en-US" dirty="0" err="1" smtClean="0"/>
              <a:t>Sandel’s</a:t>
            </a:r>
            <a:r>
              <a:rPr lang="en-US" dirty="0" smtClean="0"/>
              <a:t> proposal to develop </a:t>
            </a:r>
            <a:r>
              <a:rPr lang="en-US" dirty="0"/>
              <a:t>through dialog, a shared vision of the common good </a:t>
            </a:r>
            <a:r>
              <a:rPr lang="en-US" dirty="0" smtClean="0">
                <a:hlinkClick r:id="rId2"/>
              </a:rPr>
              <a:t>https</a:t>
            </a:r>
            <a:r>
              <a:rPr lang="en-US" dirty="0">
                <a:hlinkClick r:id="rId2"/>
              </a:rPr>
              <a:t>://</a:t>
            </a:r>
            <a:r>
              <a:rPr lang="en-US" dirty="0" smtClean="0">
                <a:hlinkClick r:id="rId2"/>
              </a:rPr>
              <a:t>direct.mit.edu/ajle/article/doi/10.1162/ajle_a_00011/107210/WHAT-S-NEEDED-FOR-EQUALITY-OF-CONDITION-Comment-on</a:t>
            </a:r>
            <a:r>
              <a:rPr lang="en-US" dirty="0" smtClean="0"/>
              <a:t>  </a:t>
            </a:r>
          </a:p>
          <a:p>
            <a:r>
              <a:rPr lang="en-US" dirty="0" smtClean="0"/>
              <a:t>She puts forward two </a:t>
            </a:r>
            <a:r>
              <a:rPr lang="en-US" dirty="0"/>
              <a:t>basic principles that arguably ground democratic societies</a:t>
            </a:r>
            <a:r>
              <a:rPr lang="en-US" dirty="0" smtClean="0"/>
              <a:t>:</a:t>
            </a:r>
          </a:p>
          <a:p>
            <a:pPr lvl="1"/>
            <a:r>
              <a:rPr lang="en-US" dirty="0" smtClean="0"/>
              <a:t>(</a:t>
            </a:r>
            <a:r>
              <a:rPr lang="en-US" dirty="0"/>
              <a:t>i) every person’s life has some positive value (rather than no value), and </a:t>
            </a:r>
            <a:endParaRPr lang="en-US" dirty="0" smtClean="0"/>
          </a:p>
          <a:p>
            <a:pPr lvl="1"/>
            <a:r>
              <a:rPr lang="en-US" dirty="0" smtClean="0"/>
              <a:t>(</a:t>
            </a:r>
            <a:r>
              <a:rPr lang="en-US" dirty="0"/>
              <a:t>ii) no person’s life is more valuable than anyone else’s. </a:t>
            </a:r>
            <a:endParaRPr lang="en-US" dirty="0" smtClean="0"/>
          </a:p>
          <a:p>
            <a:r>
              <a:rPr lang="en-US" dirty="0" smtClean="0"/>
              <a:t>Certain </a:t>
            </a:r>
            <a:r>
              <a:rPr lang="en-US" dirty="0"/>
              <a:t>obligations follow from these basic principles. If every person’s life is just as valuable as every other person’s life, then each of us has an obligation to change those social and political institutions that perpetuate social hierarchies and place others below us in social status</a:t>
            </a:r>
            <a:r>
              <a:rPr lang="en-US" dirty="0" smtClean="0"/>
              <a:t>.</a:t>
            </a:r>
          </a:p>
          <a:p>
            <a:r>
              <a:rPr lang="en-US" dirty="0" smtClean="0"/>
              <a:t>If </a:t>
            </a:r>
            <a:r>
              <a:rPr lang="en-US" dirty="0"/>
              <a:t>every person’s life has some positive value, then each of us has an obligation to do what we can, given the institutions that we have the power to influence, to ensure that everyone has the conditions necessary for a dignified life.</a:t>
            </a:r>
          </a:p>
        </p:txBody>
      </p:sp>
    </p:spTree>
    <p:extLst>
      <p:ext uri="{BB962C8B-B14F-4D97-AF65-F5344CB8AC3E}">
        <p14:creationId xmlns:p14="http://schemas.microsoft.com/office/powerpoint/2010/main" val="894808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Alternatives to homo economicus</a:t>
            </a:r>
            <a:endParaRPr lang="en-US" dirty="0"/>
          </a:p>
        </p:txBody>
      </p:sp>
      <p:sp>
        <p:nvSpPr>
          <p:cNvPr id="3" name="Content Placeholder 2"/>
          <p:cNvSpPr>
            <a:spLocks noGrp="1"/>
          </p:cNvSpPr>
          <p:nvPr>
            <p:ph idx="1"/>
          </p:nvPr>
        </p:nvSpPr>
        <p:spPr>
          <a:xfrm>
            <a:off x="677333" y="1327867"/>
            <a:ext cx="8768817" cy="5216055"/>
          </a:xfrm>
        </p:spPr>
        <p:txBody>
          <a:bodyPr>
            <a:normAutofit lnSpcReduction="10000"/>
          </a:bodyPr>
          <a:lstStyle/>
          <a:p>
            <a:r>
              <a:rPr lang="en-US" dirty="0" smtClean="0"/>
              <a:t>Economics textbooks present economic agents as interested in maximizing utility of consumption.  They are presented as people who care about money, wages and jobs and the consumption possibilities that come from them.  Even when other contributors to utility are considered in theory, they are effectively ignored by choices of how to measure output and general welfare.</a:t>
            </a:r>
          </a:p>
          <a:p>
            <a:r>
              <a:rPr lang="en-US" dirty="0" smtClean="0"/>
              <a:t>Individuals, however, value other things, such as social esteem and fairness.</a:t>
            </a:r>
          </a:p>
          <a:p>
            <a:r>
              <a:rPr lang="en-US" dirty="0" smtClean="0"/>
              <a:t>Fairness is also important to people.  Cf. Ultimatum </a:t>
            </a:r>
            <a:r>
              <a:rPr lang="en-US" dirty="0"/>
              <a:t>games (</a:t>
            </a:r>
            <a:r>
              <a:rPr lang="en-US" dirty="0">
                <a:hlinkClick r:id="rId2"/>
              </a:rPr>
              <a:t>https://</a:t>
            </a:r>
            <a:r>
              <a:rPr lang="en-US" dirty="0" smtClean="0">
                <a:hlinkClick r:id="rId2"/>
              </a:rPr>
              <a:t>www.sciencedirect.com/topics/neuroscience/ultimatum-game</a:t>
            </a:r>
            <a:r>
              <a:rPr lang="en-US" dirty="0" smtClean="0"/>
              <a:t>)</a:t>
            </a:r>
            <a:br>
              <a:rPr lang="en-US" dirty="0" smtClean="0"/>
            </a:br>
            <a:r>
              <a:rPr lang="en-US" dirty="0" smtClean="0"/>
              <a:t>In </a:t>
            </a:r>
            <a:r>
              <a:rPr lang="en-US" dirty="0"/>
              <a:t>ultimatum experiments two people are randomly and anonymously matched, one as proposer and one as responder, and told they will play a game exactly one time. The proposer is endowed with an amount of money, and suggests a division of that amount between herself and her responder. The responder observes the suggestion and then decides whether to accept or reject. If the division is accepted then both earn the amount implied by the proposer’s suggestion. If rejected, then both the proposer and responder earn nothing for the experiment.</a:t>
            </a:r>
          </a:p>
          <a:p>
            <a:r>
              <a:rPr lang="en-US" dirty="0"/>
              <a:t>The key result of ultimatum experiments is that most proposers offer between 40% and 50% of the endowed amount, and that this split is almost always accepted by responders. </a:t>
            </a:r>
            <a:endParaRPr lang="en-US" dirty="0" smtClean="0"/>
          </a:p>
        </p:txBody>
      </p:sp>
    </p:spTree>
    <p:extLst>
      <p:ext uri="{BB962C8B-B14F-4D97-AF65-F5344CB8AC3E}">
        <p14:creationId xmlns:p14="http://schemas.microsoft.com/office/powerpoint/2010/main" val="332081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Material to consider adding…</a:t>
            </a:r>
          </a:p>
          <a:p>
            <a:r>
              <a:rPr lang="en-US" dirty="0" err="1" smtClean="0"/>
              <a:t>Labour</a:t>
            </a:r>
            <a:r>
              <a:rPr lang="en-US" dirty="0" smtClean="0"/>
              <a:t> seen as a commodity</a:t>
            </a:r>
          </a:p>
          <a:p>
            <a:r>
              <a:rPr lang="en-US" dirty="0" smtClean="0"/>
              <a:t>Karl Polanyi</a:t>
            </a:r>
          </a:p>
          <a:p>
            <a:r>
              <a:rPr lang="en-US" dirty="0" smtClean="0"/>
              <a:t>Money, labor and land as fictitious commodities</a:t>
            </a:r>
          </a:p>
          <a:p>
            <a:endParaRPr lang="en-US" dirty="0"/>
          </a:p>
          <a:p>
            <a:r>
              <a:rPr lang="en-US" dirty="0" smtClean="0"/>
              <a:t>Talk about organ donations..</a:t>
            </a:r>
            <a:endParaRPr lang="en-US" dirty="0"/>
          </a:p>
        </p:txBody>
      </p:sp>
    </p:spTree>
    <p:extLst>
      <p:ext uri="{BB962C8B-B14F-4D97-AF65-F5344CB8AC3E}">
        <p14:creationId xmlns:p14="http://schemas.microsoft.com/office/powerpoint/2010/main" val="295585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0818"/>
            <a:ext cx="8596668" cy="838200"/>
          </a:xfrm>
        </p:spPr>
        <p:txBody>
          <a:bodyPr>
            <a:normAutofit fontScale="90000"/>
          </a:bodyPr>
          <a:lstStyle/>
          <a:p>
            <a:r>
              <a:rPr lang="en-US" dirty="0" smtClean="0"/>
              <a:t>Reliance on markets as arbiters of value leads to discord and lack of empathy</a:t>
            </a:r>
            <a:endParaRPr lang="en-US" dirty="0"/>
          </a:p>
        </p:txBody>
      </p:sp>
      <p:sp>
        <p:nvSpPr>
          <p:cNvPr id="3" name="Content Placeholder 2"/>
          <p:cNvSpPr>
            <a:spLocks noGrp="1"/>
          </p:cNvSpPr>
          <p:nvPr>
            <p:ph idx="1"/>
          </p:nvPr>
        </p:nvSpPr>
        <p:spPr>
          <a:xfrm>
            <a:off x="677334" y="1447800"/>
            <a:ext cx="8596668" cy="4976853"/>
          </a:xfrm>
        </p:spPr>
        <p:txBody>
          <a:bodyPr>
            <a:normAutofit fontScale="92500" lnSpcReduction="10000"/>
          </a:bodyPr>
          <a:lstStyle/>
          <a:p>
            <a:r>
              <a:rPr lang="en-US" dirty="0"/>
              <a:t>However, </a:t>
            </a:r>
            <a:r>
              <a:rPr lang="en-US" dirty="0" smtClean="0"/>
              <a:t>even if most people place emphasis on fairness and justice, empathy towards others is </a:t>
            </a:r>
            <a:r>
              <a:rPr lang="en-US" dirty="0"/>
              <a:t>not automatic, especially if the interests of different aggrieved parties conflict.</a:t>
            </a:r>
          </a:p>
          <a:p>
            <a:r>
              <a:rPr lang="en-US" dirty="0"/>
              <a:t>People are less likely to recognize discrimination against others, if they themselves are not in a comfortable place and also feel victimized.</a:t>
            </a:r>
          </a:p>
          <a:p>
            <a:r>
              <a:rPr lang="en-US" dirty="0"/>
              <a:t>Rapid changes in the economic and social environment make people anxious, conservative, unwilling to change and more likely to lash out against immigrants, free trade and governing elites.</a:t>
            </a:r>
          </a:p>
          <a:p>
            <a:r>
              <a:rPr lang="en-US" dirty="0" smtClean="0"/>
              <a:t>What is missing, according to Michael </a:t>
            </a:r>
            <a:r>
              <a:rPr lang="en-US" dirty="0" err="1" smtClean="0"/>
              <a:t>Sandel</a:t>
            </a:r>
            <a:r>
              <a:rPr lang="en-US" dirty="0" smtClean="0"/>
              <a:t>, is an equality of condition, an acceptance of the basic value of all human lives, a granting of social esteem to human beings for their unique contributions to society.  </a:t>
            </a:r>
          </a:p>
          <a:p>
            <a:r>
              <a:rPr lang="en-US" dirty="0" smtClean="0"/>
              <a:t>What we have, instead, is a reliance on markets as arbiters of the value of human beings.</a:t>
            </a:r>
          </a:p>
          <a:p>
            <a:r>
              <a:rPr lang="en-US" dirty="0" smtClean="0"/>
              <a:t>When markets outcomes are used by society to value individuals, what we have is a devaluation </a:t>
            </a:r>
            <a:r>
              <a:rPr lang="en-US" dirty="0"/>
              <a:t>of ordinary people’s contributions to society, which is reflected, e.g. in the ratio of manager/worker </a:t>
            </a:r>
            <a:r>
              <a:rPr lang="en-US" dirty="0" smtClean="0"/>
              <a:t>compensation.  This leads </a:t>
            </a:r>
            <a:r>
              <a:rPr lang="en-US" dirty="0"/>
              <a:t>people to see themselves as aggrieved parties and to attack others even if those others are not the cause of their problems.</a:t>
            </a:r>
          </a:p>
          <a:p>
            <a:endParaRPr lang="en-US" dirty="0"/>
          </a:p>
        </p:txBody>
      </p:sp>
    </p:spTree>
    <p:extLst>
      <p:ext uri="{BB962C8B-B14F-4D97-AF65-F5344CB8AC3E}">
        <p14:creationId xmlns:p14="http://schemas.microsoft.com/office/powerpoint/2010/main" val="390410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Markets as the go-to solution for public good questions </a:t>
            </a:r>
            <a:endParaRPr lang="en-US" dirty="0"/>
          </a:p>
        </p:txBody>
      </p:sp>
      <p:sp>
        <p:nvSpPr>
          <p:cNvPr id="3" name="Content Placeholder 2"/>
          <p:cNvSpPr>
            <a:spLocks noGrp="1"/>
          </p:cNvSpPr>
          <p:nvPr>
            <p:ph idx="1"/>
          </p:nvPr>
        </p:nvSpPr>
        <p:spPr>
          <a:xfrm>
            <a:off x="677334" y="1659467"/>
            <a:ext cx="8596668" cy="4796992"/>
          </a:xfrm>
        </p:spPr>
        <p:txBody>
          <a:bodyPr>
            <a:normAutofit lnSpcReduction="10000"/>
          </a:bodyPr>
          <a:lstStyle/>
          <a:p>
            <a:r>
              <a:rPr lang="en-US" dirty="0" smtClean="0"/>
              <a:t>There is a commonly-held </a:t>
            </a:r>
            <a:r>
              <a:rPr lang="en-US" dirty="0"/>
              <a:t>belief that market mechanisms are the primary instruments for achieving the public </a:t>
            </a:r>
            <a:r>
              <a:rPr lang="en-US" dirty="0" smtClean="0"/>
              <a:t>good</a:t>
            </a:r>
            <a:r>
              <a:rPr lang="en-US" dirty="0"/>
              <a:t> </a:t>
            </a:r>
            <a:r>
              <a:rPr lang="en-US" dirty="0" smtClean="0"/>
              <a:t>– particularly in business schools and among finance professionals and academics.  Cf. </a:t>
            </a:r>
            <a:r>
              <a:rPr lang="en-US" dirty="0" err="1" smtClean="0"/>
              <a:t>Zingales’s</a:t>
            </a:r>
            <a:r>
              <a:rPr lang="en-US" dirty="0" smtClean="0"/>
              <a:t> responses to Anand </a:t>
            </a:r>
            <a:r>
              <a:rPr lang="en-US" dirty="0" err="1" smtClean="0"/>
              <a:t>Giridhardas</a:t>
            </a:r>
            <a:r>
              <a:rPr lang="en-US" dirty="0"/>
              <a:t> (</a:t>
            </a:r>
            <a:r>
              <a:rPr lang="en-US" dirty="0">
                <a:hlinkClick r:id="rId2"/>
              </a:rPr>
              <a:t>https://</a:t>
            </a:r>
            <a:r>
              <a:rPr lang="en-US" dirty="0" smtClean="0">
                <a:hlinkClick r:id="rId2"/>
              </a:rPr>
              <a:t>www.capitalisnt.com/episodes/when-the-profit-motive-kills-with-anand-giridharadas</a:t>
            </a:r>
            <a:r>
              <a:rPr lang="en-US" dirty="0" smtClean="0"/>
              <a:t>) (</a:t>
            </a:r>
            <a:r>
              <a:rPr lang="en-US" dirty="0" smtClean="0">
                <a:hlinkClick r:id="rId3"/>
              </a:rPr>
              <a:t>Transcript of episode</a:t>
            </a:r>
            <a:r>
              <a:rPr lang="en-US" dirty="0" smtClean="0"/>
              <a:t>)</a:t>
            </a:r>
          </a:p>
          <a:p>
            <a:r>
              <a:rPr lang="en-US" dirty="0" smtClean="0"/>
              <a:t>This </a:t>
            </a:r>
            <a:r>
              <a:rPr lang="en-US" dirty="0"/>
              <a:t>is </a:t>
            </a:r>
            <a:r>
              <a:rPr lang="en-US" dirty="0" smtClean="0"/>
              <a:t>problematic, according to </a:t>
            </a:r>
            <a:r>
              <a:rPr lang="en-US" dirty="0" err="1" smtClean="0"/>
              <a:t>Sandel</a:t>
            </a:r>
            <a:r>
              <a:rPr lang="en-US" dirty="0" smtClean="0"/>
              <a:t>, </a:t>
            </a:r>
            <a:r>
              <a:rPr lang="en-US" dirty="0"/>
              <a:t>because it drains public discourse of substantive moral argument and treats ideologically contestable questions as if they were matters of economic efficiency, </a:t>
            </a:r>
            <a:r>
              <a:rPr lang="en-US" dirty="0" smtClean="0"/>
              <a:t>i.e. the </a:t>
            </a:r>
            <a:r>
              <a:rPr lang="en-US" dirty="0"/>
              <a:t>province of </a:t>
            </a:r>
            <a:r>
              <a:rPr lang="en-US" dirty="0" smtClean="0"/>
              <a:t>experts.  This creates a sense </a:t>
            </a:r>
            <a:r>
              <a:rPr lang="en-US" dirty="0"/>
              <a:t>of </a:t>
            </a:r>
            <a:r>
              <a:rPr lang="en-US" dirty="0" smtClean="0"/>
              <a:t>disempowerment.</a:t>
            </a:r>
          </a:p>
          <a:p>
            <a:r>
              <a:rPr lang="en-US" dirty="0" smtClean="0"/>
              <a:t>Access to financial markets often depends on pre-existing wealth and connections; consequently, existing inequalities lead to even greater inequalities of wealth and income.</a:t>
            </a:r>
          </a:p>
          <a:p>
            <a:r>
              <a:rPr lang="en-US" dirty="0" smtClean="0"/>
              <a:t>There is no self-correcting equilibrium because rules for the operation of financial and other markets are themselves affected by lobbying of wealthy interested parties.</a:t>
            </a:r>
          </a:p>
          <a:p>
            <a:r>
              <a:rPr lang="en-US" dirty="0" smtClean="0"/>
              <a:t>Two outcomes of the emphasis and reliance on markets are globalization and deregulation.</a:t>
            </a:r>
            <a:endParaRPr lang="en-US" dirty="0"/>
          </a:p>
          <a:p>
            <a:endParaRPr lang="en-US" dirty="0"/>
          </a:p>
        </p:txBody>
      </p:sp>
    </p:spTree>
    <p:extLst>
      <p:ext uri="{BB962C8B-B14F-4D97-AF65-F5344CB8AC3E}">
        <p14:creationId xmlns:p14="http://schemas.microsoft.com/office/powerpoint/2010/main" val="160596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108" y="394915"/>
            <a:ext cx="8961120" cy="838200"/>
          </a:xfrm>
        </p:spPr>
        <p:txBody>
          <a:bodyPr>
            <a:normAutofit/>
          </a:bodyPr>
          <a:lstStyle/>
          <a:p>
            <a:r>
              <a:rPr lang="en-US" dirty="0" smtClean="0"/>
              <a:t>Globalization and Deregulation</a:t>
            </a:r>
            <a:endParaRPr lang="en-US" dirty="0"/>
          </a:p>
        </p:txBody>
      </p:sp>
      <p:sp>
        <p:nvSpPr>
          <p:cNvPr id="3" name="Content Placeholder 2"/>
          <p:cNvSpPr>
            <a:spLocks noGrp="1"/>
          </p:cNvSpPr>
          <p:nvPr>
            <p:ph idx="1"/>
          </p:nvPr>
        </p:nvSpPr>
        <p:spPr>
          <a:xfrm>
            <a:off x="495108" y="1233115"/>
            <a:ext cx="9197532" cy="5461883"/>
          </a:xfrm>
        </p:spPr>
        <p:txBody>
          <a:bodyPr>
            <a:normAutofit/>
          </a:bodyPr>
          <a:lstStyle/>
          <a:p>
            <a:r>
              <a:rPr lang="en-US" dirty="0" smtClean="0"/>
              <a:t>The doctrine of comparative advantage and free trade doctrines are used to promote </a:t>
            </a:r>
            <a:r>
              <a:rPr lang="en-US" b="1" dirty="0" smtClean="0"/>
              <a:t>globalization</a:t>
            </a:r>
            <a:r>
              <a:rPr lang="en-US" dirty="0" smtClean="0"/>
              <a:t>.  However, this tends to devalue </a:t>
            </a:r>
            <a:r>
              <a:rPr lang="en-US" dirty="0"/>
              <a:t>national identities and allegiances</a:t>
            </a:r>
            <a:r>
              <a:rPr lang="en-US" dirty="0" smtClean="0"/>
              <a:t>. Decisions about what kind of a society they want to live in – decisions which can have more than one answer – can only be made by people who feel part of a community.  When these decisions are not made at the grass-root level, people feel that their preferences are not taken into account.</a:t>
            </a:r>
          </a:p>
          <a:p>
            <a:r>
              <a:rPr lang="en-US" dirty="0" smtClean="0"/>
              <a:t>Local and national identities are important because they also help solve the free-rider problem; it allows individuals to internalize costs and benefits.  This is why people are willing to volunteer in church organizations and other small non-profit groups.</a:t>
            </a:r>
            <a:endParaRPr lang="en-US" dirty="0"/>
          </a:p>
          <a:p>
            <a:r>
              <a:rPr lang="en-US" b="1" dirty="0"/>
              <a:t>Deregulation</a:t>
            </a:r>
            <a:r>
              <a:rPr lang="en-US" dirty="0"/>
              <a:t> </a:t>
            </a:r>
            <a:r>
              <a:rPr lang="en-US" dirty="0" smtClean="0"/>
              <a:t>is another market-based solution.  While it is possible for regulators to be co-opted by industry (Stigler), this is not always true.  Excessive deregulation leaves out any possibility of controlling the actions of corporate actors and leads to outcomes that favor corporate actors and those who have stakes in the corporate sector.  </a:t>
            </a:r>
          </a:p>
          <a:p>
            <a:r>
              <a:rPr lang="en-US" dirty="0" smtClean="0"/>
              <a:t>What about redistribution of wealth?  Perhaps market-reliant policies are good in terms of maximizing output, with redistribution then dealing with concerns of equity.  Unfortunately, this can be problematic.</a:t>
            </a:r>
          </a:p>
          <a:p>
            <a:pPr marL="0" indent="0">
              <a:buNone/>
            </a:pPr>
            <a:endParaRPr lang="en-US" dirty="0"/>
          </a:p>
        </p:txBody>
      </p:sp>
    </p:spTree>
    <p:extLst>
      <p:ext uri="{BB962C8B-B14F-4D97-AF65-F5344CB8AC3E}">
        <p14:creationId xmlns:p14="http://schemas.microsoft.com/office/powerpoint/2010/main" val="237373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Pareto-optimality and the political economy of redistribution </a:t>
            </a:r>
            <a:endParaRPr lang="en-US" dirty="0"/>
          </a:p>
        </p:txBody>
      </p:sp>
      <p:sp>
        <p:nvSpPr>
          <p:cNvPr id="3" name="Content Placeholder 2"/>
          <p:cNvSpPr>
            <a:spLocks noGrp="1"/>
          </p:cNvSpPr>
          <p:nvPr>
            <p:ph idx="1"/>
          </p:nvPr>
        </p:nvSpPr>
        <p:spPr>
          <a:xfrm>
            <a:off x="756847" y="1913908"/>
            <a:ext cx="8596668" cy="4381895"/>
          </a:xfrm>
        </p:spPr>
        <p:txBody>
          <a:bodyPr>
            <a:normAutofit lnSpcReduction="10000"/>
          </a:bodyPr>
          <a:lstStyle/>
          <a:p>
            <a:r>
              <a:rPr lang="en-US" dirty="0" smtClean="0"/>
              <a:t>Economists </a:t>
            </a:r>
            <a:r>
              <a:rPr lang="en-US" dirty="0"/>
              <a:t>use the concept of Pareto-optimality to judge policies.  </a:t>
            </a:r>
            <a:endParaRPr lang="en-US" dirty="0" smtClean="0"/>
          </a:p>
          <a:p>
            <a:r>
              <a:rPr lang="en-US" dirty="0" smtClean="0"/>
              <a:t>A situation or equilibrium is said to be Pareto-optimal or Pareto </a:t>
            </a:r>
            <a:r>
              <a:rPr lang="en-US" dirty="0"/>
              <a:t>efficiency </a:t>
            </a:r>
            <a:r>
              <a:rPr lang="en-US" dirty="0" smtClean="0"/>
              <a:t>if no </a:t>
            </a:r>
            <a:r>
              <a:rPr lang="en-US" dirty="0"/>
              <a:t>individual </a:t>
            </a:r>
            <a:r>
              <a:rPr lang="en-US" dirty="0" smtClean="0"/>
              <a:t>can </a:t>
            </a:r>
            <a:r>
              <a:rPr lang="en-US" dirty="0"/>
              <a:t>be </a:t>
            </a:r>
            <a:r>
              <a:rPr lang="en-US" dirty="0" smtClean="0"/>
              <a:t>made better </a:t>
            </a:r>
            <a:r>
              <a:rPr lang="en-US" dirty="0"/>
              <a:t>off without making at least one individual </a:t>
            </a:r>
            <a:r>
              <a:rPr lang="en-US" dirty="0" smtClean="0"/>
              <a:t>worse off.  The assumption is that any redistribution that society might deem necessary can be made without consideration of where economic policies initially lead it.  But as we have seen, </a:t>
            </a:r>
            <a:r>
              <a:rPr lang="en-US" dirty="0"/>
              <a:t>if the initial situation benefits one </a:t>
            </a:r>
            <a:r>
              <a:rPr lang="en-US" dirty="0" smtClean="0"/>
              <a:t>group, political economy tends to prevent redistribution away from that group.  </a:t>
            </a:r>
          </a:p>
          <a:p>
            <a:r>
              <a:rPr lang="en-US" dirty="0" smtClean="0"/>
              <a:t>Hence both globalization and deregulation led to devastating consequences for </a:t>
            </a:r>
            <a:r>
              <a:rPr lang="en-US" dirty="0"/>
              <a:t>many families that had invested in the existing system. </a:t>
            </a:r>
            <a:r>
              <a:rPr lang="en-US" dirty="0" smtClean="0"/>
              <a:t>Both </a:t>
            </a:r>
            <a:r>
              <a:rPr lang="en-US" dirty="0"/>
              <a:t>movements were ultimately good for consumers, but not necessarily for workers.  </a:t>
            </a:r>
            <a:endParaRPr lang="en-US" dirty="0" smtClean="0"/>
          </a:p>
          <a:p>
            <a:r>
              <a:rPr lang="en-US" dirty="0" smtClean="0"/>
              <a:t>Individuals </a:t>
            </a:r>
            <a:r>
              <a:rPr lang="en-US" dirty="0"/>
              <a:t>see their own self-worth in terms of the work that they engage in, their professions, their jobs.  When these are devalued, their sense of self-esteem is devalued.  This is why a lot of people refuse to take handouts or are willing to take lower-paying jobs that provide greater self-esteem.</a:t>
            </a:r>
          </a:p>
          <a:p>
            <a:endParaRPr lang="en-US" dirty="0"/>
          </a:p>
        </p:txBody>
      </p:sp>
    </p:spTree>
    <p:extLst>
      <p:ext uri="{BB962C8B-B14F-4D97-AF65-F5344CB8AC3E}">
        <p14:creationId xmlns:p14="http://schemas.microsoft.com/office/powerpoint/2010/main" val="1364942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a level playing field as a solution?</a:t>
            </a:r>
            <a:endParaRPr lang="en-US" dirty="0"/>
          </a:p>
        </p:txBody>
      </p:sp>
      <p:sp>
        <p:nvSpPr>
          <p:cNvPr id="3" name="Content Placeholder 2"/>
          <p:cNvSpPr>
            <a:spLocks noGrp="1"/>
          </p:cNvSpPr>
          <p:nvPr>
            <p:ph idx="1"/>
          </p:nvPr>
        </p:nvSpPr>
        <p:spPr/>
        <p:txBody>
          <a:bodyPr/>
          <a:lstStyle/>
          <a:p>
            <a:r>
              <a:rPr lang="en-US" dirty="0"/>
              <a:t>Globalization and deregulation have created greater inequality in pay and in wealth.  Politicians of both parties have responded by calling for greater equality of opportunity, retraining workers and removing barriers of race, ethnicity and gender.</a:t>
            </a:r>
          </a:p>
          <a:p>
            <a:r>
              <a:rPr lang="en-US" dirty="0"/>
              <a:t>But </a:t>
            </a:r>
            <a:r>
              <a:rPr lang="en-US" dirty="0" smtClean="0"/>
              <a:t>simply removing barriers does not automatically create a level playing field.</a:t>
            </a:r>
          </a:p>
          <a:p>
            <a:r>
              <a:rPr lang="en-US" dirty="0" smtClean="0"/>
              <a:t>In </a:t>
            </a:r>
            <a:r>
              <a:rPr lang="en-US" dirty="0"/>
              <a:t>today’s economy, it is not easy to </a:t>
            </a:r>
            <a:r>
              <a:rPr lang="en-US" dirty="0" smtClean="0"/>
              <a:t>rise from a position of low wealth.  </a:t>
            </a:r>
            <a:r>
              <a:rPr lang="en-US" dirty="0"/>
              <a:t>Mobility in the US is low and is related to factors that are not easy to change.  Access to education has become freer, but also more dependent on market factors.  This means that the already wealthy have a better shot at becoming even wealthier.  </a:t>
            </a:r>
            <a:r>
              <a:rPr lang="en-US" dirty="0" smtClean="0"/>
              <a:t>Those possessing wealth rich </a:t>
            </a:r>
            <a:r>
              <a:rPr lang="en-US" dirty="0"/>
              <a:t>have </a:t>
            </a:r>
            <a:r>
              <a:rPr lang="en-US" dirty="0" smtClean="0"/>
              <a:t>had opportunities to change </a:t>
            </a:r>
            <a:r>
              <a:rPr lang="en-US" dirty="0"/>
              <a:t>the rules of the game</a:t>
            </a:r>
            <a:r>
              <a:rPr lang="en-US" dirty="0" smtClean="0"/>
              <a:t>.</a:t>
            </a:r>
          </a:p>
          <a:p>
            <a:r>
              <a:rPr lang="en-US" dirty="0" smtClean="0"/>
              <a:t>Meritocracy is proposed as a solution, but there are several reasons why it may not suffice, and why it may not even be a good solution.</a:t>
            </a:r>
            <a:endParaRPr lang="en-US" dirty="0"/>
          </a:p>
          <a:p>
            <a:endParaRPr lang="en-US" dirty="0"/>
          </a:p>
        </p:txBody>
      </p:sp>
    </p:spTree>
    <p:extLst>
      <p:ext uri="{BB962C8B-B14F-4D97-AF65-F5344CB8AC3E}">
        <p14:creationId xmlns:p14="http://schemas.microsoft.com/office/powerpoint/2010/main" val="1125019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Meritocracy</a:t>
            </a:r>
            <a:endParaRPr lang="en-US" dirty="0"/>
          </a:p>
        </p:txBody>
      </p:sp>
      <p:sp>
        <p:nvSpPr>
          <p:cNvPr id="3" name="Content Placeholder 2"/>
          <p:cNvSpPr>
            <a:spLocks noGrp="1"/>
          </p:cNvSpPr>
          <p:nvPr>
            <p:ph idx="1"/>
          </p:nvPr>
        </p:nvSpPr>
        <p:spPr>
          <a:xfrm>
            <a:off x="677333" y="1391478"/>
            <a:ext cx="8872183" cy="5184251"/>
          </a:xfrm>
        </p:spPr>
        <p:txBody>
          <a:bodyPr>
            <a:normAutofit fontScale="85000" lnSpcReduction="10000"/>
          </a:bodyPr>
          <a:lstStyle/>
          <a:p>
            <a:r>
              <a:rPr lang="en-US" dirty="0"/>
              <a:t>The idea underlying meritocracy is that those who truly are deserving in the sense of being able to produce, </a:t>
            </a:r>
            <a:r>
              <a:rPr lang="en-US" dirty="0" smtClean="0"/>
              <a:t>should get </a:t>
            </a:r>
            <a:r>
              <a:rPr lang="en-US" dirty="0"/>
              <a:t>the highest rewards.</a:t>
            </a:r>
          </a:p>
          <a:p>
            <a:r>
              <a:rPr lang="en-US" dirty="0" smtClean="0"/>
              <a:t>The notion that people should rise in society and be rewarded, based on their talents, not on their birth or the advantages of privilege.  </a:t>
            </a:r>
          </a:p>
          <a:p>
            <a:r>
              <a:rPr lang="en-US" dirty="0" smtClean="0"/>
              <a:t>There is an implicit notion that talents are controllable, that people through their actions determine talent, as if it were something akin to effort.</a:t>
            </a:r>
          </a:p>
          <a:p>
            <a:r>
              <a:rPr lang="en-US" dirty="0" smtClean="0"/>
              <a:t>However, talents are not the result of individual efforts.  If this is not recognized, then those </a:t>
            </a:r>
            <a:r>
              <a:rPr lang="en-US" dirty="0"/>
              <a:t>who've landed on top have come to believe that their success is their own doing, the measure of their merit. And, by implication, that those who struggle, those who've been left behind, have no one to blame but themselves</a:t>
            </a:r>
            <a:r>
              <a:rPr lang="en-US" dirty="0" smtClean="0"/>
              <a:t>.  In fact, however, talent may well be exogenous and random.</a:t>
            </a:r>
          </a:p>
          <a:p>
            <a:r>
              <a:rPr lang="en-US" dirty="0" smtClean="0"/>
              <a:t>Worse, access to wealth may determine the development of skills valued by society.  It is well documented, for example, that there is a </a:t>
            </a:r>
            <a:r>
              <a:rPr lang="en-US" dirty="0" smtClean="0">
                <a:hlinkClick r:id="rId2"/>
              </a:rPr>
              <a:t>close relationship between social class and SAT scores</a:t>
            </a:r>
            <a:r>
              <a:rPr lang="en-US" dirty="0" smtClean="0"/>
              <a:t> (</a:t>
            </a:r>
            <a:r>
              <a:rPr lang="en-US" dirty="0"/>
              <a:t>https://</a:t>
            </a:r>
            <a:r>
              <a:rPr lang="en-US" dirty="0" smtClean="0"/>
              <a:t>www.cnbc.com/2019/10/03/rich-students-get-better-sat-scores-heres-why.html).</a:t>
            </a:r>
          </a:p>
          <a:p>
            <a:r>
              <a:rPr lang="en-US" dirty="0" smtClean="0"/>
              <a:t>In addition, do we necessarily want a society where exogenously-determined talent dooms anybody who has not won the lottery and hence cannot rise?</a:t>
            </a:r>
          </a:p>
          <a:p>
            <a:r>
              <a:rPr lang="en-US" dirty="0"/>
              <a:t>When we are looking for solutions to technical questions, we may well want the most talented person to work on the problem.  </a:t>
            </a:r>
          </a:p>
          <a:p>
            <a:r>
              <a:rPr lang="en-US" dirty="0"/>
              <a:t>But the solutions to the technical problems cannot be severed from the distributional implications. </a:t>
            </a:r>
          </a:p>
        </p:txBody>
      </p:sp>
    </p:spTree>
    <p:extLst>
      <p:ext uri="{BB962C8B-B14F-4D97-AF65-F5344CB8AC3E}">
        <p14:creationId xmlns:p14="http://schemas.microsoft.com/office/powerpoint/2010/main" val="34988777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3" ma:contentTypeDescription="Create a new document." ma:contentTypeScope="" ma:versionID="0b9b530ecb6b81c140e81c3300bd0307">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1beeed5a04154245fc1551d8103b577a"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F76D98-1643-41EA-88DB-A61362FB0658}">
  <ds:schemaRefs>
    <ds:schemaRef ds:uri="http://www.w3.org/XML/1998/namespace"/>
    <ds:schemaRef ds:uri="9cd9834e-9656-4a9f-bc4d-b5b5e1a3e387"/>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bcb18cd9-2614-41de-a438-05e8f58d2b4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B79AB573-98CA-4519-9DF5-CCA8A92769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D4AEE4-A3E5-4809-A799-7EB07E2DBF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21329</TotalTime>
  <Words>3714</Words>
  <Application>Microsoft Office PowerPoint</Application>
  <PresentationFormat>Widescreen</PresentationFormat>
  <Paragraphs>114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Ethics and (Financial) Markets</vt:lpstr>
      <vt:lpstr>Alternatives to homo economicus</vt:lpstr>
      <vt:lpstr>PowerPoint Presentation</vt:lpstr>
      <vt:lpstr>Reliance on markets as arbiters of value leads to discord and lack of empathy</vt:lpstr>
      <vt:lpstr>Markets as the go-to solution for public good questions </vt:lpstr>
      <vt:lpstr>Globalization and Deregulation</vt:lpstr>
      <vt:lpstr>Pareto-optimality and the political economy of redistribution </vt:lpstr>
      <vt:lpstr>What about a level playing field as a solution?</vt:lpstr>
      <vt:lpstr>Meritocracy</vt:lpstr>
      <vt:lpstr>Problems with Meritocracy </vt:lpstr>
      <vt:lpstr>Economic Rewards and Moral Standing</vt:lpstr>
      <vt:lpstr>Merit and Moral Judgement</vt:lpstr>
      <vt:lpstr>Meritocracy and Aristocracy</vt:lpstr>
      <vt:lpstr>Free-market and Egalitarian liberalism</vt:lpstr>
      <vt:lpstr>The Just and the Good</vt:lpstr>
      <vt:lpstr>What is the good?  And how do we get to it?</vt:lpstr>
      <vt:lpstr>The Good</vt:lpstr>
      <vt:lpstr>Equality of Condition</vt:lpstr>
      <vt:lpstr>An alternative to a shared vision of the Common Good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Banking</dc:title>
  <dc:creator>Viswanath, Prof. P.V.</dc:creator>
  <cp:lastModifiedBy>Viswanath, Prof. P.V.</cp:lastModifiedBy>
  <cp:revision>136</cp:revision>
  <dcterms:created xsi:type="dcterms:W3CDTF">2021-09-20T22:03:42Z</dcterms:created>
  <dcterms:modified xsi:type="dcterms:W3CDTF">2022-10-19T05:57:55Z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