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omments/modernComment_103_9B151057.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4"/>
  </p:sldMasterIdLst>
  <p:handoutMasterIdLst>
    <p:handoutMasterId r:id="rId15"/>
  </p:handoutMasterIdLst>
  <p:sldIdLst>
    <p:sldId id="256" r:id="rId5"/>
    <p:sldId id="257" r:id="rId6"/>
    <p:sldId id="259" r:id="rId7"/>
    <p:sldId id="262" r:id="rId8"/>
    <p:sldId id="263" r:id="rId9"/>
    <p:sldId id="264" r:id="rId10"/>
    <p:sldId id="260" r:id="rId11"/>
    <p:sldId id="261" r:id="rId12"/>
    <p:sldId id="265" r:id="rId13"/>
    <p:sldId id="258" r:id="rId14"/>
  </p:sldIdLst>
  <p:sldSz cx="12192000" cy="6858000"/>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76EC81-FD7A-BB31-504F-67B4168A573C}" name="Viswanath, Prof. P.V." initials="" userId="S::pviswanath@pace.edu::8a131824-58bb-4923-a6b3-4be5edc53a32"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8F7AFE-5BC6-41B3-81D0-EDAC9FB68179}" v="1" dt="2023-09-28T00:53:59.5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96" d="100"/>
          <a:sy n="96" d="100"/>
        </p:scale>
        <p:origin x="86" y="2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swanath, Prof. P.V." userId="8a131824-58bb-4923-a6b3-4be5edc53a32" providerId="ADAL" clId="{D18F7AFE-5BC6-41B3-81D0-EDAC9FB68179}"/>
    <pc:docChg chg="custSel modSld">
      <pc:chgData name="Viswanath, Prof. P.V." userId="8a131824-58bb-4923-a6b3-4be5edc53a32" providerId="ADAL" clId="{D18F7AFE-5BC6-41B3-81D0-EDAC9FB68179}" dt="2023-09-28T16:38:04.636" v="408" actId="6549"/>
      <pc:docMkLst>
        <pc:docMk/>
      </pc:docMkLst>
      <pc:sldChg chg="modSp mod">
        <pc:chgData name="Viswanath, Prof. P.V." userId="8a131824-58bb-4923-a6b3-4be5edc53a32" providerId="ADAL" clId="{D18F7AFE-5BC6-41B3-81D0-EDAC9FB68179}" dt="2023-09-28T00:28:29.247" v="1" actId="27636"/>
        <pc:sldMkLst>
          <pc:docMk/>
          <pc:sldMk cId="3878325131" sldId="256"/>
        </pc:sldMkLst>
        <pc:spChg chg="mod">
          <ac:chgData name="Viswanath, Prof. P.V." userId="8a131824-58bb-4923-a6b3-4be5edc53a32" providerId="ADAL" clId="{D18F7AFE-5BC6-41B3-81D0-EDAC9FB68179}" dt="2023-09-28T00:28:29.247" v="1" actId="27636"/>
          <ac:spMkLst>
            <pc:docMk/>
            <pc:sldMk cId="3878325131" sldId="256"/>
            <ac:spMk id="3" creationId="{00000000-0000-0000-0000-000000000000}"/>
          </ac:spMkLst>
        </pc:spChg>
      </pc:sldChg>
      <pc:sldChg chg="modSp mod">
        <pc:chgData name="Viswanath, Prof. P.V." userId="8a131824-58bb-4923-a6b3-4be5edc53a32" providerId="ADAL" clId="{D18F7AFE-5BC6-41B3-81D0-EDAC9FB68179}" dt="2023-09-28T00:52:28.662" v="229" actId="27636"/>
        <pc:sldMkLst>
          <pc:docMk/>
          <pc:sldMk cId="1145699032" sldId="257"/>
        </pc:sldMkLst>
        <pc:spChg chg="mod">
          <ac:chgData name="Viswanath, Prof. P.V." userId="8a131824-58bb-4923-a6b3-4be5edc53a32" providerId="ADAL" clId="{D18F7AFE-5BC6-41B3-81D0-EDAC9FB68179}" dt="2023-09-28T00:52:28.662" v="229" actId="27636"/>
          <ac:spMkLst>
            <pc:docMk/>
            <pc:sldMk cId="1145699032" sldId="257"/>
            <ac:spMk id="3" creationId="{00000000-0000-0000-0000-000000000000}"/>
          </ac:spMkLst>
        </pc:spChg>
      </pc:sldChg>
      <pc:sldChg chg="modSp mod addCm">
        <pc:chgData name="Viswanath, Prof. P.V." userId="8a131824-58bb-4923-a6b3-4be5edc53a32" providerId="ADAL" clId="{D18F7AFE-5BC6-41B3-81D0-EDAC9FB68179}" dt="2023-09-28T00:55:55.766" v="406"/>
        <pc:sldMkLst>
          <pc:docMk/>
          <pc:sldMk cId="2601848919" sldId="259"/>
        </pc:sldMkLst>
        <pc:spChg chg="mod">
          <ac:chgData name="Viswanath, Prof. P.V." userId="8a131824-58bb-4923-a6b3-4be5edc53a32" providerId="ADAL" clId="{D18F7AFE-5BC6-41B3-81D0-EDAC9FB68179}" dt="2023-09-28T00:54:25.987" v="405" actId="27636"/>
          <ac:spMkLst>
            <pc:docMk/>
            <pc:sldMk cId="2601848919" sldId="259"/>
            <ac:spMk id="3" creationId="{00000000-0000-0000-0000-000000000000}"/>
          </ac:spMkLst>
        </pc:spChg>
        <pc:extLst>
          <p:ext xmlns:p="http://schemas.openxmlformats.org/presentationml/2006/main" uri="{D6D511B9-2390-475A-947B-AFAB55BFBCF1}">
            <pc226:cmChg xmlns:pc226="http://schemas.microsoft.com/office/powerpoint/2022/06/main/command" chg="add">
              <pc226:chgData name="Viswanath, Prof. P.V." userId="8a131824-58bb-4923-a6b3-4be5edc53a32" providerId="ADAL" clId="{D18F7AFE-5BC6-41B3-81D0-EDAC9FB68179}" dt="2023-09-28T00:55:55.766" v="406"/>
              <pc2:cmMkLst xmlns:pc2="http://schemas.microsoft.com/office/powerpoint/2019/9/main/command">
                <pc:docMk/>
                <pc:sldMk cId="2601848919" sldId="259"/>
                <pc2:cmMk id="{44B080D8-7FC7-4531-A049-2E311CC0CEA7}"/>
              </pc2:cmMkLst>
            </pc226:cmChg>
          </p:ext>
        </pc:extLst>
      </pc:sldChg>
      <pc:sldChg chg="modSp mod">
        <pc:chgData name="Viswanath, Prof. P.V." userId="8a131824-58bb-4923-a6b3-4be5edc53a32" providerId="ADAL" clId="{D18F7AFE-5BC6-41B3-81D0-EDAC9FB68179}" dt="2023-09-28T16:38:04.636" v="408" actId="6549"/>
        <pc:sldMkLst>
          <pc:docMk/>
          <pc:sldMk cId="974169340" sldId="260"/>
        </pc:sldMkLst>
        <pc:spChg chg="mod">
          <ac:chgData name="Viswanath, Prof. P.V." userId="8a131824-58bb-4923-a6b3-4be5edc53a32" providerId="ADAL" clId="{D18F7AFE-5BC6-41B3-81D0-EDAC9FB68179}" dt="2023-09-28T16:38:04.636" v="408" actId="6549"/>
          <ac:spMkLst>
            <pc:docMk/>
            <pc:sldMk cId="974169340" sldId="260"/>
            <ac:spMk id="3" creationId="{00000000-0000-0000-0000-000000000000}"/>
          </ac:spMkLst>
        </pc:spChg>
      </pc:sldChg>
    </pc:docChg>
  </pc:docChgLst>
</pc:chgInfo>
</file>

<file path=ppt/comments/modernComment_103_9B151057.xml><?xml version="1.0" encoding="utf-8"?>
<p188:cmLst xmlns:a="http://schemas.openxmlformats.org/drawingml/2006/main" xmlns:r="http://schemas.openxmlformats.org/officeDocument/2006/relationships" xmlns:p188="http://schemas.microsoft.com/office/powerpoint/2018/8/main">
  <p188:cm id="{44B080D8-7FC7-4531-A049-2E311CC0CEA7}" authorId="{1D76EC81-FD7A-BB31-504F-67B4168A573C}" created="2023-09-28T00:55:55.735">
    <ac:deMkLst xmlns:ac="http://schemas.microsoft.com/office/drawing/2013/main/command">
      <pc:docMk xmlns:pc="http://schemas.microsoft.com/office/powerpoint/2013/main/command"/>
      <pc:sldMk xmlns:pc="http://schemas.microsoft.com/office/powerpoint/2013/main/command" cId="2601848919" sldId="259"/>
      <ac:spMk id="3" creationId="{00000000-0000-0000-0000-000000000000}"/>
    </ac:deMkLst>
    <p188:txBody>
      <a:bodyPr/>
      <a:lstStyle/>
      <a:p>
        <a:r>
          <a:rPr lang="en-US"/>
          <a:t>As an economy grows, more money is required for transactions.  Hence a flexible money supply is desirable.</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8CB1E7B2-26C0-454D-BD36-8880A2EDBAA7}" type="datetimeFigureOut">
              <a:rPr lang="en-US" smtClean="0"/>
              <a:t>9/28/2023</a:t>
            </a:fld>
            <a:endParaRPr lang="en-US"/>
          </a:p>
        </p:txBody>
      </p:sp>
      <p:sp>
        <p:nvSpPr>
          <p:cNvPr id="4" name="Footer Placeholder 3"/>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28968A74-AF9C-4FB9-95C5-D71D2602989B}" type="slidenum">
              <a:rPr lang="en-US" smtClean="0"/>
              <a:t>‹#›</a:t>
            </a:fld>
            <a:endParaRPr lang="en-US"/>
          </a:p>
        </p:txBody>
      </p:sp>
    </p:spTree>
    <p:extLst>
      <p:ext uri="{BB962C8B-B14F-4D97-AF65-F5344CB8AC3E}">
        <p14:creationId xmlns:p14="http://schemas.microsoft.com/office/powerpoint/2010/main" val="90047001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9/28/2023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535647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9/28/2023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1631769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9/28/2023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03439289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9/28/2023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319465076"/>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9/28/2023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17981728"/>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9/28/2023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559469534"/>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9/28/2023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291187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9/28/2023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25029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38200"/>
          </a:xfrm>
        </p:spPr>
        <p:txBody>
          <a:bodyPr>
            <a:normAutofit/>
          </a:bodyPr>
          <a:lstStyle>
            <a:lvl1pPr>
              <a:defRPr sz="3600"/>
            </a:lvl1pPr>
          </a:lstStyle>
          <a:p>
            <a:r>
              <a:rPr lang="en-US" dirty="0"/>
              <a:t>Click to edit Master title style</a:t>
            </a:r>
          </a:p>
        </p:txBody>
      </p:sp>
      <p:sp>
        <p:nvSpPr>
          <p:cNvPr id="3" name="Content Placeholder 2"/>
          <p:cNvSpPr>
            <a:spLocks noGrp="1"/>
          </p:cNvSpPr>
          <p:nvPr>
            <p:ph idx="1"/>
          </p:nvPr>
        </p:nvSpPr>
        <p:spPr>
          <a:xfrm>
            <a:off x="677334" y="1659467"/>
            <a:ext cx="8596668" cy="43818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9/28/2023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86142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9/28/2023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49433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586B75A-687E-405C-8A0B-8D00578BA2C3}" type="datetimeFigureOut">
              <a:rPr lang="en-US" smtClean="0"/>
              <a:pPr/>
              <a:t>9/28/2023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62061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9/28/2023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05265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586B75A-687E-405C-8A0B-8D00578BA2C3}" type="datetimeFigureOut">
              <a:rPr lang="en-US" smtClean="0"/>
              <a:pPr/>
              <a:t>9/28/2023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880928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86B75A-687E-405C-8A0B-8D00578BA2C3}" type="datetimeFigureOut">
              <a:rPr lang="en-US" smtClean="0"/>
              <a:pPr/>
              <a:t>9/28/2023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69911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9/28/2023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08495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9/28/2023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98656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586B75A-687E-405C-8A0B-8D00578BA2C3}" type="datetimeFigureOut">
              <a:rPr lang="en-US" smtClean="0"/>
              <a:pPr/>
              <a:t>9/28/2023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94825470"/>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 id="2147483864" r:id="rId12"/>
    <p:sldLayoutId id="2147483865" r:id="rId13"/>
    <p:sldLayoutId id="2147483866" r:id="rId14"/>
    <p:sldLayoutId id="2147483867" r:id="rId15"/>
    <p:sldLayoutId id="2147483868"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microsoft.com/office/2018/10/relationships/comments" Target="../comments/modernComment_103_9B15105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chabad.org/library/bible_cdo/aid/9979/jewish/Chapter-15.htm#v2" TargetMode="External"/><Relationship Id="rId2" Type="http://schemas.openxmlformats.org/officeDocument/2006/relationships/hyperlink" Target="https://www.chabad.org/library/bible_cdo/aid/9979/jewish/Chapter-15.htm#v1"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720721"/>
            <a:ext cx="7766936" cy="1646302"/>
          </a:xfrm>
        </p:spPr>
        <p:txBody>
          <a:bodyPr/>
          <a:lstStyle/>
          <a:p>
            <a:r>
              <a:rPr lang="en-US" dirty="0"/>
              <a:t>Finance in History</a:t>
            </a:r>
          </a:p>
        </p:txBody>
      </p:sp>
      <p:sp>
        <p:nvSpPr>
          <p:cNvPr id="3" name="Subtitle 2"/>
          <p:cNvSpPr>
            <a:spLocks noGrp="1"/>
          </p:cNvSpPr>
          <p:nvPr>
            <p:ph type="subTitle" idx="1"/>
          </p:nvPr>
        </p:nvSpPr>
        <p:spPr>
          <a:xfrm>
            <a:off x="1507067" y="3987222"/>
            <a:ext cx="7766936" cy="1096899"/>
          </a:xfrm>
        </p:spPr>
        <p:txBody>
          <a:bodyPr>
            <a:normAutofit/>
          </a:bodyPr>
          <a:lstStyle/>
          <a:p>
            <a:r>
              <a:rPr lang="en-US" dirty="0"/>
              <a:t>Prof. PV Viswanath</a:t>
            </a:r>
          </a:p>
          <a:p>
            <a:r>
              <a:rPr lang="en-US" dirty="0"/>
              <a:t>Finance and Society</a:t>
            </a:r>
          </a:p>
        </p:txBody>
      </p:sp>
    </p:spTree>
    <p:extLst>
      <p:ext uri="{BB962C8B-B14F-4D97-AF65-F5344CB8AC3E}">
        <p14:creationId xmlns:p14="http://schemas.microsoft.com/office/powerpoint/2010/main" val="38783251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Bibliography</a:t>
            </a:r>
          </a:p>
        </p:txBody>
      </p:sp>
      <p:sp>
        <p:nvSpPr>
          <p:cNvPr id="3" name="Content Placeholder 2"/>
          <p:cNvSpPr>
            <a:spLocks noGrp="1"/>
          </p:cNvSpPr>
          <p:nvPr>
            <p:ph idx="1"/>
          </p:nvPr>
        </p:nvSpPr>
        <p:spPr/>
        <p:txBody>
          <a:bodyPr/>
          <a:lstStyle/>
          <a:p>
            <a:r>
              <a:rPr lang="en-US" dirty="0"/>
              <a:t>Powell, Marvin. 1996. “Money in Mesopotamia,” </a:t>
            </a:r>
            <a:r>
              <a:rPr lang="en-US" i="1" dirty="0"/>
              <a:t>Journal of the Economic and Social History of the Orient</a:t>
            </a:r>
            <a:r>
              <a:rPr lang="en-US" dirty="0"/>
              <a:t>, vol. 39, no. 3, pp. 224-242.</a:t>
            </a:r>
          </a:p>
          <a:p>
            <a:endParaRPr lang="en-US" dirty="0"/>
          </a:p>
        </p:txBody>
      </p:sp>
    </p:spTree>
    <p:extLst>
      <p:ext uri="{BB962C8B-B14F-4D97-AF65-F5344CB8AC3E}">
        <p14:creationId xmlns:p14="http://schemas.microsoft.com/office/powerpoint/2010/main" val="2900571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Early currencies</a:t>
            </a:r>
          </a:p>
        </p:txBody>
      </p:sp>
      <p:sp>
        <p:nvSpPr>
          <p:cNvPr id="3" name="Content Placeholder 2"/>
          <p:cNvSpPr>
            <a:spLocks noGrp="1"/>
          </p:cNvSpPr>
          <p:nvPr>
            <p:ph idx="1"/>
          </p:nvPr>
        </p:nvSpPr>
        <p:spPr>
          <a:xfrm>
            <a:off x="677333" y="1232452"/>
            <a:ext cx="8999403" cy="5247861"/>
          </a:xfrm>
        </p:spPr>
        <p:txBody>
          <a:bodyPr>
            <a:normAutofit fontScale="92500" lnSpcReduction="20000"/>
          </a:bodyPr>
          <a:lstStyle/>
          <a:p>
            <a:r>
              <a:rPr lang="en-US" dirty="0"/>
              <a:t>In early Mesopotamia (2200 BCE), barley, lead, copper, bronze, tin, silver and gold were used as currencies, i.e. as standards of value, stores of value and as a means of payment.</a:t>
            </a:r>
          </a:p>
          <a:p>
            <a:r>
              <a:rPr lang="en-US" dirty="0"/>
              <a:t>Storage requires non-perishability, measurement requires easily recognized standard units of size and quality, and transferability requires portability. </a:t>
            </a:r>
          </a:p>
          <a:p>
            <a:r>
              <a:rPr lang="en-US" dirty="0"/>
              <a:t>They were used for the payment of tangible commodities or for non-tangible payments/services, such as taxes, repayment of loans with interest, fines etcetera.</a:t>
            </a:r>
          </a:p>
          <a:p>
            <a:r>
              <a:rPr lang="en-US" dirty="0"/>
              <a:t>Barley, lead and copper/bronze functioned as cheaper monies, while tin was mid-range and silver and gold were high-range monies.</a:t>
            </a:r>
          </a:p>
          <a:p>
            <a:r>
              <a:rPr lang="en-US" dirty="0"/>
              <a:t>Occasionally other things, such as cows, sheep, asses, slaves, household utensils and other objects were also used as money.</a:t>
            </a:r>
          </a:p>
          <a:p>
            <a:r>
              <a:rPr lang="en-US" dirty="0"/>
              <a:t>Grain as money makes sense in agricultural economies.  Why might it </a:t>
            </a:r>
            <a:r>
              <a:rPr lang="en-US" i="1" dirty="0"/>
              <a:t>not </a:t>
            </a:r>
            <a:r>
              <a:rPr lang="en-US" dirty="0"/>
              <a:t>be used?  According to Powell (1996), in northern </a:t>
            </a:r>
            <a:r>
              <a:rPr lang="en-US" dirty="0" err="1"/>
              <a:t>Mesopotomia</a:t>
            </a:r>
            <a:r>
              <a:rPr lang="en-US" dirty="0"/>
              <a:t> (Assyria), rainfall was unpredictable and hence the price of grains fluctuated, leading to a need for a more stable currency in the form of metal.</a:t>
            </a:r>
          </a:p>
          <a:p>
            <a:r>
              <a:rPr lang="en-US" dirty="0"/>
              <a:t>Coins are obvious, but how do we know that a commodity in an archaeological find is money?  The Sumerian sign for shekel (a weight), </a:t>
            </a:r>
            <a:r>
              <a:rPr lang="en-US" i="1" dirty="0"/>
              <a:t>gin</a:t>
            </a:r>
            <a:r>
              <a:rPr lang="en-US" dirty="0"/>
              <a:t>, is also used for axes.  Axe hordes are found everywhere, which suggests that axes must have been used as money, as well.  Note: Not all money is in the form of coins..</a:t>
            </a:r>
          </a:p>
          <a:p>
            <a:r>
              <a:rPr lang="en-US" dirty="0"/>
              <a:t>Similarly, the Chinese symbol for money is a shell: </a:t>
            </a:r>
            <a:r>
              <a:rPr lang="zh-CN" altLang="en-US" dirty="0"/>
              <a:t>貝 （</a:t>
            </a:r>
            <a:r>
              <a:rPr lang="en-US" altLang="zh-CN" dirty="0"/>
              <a:t>in reformed characters,</a:t>
            </a:r>
            <a:r>
              <a:rPr lang="zh-CN" altLang="en-US" dirty="0"/>
              <a:t>贝</a:t>
            </a:r>
            <a:r>
              <a:rPr lang="en-US" altLang="zh-CN" dirty="0"/>
              <a:t>)</a:t>
            </a:r>
            <a:endParaRPr lang="en-US" dirty="0"/>
          </a:p>
        </p:txBody>
      </p:sp>
    </p:spTree>
    <p:extLst>
      <p:ext uri="{BB962C8B-B14F-4D97-AF65-F5344CB8AC3E}">
        <p14:creationId xmlns:p14="http://schemas.microsoft.com/office/powerpoint/2010/main" val="1145699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Cowries and coins</a:t>
            </a:r>
          </a:p>
        </p:txBody>
      </p:sp>
      <p:sp>
        <p:nvSpPr>
          <p:cNvPr id="3" name="Content Placeholder 2"/>
          <p:cNvSpPr>
            <a:spLocks noGrp="1"/>
          </p:cNvSpPr>
          <p:nvPr>
            <p:ph idx="1"/>
          </p:nvPr>
        </p:nvSpPr>
        <p:spPr>
          <a:xfrm>
            <a:off x="677333" y="1304013"/>
            <a:ext cx="8975549" cy="5088835"/>
          </a:xfrm>
        </p:spPr>
        <p:txBody>
          <a:bodyPr>
            <a:normAutofit lnSpcReduction="10000"/>
          </a:bodyPr>
          <a:lstStyle/>
          <a:p>
            <a:r>
              <a:rPr lang="en-US" dirty="0"/>
              <a:t>Silver and gold as money makes sense because they have intrinsic value.</a:t>
            </a:r>
          </a:p>
          <a:p>
            <a:r>
              <a:rPr lang="en-US" dirty="0"/>
              <a:t>But in ancient China, (at least 1200 BCE), cowries were used as money.  Since they have little intrinsic value, they were probably used as part of a symbolic system of value.  However, money also needs to be relatively rare so that its supply is stable.  There is evidence that cowries in ancient China were not easy to come by.</a:t>
            </a:r>
          </a:p>
          <a:p>
            <a:r>
              <a:rPr lang="en-US" dirty="0"/>
              <a:t>They were replaced later on by coinage.  Coins begin to be found around the same time (sixth century BCE) in Greece and in China, and a bit later, in India.</a:t>
            </a:r>
          </a:p>
          <a:p>
            <a:r>
              <a:rPr lang="en-US" dirty="0"/>
              <a:t>Coins are also symbolic, but they have some advantages over cowries.</a:t>
            </a:r>
          </a:p>
          <a:p>
            <a:pPr lvl="1"/>
            <a:r>
              <a:rPr lang="en-US" dirty="0"/>
              <a:t>It is possible to standardize their value and thus to have coins of different denominations and values.</a:t>
            </a:r>
          </a:p>
          <a:p>
            <a:pPr lvl="1"/>
            <a:r>
              <a:rPr lang="en-US" dirty="0"/>
              <a:t>Their supply can be controlled by the issuer, who can also obtain </a:t>
            </a:r>
            <a:r>
              <a:rPr lang="en-US" dirty="0" err="1"/>
              <a:t>seignorage</a:t>
            </a:r>
            <a:r>
              <a:rPr lang="en-US" dirty="0"/>
              <a:t>.  As such, coins imply political authority, which is not necessary for other forms of money.  The issuer/political authority can create demand for coins by requiring payment of taxes in coins.</a:t>
            </a:r>
          </a:p>
          <a:p>
            <a:pPr lvl="1"/>
            <a:r>
              <a:rPr lang="en-US" dirty="0"/>
              <a:t>They also require knowledge of how to melt and cast metals.</a:t>
            </a:r>
          </a:p>
          <a:p>
            <a:r>
              <a:rPr lang="en-US" dirty="0"/>
              <a:t>Q: Why might it be valuable to control the supply of money?</a:t>
            </a:r>
          </a:p>
        </p:txBody>
      </p:sp>
    </p:spTree>
    <p:extLst>
      <p:ext uri="{BB962C8B-B14F-4D97-AF65-F5344CB8AC3E}">
        <p14:creationId xmlns:p14="http://schemas.microsoft.com/office/powerpoint/2010/main" val="2601848919"/>
      </p:ext>
    </p:extLst>
  </p:cSld>
  <p:clrMapOvr>
    <a:masterClrMapping/>
  </p:clrMapOvr>
  <p:extLst>
    <p:ext uri="{6950BFC3-D8DA-4A85-94F7-54DA5524770B}">
      <p188:commentRel xmlns:p188="http://schemas.microsoft.com/office/powerpoint/2018/8/main" r:id="rId2"/>
    </p:ext>
  </p:extLs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Finance and Urbanism</a:t>
            </a:r>
          </a:p>
        </p:txBody>
      </p:sp>
      <p:sp>
        <p:nvSpPr>
          <p:cNvPr id="3" name="Content Placeholder 2"/>
          <p:cNvSpPr>
            <a:spLocks noGrp="1"/>
          </p:cNvSpPr>
          <p:nvPr>
            <p:ph idx="1"/>
          </p:nvPr>
        </p:nvSpPr>
        <p:spPr>
          <a:xfrm>
            <a:off x="677334" y="1359673"/>
            <a:ext cx="8596668" cy="4905955"/>
          </a:xfrm>
        </p:spPr>
        <p:txBody>
          <a:bodyPr>
            <a:normAutofit fontScale="85000" lnSpcReduction="10000"/>
          </a:bodyPr>
          <a:lstStyle/>
          <a:p>
            <a:r>
              <a:rPr lang="en-US" dirty="0"/>
              <a:t>Once human activities were able to produce a surplus, above and beyond what was necessary for subsistence, it was possible to set aside resources from one period to another period, perhaps in the form of excess grain.  </a:t>
            </a:r>
          </a:p>
          <a:p>
            <a:r>
              <a:rPr lang="en-US" dirty="0"/>
              <a:t>This may have allowed individuals to use some of their excess time to create tools to improve production of grain (perhaps, primitive plows) or improve fishing technology (nets) and higher quality manufactured goods such as clothing for one’s own use.</a:t>
            </a:r>
          </a:p>
          <a:p>
            <a:r>
              <a:rPr lang="en-US" dirty="0"/>
              <a:t>The time available over and above what was needed for subsistence could then be used to produce other manufactured goods, such as shoes and clothing, to be used in exchange.</a:t>
            </a:r>
          </a:p>
          <a:p>
            <a:r>
              <a:rPr lang="en-US" dirty="0"/>
              <a:t>This would lead to specialization of labor.</a:t>
            </a:r>
          </a:p>
          <a:p>
            <a:r>
              <a:rPr lang="en-US" dirty="0"/>
              <a:t>The advantages from such trading could then lead to the establishment of settlements such as small towns.</a:t>
            </a:r>
          </a:p>
          <a:p>
            <a:r>
              <a:rPr lang="en-US" dirty="0"/>
              <a:t>In time, such settlements might have grown larger and become cities.</a:t>
            </a:r>
          </a:p>
          <a:p>
            <a:r>
              <a:rPr lang="en-US" dirty="0"/>
              <a:t>Simultaneously, chiefs who wielded political authority may have arisen to create stability and to organize activity in the settlement and its hinterland.  They would have financed their services through demands for taxes, which may have been enforced by the use of military power.</a:t>
            </a:r>
          </a:p>
          <a:p>
            <a:r>
              <a:rPr lang="en-US" dirty="0"/>
              <a:t>There may also have arisen a form of collective insurance, in the form of redistribution of wealth, as needed.</a:t>
            </a:r>
          </a:p>
        </p:txBody>
      </p:sp>
    </p:spTree>
    <p:extLst>
      <p:ext uri="{BB962C8B-B14F-4D97-AF65-F5344CB8AC3E}">
        <p14:creationId xmlns:p14="http://schemas.microsoft.com/office/powerpoint/2010/main" val="2385270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Urbanism in Mesopotamia</a:t>
            </a:r>
          </a:p>
        </p:txBody>
      </p:sp>
      <p:sp>
        <p:nvSpPr>
          <p:cNvPr id="3" name="Content Placeholder 2"/>
          <p:cNvSpPr>
            <a:spLocks noGrp="1"/>
          </p:cNvSpPr>
          <p:nvPr>
            <p:ph idx="1"/>
          </p:nvPr>
        </p:nvSpPr>
        <p:spPr>
          <a:xfrm>
            <a:off x="677334" y="1391479"/>
            <a:ext cx="8596668" cy="4649884"/>
          </a:xfrm>
        </p:spPr>
        <p:txBody>
          <a:bodyPr>
            <a:normAutofit/>
          </a:bodyPr>
          <a:lstStyle/>
          <a:p>
            <a:r>
              <a:rPr lang="en-US" dirty="0"/>
              <a:t>In Mesopotamia, we see a redistributive economy, with the temple at the center.</a:t>
            </a:r>
          </a:p>
          <a:p>
            <a:r>
              <a:rPr lang="en-US" dirty="0"/>
              <a:t>Individuals were required to contribute specified amounts of barley to the temple probably at every harvest.  When they were not able to do so immediately, the obligations were, apparently recorded on clay tablets.  </a:t>
            </a:r>
          </a:p>
          <a:p>
            <a:r>
              <a:rPr lang="en-US" dirty="0"/>
              <a:t>The oldest known credit obligations are lists of individuals and the amount of barley they owe to the temple. One of these lists from the early twenty- fourth century BCE reads like a narration of the worshippers on the </a:t>
            </a:r>
            <a:r>
              <a:rPr lang="en-US" dirty="0" err="1"/>
              <a:t>Warka</a:t>
            </a:r>
            <a:r>
              <a:rPr lang="en-US" dirty="0"/>
              <a:t> Vase (in the temple district of </a:t>
            </a:r>
            <a:r>
              <a:rPr lang="en-US" dirty="0" err="1"/>
              <a:t>Uruk</a:t>
            </a:r>
            <a:r>
              <a:rPr lang="en-US" dirty="0"/>
              <a:t> in Mesopotamia) —naming the supplicants and the amount they are expected to supply to the temple: </a:t>
            </a:r>
          </a:p>
          <a:p>
            <a:pPr lvl="1"/>
            <a:r>
              <a:rPr lang="en-US" dirty="0"/>
              <a:t>“</a:t>
            </a:r>
            <a:r>
              <a:rPr lang="en-US" dirty="0" err="1"/>
              <a:t>Lugid</a:t>
            </a:r>
            <a:r>
              <a:rPr lang="en-US" dirty="0"/>
              <a:t>, the man of the levy, 864 liters of barley, </a:t>
            </a:r>
            <a:r>
              <a:rPr lang="en-US" dirty="0" err="1"/>
              <a:t>Kidu</a:t>
            </a:r>
            <a:r>
              <a:rPr lang="en-US" dirty="0"/>
              <a:t>, the man from </a:t>
            </a:r>
            <a:r>
              <a:rPr lang="en-US" dirty="0" err="1"/>
              <a:t>Bagara</a:t>
            </a:r>
            <a:r>
              <a:rPr lang="en-US" dirty="0"/>
              <a:t>, 720 liters of barley, </a:t>
            </a:r>
            <a:r>
              <a:rPr lang="en-US" dirty="0" err="1"/>
              <a:t>Igizi</a:t>
            </a:r>
            <a:r>
              <a:rPr lang="en-US" dirty="0"/>
              <a:t>, the blacksmith, 720 liters of barley” and so forth. </a:t>
            </a:r>
          </a:p>
          <a:p>
            <a:r>
              <a:rPr lang="en-US" dirty="0"/>
              <a:t>Thus, with the birth of an economy based on central planning and redistribution came indebtedness and taxes.</a:t>
            </a:r>
          </a:p>
        </p:txBody>
      </p:sp>
    </p:spTree>
    <p:extLst>
      <p:ext uri="{BB962C8B-B14F-4D97-AF65-F5344CB8AC3E}">
        <p14:creationId xmlns:p14="http://schemas.microsoft.com/office/powerpoint/2010/main" val="781802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uses of debt in ancient Mesopotamia</a:t>
            </a:r>
          </a:p>
        </p:txBody>
      </p:sp>
      <p:sp>
        <p:nvSpPr>
          <p:cNvPr id="3" name="Content Placeholder 2"/>
          <p:cNvSpPr>
            <a:spLocks noGrp="1"/>
          </p:cNvSpPr>
          <p:nvPr>
            <p:ph idx="1"/>
          </p:nvPr>
        </p:nvSpPr>
        <p:spPr>
          <a:xfrm>
            <a:off x="677334" y="1447801"/>
            <a:ext cx="8596668" cy="4593562"/>
          </a:xfrm>
        </p:spPr>
        <p:txBody>
          <a:bodyPr>
            <a:normAutofit fontScale="92500" lnSpcReduction="10000"/>
          </a:bodyPr>
          <a:lstStyle/>
          <a:p>
            <a:r>
              <a:rPr lang="en-US" dirty="0"/>
              <a:t>Debt allowed borrowers to use money from the future to meet obligations in the present. </a:t>
            </a:r>
          </a:p>
          <a:p>
            <a:r>
              <a:rPr lang="en-US" dirty="0"/>
              <a:t>For example, suppose a farmer suddenly discovered that his or her store of food had spoiled and the harvest was a month away. Without lending and interest, the farmer would have to starve for a month, or depend on the vagaries of charity. However, debt allows the farmer to smooth consumption between the present and the future. In this sense it substitutes for the spoiled grain—it has the effect of moving the future harvest to the present.</a:t>
            </a:r>
          </a:p>
          <a:p>
            <a:r>
              <a:rPr lang="en-US" dirty="0"/>
              <a:t>Smoothing of consumption is only one possible use for a loan. In fact, the technology of borrowing and lending in ancient Mesopotamia depended on the economic system that prevailed at the time. </a:t>
            </a:r>
          </a:p>
          <a:p>
            <a:r>
              <a:rPr lang="en-US" dirty="0"/>
              <a:t>For example, in settings in which the temple or the ruler demanded tax payments, personal loans might have been used to cover a shortfall. </a:t>
            </a:r>
          </a:p>
          <a:p>
            <a:r>
              <a:rPr lang="en-US" dirty="0"/>
              <a:t>In other settings, such as the acquisition of goods and trade, lending in Mesopotamia was part of a complex chain of intermediaries and played a key role in the supply of goods.  This can be seen in the records of a certain </a:t>
            </a:r>
            <a:r>
              <a:rPr lang="en-US" dirty="0" err="1"/>
              <a:t>Turan-ili</a:t>
            </a:r>
            <a:r>
              <a:rPr lang="en-US" dirty="0"/>
              <a:t> in Ur (2042-2031 BCE) who seems to have provided mercantile credit.</a:t>
            </a:r>
          </a:p>
        </p:txBody>
      </p:sp>
    </p:spTree>
    <p:extLst>
      <p:ext uri="{BB962C8B-B14F-4D97-AF65-F5344CB8AC3E}">
        <p14:creationId xmlns:p14="http://schemas.microsoft.com/office/powerpoint/2010/main" val="384366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of debt in early times</a:t>
            </a:r>
          </a:p>
        </p:txBody>
      </p:sp>
      <p:sp>
        <p:nvSpPr>
          <p:cNvPr id="3" name="Content Placeholder 2"/>
          <p:cNvSpPr>
            <a:spLocks noGrp="1"/>
          </p:cNvSpPr>
          <p:nvPr>
            <p:ph idx="1"/>
          </p:nvPr>
        </p:nvSpPr>
        <p:spPr>
          <a:xfrm>
            <a:off x="677334" y="1335819"/>
            <a:ext cx="8596668" cy="4705543"/>
          </a:xfrm>
        </p:spPr>
        <p:txBody>
          <a:bodyPr>
            <a:normAutofit fontScale="92500" lnSpcReduction="10000"/>
          </a:bodyPr>
          <a:lstStyle/>
          <a:p>
            <a:r>
              <a:rPr lang="en-US" dirty="0"/>
              <a:t>We see already in ancient China, that debt was used for the purpose of financing war.</a:t>
            </a:r>
          </a:p>
          <a:p>
            <a:r>
              <a:rPr lang="en-US" dirty="0"/>
              <a:t>The text called </a:t>
            </a:r>
            <a:r>
              <a:rPr lang="en-US" dirty="0" err="1"/>
              <a:t>Guanzi</a:t>
            </a:r>
            <a:r>
              <a:rPr lang="en-US" dirty="0"/>
              <a:t> from the 4</a:t>
            </a:r>
            <a:r>
              <a:rPr lang="en-US" baseline="30000" dirty="0"/>
              <a:t>th</a:t>
            </a:r>
            <a:r>
              <a:rPr lang="en-US" dirty="0"/>
              <a:t> century BCE talks about the financial dealings of Guan </a:t>
            </a:r>
            <a:r>
              <a:rPr lang="en-US" dirty="0" err="1"/>
              <a:t>Zhong</a:t>
            </a:r>
            <a:r>
              <a:rPr lang="en-US" dirty="0"/>
              <a:t>, who financed the defense of the state of Qi by a surtax on the populace, who in turn raised money by borrowing from wealthy nobles.  </a:t>
            </a:r>
          </a:p>
          <a:p>
            <a:r>
              <a:rPr lang="en-US" dirty="0"/>
              <a:t>After the war, Guan Zhong convinced his nobles to forgive the loans.  The problem of extreme indebtedness can be seen in other texts, as well, such as the Jewish Bible (Deuteronomy).  </a:t>
            </a:r>
          </a:p>
          <a:p>
            <a:pPr lvl="1"/>
            <a:r>
              <a:rPr lang="en-US" u="sng" dirty="0">
                <a:hlinkClick r:id="rId2"/>
              </a:rPr>
              <a:t>1</a:t>
            </a:r>
            <a:r>
              <a:rPr lang="en-US" u="sng" dirty="0"/>
              <a:t> </a:t>
            </a:r>
            <a:r>
              <a:rPr lang="en-US" dirty="0"/>
              <a:t>At the end of seven years you will make a release.</a:t>
            </a:r>
          </a:p>
          <a:p>
            <a:pPr lvl="1"/>
            <a:r>
              <a:rPr lang="en-US" u="sng" dirty="0">
                <a:hlinkClick r:id="rId3"/>
              </a:rPr>
              <a:t>2</a:t>
            </a:r>
            <a:r>
              <a:rPr lang="en-US" u="sng" dirty="0"/>
              <a:t> </a:t>
            </a:r>
            <a:r>
              <a:rPr lang="en-US" dirty="0"/>
              <a:t>And this is the manner of the release; to release the hand of every creditor from what he lent his friend; he shall not exact from his friend or his brother, because time of the release for the Lord has arrived.</a:t>
            </a:r>
          </a:p>
          <a:p>
            <a:r>
              <a:rPr lang="en-US" dirty="0"/>
              <a:t>There is evidence of debt cancellation in Mesopotamia as far back as 2400 BC, in the city of Lagash (Sumer). The most recent instance dates back to 1400 B.C. in </a:t>
            </a:r>
            <a:r>
              <a:rPr lang="en-US" dirty="0" err="1"/>
              <a:t>Nuzi</a:t>
            </a:r>
            <a:r>
              <a:rPr lang="en-US" dirty="0"/>
              <a:t>. In all, historians have identified with certainty about thirty general debt cancellations in Mesopotamia from 2400 to 1400 BC. </a:t>
            </a:r>
          </a:p>
          <a:p>
            <a:endParaRPr lang="en-US" dirty="0"/>
          </a:p>
        </p:txBody>
      </p:sp>
    </p:spTree>
    <p:extLst>
      <p:ext uri="{BB962C8B-B14F-4D97-AF65-F5344CB8AC3E}">
        <p14:creationId xmlns:p14="http://schemas.microsoft.com/office/powerpoint/2010/main" val="974169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5529" y="252989"/>
            <a:ext cx="8596668" cy="838200"/>
          </a:xfrm>
        </p:spPr>
        <p:txBody>
          <a:bodyPr/>
          <a:lstStyle/>
          <a:p>
            <a:r>
              <a:rPr lang="en-US" dirty="0"/>
              <a:t>Recording of debt contracts</a:t>
            </a:r>
          </a:p>
        </p:txBody>
      </p:sp>
      <p:sp>
        <p:nvSpPr>
          <p:cNvPr id="3" name="Content Placeholder 2"/>
          <p:cNvSpPr>
            <a:spLocks noGrp="1"/>
          </p:cNvSpPr>
          <p:nvPr>
            <p:ph idx="1"/>
          </p:nvPr>
        </p:nvSpPr>
        <p:spPr>
          <a:xfrm>
            <a:off x="780701" y="1174438"/>
            <a:ext cx="8596668" cy="2697848"/>
          </a:xfrm>
        </p:spPr>
        <p:txBody>
          <a:bodyPr/>
          <a:lstStyle/>
          <a:p>
            <a:r>
              <a:rPr lang="en-US" dirty="0"/>
              <a:t>In Mesopotamia, IOUs were recorded on baked clay tablets.</a:t>
            </a:r>
          </a:p>
          <a:p>
            <a:r>
              <a:rPr lang="en-US" dirty="0"/>
              <a:t>In China, bamboo tally sticks were used:  A text would be written on the smooth outer surface of a large piece of bamboo, and then this was split in two, parallel to the grain. The two parts were then able to be uniquely matched against each other when the loan was either paid or disputed. </a:t>
            </a:r>
          </a:p>
          <a:p>
            <a:r>
              <a:rPr lang="en-US" dirty="0"/>
              <a:t>Thus, whether it was clay or bamboo, financiers developed a verification technology for financial contracting using the natural resources at hand.</a:t>
            </a:r>
          </a:p>
          <a:p>
            <a:r>
              <a:rPr lang="en-US" dirty="0"/>
              <a:t>The English word, tally, meaning calculate comes from the tally stick.</a:t>
            </a:r>
          </a:p>
        </p:txBody>
      </p:sp>
      <p:pic>
        <p:nvPicPr>
          <p:cNvPr id="4" name="Picture 2" descr="Medieval tally sticks. circa 129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3521" y="3955535"/>
            <a:ext cx="4281906" cy="2408573"/>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3270767" y="4778733"/>
            <a:ext cx="6106602" cy="646331"/>
          </a:xfrm>
          <a:prstGeom prst="rect">
            <a:avLst/>
          </a:prstGeom>
          <a:noFill/>
        </p:spPr>
        <p:txBody>
          <a:bodyPr wrap="square" rtlCol="0">
            <a:spAutoFit/>
          </a:bodyPr>
          <a:lstStyle/>
          <a:p>
            <a:r>
              <a:rPr lang="en-US" dirty="0"/>
              <a:t>Tally sticks, circa 1299, showing accounts of the bailiff of Ralph de Manton of </a:t>
            </a:r>
            <a:r>
              <a:rPr lang="en-US" dirty="0" err="1"/>
              <a:t>Ufford</a:t>
            </a:r>
            <a:r>
              <a:rPr lang="en-US" dirty="0"/>
              <a:t> Church, Northampton</a:t>
            </a:r>
          </a:p>
        </p:txBody>
      </p:sp>
    </p:spTree>
    <p:extLst>
      <p:ext uri="{BB962C8B-B14F-4D97-AF65-F5344CB8AC3E}">
        <p14:creationId xmlns:p14="http://schemas.microsoft.com/office/powerpoint/2010/main" val="2711432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Recording of debt contracts</a:t>
            </a:r>
          </a:p>
        </p:txBody>
      </p:sp>
      <p:sp>
        <p:nvSpPr>
          <p:cNvPr id="3" name="Content Placeholder 2"/>
          <p:cNvSpPr>
            <a:spLocks noGrp="1"/>
          </p:cNvSpPr>
          <p:nvPr>
            <p:ph idx="1"/>
          </p:nvPr>
        </p:nvSpPr>
        <p:spPr>
          <a:xfrm>
            <a:off x="677334" y="1659467"/>
            <a:ext cx="8596668" cy="4381895"/>
          </a:xfrm>
        </p:spPr>
        <p:txBody>
          <a:bodyPr/>
          <a:lstStyle/>
          <a:p>
            <a:r>
              <a:rPr lang="en-US" dirty="0"/>
              <a:t>Loans were, no doubt, made even before the advent of cities.  However, when individuals lived next to each other and knew each other, loans may have been made as part of a mutual support system and may well have not borne interest.  Loans may have been made in money, but perhaps also in kind, such as grain loans to tide over one’s neighbor.</a:t>
            </a:r>
          </a:p>
          <a:p>
            <a:r>
              <a:rPr lang="en-US" dirty="0"/>
              <a:t>However, with the advent of cities where large numbers of individuals lived and there was a certain amount of impersonality, it became necessary to record loans and not depend upon reciprocity.</a:t>
            </a:r>
          </a:p>
          <a:p>
            <a:r>
              <a:rPr lang="en-US" dirty="0"/>
              <a:t>While urbanization required such formalized loans, they, in turn, may have facilitated trade and exchange and encouraged the development of cities and even greater efficiencies in production and exchange.</a:t>
            </a:r>
          </a:p>
        </p:txBody>
      </p:sp>
    </p:spTree>
    <p:extLst>
      <p:ext uri="{BB962C8B-B14F-4D97-AF65-F5344CB8AC3E}">
        <p14:creationId xmlns:p14="http://schemas.microsoft.com/office/powerpoint/2010/main" val="227748155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4E81107FE0A704B8458C943278B4E1F" ma:contentTypeVersion="14" ma:contentTypeDescription="Create a new document." ma:contentTypeScope="" ma:versionID="2fd5a7cb21a3863c95711824125798b0">
  <xsd:schema xmlns:xsd="http://www.w3.org/2001/XMLSchema" xmlns:xs="http://www.w3.org/2001/XMLSchema" xmlns:p="http://schemas.microsoft.com/office/2006/metadata/properties" xmlns:ns3="bcb18cd9-2614-41de-a438-05e8f58d2b4e" xmlns:ns4="9cd9834e-9656-4a9f-bc4d-b5b5e1a3e387" targetNamespace="http://schemas.microsoft.com/office/2006/metadata/properties" ma:root="true" ma:fieldsID="c5f30785e1c3662c84abbf26b6bac5bb" ns3:_="" ns4:_="">
    <xsd:import namespace="bcb18cd9-2614-41de-a438-05e8f58d2b4e"/>
    <xsd:import namespace="9cd9834e-9656-4a9f-bc4d-b5b5e1a3e38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b18cd9-2614-41de-a438-05e8f58d2b4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cd9834e-9656-4a9f-bc4d-b5b5e1a3e38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AF76D98-1643-41EA-88DB-A61362FB0658}">
  <ds:schemaRefs>
    <ds:schemaRef ds:uri="http://purl.org/dc/elements/1.1/"/>
    <ds:schemaRef ds:uri="http://schemas.microsoft.com/office/2006/metadata/properties"/>
    <ds:schemaRef ds:uri="bcb18cd9-2614-41de-a438-05e8f58d2b4e"/>
    <ds:schemaRef ds:uri="http://www.w3.org/XML/1998/namespace"/>
    <ds:schemaRef ds:uri="http://schemas.microsoft.com/office/2006/documentManagement/types"/>
    <ds:schemaRef ds:uri="http://purl.org/dc/terms/"/>
    <ds:schemaRef ds:uri="http://schemas.openxmlformats.org/package/2006/metadata/core-properties"/>
    <ds:schemaRef ds:uri="9cd9834e-9656-4a9f-bc4d-b5b5e1a3e387"/>
    <ds:schemaRef ds:uri="http://schemas.microsoft.com/office/infopath/2007/PartnerControls"/>
    <ds:schemaRef ds:uri="http://purl.org/dc/dcmitype/"/>
  </ds:schemaRefs>
</ds:datastoreItem>
</file>

<file path=customXml/itemProps2.xml><?xml version="1.0" encoding="utf-8"?>
<ds:datastoreItem xmlns:ds="http://schemas.openxmlformats.org/officeDocument/2006/customXml" ds:itemID="{34119612-8766-4260-A0AC-35EDB42A7A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b18cd9-2614-41de-a438-05e8f58d2b4e"/>
    <ds:schemaRef ds:uri="9cd9834e-9656-4a9f-bc4d-b5b5e1a3e38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2D4AEE4-A3E5-4809-A799-7EB07E2DBFE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4769</TotalTime>
  <Words>1705</Words>
  <Application>Microsoft Office PowerPoint</Application>
  <PresentationFormat>Widescreen</PresentationFormat>
  <Paragraphs>61</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Trebuchet MS</vt:lpstr>
      <vt:lpstr>Wingdings 3</vt:lpstr>
      <vt:lpstr>Facet</vt:lpstr>
      <vt:lpstr>Finance in History</vt:lpstr>
      <vt:lpstr>Early currencies</vt:lpstr>
      <vt:lpstr>Cowries and coins</vt:lpstr>
      <vt:lpstr>Finance and Urbanism</vt:lpstr>
      <vt:lpstr>Urbanism in Mesopotamia</vt:lpstr>
      <vt:lpstr>The uses of debt in ancient Mesopotamia</vt:lpstr>
      <vt:lpstr>Examples of debt in early times</vt:lpstr>
      <vt:lpstr>Recording of debt contracts</vt:lpstr>
      <vt:lpstr>Recording of debt contracts</vt:lpstr>
      <vt:lpstr>Bibliography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Origins of Banking</dc:title>
  <dc:creator>Viswanath, Prof. P.V.</dc:creator>
  <cp:lastModifiedBy>Viswanath, Prof. P.V.</cp:lastModifiedBy>
  <cp:revision>54</cp:revision>
  <cp:lastPrinted>2022-09-20T23:46:00Z</cp:lastPrinted>
  <dcterms:created xsi:type="dcterms:W3CDTF">2021-09-20T22:03:42Z</dcterms:created>
  <dcterms:modified xsi:type="dcterms:W3CDTF">2023-09-28T16:38:08Z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0x01010004E81107FE0A704B8458C943278B4E1F</vt:lpwstr>
  </property>
</Properties>
</file>