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4" r:id="rId4"/>
  </p:sldMasterIdLst>
  <p:notesMasterIdLst>
    <p:notesMasterId r:id="rId55"/>
  </p:notesMasterIdLst>
  <p:handoutMasterIdLst>
    <p:handoutMasterId r:id="rId56"/>
  </p:handoutMasterIdLst>
  <p:sldIdLst>
    <p:sldId id="256" r:id="rId5"/>
    <p:sldId id="323" r:id="rId6"/>
    <p:sldId id="322" r:id="rId7"/>
    <p:sldId id="257" r:id="rId8"/>
    <p:sldId id="320" r:id="rId9"/>
    <p:sldId id="258" r:id="rId10"/>
    <p:sldId id="306" r:id="rId11"/>
    <p:sldId id="307" r:id="rId12"/>
    <p:sldId id="308" r:id="rId13"/>
    <p:sldId id="309" r:id="rId14"/>
    <p:sldId id="283" r:id="rId15"/>
    <p:sldId id="321" r:id="rId16"/>
    <p:sldId id="261" r:id="rId17"/>
    <p:sldId id="270" r:id="rId18"/>
    <p:sldId id="271" r:id="rId19"/>
    <p:sldId id="269" r:id="rId20"/>
    <p:sldId id="265" r:id="rId21"/>
    <p:sldId id="296" r:id="rId22"/>
    <p:sldId id="273" r:id="rId23"/>
    <p:sldId id="274" r:id="rId24"/>
    <p:sldId id="275" r:id="rId25"/>
    <p:sldId id="276" r:id="rId26"/>
    <p:sldId id="302" r:id="rId27"/>
    <p:sldId id="298" r:id="rId28"/>
    <p:sldId id="299" r:id="rId29"/>
    <p:sldId id="297" r:id="rId30"/>
    <p:sldId id="287" r:id="rId31"/>
    <p:sldId id="259" r:id="rId32"/>
    <p:sldId id="264" r:id="rId33"/>
    <p:sldId id="272" r:id="rId34"/>
    <p:sldId id="284" r:id="rId35"/>
    <p:sldId id="277" r:id="rId36"/>
    <p:sldId id="300" r:id="rId37"/>
    <p:sldId id="301" r:id="rId38"/>
    <p:sldId id="292" r:id="rId39"/>
    <p:sldId id="289" r:id="rId40"/>
    <p:sldId id="290" r:id="rId41"/>
    <p:sldId id="291" r:id="rId42"/>
    <p:sldId id="310" r:id="rId43"/>
    <p:sldId id="294" r:id="rId44"/>
    <p:sldId id="295" r:id="rId45"/>
    <p:sldId id="319" r:id="rId46"/>
    <p:sldId id="311" r:id="rId47"/>
    <p:sldId id="312" r:id="rId48"/>
    <p:sldId id="313" r:id="rId49"/>
    <p:sldId id="314" r:id="rId50"/>
    <p:sldId id="315" r:id="rId51"/>
    <p:sldId id="316" r:id="rId52"/>
    <p:sldId id="317" r:id="rId53"/>
    <p:sldId id="318" r:id="rId54"/>
  </p:sldIdLst>
  <p:sldSz cx="9144000" cy="6858000" type="screen4x3"/>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436" autoAdjust="0"/>
    <p:restoredTop sz="90929"/>
  </p:normalViewPr>
  <p:slideViewPr>
    <p:cSldViewPr>
      <p:cViewPr varScale="1">
        <p:scale>
          <a:sx n="78" d="100"/>
          <a:sy n="78" d="100"/>
        </p:scale>
        <p:origin x="792"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notesMaster" Target="notesMasters/notes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viewProps" Target="viewProp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presProps" Target="presProp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1026"/>
          <p:cNvSpPr>
            <a:spLocks noGrp="1" noChangeArrowheads="1"/>
          </p:cNvSpPr>
          <p:nvPr>
            <p:ph type="hdr" sz="quarter"/>
          </p:nvPr>
        </p:nvSpPr>
        <p:spPr bwMode="auto">
          <a:xfrm>
            <a:off x="0"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77827" name="Rectangle 1027"/>
          <p:cNvSpPr>
            <a:spLocks noGrp="1" noChangeArrowheads="1"/>
          </p:cNvSpPr>
          <p:nvPr>
            <p:ph type="dt" sz="quarter" idx="1"/>
          </p:nvPr>
        </p:nvSpPr>
        <p:spPr bwMode="auto">
          <a:xfrm>
            <a:off x="3938166"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77828" name="Rectangle 1028"/>
          <p:cNvSpPr>
            <a:spLocks noGrp="1" noChangeArrowheads="1"/>
          </p:cNvSpPr>
          <p:nvPr>
            <p:ph type="ftr" sz="quarter" idx="2"/>
          </p:nvPr>
        </p:nvSpPr>
        <p:spPr bwMode="auto">
          <a:xfrm>
            <a:off x="0"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7829" name="Rectangle 1029"/>
          <p:cNvSpPr>
            <a:spLocks noGrp="1" noChangeArrowheads="1"/>
          </p:cNvSpPr>
          <p:nvPr>
            <p:ph type="sldNum" sz="quarter" idx="3"/>
          </p:nvPr>
        </p:nvSpPr>
        <p:spPr bwMode="auto">
          <a:xfrm>
            <a:off x="3938166"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FED4F9A-F977-4D94-AAF4-605D8F8E1BBD}" type="slidenum">
              <a:rPr lang="en-US"/>
              <a:pPr/>
              <a:t>‹#›</a:t>
            </a:fld>
            <a:endParaRPr lang="en-US"/>
          </a:p>
        </p:txBody>
      </p:sp>
    </p:spTree>
    <p:extLst>
      <p:ext uri="{BB962C8B-B14F-4D97-AF65-F5344CB8AC3E}">
        <p14:creationId xmlns:p14="http://schemas.microsoft.com/office/powerpoint/2010/main" val="25272342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5603" name="Rectangle 3"/>
          <p:cNvSpPr>
            <a:spLocks noGrp="1" noChangeArrowheads="1"/>
          </p:cNvSpPr>
          <p:nvPr>
            <p:ph type="dt" idx="1"/>
          </p:nvPr>
        </p:nvSpPr>
        <p:spPr bwMode="auto">
          <a:xfrm>
            <a:off x="3938166"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5604" name="Rectangle 4"/>
          <p:cNvSpPr>
            <a:spLocks noGrp="1" noRot="1" noChangeAspect="1" noChangeArrowheads="1" noTextEdit="1"/>
          </p:cNvSpPr>
          <p:nvPr>
            <p:ph type="sldImg" idx="2"/>
          </p:nvPr>
        </p:nvSpPr>
        <p:spPr bwMode="auto">
          <a:xfrm>
            <a:off x="1169988" y="695325"/>
            <a:ext cx="4611687" cy="34607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5605" name="Rectangle 5"/>
          <p:cNvSpPr>
            <a:spLocks noGrp="1" noChangeArrowheads="1"/>
          </p:cNvSpPr>
          <p:nvPr>
            <p:ph type="body" sz="quarter" idx="3"/>
          </p:nvPr>
        </p:nvSpPr>
        <p:spPr bwMode="auto">
          <a:xfrm>
            <a:off x="926257" y="4387533"/>
            <a:ext cx="5097562" cy="415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606" name="Rectangle 6"/>
          <p:cNvSpPr>
            <a:spLocks noGrp="1" noChangeArrowheads="1"/>
          </p:cNvSpPr>
          <p:nvPr>
            <p:ph type="ftr" sz="quarter" idx="4"/>
          </p:nvPr>
        </p:nvSpPr>
        <p:spPr bwMode="auto">
          <a:xfrm>
            <a:off x="0"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5607" name="Rectangle 7"/>
          <p:cNvSpPr>
            <a:spLocks noGrp="1" noChangeArrowheads="1"/>
          </p:cNvSpPr>
          <p:nvPr>
            <p:ph type="sldNum" sz="quarter" idx="5"/>
          </p:nvPr>
        </p:nvSpPr>
        <p:spPr bwMode="auto">
          <a:xfrm>
            <a:off x="3938166"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285BE07-1063-4A16-A4AC-7B064B5EA1F4}" type="slidenum">
              <a:rPr lang="en-US"/>
              <a:pPr/>
              <a:t>‹#›</a:t>
            </a:fld>
            <a:endParaRPr lang="en-US"/>
          </a:p>
        </p:txBody>
      </p:sp>
    </p:spTree>
    <p:extLst>
      <p:ext uri="{BB962C8B-B14F-4D97-AF65-F5344CB8AC3E}">
        <p14:creationId xmlns:p14="http://schemas.microsoft.com/office/powerpoint/2010/main" val="214395915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D12AA9-276E-4F97-9326-FA2B24974F5C}" type="slidenum">
              <a:rPr lang="en-US"/>
              <a:pPr/>
              <a:t>1</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27622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Atif</a:t>
            </a:r>
            <a:r>
              <a:rPr lang="en-US" dirty="0" smtClean="0"/>
              <a:t> </a:t>
            </a:r>
            <a:r>
              <a:rPr lang="en-US" dirty="0" err="1" smtClean="0"/>
              <a:t>Mian</a:t>
            </a:r>
            <a:r>
              <a:rPr lang="en-US" dirty="0" smtClean="0"/>
              <a:t> and Amir Sufi connect the use of debt to increased</a:t>
            </a:r>
            <a:r>
              <a:rPr lang="en-US" baseline="0" dirty="0" smtClean="0"/>
              <a:t> inequality</a:t>
            </a:r>
            <a:endParaRPr lang="en-US" dirty="0"/>
          </a:p>
        </p:txBody>
      </p:sp>
      <p:sp>
        <p:nvSpPr>
          <p:cNvPr id="4" name="Slide Number Placeholder 3"/>
          <p:cNvSpPr>
            <a:spLocks noGrp="1"/>
          </p:cNvSpPr>
          <p:nvPr>
            <p:ph type="sldNum" sz="quarter" idx="10"/>
          </p:nvPr>
        </p:nvSpPr>
        <p:spPr/>
        <p:txBody>
          <a:bodyPr/>
          <a:lstStyle/>
          <a:p>
            <a:fld id="{F285BE07-1063-4A16-A4AC-7B064B5EA1F4}" type="slidenum">
              <a:rPr lang="en-US" smtClean="0"/>
              <a:pPr/>
              <a:t>48</a:t>
            </a:fld>
            <a:endParaRPr lang="en-US"/>
          </a:p>
        </p:txBody>
      </p:sp>
    </p:spTree>
    <p:extLst>
      <p:ext uri="{BB962C8B-B14F-4D97-AF65-F5344CB8AC3E}">
        <p14:creationId xmlns:p14="http://schemas.microsoft.com/office/powerpoint/2010/main" val="2497142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5EE559-2D84-4368-8258-93C654956DFC}"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5452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A0E70-D1CE-4AB2-9B11-054A9120BD4F}" type="slidenum">
              <a:rPr lang="en-US" smtClean="0"/>
              <a:pPr/>
              <a:t>‹#›</a:t>
            </a:fld>
            <a:endParaRPr lang="en-US"/>
          </a:p>
        </p:txBody>
      </p:sp>
    </p:spTree>
    <p:extLst>
      <p:ext uri="{BB962C8B-B14F-4D97-AF65-F5344CB8AC3E}">
        <p14:creationId xmlns:p14="http://schemas.microsoft.com/office/powerpoint/2010/main" val="1378804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30817-2076-48A7-8335-72EAAD984B00}" type="slidenum">
              <a:rPr lang="en-US" smtClean="0"/>
              <a:pPr/>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4137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7290054" cy="786384"/>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768096" y="1295400"/>
            <a:ext cx="7290055" cy="5013960"/>
          </a:xfrm>
        </p:spPr>
        <p:txBody>
          <a:bodyPr/>
          <a:lstStyle>
            <a:lvl1pPr>
              <a:defRPr sz="2400"/>
            </a:lvl1pPr>
            <a:lvl2pPr>
              <a:defRPr sz="2200"/>
            </a:lvl2pPr>
            <a:lvl3pPr>
              <a:defRPr sz="2000"/>
            </a:lvl3pPr>
            <a:lvl4pPr>
              <a:defRPr sz="1800"/>
            </a:lvl4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BEC06B-5048-4FD6-866A-4691EAAA9F96}" type="slidenum">
              <a:rPr lang="en-US" smtClean="0"/>
              <a:pPr/>
              <a:t>‹#›</a:t>
            </a:fld>
            <a:endParaRPr lang="en-US"/>
          </a:p>
        </p:txBody>
      </p:sp>
    </p:spTree>
    <p:extLst>
      <p:ext uri="{BB962C8B-B14F-4D97-AF65-F5344CB8AC3E}">
        <p14:creationId xmlns:p14="http://schemas.microsoft.com/office/powerpoint/2010/main" val="3882026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2F9468-BCF1-472B-8D30-9B1D9B4EA6CC}"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6242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C1CD5E-5141-49AE-9E5C-68D06D2BE301}" type="slidenum">
              <a:rPr lang="en-US" smtClean="0"/>
              <a:pPr/>
              <a:t>‹#›</a:t>
            </a:fld>
            <a:endParaRPr lang="en-US"/>
          </a:p>
        </p:txBody>
      </p:sp>
    </p:spTree>
    <p:extLst>
      <p:ext uri="{BB962C8B-B14F-4D97-AF65-F5344CB8AC3E}">
        <p14:creationId xmlns:p14="http://schemas.microsoft.com/office/powerpoint/2010/main" val="1905556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B85460-4A7A-496B-889C-397987D79ED3}" type="slidenum">
              <a:rPr lang="en-US" smtClean="0"/>
              <a:pPr/>
              <a:t>‹#›</a:t>
            </a:fld>
            <a:endParaRPr lang="en-US"/>
          </a:p>
        </p:txBody>
      </p:sp>
    </p:spTree>
    <p:extLst>
      <p:ext uri="{BB962C8B-B14F-4D97-AF65-F5344CB8AC3E}">
        <p14:creationId xmlns:p14="http://schemas.microsoft.com/office/powerpoint/2010/main" val="2507644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FCF3F5-B434-4097-AA6F-A6C8D64639BF}" type="slidenum">
              <a:rPr lang="en-US" smtClean="0"/>
              <a:pPr/>
              <a:t>‹#›</a:t>
            </a:fld>
            <a:endParaRPr lang="en-US"/>
          </a:p>
        </p:txBody>
      </p:sp>
    </p:spTree>
    <p:extLst>
      <p:ext uri="{BB962C8B-B14F-4D97-AF65-F5344CB8AC3E}">
        <p14:creationId xmlns:p14="http://schemas.microsoft.com/office/powerpoint/2010/main" val="1804403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0AEFFC-E1B4-4988-8441-D39057653438}" type="slidenum">
              <a:rPr lang="en-US" smtClean="0"/>
              <a:pPr/>
              <a:t>‹#›</a:t>
            </a:fld>
            <a:endParaRPr lang="en-US"/>
          </a:p>
        </p:txBody>
      </p:sp>
    </p:spTree>
    <p:extLst>
      <p:ext uri="{BB962C8B-B14F-4D97-AF65-F5344CB8AC3E}">
        <p14:creationId xmlns:p14="http://schemas.microsoft.com/office/powerpoint/2010/main" val="3723071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8E8BCF-A1C5-471F-963F-459BD46F825B}" type="slidenum">
              <a:rPr lang="en-US" smtClean="0"/>
              <a:pPr/>
              <a:t>‹#›</a:t>
            </a:fld>
            <a:endParaRPr lang="en-US"/>
          </a:p>
        </p:txBody>
      </p:sp>
    </p:spTree>
    <p:extLst>
      <p:ext uri="{BB962C8B-B14F-4D97-AF65-F5344CB8AC3E}">
        <p14:creationId xmlns:p14="http://schemas.microsoft.com/office/powerpoint/2010/main" val="2426507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4A001B-AA65-4345-8038-A744E5E8F136}"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4532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EFC2E7C-25D8-4C0C-8624-0082DBF58872}" type="slidenum">
              <a:rPr lang="en-US" smtClean="0"/>
              <a:pPr/>
              <a:t>‹#›</a:t>
            </a:fld>
            <a:endParaRPr 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3494247"/>
      </p:ext>
    </p:extLst>
  </p:cSld>
  <p:clrMap bg1="lt1" tx1="dk1" bg2="lt2" tx2="dk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 id="2147483855"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money.cnn.com/news/specials/storysupplement/bankbailout/"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hyperlink" Target="https://www.researchgate.net/publication/309154826_Financing_Home_Ownership_Origins_and_Evolution_of_Mortgage_Securitization_Public_Policy_Financial_Innovations_and_Crise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hyperlink" Target="https://www.researchgate.net/publication/309154826_Financing_Home_Ownership_Origins_and_Evolution_of_Mortgage_Securitization_Public_Policy_Financial_Innovations_and_Crises"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mercatus.org/publication/brief-history-credit-rating-agencies-how-financial-regulation-entrenched-industrys-role"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online.wsj.com/article/SB120787287341306591.htm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www.mckinsey.com/~/media/mckinsey/business%20functions/strategy%20and%20corporate%20finance/our%20insights/rising%20corporate%20debt%20peril%20or%20promise/rising-corporate-debt-peril-or-promise-web-final.ash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www.newyorker.com/magazine/2010/07/26/the-volcker-rule"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3352800" y="5257800"/>
            <a:ext cx="6781800" cy="523220"/>
          </a:xfrm>
        </p:spPr>
        <p:txBody>
          <a:bodyPr>
            <a:normAutofit fontScale="90000"/>
          </a:bodyPr>
          <a:lstStyle/>
          <a:p>
            <a:pPr algn="ctr"/>
            <a:r>
              <a:rPr lang="en-US" dirty="0" smtClean="0">
                <a:effectLst/>
              </a:rPr>
              <a:t>Financial crisis of 2008</a:t>
            </a:r>
            <a:br>
              <a:rPr lang="en-US" dirty="0" smtClean="0">
                <a:effectLst/>
              </a:rPr>
            </a:br>
            <a:r>
              <a:rPr lang="en-US" dirty="0"/>
              <a:t/>
            </a:r>
            <a:br>
              <a:rPr lang="en-US" dirty="0"/>
            </a:br>
            <a:r>
              <a:rPr lang="en-US" dirty="0" smtClean="0"/>
              <a:t>causes and effects</a:t>
            </a:r>
            <a:endParaRPr lang="en-US" dirty="0">
              <a:effectLst/>
            </a:endParaRPr>
          </a:p>
        </p:txBody>
      </p:sp>
      <p:sp>
        <p:nvSpPr>
          <p:cNvPr id="21507" name="Rectangle 3"/>
          <p:cNvSpPr>
            <a:spLocks noGrp="1" noChangeArrowheads="1"/>
          </p:cNvSpPr>
          <p:nvPr>
            <p:ph type="subTitle" idx="1"/>
          </p:nvPr>
        </p:nvSpPr>
        <p:spPr>
          <a:xfrm>
            <a:off x="457200" y="4572000"/>
            <a:ext cx="6096000" cy="1676400"/>
          </a:xfrm>
        </p:spPr>
        <p:txBody>
          <a:bodyPr>
            <a:normAutofit/>
          </a:bodyPr>
          <a:lstStyle/>
          <a:p>
            <a:endParaRPr lang="en-US" sz="2400" dirty="0"/>
          </a:p>
          <a:p>
            <a:r>
              <a:rPr lang="en-US" sz="2000" dirty="0" smtClean="0"/>
              <a:t>Prof. P.V. Viswanath</a:t>
            </a:r>
            <a:endParaRPr lang="en-US" sz="2400" dirty="0" smtClean="0"/>
          </a:p>
          <a:p>
            <a:r>
              <a:rPr lang="en-US" sz="2400" b="1" dirty="0" smtClean="0"/>
              <a:t>Finance and Society</a:t>
            </a:r>
            <a:endParaRPr lang="en-US" sz="2400" dirty="0"/>
          </a:p>
          <a:p>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 standards relaxation</a:t>
            </a:r>
            <a:endParaRPr lang="en-US" dirty="0"/>
          </a:p>
        </p:txBody>
      </p:sp>
      <p:sp>
        <p:nvSpPr>
          <p:cNvPr id="3" name="Content Placeholder 2"/>
          <p:cNvSpPr>
            <a:spLocks noGrp="1"/>
          </p:cNvSpPr>
          <p:nvPr>
            <p:ph idx="1"/>
          </p:nvPr>
        </p:nvSpPr>
        <p:spPr>
          <a:xfrm>
            <a:off x="768096" y="4490574"/>
            <a:ext cx="7918703" cy="1529225"/>
          </a:xfrm>
        </p:spPr>
        <p:txBody>
          <a:bodyPr>
            <a:normAutofit fontScale="92500"/>
          </a:bodyPr>
          <a:lstStyle/>
          <a:p>
            <a:r>
              <a:rPr lang="en-US" dirty="0" smtClean="0"/>
              <a:t>Credit standards were relaxed to facilitate more and more borrowing by homeowners.</a:t>
            </a:r>
          </a:p>
          <a:p>
            <a:r>
              <a:rPr lang="en-US" dirty="0" smtClean="0"/>
              <a:t>In addition, borrowers portfolios became more and more risky because of the use of interest-only and adjustable rate mortgages.</a:t>
            </a:r>
          </a:p>
        </p:txBody>
      </p:sp>
      <p:pic>
        <p:nvPicPr>
          <p:cNvPr id="4" name="Picture 3"/>
          <p:cNvPicPr>
            <a:picLocks noChangeAspect="1"/>
          </p:cNvPicPr>
          <p:nvPr/>
        </p:nvPicPr>
        <p:blipFill>
          <a:blip r:embed="rId2"/>
          <a:stretch>
            <a:fillRect/>
          </a:stretch>
        </p:blipFill>
        <p:spPr>
          <a:xfrm>
            <a:off x="990600" y="1219200"/>
            <a:ext cx="7280896" cy="3143359"/>
          </a:xfrm>
          <a:prstGeom prst="rect">
            <a:avLst/>
          </a:prstGeom>
        </p:spPr>
      </p:pic>
    </p:spTree>
    <p:extLst>
      <p:ext uri="{BB962C8B-B14F-4D97-AF65-F5344CB8AC3E}">
        <p14:creationId xmlns:p14="http://schemas.microsoft.com/office/powerpoint/2010/main" val="25207485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7290054" cy="4114800"/>
          </a:xfrm>
        </p:spPr>
        <p:txBody>
          <a:bodyPr/>
          <a:lstStyle/>
          <a:p>
            <a:r>
              <a:rPr lang="en-US" dirty="0" smtClean="0"/>
              <a:t>Excess debt creation: supply side</a:t>
            </a:r>
            <a:br>
              <a:rPr lang="en-US" dirty="0" smtClean="0"/>
            </a:br>
            <a:r>
              <a:rPr lang="en-US" dirty="0"/>
              <a:t/>
            </a:r>
            <a:br>
              <a:rPr lang="en-US" dirty="0"/>
            </a:br>
            <a:r>
              <a:rPr lang="en-US" dirty="0" smtClean="0"/>
              <a:t>a. rent-seeking</a:t>
            </a:r>
            <a:endParaRPr lang="en-US" dirty="0"/>
          </a:p>
        </p:txBody>
      </p:sp>
    </p:spTree>
    <p:extLst>
      <p:ext uri="{BB962C8B-B14F-4D97-AF65-F5344CB8AC3E}">
        <p14:creationId xmlns:p14="http://schemas.microsoft.com/office/powerpoint/2010/main" val="3690815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Rent-Seeking</a:t>
            </a:r>
            <a:endParaRPr lang="en-US" dirty="0"/>
          </a:p>
        </p:txBody>
      </p:sp>
      <p:sp>
        <p:nvSpPr>
          <p:cNvPr id="4" name="Content Placeholder 3"/>
          <p:cNvSpPr txBox="1">
            <a:spLocks noGrp="1"/>
          </p:cNvSpPr>
          <p:nvPr>
            <p:ph idx="1"/>
          </p:nvPr>
        </p:nvSpPr>
        <p:spPr>
          <a:xfrm>
            <a:off x="838200" y="1219200"/>
            <a:ext cx="7290055" cy="2584297"/>
          </a:xfrm>
          <a:prstGeom prst="rect">
            <a:avLst/>
          </a:prstGeom>
          <a:noFill/>
        </p:spPr>
        <p:txBody>
          <a:bodyPr wrap="square" rtlCol="0">
            <a:spAutoFit/>
          </a:bodyPr>
          <a:lstStyle/>
          <a:p>
            <a:r>
              <a:rPr lang="en-US" sz="2200" dirty="0" smtClean="0"/>
              <a:t>We can distinguish between two aspects of the excess supply of debt – </a:t>
            </a:r>
            <a:endParaRPr lang="en-US" sz="2200" dirty="0" smtClean="0"/>
          </a:p>
          <a:p>
            <a:r>
              <a:rPr lang="en-US" sz="2200" dirty="0" smtClean="0"/>
              <a:t>one</a:t>
            </a:r>
            <a:r>
              <a:rPr lang="en-US" sz="2200" dirty="0" smtClean="0"/>
              <a:t>, active lobbying by financial institutions to change laws reducing the cost and increasing the profitability of debt instruments; and </a:t>
            </a:r>
            <a:endParaRPr lang="en-US" sz="2200" dirty="0" smtClean="0"/>
          </a:p>
          <a:p>
            <a:r>
              <a:rPr lang="en-US" sz="2200" dirty="0" smtClean="0"/>
              <a:t>two</a:t>
            </a:r>
            <a:r>
              <a:rPr lang="en-US" sz="2200" dirty="0" smtClean="0"/>
              <a:t>, active innovation in the development of different kinds of debt and debt derivative securities.</a:t>
            </a:r>
            <a:endParaRPr lang="en-US" sz="2200" dirty="0"/>
          </a:p>
        </p:txBody>
      </p:sp>
    </p:spTree>
    <p:extLst>
      <p:ext uri="{BB962C8B-B14F-4D97-AF65-F5344CB8AC3E}">
        <p14:creationId xmlns:p14="http://schemas.microsoft.com/office/powerpoint/2010/main" val="11716491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Rent-seeking: Lobbying</a:t>
            </a:r>
            <a:endParaRPr lang="en-US" dirty="0"/>
          </a:p>
        </p:txBody>
      </p:sp>
      <p:sp>
        <p:nvSpPr>
          <p:cNvPr id="3" name="Content Placeholder 2"/>
          <p:cNvSpPr>
            <a:spLocks noGrp="1"/>
          </p:cNvSpPr>
          <p:nvPr>
            <p:ph idx="1"/>
          </p:nvPr>
        </p:nvSpPr>
        <p:spPr>
          <a:xfrm>
            <a:off x="768096" y="990600"/>
            <a:ext cx="7994904" cy="5562600"/>
          </a:xfrm>
        </p:spPr>
        <p:txBody>
          <a:bodyPr>
            <a:normAutofit fontScale="92500"/>
          </a:bodyPr>
          <a:lstStyle/>
          <a:p>
            <a:pPr marL="0" indent="0">
              <a:buNone/>
            </a:pPr>
            <a:r>
              <a:rPr lang="en-US" dirty="0"/>
              <a:t>Rent-seeking and lobbying also created a legal environment that contributed to the growth in debt sector and in innovation leading to excess borrowing.</a:t>
            </a:r>
          </a:p>
          <a:p>
            <a:pPr marL="0" indent="0">
              <a:buNone/>
            </a:pPr>
            <a:r>
              <a:rPr lang="en-US" dirty="0"/>
              <a:t>Regulatory capital requirements are supposed to be countercyclical – tight in up markets and loose in down markets.  However, they rarely work in this fashion; in practice, banks escape stricter regulatory norms in good times through regulatory arbitrage, while in bad times, banks are held to higher market norms and so don’t benefit from the relaxation.  However, the too-large-to-fail philosophy did let large banks off the hook </a:t>
            </a:r>
            <a:r>
              <a:rPr lang="en-US" dirty="0" smtClean="0"/>
              <a:t>even in </a:t>
            </a:r>
            <a:r>
              <a:rPr lang="en-US" dirty="0"/>
              <a:t>bad times..</a:t>
            </a:r>
          </a:p>
          <a:p>
            <a:pPr marL="0" indent="0">
              <a:buNone/>
            </a:pPr>
            <a:r>
              <a:rPr lang="en-US" dirty="0" smtClean="0"/>
              <a:t>The Federal Reserve failed to </a:t>
            </a:r>
            <a:r>
              <a:rPr lang="en-US" dirty="0"/>
              <a:t>stem the flow of </a:t>
            </a:r>
            <a:r>
              <a:rPr lang="en-US" dirty="0" smtClean="0"/>
              <a:t>toxic mortgages</a:t>
            </a:r>
            <a:r>
              <a:rPr lang="en-US" dirty="0"/>
              <a:t>, which it could have done by setting prudent mortgage-lending standards</a:t>
            </a:r>
            <a:r>
              <a:rPr lang="en-US" dirty="0" smtClean="0"/>
              <a:t>. </a:t>
            </a:r>
            <a:r>
              <a:rPr lang="en-US" dirty="0"/>
              <a:t>The costs </a:t>
            </a:r>
            <a:r>
              <a:rPr lang="en-US" dirty="0" smtClean="0"/>
              <a:t>of systemic defaults are </a:t>
            </a:r>
            <a:r>
              <a:rPr lang="en-US" dirty="0"/>
              <a:t>borne by society at large, i.e. there is market failure, and therefore external intervention by the regulatory system is necessary.  However, the political economy of the financial system did not force banks to keep to lower debt-equity ratios</a:t>
            </a:r>
            <a:r>
              <a:rPr lang="en-US" dirty="0" smtClean="0"/>
              <a:t>.</a:t>
            </a:r>
            <a:endParaRPr lang="en-US" dirty="0"/>
          </a:p>
        </p:txBody>
      </p:sp>
    </p:spTree>
    <p:extLst>
      <p:ext uri="{BB962C8B-B14F-4D97-AF65-F5344CB8AC3E}">
        <p14:creationId xmlns:p14="http://schemas.microsoft.com/office/powerpoint/2010/main" val="26839562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Lobbying for deregulation</a:t>
            </a:r>
            <a:endParaRPr lang="en-US" dirty="0"/>
          </a:p>
        </p:txBody>
      </p:sp>
      <p:sp>
        <p:nvSpPr>
          <p:cNvPr id="3" name="Content Placeholder 2"/>
          <p:cNvSpPr>
            <a:spLocks noGrp="1"/>
          </p:cNvSpPr>
          <p:nvPr>
            <p:ph idx="1"/>
          </p:nvPr>
        </p:nvSpPr>
        <p:spPr>
          <a:xfrm>
            <a:off x="768096" y="1066800"/>
            <a:ext cx="7766304" cy="5562600"/>
          </a:xfrm>
        </p:spPr>
        <p:txBody>
          <a:bodyPr>
            <a:normAutofit fontScale="85000" lnSpcReduction="20000"/>
          </a:bodyPr>
          <a:lstStyle/>
          <a:p>
            <a:r>
              <a:rPr lang="en-US" dirty="0"/>
              <a:t>The Glass-Steagall Act </a:t>
            </a:r>
            <a:r>
              <a:rPr lang="en-US" dirty="0" smtClean="0"/>
              <a:t>of 1932 separated </a:t>
            </a:r>
            <a:r>
              <a:rPr lang="en-US" dirty="0"/>
              <a:t>commercial banking from investment </a:t>
            </a:r>
            <a:r>
              <a:rPr lang="en-US" dirty="0" smtClean="0"/>
              <a:t>banking, disallowed banks officials from taking loans from their own banks, </a:t>
            </a:r>
            <a:r>
              <a:rPr lang="en-US" dirty="0"/>
              <a:t>and created the Federal Deposit Insurance </a:t>
            </a:r>
            <a:r>
              <a:rPr lang="en-US" dirty="0" smtClean="0"/>
              <a:t>Corporation.  It was intended to protect depositors by preventing banks from engaging in risky activities.  It also prohibited payment of interest on checking accounts.</a:t>
            </a:r>
          </a:p>
          <a:p>
            <a:r>
              <a:rPr lang="en-US" dirty="0" smtClean="0"/>
              <a:t>Banks wanted to not only sell mortgages to government sponsored enterprises (GSEs) such as Freddie Mac and Fannie Mae, but also to issue securitize and sell securities themselves, which was prohibited Glass-Steagall.</a:t>
            </a:r>
          </a:p>
          <a:p>
            <a:r>
              <a:rPr lang="en-US" dirty="0" smtClean="0"/>
              <a:t>Rubin, who was at Citigroup before and after serving as Treasury Secretary under Clinton, facilitated the passing of the </a:t>
            </a:r>
            <a:r>
              <a:rPr lang="en-US" dirty="0"/>
              <a:t>Financial Services Modernization Act that repealed </a:t>
            </a:r>
            <a:r>
              <a:rPr lang="en-US" dirty="0" smtClean="0"/>
              <a:t>Glass-Steagall</a:t>
            </a:r>
            <a:r>
              <a:rPr lang="en-US" dirty="0"/>
              <a:t> </a:t>
            </a:r>
            <a:r>
              <a:rPr lang="en-US" dirty="0" smtClean="0"/>
              <a:t>in 1999 by President Clinton.</a:t>
            </a:r>
            <a:endParaRPr lang="en-US" dirty="0"/>
          </a:p>
          <a:p>
            <a:r>
              <a:rPr lang="en-US" dirty="0" smtClean="0"/>
              <a:t>The </a:t>
            </a:r>
            <a:r>
              <a:rPr lang="en-US" dirty="0"/>
              <a:t>repeal of Glass-Steagall consolidated investment and retail banks through financial holding </a:t>
            </a:r>
            <a:r>
              <a:rPr lang="en-US" dirty="0" smtClean="0"/>
              <a:t>companies, which were supposed to be subject to greater supervision.  However, the revolving door between government and Wall Street prevented such supervision.</a:t>
            </a:r>
          </a:p>
          <a:p>
            <a:r>
              <a:rPr lang="en-US" dirty="0" smtClean="0"/>
              <a:t>Larry Summers who followed Rubin as Treasury Secretary after Rubin worked as a hedge fund managing director at D.E. Shaw.  When Raghuram Rajan, U of Chicago academic tried to draw attention in 2005 to the increasing riskiness created by the financial intermediation, Larry Summers attacked him as unnecessarily attracting more regulations.</a:t>
            </a:r>
          </a:p>
        </p:txBody>
      </p:sp>
    </p:spTree>
    <p:extLst>
      <p:ext uri="{BB962C8B-B14F-4D97-AF65-F5344CB8AC3E}">
        <p14:creationId xmlns:p14="http://schemas.microsoft.com/office/powerpoint/2010/main" val="17407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Lobbying for deregulation</a:t>
            </a:r>
            <a:endParaRPr lang="en-US" dirty="0"/>
          </a:p>
        </p:txBody>
      </p:sp>
      <p:sp>
        <p:nvSpPr>
          <p:cNvPr id="3" name="Content Placeholder 2"/>
          <p:cNvSpPr>
            <a:spLocks noGrp="1"/>
          </p:cNvSpPr>
          <p:nvPr>
            <p:ph idx="1"/>
          </p:nvPr>
        </p:nvSpPr>
        <p:spPr>
          <a:xfrm>
            <a:off x="768096" y="990600"/>
            <a:ext cx="7918704" cy="5318760"/>
          </a:xfrm>
        </p:spPr>
        <p:txBody>
          <a:bodyPr>
            <a:normAutofit fontScale="92500" lnSpcReduction="10000"/>
          </a:bodyPr>
          <a:lstStyle/>
          <a:p>
            <a:r>
              <a:rPr lang="en-US" dirty="0" smtClean="0"/>
              <a:t>The Enron debacle of 2001, in addition to fraud by Enron, also involved excessive debt through the use of Special Purpose Vehicles in which banks were complicit.  In </a:t>
            </a:r>
            <a:r>
              <a:rPr lang="en-US" dirty="0"/>
              <a:t>late 2003, the Financial Accounting Standard Board issued a directive which </a:t>
            </a:r>
            <a:r>
              <a:rPr lang="en-US" dirty="0" smtClean="0"/>
              <a:t>required </a:t>
            </a:r>
            <a:r>
              <a:rPr lang="en-US" dirty="0"/>
              <a:t>commercial banks to consolidate special purpose vehicles in which it was the </a:t>
            </a:r>
            <a:r>
              <a:rPr lang="en-US" dirty="0" smtClean="0"/>
              <a:t>main </a:t>
            </a:r>
            <a:r>
              <a:rPr lang="en-US" dirty="0"/>
              <a:t>beneficiary. </a:t>
            </a:r>
            <a:r>
              <a:rPr lang="en-US" dirty="0" smtClean="0"/>
              <a:t> This would have required banks to provide more capital for </a:t>
            </a:r>
            <a:r>
              <a:rPr lang="en-US" dirty="0"/>
              <a:t>SIVs (structured investment vehicles) and </a:t>
            </a:r>
            <a:r>
              <a:rPr lang="en-US" dirty="0" smtClean="0"/>
              <a:t>would have reduced the banks’ return to capital on the new securitizations.  </a:t>
            </a:r>
          </a:p>
          <a:p>
            <a:r>
              <a:rPr lang="en-US" dirty="0" smtClean="0"/>
              <a:t>In 2004, the Office </a:t>
            </a:r>
            <a:r>
              <a:rPr lang="en-US" dirty="0"/>
              <a:t>of the Comptroller of the Currency, the Federal Reserve Board, the </a:t>
            </a:r>
            <a:r>
              <a:rPr lang="en-US" dirty="0" smtClean="0"/>
              <a:t>Federal </a:t>
            </a:r>
            <a:r>
              <a:rPr lang="en-US" dirty="0"/>
              <a:t>Deposit Insurance Corporation, and the Office of Thrift Supervision, declared </a:t>
            </a:r>
            <a:r>
              <a:rPr lang="en-US" dirty="0" smtClean="0"/>
              <a:t>asset-backed </a:t>
            </a:r>
            <a:r>
              <a:rPr lang="en-US" dirty="0"/>
              <a:t>commercial paper conduits as being exempted from this directive</a:t>
            </a:r>
            <a:r>
              <a:rPr lang="en-US" dirty="0" smtClean="0"/>
              <a:t>.  Instead, banks only had </a:t>
            </a:r>
            <a:r>
              <a:rPr lang="en-US" dirty="0"/>
              <a:t>to hold </a:t>
            </a:r>
            <a:r>
              <a:rPr lang="en-US" dirty="0" smtClean="0"/>
              <a:t>a tenth of the capital for the SIVs compared to liabilities that they held in their own balance sheets.  </a:t>
            </a:r>
          </a:p>
          <a:p>
            <a:r>
              <a:rPr lang="en-US" dirty="0" smtClean="0"/>
              <a:t>As a result, Citibank by the summer of 2007 was guaranteeing $92.7b in asset-backed commercial paper, enough to wipe out its core Tier 1 capital, such as equity, which was supposed to fund its business activities.</a:t>
            </a:r>
            <a:endParaRPr lang="en-US" dirty="0"/>
          </a:p>
        </p:txBody>
      </p:sp>
    </p:spTree>
    <p:extLst>
      <p:ext uri="{BB962C8B-B14F-4D97-AF65-F5344CB8AC3E}">
        <p14:creationId xmlns:p14="http://schemas.microsoft.com/office/powerpoint/2010/main" val="3432230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Sub-prime Mortgage origination</a:t>
            </a:r>
            <a:endParaRPr lang="en-US" dirty="0"/>
          </a:p>
        </p:txBody>
      </p:sp>
      <p:sp>
        <p:nvSpPr>
          <p:cNvPr id="3" name="Content Placeholder 2"/>
          <p:cNvSpPr>
            <a:spLocks noGrp="1"/>
          </p:cNvSpPr>
          <p:nvPr>
            <p:ph idx="1"/>
          </p:nvPr>
        </p:nvSpPr>
        <p:spPr>
          <a:xfrm>
            <a:off x="768096" y="3657600"/>
            <a:ext cx="7918703" cy="2651760"/>
          </a:xfrm>
        </p:spPr>
        <p:txBody>
          <a:bodyPr/>
          <a:lstStyle/>
          <a:p>
            <a:r>
              <a:rPr lang="en-US" dirty="0" smtClean="0"/>
              <a:t>Credit rating agencies were paid by issuers, rather than by buyers of the securities.  Competition between raters for issuer business led to a race-to-the-bottom.</a:t>
            </a:r>
          </a:p>
          <a:p>
            <a:r>
              <a:rPr lang="en-US" dirty="0" err="1" smtClean="0"/>
              <a:t>Kregel</a:t>
            </a:r>
            <a:r>
              <a:rPr lang="en-US" dirty="0"/>
              <a:t>, Jan (2008) : Changes in the US financial system and the </a:t>
            </a:r>
            <a:r>
              <a:rPr lang="en-US" dirty="0" smtClean="0"/>
              <a:t>subprime crisis</a:t>
            </a:r>
            <a:r>
              <a:rPr lang="en-US" dirty="0"/>
              <a:t>, Working Paper, No. 530, Levy Economics Institute of Bard College, </a:t>
            </a:r>
            <a:r>
              <a:rPr lang="en-US" dirty="0" smtClean="0"/>
              <a:t>Annandale-on-Hudson</a:t>
            </a:r>
            <a:r>
              <a:rPr lang="en-US" dirty="0"/>
              <a:t>, NY</a:t>
            </a:r>
          </a:p>
        </p:txBody>
      </p:sp>
      <p:pic>
        <p:nvPicPr>
          <p:cNvPr id="4" name="Picture 3"/>
          <p:cNvPicPr>
            <a:picLocks noChangeAspect="1"/>
          </p:cNvPicPr>
          <p:nvPr/>
        </p:nvPicPr>
        <p:blipFill>
          <a:blip r:embed="rId2"/>
          <a:stretch>
            <a:fillRect/>
          </a:stretch>
        </p:blipFill>
        <p:spPr>
          <a:xfrm>
            <a:off x="768096" y="1091184"/>
            <a:ext cx="7543800" cy="2466975"/>
          </a:xfrm>
          <a:prstGeom prst="rect">
            <a:avLst/>
          </a:prstGeom>
        </p:spPr>
      </p:pic>
    </p:spTree>
    <p:extLst>
      <p:ext uri="{BB962C8B-B14F-4D97-AF65-F5344CB8AC3E}">
        <p14:creationId xmlns:p14="http://schemas.microsoft.com/office/powerpoint/2010/main" val="37926847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Bailout of financial institutions</a:t>
            </a:r>
            <a:endParaRPr lang="en-US" dirty="0"/>
          </a:p>
        </p:txBody>
      </p:sp>
      <p:sp>
        <p:nvSpPr>
          <p:cNvPr id="3" name="Content Placeholder 2"/>
          <p:cNvSpPr>
            <a:spLocks noGrp="1"/>
          </p:cNvSpPr>
          <p:nvPr>
            <p:ph idx="1"/>
          </p:nvPr>
        </p:nvSpPr>
        <p:spPr>
          <a:xfrm>
            <a:off x="768096" y="1295400"/>
            <a:ext cx="2356103" cy="5013960"/>
          </a:xfrm>
        </p:spPr>
        <p:txBody>
          <a:bodyPr/>
          <a:lstStyle/>
          <a:p>
            <a:r>
              <a:rPr lang="en-US" dirty="0"/>
              <a:t>From </a:t>
            </a:r>
            <a:r>
              <a:rPr lang="en-US" dirty="0">
                <a:hlinkClick r:id="rId2"/>
              </a:rPr>
              <a:t>https://money.cnn.com/news/specials/storysupplement/bankbailout</a:t>
            </a:r>
            <a:r>
              <a:rPr lang="en-US" dirty="0" smtClean="0">
                <a:hlinkClick r:id="rId2"/>
              </a:rPr>
              <a:t>/</a:t>
            </a:r>
            <a:endParaRPr lang="en-US" dirty="0" smtClean="0"/>
          </a:p>
          <a:p>
            <a:r>
              <a:rPr lang="en-US" dirty="0" smtClean="0"/>
              <a:t>A list of banks bailed out to the tune of $204.8b by the Treasury Department through its Capital Purchase Program</a:t>
            </a:r>
            <a:endParaRPr lang="en-US" dirty="0"/>
          </a:p>
        </p:txBody>
      </p:sp>
      <p:pic>
        <p:nvPicPr>
          <p:cNvPr id="6" name="Picture 5"/>
          <p:cNvPicPr>
            <a:picLocks noChangeAspect="1"/>
          </p:cNvPicPr>
          <p:nvPr/>
        </p:nvPicPr>
        <p:blipFill>
          <a:blip r:embed="rId3"/>
          <a:stretch>
            <a:fillRect/>
          </a:stretch>
        </p:blipFill>
        <p:spPr>
          <a:xfrm>
            <a:off x="3352800" y="1295400"/>
            <a:ext cx="5400675" cy="5314950"/>
          </a:xfrm>
          <a:prstGeom prst="rect">
            <a:avLst/>
          </a:prstGeom>
        </p:spPr>
      </p:pic>
    </p:spTree>
    <p:extLst>
      <p:ext uri="{BB962C8B-B14F-4D97-AF65-F5344CB8AC3E}">
        <p14:creationId xmlns:p14="http://schemas.microsoft.com/office/powerpoint/2010/main" val="35272202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7290054" cy="5257800"/>
          </a:xfrm>
        </p:spPr>
        <p:txBody>
          <a:bodyPr/>
          <a:lstStyle/>
          <a:p>
            <a:r>
              <a:rPr lang="en-US" dirty="0" smtClean="0"/>
              <a:t>Excess debt creation: supply side</a:t>
            </a:r>
            <a:br>
              <a:rPr lang="en-US" dirty="0" smtClean="0"/>
            </a:br>
            <a:r>
              <a:rPr lang="en-US" dirty="0"/>
              <a:t/>
            </a:r>
            <a:br>
              <a:rPr lang="en-US" dirty="0"/>
            </a:br>
            <a:r>
              <a:rPr lang="en-US" dirty="0" smtClean="0"/>
              <a:t>B. innovation</a:t>
            </a:r>
            <a:endParaRPr lang="en-US" dirty="0"/>
          </a:p>
        </p:txBody>
      </p:sp>
    </p:spTree>
    <p:extLst>
      <p:ext uri="{BB962C8B-B14F-4D97-AF65-F5344CB8AC3E}">
        <p14:creationId xmlns:p14="http://schemas.microsoft.com/office/powerpoint/2010/main" val="37236577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8305800" cy="786384"/>
          </a:xfrm>
        </p:spPr>
        <p:txBody>
          <a:bodyPr>
            <a:normAutofit fontScale="90000"/>
          </a:bodyPr>
          <a:lstStyle/>
          <a:p>
            <a:r>
              <a:rPr lang="en-US" dirty="0" smtClean="0"/>
              <a:t>Basic Mortgage backed pass-through security</a:t>
            </a:r>
            <a:endParaRPr lang="en-US" dirty="0"/>
          </a:p>
        </p:txBody>
      </p:sp>
      <p:sp>
        <p:nvSpPr>
          <p:cNvPr id="3" name="Content Placeholder 2"/>
          <p:cNvSpPr>
            <a:spLocks noGrp="1"/>
          </p:cNvSpPr>
          <p:nvPr>
            <p:ph idx="1"/>
          </p:nvPr>
        </p:nvSpPr>
        <p:spPr>
          <a:xfrm>
            <a:off x="768096" y="4267200"/>
            <a:ext cx="7290055" cy="2042160"/>
          </a:xfrm>
        </p:spPr>
        <p:txBody>
          <a:bodyPr>
            <a:normAutofit lnSpcReduction="10000"/>
          </a:bodyPr>
          <a:lstStyle/>
          <a:p>
            <a:r>
              <a:rPr lang="en-US" dirty="0" smtClean="0"/>
              <a:t>The payments made by homeowners are simply passed through to the MBS holders.</a:t>
            </a:r>
          </a:p>
          <a:p>
            <a:r>
              <a:rPr lang="en-US" dirty="0" smtClean="0"/>
              <a:t>Dimitris </a:t>
            </a:r>
            <a:r>
              <a:rPr lang="en-US" dirty="0" err="1" smtClean="0"/>
              <a:t>Karapiperis</a:t>
            </a:r>
            <a:r>
              <a:rPr lang="en-US" dirty="0" smtClean="0"/>
              <a:t>, “</a:t>
            </a:r>
            <a:r>
              <a:rPr lang="en-US" dirty="0">
                <a:hlinkClick r:id="rId2"/>
              </a:rPr>
              <a:t>Financing Home Ownership: Origins and Evolution of Mortgage Securitization, Public Policy, Financial Innovations and </a:t>
            </a:r>
            <a:r>
              <a:rPr lang="en-US" dirty="0" smtClean="0">
                <a:hlinkClick r:id="rId2"/>
              </a:rPr>
              <a:t>Crises</a:t>
            </a:r>
            <a:r>
              <a:rPr lang="en-US" dirty="0" smtClean="0"/>
              <a:t>,” </a:t>
            </a:r>
            <a:r>
              <a:rPr lang="en-US" dirty="0" smtClean="0">
                <a:hlinkClick r:id="rId2"/>
              </a:rPr>
              <a:t>Working Paper</a:t>
            </a:r>
            <a:r>
              <a:rPr lang="en-US" dirty="0"/>
              <a:t>, Aug 2012, https://</a:t>
            </a:r>
            <a:r>
              <a:rPr lang="en-US" dirty="0" smtClean="0"/>
              <a:t>www.researchgate.net/</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00200" y="1091184"/>
            <a:ext cx="6096000" cy="3067050"/>
          </a:xfrm>
          <a:prstGeom prst="rect">
            <a:avLst/>
          </a:prstGeom>
        </p:spPr>
      </p:pic>
    </p:spTree>
    <p:extLst>
      <p:ext uri="{BB962C8B-B14F-4D97-AF65-F5344CB8AC3E}">
        <p14:creationId xmlns:p14="http://schemas.microsoft.com/office/powerpoint/2010/main" val="1930764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crisis of 2008</a:t>
            </a:r>
            <a:endParaRPr lang="en-US" dirty="0"/>
          </a:p>
        </p:txBody>
      </p:sp>
      <p:sp>
        <p:nvSpPr>
          <p:cNvPr id="3" name="Content Placeholder 2"/>
          <p:cNvSpPr>
            <a:spLocks noGrp="1"/>
          </p:cNvSpPr>
          <p:nvPr>
            <p:ph idx="1"/>
          </p:nvPr>
        </p:nvSpPr>
        <p:spPr/>
        <p:txBody>
          <a:bodyPr/>
          <a:lstStyle/>
          <a:p>
            <a:endParaRPr lang="en-US" dirty="0" smtClean="0"/>
          </a:p>
          <a:p>
            <a:r>
              <a:rPr lang="en-US" dirty="0" smtClean="0"/>
              <a:t>We will first discuss the roots </a:t>
            </a:r>
            <a:r>
              <a:rPr lang="en-US" dirty="0"/>
              <a:t>of the crisis and its </a:t>
            </a:r>
            <a:r>
              <a:rPr lang="en-US" dirty="0" smtClean="0"/>
              <a:t>reasons.</a:t>
            </a:r>
          </a:p>
          <a:p>
            <a:r>
              <a:rPr lang="en-US" dirty="0" smtClean="0"/>
              <a:t>We will then look at its real impact on different sectors of the economy and society.</a:t>
            </a:r>
            <a:endParaRPr lang="en-US" dirty="0"/>
          </a:p>
        </p:txBody>
      </p:sp>
    </p:spTree>
    <p:extLst>
      <p:ext uri="{BB962C8B-B14F-4D97-AF65-F5344CB8AC3E}">
        <p14:creationId xmlns:p14="http://schemas.microsoft.com/office/powerpoint/2010/main" val="8384455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128016"/>
            <a:ext cx="7766304" cy="786384"/>
          </a:xfrm>
        </p:spPr>
        <p:txBody>
          <a:bodyPr>
            <a:normAutofit/>
          </a:bodyPr>
          <a:lstStyle/>
          <a:p>
            <a:r>
              <a:rPr lang="en-US" dirty="0" smtClean="0"/>
              <a:t>Collateralized mortgage obligation</a:t>
            </a:r>
            <a:endParaRPr lang="en-US" dirty="0"/>
          </a:p>
        </p:txBody>
      </p:sp>
      <p:sp>
        <p:nvSpPr>
          <p:cNvPr id="3" name="Content Placeholder 2"/>
          <p:cNvSpPr>
            <a:spLocks noGrp="1"/>
          </p:cNvSpPr>
          <p:nvPr>
            <p:ph idx="1"/>
          </p:nvPr>
        </p:nvSpPr>
        <p:spPr>
          <a:xfrm>
            <a:off x="768096" y="4724400"/>
            <a:ext cx="8299704" cy="2133600"/>
          </a:xfrm>
        </p:spPr>
        <p:txBody>
          <a:bodyPr>
            <a:normAutofit fontScale="92500"/>
          </a:bodyPr>
          <a:lstStyle/>
          <a:p>
            <a:r>
              <a:rPr lang="en-US" dirty="0" smtClean="0"/>
              <a:t>The pre-payments from homeowners are first paid to Class A CMO holders, then to Class B, then to Class C.  Class A securities have the shortest maturity.  In this way, pre-payment risk can also be controlled.</a:t>
            </a:r>
          </a:p>
          <a:p>
            <a:r>
              <a:rPr lang="en-US" dirty="0" smtClean="0"/>
              <a:t>Dimitris </a:t>
            </a:r>
            <a:r>
              <a:rPr lang="en-US" dirty="0" err="1"/>
              <a:t>Karapiperis</a:t>
            </a:r>
            <a:r>
              <a:rPr lang="en-US" dirty="0"/>
              <a:t>, “</a:t>
            </a:r>
            <a:r>
              <a:rPr lang="en-US" dirty="0">
                <a:hlinkClick r:id="rId2"/>
              </a:rPr>
              <a:t>Financing Home Ownership: Origins and Evolution of Mortgage Securitization, Public Policy, Financial Innovations and Crises</a:t>
            </a:r>
            <a:r>
              <a:rPr lang="en-US" dirty="0"/>
              <a:t>,” </a:t>
            </a:r>
            <a:r>
              <a:rPr lang="en-US" dirty="0">
                <a:hlinkClick r:id="rId2"/>
              </a:rPr>
              <a:t>Working Paper</a:t>
            </a:r>
            <a:r>
              <a:rPr lang="en-US" dirty="0"/>
              <a:t>, Aug 2012, https://www.researchgate.net/</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00200" y="701278"/>
            <a:ext cx="5715000" cy="3946922"/>
          </a:xfrm>
          <a:prstGeom prst="rect">
            <a:avLst/>
          </a:prstGeom>
        </p:spPr>
      </p:pic>
    </p:spTree>
    <p:extLst>
      <p:ext uri="{BB962C8B-B14F-4D97-AF65-F5344CB8AC3E}">
        <p14:creationId xmlns:p14="http://schemas.microsoft.com/office/powerpoint/2010/main" val="22427321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Collateralized debt securities</a:t>
            </a:r>
            <a:endParaRPr lang="en-US" dirty="0"/>
          </a:p>
        </p:txBody>
      </p:sp>
      <p:sp>
        <p:nvSpPr>
          <p:cNvPr id="3" name="Content Placeholder 2"/>
          <p:cNvSpPr>
            <a:spLocks noGrp="1"/>
          </p:cNvSpPr>
          <p:nvPr>
            <p:ph idx="1"/>
          </p:nvPr>
        </p:nvSpPr>
        <p:spPr/>
        <p:txBody>
          <a:bodyPr/>
          <a:lstStyle/>
          <a:p>
            <a:r>
              <a:rPr lang="en-US" dirty="0" smtClean="0"/>
              <a:t>CDOs are derivatives based on repackaged middle-ranking “mezzanine” tiers of other securitized mortgage deals.  By combining them together and </a:t>
            </a:r>
            <a:r>
              <a:rPr lang="en-US" dirty="0" err="1" smtClean="0"/>
              <a:t>tranching</a:t>
            </a:r>
            <a:r>
              <a:rPr lang="en-US" dirty="0" smtClean="0"/>
              <a:t>, it is possible to make a large pool of BBB assets yield further tranches of AAA securities.</a:t>
            </a:r>
          </a:p>
          <a:p>
            <a:r>
              <a:rPr lang="en-US" smtClean="0"/>
              <a:t>One </a:t>
            </a:r>
            <a:r>
              <a:rPr lang="en-US" dirty="0" smtClean="0"/>
              <a:t>can then take the low-rated mezzanine slices of the CDO and pool and tranche them once more to create CDO-squared securities.</a:t>
            </a:r>
          </a:p>
          <a:p>
            <a:r>
              <a:rPr lang="en-US" dirty="0" smtClean="0"/>
              <a:t>A portion of these securities may then warrant an AAA rating.  Creation of AAA-rated securities is further facilitated by the use of Credit Default Swaps (CDS).</a:t>
            </a:r>
            <a:endParaRPr lang="en-US" dirty="0"/>
          </a:p>
        </p:txBody>
      </p:sp>
    </p:spTree>
    <p:extLst>
      <p:ext uri="{BB962C8B-B14F-4D97-AF65-F5344CB8AC3E}">
        <p14:creationId xmlns:p14="http://schemas.microsoft.com/office/powerpoint/2010/main" val="1814333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 default swaps</a:t>
            </a:r>
            <a:endParaRPr lang="en-US" dirty="0"/>
          </a:p>
        </p:txBody>
      </p:sp>
      <p:sp>
        <p:nvSpPr>
          <p:cNvPr id="3" name="Content Placeholder 2"/>
          <p:cNvSpPr>
            <a:spLocks noGrp="1"/>
          </p:cNvSpPr>
          <p:nvPr>
            <p:ph idx="1"/>
          </p:nvPr>
        </p:nvSpPr>
        <p:spPr>
          <a:xfrm>
            <a:off x="787145" y="6019800"/>
            <a:ext cx="7290055" cy="746760"/>
          </a:xfrm>
        </p:spPr>
        <p:txBody>
          <a:bodyPr>
            <a:normAutofit lnSpcReduction="10000"/>
          </a:bodyPr>
          <a:lstStyle/>
          <a:p>
            <a:r>
              <a:rPr lang="en-US" dirty="0"/>
              <a:t>https://thismatter.com/money/derivatives/credit-default-swaps.htm</a:t>
            </a:r>
          </a:p>
        </p:txBody>
      </p:sp>
      <p:pic>
        <p:nvPicPr>
          <p:cNvPr id="5" name="Picture 4"/>
          <p:cNvPicPr>
            <a:picLocks noChangeAspect="1"/>
          </p:cNvPicPr>
          <p:nvPr/>
        </p:nvPicPr>
        <p:blipFill>
          <a:blip r:embed="rId2"/>
          <a:stretch>
            <a:fillRect/>
          </a:stretch>
        </p:blipFill>
        <p:spPr>
          <a:xfrm>
            <a:off x="1905000" y="838200"/>
            <a:ext cx="7048500" cy="5181600"/>
          </a:xfrm>
          <a:prstGeom prst="rect">
            <a:avLst/>
          </a:prstGeom>
        </p:spPr>
      </p:pic>
    </p:spTree>
    <p:extLst>
      <p:ext uri="{BB962C8B-B14F-4D97-AF65-F5344CB8AC3E}">
        <p14:creationId xmlns:p14="http://schemas.microsoft.com/office/powerpoint/2010/main" val="31051416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7290054" cy="5257800"/>
          </a:xfrm>
        </p:spPr>
        <p:txBody>
          <a:bodyPr/>
          <a:lstStyle/>
          <a:p>
            <a:r>
              <a:rPr lang="en-US" dirty="0" smtClean="0"/>
              <a:t>Excess debt creation: Supply side</a:t>
            </a:r>
            <a:br>
              <a:rPr lang="en-US" dirty="0" smtClean="0"/>
            </a:br>
            <a:r>
              <a:rPr lang="en-US" dirty="0"/>
              <a:t/>
            </a:r>
            <a:br>
              <a:rPr lang="en-US" dirty="0"/>
            </a:br>
            <a:r>
              <a:rPr lang="en-US" dirty="0" smtClean="0"/>
              <a:t>C. credit rating agencies</a:t>
            </a:r>
            <a:endParaRPr lang="en-US" dirty="0"/>
          </a:p>
        </p:txBody>
      </p:sp>
    </p:spTree>
    <p:extLst>
      <p:ext uri="{BB962C8B-B14F-4D97-AF65-F5344CB8AC3E}">
        <p14:creationId xmlns:p14="http://schemas.microsoft.com/office/powerpoint/2010/main" val="31472141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 rating agencies</a:t>
            </a:r>
            <a:endParaRPr lang="en-US" dirty="0"/>
          </a:p>
        </p:txBody>
      </p:sp>
      <p:sp>
        <p:nvSpPr>
          <p:cNvPr id="3" name="Content Placeholder 2"/>
          <p:cNvSpPr>
            <a:spLocks noGrp="1"/>
          </p:cNvSpPr>
          <p:nvPr>
            <p:ph idx="1"/>
          </p:nvPr>
        </p:nvSpPr>
        <p:spPr/>
        <p:txBody>
          <a:bodyPr>
            <a:normAutofit fontScale="92500" lnSpcReduction="10000"/>
          </a:bodyPr>
          <a:lstStyle/>
          <a:p>
            <a:r>
              <a:rPr lang="en-US" dirty="0"/>
              <a:t>Credit rating agencies are meant to provide global investors with an informed analysis of the risk associated with debt securities. </a:t>
            </a:r>
            <a:r>
              <a:rPr lang="en-US" dirty="0" smtClean="0"/>
              <a:t>The </a:t>
            </a:r>
            <a:r>
              <a:rPr lang="en-US" dirty="0"/>
              <a:t>riskiness of investing in these securities is determined by the likelihood that the debt issuer—be it a corporation, bank-created entity, sovereign nation, or local government—will fail to make timely interest payments on the debt.</a:t>
            </a:r>
          </a:p>
          <a:p>
            <a:r>
              <a:rPr lang="en-US" dirty="0"/>
              <a:t>Ratings are usually characterized by a letter grade, the highest and safest being AAA, with lower grades moving to double and then single letters (AA or A) and down the alphabet from there. The ratings handed out by each of the Big Three (Standard and Poor’s (S&amp;P), Moody’s, and Fitch </a:t>
            </a:r>
            <a:r>
              <a:rPr lang="en-US" dirty="0" smtClean="0"/>
              <a:t>Ratings) have </a:t>
            </a:r>
            <a:r>
              <a:rPr lang="en-US" dirty="0"/>
              <a:t>widespread implications for investors and global markets. Together they control nearly 95 percent of the credit ratings market, in large part because their status was enshrined in  the </a:t>
            </a:r>
            <a:r>
              <a:rPr lang="en-US" dirty="0">
                <a:hlinkClick r:id="rId2" tooltip="original 1975 Securities and Exchange Commission (SEC) regulations"/>
              </a:rPr>
              <a:t>original 1975 Securities and Exchange Commission (SEC) regulations</a:t>
            </a:r>
            <a:r>
              <a:rPr lang="en-US" dirty="0"/>
              <a:t> of the sector.</a:t>
            </a:r>
          </a:p>
          <a:p>
            <a:endParaRPr lang="en-US" dirty="0"/>
          </a:p>
        </p:txBody>
      </p:sp>
    </p:spTree>
    <p:extLst>
      <p:ext uri="{BB962C8B-B14F-4D97-AF65-F5344CB8AC3E}">
        <p14:creationId xmlns:p14="http://schemas.microsoft.com/office/powerpoint/2010/main" val="21299882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 rating agencies</a:t>
            </a:r>
            <a:endParaRPr lang="en-US" dirty="0"/>
          </a:p>
        </p:txBody>
      </p:sp>
      <p:sp>
        <p:nvSpPr>
          <p:cNvPr id="3" name="Content Placeholder 2"/>
          <p:cNvSpPr>
            <a:spLocks noGrp="1"/>
          </p:cNvSpPr>
          <p:nvPr>
            <p:ph idx="1"/>
          </p:nvPr>
        </p:nvSpPr>
        <p:spPr/>
        <p:txBody>
          <a:bodyPr>
            <a:normAutofit fontScale="92500"/>
          </a:bodyPr>
          <a:lstStyle/>
          <a:p>
            <a:r>
              <a:rPr lang="en-US" dirty="0" smtClean="0"/>
              <a:t>Credit Rating agencies have been criticized because it is the bond’s </a:t>
            </a:r>
            <a:r>
              <a:rPr lang="en-US" dirty="0"/>
              <a:t>issuer </a:t>
            </a:r>
            <a:r>
              <a:rPr lang="en-US" dirty="0" smtClean="0"/>
              <a:t>which pays </a:t>
            </a:r>
            <a:r>
              <a:rPr lang="en-US" dirty="0"/>
              <a:t>the </a:t>
            </a:r>
            <a:r>
              <a:rPr lang="en-US" dirty="0" smtClean="0"/>
              <a:t>agencies </a:t>
            </a:r>
            <a:r>
              <a:rPr lang="en-US" dirty="0"/>
              <a:t>for the initial rating of a security, as well as ongoing ratings. The public (and investors) can then access these ratings free of charge</a:t>
            </a:r>
            <a:r>
              <a:rPr lang="en-US" dirty="0" smtClean="0"/>
              <a:t>.</a:t>
            </a:r>
          </a:p>
          <a:p>
            <a:r>
              <a:rPr lang="en-US" dirty="0" smtClean="0"/>
              <a:t>Ratings </a:t>
            </a:r>
            <a:r>
              <a:rPr lang="en-US" dirty="0"/>
              <a:t>agencies </a:t>
            </a:r>
            <a:r>
              <a:rPr lang="en-US" dirty="0" smtClean="0"/>
              <a:t>are charged with failing to </a:t>
            </a:r>
            <a:r>
              <a:rPr lang="en-US" dirty="0"/>
              <a:t>take into account the potential for a decline in housing prices and its effect on loan defaults. The agencies’ inflated ratings also failed to account for the greater systemic risks associated with structured products, and they were accused of sacrificing quality ratings to win a bigger share of the lucrative sector. </a:t>
            </a:r>
            <a:endParaRPr lang="en-US" dirty="0" smtClean="0"/>
          </a:p>
          <a:p>
            <a:r>
              <a:rPr lang="en-US" dirty="0" smtClean="0"/>
              <a:t>By </a:t>
            </a:r>
            <a:r>
              <a:rPr lang="en-US" dirty="0"/>
              <a:t>2006, Moody’s had </a:t>
            </a:r>
            <a:r>
              <a:rPr lang="en-US" dirty="0">
                <a:hlinkClick r:id="rId2" tooltip="earned more revenue"/>
              </a:rPr>
              <a:t>earned more revenue</a:t>
            </a:r>
            <a:r>
              <a:rPr lang="en-US" dirty="0"/>
              <a:t> from structured finance—$881 million—than all its 2001 business revenues combined.</a:t>
            </a:r>
            <a:endParaRPr lang="en-US" dirty="0" smtClean="0"/>
          </a:p>
          <a:p>
            <a:r>
              <a:rPr lang="en-US" dirty="0"/>
              <a:t>https://www.cfr.org/backgrounder/credit-rating-controversy</a:t>
            </a:r>
          </a:p>
        </p:txBody>
      </p:sp>
    </p:spTree>
    <p:extLst>
      <p:ext uri="{BB962C8B-B14F-4D97-AF65-F5344CB8AC3E}">
        <p14:creationId xmlns:p14="http://schemas.microsoft.com/office/powerpoint/2010/main" val="12405214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 rating agencies</a:t>
            </a:r>
            <a:endParaRPr lang="en-US" dirty="0"/>
          </a:p>
        </p:txBody>
      </p:sp>
      <p:sp>
        <p:nvSpPr>
          <p:cNvPr id="3" name="Content Placeholder 2"/>
          <p:cNvSpPr>
            <a:spLocks noGrp="1"/>
          </p:cNvSpPr>
          <p:nvPr>
            <p:ph idx="1"/>
          </p:nvPr>
        </p:nvSpPr>
        <p:spPr/>
        <p:txBody>
          <a:bodyPr>
            <a:normAutofit/>
          </a:bodyPr>
          <a:lstStyle/>
          <a:p>
            <a:r>
              <a:rPr lang="en-US" dirty="0" smtClean="0"/>
              <a:t>Rating Agencies are also criticized for not having taken sufficient cognizance of tail risk, viz. the small likelihood of very large losses, such as would occur if an economy-wide event caused wide-spread defaults.  The agencies, heretofore, had been accustomed to rating individual firms’ debt securities, whereas these structured debt products involved macro-risk as much as the micro risk of individual homeowners.</a:t>
            </a:r>
          </a:p>
          <a:p>
            <a:r>
              <a:rPr lang="en-US" dirty="0" smtClean="0"/>
              <a:t>Bank managers may not have had the right incentives to worry about low-probability risks because of the virtual impossibility of writing contracts that provide for ex-post settling-up.</a:t>
            </a:r>
          </a:p>
          <a:p>
            <a:endParaRPr lang="en-US" dirty="0"/>
          </a:p>
        </p:txBody>
      </p:sp>
    </p:spTree>
    <p:extLst>
      <p:ext uri="{BB962C8B-B14F-4D97-AF65-F5344CB8AC3E}">
        <p14:creationId xmlns:p14="http://schemas.microsoft.com/office/powerpoint/2010/main" val="24727847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7290054" cy="4114800"/>
          </a:xfrm>
        </p:spPr>
        <p:txBody>
          <a:bodyPr/>
          <a:lstStyle/>
          <a:p>
            <a:r>
              <a:rPr lang="en-US" dirty="0" smtClean="0"/>
              <a:t>Bank balance sheet: assets side</a:t>
            </a:r>
            <a:endParaRPr lang="en-US" dirty="0"/>
          </a:p>
        </p:txBody>
      </p:sp>
    </p:spTree>
    <p:extLst>
      <p:ext uri="{BB962C8B-B14F-4D97-AF65-F5344CB8AC3E}">
        <p14:creationId xmlns:p14="http://schemas.microsoft.com/office/powerpoint/2010/main" val="3481772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Bank balance sheets: Assets side</a:t>
            </a:r>
            <a:endParaRPr lang="en-US" dirty="0"/>
          </a:p>
        </p:txBody>
      </p:sp>
      <p:sp>
        <p:nvSpPr>
          <p:cNvPr id="3" name="Content Placeholder 2"/>
          <p:cNvSpPr>
            <a:spLocks noGrp="1"/>
          </p:cNvSpPr>
          <p:nvPr>
            <p:ph idx="1"/>
          </p:nvPr>
        </p:nvSpPr>
        <p:spPr>
          <a:xfrm>
            <a:off x="768096" y="1091184"/>
            <a:ext cx="8071104" cy="5538216"/>
          </a:xfrm>
        </p:spPr>
        <p:txBody>
          <a:bodyPr>
            <a:normAutofit lnSpcReduction="10000"/>
          </a:bodyPr>
          <a:lstStyle/>
          <a:p>
            <a:r>
              <a:rPr lang="en-US" dirty="0" smtClean="0"/>
              <a:t>The role of Short-Termism</a:t>
            </a:r>
          </a:p>
          <a:p>
            <a:r>
              <a:rPr lang="en-US" dirty="0" smtClean="0"/>
              <a:t>Shareholders </a:t>
            </a:r>
            <a:r>
              <a:rPr lang="en-US" dirty="0" smtClean="0"/>
              <a:t>are short-sighted because they have various psychological biases.  There is evidence that investors are influenced by the media. They tend to buy, rather than sell, stocks when those stocks are in the news. This attention-based buying can lead investors to trade too speculatively.  They tend to sell winning investments while holding on to their losing investments.  In short, they have short attention spans. (</a:t>
            </a:r>
            <a:r>
              <a:rPr lang="en-US" dirty="0"/>
              <a:t>Brad M. </a:t>
            </a:r>
            <a:r>
              <a:rPr lang="en-US" dirty="0" err="1"/>
              <a:t>Barbera</a:t>
            </a:r>
            <a:r>
              <a:rPr lang="en-US" dirty="0"/>
              <a:t> and Terrance </a:t>
            </a:r>
            <a:r>
              <a:rPr lang="en-US" dirty="0" err="1" smtClean="0"/>
              <a:t>Odean</a:t>
            </a:r>
            <a:r>
              <a:rPr lang="en-US" dirty="0" smtClean="0"/>
              <a:t>, The Behavior of Individual Investors.)</a:t>
            </a:r>
          </a:p>
          <a:p>
            <a:r>
              <a:rPr lang="en-US" dirty="0" smtClean="0"/>
              <a:t>Stock- </a:t>
            </a:r>
            <a:r>
              <a:rPr lang="en-US" dirty="0"/>
              <a:t>and option-based compensation contracts designed to align managerial incentives with </a:t>
            </a:r>
            <a:r>
              <a:rPr lang="en-US" dirty="0" smtClean="0"/>
              <a:t>shareholders provide managers incentives to pursue short-term profits.</a:t>
            </a:r>
          </a:p>
          <a:p>
            <a:r>
              <a:rPr lang="en-US" dirty="0" smtClean="0"/>
              <a:t>As a result, even when bank managers knew that mortgage securities were overvalued, they tended to hold them in their portfolios because they were less likely to default in the short run.</a:t>
            </a:r>
          </a:p>
        </p:txBody>
      </p:sp>
    </p:spTree>
    <p:extLst>
      <p:ext uri="{BB962C8B-B14F-4D97-AF65-F5344CB8AC3E}">
        <p14:creationId xmlns:p14="http://schemas.microsoft.com/office/powerpoint/2010/main" val="911031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Short-termism</a:t>
            </a:r>
            <a:endParaRPr lang="en-US" dirty="0"/>
          </a:p>
        </p:txBody>
      </p:sp>
      <p:sp>
        <p:nvSpPr>
          <p:cNvPr id="5" name="Content Placeholder 4"/>
          <p:cNvSpPr>
            <a:spLocks noGrp="1"/>
          </p:cNvSpPr>
          <p:nvPr>
            <p:ph idx="1"/>
          </p:nvPr>
        </p:nvSpPr>
        <p:spPr>
          <a:xfrm>
            <a:off x="768096" y="990600"/>
            <a:ext cx="7766304" cy="5638800"/>
          </a:xfrm>
        </p:spPr>
        <p:txBody>
          <a:bodyPr>
            <a:normAutofit lnSpcReduction="10000"/>
          </a:bodyPr>
          <a:lstStyle/>
          <a:p>
            <a:r>
              <a:rPr lang="en-US" dirty="0"/>
              <a:t>Shleifer and </a:t>
            </a:r>
            <a:r>
              <a:rPr lang="en-US" dirty="0" err="1"/>
              <a:t>Vishny</a:t>
            </a:r>
            <a:r>
              <a:rPr lang="en-US" dirty="0"/>
              <a:t> (1990) point out that arbitrage in long-term assets is more expensive because such assets can remain mispriced for longer; hence, in equilibrium, they will be more mispriced than short-term assets.  </a:t>
            </a:r>
            <a:endParaRPr lang="en-US" dirty="0" smtClean="0"/>
          </a:p>
          <a:p>
            <a:r>
              <a:rPr lang="en-US" dirty="0" smtClean="0"/>
              <a:t>According </a:t>
            </a:r>
            <a:r>
              <a:rPr lang="en-US" dirty="0"/>
              <a:t>to Narayanan (1985), managers are interested in having their managerial talent recognized so that they can be properly compensated.  </a:t>
            </a:r>
            <a:endParaRPr lang="en-US" dirty="0" smtClean="0"/>
          </a:p>
          <a:p>
            <a:r>
              <a:rPr lang="en-US" dirty="0" smtClean="0"/>
              <a:t>Information </a:t>
            </a:r>
            <a:r>
              <a:rPr lang="en-US" dirty="0"/>
              <a:t>vindicating managerial decisions to adopt long-term projects can take a longer time and because as Shleifer and </a:t>
            </a:r>
            <a:r>
              <a:rPr lang="en-US" dirty="0" err="1"/>
              <a:t>Vishny</a:t>
            </a:r>
            <a:r>
              <a:rPr lang="en-US" dirty="0"/>
              <a:t> (1990) point out, long-term assets can stay mispriced longer.  This raises the cost to the manager and making it rational for him/her to be short-term oriented.  </a:t>
            </a:r>
            <a:endParaRPr lang="en-US" dirty="0" smtClean="0"/>
          </a:p>
          <a:p>
            <a:r>
              <a:rPr lang="en-US" dirty="0" err="1" smtClean="0"/>
              <a:t>Palley</a:t>
            </a:r>
            <a:r>
              <a:rPr lang="en-US" dirty="0" smtClean="0"/>
              <a:t> </a:t>
            </a:r>
            <a:r>
              <a:rPr lang="en-US" dirty="0"/>
              <a:t>(1997) also points out that managerial turnover implies that the manager may not be around to obtain the benefits of good long-term project selection; s/he therefore has an incentive to choose short-term projects.   </a:t>
            </a:r>
          </a:p>
          <a:p>
            <a:endParaRPr lang="en-US" dirty="0"/>
          </a:p>
        </p:txBody>
      </p:sp>
    </p:spTree>
    <p:extLst>
      <p:ext uri="{BB962C8B-B14F-4D97-AF65-F5344CB8AC3E}">
        <p14:creationId xmlns:p14="http://schemas.microsoft.com/office/powerpoint/2010/main" val="3703005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Roots of the crisis</a:t>
            </a:r>
            <a:endParaRPr lang="en-US" dirty="0"/>
          </a:p>
        </p:txBody>
      </p:sp>
      <p:sp>
        <p:nvSpPr>
          <p:cNvPr id="3" name="Content Placeholder 2"/>
          <p:cNvSpPr>
            <a:spLocks noGrp="1"/>
          </p:cNvSpPr>
          <p:nvPr>
            <p:ph idx="1"/>
          </p:nvPr>
        </p:nvSpPr>
        <p:spPr/>
        <p:txBody>
          <a:bodyPr/>
          <a:lstStyle/>
          <a:p>
            <a:r>
              <a:rPr lang="en-US" dirty="0" smtClean="0"/>
              <a:t>We can divide the explanation for the crisis into different parts.</a:t>
            </a:r>
          </a:p>
          <a:p>
            <a:pPr marL="457200" indent="-457200">
              <a:buFont typeface="+mj-lt"/>
              <a:buAutoNum type="arabicPeriod"/>
            </a:pPr>
            <a:r>
              <a:rPr lang="en-US" dirty="0" smtClean="0"/>
              <a:t>The role of excess debt creation</a:t>
            </a:r>
          </a:p>
          <a:p>
            <a:pPr marL="630936" lvl="1" indent="-457200">
              <a:buFont typeface="+mj-lt"/>
              <a:buAutoNum type="alphaLcPeriod"/>
            </a:pPr>
            <a:r>
              <a:rPr lang="en-US" dirty="0"/>
              <a:t>Demand Side</a:t>
            </a:r>
          </a:p>
          <a:p>
            <a:pPr marL="630936" lvl="1" indent="-457200">
              <a:buFont typeface="+mj-lt"/>
              <a:buAutoNum type="alphaLcPeriod"/>
            </a:pPr>
            <a:r>
              <a:rPr lang="en-US" dirty="0" smtClean="0"/>
              <a:t>Supply Side</a:t>
            </a:r>
          </a:p>
          <a:p>
            <a:pPr marL="870966" lvl="2" indent="-514350">
              <a:buFont typeface="+mj-lt"/>
              <a:buAutoNum type="romanLcPeriod"/>
            </a:pPr>
            <a:r>
              <a:rPr lang="en-US" dirty="0" smtClean="0"/>
              <a:t>Lobbying</a:t>
            </a:r>
          </a:p>
          <a:p>
            <a:pPr marL="870966" lvl="2" indent="-514350">
              <a:buFont typeface="+mj-lt"/>
              <a:buAutoNum type="romanLcPeriod"/>
            </a:pPr>
            <a:r>
              <a:rPr lang="en-US" dirty="0" smtClean="0"/>
              <a:t>Innovation</a:t>
            </a:r>
          </a:p>
          <a:p>
            <a:pPr marL="870966" lvl="2" indent="-514350">
              <a:buFont typeface="+mj-lt"/>
              <a:buAutoNum type="romanLcPeriod"/>
            </a:pPr>
            <a:r>
              <a:rPr lang="en-US" dirty="0" smtClean="0"/>
              <a:t>Credit Rating Agencies</a:t>
            </a:r>
          </a:p>
          <a:p>
            <a:pPr marL="457200" indent="-457200">
              <a:buFont typeface="+mj-lt"/>
              <a:buAutoNum type="arabicPeriod"/>
            </a:pPr>
            <a:r>
              <a:rPr lang="en-US" dirty="0" smtClean="0"/>
              <a:t>The role of banks</a:t>
            </a:r>
          </a:p>
          <a:p>
            <a:pPr marL="630936" lvl="1" indent="-457200">
              <a:buFont typeface="+mj-lt"/>
              <a:buAutoNum type="alphaLcPeriod"/>
            </a:pPr>
            <a:r>
              <a:rPr lang="en-US" dirty="0" smtClean="0"/>
              <a:t>Assets Side of bank balance sheets</a:t>
            </a:r>
          </a:p>
          <a:p>
            <a:pPr marL="630936" lvl="1" indent="-457200">
              <a:buFont typeface="+mj-lt"/>
              <a:buAutoNum type="alphaLcPeriod"/>
            </a:pPr>
            <a:r>
              <a:rPr lang="en-US" dirty="0" smtClean="0"/>
              <a:t>Liabilities side of bank balance sheets</a:t>
            </a:r>
            <a:endParaRPr lang="en-US" dirty="0"/>
          </a:p>
        </p:txBody>
      </p:sp>
    </p:spTree>
    <p:extLst>
      <p:ext uri="{BB962C8B-B14F-4D97-AF65-F5344CB8AC3E}">
        <p14:creationId xmlns:p14="http://schemas.microsoft.com/office/powerpoint/2010/main" val="19607410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Short-termism</a:t>
            </a:r>
            <a:endParaRPr lang="en-US" dirty="0"/>
          </a:p>
        </p:txBody>
      </p:sp>
      <p:sp>
        <p:nvSpPr>
          <p:cNvPr id="3" name="Content Placeholder 2"/>
          <p:cNvSpPr>
            <a:spLocks noGrp="1"/>
          </p:cNvSpPr>
          <p:nvPr>
            <p:ph idx="1"/>
          </p:nvPr>
        </p:nvSpPr>
        <p:spPr>
          <a:xfrm>
            <a:off x="768096" y="1295400"/>
            <a:ext cx="7690104" cy="5013960"/>
          </a:xfrm>
        </p:spPr>
        <p:txBody>
          <a:bodyPr>
            <a:normAutofit lnSpcReduction="10000"/>
          </a:bodyPr>
          <a:lstStyle/>
          <a:p>
            <a:r>
              <a:rPr lang="en-US" dirty="0"/>
              <a:t>If there are noise traders in the market, mispriced assets can see the degree of mispricing increase before it decreases.  </a:t>
            </a:r>
            <a:endParaRPr lang="en-US" dirty="0" smtClean="0"/>
          </a:p>
          <a:p>
            <a:r>
              <a:rPr lang="en-US" dirty="0" smtClean="0"/>
              <a:t>Under </a:t>
            </a:r>
            <a:r>
              <a:rPr lang="en-US" dirty="0"/>
              <a:t>these circumstances, if arbitrageurs have to liquidate their positions for any reason (such as imperfections in the market for loans, limited arbitrageur wealth to use as collateral, asymmetric information between the arbitrageur and his lenders), they might actually see a loss in their arbitrage positions, even if they are ultimately proved correct.  </a:t>
            </a:r>
            <a:endParaRPr lang="en-US" dirty="0" smtClean="0"/>
          </a:p>
          <a:p>
            <a:r>
              <a:rPr lang="en-US" dirty="0" smtClean="0"/>
              <a:t>Hence </a:t>
            </a:r>
            <a:r>
              <a:rPr lang="en-US" dirty="0"/>
              <a:t>the presence of mispriced long-term assets becomes worse when there are more uninformed noise traders</a:t>
            </a:r>
            <a:r>
              <a:rPr lang="en-US" dirty="0" smtClean="0"/>
              <a:t>.</a:t>
            </a:r>
            <a:r>
              <a:rPr lang="en-US" dirty="0"/>
              <a:t> </a:t>
            </a:r>
          </a:p>
          <a:p>
            <a:r>
              <a:rPr lang="en-US" dirty="0"/>
              <a:t>Hence the greater democratization of finance may have contributed to the short-termism of corporate and bank managers.</a:t>
            </a:r>
          </a:p>
          <a:p>
            <a:endParaRPr lang="en-US" dirty="0"/>
          </a:p>
        </p:txBody>
      </p:sp>
    </p:spTree>
    <p:extLst>
      <p:ext uri="{BB962C8B-B14F-4D97-AF65-F5344CB8AC3E}">
        <p14:creationId xmlns:p14="http://schemas.microsoft.com/office/powerpoint/2010/main" val="21803663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7290054" cy="4114800"/>
          </a:xfrm>
        </p:spPr>
        <p:txBody>
          <a:bodyPr/>
          <a:lstStyle/>
          <a:p>
            <a:r>
              <a:rPr lang="en-US" dirty="0" smtClean="0"/>
              <a:t>Bank balance sheet: liabilities side</a:t>
            </a:r>
            <a:endParaRPr lang="en-US" dirty="0"/>
          </a:p>
        </p:txBody>
      </p:sp>
    </p:spTree>
    <p:extLst>
      <p:ext uri="{BB962C8B-B14F-4D97-AF65-F5344CB8AC3E}">
        <p14:creationId xmlns:p14="http://schemas.microsoft.com/office/powerpoint/2010/main" val="27690668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Retail funding strategy</a:t>
            </a:r>
            <a:endParaRPr lang="en-US" dirty="0"/>
          </a:p>
        </p:txBody>
      </p:sp>
      <p:sp>
        <p:nvSpPr>
          <p:cNvPr id="3" name="Content Placeholder 2"/>
          <p:cNvSpPr>
            <a:spLocks noGrp="1"/>
          </p:cNvSpPr>
          <p:nvPr>
            <p:ph idx="1"/>
          </p:nvPr>
        </p:nvSpPr>
        <p:spPr>
          <a:xfrm>
            <a:off x="768096" y="1091184"/>
            <a:ext cx="7918704" cy="5218176"/>
          </a:xfrm>
        </p:spPr>
        <p:txBody>
          <a:bodyPr>
            <a:normAutofit fontScale="92500"/>
          </a:bodyPr>
          <a:lstStyle/>
          <a:p>
            <a:r>
              <a:rPr lang="en-US" dirty="0" smtClean="0"/>
              <a:t>Traditionally</a:t>
            </a:r>
            <a:r>
              <a:rPr lang="en-US" dirty="0"/>
              <a:t>, most banks had funded their operations through what is known as "retail" banking, in which consumers lend money to banks in the form of deposits, which banks use to make loans. </a:t>
            </a:r>
            <a:endParaRPr lang="en-US" dirty="0" smtClean="0"/>
          </a:p>
          <a:p>
            <a:r>
              <a:rPr lang="en-US" dirty="0" smtClean="0"/>
              <a:t>Beginning </a:t>
            </a:r>
            <a:r>
              <a:rPr lang="en-US" dirty="0"/>
              <a:t>in the 1980s, however, banks across the world increasingly moved toward "wholesale" banking, funding their operations through large, short-term loans from other financial institutions, such as other banks and money market funds. </a:t>
            </a:r>
            <a:endParaRPr lang="en-US" dirty="0" smtClean="0"/>
          </a:p>
          <a:p>
            <a:r>
              <a:rPr lang="en-US" dirty="0" smtClean="0"/>
              <a:t>The </a:t>
            </a:r>
            <a:r>
              <a:rPr lang="en-US" dirty="0"/>
              <a:t>motive for this shift was profit and competitive survival. Wholesale funding gave banks the ability to borrow much larger sums of money than they could in the retail market, allowing them to become more </a:t>
            </a:r>
            <a:r>
              <a:rPr lang="en-US" dirty="0" smtClean="0"/>
              <a:t>leveraged -- and </a:t>
            </a:r>
            <a:r>
              <a:rPr lang="en-US" dirty="0"/>
              <a:t>thus more exposed to risk--than ever before.</a:t>
            </a:r>
          </a:p>
          <a:p>
            <a:r>
              <a:rPr lang="en-US" dirty="0"/>
              <a:t>(From The Forgotten History of the Financial Crisis What the World Should Have Learned in 2008 By: </a:t>
            </a:r>
            <a:r>
              <a:rPr lang="en-US" dirty="0" err="1"/>
              <a:t>Tooze</a:t>
            </a:r>
            <a:r>
              <a:rPr lang="en-US" dirty="0"/>
              <a:t>, Adam, Foreign Affairs, Vol. 97, Issue 5)</a:t>
            </a:r>
          </a:p>
          <a:p>
            <a:endParaRPr lang="en-US" dirty="0"/>
          </a:p>
        </p:txBody>
      </p:sp>
    </p:spTree>
    <p:extLst>
      <p:ext uri="{BB962C8B-B14F-4D97-AF65-F5344CB8AC3E}">
        <p14:creationId xmlns:p14="http://schemas.microsoft.com/office/powerpoint/2010/main" val="17907740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Asset-backed Commercial paper</a:t>
            </a:r>
            <a:endParaRPr lang="en-US" dirty="0"/>
          </a:p>
        </p:txBody>
      </p:sp>
      <p:sp>
        <p:nvSpPr>
          <p:cNvPr id="3" name="Content Placeholder 2"/>
          <p:cNvSpPr>
            <a:spLocks noGrp="1"/>
          </p:cNvSpPr>
          <p:nvPr>
            <p:ph idx="1"/>
          </p:nvPr>
        </p:nvSpPr>
        <p:spPr>
          <a:xfrm>
            <a:off x="768096" y="5715000"/>
            <a:ext cx="7918704" cy="594360"/>
          </a:xfrm>
        </p:spPr>
        <p:txBody>
          <a:bodyPr>
            <a:normAutofit fontScale="92500"/>
          </a:bodyPr>
          <a:lstStyle/>
          <a:p>
            <a:r>
              <a:rPr lang="en-US"/>
              <a:t>https://www.law.berkeley.edu/files/bclbe/CP_During_the_Crisis.pdf</a:t>
            </a:r>
            <a:endParaRPr lang="en-US" dirty="0"/>
          </a:p>
        </p:txBody>
      </p:sp>
      <p:pic>
        <p:nvPicPr>
          <p:cNvPr id="4" name="Picture 3"/>
          <p:cNvPicPr>
            <a:picLocks noChangeAspect="1"/>
          </p:cNvPicPr>
          <p:nvPr/>
        </p:nvPicPr>
        <p:blipFill>
          <a:blip r:embed="rId2"/>
          <a:stretch>
            <a:fillRect/>
          </a:stretch>
        </p:blipFill>
        <p:spPr>
          <a:xfrm>
            <a:off x="952500" y="1091185"/>
            <a:ext cx="7612174" cy="4457128"/>
          </a:xfrm>
          <a:prstGeom prst="rect">
            <a:avLst/>
          </a:prstGeom>
        </p:spPr>
      </p:pic>
    </p:spTree>
    <p:extLst>
      <p:ext uri="{BB962C8B-B14F-4D97-AF65-F5344CB8AC3E}">
        <p14:creationId xmlns:p14="http://schemas.microsoft.com/office/powerpoint/2010/main" val="26227480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Commercial paper issuance</a:t>
            </a:r>
            <a:endParaRPr lang="en-US" dirty="0"/>
          </a:p>
        </p:txBody>
      </p:sp>
      <p:pic>
        <p:nvPicPr>
          <p:cNvPr id="4" name="Picture 3"/>
          <p:cNvPicPr>
            <a:picLocks noChangeAspect="1"/>
          </p:cNvPicPr>
          <p:nvPr/>
        </p:nvPicPr>
        <p:blipFill>
          <a:blip r:embed="rId2"/>
          <a:stretch>
            <a:fillRect/>
          </a:stretch>
        </p:blipFill>
        <p:spPr>
          <a:xfrm>
            <a:off x="2662237" y="1343025"/>
            <a:ext cx="3819525" cy="4171950"/>
          </a:xfrm>
          <a:prstGeom prst="rect">
            <a:avLst/>
          </a:prstGeom>
        </p:spPr>
      </p:pic>
      <p:sp>
        <p:nvSpPr>
          <p:cNvPr id="5" name="Rectangle 4"/>
          <p:cNvSpPr/>
          <p:nvPr/>
        </p:nvSpPr>
        <p:spPr>
          <a:xfrm>
            <a:off x="1947862" y="5638800"/>
            <a:ext cx="4572000" cy="646331"/>
          </a:xfrm>
          <a:prstGeom prst="rect">
            <a:avLst/>
          </a:prstGeom>
        </p:spPr>
        <p:txBody>
          <a:bodyPr>
            <a:spAutoFit/>
          </a:bodyPr>
          <a:lstStyle/>
          <a:p>
            <a:r>
              <a:rPr lang="en-US" dirty="0"/>
              <a:t>https://files.stlouisfed.org/files/htdocs/publications/review/09/11/Anderson.pdf</a:t>
            </a:r>
          </a:p>
        </p:txBody>
      </p:sp>
    </p:spTree>
    <p:extLst>
      <p:ext uri="{BB962C8B-B14F-4D97-AF65-F5344CB8AC3E}">
        <p14:creationId xmlns:p14="http://schemas.microsoft.com/office/powerpoint/2010/main" val="17527214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7290054" cy="5181600"/>
          </a:xfrm>
        </p:spPr>
        <p:txBody>
          <a:bodyPr/>
          <a:lstStyle/>
          <a:p>
            <a:r>
              <a:rPr lang="en-US" dirty="0" smtClean="0"/>
              <a:t>Financial effects to real effects</a:t>
            </a:r>
            <a:endParaRPr lang="en-US" dirty="0"/>
          </a:p>
        </p:txBody>
      </p:sp>
    </p:spTree>
    <p:extLst>
      <p:ext uri="{BB962C8B-B14F-4D97-AF65-F5344CB8AC3E}">
        <p14:creationId xmlns:p14="http://schemas.microsoft.com/office/powerpoint/2010/main" val="9744225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effects to real effects</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growth of the shadow banking sector and the interdependence of the institutions in the shadow banking sector (such as mutual funds and structured investment vehicles that hold loans and asset-backed securities while being funded with short-term asset-backed commercial paper) then ensured a collapse of the financial sector, and thereby the real sector.  </a:t>
            </a:r>
            <a:endParaRPr lang="en-US" dirty="0" smtClean="0"/>
          </a:p>
          <a:p>
            <a:r>
              <a:rPr lang="en-US" dirty="0" smtClean="0"/>
              <a:t>The </a:t>
            </a:r>
            <a:r>
              <a:rPr lang="en-US" dirty="0"/>
              <a:t>collapse occurred because banks (which were insured by the </a:t>
            </a:r>
            <a:r>
              <a:rPr lang="en-US" dirty="0" smtClean="0"/>
              <a:t>FDIC </a:t>
            </a:r>
            <a:r>
              <a:rPr lang="en-US" dirty="0"/>
              <a:t>only to a limited extent) and shadow-banking institutions had to sell assets and to call in loans made to other financial institutions to offset the reduction in cashflow from defaulting mortgage loans.  </a:t>
            </a:r>
            <a:endParaRPr lang="en-US" dirty="0" smtClean="0"/>
          </a:p>
          <a:p>
            <a:r>
              <a:rPr lang="en-US" dirty="0" smtClean="0"/>
              <a:t>The </a:t>
            </a:r>
            <a:r>
              <a:rPr lang="en-US" dirty="0"/>
              <a:t>interconnectedness of these institutions led to a general collapse of the entire financial sector instead of just one bank.  Of course, credit to existing projects was stopped and no new credit was provided to new projects, which led to employees being laid off and investors losing money.</a:t>
            </a:r>
          </a:p>
          <a:p>
            <a:endParaRPr lang="en-US" dirty="0"/>
          </a:p>
        </p:txBody>
      </p:sp>
    </p:spTree>
    <p:extLst>
      <p:ext uri="{BB962C8B-B14F-4D97-AF65-F5344CB8AC3E}">
        <p14:creationId xmlns:p14="http://schemas.microsoft.com/office/powerpoint/2010/main" val="9174616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effects to real effects</a:t>
            </a:r>
            <a:endParaRPr lang="en-US" dirty="0"/>
          </a:p>
        </p:txBody>
      </p:sp>
      <p:sp>
        <p:nvSpPr>
          <p:cNvPr id="3" name="Content Placeholder 2"/>
          <p:cNvSpPr>
            <a:spLocks noGrp="1"/>
          </p:cNvSpPr>
          <p:nvPr>
            <p:ph idx="1"/>
          </p:nvPr>
        </p:nvSpPr>
        <p:spPr>
          <a:xfrm>
            <a:off x="768096" y="990600"/>
            <a:ext cx="7994904" cy="5562600"/>
          </a:xfrm>
        </p:spPr>
        <p:txBody>
          <a:bodyPr>
            <a:normAutofit fontScale="92500" lnSpcReduction="20000"/>
          </a:bodyPr>
          <a:lstStyle/>
          <a:p>
            <a:r>
              <a:rPr lang="en-US" dirty="0" smtClean="0"/>
              <a:t>At some point, the real estate market overheated and home prices stopped going up.  Adjustable rate mortgages after 2 or 3 years raised interest rates.  Since borrowers were overextended to begin with, these shocks caused them to default.</a:t>
            </a:r>
          </a:p>
          <a:p>
            <a:r>
              <a:rPr lang="en-US" dirty="0" smtClean="0"/>
              <a:t>Institutions such as Lehmann and banks such as WAMU made </a:t>
            </a:r>
            <a:r>
              <a:rPr lang="en-US" dirty="0"/>
              <a:t>bad bets </a:t>
            </a:r>
            <a:r>
              <a:rPr lang="en-US" dirty="0" smtClean="0"/>
              <a:t>by relying on short-term funding and investing in risky loans.  When home-owner defaults happened, short-term borrowing rates rose.  As a result, these institutions themselves started defaulting because they </a:t>
            </a:r>
            <a:r>
              <a:rPr lang="en-US" dirty="0"/>
              <a:t>owed more money than the market value of its </a:t>
            </a:r>
            <a:r>
              <a:rPr lang="en-US" dirty="0" smtClean="0"/>
              <a:t>assets.</a:t>
            </a:r>
          </a:p>
          <a:p>
            <a:r>
              <a:rPr lang="en-US" dirty="0" smtClean="0"/>
              <a:t>They went bankrupt.  Lehman and other non-banking institutions were not bailed </a:t>
            </a:r>
            <a:r>
              <a:rPr lang="en-US" dirty="0"/>
              <a:t>out by the </a:t>
            </a:r>
            <a:r>
              <a:rPr lang="en-US" dirty="0" smtClean="0"/>
              <a:t>Fed and even WAMU was in a difficult situation. </a:t>
            </a:r>
          </a:p>
          <a:p>
            <a:r>
              <a:rPr lang="en-US" dirty="0" smtClean="0"/>
              <a:t>They had </a:t>
            </a:r>
            <a:r>
              <a:rPr lang="en-US" dirty="0"/>
              <a:t>to sell assets, both real </a:t>
            </a:r>
            <a:r>
              <a:rPr lang="en-US" dirty="0" smtClean="0"/>
              <a:t>(real estate) and financial (CMOs and others).  These sales </a:t>
            </a:r>
            <a:r>
              <a:rPr lang="en-US" dirty="0"/>
              <a:t>depressed the market value of </a:t>
            </a:r>
            <a:r>
              <a:rPr lang="en-US" dirty="0" smtClean="0"/>
              <a:t>both </a:t>
            </a:r>
            <a:r>
              <a:rPr lang="en-US" dirty="0"/>
              <a:t>real and financial assets.  </a:t>
            </a:r>
            <a:endParaRPr lang="en-US" dirty="0" smtClean="0"/>
          </a:p>
          <a:p>
            <a:r>
              <a:rPr lang="en-US" dirty="0" smtClean="0"/>
              <a:t>Financial </a:t>
            </a:r>
            <a:r>
              <a:rPr lang="en-US" dirty="0"/>
              <a:t>assets, even more than real assets, (especially assets that are not directly linked to real assets) derive their value from expectations regarding future cashflows and expectations regarding the level of economic activity.  The dumping of financial assets and their reduced market level leads to a </a:t>
            </a:r>
            <a:r>
              <a:rPr lang="en-US" dirty="0" smtClean="0"/>
              <a:t>downward re-evaluation </a:t>
            </a:r>
            <a:r>
              <a:rPr lang="en-US" dirty="0"/>
              <a:t>of expectations regarding future economic activity.  </a:t>
            </a:r>
          </a:p>
        </p:txBody>
      </p:sp>
    </p:spTree>
    <p:extLst>
      <p:ext uri="{BB962C8B-B14F-4D97-AF65-F5344CB8AC3E}">
        <p14:creationId xmlns:p14="http://schemas.microsoft.com/office/powerpoint/2010/main" val="28274837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effects to real effects</a:t>
            </a:r>
            <a:endParaRPr lang="en-US" dirty="0"/>
          </a:p>
        </p:txBody>
      </p:sp>
      <p:sp>
        <p:nvSpPr>
          <p:cNvPr id="3" name="Content Placeholder 2"/>
          <p:cNvSpPr>
            <a:spLocks noGrp="1"/>
          </p:cNvSpPr>
          <p:nvPr>
            <p:ph idx="1"/>
          </p:nvPr>
        </p:nvSpPr>
        <p:spPr>
          <a:xfrm>
            <a:off x="768096" y="990600"/>
            <a:ext cx="7994904" cy="5715000"/>
          </a:xfrm>
        </p:spPr>
        <p:txBody>
          <a:bodyPr>
            <a:normAutofit fontScale="92500" lnSpcReduction="10000"/>
          </a:bodyPr>
          <a:lstStyle/>
          <a:p>
            <a:r>
              <a:rPr lang="en-US" dirty="0" smtClean="0"/>
              <a:t>This </a:t>
            </a:r>
            <a:r>
              <a:rPr lang="en-US" dirty="0"/>
              <a:t>reduction in market value of financial </a:t>
            </a:r>
            <a:r>
              <a:rPr lang="en-US" dirty="0" smtClean="0"/>
              <a:t>assets, in turn, causes </a:t>
            </a:r>
            <a:r>
              <a:rPr lang="en-US" dirty="0"/>
              <a:t>other financial institutions </a:t>
            </a:r>
            <a:r>
              <a:rPr lang="en-US" dirty="0" smtClean="0"/>
              <a:t>– both because of exposure to the defaulting institutions and because of holding these financial assets – to also </a:t>
            </a:r>
            <a:r>
              <a:rPr lang="en-US" dirty="0"/>
              <a:t>have a surplus of liabilities over </a:t>
            </a:r>
            <a:r>
              <a:rPr lang="en-US" dirty="0" smtClean="0"/>
              <a:t>assets.</a:t>
            </a:r>
          </a:p>
          <a:p>
            <a:r>
              <a:rPr lang="en-US" dirty="0" smtClean="0"/>
              <a:t>This requires </a:t>
            </a:r>
            <a:r>
              <a:rPr lang="en-US" dirty="0"/>
              <a:t>them to further dump financial (and real) </a:t>
            </a:r>
            <a:r>
              <a:rPr lang="en-US" dirty="0" smtClean="0"/>
              <a:t>assets since they cannot finance them cheaply any more.  </a:t>
            </a:r>
            <a:r>
              <a:rPr lang="en-US" dirty="0"/>
              <a:t>The original default thus triggers a chain of defaults.  </a:t>
            </a:r>
            <a:endParaRPr lang="en-US" dirty="0" smtClean="0"/>
          </a:p>
          <a:p>
            <a:r>
              <a:rPr lang="en-US" dirty="0" smtClean="0"/>
              <a:t>The </a:t>
            </a:r>
            <a:r>
              <a:rPr lang="en-US" dirty="0"/>
              <a:t>remaining, now weakened, financial institutions cannot finance real activity for two reasons – one, they have less financial capacity; and, two, they are more risk averse.  </a:t>
            </a:r>
            <a:endParaRPr lang="en-US" dirty="0" smtClean="0"/>
          </a:p>
          <a:p>
            <a:r>
              <a:rPr lang="en-US" dirty="0" smtClean="0"/>
              <a:t>The </a:t>
            </a:r>
            <a:r>
              <a:rPr lang="en-US" dirty="0"/>
              <a:t>reduced real economic activity (because of reduced financing) thus leads to a further reduced demand for financing.  Thus, the economy settles into an equilibrium with a lower level of economic </a:t>
            </a:r>
            <a:r>
              <a:rPr lang="en-US" dirty="0" smtClean="0"/>
              <a:t>activity, a lower level of employment and lower household incomes and wealth.  </a:t>
            </a:r>
          </a:p>
          <a:p>
            <a:r>
              <a:rPr lang="en-US" dirty="0" smtClean="0"/>
              <a:t>See </a:t>
            </a:r>
            <a:r>
              <a:rPr lang="en-US" dirty="0"/>
              <a:t>Murillo </a:t>
            </a:r>
            <a:r>
              <a:rPr lang="en-US" dirty="0" err="1"/>
              <a:t>Campello</a:t>
            </a:r>
            <a:r>
              <a:rPr lang="en-US" dirty="0"/>
              <a:t>, John R. Graham, and Campbell R. Harvey, “The Real Effects of Financial Constraints: Evidence from a Financial Crisis,” Journal of Financial Economics 97 (2010): 476.</a:t>
            </a:r>
          </a:p>
          <a:p>
            <a:endParaRPr lang="en-US" dirty="0"/>
          </a:p>
        </p:txBody>
      </p:sp>
    </p:spTree>
    <p:extLst>
      <p:ext uri="{BB962C8B-B14F-4D97-AF65-F5344CB8AC3E}">
        <p14:creationId xmlns:p14="http://schemas.microsoft.com/office/powerpoint/2010/main" val="34389941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7290054" cy="4343400"/>
          </a:xfrm>
        </p:spPr>
        <p:txBody>
          <a:bodyPr/>
          <a:lstStyle/>
          <a:p>
            <a:r>
              <a:rPr lang="en-US" dirty="0" smtClean="0"/>
              <a:t>Continuing effects</a:t>
            </a:r>
            <a:endParaRPr lang="en-US" dirty="0"/>
          </a:p>
        </p:txBody>
      </p:sp>
    </p:spTree>
    <p:extLst>
      <p:ext uri="{BB962C8B-B14F-4D97-AF65-F5344CB8AC3E}">
        <p14:creationId xmlns:p14="http://schemas.microsoft.com/office/powerpoint/2010/main" val="28695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Proximate causes of the 2008 crisis</a:t>
            </a:r>
            <a:endParaRPr lang="en-US" dirty="0"/>
          </a:p>
        </p:txBody>
      </p:sp>
      <p:sp>
        <p:nvSpPr>
          <p:cNvPr id="3" name="Content Placeholder 2"/>
          <p:cNvSpPr>
            <a:spLocks noGrp="1"/>
          </p:cNvSpPr>
          <p:nvPr>
            <p:ph idx="1"/>
          </p:nvPr>
        </p:nvSpPr>
        <p:spPr>
          <a:xfrm>
            <a:off x="768096" y="990600"/>
            <a:ext cx="7994904" cy="5562600"/>
          </a:xfrm>
        </p:spPr>
        <p:txBody>
          <a:bodyPr>
            <a:normAutofit/>
          </a:bodyPr>
          <a:lstStyle/>
          <a:p>
            <a:r>
              <a:rPr lang="en-US" dirty="0" smtClean="0"/>
              <a:t>Excess Creation of Debt</a:t>
            </a:r>
          </a:p>
          <a:p>
            <a:pPr lvl="1"/>
            <a:r>
              <a:rPr lang="en-US" dirty="0" smtClean="0"/>
              <a:t>The </a:t>
            </a:r>
            <a:r>
              <a:rPr lang="en-US" dirty="0"/>
              <a:t>U.S. financial </a:t>
            </a:r>
            <a:r>
              <a:rPr lang="en-US" dirty="0" smtClean="0"/>
              <a:t>sector misallocated </a:t>
            </a:r>
            <a:r>
              <a:rPr lang="en-US" dirty="0"/>
              <a:t>resources to real estate, financed through the issuance of exotic new </a:t>
            </a:r>
            <a:r>
              <a:rPr lang="en-US" dirty="0" smtClean="0"/>
              <a:t>financial instruments.  This was caused both by excess supply of debt fueled by innovation and excess demand for debt fueled by lack of financial literacy and fraud.</a:t>
            </a:r>
          </a:p>
          <a:p>
            <a:pPr lvl="1"/>
            <a:r>
              <a:rPr lang="en-US" dirty="0"/>
              <a:t>The development of mortgage securitized instruments allowed foreign investors to hold mortgage loans with less worry.  </a:t>
            </a:r>
            <a:endParaRPr lang="en-US" dirty="0" smtClean="0"/>
          </a:p>
          <a:p>
            <a:pPr lvl="1"/>
            <a:r>
              <a:rPr lang="en-US" dirty="0" smtClean="0"/>
              <a:t>Banks </a:t>
            </a:r>
            <a:r>
              <a:rPr lang="en-US" dirty="0"/>
              <a:t>issued mortgage loans, </a:t>
            </a:r>
            <a:r>
              <a:rPr lang="en-US" dirty="0" smtClean="0"/>
              <a:t>most of which </a:t>
            </a:r>
            <a:r>
              <a:rPr lang="en-US" dirty="0"/>
              <a:t>were securitized and taken off bank balance sheets, either by sale to other entities or by using Specialized Investment Vehicles. </a:t>
            </a:r>
            <a:endParaRPr lang="en-US" dirty="0" smtClean="0"/>
          </a:p>
          <a:p>
            <a:pPr lvl="1"/>
            <a:r>
              <a:rPr lang="en-US" dirty="0" smtClean="0"/>
              <a:t>Buoyed </a:t>
            </a:r>
            <a:r>
              <a:rPr lang="en-US" dirty="0"/>
              <a:t>by rising real estate prices and taking advantage of the information asymmetry vis-à-vis investors in securitized mortgages, banks performed less due diligence in issuing loans</a:t>
            </a:r>
            <a:r>
              <a:rPr lang="en-US" dirty="0" smtClean="0"/>
              <a:t>.</a:t>
            </a:r>
          </a:p>
          <a:p>
            <a:pPr lvl="1"/>
            <a:r>
              <a:rPr lang="en-US" dirty="0" smtClean="0"/>
              <a:t>Rating Agencies in a race to the bottom gave high ratings to mortgage securities.</a:t>
            </a:r>
            <a:endParaRPr lang="en-US" dirty="0"/>
          </a:p>
          <a:p>
            <a:pPr lvl="1"/>
            <a:endParaRPr lang="en-US" dirty="0" smtClean="0"/>
          </a:p>
        </p:txBody>
      </p:sp>
    </p:spTree>
    <p:extLst>
      <p:ext uri="{BB962C8B-B14F-4D97-AF65-F5344CB8AC3E}">
        <p14:creationId xmlns:p14="http://schemas.microsoft.com/office/powerpoint/2010/main" val="1122468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Increasing non-financial borrowing</a:t>
            </a:r>
            <a:endParaRPr lang="en-US" dirty="0"/>
          </a:p>
        </p:txBody>
      </p:sp>
      <p:sp>
        <p:nvSpPr>
          <p:cNvPr id="3" name="Content Placeholder 2"/>
          <p:cNvSpPr>
            <a:spLocks noGrp="1"/>
          </p:cNvSpPr>
          <p:nvPr>
            <p:ph idx="1"/>
          </p:nvPr>
        </p:nvSpPr>
        <p:spPr>
          <a:xfrm>
            <a:off x="768097" y="2514600"/>
            <a:ext cx="2584704" cy="3794760"/>
          </a:xfrm>
        </p:spPr>
        <p:txBody>
          <a:bodyPr>
            <a:normAutofit/>
          </a:bodyPr>
          <a:lstStyle/>
          <a:p>
            <a:r>
              <a:rPr lang="en-US" dirty="0" smtClean="0">
                <a:hlinkClick r:id="rId2"/>
              </a:rPr>
              <a:t>McKinsey Global Institute Report </a:t>
            </a:r>
            <a:r>
              <a:rPr lang="en-US" dirty="0" smtClean="0"/>
              <a:t>on growing household, government and non-financial debt</a:t>
            </a:r>
            <a:r>
              <a:rPr lang="en-US" dirty="0" smtClean="0"/>
              <a:t>.</a:t>
            </a:r>
            <a:endParaRPr lang="en-US" dirty="0" smtClean="0"/>
          </a:p>
        </p:txBody>
      </p:sp>
      <p:pic>
        <p:nvPicPr>
          <p:cNvPr id="4" name="Picture 3"/>
          <p:cNvPicPr>
            <a:picLocks noChangeAspect="1"/>
          </p:cNvPicPr>
          <p:nvPr/>
        </p:nvPicPr>
        <p:blipFill>
          <a:blip r:embed="rId3"/>
          <a:stretch>
            <a:fillRect/>
          </a:stretch>
        </p:blipFill>
        <p:spPr>
          <a:xfrm>
            <a:off x="3429000" y="1140956"/>
            <a:ext cx="5505450" cy="5526544"/>
          </a:xfrm>
          <a:prstGeom prst="rect">
            <a:avLst/>
          </a:prstGeom>
        </p:spPr>
      </p:pic>
    </p:spTree>
    <p:extLst>
      <p:ext uri="{BB962C8B-B14F-4D97-AF65-F5344CB8AC3E}">
        <p14:creationId xmlns:p14="http://schemas.microsoft.com/office/powerpoint/2010/main" val="13563619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Increasing deregulation</a:t>
            </a:r>
            <a:endParaRPr lang="en-US" dirty="0"/>
          </a:p>
        </p:txBody>
      </p:sp>
      <p:sp>
        <p:nvSpPr>
          <p:cNvPr id="3" name="Content Placeholder 2"/>
          <p:cNvSpPr>
            <a:spLocks noGrp="1"/>
          </p:cNvSpPr>
          <p:nvPr>
            <p:ph idx="1"/>
          </p:nvPr>
        </p:nvSpPr>
        <p:spPr/>
        <p:txBody>
          <a:bodyPr/>
          <a:lstStyle/>
          <a:p>
            <a:r>
              <a:rPr lang="en-US" dirty="0" smtClean="0"/>
              <a:t>Since 2008, </a:t>
            </a:r>
            <a:r>
              <a:rPr lang="en-US" dirty="0"/>
              <a:t>Republicans in Congress have eliminated some of the financial regulations that were put in place after </a:t>
            </a:r>
            <a:r>
              <a:rPr lang="en-US" dirty="0" smtClean="0"/>
              <a:t>the crisis. </a:t>
            </a:r>
          </a:p>
          <a:p>
            <a:r>
              <a:rPr lang="en-US" dirty="0" smtClean="0"/>
              <a:t>They </a:t>
            </a:r>
            <a:r>
              <a:rPr lang="en-US" dirty="0"/>
              <a:t>have reduced capital requirements for all but the very biggest </a:t>
            </a:r>
            <a:r>
              <a:rPr lang="en-US" dirty="0" smtClean="0"/>
              <a:t>banks.</a:t>
            </a:r>
          </a:p>
          <a:p>
            <a:r>
              <a:rPr lang="en-US" dirty="0" smtClean="0"/>
              <a:t>They have also </a:t>
            </a:r>
            <a:r>
              <a:rPr lang="en-US" dirty="0"/>
              <a:t>sought to weaken the </a:t>
            </a:r>
            <a:r>
              <a:rPr lang="en-US" u="sng" dirty="0">
                <a:hlinkClick r:id="rId2"/>
              </a:rPr>
              <a:t>Volcker Rule</a:t>
            </a:r>
            <a:r>
              <a:rPr lang="en-US" dirty="0"/>
              <a:t>, which bars any bank from speculating in the markets on its own account. </a:t>
            </a:r>
          </a:p>
        </p:txBody>
      </p:sp>
    </p:spTree>
    <p:extLst>
      <p:ext uri="{BB962C8B-B14F-4D97-AF65-F5344CB8AC3E}">
        <p14:creationId xmlns:p14="http://schemas.microsoft.com/office/powerpoint/2010/main" val="7559388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7290054" cy="3048000"/>
          </a:xfrm>
        </p:spPr>
        <p:txBody>
          <a:bodyPr>
            <a:normAutofit/>
          </a:bodyPr>
          <a:lstStyle/>
          <a:p>
            <a:r>
              <a:rPr lang="en-US" dirty="0"/>
              <a:t>How the Great Recession Changed American Workers</a:t>
            </a:r>
            <a:r>
              <a:rPr lang="en-US" b="1" dirty="0"/>
              <a:t/>
            </a:r>
            <a:br>
              <a:rPr lang="en-US" b="1" dirty="0"/>
            </a:br>
            <a:endParaRPr lang="en-US" dirty="0"/>
          </a:p>
        </p:txBody>
      </p:sp>
      <p:sp>
        <p:nvSpPr>
          <p:cNvPr id="3" name="Content Placeholder 2"/>
          <p:cNvSpPr>
            <a:spLocks noGrp="1"/>
          </p:cNvSpPr>
          <p:nvPr>
            <p:ph idx="1"/>
          </p:nvPr>
        </p:nvSpPr>
        <p:spPr>
          <a:xfrm>
            <a:off x="768096" y="3352800"/>
            <a:ext cx="7290055" cy="2956560"/>
          </a:xfrm>
        </p:spPr>
        <p:txBody>
          <a:bodyPr/>
          <a:lstStyle/>
          <a:p>
            <a:r>
              <a:rPr lang="en-US" dirty="0" smtClean="0"/>
              <a:t>According to </a:t>
            </a:r>
            <a:r>
              <a:rPr lang="en-US" dirty="0"/>
              <a:t>According to Peter </a:t>
            </a:r>
            <a:r>
              <a:rPr lang="en-US" dirty="0" err="1" smtClean="0"/>
              <a:t>Cappelli</a:t>
            </a:r>
            <a:r>
              <a:rPr lang="en-US" dirty="0" smtClean="0"/>
              <a:t>, </a:t>
            </a:r>
            <a:r>
              <a:rPr lang="en-US" dirty="0" err="1" smtClean="0"/>
              <a:t>Iwan</a:t>
            </a:r>
            <a:r>
              <a:rPr lang="en-US" dirty="0" smtClean="0"/>
              <a:t> </a:t>
            </a:r>
            <a:r>
              <a:rPr lang="en-US" dirty="0" err="1" smtClean="0"/>
              <a:t>Barankay</a:t>
            </a:r>
            <a:r>
              <a:rPr lang="en-US" dirty="0" smtClean="0"/>
              <a:t> and David </a:t>
            </a:r>
            <a:r>
              <a:rPr lang="en-US" dirty="0"/>
              <a:t>Lewin</a:t>
            </a:r>
            <a:br>
              <a:rPr lang="en-US" dirty="0"/>
            </a:br>
            <a:r>
              <a:rPr lang="en-US" dirty="0"/>
              <a:t>Sep 10, </a:t>
            </a:r>
            <a:r>
              <a:rPr lang="en-US" dirty="0" smtClean="0"/>
              <a:t>2018</a:t>
            </a:r>
          </a:p>
          <a:p>
            <a:r>
              <a:rPr lang="en-US" dirty="0" smtClean="0"/>
              <a:t>https</a:t>
            </a:r>
            <a:r>
              <a:rPr lang="en-US" dirty="0"/>
              <a:t>://knowledge.wharton.upenn.edu/article/great-recession-american-dream/</a:t>
            </a:r>
          </a:p>
          <a:p>
            <a:endParaRPr lang="en-US" dirty="0"/>
          </a:p>
        </p:txBody>
      </p:sp>
    </p:spTree>
    <p:extLst>
      <p:ext uri="{BB962C8B-B14F-4D97-AF65-F5344CB8AC3E}">
        <p14:creationId xmlns:p14="http://schemas.microsoft.com/office/powerpoint/2010/main" val="38066079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on workers</a:t>
            </a:r>
            <a:endParaRPr lang="en-US" dirty="0"/>
          </a:p>
        </p:txBody>
      </p:sp>
      <p:sp>
        <p:nvSpPr>
          <p:cNvPr id="3" name="Content Placeholder 2"/>
          <p:cNvSpPr>
            <a:spLocks noGrp="1"/>
          </p:cNvSpPr>
          <p:nvPr>
            <p:ph idx="1"/>
          </p:nvPr>
        </p:nvSpPr>
        <p:spPr/>
        <p:txBody>
          <a:bodyPr/>
          <a:lstStyle/>
          <a:p>
            <a:r>
              <a:rPr lang="en-US" dirty="0"/>
              <a:t>One in five employees lost their jobs at the beginning of the Great Recession. Many of those people never </a:t>
            </a:r>
            <a:r>
              <a:rPr lang="en-US" dirty="0" smtClean="0"/>
              <a:t>got </a:t>
            </a:r>
            <a:r>
              <a:rPr lang="en-US" dirty="0"/>
              <a:t>real work </a:t>
            </a:r>
            <a:r>
              <a:rPr lang="en-US" dirty="0" smtClean="0"/>
              <a:t>again.</a:t>
            </a:r>
          </a:p>
          <a:p>
            <a:r>
              <a:rPr lang="en-US" dirty="0" smtClean="0"/>
              <a:t>There was a </a:t>
            </a:r>
            <a:r>
              <a:rPr lang="en-US" dirty="0"/>
              <a:t>spike in disability claims was in part caused by the difficulty laid-off people had in securing any jobs. </a:t>
            </a:r>
            <a:endParaRPr lang="en-US" dirty="0" smtClean="0"/>
          </a:p>
          <a:p>
            <a:r>
              <a:rPr lang="en-US" dirty="0" smtClean="0"/>
              <a:t>A </a:t>
            </a:r>
            <a:r>
              <a:rPr lang="en-US" dirty="0"/>
              <a:t>generation of young people entering the job market had their careers disrupted by it. </a:t>
            </a:r>
            <a:endParaRPr lang="en-US" dirty="0" smtClean="0"/>
          </a:p>
          <a:p>
            <a:r>
              <a:rPr lang="en-US" dirty="0" smtClean="0"/>
              <a:t>As a result, this </a:t>
            </a:r>
            <a:r>
              <a:rPr lang="en-US" dirty="0"/>
              <a:t>age group continues to delay buying houses, having children, and other markers of stable, adult </a:t>
            </a:r>
            <a:r>
              <a:rPr lang="en-US" dirty="0" smtClean="0"/>
              <a:t>life. </a:t>
            </a:r>
            <a:r>
              <a:rPr lang="en-US" dirty="0"/>
              <a:t>   </a:t>
            </a:r>
            <a:endParaRPr lang="en-US" dirty="0" smtClean="0"/>
          </a:p>
          <a:p>
            <a:r>
              <a:rPr lang="en-US" dirty="0" smtClean="0"/>
              <a:t>This </a:t>
            </a:r>
            <a:r>
              <a:rPr lang="en-US" dirty="0"/>
              <a:t>was a permanent shock for these workers, as opposed to investors of capital in these sectors, who recovered.</a:t>
            </a:r>
          </a:p>
          <a:p>
            <a:endParaRPr lang="en-US" dirty="0"/>
          </a:p>
        </p:txBody>
      </p:sp>
    </p:spTree>
    <p:extLst>
      <p:ext uri="{BB962C8B-B14F-4D97-AF65-F5344CB8AC3E}">
        <p14:creationId xmlns:p14="http://schemas.microsoft.com/office/powerpoint/2010/main" val="38435040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Long-term retirement effects</a:t>
            </a:r>
            <a:endParaRPr lang="en-US" dirty="0"/>
          </a:p>
        </p:txBody>
      </p:sp>
      <p:sp>
        <p:nvSpPr>
          <p:cNvPr id="3" name="Content Placeholder 2"/>
          <p:cNvSpPr>
            <a:spLocks noGrp="1"/>
          </p:cNvSpPr>
          <p:nvPr>
            <p:ph idx="1"/>
          </p:nvPr>
        </p:nvSpPr>
        <p:spPr/>
        <p:txBody>
          <a:bodyPr>
            <a:normAutofit/>
          </a:bodyPr>
          <a:lstStyle/>
          <a:p>
            <a:r>
              <a:rPr lang="en-US" dirty="0"/>
              <a:t>Those workers who kept their jobs or found new ones following the crisis are now facing the prospect of needing to delay retirement while having a much smaller nest egg to rely on. </a:t>
            </a:r>
            <a:endParaRPr lang="en-US" dirty="0" smtClean="0"/>
          </a:p>
          <a:p>
            <a:r>
              <a:rPr lang="en-US" dirty="0" smtClean="0"/>
              <a:t>Investments </a:t>
            </a:r>
            <a:r>
              <a:rPr lang="en-US" dirty="0"/>
              <a:t>in the future </a:t>
            </a:r>
            <a:r>
              <a:rPr lang="en-US" dirty="0" smtClean="0"/>
              <a:t>are likely to have lower expected returns compared </a:t>
            </a:r>
            <a:r>
              <a:rPr lang="en-US" dirty="0"/>
              <a:t>to the </a:t>
            </a:r>
            <a:r>
              <a:rPr lang="en-US" dirty="0" smtClean="0"/>
              <a:t>past because of the recession’s effect on real activity.</a:t>
            </a:r>
          </a:p>
          <a:p>
            <a:r>
              <a:rPr lang="en-US" dirty="0" smtClean="0"/>
              <a:t>That will </a:t>
            </a:r>
            <a:r>
              <a:rPr lang="en-US" dirty="0"/>
              <a:t>influence work, retirement, saving and the investment behavior of older </a:t>
            </a:r>
            <a:r>
              <a:rPr lang="en-US" dirty="0" smtClean="0"/>
              <a:t>Americans.</a:t>
            </a:r>
          </a:p>
          <a:p>
            <a:r>
              <a:rPr lang="en-US" dirty="0" smtClean="0"/>
              <a:t>As a result, </a:t>
            </a:r>
            <a:r>
              <a:rPr lang="en-US" dirty="0"/>
              <a:t>workers </a:t>
            </a:r>
            <a:r>
              <a:rPr lang="en-US" dirty="0" smtClean="0"/>
              <a:t>are likely to build </a:t>
            </a:r>
            <a:r>
              <a:rPr lang="en-US" dirty="0"/>
              <a:t>up less wealth in their tax-qualified 401(k) accounts compared to the past. </a:t>
            </a:r>
            <a:r>
              <a:rPr lang="en-US" dirty="0" smtClean="0"/>
              <a:t>They will claim Social </a:t>
            </a:r>
            <a:r>
              <a:rPr lang="en-US" dirty="0"/>
              <a:t>Security benefits later and work </a:t>
            </a:r>
            <a:r>
              <a:rPr lang="en-US" dirty="0" smtClean="0"/>
              <a:t>more.</a:t>
            </a:r>
            <a:endParaRPr lang="en-US" dirty="0"/>
          </a:p>
        </p:txBody>
      </p:sp>
    </p:spTree>
    <p:extLst>
      <p:ext uri="{BB962C8B-B14F-4D97-AF65-F5344CB8AC3E}">
        <p14:creationId xmlns:p14="http://schemas.microsoft.com/office/powerpoint/2010/main" val="25042412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Debt burden in retirement</a:t>
            </a:r>
            <a:endParaRPr lang="en-US" dirty="0"/>
          </a:p>
        </p:txBody>
      </p:sp>
      <p:sp>
        <p:nvSpPr>
          <p:cNvPr id="3" name="Content Placeholder 2"/>
          <p:cNvSpPr>
            <a:spLocks noGrp="1"/>
          </p:cNvSpPr>
          <p:nvPr>
            <p:ph idx="1"/>
          </p:nvPr>
        </p:nvSpPr>
        <p:spPr/>
        <p:txBody>
          <a:bodyPr>
            <a:normAutofit/>
          </a:bodyPr>
          <a:lstStyle/>
          <a:p>
            <a:r>
              <a:rPr lang="en-US" dirty="0" smtClean="0"/>
              <a:t>Because of the excessive debt taken on before 2007, Americans are </a:t>
            </a:r>
            <a:r>
              <a:rPr lang="en-US" dirty="0"/>
              <a:t>more likely to enter retirement in debt than ever before, and higher debt levels make older households quite sensitive to rising interest rates. </a:t>
            </a:r>
            <a:endParaRPr lang="en-US" dirty="0" smtClean="0"/>
          </a:p>
          <a:p>
            <a:r>
              <a:rPr lang="en-US" dirty="0" smtClean="0"/>
              <a:t>Retirees </a:t>
            </a:r>
            <a:r>
              <a:rPr lang="en-US" dirty="0"/>
              <a:t>may need to devote a growing fraction of their incomes to servicing the rising </a:t>
            </a:r>
            <a:r>
              <a:rPr lang="en-US" dirty="0" smtClean="0"/>
              <a:t>debt.</a:t>
            </a:r>
          </a:p>
          <a:p>
            <a:r>
              <a:rPr lang="en-US" dirty="0" smtClean="0"/>
              <a:t>Older </a:t>
            </a:r>
            <a:r>
              <a:rPr lang="en-US" dirty="0"/>
              <a:t>people </a:t>
            </a:r>
            <a:r>
              <a:rPr lang="en-US" dirty="0" smtClean="0"/>
              <a:t>will have to learn to </a:t>
            </a:r>
            <a:r>
              <a:rPr lang="en-US" dirty="0"/>
              <a:t>manage assets and liabilities wisely, and to pay off some of this higher-interest debt. These challenges are exacerbated by older persons’ unwillingness to sell their homes, move to smaller homes, or engage in reverse mortgages.”   </a:t>
            </a:r>
            <a:endParaRPr lang="en-US" dirty="0" smtClean="0"/>
          </a:p>
          <a:p>
            <a:r>
              <a:rPr lang="en-US" dirty="0" smtClean="0"/>
              <a:t>Financial Education will be needed even for older people.</a:t>
            </a:r>
            <a:endParaRPr lang="en-US" dirty="0"/>
          </a:p>
        </p:txBody>
      </p:sp>
    </p:spTree>
    <p:extLst>
      <p:ext uri="{BB962C8B-B14F-4D97-AF65-F5344CB8AC3E}">
        <p14:creationId xmlns:p14="http://schemas.microsoft.com/office/powerpoint/2010/main" val="8720929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Home-ownership rates</a:t>
            </a:r>
            <a:endParaRPr lang="en-US" dirty="0"/>
          </a:p>
        </p:txBody>
      </p:sp>
      <p:sp>
        <p:nvSpPr>
          <p:cNvPr id="3" name="Content Placeholder 2"/>
          <p:cNvSpPr>
            <a:spLocks noGrp="1"/>
          </p:cNvSpPr>
          <p:nvPr>
            <p:ph idx="1"/>
          </p:nvPr>
        </p:nvSpPr>
        <p:spPr>
          <a:xfrm>
            <a:off x="751766" y="4495800"/>
            <a:ext cx="8316034" cy="2286001"/>
          </a:xfrm>
        </p:spPr>
        <p:txBody>
          <a:bodyPr>
            <a:normAutofit fontScale="92500" lnSpcReduction="10000"/>
          </a:bodyPr>
          <a:lstStyle/>
          <a:p>
            <a:pPr>
              <a:lnSpc>
                <a:spcPct val="110000"/>
              </a:lnSpc>
            </a:pPr>
            <a:r>
              <a:rPr lang="en-US" dirty="0"/>
              <a:t>Home ownership rates dropped after the recession, though they have risen after 2016. Home ownership has been considered desirable, in general, but it may be worthwhile revisiting the question.  Is it better for individuals to be homeowners?  Is it desirable for homeownership to be tied to education, to creditworthiness and a host of other things?  Is it desirable from a portfolio point of view?</a:t>
            </a:r>
          </a:p>
          <a:p>
            <a:endParaRPr lang="en-US" dirty="0"/>
          </a:p>
        </p:txBody>
      </p:sp>
      <p:pic>
        <p:nvPicPr>
          <p:cNvPr id="4" name="Picture 3"/>
          <p:cNvPicPr>
            <a:picLocks noChangeAspect="1"/>
          </p:cNvPicPr>
          <p:nvPr/>
        </p:nvPicPr>
        <p:blipFill>
          <a:blip r:embed="rId2"/>
          <a:stretch>
            <a:fillRect/>
          </a:stretch>
        </p:blipFill>
        <p:spPr>
          <a:xfrm>
            <a:off x="111579" y="990600"/>
            <a:ext cx="8991600" cy="3426869"/>
          </a:xfrm>
          <a:prstGeom prst="rect">
            <a:avLst/>
          </a:prstGeom>
        </p:spPr>
      </p:pic>
    </p:spTree>
    <p:extLst>
      <p:ext uri="{BB962C8B-B14F-4D97-AF65-F5344CB8AC3E}">
        <p14:creationId xmlns:p14="http://schemas.microsoft.com/office/powerpoint/2010/main" val="30050262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Home-ownership rates by race</a:t>
            </a:r>
            <a:endParaRPr lang="en-US" dirty="0"/>
          </a:p>
        </p:txBody>
      </p:sp>
      <p:sp>
        <p:nvSpPr>
          <p:cNvPr id="3" name="Content Placeholder 2"/>
          <p:cNvSpPr>
            <a:spLocks noGrp="1"/>
          </p:cNvSpPr>
          <p:nvPr>
            <p:ph idx="1"/>
          </p:nvPr>
        </p:nvSpPr>
        <p:spPr>
          <a:xfrm>
            <a:off x="768096" y="5181600"/>
            <a:ext cx="7290055" cy="1127760"/>
          </a:xfrm>
        </p:spPr>
        <p:txBody>
          <a:bodyPr>
            <a:normAutofit fontScale="92500"/>
          </a:bodyPr>
          <a:lstStyle/>
          <a:p>
            <a:r>
              <a:rPr lang="en-US" dirty="0"/>
              <a:t>After the crisis, minority groups were hit harder by tightening lending standards, she adds, “because minorities disproportionately have lower wealth and lower credit scores</a:t>
            </a:r>
            <a:r>
              <a:rPr lang="en-US" dirty="0" smtClean="0"/>
              <a:t>.”</a:t>
            </a:r>
            <a:endParaRPr lang="en-US" dirty="0"/>
          </a:p>
        </p:txBody>
      </p:sp>
      <p:pic>
        <p:nvPicPr>
          <p:cNvPr id="4" name="Picture 3"/>
          <p:cNvPicPr>
            <a:picLocks noChangeAspect="1"/>
          </p:cNvPicPr>
          <p:nvPr/>
        </p:nvPicPr>
        <p:blipFill>
          <a:blip r:embed="rId2"/>
          <a:stretch>
            <a:fillRect/>
          </a:stretch>
        </p:blipFill>
        <p:spPr>
          <a:xfrm>
            <a:off x="152400" y="1371600"/>
            <a:ext cx="8834437" cy="3315792"/>
          </a:xfrm>
          <a:prstGeom prst="rect">
            <a:avLst/>
          </a:prstGeom>
        </p:spPr>
      </p:pic>
    </p:spTree>
    <p:extLst>
      <p:ext uri="{BB962C8B-B14F-4D97-AF65-F5344CB8AC3E}">
        <p14:creationId xmlns:p14="http://schemas.microsoft.com/office/powerpoint/2010/main" val="34484745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on Real wages</a:t>
            </a:r>
            <a:endParaRPr lang="en-US" dirty="0"/>
          </a:p>
        </p:txBody>
      </p:sp>
      <p:sp>
        <p:nvSpPr>
          <p:cNvPr id="3" name="Content Placeholder 2"/>
          <p:cNvSpPr>
            <a:spLocks noGrp="1"/>
          </p:cNvSpPr>
          <p:nvPr>
            <p:ph idx="1"/>
          </p:nvPr>
        </p:nvSpPr>
        <p:spPr/>
        <p:txBody>
          <a:bodyPr/>
          <a:lstStyle/>
          <a:p>
            <a:r>
              <a:rPr lang="en-US" dirty="0"/>
              <a:t>A fundamental principle that commonly governs our understanding of recoveries and steers monetary policy is the Phillips Curve, which says that there is an inverse relationship between changes in inflation and changes in </a:t>
            </a:r>
            <a:r>
              <a:rPr lang="en-US" dirty="0" smtClean="0"/>
              <a:t>unemployment. </a:t>
            </a:r>
            <a:endParaRPr lang="en-US" dirty="0"/>
          </a:p>
          <a:p>
            <a:r>
              <a:rPr lang="en-US" dirty="0" smtClean="0"/>
              <a:t>However</a:t>
            </a:r>
            <a:r>
              <a:rPr lang="en-US" dirty="0"/>
              <a:t>, since the end of the recession, as unemployment </a:t>
            </a:r>
            <a:r>
              <a:rPr lang="en-US" dirty="0" smtClean="0"/>
              <a:t>has dropped </a:t>
            </a:r>
            <a:r>
              <a:rPr lang="en-US" dirty="0"/>
              <a:t>all the way down to the lowest level since the 1970s, wages in the U.S. </a:t>
            </a:r>
            <a:r>
              <a:rPr lang="en-US" dirty="0" smtClean="0"/>
              <a:t>have barely risen in </a:t>
            </a:r>
            <a:r>
              <a:rPr lang="en-US" dirty="0"/>
              <a:t>real terms.  That is also true, on average, in Europe and Japan</a:t>
            </a:r>
            <a:r>
              <a:rPr lang="en-US" dirty="0" smtClean="0"/>
              <a:t>.</a:t>
            </a:r>
            <a:endParaRPr lang="en-US" dirty="0"/>
          </a:p>
          <a:p>
            <a:r>
              <a:rPr lang="en-US" dirty="0" smtClean="0"/>
              <a:t>Is </a:t>
            </a:r>
            <a:r>
              <a:rPr lang="en-US" dirty="0"/>
              <a:t>this because of a structural change in the economy with the nature of jobs changing?  Do we want free labor markets?  Do we want to treat labor as simply a commodity?</a:t>
            </a:r>
          </a:p>
        </p:txBody>
      </p:sp>
    </p:spTree>
    <p:extLst>
      <p:ext uri="{BB962C8B-B14F-4D97-AF65-F5344CB8AC3E}">
        <p14:creationId xmlns:p14="http://schemas.microsoft.com/office/powerpoint/2010/main" val="251076543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decline of unions</a:t>
            </a:r>
            <a:endParaRPr lang="en-US" dirty="0"/>
          </a:p>
        </p:txBody>
      </p:sp>
      <p:sp>
        <p:nvSpPr>
          <p:cNvPr id="3" name="Content Placeholder 2"/>
          <p:cNvSpPr>
            <a:spLocks noGrp="1"/>
          </p:cNvSpPr>
          <p:nvPr>
            <p:ph idx="1"/>
          </p:nvPr>
        </p:nvSpPr>
        <p:spPr>
          <a:xfrm>
            <a:off x="768096" y="1091184"/>
            <a:ext cx="7290055" cy="5218176"/>
          </a:xfrm>
        </p:spPr>
        <p:txBody>
          <a:bodyPr>
            <a:normAutofit lnSpcReduction="10000"/>
          </a:bodyPr>
          <a:lstStyle/>
          <a:p>
            <a:r>
              <a:rPr lang="en-US" dirty="0"/>
              <a:t>One possible explanation is the diminished power of </a:t>
            </a:r>
            <a:r>
              <a:rPr lang="en-US" dirty="0" smtClean="0"/>
              <a:t>unions.  Some </a:t>
            </a:r>
            <a:r>
              <a:rPr lang="en-US" dirty="0"/>
              <a:t>studies point out that France saw higher wage increases, but lower growth, than Germany for that reason. </a:t>
            </a:r>
            <a:endParaRPr lang="en-US" dirty="0" smtClean="0"/>
          </a:p>
          <a:p>
            <a:r>
              <a:rPr lang="en-US" dirty="0" smtClean="0"/>
              <a:t>But this, in itself, does </a:t>
            </a:r>
            <a:r>
              <a:rPr lang="en-US" dirty="0"/>
              <a:t>not explain the persistently low wage-growth since unions were also weak after the previous recession — the dot-com bubble — after which wages rose </a:t>
            </a:r>
            <a:r>
              <a:rPr lang="en-US" dirty="0" smtClean="0"/>
              <a:t>again. </a:t>
            </a:r>
          </a:p>
          <a:p>
            <a:r>
              <a:rPr lang="en-US" dirty="0" smtClean="0"/>
              <a:t>It is necessary to </a:t>
            </a:r>
            <a:r>
              <a:rPr lang="en-US" dirty="0"/>
              <a:t>look deeper into what a recession does to the internal organization of firms and their decision </a:t>
            </a:r>
            <a:r>
              <a:rPr lang="en-US" dirty="0" smtClean="0"/>
              <a:t>processes.</a:t>
            </a:r>
          </a:p>
          <a:p>
            <a:r>
              <a:rPr lang="en-US" dirty="0" smtClean="0"/>
              <a:t>The </a:t>
            </a:r>
            <a:r>
              <a:rPr lang="en-US" dirty="0"/>
              <a:t>shedding of managers along with workers in 2008-2009 — a key difference compared to previous recessions, when fewer upper-tier jobs were lost — may have concentrated decision-making power inside firms.</a:t>
            </a:r>
          </a:p>
          <a:p>
            <a:endParaRPr lang="en-US" dirty="0"/>
          </a:p>
        </p:txBody>
      </p:sp>
    </p:spTree>
    <p:extLst>
      <p:ext uri="{BB962C8B-B14F-4D97-AF65-F5344CB8AC3E}">
        <p14:creationId xmlns:p14="http://schemas.microsoft.com/office/powerpoint/2010/main" val="3202025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Purpose vehicles (Side note)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These are also called Structured Investment Vehicles or Special Purpose Entities.</a:t>
            </a:r>
          </a:p>
          <a:p>
            <a:r>
              <a:rPr lang="en-US" dirty="0"/>
              <a:t>It is a subsidiary created by a parent company to isolate financial </a:t>
            </a:r>
            <a:r>
              <a:rPr lang="en-US" dirty="0" smtClean="0"/>
              <a:t>risk, with a legal </a:t>
            </a:r>
            <a:r>
              <a:rPr lang="en-US" dirty="0"/>
              <a:t>status as a separate </a:t>
            </a:r>
            <a:r>
              <a:rPr lang="en-US" dirty="0" smtClean="0"/>
              <a:t>company.  This </a:t>
            </a:r>
            <a:r>
              <a:rPr lang="en-US" dirty="0"/>
              <a:t>makes its obligations secure even if the parent company goes bankrupt. </a:t>
            </a:r>
            <a:endParaRPr lang="en-US" dirty="0" smtClean="0"/>
          </a:p>
          <a:p>
            <a:r>
              <a:rPr lang="en-US" dirty="0" smtClean="0"/>
              <a:t>On the other hand, the assets and the liabilities of the SPE do not have to be shown on the balance sheet of the parent firm.  Hence, a firm could be heavily leveraged in fact through its ownership of an SPE, yet not appear to be.</a:t>
            </a:r>
          </a:p>
          <a:p>
            <a:r>
              <a:rPr lang="en-US" dirty="0"/>
              <a:t>To avoid classification of the SPE as a subsidiary (thereby forcing the entity to include the SPE’s financial position and results of operations in its financial statements), FASB guidelines require that only 3% of the SPE be owned by an outside investor</a:t>
            </a:r>
            <a:r>
              <a:rPr lang="en-US" dirty="0" smtClean="0"/>
              <a:t>.  Hence the SPE is effectively an (almost) fully owned subsidiary, yet its liabilities don’t show up on the parent’s books.</a:t>
            </a:r>
            <a:endParaRPr lang="en-US" dirty="0"/>
          </a:p>
        </p:txBody>
      </p:sp>
    </p:spTree>
    <p:extLst>
      <p:ext uri="{BB962C8B-B14F-4D97-AF65-F5344CB8AC3E}">
        <p14:creationId xmlns:p14="http://schemas.microsoft.com/office/powerpoint/2010/main" val="40754815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on trust in markets</a:t>
            </a:r>
            <a:endParaRPr lang="en-US" dirty="0"/>
          </a:p>
        </p:txBody>
      </p:sp>
      <p:sp>
        <p:nvSpPr>
          <p:cNvPr id="3" name="Content Placeholder 2"/>
          <p:cNvSpPr>
            <a:spLocks noGrp="1"/>
          </p:cNvSpPr>
          <p:nvPr>
            <p:ph idx="1"/>
          </p:nvPr>
        </p:nvSpPr>
        <p:spPr>
          <a:xfrm>
            <a:off x="768096" y="1295400"/>
            <a:ext cx="8071104" cy="5334000"/>
          </a:xfrm>
        </p:spPr>
        <p:txBody>
          <a:bodyPr>
            <a:normAutofit fontScale="92500" lnSpcReduction="10000"/>
          </a:bodyPr>
          <a:lstStyle/>
          <a:p>
            <a:r>
              <a:rPr lang="en-US" dirty="0" smtClean="0"/>
              <a:t>The Depression led to a kind of </a:t>
            </a:r>
            <a:r>
              <a:rPr lang="en-US" dirty="0" err="1" smtClean="0"/>
              <a:t>delegitimization</a:t>
            </a:r>
            <a:r>
              <a:rPr lang="en-US" dirty="0" smtClean="0"/>
              <a:t> </a:t>
            </a:r>
            <a:r>
              <a:rPr lang="en-US" dirty="0"/>
              <a:t>of free-market </a:t>
            </a:r>
            <a:r>
              <a:rPr lang="en-US" dirty="0" smtClean="0"/>
              <a:t>capitalism.  As a result, in </a:t>
            </a:r>
            <a:r>
              <a:rPr lang="en-US" dirty="0"/>
              <a:t>the U.S. and around the </a:t>
            </a:r>
            <a:r>
              <a:rPr lang="en-US" dirty="0" smtClean="0"/>
              <a:t>globe, there was a </a:t>
            </a:r>
            <a:r>
              <a:rPr lang="en-US" dirty="0"/>
              <a:t>growth of regulation because there was a sense that free markets on their own didn’t deliver stable growth.  </a:t>
            </a:r>
            <a:r>
              <a:rPr lang="en-US" dirty="0" smtClean="0"/>
              <a:t>However, as noted </a:t>
            </a:r>
            <a:r>
              <a:rPr lang="en-US" dirty="0" err="1" smtClean="0"/>
              <a:t>befor</a:t>
            </a:r>
            <a:r>
              <a:rPr lang="en-US" dirty="0" smtClean="0"/>
              <a:t>, this was not consistent.</a:t>
            </a:r>
            <a:endParaRPr lang="en-US" dirty="0" smtClean="0"/>
          </a:p>
          <a:p>
            <a:r>
              <a:rPr lang="en-US" dirty="0" smtClean="0"/>
              <a:t>The </a:t>
            </a:r>
            <a:r>
              <a:rPr lang="en-US" dirty="0"/>
              <a:t>Depression also followed 60 or 70 years of crisis and volatile markets. </a:t>
            </a:r>
            <a:r>
              <a:rPr lang="en-US" dirty="0" smtClean="0"/>
              <a:t>There is greater cynicism </a:t>
            </a:r>
            <a:r>
              <a:rPr lang="en-US" dirty="0"/>
              <a:t>about big business on behalf of the public, and probably nervousness about the stability of capital markets. </a:t>
            </a:r>
            <a:endParaRPr lang="en-US" dirty="0" smtClean="0"/>
          </a:p>
          <a:p>
            <a:r>
              <a:rPr lang="en-US" dirty="0" smtClean="0"/>
              <a:t>“</a:t>
            </a:r>
            <a:r>
              <a:rPr lang="en-US" dirty="0"/>
              <a:t>There may be a pressing need for more government </a:t>
            </a:r>
            <a:r>
              <a:rPr lang="en-US" dirty="0" smtClean="0"/>
              <a:t>regulation, but </a:t>
            </a:r>
            <a:r>
              <a:rPr lang="en-US" dirty="0"/>
              <a:t>even more pervasive is a much more corrosive sense that the system is broken, without any constructive suggestions about what to do about it.”</a:t>
            </a:r>
          </a:p>
          <a:p>
            <a:r>
              <a:rPr lang="en-US" dirty="0" smtClean="0"/>
              <a:t>Does </a:t>
            </a:r>
            <a:r>
              <a:rPr lang="en-US" dirty="0"/>
              <a:t>labor have as much political power as it had after the Depression?  Or does capital?  If the latter, we may not see a change in how the economy is structured notwithstanding the uncertainty</a:t>
            </a:r>
            <a:r>
              <a:rPr lang="en-US" dirty="0" smtClean="0"/>
              <a:t>.</a:t>
            </a:r>
            <a:endParaRPr lang="en-US" dirty="0"/>
          </a:p>
        </p:txBody>
      </p:sp>
    </p:spTree>
    <p:extLst>
      <p:ext uri="{BB962C8B-B14F-4D97-AF65-F5344CB8AC3E}">
        <p14:creationId xmlns:p14="http://schemas.microsoft.com/office/powerpoint/2010/main" val="2572961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Proximate causes of the 2008 crisis</a:t>
            </a:r>
            <a:endParaRPr lang="en-US" dirty="0"/>
          </a:p>
        </p:txBody>
      </p:sp>
      <p:sp>
        <p:nvSpPr>
          <p:cNvPr id="3" name="Content Placeholder 2"/>
          <p:cNvSpPr>
            <a:spLocks noGrp="1"/>
          </p:cNvSpPr>
          <p:nvPr>
            <p:ph idx="1"/>
          </p:nvPr>
        </p:nvSpPr>
        <p:spPr>
          <a:xfrm>
            <a:off x="768096" y="990600"/>
            <a:ext cx="7766304" cy="5334000"/>
          </a:xfrm>
        </p:spPr>
        <p:txBody>
          <a:bodyPr>
            <a:normAutofit fontScale="85000" lnSpcReduction="10000"/>
          </a:bodyPr>
          <a:lstStyle/>
          <a:p>
            <a:r>
              <a:rPr lang="en-US" dirty="0"/>
              <a:t>Bank Balance Sheets: Assets Side</a:t>
            </a:r>
          </a:p>
          <a:p>
            <a:pPr lvl="1"/>
            <a:r>
              <a:rPr lang="en-US" dirty="0"/>
              <a:t>A significant portion of these instruments found their way, directly or indirectly, into commercial and investment bank balance sheets, which held them because of their short-term orientation. </a:t>
            </a:r>
          </a:p>
          <a:p>
            <a:r>
              <a:rPr lang="en-US" dirty="0"/>
              <a:t>Bank Balance Sheets: Liabilities Side</a:t>
            </a:r>
          </a:p>
          <a:p>
            <a:pPr lvl="1"/>
            <a:r>
              <a:rPr lang="en-US" dirty="0"/>
              <a:t>These investments were largely financed with short-term debt.</a:t>
            </a:r>
          </a:p>
          <a:p>
            <a:r>
              <a:rPr lang="en-US" dirty="0"/>
              <a:t>Shadow Banks</a:t>
            </a:r>
          </a:p>
          <a:p>
            <a:pPr lvl="1"/>
            <a:r>
              <a:rPr lang="en-US" dirty="0"/>
              <a:t>In addition to commercial banks, there were shadow banks that did not have access to federal insured deposits and could not rely on the Federal Reserve as a lender of last resort.  Lehman Brothers was such an institution</a:t>
            </a:r>
            <a:r>
              <a:rPr lang="en-US" dirty="0" smtClean="0"/>
              <a:t>.</a:t>
            </a:r>
          </a:p>
          <a:p>
            <a:pPr marL="0" indent="0">
              <a:buNone/>
            </a:pPr>
            <a:r>
              <a:rPr lang="en-US" dirty="0" smtClean="0"/>
              <a:t>In summary: </a:t>
            </a:r>
            <a:endParaRPr lang="en-US" dirty="0"/>
          </a:p>
          <a:p>
            <a:pPr>
              <a:spcBef>
                <a:spcPts val="600"/>
              </a:spcBef>
              <a:buFont typeface="Wingdings" panose="05000000000000000000" pitchFamily="2" charset="2"/>
              <a:buChar char="§"/>
            </a:pPr>
            <a:r>
              <a:rPr lang="en-US" dirty="0"/>
              <a:t>financial institutions made, bought, and sold mortgage securities they never examined, did not care to examine, or knew to be defective; </a:t>
            </a:r>
          </a:p>
          <a:p>
            <a:pPr>
              <a:spcBef>
                <a:spcPts val="600"/>
              </a:spcBef>
              <a:buFont typeface="Wingdings" panose="05000000000000000000" pitchFamily="2" charset="2"/>
              <a:buChar char="§"/>
            </a:pPr>
            <a:r>
              <a:rPr lang="en-US" dirty="0"/>
              <a:t>firms depended on tens of billions of dollars of borrowing that had to be renewed each and every night, secured by subprime mortgage securities; </a:t>
            </a:r>
          </a:p>
          <a:p>
            <a:pPr>
              <a:spcBef>
                <a:spcPts val="600"/>
              </a:spcBef>
              <a:buFont typeface="Wingdings" panose="05000000000000000000" pitchFamily="2" charset="2"/>
              <a:buChar char="§"/>
            </a:pPr>
            <a:r>
              <a:rPr lang="en-US" dirty="0"/>
              <a:t>major firms and investors blindly relied on credit rating agencies as their arbiters of risk</a:t>
            </a:r>
            <a:r>
              <a:rPr lang="en-US" dirty="0" smtClean="0"/>
              <a:t>.</a:t>
            </a:r>
            <a:endParaRPr lang="en-US" dirty="0"/>
          </a:p>
          <a:p>
            <a:endParaRPr lang="en-US" dirty="0"/>
          </a:p>
        </p:txBody>
      </p:sp>
    </p:spTree>
    <p:extLst>
      <p:ext uri="{BB962C8B-B14F-4D97-AF65-F5344CB8AC3E}">
        <p14:creationId xmlns:p14="http://schemas.microsoft.com/office/powerpoint/2010/main" val="3145360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7290054" cy="3276600"/>
          </a:xfrm>
        </p:spPr>
        <p:txBody>
          <a:bodyPr/>
          <a:lstStyle/>
          <a:p>
            <a:r>
              <a:rPr lang="en-US" dirty="0" smtClean="0"/>
              <a:t>Excess debt creation</a:t>
            </a:r>
            <a:endParaRPr lang="en-US" dirty="0"/>
          </a:p>
        </p:txBody>
      </p:sp>
      <p:sp>
        <p:nvSpPr>
          <p:cNvPr id="4" name="Content Placeholder 3"/>
          <p:cNvSpPr txBox="1">
            <a:spLocks noGrp="1"/>
          </p:cNvSpPr>
          <p:nvPr>
            <p:ph idx="1"/>
          </p:nvPr>
        </p:nvSpPr>
        <p:spPr>
          <a:xfrm>
            <a:off x="751766" y="3581400"/>
            <a:ext cx="7290055" cy="701731"/>
          </a:xfrm>
          <a:prstGeom prst="rect">
            <a:avLst/>
          </a:prstGeom>
          <a:noFill/>
        </p:spPr>
        <p:txBody>
          <a:bodyPr wrap="square" rtlCol="0">
            <a:spAutoFit/>
          </a:bodyPr>
          <a:lstStyle/>
          <a:p>
            <a:r>
              <a:rPr lang="en-US" sz="2200" dirty="0" smtClean="0"/>
              <a:t>We can distinguish between push (supply) and pull (demand) factors that contributed to the creation of excessive debt. </a:t>
            </a:r>
            <a:endParaRPr lang="en-US" sz="2200" dirty="0"/>
          </a:p>
        </p:txBody>
      </p:sp>
    </p:spTree>
    <p:extLst>
      <p:ext uri="{BB962C8B-B14F-4D97-AF65-F5344CB8AC3E}">
        <p14:creationId xmlns:p14="http://schemas.microsoft.com/office/powerpoint/2010/main" val="4238815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7290054" cy="4114800"/>
          </a:xfrm>
        </p:spPr>
        <p:txBody>
          <a:bodyPr/>
          <a:lstStyle/>
          <a:p>
            <a:r>
              <a:rPr lang="en-US" dirty="0" smtClean="0"/>
              <a:t>Excess debt creation: demand side</a:t>
            </a:r>
            <a:endParaRPr lang="en-US" dirty="0"/>
          </a:p>
        </p:txBody>
      </p:sp>
    </p:spTree>
    <p:extLst>
      <p:ext uri="{BB962C8B-B14F-4D97-AF65-F5344CB8AC3E}">
        <p14:creationId xmlns:p14="http://schemas.microsoft.com/office/powerpoint/2010/main" val="1204626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Demand-side pull for more debt</a:t>
            </a:r>
            <a:endParaRPr lang="en-US" dirty="0"/>
          </a:p>
        </p:txBody>
      </p:sp>
      <p:sp>
        <p:nvSpPr>
          <p:cNvPr id="3" name="Content Placeholder 2"/>
          <p:cNvSpPr>
            <a:spLocks noGrp="1"/>
          </p:cNvSpPr>
          <p:nvPr>
            <p:ph idx="1"/>
          </p:nvPr>
        </p:nvSpPr>
        <p:spPr>
          <a:xfrm>
            <a:off x="768096" y="1091184"/>
            <a:ext cx="7290055" cy="5538216"/>
          </a:xfrm>
        </p:spPr>
        <p:txBody>
          <a:bodyPr>
            <a:normAutofit fontScale="92500" lnSpcReduction="10000"/>
          </a:bodyPr>
          <a:lstStyle/>
          <a:p>
            <a:r>
              <a:rPr lang="en-US" dirty="0" smtClean="0"/>
              <a:t>Investment </a:t>
            </a:r>
            <a:r>
              <a:rPr lang="en-US" dirty="0"/>
              <a:t>banks and mortgage brokers have an incentive to push mortgage credit</a:t>
            </a:r>
            <a:r>
              <a:rPr lang="en-US" dirty="0" smtClean="0"/>
              <a:t>.  High </a:t>
            </a:r>
            <a:r>
              <a:rPr lang="en-US" dirty="0"/>
              <a:t>pressure salesmen manage to convince home-owners to take loans at high interest rates.</a:t>
            </a:r>
          </a:p>
          <a:p>
            <a:r>
              <a:rPr lang="en-US" dirty="0"/>
              <a:t>There was also outright fraud by mortgage brokers who misrepresented the extent of indebtedness of home-owners. </a:t>
            </a:r>
          </a:p>
          <a:p>
            <a:r>
              <a:rPr lang="en-US" dirty="0" smtClean="0"/>
              <a:t>A Harvard University Professor, David </a:t>
            </a:r>
            <a:r>
              <a:rPr lang="en-US" dirty="0" err="1" smtClean="0"/>
              <a:t>Laibson</a:t>
            </a:r>
            <a:r>
              <a:rPr lang="en-US" dirty="0" smtClean="0"/>
              <a:t> shows that the low level of interest rates and high levels of liquidity encouraged homeowners to take excess levels of debt, most of which were used for consumption.</a:t>
            </a:r>
          </a:p>
          <a:p>
            <a:r>
              <a:rPr lang="en-US" dirty="0" smtClean="0"/>
              <a:t>As Zingales noted, “If </a:t>
            </a:r>
            <a:r>
              <a:rPr lang="en-US" dirty="0"/>
              <a:t>the most profitable line of business is to dupe investors with complex financial products, competitive pressure will induce financial firms to innovate along that </a:t>
            </a:r>
            <a:r>
              <a:rPr lang="en-US" dirty="0" smtClean="0"/>
              <a:t>dimension.”  Adjustable rate mortgages were a case in point, which led unwitting homeowners to take excessive credit. </a:t>
            </a:r>
          </a:p>
          <a:p>
            <a:r>
              <a:rPr lang="en-US" dirty="0"/>
              <a:t>The development of mortgage securitized instruments allowed foreign investors </a:t>
            </a:r>
            <a:r>
              <a:rPr lang="en-US" dirty="0" smtClean="0"/>
              <a:t>– who had less knowledge about individual mortgages to </a:t>
            </a:r>
            <a:r>
              <a:rPr lang="en-US" dirty="0"/>
              <a:t>hold mortgage loans with less worry.  </a:t>
            </a:r>
          </a:p>
        </p:txBody>
      </p:sp>
    </p:spTree>
    <p:extLst>
      <p:ext uri="{BB962C8B-B14F-4D97-AF65-F5344CB8AC3E}">
        <p14:creationId xmlns:p14="http://schemas.microsoft.com/office/powerpoint/2010/main" val="22474624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4E81107FE0A704B8458C943278B4E1F" ma:contentTypeVersion="14" ma:contentTypeDescription="Create a new document." ma:contentTypeScope="" ma:versionID="2fd5a7cb21a3863c95711824125798b0">
  <xsd:schema xmlns:xsd="http://www.w3.org/2001/XMLSchema" xmlns:xs="http://www.w3.org/2001/XMLSchema" xmlns:p="http://schemas.microsoft.com/office/2006/metadata/properties" xmlns:ns3="bcb18cd9-2614-41de-a438-05e8f58d2b4e" xmlns:ns4="9cd9834e-9656-4a9f-bc4d-b5b5e1a3e387" targetNamespace="http://schemas.microsoft.com/office/2006/metadata/properties" ma:root="true" ma:fieldsID="c5f30785e1c3662c84abbf26b6bac5bb" ns3:_="" ns4:_="">
    <xsd:import namespace="bcb18cd9-2614-41de-a438-05e8f58d2b4e"/>
    <xsd:import namespace="9cd9834e-9656-4a9f-bc4d-b5b5e1a3e38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18cd9-2614-41de-a438-05e8f58d2b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cd9834e-9656-4a9f-bc4d-b5b5e1a3e38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B70D0F3-E9D6-4EBF-B36B-748A8E2FB716}">
  <ds:schemaRefs>
    <ds:schemaRef ds:uri="http://www.w3.org/XML/1998/namespace"/>
    <ds:schemaRef ds:uri="http://schemas.microsoft.com/office/2006/documentManagement/types"/>
    <ds:schemaRef ds:uri="http://purl.org/dc/dcmitype/"/>
    <ds:schemaRef ds:uri="http://schemas.microsoft.com/office/2006/metadata/properties"/>
    <ds:schemaRef ds:uri="http://purl.org/dc/terms/"/>
    <ds:schemaRef ds:uri="http://purl.org/dc/elements/1.1/"/>
    <ds:schemaRef ds:uri="http://schemas.microsoft.com/office/infopath/2007/PartnerControls"/>
    <ds:schemaRef ds:uri="http://schemas.openxmlformats.org/package/2006/metadata/core-properties"/>
    <ds:schemaRef ds:uri="9cd9834e-9656-4a9f-bc4d-b5b5e1a3e387"/>
    <ds:schemaRef ds:uri="bcb18cd9-2614-41de-a438-05e8f58d2b4e"/>
  </ds:schemaRefs>
</ds:datastoreItem>
</file>

<file path=customXml/itemProps2.xml><?xml version="1.0" encoding="utf-8"?>
<ds:datastoreItem xmlns:ds="http://schemas.openxmlformats.org/officeDocument/2006/customXml" ds:itemID="{1A7D01FA-9E6B-4477-8C93-52DBAFCF90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b18cd9-2614-41de-a438-05e8f58d2b4e"/>
    <ds:schemaRef ds:uri="9cd9834e-9656-4a9f-bc4d-b5b5e1a3e38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2233DBF-5891-451C-8F33-749D5EC1684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Integral</Template>
  <TotalTime>38209</TotalTime>
  <Words>4464</Words>
  <Application>Microsoft Office PowerPoint</Application>
  <PresentationFormat>On-screen Show (4:3)</PresentationFormat>
  <Paragraphs>194</Paragraphs>
  <Slides>50</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50</vt:i4>
      </vt:variant>
    </vt:vector>
  </HeadingPairs>
  <TitlesOfParts>
    <vt:vector size="57" baseType="lpstr">
      <vt:lpstr>Calibri</vt:lpstr>
      <vt:lpstr>Times New Roman</vt:lpstr>
      <vt:lpstr>Tw Cen MT</vt:lpstr>
      <vt:lpstr>Tw Cen MT Condensed</vt:lpstr>
      <vt:lpstr>Wingdings</vt:lpstr>
      <vt:lpstr>Wingdings 3</vt:lpstr>
      <vt:lpstr>Integral</vt:lpstr>
      <vt:lpstr>Financial crisis of 2008  causes and effects</vt:lpstr>
      <vt:lpstr>Financial crisis of 2008</vt:lpstr>
      <vt:lpstr>Roots of the crisis</vt:lpstr>
      <vt:lpstr>Proximate causes of the 2008 crisis</vt:lpstr>
      <vt:lpstr>Special Purpose vehicles (Side note)</vt:lpstr>
      <vt:lpstr>Proximate causes of the 2008 crisis</vt:lpstr>
      <vt:lpstr>Excess debt creation</vt:lpstr>
      <vt:lpstr>Excess debt creation: demand side</vt:lpstr>
      <vt:lpstr>Demand-side pull for more debt</vt:lpstr>
      <vt:lpstr>Credit standards relaxation</vt:lpstr>
      <vt:lpstr>Excess debt creation: supply side  a. rent-seeking</vt:lpstr>
      <vt:lpstr>Rent-Seeking</vt:lpstr>
      <vt:lpstr>Rent-seeking: Lobbying</vt:lpstr>
      <vt:lpstr>Lobbying for deregulation</vt:lpstr>
      <vt:lpstr>Lobbying for deregulation</vt:lpstr>
      <vt:lpstr>Sub-prime Mortgage origination</vt:lpstr>
      <vt:lpstr>Bailout of financial institutions</vt:lpstr>
      <vt:lpstr>Excess debt creation: supply side  B. innovation</vt:lpstr>
      <vt:lpstr>Basic Mortgage backed pass-through security</vt:lpstr>
      <vt:lpstr>Collateralized mortgage obligation</vt:lpstr>
      <vt:lpstr>Collateralized debt securities</vt:lpstr>
      <vt:lpstr>Credit default swaps</vt:lpstr>
      <vt:lpstr>Excess debt creation: Supply side  C. credit rating agencies</vt:lpstr>
      <vt:lpstr>Credit rating agencies</vt:lpstr>
      <vt:lpstr>Credit rating agencies</vt:lpstr>
      <vt:lpstr>Credit rating agencies</vt:lpstr>
      <vt:lpstr>Bank balance sheet: assets side</vt:lpstr>
      <vt:lpstr>Bank balance sheets: Assets side</vt:lpstr>
      <vt:lpstr>Short-termism</vt:lpstr>
      <vt:lpstr>Short-termism</vt:lpstr>
      <vt:lpstr>Bank balance sheet: liabilities side</vt:lpstr>
      <vt:lpstr>Retail funding strategy</vt:lpstr>
      <vt:lpstr>Asset-backed Commercial paper</vt:lpstr>
      <vt:lpstr>Commercial paper issuance</vt:lpstr>
      <vt:lpstr>Financial effects to real effects</vt:lpstr>
      <vt:lpstr>Financial effects to real effects</vt:lpstr>
      <vt:lpstr>Financial effects to real effects</vt:lpstr>
      <vt:lpstr>Financial effects to real effects</vt:lpstr>
      <vt:lpstr>Continuing effects</vt:lpstr>
      <vt:lpstr>Increasing non-financial borrowing</vt:lpstr>
      <vt:lpstr>Increasing deregulation</vt:lpstr>
      <vt:lpstr>How the Great Recession Changed American Workers </vt:lpstr>
      <vt:lpstr>Impact on workers</vt:lpstr>
      <vt:lpstr>Long-term retirement effects</vt:lpstr>
      <vt:lpstr>Debt burden in retirement</vt:lpstr>
      <vt:lpstr>Home-ownership rates</vt:lpstr>
      <vt:lpstr>Home-ownership rates by race</vt:lpstr>
      <vt:lpstr>Impact on Real wages</vt:lpstr>
      <vt:lpstr>The decline of unions</vt:lpstr>
      <vt:lpstr>Impact on trust in markets</vt:lpstr>
    </vt:vector>
  </TitlesOfParts>
  <Company>Arthamimun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much Value do Corporate Hedging Programs Create?  Assessing the Impact of Hedging on Inefficient Investment</dc:title>
  <dc:creator>P.V. Viswanath</dc:creator>
  <cp:lastModifiedBy>Viswanath, Prof. P.V.</cp:lastModifiedBy>
  <cp:revision>567</cp:revision>
  <cp:lastPrinted>2021-11-09T03:13:19Z</cp:lastPrinted>
  <dcterms:created xsi:type="dcterms:W3CDTF">2001-07-11T16:59:30Z</dcterms:created>
  <dcterms:modified xsi:type="dcterms:W3CDTF">2023-09-01T18:09:13Z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0x01010004E81107FE0A704B8458C943278B4E1F</vt:lpwstr>
  </property>
</Properties>
</file>