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4"/>
  </p:sldMasterIdLst>
  <p:notesMasterIdLst>
    <p:notesMasterId r:id="rId40"/>
  </p:notesMasterIdLst>
  <p:handoutMasterIdLst>
    <p:handoutMasterId r:id="rId41"/>
  </p:handoutMasterIdLst>
  <p:sldIdLst>
    <p:sldId id="256" r:id="rId5"/>
    <p:sldId id="261" r:id="rId6"/>
    <p:sldId id="290" r:id="rId7"/>
    <p:sldId id="291" r:id="rId8"/>
    <p:sldId id="259" r:id="rId9"/>
    <p:sldId id="260" r:id="rId10"/>
    <p:sldId id="257" r:id="rId11"/>
    <p:sldId id="263" r:id="rId12"/>
    <p:sldId id="264" r:id="rId13"/>
    <p:sldId id="267" r:id="rId14"/>
    <p:sldId id="258" r:id="rId15"/>
    <p:sldId id="269" r:id="rId16"/>
    <p:sldId id="283" r:id="rId17"/>
    <p:sldId id="270" r:id="rId18"/>
    <p:sldId id="271" r:id="rId19"/>
    <p:sldId id="272" r:id="rId20"/>
    <p:sldId id="273" r:id="rId21"/>
    <p:sldId id="274" r:id="rId22"/>
    <p:sldId id="275" r:id="rId23"/>
    <p:sldId id="268" r:id="rId24"/>
    <p:sldId id="276" r:id="rId25"/>
    <p:sldId id="277" r:id="rId26"/>
    <p:sldId id="278" r:id="rId27"/>
    <p:sldId id="279" r:id="rId28"/>
    <p:sldId id="280" r:id="rId29"/>
    <p:sldId id="281" r:id="rId30"/>
    <p:sldId id="282" r:id="rId31"/>
    <p:sldId id="265" r:id="rId32"/>
    <p:sldId id="284" r:id="rId33"/>
    <p:sldId id="285" r:id="rId34"/>
    <p:sldId id="286" r:id="rId35"/>
    <p:sldId id="287" r:id="rId36"/>
    <p:sldId id="288" r:id="rId37"/>
    <p:sldId id="289" r:id="rId38"/>
    <p:sldId id="262" r:id="rId39"/>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6" autoAdjust="0"/>
    <p:restoredTop sz="90929"/>
  </p:normalViewPr>
  <p:slideViewPr>
    <p:cSldViewPr>
      <p:cViewPr varScale="1">
        <p:scale>
          <a:sx n="95" d="100"/>
          <a:sy n="95" d="100"/>
        </p:scale>
        <p:origin x="932" y="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EE559-2D84-4368-8258-93C654956DF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452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extLst>
      <p:ext uri="{BB962C8B-B14F-4D97-AF65-F5344CB8AC3E}">
        <p14:creationId xmlns:p14="http://schemas.microsoft.com/office/powerpoint/2010/main" val="137880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13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786384"/>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8096" y="1295400"/>
            <a:ext cx="7290055" cy="5013960"/>
          </a:xfrm>
        </p:spPr>
        <p:txBody>
          <a:bodyPr/>
          <a:lstStyle>
            <a:lvl1pPr>
              <a:defRPr sz="2400"/>
            </a:lvl1pPr>
            <a:lvl2pPr>
              <a:defRPr sz="2200"/>
            </a:lvl2pPr>
            <a:lvl3pPr>
              <a:defRPr sz="2000"/>
            </a:lvl3pPr>
            <a:lvl4pPr>
              <a:defRPr sz="1800"/>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extLst>
      <p:ext uri="{BB962C8B-B14F-4D97-AF65-F5344CB8AC3E}">
        <p14:creationId xmlns:p14="http://schemas.microsoft.com/office/powerpoint/2010/main" val="3882026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24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extLst>
      <p:ext uri="{BB962C8B-B14F-4D97-AF65-F5344CB8AC3E}">
        <p14:creationId xmlns:p14="http://schemas.microsoft.com/office/powerpoint/2010/main" val="190555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extLst>
      <p:ext uri="{BB962C8B-B14F-4D97-AF65-F5344CB8AC3E}">
        <p14:creationId xmlns:p14="http://schemas.microsoft.com/office/powerpoint/2010/main" val="250764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extLst>
      <p:ext uri="{BB962C8B-B14F-4D97-AF65-F5344CB8AC3E}">
        <p14:creationId xmlns:p14="http://schemas.microsoft.com/office/powerpoint/2010/main" val="180440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extLst>
      <p:ext uri="{BB962C8B-B14F-4D97-AF65-F5344CB8AC3E}">
        <p14:creationId xmlns:p14="http://schemas.microsoft.com/office/powerpoint/2010/main" val="3723071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extLst>
      <p:ext uri="{BB962C8B-B14F-4D97-AF65-F5344CB8AC3E}">
        <p14:creationId xmlns:p14="http://schemas.microsoft.com/office/powerpoint/2010/main" val="242650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A001B-AA65-4345-8038-A744E5E8F136}"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532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FC2E7C-25D8-4C0C-8624-0082DBF58872}"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49424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886200" y="4800600"/>
            <a:ext cx="5029200" cy="523220"/>
          </a:xfrm>
        </p:spPr>
        <p:txBody>
          <a:bodyPr>
            <a:normAutofit fontScale="90000"/>
          </a:bodyPr>
          <a:lstStyle/>
          <a:p>
            <a:pPr algn="ctr"/>
            <a:r>
              <a:rPr lang="en-US" dirty="0" smtClean="0">
                <a:effectLst/>
              </a:rPr>
              <a:t>Financialization</a:t>
            </a:r>
            <a:endParaRPr lang="en-US" dirty="0">
              <a:effectLst/>
            </a:endParaRPr>
          </a:p>
        </p:txBody>
      </p:sp>
      <p:sp>
        <p:nvSpPr>
          <p:cNvPr id="21507" name="Rectangle 3"/>
          <p:cNvSpPr>
            <a:spLocks noGrp="1" noChangeArrowheads="1"/>
          </p:cNvSpPr>
          <p:nvPr>
            <p:ph type="subTitle" idx="1"/>
          </p:nvPr>
        </p:nvSpPr>
        <p:spPr>
          <a:xfrm>
            <a:off x="457200" y="4572000"/>
            <a:ext cx="6096000" cy="1676400"/>
          </a:xfrm>
        </p:spPr>
        <p:txBody>
          <a:bodyPr>
            <a:normAutofit/>
          </a:bodyPr>
          <a:lstStyle/>
          <a:p>
            <a:endParaRPr lang="en-US" sz="2400" dirty="0"/>
          </a:p>
          <a:p>
            <a:r>
              <a:rPr lang="en-US" sz="2000" dirty="0" smtClean="0"/>
              <a:t>Prof. P.V. Viswanath</a:t>
            </a:r>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8223504" cy="786384"/>
          </a:xfrm>
        </p:spPr>
        <p:txBody>
          <a:bodyPr>
            <a:normAutofit fontScale="90000"/>
          </a:bodyPr>
          <a:lstStyle/>
          <a:p>
            <a:r>
              <a:rPr lang="en-US" dirty="0" smtClean="0"/>
              <a:t>The securities subsector: investment banking</a:t>
            </a:r>
            <a:endParaRPr lang="en-US" dirty="0"/>
          </a:p>
        </p:txBody>
      </p:sp>
      <p:sp>
        <p:nvSpPr>
          <p:cNvPr id="3" name="Content Placeholder 2"/>
          <p:cNvSpPr>
            <a:spLocks noGrp="1"/>
          </p:cNvSpPr>
          <p:nvPr>
            <p:ph idx="1"/>
          </p:nvPr>
        </p:nvSpPr>
        <p:spPr>
          <a:xfrm>
            <a:off x="768096" y="1295400"/>
            <a:ext cx="7918704" cy="5181600"/>
          </a:xfrm>
        </p:spPr>
        <p:txBody>
          <a:bodyPr>
            <a:normAutofit lnSpcReduction="10000"/>
          </a:bodyPr>
          <a:lstStyle/>
          <a:p>
            <a:r>
              <a:rPr lang="en-US" dirty="0"/>
              <a:t>The securities subsector includes </a:t>
            </a:r>
            <a:r>
              <a:rPr lang="en-US" dirty="0" smtClean="0"/>
              <a:t>activities </a:t>
            </a:r>
            <a:r>
              <a:rPr lang="en-US" dirty="0"/>
              <a:t>typically associated with investment banks (such as Goldman Sachs) and asset management firms (such as Fidelity). These activities include securities trading and market making, securities underwriting, and asset management for individual and institutional investors</a:t>
            </a:r>
            <a:r>
              <a:rPr lang="en-US" dirty="0" smtClean="0"/>
              <a:t>.</a:t>
            </a:r>
          </a:p>
          <a:p>
            <a:r>
              <a:rPr lang="en-US" dirty="0" smtClean="0"/>
              <a:t>The three </a:t>
            </a:r>
            <a:r>
              <a:rPr lang="en-US" dirty="0"/>
              <a:t>revenue sources traditionally associated with </a:t>
            </a:r>
            <a:r>
              <a:rPr lang="en-US" dirty="0" smtClean="0"/>
              <a:t>investment banking—trading </a:t>
            </a:r>
            <a:r>
              <a:rPr lang="en-US" dirty="0"/>
              <a:t>fees and commissions, trading gains, and </a:t>
            </a:r>
            <a:r>
              <a:rPr lang="en-US" dirty="0" smtClean="0"/>
              <a:t>securities underwriting </a:t>
            </a:r>
            <a:r>
              <a:rPr lang="en-US" dirty="0"/>
              <a:t>fees—fell as a percentage of GDP between 1997 and </a:t>
            </a:r>
            <a:r>
              <a:rPr lang="en-US" dirty="0" smtClean="0"/>
              <a:t>2007, in spite of a </a:t>
            </a:r>
            <a:r>
              <a:rPr lang="en-US" dirty="0"/>
              <a:t>fourfold increase in stock-market trading. </a:t>
            </a:r>
            <a:endParaRPr lang="en-US" dirty="0" smtClean="0"/>
          </a:p>
          <a:p>
            <a:r>
              <a:rPr lang="en-US" dirty="0" smtClean="0"/>
              <a:t>However, brokering </a:t>
            </a:r>
            <a:r>
              <a:rPr lang="en-US" dirty="0"/>
              <a:t>and dealing in debt </a:t>
            </a:r>
            <a:r>
              <a:rPr lang="en-US" dirty="0" smtClean="0"/>
              <a:t>products had revenues in </a:t>
            </a:r>
            <a:r>
              <a:rPr lang="en-US" dirty="0"/>
              <a:t>2007 </a:t>
            </a:r>
            <a:r>
              <a:rPr lang="en-US" dirty="0" smtClean="0"/>
              <a:t>of </a:t>
            </a:r>
            <a:r>
              <a:rPr lang="en-US" dirty="0"/>
              <a:t>$36 billion, and </a:t>
            </a:r>
            <a:r>
              <a:rPr lang="en-US" dirty="0" smtClean="0"/>
              <a:t>profits from derivatives </a:t>
            </a:r>
            <a:r>
              <a:rPr lang="en-US" dirty="0"/>
              <a:t>trading </a:t>
            </a:r>
            <a:r>
              <a:rPr lang="en-US" dirty="0" smtClean="0"/>
              <a:t>were $45 </a:t>
            </a:r>
            <a:r>
              <a:rPr lang="en-US" dirty="0"/>
              <a:t>billion</a:t>
            </a:r>
            <a:r>
              <a:rPr lang="en-US" dirty="0" smtClean="0"/>
              <a:t>.  Most </a:t>
            </a:r>
            <a:r>
              <a:rPr lang="en-US" dirty="0"/>
              <a:t>of the </a:t>
            </a:r>
            <a:r>
              <a:rPr lang="en-US" dirty="0" smtClean="0"/>
              <a:t>profits from </a:t>
            </a:r>
            <a:r>
              <a:rPr lang="en-US" dirty="0"/>
              <a:t>derivatives </a:t>
            </a:r>
            <a:r>
              <a:rPr lang="en-US" dirty="0" smtClean="0"/>
              <a:t>trading came from fixed income </a:t>
            </a:r>
            <a:r>
              <a:rPr lang="en-US" dirty="0"/>
              <a:t>products, </a:t>
            </a:r>
            <a:r>
              <a:rPr lang="en-US" dirty="0" smtClean="0"/>
              <a:t>a </a:t>
            </a:r>
            <a:r>
              <a:rPr lang="en-US" dirty="0"/>
              <a:t>by-product of the growth </a:t>
            </a:r>
            <a:r>
              <a:rPr lang="en-US" dirty="0" smtClean="0"/>
              <a:t>of credit intermediation.</a:t>
            </a:r>
            <a:endParaRPr lang="en-US" dirty="0"/>
          </a:p>
        </p:txBody>
      </p:sp>
    </p:spTree>
    <p:extLst>
      <p:ext uri="{BB962C8B-B14F-4D97-AF65-F5344CB8AC3E}">
        <p14:creationId xmlns:p14="http://schemas.microsoft.com/office/powerpoint/2010/main" val="688655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82296"/>
            <a:ext cx="7994904" cy="786384"/>
          </a:xfrm>
        </p:spPr>
        <p:txBody>
          <a:bodyPr>
            <a:normAutofit/>
          </a:bodyPr>
          <a:lstStyle/>
          <a:p>
            <a:r>
              <a:rPr lang="en-US" dirty="0" smtClean="0"/>
              <a:t>The growth of the securities industry</a:t>
            </a:r>
            <a:endParaRPr lang="en-US" dirty="0"/>
          </a:p>
        </p:txBody>
      </p:sp>
      <p:sp>
        <p:nvSpPr>
          <p:cNvPr id="3" name="Content Placeholder 2"/>
          <p:cNvSpPr>
            <a:spLocks noGrp="1"/>
          </p:cNvSpPr>
          <p:nvPr>
            <p:ph idx="1"/>
          </p:nvPr>
        </p:nvSpPr>
        <p:spPr>
          <a:xfrm>
            <a:off x="768096" y="5257800"/>
            <a:ext cx="8147304" cy="1524000"/>
          </a:xfrm>
        </p:spPr>
        <p:txBody>
          <a:bodyPr>
            <a:normAutofit fontScale="85000" lnSpcReduction="20000"/>
          </a:bodyPr>
          <a:lstStyle/>
          <a:p>
            <a:r>
              <a:rPr lang="en-US" dirty="0" smtClean="0"/>
              <a:t>Much of the </a:t>
            </a:r>
            <a:r>
              <a:rPr lang="en-US" dirty="0"/>
              <a:t>much of the growth </a:t>
            </a:r>
            <a:r>
              <a:rPr lang="en-US" dirty="0" smtClean="0"/>
              <a:t>in the securities subsector is </a:t>
            </a:r>
            <a:r>
              <a:rPr lang="en-US" dirty="0"/>
              <a:t>associated </a:t>
            </a:r>
            <a:r>
              <a:rPr lang="en-US" dirty="0" smtClean="0"/>
              <a:t>with asset </a:t>
            </a:r>
            <a:r>
              <a:rPr lang="en-US" dirty="0"/>
              <a:t>management and </a:t>
            </a:r>
            <a:r>
              <a:rPr lang="en-US" dirty="0" smtClean="0"/>
              <a:t>trading in derivatives (included in other broker-dealer activities).</a:t>
            </a:r>
            <a:br>
              <a:rPr lang="en-US" dirty="0" smtClean="0"/>
            </a:br>
            <a:r>
              <a:rPr lang="en-US" dirty="0" smtClean="0"/>
              <a:t>Figure 2 </a:t>
            </a:r>
            <a:r>
              <a:rPr lang="en-US" dirty="0"/>
              <a:t>from Greenwood, Robin and David </a:t>
            </a:r>
            <a:r>
              <a:rPr lang="en-US" dirty="0" err="1"/>
              <a:t>Scharfstein</a:t>
            </a:r>
            <a:r>
              <a:rPr lang="en-US" dirty="0"/>
              <a:t>, “The Growth of Finance,” </a:t>
            </a:r>
            <a:r>
              <a:rPr lang="en-US" i="1" dirty="0"/>
              <a:t>Journal of Economic Perspectives—Volume 27, Number 2—Spring 2013—Pages 3–28</a:t>
            </a:r>
            <a:endParaRPr lang="en-US" dirty="0"/>
          </a:p>
          <a:p>
            <a:endParaRPr lang="en-US" dirty="0"/>
          </a:p>
        </p:txBody>
      </p:sp>
      <p:pic>
        <p:nvPicPr>
          <p:cNvPr id="4" name="Picture 3"/>
          <p:cNvPicPr>
            <a:picLocks noChangeAspect="1"/>
          </p:cNvPicPr>
          <p:nvPr/>
        </p:nvPicPr>
        <p:blipFill>
          <a:blip r:embed="rId2"/>
          <a:stretch>
            <a:fillRect/>
          </a:stretch>
        </p:blipFill>
        <p:spPr>
          <a:xfrm>
            <a:off x="2417635" y="762000"/>
            <a:ext cx="4619625" cy="4495800"/>
          </a:xfrm>
          <a:prstGeom prst="rect">
            <a:avLst/>
          </a:prstGeom>
        </p:spPr>
      </p:pic>
    </p:spTree>
    <p:extLst>
      <p:ext uri="{BB962C8B-B14F-4D97-AF65-F5344CB8AC3E}">
        <p14:creationId xmlns:p14="http://schemas.microsoft.com/office/powerpoint/2010/main" val="2771732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8071104" cy="786384"/>
          </a:xfrm>
        </p:spPr>
        <p:txBody>
          <a:bodyPr>
            <a:normAutofit fontScale="90000"/>
          </a:bodyPr>
          <a:lstStyle/>
          <a:p>
            <a:r>
              <a:rPr lang="en-US" dirty="0" smtClean="0"/>
              <a:t>The securities subsector: asset management</a:t>
            </a:r>
            <a:endParaRPr lang="en-US" dirty="0"/>
          </a:p>
        </p:txBody>
      </p:sp>
      <p:sp>
        <p:nvSpPr>
          <p:cNvPr id="3" name="Content Placeholder 2"/>
          <p:cNvSpPr>
            <a:spLocks noGrp="1"/>
          </p:cNvSpPr>
          <p:nvPr>
            <p:ph idx="1"/>
          </p:nvPr>
        </p:nvSpPr>
        <p:spPr>
          <a:xfrm>
            <a:off x="990600" y="1091184"/>
            <a:ext cx="8001000" cy="5218176"/>
          </a:xfrm>
        </p:spPr>
        <p:txBody>
          <a:bodyPr>
            <a:normAutofit fontScale="92500"/>
          </a:bodyPr>
          <a:lstStyle/>
          <a:p>
            <a:r>
              <a:rPr lang="en-US" dirty="0" smtClean="0"/>
              <a:t>There was enormous </a:t>
            </a:r>
            <a:r>
              <a:rPr lang="en-US" dirty="0"/>
              <a:t>growth in </a:t>
            </a:r>
            <a:r>
              <a:rPr lang="en-US" dirty="0" smtClean="0"/>
              <a:t>fees from </a:t>
            </a:r>
            <a:r>
              <a:rPr lang="en-US" dirty="0"/>
              <a:t>traditional asset management between 1980 and </a:t>
            </a:r>
            <a:r>
              <a:rPr lang="en-US" dirty="0" smtClean="0"/>
              <a:t>2007.</a:t>
            </a:r>
          </a:p>
          <a:p>
            <a:r>
              <a:rPr lang="en-US" dirty="0"/>
              <a:t>The fees collected by alternative asset managers —hedge funds, private </a:t>
            </a:r>
            <a:r>
              <a:rPr lang="en-US" dirty="0" smtClean="0"/>
              <a:t>equity funds</a:t>
            </a:r>
            <a:r>
              <a:rPr lang="en-US" dirty="0"/>
              <a:t>, and venture capital funds —also rose substantially over this </a:t>
            </a:r>
            <a:r>
              <a:rPr lang="en-US" dirty="0" smtClean="0"/>
              <a:t>period, due to “carried interest,” a percentage fee on realized gains.</a:t>
            </a:r>
          </a:p>
          <a:p>
            <a:r>
              <a:rPr lang="en-US" dirty="0"/>
              <a:t>Hedge </a:t>
            </a:r>
            <a:r>
              <a:rPr lang="en-US" dirty="0" smtClean="0"/>
              <a:t>fund fees </a:t>
            </a:r>
            <a:r>
              <a:rPr lang="en-US" dirty="0"/>
              <a:t>peaked at $69 billion in 2007. Fees for private equity and venture capital </a:t>
            </a:r>
            <a:r>
              <a:rPr lang="en-US" dirty="0" smtClean="0"/>
              <a:t>spiked in </a:t>
            </a:r>
            <a:r>
              <a:rPr lang="en-US" dirty="0"/>
              <a:t>1999 at $66 </a:t>
            </a:r>
            <a:r>
              <a:rPr lang="en-US" dirty="0" smtClean="0"/>
              <a:t>billion; in 2007</a:t>
            </a:r>
            <a:r>
              <a:rPr lang="en-US" dirty="0"/>
              <a:t>, private equity fees were $26 </a:t>
            </a:r>
            <a:r>
              <a:rPr lang="en-US" dirty="0" smtClean="0"/>
              <a:t>billion and </a:t>
            </a:r>
            <a:r>
              <a:rPr lang="en-US" dirty="0"/>
              <a:t>venture capital fees were $14 billion. Together, fees for these alternative </a:t>
            </a:r>
            <a:r>
              <a:rPr lang="en-US" dirty="0" smtClean="0"/>
              <a:t>investments are </a:t>
            </a:r>
            <a:r>
              <a:rPr lang="en-US" dirty="0"/>
              <a:t>comparable to the $91 billion that was collected by mutual fund managers</a:t>
            </a:r>
            <a:r>
              <a:rPr lang="en-US" dirty="0" smtClean="0"/>
              <a:t>, who </a:t>
            </a:r>
            <a:r>
              <a:rPr lang="en-US" dirty="0"/>
              <a:t>managed more than </a:t>
            </a:r>
            <a:r>
              <a:rPr lang="en-US" dirty="0" smtClean="0"/>
              <a:t>five </a:t>
            </a:r>
            <a:r>
              <a:rPr lang="en-US" dirty="0"/>
              <a:t>times as many assets</a:t>
            </a:r>
            <a:r>
              <a:rPr lang="en-US" dirty="0" smtClean="0"/>
              <a:t>.</a:t>
            </a:r>
          </a:p>
          <a:p>
            <a:r>
              <a:rPr lang="en-US" dirty="0" smtClean="0"/>
              <a:t>During </a:t>
            </a:r>
            <a:r>
              <a:rPr lang="en-US" dirty="0"/>
              <a:t>the period 1980 –2007, total asset management fees grew </a:t>
            </a:r>
            <a:r>
              <a:rPr lang="en-US" dirty="0" smtClean="0"/>
              <a:t>by 2.2 </a:t>
            </a:r>
            <a:r>
              <a:rPr lang="en-US" dirty="0"/>
              <a:t>percentage points of GDP, which is over one-third of the growth in </a:t>
            </a:r>
            <a:r>
              <a:rPr lang="en-US" dirty="0" smtClean="0"/>
              <a:t>financial sector </a:t>
            </a:r>
            <a:r>
              <a:rPr lang="en-US" dirty="0"/>
              <a:t>output</a:t>
            </a:r>
            <a:r>
              <a:rPr lang="en-US" dirty="0" smtClean="0"/>
              <a:t>.</a:t>
            </a:r>
          </a:p>
        </p:txBody>
      </p:sp>
    </p:spTree>
    <p:extLst>
      <p:ext uri="{BB962C8B-B14F-4D97-AF65-F5344CB8AC3E}">
        <p14:creationId xmlns:p14="http://schemas.microsoft.com/office/powerpoint/2010/main" val="2119913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10"/>
            <a:ext cx="7994904" cy="786384"/>
          </a:xfrm>
        </p:spPr>
        <p:txBody>
          <a:bodyPr>
            <a:normAutofit fontScale="90000"/>
          </a:bodyPr>
          <a:lstStyle/>
          <a:p>
            <a:r>
              <a:rPr lang="en-US" dirty="0" smtClean="0"/>
              <a:t>Value added and output: securities firms</a:t>
            </a:r>
            <a:endParaRPr lang="en-US" dirty="0"/>
          </a:p>
        </p:txBody>
      </p:sp>
      <p:sp>
        <p:nvSpPr>
          <p:cNvPr id="3" name="Content Placeholder 2"/>
          <p:cNvSpPr>
            <a:spLocks noGrp="1"/>
          </p:cNvSpPr>
          <p:nvPr>
            <p:ph idx="1"/>
          </p:nvPr>
        </p:nvSpPr>
        <p:spPr>
          <a:xfrm>
            <a:off x="768096" y="6172200"/>
            <a:ext cx="7537704" cy="518160"/>
          </a:xfrm>
        </p:spPr>
        <p:txBody>
          <a:bodyPr>
            <a:normAutofit fontScale="92500" lnSpcReduction="10000"/>
          </a:bodyPr>
          <a:lstStyle/>
          <a:p>
            <a:r>
              <a:rPr lang="en-US" sz="1700" dirty="0" smtClean="0"/>
              <a:t>Table 1 from </a:t>
            </a:r>
            <a:r>
              <a:rPr lang="en-US" sz="1700" dirty="0"/>
              <a:t>Greenwood, Robin and David </a:t>
            </a:r>
            <a:r>
              <a:rPr lang="en-US" sz="1700" dirty="0" err="1"/>
              <a:t>Scharfstein</a:t>
            </a:r>
            <a:r>
              <a:rPr lang="en-US" sz="1700" dirty="0"/>
              <a:t>, “The Growth of Finance,” </a:t>
            </a:r>
            <a:r>
              <a:rPr lang="en-US" sz="1700" i="1" dirty="0"/>
              <a:t>Journal of Economic Perspectives—Volume 27, Number 2—Spring 2013—Pages 3–28</a:t>
            </a:r>
            <a:endParaRPr lang="en-US" sz="1700" dirty="0"/>
          </a:p>
          <a:p>
            <a:endParaRPr lang="en-US" dirty="0"/>
          </a:p>
        </p:txBody>
      </p:sp>
      <p:pic>
        <p:nvPicPr>
          <p:cNvPr id="4" name="Picture 3"/>
          <p:cNvPicPr>
            <a:picLocks noChangeAspect="1"/>
          </p:cNvPicPr>
          <p:nvPr/>
        </p:nvPicPr>
        <p:blipFill>
          <a:blip r:embed="rId2"/>
          <a:stretch>
            <a:fillRect/>
          </a:stretch>
        </p:blipFill>
        <p:spPr>
          <a:xfrm>
            <a:off x="1506858" y="763575"/>
            <a:ext cx="6128474" cy="5332426"/>
          </a:xfrm>
          <a:prstGeom prst="rect">
            <a:avLst/>
          </a:prstGeom>
        </p:spPr>
      </p:pic>
    </p:spTree>
    <p:extLst>
      <p:ext uri="{BB962C8B-B14F-4D97-AF65-F5344CB8AC3E}">
        <p14:creationId xmlns:p14="http://schemas.microsoft.com/office/powerpoint/2010/main" val="1717094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994904" cy="786384"/>
          </a:xfrm>
        </p:spPr>
        <p:txBody>
          <a:bodyPr>
            <a:normAutofit/>
          </a:bodyPr>
          <a:lstStyle/>
          <a:p>
            <a:r>
              <a:rPr lang="en-US" dirty="0" smtClean="0"/>
              <a:t>growth in Asset management fees</a:t>
            </a:r>
            <a:endParaRPr lang="en-US" dirty="0"/>
          </a:p>
        </p:txBody>
      </p:sp>
      <p:sp>
        <p:nvSpPr>
          <p:cNvPr id="3" name="Content Placeholder 2"/>
          <p:cNvSpPr>
            <a:spLocks noGrp="1"/>
          </p:cNvSpPr>
          <p:nvPr>
            <p:ph idx="1"/>
          </p:nvPr>
        </p:nvSpPr>
        <p:spPr>
          <a:xfrm>
            <a:off x="768096" y="1083020"/>
            <a:ext cx="8223504" cy="5715000"/>
          </a:xfrm>
        </p:spPr>
        <p:txBody>
          <a:bodyPr>
            <a:normAutofit fontScale="92500" lnSpcReduction="10000"/>
          </a:bodyPr>
          <a:lstStyle/>
          <a:p>
            <a:r>
              <a:rPr lang="en-US" dirty="0" smtClean="0"/>
              <a:t>Asset </a:t>
            </a:r>
            <a:r>
              <a:rPr lang="en-US" dirty="0"/>
              <a:t>management fees as a percentage of assets did not </a:t>
            </a:r>
            <a:r>
              <a:rPr lang="en-US" dirty="0" smtClean="0"/>
              <a:t>fluctuate by much.  The growth </a:t>
            </a:r>
            <a:r>
              <a:rPr lang="en-US" dirty="0"/>
              <a:t>in these fees relative to </a:t>
            </a:r>
            <a:r>
              <a:rPr lang="en-US" dirty="0" smtClean="0"/>
              <a:t>GDP was driven </a:t>
            </a:r>
            <a:r>
              <a:rPr lang="en-US" dirty="0"/>
              <a:t>by two factors: increases in the total outstanding amount of </a:t>
            </a:r>
            <a:r>
              <a:rPr lang="en-US" dirty="0" smtClean="0"/>
              <a:t>financial </a:t>
            </a:r>
            <a:r>
              <a:rPr lang="en-US" dirty="0"/>
              <a:t>assets</a:t>
            </a:r>
            <a:r>
              <a:rPr lang="en-US" dirty="0" smtClean="0"/>
              <a:t>, and </a:t>
            </a:r>
            <a:r>
              <a:rPr lang="en-US" dirty="0"/>
              <a:t>increases in the share of these assets that were professionally managed</a:t>
            </a:r>
            <a:r>
              <a:rPr lang="en-US" dirty="0" smtClean="0"/>
              <a:t>.</a:t>
            </a:r>
          </a:p>
          <a:p>
            <a:r>
              <a:rPr lang="en-US" dirty="0" smtClean="0"/>
              <a:t>The </a:t>
            </a:r>
            <a:r>
              <a:rPr lang="en-US" dirty="0"/>
              <a:t>value of traded equity and </a:t>
            </a:r>
            <a:r>
              <a:rPr lang="en-US" dirty="0" smtClean="0"/>
              <a:t>fixed income </a:t>
            </a:r>
            <a:r>
              <a:rPr lang="en-US" dirty="0"/>
              <a:t>securities </a:t>
            </a:r>
            <a:r>
              <a:rPr lang="en-US" dirty="0" smtClean="0"/>
              <a:t>increased </a:t>
            </a:r>
            <a:r>
              <a:rPr lang="en-US" dirty="0"/>
              <a:t>from 107 percent of GDP in 1980 to 323 percent of GDP </a:t>
            </a:r>
            <a:r>
              <a:rPr lang="en-US" dirty="0" smtClean="0"/>
              <a:t>by 2007.</a:t>
            </a:r>
          </a:p>
          <a:p>
            <a:pPr lvl="1"/>
            <a:r>
              <a:rPr lang="en-US" dirty="0" smtClean="0"/>
              <a:t>In fixed </a:t>
            </a:r>
            <a:r>
              <a:rPr lang="en-US" dirty="0"/>
              <a:t>income, much of the growth came from securitization, whereby </a:t>
            </a:r>
            <a:r>
              <a:rPr lang="en-US" dirty="0" smtClean="0"/>
              <a:t>assets that </a:t>
            </a:r>
            <a:r>
              <a:rPr lang="en-US" dirty="0"/>
              <a:t>were once held as illiquid loans on bank balance sheets were pooled into </a:t>
            </a:r>
            <a:r>
              <a:rPr lang="en-US" dirty="0" smtClean="0"/>
              <a:t>securities that </a:t>
            </a:r>
            <a:r>
              <a:rPr lang="en-US" dirty="0"/>
              <a:t>could be traded and managed by professional investors. Fixed </a:t>
            </a:r>
            <a:r>
              <a:rPr lang="en-US" dirty="0" smtClean="0"/>
              <a:t>income securities </a:t>
            </a:r>
            <a:r>
              <a:rPr lang="en-US" dirty="0"/>
              <a:t>grew from 57 percent of GDP in 1980 to 182 percent of GDP in 2007</a:t>
            </a:r>
            <a:r>
              <a:rPr lang="en-US" dirty="0" smtClean="0"/>
              <a:t>; approximately </a:t>
            </a:r>
            <a:r>
              <a:rPr lang="en-US" dirty="0"/>
              <a:t>58 percentage points of this growth came from </a:t>
            </a:r>
            <a:r>
              <a:rPr lang="en-US" dirty="0" smtClean="0"/>
              <a:t>securitization.</a:t>
            </a:r>
          </a:p>
          <a:p>
            <a:pPr lvl="1"/>
            <a:r>
              <a:rPr lang="en-US" dirty="0" smtClean="0"/>
              <a:t>In </a:t>
            </a:r>
            <a:r>
              <a:rPr lang="en-US" dirty="0"/>
              <a:t>equities, much of the growth came from an increase in valuation ratios</a:t>
            </a:r>
            <a:r>
              <a:rPr lang="en-US" dirty="0" smtClean="0"/>
              <a:t>.  Market capitalization </a:t>
            </a:r>
            <a:r>
              <a:rPr lang="en-US" dirty="0"/>
              <a:t>of equities nearly tripled as a share of GDP between 1980 and 2007</a:t>
            </a:r>
            <a:r>
              <a:rPr lang="en-US" dirty="0" smtClean="0"/>
              <a:t>, growing </a:t>
            </a:r>
            <a:r>
              <a:rPr lang="en-US" dirty="0"/>
              <a:t>from 50 percent to 141 percent of GDP. At the same time, the </a:t>
            </a:r>
            <a:r>
              <a:rPr lang="en-US" dirty="0" smtClean="0"/>
              <a:t>market-to-book ratio </a:t>
            </a:r>
            <a:r>
              <a:rPr lang="en-US" dirty="0"/>
              <a:t>of the S&amp;P 500 grew from 1.04 to </a:t>
            </a:r>
            <a:r>
              <a:rPr lang="en-US" dirty="0" smtClean="0"/>
              <a:t>2.77</a:t>
            </a:r>
          </a:p>
          <a:p>
            <a:r>
              <a:rPr lang="en-US" dirty="0" smtClean="0"/>
              <a:t>At </a:t>
            </a:r>
            <a:r>
              <a:rPr lang="en-US" dirty="0"/>
              <a:t>the same time, the share of these assets under professional management has also increased.</a:t>
            </a:r>
          </a:p>
          <a:p>
            <a:pPr lvl="1"/>
            <a:endParaRPr lang="en-US" dirty="0"/>
          </a:p>
        </p:txBody>
      </p:sp>
    </p:spTree>
    <p:extLst>
      <p:ext uri="{BB962C8B-B14F-4D97-AF65-F5344CB8AC3E}">
        <p14:creationId xmlns:p14="http://schemas.microsoft.com/office/powerpoint/2010/main" val="2181746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918704" cy="786384"/>
          </a:xfrm>
        </p:spPr>
        <p:txBody>
          <a:bodyPr>
            <a:normAutofit fontScale="90000"/>
          </a:bodyPr>
          <a:lstStyle/>
          <a:p>
            <a:r>
              <a:rPr lang="en-US" dirty="0" smtClean="0"/>
              <a:t>professional asset management: </a:t>
            </a:r>
            <a:r>
              <a:rPr lang="en-US" dirty="0"/>
              <a:t>Benefits </a:t>
            </a:r>
          </a:p>
        </p:txBody>
      </p:sp>
      <p:sp>
        <p:nvSpPr>
          <p:cNvPr id="3" name="Content Placeholder 2"/>
          <p:cNvSpPr>
            <a:spLocks noGrp="1"/>
          </p:cNvSpPr>
          <p:nvPr>
            <p:ph idx="1"/>
          </p:nvPr>
        </p:nvSpPr>
        <p:spPr/>
        <p:txBody>
          <a:bodyPr>
            <a:normAutofit lnSpcReduction="10000"/>
          </a:bodyPr>
          <a:lstStyle/>
          <a:p>
            <a:r>
              <a:rPr lang="en-US" dirty="0" smtClean="0"/>
              <a:t>The </a:t>
            </a:r>
            <a:r>
              <a:rPr lang="en-US" dirty="0"/>
              <a:t>growth of professional asset management was </a:t>
            </a:r>
            <a:r>
              <a:rPr lang="en-US" dirty="0" smtClean="0"/>
              <a:t>indirectly responsible </a:t>
            </a:r>
            <a:r>
              <a:rPr lang="en-US" dirty="0"/>
              <a:t>for the large increase in stock market valuation ratios between 1980 </a:t>
            </a:r>
            <a:r>
              <a:rPr lang="en-US" dirty="0" smtClean="0"/>
              <a:t>and 2007.  This</a:t>
            </a:r>
            <a:r>
              <a:rPr lang="en-US" dirty="0"/>
              <a:t>, in turn, may have </a:t>
            </a:r>
            <a:r>
              <a:rPr lang="en-US" dirty="0" smtClean="0"/>
              <a:t>led to </a:t>
            </a:r>
            <a:r>
              <a:rPr lang="en-US" dirty="0"/>
              <a:t>a decline in the cost of capital to corporations. </a:t>
            </a:r>
            <a:endParaRPr lang="en-US" dirty="0" smtClean="0"/>
          </a:p>
          <a:p>
            <a:r>
              <a:rPr lang="en-US" dirty="0" smtClean="0"/>
              <a:t>The </a:t>
            </a:r>
            <a:r>
              <a:rPr lang="en-US" dirty="0"/>
              <a:t>greatest </a:t>
            </a:r>
            <a:r>
              <a:rPr lang="en-US" dirty="0" smtClean="0"/>
              <a:t>beneficiaries would have </a:t>
            </a:r>
            <a:r>
              <a:rPr lang="en-US" dirty="0"/>
              <a:t>been young entrepreneurial </a:t>
            </a:r>
            <a:r>
              <a:rPr lang="en-US" dirty="0" smtClean="0"/>
              <a:t>firms </a:t>
            </a:r>
            <a:r>
              <a:rPr lang="en-US" dirty="0"/>
              <a:t>—those most dependent on equity </a:t>
            </a:r>
            <a:r>
              <a:rPr lang="en-US" dirty="0" smtClean="0"/>
              <a:t>financing and </a:t>
            </a:r>
            <a:r>
              <a:rPr lang="en-US" dirty="0"/>
              <a:t>whose values depend more on the cost of capital because of their more </a:t>
            </a:r>
            <a:r>
              <a:rPr lang="en-US" dirty="0" smtClean="0"/>
              <a:t>distant cash flows</a:t>
            </a:r>
            <a:r>
              <a:rPr lang="en-US" dirty="0"/>
              <a:t>. Consistent with this interpretation, </a:t>
            </a:r>
            <a:r>
              <a:rPr lang="en-US" dirty="0" err="1"/>
              <a:t>Fama</a:t>
            </a:r>
            <a:r>
              <a:rPr lang="en-US" dirty="0"/>
              <a:t> and French (2004) show </a:t>
            </a:r>
            <a:r>
              <a:rPr lang="en-US" dirty="0" smtClean="0"/>
              <a:t>that young firms </a:t>
            </a:r>
            <a:r>
              <a:rPr lang="en-US" dirty="0"/>
              <a:t>list their equity on the stock market at an increasing pace after 1979.</a:t>
            </a:r>
          </a:p>
          <a:p>
            <a:r>
              <a:rPr lang="en-US" dirty="0"/>
              <a:t>The enhanced ability of young </a:t>
            </a:r>
            <a:r>
              <a:rPr lang="en-US" dirty="0" smtClean="0"/>
              <a:t>firms </a:t>
            </a:r>
            <a:r>
              <a:rPr lang="en-US" dirty="0"/>
              <a:t>to go public could also help explain the </a:t>
            </a:r>
            <a:r>
              <a:rPr lang="en-US" dirty="0" smtClean="0"/>
              <a:t>growth of </a:t>
            </a:r>
            <a:r>
              <a:rPr lang="en-US" dirty="0"/>
              <a:t>venture-capital backed entrepreneurship after 1980</a:t>
            </a:r>
            <a:r>
              <a:rPr lang="en-US" dirty="0" smtClean="0"/>
              <a:t>. </a:t>
            </a:r>
            <a:endParaRPr lang="en-US" dirty="0"/>
          </a:p>
        </p:txBody>
      </p:sp>
    </p:spTree>
    <p:extLst>
      <p:ext uri="{BB962C8B-B14F-4D97-AF65-F5344CB8AC3E}">
        <p14:creationId xmlns:p14="http://schemas.microsoft.com/office/powerpoint/2010/main" val="2448229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690104" cy="786384"/>
          </a:xfrm>
        </p:spPr>
        <p:txBody>
          <a:bodyPr>
            <a:normAutofit fontScale="90000"/>
          </a:bodyPr>
          <a:lstStyle/>
          <a:p>
            <a:r>
              <a:rPr lang="en-US" dirty="0"/>
              <a:t>professional asset management: Benefits </a:t>
            </a:r>
          </a:p>
        </p:txBody>
      </p:sp>
      <p:sp>
        <p:nvSpPr>
          <p:cNvPr id="3" name="Content Placeholder 2"/>
          <p:cNvSpPr>
            <a:spLocks noGrp="1"/>
          </p:cNvSpPr>
          <p:nvPr>
            <p:ph idx="1"/>
          </p:nvPr>
        </p:nvSpPr>
        <p:spPr/>
        <p:txBody>
          <a:bodyPr>
            <a:normAutofit lnSpcReduction="10000"/>
          </a:bodyPr>
          <a:lstStyle/>
          <a:p>
            <a:r>
              <a:rPr lang="en-US" dirty="0"/>
              <a:t>Mutual </a:t>
            </a:r>
            <a:r>
              <a:rPr lang="en-US" dirty="0" smtClean="0"/>
              <a:t>funds enable </a:t>
            </a:r>
            <a:r>
              <a:rPr lang="en-US" dirty="0"/>
              <a:t>individuals to buy a basket of securities in one transaction </a:t>
            </a:r>
            <a:r>
              <a:rPr lang="en-US" dirty="0" smtClean="0"/>
              <a:t>rather than </a:t>
            </a:r>
            <a:r>
              <a:rPr lang="en-US" dirty="0"/>
              <a:t>construct a portfolio of securities through multiple transactions. </a:t>
            </a:r>
            <a:r>
              <a:rPr lang="en-US" dirty="0" smtClean="0"/>
              <a:t>Employer-based retirement </a:t>
            </a:r>
            <a:r>
              <a:rPr lang="en-US" dirty="0"/>
              <a:t>plans also make it easier to participate and diversify. </a:t>
            </a:r>
            <a:endParaRPr lang="en-US" dirty="0" smtClean="0"/>
          </a:p>
          <a:p>
            <a:r>
              <a:rPr lang="en-US" dirty="0" smtClean="0"/>
              <a:t>Professional </a:t>
            </a:r>
            <a:r>
              <a:rPr lang="en-US" dirty="0"/>
              <a:t>asset </a:t>
            </a:r>
            <a:r>
              <a:rPr lang="en-US" dirty="0" smtClean="0"/>
              <a:t>management facilitates </a:t>
            </a:r>
            <a:r>
              <a:rPr lang="en-US" dirty="0"/>
              <a:t>participation to the extent that excessively risk-averse individuals </a:t>
            </a:r>
            <a:r>
              <a:rPr lang="en-US" dirty="0" smtClean="0"/>
              <a:t>trust professional </a:t>
            </a:r>
            <a:r>
              <a:rPr lang="en-US" dirty="0"/>
              <a:t>asset managers (rightly or wrongly) to invest their money wisely</a:t>
            </a:r>
            <a:r>
              <a:rPr lang="en-US" dirty="0" smtClean="0"/>
              <a:t>. Participation </a:t>
            </a:r>
            <a:r>
              <a:rPr lang="en-US" dirty="0"/>
              <a:t>and </a:t>
            </a:r>
            <a:r>
              <a:rPr lang="en-US" dirty="0" smtClean="0"/>
              <a:t>diversification bring significant </a:t>
            </a:r>
            <a:r>
              <a:rPr lang="en-US" dirty="0"/>
              <a:t>direct </a:t>
            </a:r>
            <a:r>
              <a:rPr lang="en-US" dirty="0" smtClean="0"/>
              <a:t>benefits </a:t>
            </a:r>
            <a:r>
              <a:rPr lang="en-US" dirty="0"/>
              <a:t>to households. Participating in </a:t>
            </a:r>
            <a:r>
              <a:rPr lang="en-US" dirty="0" smtClean="0"/>
              <a:t>financial </a:t>
            </a:r>
            <a:r>
              <a:rPr lang="en-US" dirty="0"/>
              <a:t>markets </a:t>
            </a:r>
            <a:r>
              <a:rPr lang="en-US" dirty="0" smtClean="0"/>
              <a:t>enables individuals </a:t>
            </a:r>
            <a:r>
              <a:rPr lang="en-US" dirty="0"/>
              <a:t>to save and to earn a premium from holding risky assets —a </a:t>
            </a:r>
            <a:r>
              <a:rPr lang="en-US" dirty="0" smtClean="0"/>
              <a:t>premium that </a:t>
            </a:r>
            <a:r>
              <a:rPr lang="en-US" dirty="0"/>
              <a:t>has historically been very </a:t>
            </a:r>
            <a:r>
              <a:rPr lang="en-US" dirty="0" smtClean="0"/>
              <a:t>high.  </a:t>
            </a:r>
          </a:p>
          <a:p>
            <a:r>
              <a:rPr lang="en-US" dirty="0" smtClean="0"/>
              <a:t>Diversifying enables individuals </a:t>
            </a:r>
            <a:r>
              <a:rPr lang="en-US" dirty="0"/>
              <a:t>to more </a:t>
            </a:r>
            <a:r>
              <a:rPr lang="en-US" dirty="0" smtClean="0"/>
              <a:t>efficiently </a:t>
            </a:r>
            <a:r>
              <a:rPr lang="en-US" dirty="0"/>
              <a:t>bear </a:t>
            </a:r>
            <a:r>
              <a:rPr lang="en-US" dirty="0" smtClean="0"/>
              <a:t>financial </a:t>
            </a:r>
            <a:r>
              <a:rPr lang="en-US" dirty="0"/>
              <a:t>risk.</a:t>
            </a:r>
          </a:p>
        </p:txBody>
      </p:sp>
    </p:spTree>
    <p:extLst>
      <p:ext uri="{BB962C8B-B14F-4D97-AF65-F5344CB8AC3E}">
        <p14:creationId xmlns:p14="http://schemas.microsoft.com/office/powerpoint/2010/main" val="2185329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918704" cy="786384"/>
          </a:xfrm>
        </p:spPr>
        <p:txBody>
          <a:bodyPr>
            <a:normAutofit fontScale="90000"/>
          </a:bodyPr>
          <a:lstStyle/>
          <a:p>
            <a:r>
              <a:rPr lang="en-US" dirty="0" smtClean="0"/>
              <a:t>Professional asset management: benefits</a:t>
            </a:r>
            <a:endParaRPr lang="en-US" dirty="0"/>
          </a:p>
        </p:txBody>
      </p:sp>
      <p:sp>
        <p:nvSpPr>
          <p:cNvPr id="3" name="Content Placeholder 2"/>
          <p:cNvSpPr>
            <a:spLocks noGrp="1"/>
          </p:cNvSpPr>
          <p:nvPr>
            <p:ph idx="1"/>
          </p:nvPr>
        </p:nvSpPr>
        <p:spPr/>
        <p:txBody>
          <a:bodyPr>
            <a:normAutofit/>
          </a:bodyPr>
          <a:lstStyle/>
          <a:p>
            <a:r>
              <a:rPr lang="en-US" dirty="0"/>
              <a:t>There is evidence that professional asset management has indeed </a:t>
            </a:r>
            <a:r>
              <a:rPr lang="en-US" dirty="0" smtClean="0"/>
              <a:t>increased household </a:t>
            </a:r>
            <a:r>
              <a:rPr lang="en-US" dirty="0"/>
              <a:t>participation. During the 1980–2007 period of growth in asset management</a:t>
            </a:r>
            <a:r>
              <a:rPr lang="en-US" dirty="0" smtClean="0"/>
              <a:t>, the </a:t>
            </a:r>
            <a:r>
              <a:rPr lang="en-US" dirty="0"/>
              <a:t>share of household </a:t>
            </a:r>
            <a:r>
              <a:rPr lang="en-US" dirty="0" smtClean="0"/>
              <a:t>financial </a:t>
            </a:r>
            <a:r>
              <a:rPr lang="en-US" dirty="0"/>
              <a:t>assets held in marketable securities or </a:t>
            </a:r>
            <a:r>
              <a:rPr lang="en-US" dirty="0" smtClean="0"/>
              <a:t>mutual funds </a:t>
            </a:r>
            <a:r>
              <a:rPr lang="en-US" dirty="0"/>
              <a:t>grew from 45 percent to 66 percent</a:t>
            </a:r>
            <a:r>
              <a:rPr lang="en-US" dirty="0" smtClean="0"/>
              <a:t>.</a:t>
            </a:r>
          </a:p>
          <a:p>
            <a:r>
              <a:rPr lang="en-US" dirty="0"/>
              <a:t>According to the Survey of </a:t>
            </a:r>
            <a:r>
              <a:rPr lang="en-US" dirty="0" smtClean="0"/>
              <a:t>Consumer Finances</a:t>
            </a:r>
            <a:r>
              <a:rPr lang="en-US" dirty="0"/>
              <a:t>, the percentage of households that owned stock increased from 32 </a:t>
            </a:r>
            <a:r>
              <a:rPr lang="en-US" dirty="0" smtClean="0"/>
              <a:t>percent </a:t>
            </a:r>
            <a:r>
              <a:rPr lang="en-US" dirty="0"/>
              <a:t>in 1989 to 51 percent in 2007. There is also evidence that households </a:t>
            </a:r>
            <a:r>
              <a:rPr lang="en-US" dirty="0" smtClean="0"/>
              <a:t>increasingly diversified </a:t>
            </a:r>
            <a:r>
              <a:rPr lang="en-US" dirty="0"/>
              <a:t>their portfolios. For example, holdings of foreign equities rose </a:t>
            </a:r>
            <a:r>
              <a:rPr lang="en-US" dirty="0" smtClean="0"/>
              <a:t>from 2 </a:t>
            </a:r>
            <a:r>
              <a:rPr lang="en-US" dirty="0"/>
              <a:t>percent of US residents’ portfolios in 1980 to 27.2 percent in </a:t>
            </a:r>
            <a:r>
              <a:rPr lang="en-US" dirty="0" smtClean="0"/>
              <a:t>2007.</a:t>
            </a:r>
          </a:p>
        </p:txBody>
      </p:sp>
    </p:spTree>
    <p:extLst>
      <p:ext uri="{BB962C8B-B14F-4D97-AF65-F5344CB8AC3E}">
        <p14:creationId xmlns:p14="http://schemas.microsoft.com/office/powerpoint/2010/main" val="563574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537704" cy="786384"/>
          </a:xfrm>
        </p:spPr>
        <p:txBody>
          <a:bodyPr>
            <a:normAutofit/>
          </a:bodyPr>
          <a:lstStyle/>
          <a:p>
            <a:r>
              <a:rPr lang="en-US" dirty="0" smtClean="0"/>
              <a:t>Professional asset management: cons</a:t>
            </a:r>
            <a:endParaRPr lang="en-US" dirty="0"/>
          </a:p>
        </p:txBody>
      </p:sp>
      <p:sp>
        <p:nvSpPr>
          <p:cNvPr id="3" name="Content Placeholder 2"/>
          <p:cNvSpPr>
            <a:spLocks noGrp="1"/>
          </p:cNvSpPr>
          <p:nvPr>
            <p:ph idx="1"/>
          </p:nvPr>
        </p:nvSpPr>
        <p:spPr>
          <a:xfrm>
            <a:off x="768096" y="1091184"/>
            <a:ext cx="7918704" cy="5538216"/>
          </a:xfrm>
        </p:spPr>
        <p:txBody>
          <a:bodyPr>
            <a:normAutofit fontScale="92500" lnSpcReduction="20000"/>
          </a:bodyPr>
          <a:lstStyle/>
          <a:p>
            <a:r>
              <a:rPr lang="en-US" dirty="0"/>
              <a:t>Much of professional asset management, however, is not explicitly directed </a:t>
            </a:r>
            <a:r>
              <a:rPr lang="en-US" dirty="0" smtClean="0"/>
              <a:t>at participation </a:t>
            </a:r>
            <a:r>
              <a:rPr lang="en-US" dirty="0"/>
              <a:t>and </a:t>
            </a:r>
            <a:r>
              <a:rPr lang="en-US" dirty="0" smtClean="0"/>
              <a:t>diversification </a:t>
            </a:r>
            <a:r>
              <a:rPr lang="en-US" dirty="0"/>
              <a:t>but rather at beating the market—that is, </a:t>
            </a:r>
            <a:r>
              <a:rPr lang="en-US" dirty="0" smtClean="0"/>
              <a:t>earning excess </a:t>
            </a:r>
            <a:r>
              <a:rPr lang="en-US" dirty="0"/>
              <a:t>risk-adjusted returns or “alpha.” </a:t>
            </a:r>
            <a:endParaRPr lang="en-US" dirty="0" smtClean="0"/>
          </a:p>
          <a:p>
            <a:r>
              <a:rPr lang="en-US" dirty="0" smtClean="0"/>
              <a:t>The </a:t>
            </a:r>
            <a:r>
              <a:rPr lang="en-US" dirty="0"/>
              <a:t>evidence on mutual fund </a:t>
            </a:r>
            <a:r>
              <a:rPr lang="en-US" dirty="0" smtClean="0"/>
              <a:t>performance strongly </a:t>
            </a:r>
            <a:r>
              <a:rPr lang="en-US" dirty="0"/>
              <a:t>indicates that such active management is not directly </a:t>
            </a:r>
            <a:r>
              <a:rPr lang="en-US" dirty="0" smtClean="0"/>
              <a:t>beneficial to investors </a:t>
            </a:r>
            <a:r>
              <a:rPr lang="en-US" dirty="0"/>
              <a:t>on average</a:t>
            </a:r>
            <a:r>
              <a:rPr lang="en-US" dirty="0" smtClean="0"/>
              <a:t>. </a:t>
            </a:r>
            <a:r>
              <a:rPr lang="en-US" dirty="0"/>
              <a:t>Most studies document that active investment managers underperform</a:t>
            </a:r>
            <a:r>
              <a:rPr lang="en-US" dirty="0" smtClean="0"/>
              <a:t>, especially </a:t>
            </a:r>
            <a:r>
              <a:rPr lang="en-US" dirty="0"/>
              <a:t>after taking into account fees</a:t>
            </a:r>
            <a:r>
              <a:rPr lang="en-US" dirty="0" smtClean="0"/>
              <a:t>.</a:t>
            </a:r>
          </a:p>
          <a:p>
            <a:r>
              <a:rPr lang="en-US" dirty="0" smtClean="0"/>
              <a:t>Of course, in </a:t>
            </a:r>
            <a:r>
              <a:rPr lang="en-US" dirty="0"/>
              <a:t>the aggregate</a:t>
            </a:r>
            <a:r>
              <a:rPr lang="en-US" dirty="0" smtClean="0"/>
              <a:t>, there </a:t>
            </a:r>
            <a:r>
              <a:rPr lang="en-US" dirty="0"/>
              <a:t>can be no outperformance of the market on average, since one </a:t>
            </a:r>
            <a:r>
              <a:rPr lang="en-US" dirty="0" smtClean="0"/>
              <a:t>investor’s positive </a:t>
            </a:r>
            <a:r>
              <a:rPr lang="en-US" dirty="0"/>
              <a:t>alpha must be another’s negative alpha. Thus, beating the market </a:t>
            </a:r>
            <a:r>
              <a:rPr lang="en-US" dirty="0" smtClean="0"/>
              <a:t>cannot be </a:t>
            </a:r>
            <a:r>
              <a:rPr lang="en-US" dirty="0"/>
              <a:t>a direct social </a:t>
            </a:r>
            <a:r>
              <a:rPr lang="en-US" dirty="0" smtClean="0"/>
              <a:t>benefit </a:t>
            </a:r>
            <a:r>
              <a:rPr lang="en-US" dirty="0"/>
              <a:t>of professional management</a:t>
            </a:r>
            <a:r>
              <a:rPr lang="en-US" dirty="0" smtClean="0"/>
              <a:t>.</a:t>
            </a:r>
          </a:p>
          <a:p>
            <a:r>
              <a:rPr lang="en-US" dirty="0" smtClean="0"/>
              <a:t>However, if chasing higher alpha leads to prices that reflect information better and lead to channeling of social resources into desirable investments, active asset management would be socially worthwhile.  Such channeling is particularly valuable with startups, where uncertainty and information asymmetry is large; hedge funds are involved in such activity.  </a:t>
            </a:r>
          </a:p>
          <a:p>
            <a:r>
              <a:rPr lang="en-US" dirty="0" smtClean="0"/>
              <a:t>It is not clear that such value creation occurs.  There is some evidence that </a:t>
            </a:r>
            <a:r>
              <a:rPr lang="en-US" dirty="0"/>
              <a:t>evidence suggesting that securities prices </a:t>
            </a:r>
            <a:r>
              <a:rPr lang="en-US" dirty="0" smtClean="0"/>
              <a:t>have not </a:t>
            </a:r>
            <a:r>
              <a:rPr lang="en-US" dirty="0"/>
              <a:t>become more informative since the 1960s.</a:t>
            </a:r>
          </a:p>
        </p:txBody>
      </p:sp>
    </p:spTree>
    <p:extLst>
      <p:ext uri="{BB962C8B-B14F-4D97-AF65-F5344CB8AC3E}">
        <p14:creationId xmlns:p14="http://schemas.microsoft.com/office/powerpoint/2010/main" val="2659780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Asset management: Cons</a:t>
            </a:r>
            <a:endParaRPr lang="en-US" dirty="0"/>
          </a:p>
        </p:txBody>
      </p:sp>
      <p:sp>
        <p:nvSpPr>
          <p:cNvPr id="3" name="Content Placeholder 2"/>
          <p:cNvSpPr>
            <a:spLocks noGrp="1"/>
          </p:cNvSpPr>
          <p:nvPr>
            <p:ph idx="1"/>
          </p:nvPr>
        </p:nvSpPr>
        <p:spPr/>
        <p:txBody>
          <a:bodyPr/>
          <a:lstStyle/>
          <a:p>
            <a:r>
              <a:rPr lang="en-US" dirty="0" smtClean="0"/>
              <a:t>It is not clear why investors put money into actively managed funds that do not earn excess returns.  One possibility is that these investors are uninformed.  But an undesirable consequence of the money that hedge funds make – in spite of the lack of social value added – is that they attract talent that could be used for social valuable ends. </a:t>
            </a:r>
          </a:p>
          <a:p>
            <a:r>
              <a:rPr lang="en-US" dirty="0" smtClean="0"/>
              <a:t>In </a:t>
            </a:r>
            <a:r>
              <a:rPr lang="en-US" dirty="0"/>
              <a:t>a recent study </a:t>
            </a:r>
            <a:r>
              <a:rPr lang="en-US" dirty="0" smtClean="0"/>
              <a:t>of MIT </a:t>
            </a:r>
            <a:r>
              <a:rPr lang="en-US" dirty="0"/>
              <a:t>undergraduates, Shu (2013) shows that </a:t>
            </a:r>
            <a:r>
              <a:rPr lang="en-US" dirty="0" smtClean="0"/>
              <a:t>finance </a:t>
            </a:r>
            <a:r>
              <a:rPr lang="en-US" dirty="0"/>
              <a:t>attracts the best students, </a:t>
            </a:r>
            <a:r>
              <a:rPr lang="en-US" dirty="0" smtClean="0"/>
              <a:t>as measured </a:t>
            </a:r>
            <a:r>
              <a:rPr lang="en-US" dirty="0"/>
              <a:t>by their characteristics at the time of admission.</a:t>
            </a:r>
          </a:p>
        </p:txBody>
      </p:sp>
    </p:spTree>
    <p:extLst>
      <p:ext uri="{BB962C8B-B14F-4D97-AF65-F5344CB8AC3E}">
        <p14:creationId xmlns:p14="http://schemas.microsoft.com/office/powerpoint/2010/main" val="1373154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Financialization</a:t>
            </a:r>
            <a:endParaRPr lang="en-US" dirty="0"/>
          </a:p>
        </p:txBody>
      </p:sp>
      <p:sp>
        <p:nvSpPr>
          <p:cNvPr id="3" name="Content Placeholder 2"/>
          <p:cNvSpPr>
            <a:spLocks noGrp="1"/>
          </p:cNvSpPr>
          <p:nvPr>
            <p:ph idx="1"/>
          </p:nvPr>
        </p:nvSpPr>
        <p:spPr>
          <a:xfrm>
            <a:off x="768096" y="1091184"/>
            <a:ext cx="7918704" cy="5614416"/>
          </a:xfrm>
        </p:spPr>
        <p:txBody>
          <a:bodyPr>
            <a:normAutofit fontScale="92500"/>
          </a:bodyPr>
          <a:lstStyle/>
          <a:p>
            <a:r>
              <a:rPr lang="en-US" dirty="0" smtClean="0"/>
              <a:t>It is useful to divide the economy into two sectors – real and financial, which contain real and financial assets respectively.</a:t>
            </a:r>
          </a:p>
          <a:p>
            <a:r>
              <a:rPr lang="en-US" dirty="0" smtClean="0"/>
              <a:t>Real </a:t>
            </a:r>
            <a:r>
              <a:rPr lang="en-US" dirty="0"/>
              <a:t>assets are used to produce goods and services directly, i.e. real assets are used in real activity.  The real assets in the economy are objects such as land, buildings, machines and </a:t>
            </a:r>
            <a:r>
              <a:rPr lang="en-US" dirty="0" smtClean="0"/>
              <a:t>knowledge.</a:t>
            </a:r>
          </a:p>
          <a:p>
            <a:r>
              <a:rPr lang="en-US" dirty="0"/>
              <a:t>Financial assets are </a:t>
            </a:r>
            <a:r>
              <a:rPr lang="en-US" dirty="0" smtClean="0"/>
              <a:t>primarily claims </a:t>
            </a:r>
            <a:r>
              <a:rPr lang="en-US" dirty="0"/>
              <a:t>to the results of the productive activity of the real </a:t>
            </a:r>
            <a:r>
              <a:rPr lang="en-US" dirty="0" smtClean="0"/>
              <a:t>sector, e.g. stocks.  However, they also include derivatives of other financial assets, for example stock options.</a:t>
            </a:r>
          </a:p>
          <a:p>
            <a:r>
              <a:rPr lang="en-US" dirty="0" smtClean="0"/>
              <a:t>Financial assets are traded in financial markets with the participation of financial institutions and create wealth for financial elites.</a:t>
            </a:r>
          </a:p>
          <a:p>
            <a:r>
              <a:rPr lang="en-US" dirty="0" smtClean="0"/>
              <a:t>Financialization </a:t>
            </a:r>
            <a:r>
              <a:rPr lang="en-US" dirty="0"/>
              <a:t>is a process whereby ﬁnancial elites </a:t>
            </a:r>
            <a:r>
              <a:rPr lang="en-US" dirty="0" smtClean="0"/>
              <a:t>gain </a:t>
            </a:r>
            <a:r>
              <a:rPr lang="en-US" dirty="0"/>
              <a:t>greater inﬂuence over economic policy and economic outcomes </a:t>
            </a:r>
            <a:r>
              <a:rPr lang="en-US" dirty="0" smtClean="0"/>
              <a:t>through the operation of ﬁnancial markets </a:t>
            </a:r>
            <a:r>
              <a:rPr lang="en-US" dirty="0"/>
              <a:t>and </a:t>
            </a:r>
            <a:r>
              <a:rPr lang="en-US" dirty="0" smtClean="0"/>
              <a:t>ﬁnancial institutions. </a:t>
            </a:r>
            <a:r>
              <a:rPr lang="en-US" dirty="0"/>
              <a:t>The result is to transform the functioning </a:t>
            </a:r>
            <a:r>
              <a:rPr lang="en-US" dirty="0" smtClean="0"/>
              <a:t>of the economic </a:t>
            </a:r>
            <a:r>
              <a:rPr lang="en-US" dirty="0"/>
              <a:t>system at both the macro and micro </a:t>
            </a:r>
            <a:r>
              <a:rPr lang="en-US" dirty="0" smtClean="0"/>
              <a:t>levels (</a:t>
            </a:r>
            <a:r>
              <a:rPr lang="en-US" dirty="0" err="1"/>
              <a:t>Palley</a:t>
            </a:r>
            <a:r>
              <a:rPr lang="en-US" dirty="0"/>
              <a:t>, 2013</a:t>
            </a:r>
            <a:r>
              <a:rPr lang="en-US" dirty="0" smtClean="0"/>
              <a:t>).</a:t>
            </a:r>
          </a:p>
        </p:txBody>
      </p:sp>
    </p:spTree>
    <p:extLst>
      <p:ext uri="{BB962C8B-B14F-4D97-AF65-F5344CB8AC3E}">
        <p14:creationId xmlns:p14="http://schemas.microsoft.com/office/powerpoint/2010/main" val="2197399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intermediation subsector</a:t>
            </a:r>
            <a:endParaRPr lang="en-US" dirty="0"/>
          </a:p>
        </p:txBody>
      </p:sp>
      <p:sp>
        <p:nvSpPr>
          <p:cNvPr id="3" name="Content Placeholder 2"/>
          <p:cNvSpPr>
            <a:spLocks noGrp="1"/>
          </p:cNvSpPr>
          <p:nvPr>
            <p:ph idx="1"/>
          </p:nvPr>
        </p:nvSpPr>
        <p:spPr>
          <a:xfrm>
            <a:off x="768096" y="1295400"/>
            <a:ext cx="8071104" cy="5334000"/>
          </a:xfrm>
        </p:spPr>
        <p:txBody>
          <a:bodyPr>
            <a:normAutofit fontScale="92500"/>
          </a:bodyPr>
          <a:lstStyle/>
          <a:p>
            <a:r>
              <a:rPr lang="en-US" dirty="0"/>
              <a:t>The credit intermediation industry performs the activities typically associated with traditional banking—lending to consumers and corporations, </a:t>
            </a:r>
            <a:r>
              <a:rPr lang="en-US" dirty="0" smtClean="0"/>
              <a:t>deposit-taking</a:t>
            </a:r>
            <a:r>
              <a:rPr lang="en-US" dirty="0"/>
              <a:t>, and processing financial transactions</a:t>
            </a:r>
            <a:r>
              <a:rPr lang="en-US" dirty="0" smtClean="0"/>
              <a:t>.</a:t>
            </a:r>
          </a:p>
          <a:p>
            <a:r>
              <a:rPr lang="en-US" dirty="0" smtClean="0"/>
              <a:t>The </a:t>
            </a:r>
            <a:r>
              <a:rPr lang="en-US" dirty="0"/>
              <a:t>credit intermediation </a:t>
            </a:r>
            <a:r>
              <a:rPr lang="en-US" dirty="0" smtClean="0"/>
              <a:t>subsector grew </a:t>
            </a:r>
            <a:r>
              <a:rPr lang="en-US" dirty="0"/>
              <a:t>on a value-added basis from 2.6 percent of GDP in 1980 to 3.4 percent </a:t>
            </a:r>
            <a:r>
              <a:rPr lang="en-US" dirty="0" smtClean="0"/>
              <a:t>in 2007</a:t>
            </a:r>
            <a:r>
              <a:rPr lang="en-US" dirty="0"/>
              <a:t>, having peaked at 4.1 percent of GDP in 2003</a:t>
            </a:r>
            <a:r>
              <a:rPr lang="en-US" dirty="0" smtClean="0"/>
              <a:t>.</a:t>
            </a:r>
          </a:p>
          <a:p>
            <a:r>
              <a:rPr lang="en-US" dirty="0" smtClean="0"/>
              <a:t>This can be divided into two parts: </a:t>
            </a:r>
            <a:r>
              <a:rPr lang="en-US" i="1" dirty="0"/>
              <a:t>traditional banking </a:t>
            </a:r>
            <a:r>
              <a:rPr lang="en-US" dirty="0"/>
              <a:t>(lending and </a:t>
            </a:r>
            <a:r>
              <a:rPr lang="en-US" dirty="0" smtClean="0"/>
              <a:t>deposit-taking) and </a:t>
            </a:r>
            <a:r>
              <a:rPr lang="en-US" i="1" dirty="0"/>
              <a:t>transactional services </a:t>
            </a:r>
            <a:r>
              <a:rPr lang="en-US" dirty="0"/>
              <a:t>related to credit card accounts, deposit accounts</a:t>
            </a:r>
            <a:r>
              <a:rPr lang="en-US" dirty="0" smtClean="0"/>
              <a:t>, ATM </a:t>
            </a:r>
            <a:r>
              <a:rPr lang="en-US" dirty="0"/>
              <a:t>usage, and loan origination</a:t>
            </a:r>
            <a:r>
              <a:rPr lang="en-US" dirty="0" smtClean="0"/>
              <a:t>.</a:t>
            </a:r>
          </a:p>
          <a:p>
            <a:r>
              <a:rPr lang="en-US" dirty="0" smtClean="0"/>
              <a:t>The </a:t>
            </a:r>
            <a:r>
              <a:rPr lang="en-US" dirty="0"/>
              <a:t>output from traditional banking as a percentage of </a:t>
            </a:r>
            <a:r>
              <a:rPr lang="en-US" dirty="0" smtClean="0"/>
              <a:t>GDP was </a:t>
            </a:r>
            <a:r>
              <a:rPr lang="en-US" dirty="0"/>
              <a:t>roughly the same in 2007 as it was in 1997. However, substantial growth </a:t>
            </a:r>
            <a:r>
              <a:rPr lang="en-US" dirty="0" smtClean="0"/>
              <a:t>occurred in </a:t>
            </a:r>
            <a:r>
              <a:rPr lang="en-US" dirty="0"/>
              <a:t>transactional services, which in turn were largely </a:t>
            </a:r>
            <a:r>
              <a:rPr lang="en-US" dirty="0" smtClean="0"/>
              <a:t>reflected </a:t>
            </a:r>
            <a:r>
              <a:rPr lang="en-US" dirty="0"/>
              <a:t>in fees associated </a:t>
            </a:r>
            <a:r>
              <a:rPr lang="en-US" dirty="0" smtClean="0"/>
              <a:t>with deposits</a:t>
            </a:r>
            <a:r>
              <a:rPr lang="en-US" dirty="0"/>
              <a:t>, residential loan origination, and the catchall category of “other </a:t>
            </a:r>
            <a:r>
              <a:rPr lang="en-US" dirty="0" smtClean="0"/>
              <a:t>products supporting financial </a:t>
            </a:r>
            <a:r>
              <a:rPr lang="en-US" dirty="0"/>
              <a:t>services.”</a:t>
            </a:r>
          </a:p>
          <a:p>
            <a:endParaRPr lang="en-US" dirty="0"/>
          </a:p>
        </p:txBody>
      </p:sp>
    </p:spTree>
    <p:extLst>
      <p:ext uri="{BB962C8B-B14F-4D97-AF65-F5344CB8AC3E}">
        <p14:creationId xmlns:p14="http://schemas.microsoft.com/office/powerpoint/2010/main" val="3938949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5" y="76200"/>
            <a:ext cx="7290054" cy="786384"/>
          </a:xfrm>
        </p:spPr>
        <p:txBody>
          <a:bodyPr>
            <a:normAutofit fontScale="90000"/>
          </a:bodyPr>
          <a:lstStyle/>
          <a:p>
            <a:r>
              <a:rPr lang="en-US" dirty="0" smtClean="0"/>
              <a:t>Credit intermediation output 1980-2007</a:t>
            </a:r>
            <a:endParaRPr lang="en-US" dirty="0"/>
          </a:p>
        </p:txBody>
      </p:sp>
      <p:sp>
        <p:nvSpPr>
          <p:cNvPr id="3" name="Content Placeholder 2"/>
          <p:cNvSpPr>
            <a:spLocks noGrp="1"/>
          </p:cNvSpPr>
          <p:nvPr>
            <p:ph idx="1"/>
          </p:nvPr>
        </p:nvSpPr>
        <p:spPr>
          <a:xfrm>
            <a:off x="768095" y="5105400"/>
            <a:ext cx="8299705" cy="1508760"/>
          </a:xfrm>
        </p:spPr>
        <p:txBody>
          <a:bodyPr>
            <a:normAutofit fontScale="92500" lnSpcReduction="10000"/>
          </a:bodyPr>
          <a:lstStyle/>
          <a:p>
            <a:r>
              <a:rPr lang="en-US" dirty="0" smtClean="0"/>
              <a:t>Mortgage origination and consumer-related fees account for most of the growth in credit intermediation output.</a:t>
            </a:r>
            <a:br>
              <a:rPr lang="en-US" dirty="0" smtClean="0"/>
            </a:br>
            <a:r>
              <a:rPr lang="en-US" dirty="0" smtClean="0"/>
              <a:t>Figure 4 from </a:t>
            </a:r>
            <a:r>
              <a:rPr lang="en-US" dirty="0"/>
              <a:t>Greenwood, Robin and David </a:t>
            </a:r>
            <a:r>
              <a:rPr lang="en-US" dirty="0" err="1"/>
              <a:t>Scharfstein</a:t>
            </a:r>
            <a:r>
              <a:rPr lang="en-US" dirty="0"/>
              <a:t>, “The Growth of Finance,” </a:t>
            </a:r>
            <a:r>
              <a:rPr lang="en-US" i="1" dirty="0"/>
              <a:t>Journal of Economic Perspectives—Volume 27, Number 2—Spring 2013—Pages 3–28</a:t>
            </a:r>
            <a:endParaRPr lang="en-US" dirty="0"/>
          </a:p>
          <a:p>
            <a:endParaRPr lang="en-US" dirty="0"/>
          </a:p>
        </p:txBody>
      </p:sp>
      <p:pic>
        <p:nvPicPr>
          <p:cNvPr id="4" name="Picture 3"/>
          <p:cNvPicPr>
            <a:picLocks noChangeAspect="1"/>
          </p:cNvPicPr>
          <p:nvPr/>
        </p:nvPicPr>
        <p:blipFill>
          <a:blip r:embed="rId2"/>
          <a:stretch>
            <a:fillRect/>
          </a:stretch>
        </p:blipFill>
        <p:spPr>
          <a:xfrm>
            <a:off x="1904999" y="609601"/>
            <a:ext cx="6069929" cy="4593460"/>
          </a:xfrm>
          <a:prstGeom prst="rect">
            <a:avLst/>
          </a:prstGeom>
        </p:spPr>
      </p:pic>
    </p:spTree>
    <p:extLst>
      <p:ext uri="{BB962C8B-B14F-4D97-AF65-F5344CB8AC3E}">
        <p14:creationId xmlns:p14="http://schemas.microsoft.com/office/powerpoint/2010/main" val="2452462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690104" cy="786384"/>
          </a:xfrm>
        </p:spPr>
        <p:txBody>
          <a:bodyPr>
            <a:normAutofit/>
          </a:bodyPr>
          <a:lstStyle/>
          <a:p>
            <a:r>
              <a:rPr lang="en-US" dirty="0" smtClean="0"/>
              <a:t>Credit Intermediation: securitization</a:t>
            </a:r>
            <a:endParaRPr lang="en-US" dirty="0"/>
          </a:p>
        </p:txBody>
      </p:sp>
      <p:sp>
        <p:nvSpPr>
          <p:cNvPr id="3" name="Content Placeholder 2"/>
          <p:cNvSpPr>
            <a:spLocks noGrp="1"/>
          </p:cNvSpPr>
          <p:nvPr>
            <p:ph idx="1"/>
          </p:nvPr>
        </p:nvSpPr>
        <p:spPr>
          <a:xfrm>
            <a:off x="768096" y="1143000"/>
            <a:ext cx="7994904" cy="5486400"/>
          </a:xfrm>
        </p:spPr>
        <p:txBody>
          <a:bodyPr>
            <a:normAutofit fontScale="92500" lnSpcReduction="10000"/>
          </a:bodyPr>
          <a:lstStyle/>
          <a:p>
            <a:r>
              <a:rPr lang="en-US" dirty="0" smtClean="0"/>
              <a:t>Corporate </a:t>
            </a:r>
            <a:r>
              <a:rPr lang="en-US" dirty="0"/>
              <a:t>and household </a:t>
            </a:r>
            <a:r>
              <a:rPr lang="en-US" dirty="0" smtClean="0"/>
              <a:t>credit rose </a:t>
            </a:r>
            <a:r>
              <a:rPr lang="en-US" dirty="0"/>
              <a:t>as a share of GDP from 1980 –2007. Overall corporate credit grew </a:t>
            </a:r>
            <a:r>
              <a:rPr lang="en-US" dirty="0" smtClean="0"/>
              <a:t>from 31 </a:t>
            </a:r>
            <a:r>
              <a:rPr lang="en-US" dirty="0"/>
              <a:t>percent of GDP in 1980 to 50 percent in 2007, while corporate loans on </a:t>
            </a:r>
            <a:r>
              <a:rPr lang="en-US" dirty="0" smtClean="0"/>
              <a:t>bank balance </a:t>
            </a:r>
            <a:r>
              <a:rPr lang="en-US" dirty="0"/>
              <a:t>sheets fell slightly, from 14 percent of GDP in 1980 to 11 percent in 2007</a:t>
            </a:r>
            <a:r>
              <a:rPr lang="en-US" dirty="0" smtClean="0"/>
              <a:t>. </a:t>
            </a:r>
          </a:p>
          <a:p>
            <a:r>
              <a:rPr lang="en-US" dirty="0" smtClean="0"/>
              <a:t>Household </a:t>
            </a:r>
            <a:r>
              <a:rPr lang="en-US" dirty="0"/>
              <a:t>credit, mainly mortgage debt, grew more dramatically from 48 </a:t>
            </a:r>
            <a:r>
              <a:rPr lang="en-US" dirty="0" smtClean="0"/>
              <a:t>percent of </a:t>
            </a:r>
            <a:r>
              <a:rPr lang="en-US" dirty="0"/>
              <a:t>GDP in 1980 to 99 percent, with the steepest rise occurring during the </a:t>
            </a:r>
            <a:r>
              <a:rPr lang="en-US" dirty="0" smtClean="0"/>
              <a:t>housing boom </a:t>
            </a:r>
            <a:r>
              <a:rPr lang="en-US" dirty="0"/>
              <a:t>of 2000 –2006. </a:t>
            </a:r>
            <a:endParaRPr lang="en-US" dirty="0" smtClean="0"/>
          </a:p>
          <a:p>
            <a:r>
              <a:rPr lang="en-US" dirty="0" smtClean="0"/>
              <a:t>Despite </a:t>
            </a:r>
            <a:r>
              <a:rPr lang="en-US" dirty="0"/>
              <a:t>this growth, banks held roughly the same </a:t>
            </a:r>
            <a:r>
              <a:rPr lang="en-US" dirty="0" smtClean="0"/>
              <a:t>amount of </a:t>
            </a:r>
            <a:r>
              <a:rPr lang="en-US" dirty="0"/>
              <a:t>household credit as a share of GDP—approximately 40 percent—at the </a:t>
            </a:r>
            <a:r>
              <a:rPr lang="en-US" dirty="0" smtClean="0"/>
              <a:t>beginning and </a:t>
            </a:r>
            <a:r>
              <a:rPr lang="en-US" dirty="0"/>
              <a:t>end of the period. All of the incremental growth in household credit </a:t>
            </a:r>
            <a:r>
              <a:rPr lang="en-US" dirty="0" smtClean="0"/>
              <a:t>as a </a:t>
            </a:r>
            <a:r>
              <a:rPr lang="en-US" dirty="0"/>
              <a:t>share of GDP was securitized</a:t>
            </a:r>
            <a:r>
              <a:rPr lang="en-US" dirty="0" smtClean="0"/>
              <a:t>.</a:t>
            </a:r>
          </a:p>
          <a:p>
            <a:r>
              <a:rPr lang="en-US" dirty="0" smtClean="0"/>
              <a:t>That is, banks </a:t>
            </a:r>
            <a:r>
              <a:rPr lang="en-US" dirty="0"/>
              <a:t>holding the </a:t>
            </a:r>
            <a:r>
              <a:rPr lang="en-US" dirty="0" smtClean="0"/>
              <a:t>additional mortgages </a:t>
            </a:r>
            <a:r>
              <a:rPr lang="en-US" dirty="0"/>
              <a:t>and consumer loans directly on their balance sheets, these loans </a:t>
            </a:r>
            <a:r>
              <a:rPr lang="en-US" dirty="0" smtClean="0"/>
              <a:t>were packaged </a:t>
            </a:r>
            <a:r>
              <a:rPr lang="en-US" dirty="0"/>
              <a:t>into asset-backed securities. Indeed, as early as 1995, more than half of </a:t>
            </a:r>
            <a:r>
              <a:rPr lang="en-US" dirty="0" smtClean="0"/>
              <a:t>all outstanding </a:t>
            </a:r>
            <a:r>
              <a:rPr lang="en-US" dirty="0"/>
              <a:t>single-family mortgages and a sizeable share of </a:t>
            </a:r>
            <a:r>
              <a:rPr lang="en-US" dirty="0" smtClean="0"/>
              <a:t>commercial mortgages and </a:t>
            </a:r>
            <a:r>
              <a:rPr lang="en-US" dirty="0"/>
              <a:t>consumer credit were securitized.</a:t>
            </a:r>
          </a:p>
        </p:txBody>
      </p:sp>
    </p:spTree>
    <p:extLst>
      <p:ext uri="{BB962C8B-B14F-4D97-AF65-F5344CB8AC3E}">
        <p14:creationId xmlns:p14="http://schemas.microsoft.com/office/powerpoint/2010/main" val="2874469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690104" cy="786384"/>
          </a:xfrm>
        </p:spPr>
        <p:txBody>
          <a:bodyPr>
            <a:normAutofit/>
          </a:bodyPr>
          <a:lstStyle/>
          <a:p>
            <a:r>
              <a:rPr lang="en-US" dirty="0" smtClean="0"/>
              <a:t>Credit intermediation: securitization</a:t>
            </a:r>
            <a:endParaRPr lang="en-US" dirty="0"/>
          </a:p>
        </p:txBody>
      </p:sp>
      <p:sp>
        <p:nvSpPr>
          <p:cNvPr id="3" name="Content Placeholder 2"/>
          <p:cNvSpPr>
            <a:spLocks noGrp="1"/>
          </p:cNvSpPr>
          <p:nvPr>
            <p:ph idx="1"/>
          </p:nvPr>
        </p:nvSpPr>
        <p:spPr>
          <a:xfrm>
            <a:off x="768096" y="1295400"/>
            <a:ext cx="7918704" cy="5013960"/>
          </a:xfrm>
        </p:spPr>
        <p:txBody>
          <a:bodyPr>
            <a:normAutofit fontScale="85000" lnSpcReduction="10000"/>
          </a:bodyPr>
          <a:lstStyle/>
          <a:p>
            <a:r>
              <a:rPr lang="en-US" dirty="0"/>
              <a:t>It is </a:t>
            </a:r>
            <a:r>
              <a:rPr lang="en-US" dirty="0" smtClean="0"/>
              <a:t>difficult </a:t>
            </a:r>
            <a:r>
              <a:rPr lang="en-US" dirty="0"/>
              <a:t>to know whether securitization was driven by an </a:t>
            </a:r>
            <a:r>
              <a:rPr lang="en-US" dirty="0" smtClean="0"/>
              <a:t>increased demand </a:t>
            </a:r>
            <a:r>
              <a:rPr lang="en-US" dirty="0"/>
              <a:t>for credit by households and </a:t>
            </a:r>
            <a:r>
              <a:rPr lang="en-US" dirty="0" smtClean="0"/>
              <a:t>firms</a:t>
            </a:r>
            <a:r>
              <a:rPr lang="en-US" dirty="0"/>
              <a:t>, or by an increase in supply </a:t>
            </a:r>
            <a:r>
              <a:rPr lang="en-US" dirty="0" smtClean="0"/>
              <a:t>stemming from </a:t>
            </a:r>
            <a:r>
              <a:rPr lang="en-US" dirty="0"/>
              <a:t>changes in technology that allowed for easier administration of large </a:t>
            </a:r>
            <a:r>
              <a:rPr lang="en-US" dirty="0" smtClean="0"/>
              <a:t>pools of </a:t>
            </a:r>
            <a:r>
              <a:rPr lang="en-US" dirty="0"/>
              <a:t>securities or lax regulation</a:t>
            </a:r>
            <a:r>
              <a:rPr lang="en-US" dirty="0" smtClean="0"/>
              <a:t>.</a:t>
            </a:r>
          </a:p>
          <a:p>
            <a:r>
              <a:rPr lang="en-US" dirty="0" smtClean="0"/>
              <a:t>However, </a:t>
            </a:r>
            <a:r>
              <a:rPr lang="en-US" dirty="0"/>
              <a:t>securitization </a:t>
            </a:r>
            <a:r>
              <a:rPr lang="en-US" dirty="0" smtClean="0"/>
              <a:t>went </a:t>
            </a:r>
            <a:r>
              <a:rPr lang="en-US" dirty="0"/>
              <a:t>hand-in-hand </a:t>
            </a:r>
            <a:r>
              <a:rPr lang="en-US" dirty="0" smtClean="0"/>
              <a:t>with the </a:t>
            </a:r>
            <a:r>
              <a:rPr lang="en-US" dirty="0"/>
              <a:t>growth of “shadow banking,” in which key functions of traditional </a:t>
            </a:r>
            <a:r>
              <a:rPr lang="en-US" dirty="0" smtClean="0"/>
              <a:t>banking are </a:t>
            </a:r>
            <a:r>
              <a:rPr lang="en-US" dirty="0"/>
              <a:t>provided by a host of nonbank </a:t>
            </a:r>
            <a:r>
              <a:rPr lang="en-US" dirty="0" smtClean="0"/>
              <a:t>financial entities.</a:t>
            </a:r>
          </a:p>
          <a:p>
            <a:r>
              <a:rPr lang="en-US" dirty="0" smtClean="0"/>
              <a:t>Shadow </a:t>
            </a:r>
            <a:r>
              <a:rPr lang="en-US" dirty="0"/>
              <a:t>banks </a:t>
            </a:r>
            <a:r>
              <a:rPr lang="en-US" dirty="0" smtClean="0"/>
              <a:t>are “financial </a:t>
            </a:r>
            <a:r>
              <a:rPr lang="en-US" dirty="0"/>
              <a:t>intermediaries that conduct maturity, credit, </a:t>
            </a:r>
            <a:r>
              <a:rPr lang="en-US" dirty="0" smtClean="0"/>
              <a:t>and liquidity </a:t>
            </a:r>
            <a:r>
              <a:rPr lang="en-US" dirty="0"/>
              <a:t>transformation without explicit access to central bank liquidity or </a:t>
            </a:r>
            <a:r>
              <a:rPr lang="en-US" dirty="0" smtClean="0"/>
              <a:t>public sector </a:t>
            </a:r>
            <a:r>
              <a:rPr lang="en-US" dirty="0"/>
              <a:t>credit guarantees.” </a:t>
            </a:r>
            <a:endParaRPr lang="en-US" dirty="0" smtClean="0"/>
          </a:p>
          <a:p>
            <a:r>
              <a:rPr lang="en-US" dirty="0" smtClean="0"/>
              <a:t>Like </a:t>
            </a:r>
            <a:r>
              <a:rPr lang="en-US" dirty="0"/>
              <a:t>banks, </a:t>
            </a:r>
            <a:r>
              <a:rPr lang="en-US" dirty="0" smtClean="0"/>
              <a:t>they issue </a:t>
            </a:r>
            <a:r>
              <a:rPr lang="en-US" dirty="0"/>
              <a:t>short-term, liquid </a:t>
            </a:r>
            <a:r>
              <a:rPr lang="en-US" dirty="0" smtClean="0"/>
              <a:t>claims and </a:t>
            </a:r>
            <a:r>
              <a:rPr lang="en-US" dirty="0"/>
              <a:t>hold longer-term, riskier, and less-liquid assets. But unlike banks, they </a:t>
            </a:r>
            <a:r>
              <a:rPr lang="en-US" dirty="0" smtClean="0"/>
              <a:t>cannot issue </a:t>
            </a:r>
            <a:r>
              <a:rPr lang="en-US" dirty="0"/>
              <a:t>insured deposits and do not have guaranteed access to the Federal </a:t>
            </a:r>
            <a:r>
              <a:rPr lang="en-US" dirty="0" smtClean="0"/>
              <a:t>Reserve’s lender-of-last-resort </a:t>
            </a:r>
            <a:r>
              <a:rPr lang="en-US" dirty="0"/>
              <a:t>credit facilities. </a:t>
            </a:r>
            <a:endParaRPr lang="en-US" dirty="0" smtClean="0"/>
          </a:p>
          <a:p>
            <a:r>
              <a:rPr lang="en-US" dirty="0" smtClean="0"/>
              <a:t>Examples </a:t>
            </a:r>
            <a:r>
              <a:rPr lang="en-US" dirty="0"/>
              <a:t>of shadow banks include </a:t>
            </a:r>
            <a:r>
              <a:rPr lang="en-US" dirty="0" smtClean="0"/>
              <a:t>mutual funds and structured investment </a:t>
            </a:r>
            <a:r>
              <a:rPr lang="en-US" dirty="0"/>
              <a:t>vehicles that hold loans and asset-backed securities while </a:t>
            </a:r>
            <a:r>
              <a:rPr lang="en-US" dirty="0" smtClean="0"/>
              <a:t>being funded </a:t>
            </a:r>
            <a:r>
              <a:rPr lang="en-US" dirty="0"/>
              <a:t>with short-term asset-backed commercial paper.</a:t>
            </a:r>
          </a:p>
        </p:txBody>
      </p:sp>
    </p:spTree>
    <p:extLst>
      <p:ext uri="{BB962C8B-B14F-4D97-AF65-F5344CB8AC3E}">
        <p14:creationId xmlns:p14="http://schemas.microsoft.com/office/powerpoint/2010/main" val="3903268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842504" cy="786384"/>
          </a:xfrm>
        </p:spPr>
        <p:txBody>
          <a:bodyPr>
            <a:normAutofit fontScale="90000"/>
          </a:bodyPr>
          <a:lstStyle/>
          <a:p>
            <a:r>
              <a:rPr lang="en-US" dirty="0" smtClean="0"/>
              <a:t>the financial sector: </a:t>
            </a:r>
            <a:r>
              <a:rPr lang="en-US" dirty="0"/>
              <a:t>Short term funding </a:t>
            </a:r>
          </a:p>
        </p:txBody>
      </p:sp>
      <p:sp>
        <p:nvSpPr>
          <p:cNvPr id="3" name="Content Placeholder 2"/>
          <p:cNvSpPr>
            <a:spLocks noGrp="1"/>
          </p:cNvSpPr>
          <p:nvPr>
            <p:ph idx="1"/>
          </p:nvPr>
        </p:nvSpPr>
        <p:spPr>
          <a:xfrm>
            <a:off x="768096" y="5105400"/>
            <a:ext cx="8147304" cy="1508760"/>
          </a:xfrm>
        </p:spPr>
        <p:txBody>
          <a:bodyPr>
            <a:normAutofit fontScale="92500" lnSpcReduction="10000"/>
          </a:bodyPr>
          <a:lstStyle/>
          <a:p>
            <a:r>
              <a:rPr lang="en-US" dirty="0" smtClean="0"/>
              <a:t>Short-term funding of the financial sector changed from insured deposits to most uninsured deposits, increasing instability.</a:t>
            </a:r>
            <a:r>
              <a:rPr lang="en-US" dirty="0"/>
              <a:t/>
            </a:r>
            <a:br>
              <a:rPr lang="en-US" dirty="0"/>
            </a:br>
            <a:r>
              <a:rPr lang="en-US" dirty="0"/>
              <a:t>Figure </a:t>
            </a:r>
            <a:r>
              <a:rPr lang="en-US" dirty="0" smtClean="0"/>
              <a:t>5 </a:t>
            </a:r>
            <a:r>
              <a:rPr lang="en-US" dirty="0"/>
              <a:t>from Greenwood, Robin and David </a:t>
            </a:r>
            <a:r>
              <a:rPr lang="en-US" dirty="0" err="1"/>
              <a:t>Scharfstein</a:t>
            </a:r>
            <a:r>
              <a:rPr lang="en-US" dirty="0"/>
              <a:t>, “The Growth of Finance,” </a:t>
            </a:r>
            <a:r>
              <a:rPr lang="en-US" i="1" dirty="0"/>
              <a:t>Journal of Economic Perspectives—Volume 27, Number 2—Spring 2013—Pages 3–28</a:t>
            </a:r>
            <a:endParaRPr lang="en-US" dirty="0"/>
          </a:p>
          <a:p>
            <a:endParaRPr lang="en-US" dirty="0"/>
          </a:p>
        </p:txBody>
      </p:sp>
      <p:pic>
        <p:nvPicPr>
          <p:cNvPr id="6" name="Picture 5"/>
          <p:cNvPicPr>
            <a:picLocks noChangeAspect="1"/>
          </p:cNvPicPr>
          <p:nvPr/>
        </p:nvPicPr>
        <p:blipFill>
          <a:blip r:embed="rId2"/>
          <a:stretch>
            <a:fillRect/>
          </a:stretch>
        </p:blipFill>
        <p:spPr>
          <a:xfrm>
            <a:off x="897036" y="1091184"/>
            <a:ext cx="7584624" cy="3586952"/>
          </a:xfrm>
          <a:prstGeom prst="rect">
            <a:avLst/>
          </a:prstGeom>
        </p:spPr>
      </p:pic>
    </p:spTree>
    <p:extLst>
      <p:ext uri="{BB962C8B-B14F-4D97-AF65-F5344CB8AC3E}">
        <p14:creationId xmlns:p14="http://schemas.microsoft.com/office/powerpoint/2010/main" val="2649541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 banks and fragility</a:t>
            </a:r>
            <a:endParaRPr lang="en-US" dirty="0"/>
          </a:p>
        </p:txBody>
      </p:sp>
      <p:sp>
        <p:nvSpPr>
          <p:cNvPr id="3" name="Content Placeholder 2"/>
          <p:cNvSpPr>
            <a:spLocks noGrp="1"/>
          </p:cNvSpPr>
          <p:nvPr>
            <p:ph idx="1"/>
          </p:nvPr>
        </p:nvSpPr>
        <p:spPr/>
        <p:txBody>
          <a:bodyPr/>
          <a:lstStyle/>
          <a:p>
            <a:r>
              <a:rPr lang="en-US" dirty="0"/>
              <a:t>Shadow banking institutions do not operate in isolation, but rather </a:t>
            </a:r>
            <a:r>
              <a:rPr lang="en-US" dirty="0" smtClean="0"/>
              <a:t>are connected </a:t>
            </a:r>
            <a:r>
              <a:rPr lang="en-US" dirty="0"/>
              <a:t>to each other in the credit intermediation process. For example, </a:t>
            </a:r>
            <a:r>
              <a:rPr lang="en-US" dirty="0" smtClean="0"/>
              <a:t>money market </a:t>
            </a:r>
            <a:r>
              <a:rPr lang="en-US" dirty="0"/>
              <a:t>funds hold asset-backed commercial paper, which itself holds </a:t>
            </a:r>
            <a:r>
              <a:rPr lang="en-US" dirty="0" smtClean="0"/>
              <a:t>asset-backed securities </a:t>
            </a:r>
            <a:r>
              <a:rPr lang="en-US" dirty="0"/>
              <a:t>comprised of loans that are sometimes guaranteed by other entities</a:t>
            </a:r>
            <a:r>
              <a:rPr lang="en-US" dirty="0" smtClean="0"/>
              <a:t>.</a:t>
            </a:r>
          </a:p>
          <a:p>
            <a:r>
              <a:rPr lang="en-US" dirty="0" smtClean="0"/>
              <a:t>Shadow </a:t>
            </a:r>
            <a:r>
              <a:rPr lang="en-US" dirty="0"/>
              <a:t>banking has </a:t>
            </a:r>
            <a:r>
              <a:rPr lang="en-US" dirty="0" smtClean="0"/>
              <a:t>increased the </a:t>
            </a:r>
            <a:r>
              <a:rPr lang="en-US" dirty="0"/>
              <a:t>number of interconnected steps in the credit intermediation process. </a:t>
            </a:r>
            <a:r>
              <a:rPr lang="en-US" dirty="0" smtClean="0"/>
              <a:t>Combined with </a:t>
            </a:r>
            <a:r>
              <a:rPr lang="en-US" dirty="0"/>
              <a:t>short-term leverage, this new approach to banking may have increased </a:t>
            </a:r>
            <a:r>
              <a:rPr lang="en-US" dirty="0" smtClean="0"/>
              <a:t>financial system </a:t>
            </a:r>
            <a:r>
              <a:rPr lang="en-US" dirty="0"/>
              <a:t>fragility.</a:t>
            </a:r>
          </a:p>
        </p:txBody>
      </p:sp>
    </p:spTree>
    <p:extLst>
      <p:ext uri="{BB962C8B-B14F-4D97-AF65-F5344CB8AC3E}">
        <p14:creationId xmlns:p14="http://schemas.microsoft.com/office/powerpoint/2010/main" val="903009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intermediation index</a:t>
            </a:r>
            <a:endParaRPr lang="en-US" dirty="0"/>
          </a:p>
        </p:txBody>
      </p:sp>
      <p:sp>
        <p:nvSpPr>
          <p:cNvPr id="3" name="Content Placeholder 2"/>
          <p:cNvSpPr>
            <a:spLocks noGrp="1"/>
          </p:cNvSpPr>
          <p:nvPr>
            <p:ph idx="1"/>
          </p:nvPr>
        </p:nvSpPr>
        <p:spPr>
          <a:xfrm>
            <a:off x="768096" y="5105400"/>
            <a:ext cx="7766304" cy="1447800"/>
          </a:xfrm>
        </p:spPr>
        <p:txBody>
          <a:bodyPr>
            <a:normAutofit fontScale="85000" lnSpcReduction="10000"/>
          </a:bodyPr>
          <a:lstStyle/>
          <a:p>
            <a:r>
              <a:rPr lang="en-US" dirty="0" smtClean="0"/>
              <a:t>The Credit Intermediation Index, measuring the number of steps between source of funds and use of funds has increased with household credit.</a:t>
            </a:r>
            <a:r>
              <a:rPr lang="en-US" dirty="0"/>
              <a:t/>
            </a:r>
            <a:br>
              <a:rPr lang="en-US" dirty="0"/>
            </a:br>
            <a:r>
              <a:rPr lang="en-US" dirty="0"/>
              <a:t>Figure </a:t>
            </a:r>
            <a:r>
              <a:rPr lang="en-US" dirty="0" smtClean="0"/>
              <a:t>6 </a:t>
            </a:r>
            <a:r>
              <a:rPr lang="en-US" dirty="0"/>
              <a:t>from Greenwood, Robin and David </a:t>
            </a:r>
            <a:r>
              <a:rPr lang="en-US" dirty="0" err="1"/>
              <a:t>Scharfstein</a:t>
            </a:r>
            <a:r>
              <a:rPr lang="en-US" dirty="0"/>
              <a:t>, “The Growth of Finance,” </a:t>
            </a:r>
            <a:r>
              <a:rPr lang="en-US" i="1" dirty="0"/>
              <a:t>Journal of Economic Perspectives—Volume 27, Number 2—Spring 2013—Pages 3–28</a:t>
            </a:r>
            <a:endParaRPr lang="en-US" dirty="0"/>
          </a:p>
          <a:p>
            <a:endParaRPr lang="en-US" dirty="0"/>
          </a:p>
        </p:txBody>
      </p:sp>
      <p:pic>
        <p:nvPicPr>
          <p:cNvPr id="4" name="Picture 3"/>
          <p:cNvPicPr>
            <a:picLocks noChangeAspect="1"/>
          </p:cNvPicPr>
          <p:nvPr/>
        </p:nvPicPr>
        <p:blipFill>
          <a:blip r:embed="rId2"/>
          <a:stretch>
            <a:fillRect/>
          </a:stretch>
        </p:blipFill>
        <p:spPr>
          <a:xfrm>
            <a:off x="1295400" y="1091184"/>
            <a:ext cx="7202005" cy="3842766"/>
          </a:xfrm>
          <a:prstGeom prst="rect">
            <a:avLst/>
          </a:prstGeom>
        </p:spPr>
      </p:pic>
    </p:spTree>
    <p:extLst>
      <p:ext uri="{BB962C8B-B14F-4D97-AF65-F5344CB8AC3E}">
        <p14:creationId xmlns:p14="http://schemas.microsoft.com/office/powerpoint/2010/main" val="3103793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 in credit: Cons</a:t>
            </a:r>
            <a:endParaRPr lang="en-US" dirty="0"/>
          </a:p>
        </p:txBody>
      </p:sp>
      <p:sp>
        <p:nvSpPr>
          <p:cNvPr id="3" name="Content Placeholder 2"/>
          <p:cNvSpPr>
            <a:spLocks noGrp="1"/>
          </p:cNvSpPr>
          <p:nvPr>
            <p:ph idx="1"/>
          </p:nvPr>
        </p:nvSpPr>
        <p:spPr>
          <a:xfrm>
            <a:off x="768096" y="1295400"/>
            <a:ext cx="7766304" cy="5257800"/>
          </a:xfrm>
        </p:spPr>
        <p:txBody>
          <a:bodyPr>
            <a:normAutofit fontScale="92500" lnSpcReduction="20000"/>
          </a:bodyPr>
          <a:lstStyle/>
          <a:p>
            <a:r>
              <a:rPr lang="en-US" dirty="0" smtClean="0"/>
              <a:t>While </a:t>
            </a:r>
            <a:r>
              <a:rPr lang="en-US" dirty="0"/>
              <a:t>credit can play an important role in enabling households to </a:t>
            </a:r>
            <a:r>
              <a:rPr lang="en-US" dirty="0" smtClean="0"/>
              <a:t>smooth consumption </a:t>
            </a:r>
            <a:r>
              <a:rPr lang="en-US" dirty="0"/>
              <a:t>and fund investments, it can also lead to excessive consumption</a:t>
            </a:r>
            <a:r>
              <a:rPr lang="en-US" dirty="0" smtClean="0"/>
              <a:t>.</a:t>
            </a:r>
          </a:p>
          <a:p>
            <a:r>
              <a:rPr lang="en-US" dirty="0" err="1"/>
              <a:t>Laibson</a:t>
            </a:r>
            <a:r>
              <a:rPr lang="en-US" dirty="0"/>
              <a:t> (1997) shows that when individuals have self-control problems —which </a:t>
            </a:r>
            <a:r>
              <a:rPr lang="en-US" dirty="0" smtClean="0"/>
              <a:t>he models </a:t>
            </a:r>
            <a:r>
              <a:rPr lang="en-US" dirty="0"/>
              <a:t>with a hyperbolic discount </a:t>
            </a:r>
            <a:r>
              <a:rPr lang="en-US" dirty="0" smtClean="0"/>
              <a:t>rate — then financial </a:t>
            </a:r>
            <a:r>
              <a:rPr lang="en-US" dirty="0"/>
              <a:t>innovation that </a:t>
            </a:r>
            <a:r>
              <a:rPr lang="en-US" dirty="0" smtClean="0"/>
              <a:t>increases the </a:t>
            </a:r>
            <a:r>
              <a:rPr lang="en-US" dirty="0"/>
              <a:t>availability of credit can make these individuals worse off. The steep </a:t>
            </a:r>
            <a:r>
              <a:rPr lang="en-US" dirty="0" smtClean="0"/>
              <a:t>increase in </a:t>
            </a:r>
            <a:r>
              <a:rPr lang="en-US" dirty="0"/>
              <a:t>indebtedness of many low- and moderate-income households above </a:t>
            </a:r>
            <a:r>
              <a:rPr lang="en-US" dirty="0" smtClean="0"/>
              <a:t>sustainable levels </a:t>
            </a:r>
            <a:r>
              <a:rPr lang="en-US" dirty="0"/>
              <a:t>arguably made many of these households worse off. Many houses </a:t>
            </a:r>
            <a:r>
              <a:rPr lang="en-US" dirty="0" smtClean="0"/>
              <a:t>financed during </a:t>
            </a:r>
            <a:r>
              <a:rPr lang="en-US" dirty="0"/>
              <a:t>the 2000–2007 housing boom now sit empty, and many households </a:t>
            </a:r>
            <a:r>
              <a:rPr lang="en-US" dirty="0" smtClean="0"/>
              <a:t>that increased </a:t>
            </a:r>
            <a:r>
              <a:rPr lang="en-US" dirty="0"/>
              <a:t>their credit card borrowing during the credit boom have </a:t>
            </a:r>
            <a:r>
              <a:rPr lang="en-US" dirty="0" smtClean="0"/>
              <a:t>defaulted.</a:t>
            </a:r>
          </a:p>
          <a:p>
            <a:r>
              <a:rPr lang="en-US" dirty="0" smtClean="0"/>
              <a:t>An </a:t>
            </a:r>
            <a:r>
              <a:rPr lang="en-US" dirty="0"/>
              <a:t>increase in household indebtedness may have adverse </a:t>
            </a:r>
            <a:r>
              <a:rPr lang="en-US" dirty="0" smtClean="0"/>
              <a:t>consequences for </a:t>
            </a:r>
            <a:r>
              <a:rPr lang="en-US" dirty="0"/>
              <a:t>macroeconomic stability. For example, Lamont and Stein (1999) show </a:t>
            </a:r>
            <a:r>
              <a:rPr lang="en-US" dirty="0" smtClean="0"/>
              <a:t>that household </a:t>
            </a:r>
            <a:r>
              <a:rPr lang="en-US" dirty="0"/>
              <a:t>leverage increases house price volatility. </a:t>
            </a:r>
            <a:r>
              <a:rPr lang="en-US" dirty="0" err="1"/>
              <a:t>Mian</a:t>
            </a:r>
            <a:r>
              <a:rPr lang="en-US" dirty="0"/>
              <a:t> and </a:t>
            </a:r>
            <a:r>
              <a:rPr lang="en-US" dirty="0" smtClean="0"/>
              <a:t>Sufi </a:t>
            </a:r>
            <a:r>
              <a:rPr lang="en-US" dirty="0"/>
              <a:t>(2012) </a:t>
            </a:r>
            <a:r>
              <a:rPr lang="en-US" dirty="0" smtClean="0"/>
              <a:t>show that </a:t>
            </a:r>
            <a:r>
              <a:rPr lang="en-US" dirty="0"/>
              <a:t>greater availability of mortgage credit led to large increases in </a:t>
            </a:r>
            <a:r>
              <a:rPr lang="en-US" dirty="0" smtClean="0"/>
              <a:t>durables consumption</a:t>
            </a:r>
            <a:r>
              <a:rPr lang="en-US" dirty="0"/>
              <a:t>, followed by large decreases in consumption when house prices </a:t>
            </a:r>
            <a:r>
              <a:rPr lang="en-US" dirty="0" smtClean="0"/>
              <a:t>fell during </a:t>
            </a:r>
            <a:r>
              <a:rPr lang="en-US" dirty="0"/>
              <a:t>the </a:t>
            </a:r>
            <a:r>
              <a:rPr lang="en-US" dirty="0" smtClean="0"/>
              <a:t>financial </a:t>
            </a:r>
            <a:r>
              <a:rPr lang="en-US" dirty="0"/>
              <a:t>crisis. </a:t>
            </a:r>
            <a:r>
              <a:rPr lang="en-US" dirty="0" smtClean="0"/>
              <a:t> </a:t>
            </a:r>
            <a:endParaRPr lang="en-US" dirty="0"/>
          </a:p>
        </p:txBody>
      </p:sp>
    </p:spTree>
    <p:extLst>
      <p:ext uri="{BB962C8B-B14F-4D97-AF65-F5344CB8AC3E}">
        <p14:creationId xmlns:p14="http://schemas.microsoft.com/office/powerpoint/2010/main" val="4056335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Finance contribute? Summary</a:t>
            </a:r>
            <a:endParaRPr lang="en-US" dirty="0"/>
          </a:p>
        </p:txBody>
      </p:sp>
      <p:sp>
        <p:nvSpPr>
          <p:cNvPr id="3" name="Content Placeholder 2"/>
          <p:cNvSpPr>
            <a:spLocks noGrp="1"/>
          </p:cNvSpPr>
          <p:nvPr>
            <p:ph idx="1"/>
          </p:nvPr>
        </p:nvSpPr>
        <p:spPr>
          <a:xfrm>
            <a:off x="768096" y="1091184"/>
            <a:ext cx="7842504" cy="5385816"/>
          </a:xfrm>
        </p:spPr>
        <p:txBody>
          <a:bodyPr>
            <a:normAutofit fontScale="92500" lnSpcReduction="20000"/>
          </a:bodyPr>
          <a:lstStyle/>
          <a:p>
            <a:r>
              <a:rPr lang="en-US" dirty="0" smtClean="0"/>
              <a:t>Given that the growth in the financial sector comes primarily from </a:t>
            </a:r>
            <a:r>
              <a:rPr lang="en-US" dirty="0"/>
              <a:t>asset management and the provision of household </a:t>
            </a:r>
            <a:r>
              <a:rPr lang="en-US" dirty="0" smtClean="0"/>
              <a:t>credit and the fees paid for such activity, the question of whether the recent growth in financial activity  contributes to society is equivalent to an evaluation </a:t>
            </a:r>
            <a:r>
              <a:rPr lang="en-US" dirty="0"/>
              <a:t>of </a:t>
            </a:r>
            <a:r>
              <a:rPr lang="en-US" dirty="0" smtClean="0"/>
              <a:t>professional asset </a:t>
            </a:r>
            <a:r>
              <a:rPr lang="en-US" dirty="0"/>
              <a:t>management and the increase in household credit</a:t>
            </a:r>
            <a:r>
              <a:rPr lang="en-US" dirty="0" smtClean="0"/>
              <a:t>.</a:t>
            </a:r>
          </a:p>
          <a:p>
            <a:r>
              <a:rPr lang="en-US" dirty="0"/>
              <a:t>The main </a:t>
            </a:r>
            <a:r>
              <a:rPr lang="en-US" dirty="0" smtClean="0"/>
              <a:t>benefit </a:t>
            </a:r>
            <a:r>
              <a:rPr lang="en-US" dirty="0"/>
              <a:t>was </a:t>
            </a:r>
            <a:r>
              <a:rPr lang="en-US" dirty="0" smtClean="0"/>
              <a:t>that it </a:t>
            </a:r>
            <a:r>
              <a:rPr lang="en-US" dirty="0"/>
              <a:t>facilitated an increase in </a:t>
            </a:r>
            <a:r>
              <a:rPr lang="en-US" dirty="0" smtClean="0"/>
              <a:t>financial </a:t>
            </a:r>
            <a:r>
              <a:rPr lang="en-US" dirty="0"/>
              <a:t>market participation and </a:t>
            </a:r>
            <a:r>
              <a:rPr lang="en-US" dirty="0" smtClean="0"/>
              <a:t>diversification</a:t>
            </a:r>
            <a:r>
              <a:rPr lang="en-US" dirty="0"/>
              <a:t>, </a:t>
            </a:r>
            <a:r>
              <a:rPr lang="en-US" dirty="0" smtClean="0"/>
              <a:t>which likely </a:t>
            </a:r>
            <a:r>
              <a:rPr lang="en-US" dirty="0"/>
              <a:t>lowered the cost of capital to corporations. </a:t>
            </a:r>
            <a:endParaRPr lang="en-US" dirty="0" smtClean="0"/>
          </a:p>
          <a:p>
            <a:r>
              <a:rPr lang="en-US" dirty="0" smtClean="0"/>
              <a:t>Young firms benefited </a:t>
            </a:r>
            <a:r>
              <a:rPr lang="en-US" dirty="0"/>
              <a:t>in particular</a:t>
            </a:r>
            <a:r>
              <a:rPr lang="en-US" dirty="0" smtClean="0"/>
              <a:t>, both </a:t>
            </a:r>
            <a:r>
              <a:rPr lang="en-US" dirty="0"/>
              <a:t>because they are more reliant on external </a:t>
            </a:r>
            <a:r>
              <a:rPr lang="en-US" dirty="0" smtClean="0"/>
              <a:t>financing </a:t>
            </a:r>
            <a:r>
              <a:rPr lang="en-US" dirty="0"/>
              <a:t>and because their </a:t>
            </a:r>
            <a:r>
              <a:rPr lang="en-US" dirty="0" smtClean="0"/>
              <a:t>value depends </a:t>
            </a:r>
            <a:r>
              <a:rPr lang="en-US" dirty="0"/>
              <a:t>more on the cost of capital</a:t>
            </a:r>
            <a:r>
              <a:rPr lang="en-US" dirty="0" smtClean="0"/>
              <a:t>.</a:t>
            </a:r>
          </a:p>
          <a:p>
            <a:r>
              <a:rPr lang="en-US" dirty="0"/>
              <a:t>While greater access to credit has arguably improved the ability of households to smooth consumption, it has also made it easier for many households to overinvest in housing and consume in excess of sustainable levels</a:t>
            </a:r>
            <a:r>
              <a:rPr lang="en-US" dirty="0" smtClean="0"/>
              <a:t>. </a:t>
            </a:r>
            <a:r>
              <a:rPr lang="en-US" dirty="0"/>
              <a:t>Moreover, the shadow banking system that </a:t>
            </a:r>
            <a:r>
              <a:rPr lang="en-US" dirty="0" smtClean="0"/>
              <a:t>facilitated the credit </a:t>
            </a:r>
            <a:r>
              <a:rPr lang="en-US" dirty="0"/>
              <a:t>expansion made the </a:t>
            </a:r>
            <a:r>
              <a:rPr lang="en-US" dirty="0" smtClean="0"/>
              <a:t>financial </a:t>
            </a:r>
            <a:r>
              <a:rPr lang="en-US" dirty="0"/>
              <a:t>system more fragile.</a:t>
            </a:r>
            <a:endParaRPr lang="en-US" dirty="0" smtClean="0"/>
          </a:p>
          <a:p>
            <a:endParaRPr lang="en-US" dirty="0"/>
          </a:p>
        </p:txBody>
      </p:sp>
    </p:spTree>
    <p:extLst>
      <p:ext uri="{BB962C8B-B14F-4D97-AF65-F5344CB8AC3E}">
        <p14:creationId xmlns:p14="http://schemas.microsoft.com/office/powerpoint/2010/main" val="2365453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Rent-seeking</a:t>
            </a:r>
            <a:endParaRPr lang="en-US" dirty="0"/>
          </a:p>
        </p:txBody>
      </p:sp>
      <p:sp>
        <p:nvSpPr>
          <p:cNvPr id="3" name="Content Placeholder 2"/>
          <p:cNvSpPr>
            <a:spLocks noGrp="1"/>
          </p:cNvSpPr>
          <p:nvPr>
            <p:ph idx="1"/>
          </p:nvPr>
        </p:nvSpPr>
        <p:spPr/>
        <p:txBody>
          <a:bodyPr>
            <a:normAutofit/>
          </a:bodyPr>
          <a:lstStyle/>
          <a:p>
            <a:r>
              <a:rPr lang="en-US" dirty="0" smtClean="0"/>
              <a:t>How can we explain the growth in the financial sector that, most likely, did not help the overall population?  One answer is rent-seeking.</a:t>
            </a:r>
          </a:p>
          <a:p>
            <a:r>
              <a:rPr lang="en-US" dirty="0" smtClean="0"/>
              <a:t>Rent-seeking </a:t>
            </a:r>
            <a:r>
              <a:rPr lang="en-US" dirty="0"/>
              <a:t>occurs when an individual or an entity seeks to increase their own wealth without creating any benefits or wealth to society through the manipulation of the distribution of economic resources. The practice reduces economic efficiency through the inefficient allocation of resources and leads to a rise in income inequality, lost government revenues, and a decrease in competition. </a:t>
            </a:r>
            <a:endParaRPr lang="en-US" dirty="0" smtClean="0"/>
          </a:p>
        </p:txBody>
      </p:sp>
    </p:spTree>
    <p:extLst>
      <p:ext uri="{BB962C8B-B14F-4D97-AF65-F5344CB8AC3E}">
        <p14:creationId xmlns:p14="http://schemas.microsoft.com/office/powerpoint/2010/main" val="1697559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0"/>
            <a:ext cx="7290054" cy="786384"/>
          </a:xfrm>
        </p:spPr>
        <p:txBody>
          <a:bodyPr/>
          <a:lstStyle/>
          <a:p>
            <a:r>
              <a:rPr lang="en-US" dirty="0" smtClean="0"/>
              <a:t>Financialization</a:t>
            </a:r>
            <a:endParaRPr lang="en-US" dirty="0"/>
          </a:p>
        </p:txBody>
      </p:sp>
      <p:sp>
        <p:nvSpPr>
          <p:cNvPr id="3" name="Content Placeholder 2"/>
          <p:cNvSpPr>
            <a:spLocks noGrp="1"/>
          </p:cNvSpPr>
          <p:nvPr>
            <p:ph idx="1"/>
          </p:nvPr>
        </p:nvSpPr>
        <p:spPr>
          <a:xfrm>
            <a:off x="768096" y="990600"/>
            <a:ext cx="7290055" cy="5013960"/>
          </a:xfrm>
        </p:spPr>
        <p:txBody>
          <a:bodyPr/>
          <a:lstStyle/>
          <a:p>
            <a:r>
              <a:rPr lang="en-US" dirty="0"/>
              <a:t>The principal impacts are to </a:t>
            </a:r>
          </a:p>
          <a:p>
            <a:pPr lvl="1"/>
            <a:r>
              <a:rPr lang="en-US" dirty="0" smtClean="0"/>
              <a:t>elevate </a:t>
            </a:r>
            <a:r>
              <a:rPr lang="en-US" dirty="0"/>
              <a:t>the signiﬁcance of the ﬁnancial sector relative to the real sector</a:t>
            </a:r>
          </a:p>
          <a:p>
            <a:pPr lvl="1"/>
            <a:r>
              <a:rPr lang="en-US" dirty="0"/>
              <a:t>transfer income from the real sector to the ﬁnancial sector</a:t>
            </a:r>
          </a:p>
          <a:p>
            <a:pPr lvl="1"/>
            <a:r>
              <a:rPr lang="en-US" dirty="0"/>
              <a:t>increase income inequality and contribute to wage stagnation. </a:t>
            </a:r>
          </a:p>
          <a:p>
            <a:r>
              <a:rPr lang="en-US" dirty="0"/>
              <a:t>Financialization operates through three different conduits: changes in the structure and operation of ﬁnancial markets; changes in the behavior of non-ﬁnancial corporations, and changes in economic policy.</a:t>
            </a:r>
          </a:p>
          <a:p>
            <a:r>
              <a:rPr lang="en-US" dirty="0"/>
              <a:t>We see some evidence now about the increased size of the finance sector and examine whether this growth has or has not contributed to welfare.</a:t>
            </a:r>
          </a:p>
          <a:p>
            <a:endParaRPr lang="en-US" dirty="0"/>
          </a:p>
        </p:txBody>
      </p:sp>
    </p:spTree>
    <p:extLst>
      <p:ext uri="{BB962C8B-B14F-4D97-AF65-F5344CB8AC3E}">
        <p14:creationId xmlns:p14="http://schemas.microsoft.com/office/powerpoint/2010/main" val="32500340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Rent seeking in finance</a:t>
            </a:r>
            <a:endParaRPr lang="en-US" dirty="0"/>
          </a:p>
        </p:txBody>
      </p:sp>
      <p:sp>
        <p:nvSpPr>
          <p:cNvPr id="3" name="Content Placeholder 2"/>
          <p:cNvSpPr>
            <a:spLocks noGrp="1"/>
          </p:cNvSpPr>
          <p:nvPr>
            <p:ph idx="1"/>
          </p:nvPr>
        </p:nvSpPr>
        <p:spPr>
          <a:xfrm>
            <a:off x="768096" y="990600"/>
            <a:ext cx="7613904" cy="5181600"/>
          </a:xfrm>
        </p:spPr>
        <p:txBody>
          <a:bodyPr>
            <a:normAutofit fontScale="85000" lnSpcReduction="20000"/>
          </a:bodyPr>
          <a:lstStyle/>
          <a:p>
            <a:r>
              <a:rPr lang="en-US" dirty="0" smtClean="0"/>
              <a:t>Competition in the financial sector is most likely to lead to socially desirable growth.  However, excesses in the financial industry often leads to public resentment, which leads to a backlash against the entire finance industry.</a:t>
            </a:r>
          </a:p>
          <a:p>
            <a:r>
              <a:rPr lang="en-US" dirty="0" smtClean="0"/>
              <a:t>Now, businesses can attract financial resources in two ways – one by competition with other firms, which requires on a legal system that one can trust for the prompt and unbiased </a:t>
            </a:r>
            <a:r>
              <a:rPr lang="en-US" dirty="0"/>
              <a:t>enforcement </a:t>
            </a:r>
            <a:r>
              <a:rPr lang="en-US" dirty="0" smtClean="0"/>
              <a:t>of financial contracts.  The other way is by creating monopolies with the help of regulation or some other element that raises the cost of entry to potential competitors.  Such barriers to entry can potentially be created by a special relationship with the government, i.e. lobbying.</a:t>
            </a:r>
          </a:p>
          <a:p>
            <a:r>
              <a:rPr lang="en-US" dirty="0" smtClean="0"/>
              <a:t>When there is public resentment, the prompt and unbiased </a:t>
            </a:r>
            <a:r>
              <a:rPr lang="en-US" dirty="0"/>
              <a:t>enforcement of </a:t>
            </a:r>
            <a:r>
              <a:rPr lang="en-US" dirty="0" smtClean="0"/>
              <a:t>contracts, which are </a:t>
            </a:r>
            <a:r>
              <a:rPr lang="en-US" dirty="0"/>
              <a:t>a necessary condition for competitive arm's length </a:t>
            </a:r>
            <a:r>
              <a:rPr lang="en-US" dirty="0" smtClean="0"/>
              <a:t>financing, is affected.  Lacking public </a:t>
            </a:r>
            <a:r>
              <a:rPr lang="en-US" dirty="0"/>
              <a:t>support, financiers need political protection to operate, but only those financiers who enjoy rents can afford to pay for heavy lobbying. Thus, in the face of public resentment only the noncompetitive and </a:t>
            </a:r>
            <a:r>
              <a:rPr lang="en-US" dirty="0" err="1"/>
              <a:t>clubbish</a:t>
            </a:r>
            <a:r>
              <a:rPr lang="en-US" dirty="0"/>
              <a:t> type of finance can survive (Zingales, 2015). </a:t>
            </a:r>
            <a:endParaRPr lang="en-US" dirty="0" smtClean="0"/>
          </a:p>
          <a:p>
            <a:r>
              <a:rPr lang="en-US" dirty="0" smtClean="0"/>
              <a:t>This is what happens particularly after financial crises, as explained below.</a:t>
            </a:r>
            <a:endParaRPr lang="en-US" dirty="0"/>
          </a:p>
          <a:p>
            <a:endParaRPr lang="en-US" dirty="0" smtClean="0"/>
          </a:p>
        </p:txBody>
      </p:sp>
    </p:spTree>
    <p:extLst>
      <p:ext uri="{BB962C8B-B14F-4D97-AF65-F5344CB8AC3E}">
        <p14:creationId xmlns:p14="http://schemas.microsoft.com/office/powerpoint/2010/main" val="3957872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Rent seeking by finance industries</a:t>
            </a:r>
            <a:endParaRPr lang="en-US" dirty="0"/>
          </a:p>
        </p:txBody>
      </p:sp>
      <p:sp>
        <p:nvSpPr>
          <p:cNvPr id="3" name="Content Placeholder 2"/>
          <p:cNvSpPr>
            <a:spLocks noGrp="1"/>
          </p:cNvSpPr>
          <p:nvPr>
            <p:ph idx="1"/>
          </p:nvPr>
        </p:nvSpPr>
        <p:spPr/>
        <p:txBody>
          <a:bodyPr/>
          <a:lstStyle/>
          <a:p>
            <a:r>
              <a:rPr lang="en-US" dirty="0"/>
              <a:t>From a social point of view, competitive finance is preferable.  However, there is no incentive for individuals to ensure that the political process works to such an end; on the other hand, there are incentives for businesses to try and lobby government for special treatment in obtaining finance.  This is why public support is crucial to ensure that competitive financing is enabled.</a:t>
            </a:r>
          </a:p>
          <a:p>
            <a:r>
              <a:rPr lang="en-US" dirty="0"/>
              <a:t>Examples of lobbying that results in special treatment are bank </a:t>
            </a:r>
            <a:r>
              <a:rPr lang="en-US" dirty="0" smtClean="0"/>
              <a:t>bailouts, bank </a:t>
            </a:r>
            <a:r>
              <a:rPr lang="en-US" dirty="0"/>
              <a:t>deregulation in the </a:t>
            </a:r>
            <a:r>
              <a:rPr lang="en-US" dirty="0" smtClean="0"/>
              <a:t>1980s, and the implicit </a:t>
            </a:r>
            <a:r>
              <a:rPr lang="en-US" dirty="0"/>
              <a:t>bailout options to Fannie Mae and Freddie </a:t>
            </a:r>
            <a:r>
              <a:rPr lang="en-US" dirty="0" smtClean="0"/>
              <a:t>Mac (their ability to borrow with a government guarantee) after the 2007 crisis.  </a:t>
            </a:r>
            <a:r>
              <a:rPr lang="en-US" dirty="0"/>
              <a:t>Many financial regulators, such as the SEC are sometimes captured by the finance industry.</a:t>
            </a:r>
          </a:p>
          <a:p>
            <a:endParaRPr lang="en-US" dirty="0"/>
          </a:p>
        </p:txBody>
      </p:sp>
    </p:spTree>
    <p:extLst>
      <p:ext uri="{BB962C8B-B14F-4D97-AF65-F5344CB8AC3E}">
        <p14:creationId xmlns:p14="http://schemas.microsoft.com/office/powerpoint/2010/main" val="13149617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finance benefit society?</a:t>
            </a:r>
            <a:endParaRPr lang="en-US" dirty="0"/>
          </a:p>
        </p:txBody>
      </p:sp>
      <p:sp>
        <p:nvSpPr>
          <p:cNvPr id="3" name="Content Placeholder 2"/>
          <p:cNvSpPr>
            <a:spLocks noGrp="1"/>
          </p:cNvSpPr>
          <p:nvPr>
            <p:ph idx="1"/>
          </p:nvPr>
        </p:nvSpPr>
        <p:spPr/>
        <p:txBody>
          <a:bodyPr/>
          <a:lstStyle/>
          <a:p>
            <a:r>
              <a:rPr lang="en-US" dirty="0" smtClean="0"/>
              <a:t>There is evidence that </a:t>
            </a:r>
            <a:r>
              <a:rPr lang="en-US" dirty="0"/>
              <a:t>on average a bigger banking sector (often measured as the ratio of private credit to GDP) is correlated with higher growth, both cross-sectionally and over time. </a:t>
            </a:r>
            <a:endParaRPr lang="en-US" dirty="0" smtClean="0"/>
          </a:p>
          <a:p>
            <a:r>
              <a:rPr lang="en-US" dirty="0" smtClean="0"/>
              <a:t>However, </a:t>
            </a:r>
            <a:r>
              <a:rPr lang="en-US" dirty="0" err="1" smtClean="0"/>
              <a:t>Arcand</a:t>
            </a:r>
            <a:r>
              <a:rPr lang="en-US" dirty="0" smtClean="0"/>
              <a:t>, </a:t>
            </a:r>
            <a:r>
              <a:rPr lang="en-US" dirty="0" err="1" smtClean="0"/>
              <a:t>Berkes</a:t>
            </a:r>
            <a:r>
              <a:rPr lang="en-US" dirty="0" smtClean="0"/>
              <a:t> and </a:t>
            </a:r>
            <a:r>
              <a:rPr lang="en-US" dirty="0" err="1" smtClean="0"/>
              <a:t>Panizza</a:t>
            </a:r>
            <a:r>
              <a:rPr lang="en-US" dirty="0" smtClean="0"/>
              <a:t> (2012) find that there is a non-monotonic </a:t>
            </a:r>
            <a:r>
              <a:rPr lang="en-US" dirty="0"/>
              <a:t>relationship between the ratio of credit to GDP and growth, with a tipping point when credit to the private sector reaches around 80% to 100% of GDP. At this level, the marginal effect of financial depth on output growth becomes negative. </a:t>
            </a:r>
            <a:r>
              <a:rPr lang="en-US" dirty="0" smtClean="0"/>
              <a:t> In 2007, the ratio of private sector debt to GDP was around 225% and in 2020, it was 235%.</a:t>
            </a:r>
            <a:endParaRPr lang="en-US" dirty="0"/>
          </a:p>
        </p:txBody>
      </p:sp>
    </p:spTree>
    <p:extLst>
      <p:ext uri="{BB962C8B-B14F-4D97-AF65-F5344CB8AC3E}">
        <p14:creationId xmlns:p14="http://schemas.microsoft.com/office/powerpoint/2010/main" val="944686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sector debt to GDP</a:t>
            </a:r>
            <a:endParaRPr lang="en-US" dirty="0"/>
          </a:p>
        </p:txBody>
      </p:sp>
      <p:sp>
        <p:nvSpPr>
          <p:cNvPr id="3" name="Content Placeholder 2"/>
          <p:cNvSpPr>
            <a:spLocks noGrp="1"/>
          </p:cNvSpPr>
          <p:nvPr>
            <p:ph idx="1"/>
          </p:nvPr>
        </p:nvSpPr>
        <p:spPr>
          <a:xfrm>
            <a:off x="768096" y="5105400"/>
            <a:ext cx="7290055" cy="1203960"/>
          </a:xfrm>
        </p:spPr>
        <p:txBody>
          <a:bodyPr>
            <a:normAutofit fontScale="92500"/>
          </a:bodyPr>
          <a:lstStyle/>
          <a:p>
            <a:r>
              <a:rPr lang="en-US" dirty="0"/>
              <a:t>Private sector debt to GDP measures the indebtedness of both sectors, non-financial corporations and households and non-profit institutions serving households, as a percentage of GDP.</a:t>
            </a:r>
          </a:p>
        </p:txBody>
      </p:sp>
      <p:pic>
        <p:nvPicPr>
          <p:cNvPr id="5" name="Picture 4"/>
          <p:cNvPicPr>
            <a:picLocks noChangeAspect="1"/>
          </p:cNvPicPr>
          <p:nvPr/>
        </p:nvPicPr>
        <p:blipFill>
          <a:blip r:embed="rId2"/>
          <a:stretch>
            <a:fillRect/>
          </a:stretch>
        </p:blipFill>
        <p:spPr>
          <a:xfrm>
            <a:off x="849731" y="1219200"/>
            <a:ext cx="7873644" cy="3757613"/>
          </a:xfrm>
          <a:prstGeom prst="rect">
            <a:avLst/>
          </a:prstGeom>
        </p:spPr>
      </p:pic>
    </p:spTree>
    <p:extLst>
      <p:ext uri="{BB962C8B-B14F-4D97-AF65-F5344CB8AC3E}">
        <p14:creationId xmlns:p14="http://schemas.microsoft.com/office/powerpoint/2010/main" val="2091826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complexity: cons</a:t>
            </a:r>
            <a:endParaRPr lang="en-US" dirty="0"/>
          </a:p>
        </p:txBody>
      </p:sp>
      <p:sp>
        <p:nvSpPr>
          <p:cNvPr id="3" name="Content Placeholder 2"/>
          <p:cNvSpPr>
            <a:spLocks noGrp="1"/>
          </p:cNvSpPr>
          <p:nvPr>
            <p:ph idx="1"/>
          </p:nvPr>
        </p:nvSpPr>
        <p:spPr>
          <a:xfrm>
            <a:off x="768096" y="990600"/>
            <a:ext cx="8071104" cy="5638800"/>
          </a:xfrm>
        </p:spPr>
        <p:txBody>
          <a:bodyPr>
            <a:normAutofit fontScale="85000" lnSpcReduction="20000"/>
          </a:bodyPr>
          <a:lstStyle/>
          <a:p>
            <a:r>
              <a:rPr lang="en-US" dirty="0" smtClean="0"/>
              <a:t>Since the 1980s, debt securities have become more and more complex.  </a:t>
            </a:r>
          </a:p>
          <a:p>
            <a:r>
              <a:rPr lang="en-US" dirty="0" smtClean="0"/>
              <a:t>There is evidence that consumers do not understand them.  For example, in Illinois</a:t>
            </a:r>
            <a:r>
              <a:rPr lang="en-US" dirty="0"/>
              <a:t>, Agrawal et al. (2014) show that an overwhelming majority of </a:t>
            </a:r>
            <a:r>
              <a:rPr lang="en-US" dirty="0" smtClean="0"/>
              <a:t>borrowers </a:t>
            </a:r>
            <a:r>
              <a:rPr lang="en-US" dirty="0"/>
              <a:t>who were receiving adjustable rate loans did not understand that their mortgage payment was not fixed over the life of the </a:t>
            </a:r>
            <a:r>
              <a:rPr lang="en-US" dirty="0" smtClean="0"/>
              <a:t>loan.</a:t>
            </a:r>
          </a:p>
          <a:p>
            <a:r>
              <a:rPr lang="en-US" dirty="0" smtClean="0"/>
              <a:t>Other financial products, such as credit cards are structured such that the basic product is cheap, but with overpriced add-ons.  Unsophisticated purchasers, not understanding this, buy the add-ons (</a:t>
            </a:r>
            <a:r>
              <a:rPr lang="en-US" dirty="0" err="1" smtClean="0"/>
              <a:t>Gabaix</a:t>
            </a:r>
            <a:r>
              <a:rPr lang="en-US" dirty="0" smtClean="0"/>
              <a:t> and </a:t>
            </a:r>
            <a:r>
              <a:rPr lang="en-US" dirty="0" err="1" smtClean="0"/>
              <a:t>Laibson</a:t>
            </a:r>
            <a:r>
              <a:rPr lang="en-US" dirty="0" smtClean="0"/>
              <a:t>, 2006).  </a:t>
            </a:r>
          </a:p>
          <a:p>
            <a:r>
              <a:rPr lang="en-US" dirty="0" smtClean="0"/>
              <a:t>Financial innovation is devoted to increasing profits, understandably, rather than helping clients.  Thus, payday loans would help borrowers gradually adjust their day-to-day expenses in response to negative shocks or when they overestimate their resources, if repayments needed to be made in instalments (as shown by an experiment in Colorado); instead they are payable in full at maturity, which often leads to refinancing since clients are unable to make such large payments at a single time.  Thus, although payday loans could be used to help people deal with natural disasters and other shocks, their structure leads people to use them unwisely.  </a:t>
            </a:r>
          </a:p>
          <a:p>
            <a:r>
              <a:rPr lang="en-US" dirty="0"/>
              <a:t>Outright frauds also seem to be pervasive in the finance industry, judging from the amount of fines collected from companies</a:t>
            </a:r>
            <a:r>
              <a:rPr lang="en-US" dirty="0" smtClean="0"/>
              <a:t>.</a:t>
            </a:r>
            <a:endParaRPr lang="en-US" dirty="0"/>
          </a:p>
        </p:txBody>
      </p:sp>
    </p:spTree>
    <p:extLst>
      <p:ext uri="{BB962C8B-B14F-4D97-AF65-F5344CB8AC3E}">
        <p14:creationId xmlns:p14="http://schemas.microsoft.com/office/powerpoint/2010/main" val="2033560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need to do?</a:t>
            </a:r>
            <a:endParaRPr lang="en-US" dirty="0"/>
          </a:p>
        </p:txBody>
      </p:sp>
      <p:sp>
        <p:nvSpPr>
          <p:cNvPr id="3" name="Content Placeholder 2"/>
          <p:cNvSpPr>
            <a:spLocks noGrp="1"/>
          </p:cNvSpPr>
          <p:nvPr>
            <p:ph idx="1"/>
          </p:nvPr>
        </p:nvSpPr>
        <p:spPr>
          <a:xfrm>
            <a:off x="768096" y="1295400"/>
            <a:ext cx="7842504" cy="5013960"/>
          </a:xfrm>
        </p:spPr>
        <p:txBody>
          <a:bodyPr>
            <a:normAutofit lnSpcReduction="10000"/>
          </a:bodyPr>
          <a:lstStyle/>
          <a:p>
            <a:r>
              <a:rPr lang="en-US" dirty="0"/>
              <a:t>Countering ﬁnancialization calls for a multi-faceted agenda that (1) restores policy control over ﬁnancial markets, (2) challenges the neoliberal economic policy paradigm, (3) makes corporations responsive to interests of stakeholders other than just ﬁnancial markets, and (4) reforms the political process so as to diminish the inﬂuence of corporations and ﬁnancial elites</a:t>
            </a:r>
            <a:r>
              <a:rPr lang="en-US" dirty="0" smtClean="0"/>
              <a:t>.</a:t>
            </a:r>
          </a:p>
          <a:p>
            <a:r>
              <a:rPr lang="en-US" dirty="0"/>
              <a:t/>
            </a:r>
            <a:br>
              <a:rPr lang="en-US" dirty="0"/>
            </a:br>
            <a:r>
              <a:rPr lang="en-US" dirty="0" err="1"/>
              <a:t>Palley</a:t>
            </a:r>
            <a:r>
              <a:rPr lang="en-US" dirty="0"/>
              <a:t>, T.. </a:t>
            </a:r>
            <a:r>
              <a:rPr lang="en-US" i="1" dirty="0"/>
              <a:t>Financialization : The Economics of Finance Capital Domination</a:t>
            </a:r>
            <a:r>
              <a:rPr lang="en-US" dirty="0"/>
              <a:t>, Palgrave Macmillan UK, 2013</a:t>
            </a:r>
            <a:r>
              <a:rPr lang="en-US" dirty="0" smtClean="0"/>
              <a:t>.</a:t>
            </a:r>
          </a:p>
          <a:p>
            <a:r>
              <a:rPr lang="en-US" dirty="0"/>
              <a:t>Greenwood, Robin and David </a:t>
            </a:r>
            <a:r>
              <a:rPr lang="en-US" dirty="0" err="1"/>
              <a:t>Scharfstein</a:t>
            </a:r>
            <a:r>
              <a:rPr lang="en-US" dirty="0"/>
              <a:t>, “The Growth of Finance,” </a:t>
            </a:r>
            <a:r>
              <a:rPr lang="en-US" i="1" dirty="0"/>
              <a:t>Journal of Economic Perspectives—Volume 27, Number 2—Spring 2013—Pages </a:t>
            </a:r>
            <a:r>
              <a:rPr lang="en-US" i="1" dirty="0" smtClean="0"/>
              <a:t>3–28</a:t>
            </a:r>
          </a:p>
          <a:p>
            <a:r>
              <a:rPr lang="en-US" dirty="0"/>
              <a:t>Zingales, Luigi. “Does Finance Benefit Society,” </a:t>
            </a:r>
            <a:r>
              <a:rPr lang="en-US" i="1" dirty="0"/>
              <a:t>The Journal of Finance</a:t>
            </a:r>
            <a:r>
              <a:rPr lang="en-US" dirty="0"/>
              <a:t>, August 2015, Vol. 70, No. 4, pp. 1327- 1363</a:t>
            </a:r>
          </a:p>
          <a:p>
            <a:endParaRPr lang="en-US" dirty="0" smtClean="0"/>
          </a:p>
          <a:p>
            <a:endParaRPr lang="en-US" dirty="0"/>
          </a:p>
        </p:txBody>
      </p:sp>
    </p:spTree>
    <p:extLst>
      <p:ext uri="{BB962C8B-B14F-4D97-AF65-F5344CB8AC3E}">
        <p14:creationId xmlns:p14="http://schemas.microsoft.com/office/powerpoint/2010/main" val="133322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533400"/>
          </a:xfrm>
        </p:spPr>
        <p:txBody>
          <a:bodyPr>
            <a:normAutofit fontScale="90000"/>
          </a:bodyPr>
          <a:lstStyle/>
          <a:p>
            <a:r>
              <a:rPr lang="en-US" dirty="0" smtClean="0"/>
              <a:t>The story	</a:t>
            </a:r>
            <a:endParaRPr lang="en-US" dirty="0"/>
          </a:p>
        </p:txBody>
      </p:sp>
      <p:sp>
        <p:nvSpPr>
          <p:cNvPr id="3" name="Content Placeholder 2"/>
          <p:cNvSpPr>
            <a:spLocks noGrp="1"/>
          </p:cNvSpPr>
          <p:nvPr>
            <p:ph idx="1"/>
          </p:nvPr>
        </p:nvSpPr>
        <p:spPr>
          <a:xfrm>
            <a:off x="685800" y="838200"/>
            <a:ext cx="8229600" cy="5867400"/>
          </a:xfrm>
        </p:spPr>
        <p:txBody>
          <a:bodyPr>
            <a:normAutofit fontScale="77500" lnSpcReduction="20000"/>
          </a:bodyPr>
          <a:lstStyle/>
          <a:p>
            <a:r>
              <a:rPr lang="en-US" dirty="0" smtClean="0"/>
              <a:t>The outlines of the financialization story are as follows.</a:t>
            </a:r>
          </a:p>
          <a:p>
            <a:pPr marL="274320" indent="-182880">
              <a:buFont typeface="Wingdings" panose="05000000000000000000" pitchFamily="2" charset="2"/>
              <a:buChar char="§"/>
            </a:pPr>
            <a:r>
              <a:rPr lang="en-US" dirty="0" smtClean="0"/>
              <a:t>The financial sector grows faster than the real sector.  The financial subsectors farthest from the real economy, viz. the credit intermediation and securities subsectors grow faster (compared to the insurance subsector).  These two subsectors are related, as explained below.</a:t>
            </a:r>
          </a:p>
          <a:p>
            <a:pPr marL="274320" indent="-182880">
              <a:buFont typeface="Wingdings" panose="05000000000000000000" pitchFamily="2" charset="2"/>
              <a:buChar char="§"/>
            </a:pPr>
            <a:r>
              <a:rPr lang="en-US" dirty="0" smtClean="0"/>
              <a:t>Credit intermediation is primarily the origination of loans taken by households, primarily secured by real estate.  </a:t>
            </a:r>
          </a:p>
          <a:p>
            <a:pPr marL="274320" indent="-182880">
              <a:buFont typeface="Wingdings" panose="05000000000000000000" pitchFamily="2" charset="2"/>
              <a:buChar char="§"/>
            </a:pPr>
            <a:r>
              <a:rPr lang="en-US" dirty="0" smtClean="0"/>
              <a:t>This is followed by creation of asset backed securities (based on household mortgages) and the underwriting of these securities.  Subsequently, derivatives of these securities are created ostensibly to manage the risk of these mortgage securities, but in the process encouraging speculation and trading. </a:t>
            </a:r>
          </a:p>
          <a:p>
            <a:pPr marL="274320" indent="-182880">
              <a:buFont typeface="Wingdings" panose="05000000000000000000" pitchFamily="2" charset="2"/>
              <a:buChar char="§"/>
            </a:pPr>
            <a:r>
              <a:rPr lang="en-US" dirty="0" smtClean="0"/>
              <a:t>The proliferation of all these securities leads to growth in the asset management sector, which in turn encourages trading in fixed-income securities and their derivatives.</a:t>
            </a:r>
          </a:p>
          <a:p>
            <a:pPr marL="274320" indent="-182880">
              <a:buFont typeface="Wingdings" panose="05000000000000000000" pitchFamily="2" charset="2"/>
              <a:buChar char="§"/>
            </a:pPr>
            <a:r>
              <a:rPr lang="en-US" dirty="0" smtClean="0"/>
              <a:t>Financialization sucks away resources from more productive sectors and draws human capital away from the real sector.  </a:t>
            </a:r>
          </a:p>
          <a:p>
            <a:pPr marL="274320" indent="-182880">
              <a:buFont typeface="Wingdings" panose="05000000000000000000" pitchFamily="2" charset="2"/>
              <a:buChar char="§"/>
            </a:pPr>
            <a:r>
              <a:rPr lang="en-US" dirty="0" smtClean="0"/>
              <a:t>The size of the finance industry creates a political lobby which then influences public policy measures such as deregulation.</a:t>
            </a:r>
          </a:p>
          <a:p>
            <a:pPr marL="274320" indent="-182880">
              <a:buFont typeface="Wingdings" panose="05000000000000000000" pitchFamily="2" charset="2"/>
              <a:buChar char="§"/>
            </a:pPr>
            <a:r>
              <a:rPr lang="en-US" dirty="0" smtClean="0"/>
              <a:t>When the bubble bursts, there are real effects, which affect people in the real economy.</a:t>
            </a:r>
          </a:p>
          <a:p>
            <a:r>
              <a:rPr lang="en-US" dirty="0" smtClean="0"/>
              <a:t>We can describe each part of this story.</a:t>
            </a:r>
          </a:p>
          <a:p>
            <a:endParaRPr lang="en-US" dirty="0" smtClean="0"/>
          </a:p>
          <a:p>
            <a:endParaRPr lang="en-US" dirty="0"/>
          </a:p>
        </p:txBody>
      </p:sp>
    </p:spTree>
    <p:extLst>
      <p:ext uri="{BB962C8B-B14F-4D97-AF65-F5344CB8AC3E}">
        <p14:creationId xmlns:p14="http://schemas.microsoft.com/office/powerpoint/2010/main" val="4314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growth of the financial sector</a:t>
            </a:r>
            <a:endParaRPr lang="en-US" dirty="0"/>
          </a:p>
        </p:txBody>
      </p:sp>
      <p:sp>
        <p:nvSpPr>
          <p:cNvPr id="3" name="Content Placeholder 2"/>
          <p:cNvSpPr>
            <a:spLocks noGrp="1"/>
          </p:cNvSpPr>
          <p:nvPr>
            <p:ph idx="1"/>
          </p:nvPr>
        </p:nvSpPr>
        <p:spPr>
          <a:xfrm>
            <a:off x="768096" y="1295400"/>
            <a:ext cx="7537704" cy="5257800"/>
          </a:xfrm>
        </p:spPr>
        <p:txBody>
          <a:bodyPr>
            <a:normAutofit fontScale="92500"/>
          </a:bodyPr>
          <a:lstStyle/>
          <a:p>
            <a:r>
              <a:rPr lang="en-US" dirty="0" smtClean="0"/>
              <a:t>At its peak in 2006, the financial services sector contributed 8.3 percent to US GDP, compared to 4.9 percent in 1980 and 2.8 percent in 1950.</a:t>
            </a:r>
          </a:p>
          <a:p>
            <a:r>
              <a:rPr lang="en-US" dirty="0" smtClean="0"/>
              <a:t>The financial </a:t>
            </a:r>
            <a:r>
              <a:rPr lang="en-US" dirty="0"/>
              <a:t>sector share of GDP increased at a faster rate since </a:t>
            </a:r>
            <a:r>
              <a:rPr lang="en-US" dirty="0" smtClean="0"/>
              <a:t>1980 (</a:t>
            </a:r>
            <a:r>
              <a:rPr lang="en-US" dirty="0"/>
              <a:t>13 basis points of GDP per annum) than it did in the prior 30 years (7 basis </a:t>
            </a:r>
            <a:r>
              <a:rPr lang="en-US" dirty="0" smtClean="0"/>
              <a:t>points of </a:t>
            </a:r>
            <a:r>
              <a:rPr lang="en-US" dirty="0"/>
              <a:t>GDP per annum</a:t>
            </a:r>
            <a:r>
              <a:rPr lang="en-US" dirty="0" smtClean="0"/>
              <a:t>).</a:t>
            </a:r>
          </a:p>
          <a:p>
            <a:r>
              <a:rPr lang="en-US" dirty="0" smtClean="0"/>
              <a:t>The </a:t>
            </a:r>
            <a:r>
              <a:rPr lang="en-US" dirty="0"/>
              <a:t>securities and credit </a:t>
            </a:r>
            <a:r>
              <a:rPr lang="en-US" dirty="0" smtClean="0"/>
              <a:t>intermediation </a:t>
            </a:r>
            <a:r>
              <a:rPr lang="en-US" dirty="0"/>
              <a:t>subsectors of </a:t>
            </a:r>
            <a:r>
              <a:rPr lang="en-US" dirty="0" smtClean="0"/>
              <a:t>finance </a:t>
            </a:r>
            <a:r>
              <a:rPr lang="en-US" dirty="0"/>
              <a:t>are </a:t>
            </a:r>
            <a:r>
              <a:rPr lang="en-US" dirty="0" smtClean="0"/>
              <a:t>responsible for </a:t>
            </a:r>
            <a:r>
              <a:rPr lang="en-US" dirty="0"/>
              <a:t>the acceleration of </a:t>
            </a:r>
            <a:r>
              <a:rPr lang="en-US" dirty="0" smtClean="0"/>
              <a:t>financial </a:t>
            </a:r>
            <a:r>
              <a:rPr lang="en-US" dirty="0"/>
              <a:t>sector growth since 1980; insurance, by contrast</a:t>
            </a:r>
            <a:r>
              <a:rPr lang="en-US" dirty="0" smtClean="0"/>
              <a:t>, has </a:t>
            </a:r>
            <a:r>
              <a:rPr lang="en-US" dirty="0"/>
              <a:t>grown at a steady pace since the 1940s</a:t>
            </a:r>
            <a:r>
              <a:rPr lang="en-US" dirty="0" smtClean="0"/>
              <a:t>.  Insurance in contrast with the former two subsectors is tied to real activity, and hence provides a useful baseline to evaluate the growth of the financial sector</a:t>
            </a:r>
          </a:p>
          <a:p>
            <a:r>
              <a:rPr lang="en-US" dirty="0"/>
              <a:t>The growth of the financial sector is also evident in the growth of financial claims and contracts, including stocks, bonds, derivatives, and mutual fund shares.</a:t>
            </a:r>
          </a:p>
          <a:p>
            <a:endParaRPr lang="en-US" dirty="0" smtClean="0"/>
          </a:p>
        </p:txBody>
      </p:sp>
    </p:spTree>
    <p:extLst>
      <p:ext uri="{BB962C8B-B14F-4D97-AF65-F5344CB8AC3E}">
        <p14:creationId xmlns:p14="http://schemas.microsoft.com/office/powerpoint/2010/main" val="186056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growth of the financial sector</a:t>
            </a:r>
            <a:endParaRPr lang="en-US" dirty="0"/>
          </a:p>
        </p:txBody>
      </p:sp>
      <p:sp>
        <p:nvSpPr>
          <p:cNvPr id="3" name="Content Placeholder 2"/>
          <p:cNvSpPr>
            <a:spLocks noGrp="1"/>
          </p:cNvSpPr>
          <p:nvPr>
            <p:ph idx="1"/>
          </p:nvPr>
        </p:nvSpPr>
        <p:spPr/>
        <p:txBody>
          <a:bodyPr>
            <a:normAutofit lnSpcReduction="10000"/>
          </a:bodyPr>
          <a:lstStyle/>
          <a:p>
            <a:r>
              <a:rPr lang="en-US" dirty="0" smtClean="0"/>
              <a:t>Using data from the </a:t>
            </a:r>
            <a:r>
              <a:rPr lang="en-US" dirty="0"/>
              <a:t>Flow of Funds Accounts published by the Federal Reserve, the </a:t>
            </a:r>
            <a:r>
              <a:rPr lang="en-US" dirty="0" smtClean="0"/>
              <a:t>value of </a:t>
            </a:r>
            <a:r>
              <a:rPr lang="en-US" dirty="0"/>
              <a:t>total </a:t>
            </a:r>
            <a:r>
              <a:rPr lang="en-US" dirty="0" smtClean="0"/>
              <a:t>financial assets </a:t>
            </a:r>
            <a:r>
              <a:rPr lang="en-US" dirty="0"/>
              <a:t>was approximately </a:t>
            </a:r>
            <a:r>
              <a:rPr lang="en-US" dirty="0" smtClean="0"/>
              <a:t>five times </a:t>
            </a:r>
            <a:r>
              <a:rPr lang="en-US" dirty="0"/>
              <a:t>US GDP in 1980; by 2007, </a:t>
            </a:r>
            <a:r>
              <a:rPr lang="en-US" dirty="0" smtClean="0"/>
              <a:t>this ratio </a:t>
            </a:r>
            <a:r>
              <a:rPr lang="en-US" dirty="0"/>
              <a:t>had doubled. Over the same period, the ratio of </a:t>
            </a:r>
            <a:r>
              <a:rPr lang="en-US" dirty="0" smtClean="0"/>
              <a:t>financial assets </a:t>
            </a:r>
            <a:r>
              <a:rPr lang="en-US" dirty="0"/>
              <a:t>to </a:t>
            </a:r>
            <a:r>
              <a:rPr lang="en-US" dirty="0" smtClean="0"/>
              <a:t>tangible assets </a:t>
            </a:r>
            <a:r>
              <a:rPr lang="en-US" dirty="0"/>
              <a:t>(like plant and equipment, land, and residential structures) increased as well.</a:t>
            </a:r>
          </a:p>
          <a:p>
            <a:r>
              <a:rPr lang="en-US" dirty="0"/>
              <a:t>This growth was not simply the continuation of a trend that started in the 1950s</a:t>
            </a:r>
            <a:r>
              <a:rPr lang="en-US" dirty="0" smtClean="0"/>
              <a:t>; rather</a:t>
            </a:r>
            <a:r>
              <a:rPr lang="en-US" dirty="0"/>
              <a:t>, something appears to have changed in the early 1980s</a:t>
            </a:r>
            <a:r>
              <a:rPr lang="en-US" dirty="0" smtClean="0"/>
              <a:t>.</a:t>
            </a:r>
          </a:p>
          <a:p>
            <a:r>
              <a:rPr lang="en-US" dirty="0"/>
              <a:t>Workers in the </a:t>
            </a:r>
            <a:r>
              <a:rPr lang="en-US" dirty="0" smtClean="0"/>
              <a:t>financial </a:t>
            </a:r>
            <a:r>
              <a:rPr lang="en-US" dirty="0"/>
              <a:t>sector have shared impressively in this growth: in 1980</a:t>
            </a:r>
            <a:r>
              <a:rPr lang="en-US" dirty="0" smtClean="0"/>
              <a:t>, the </a:t>
            </a:r>
            <a:r>
              <a:rPr lang="en-US" dirty="0"/>
              <a:t>typical </a:t>
            </a:r>
            <a:r>
              <a:rPr lang="en-US" dirty="0" smtClean="0"/>
              <a:t>financial </a:t>
            </a:r>
            <a:r>
              <a:rPr lang="en-US" dirty="0"/>
              <a:t>services employee earned about the same wages as his </a:t>
            </a:r>
            <a:r>
              <a:rPr lang="en-US" dirty="0" smtClean="0"/>
              <a:t>counterpart in </a:t>
            </a:r>
            <a:r>
              <a:rPr lang="en-US" dirty="0"/>
              <a:t>other industries; by 2006, employees in </a:t>
            </a:r>
            <a:r>
              <a:rPr lang="en-US" dirty="0" smtClean="0"/>
              <a:t>financial </a:t>
            </a:r>
            <a:r>
              <a:rPr lang="en-US" dirty="0"/>
              <a:t>services earned an </a:t>
            </a:r>
            <a:r>
              <a:rPr lang="en-US" dirty="0" smtClean="0"/>
              <a:t>average of 70% more.</a:t>
            </a:r>
            <a:endParaRPr lang="en-US" dirty="0"/>
          </a:p>
          <a:p>
            <a:endParaRPr lang="en-US" dirty="0"/>
          </a:p>
        </p:txBody>
      </p:sp>
    </p:spTree>
    <p:extLst>
      <p:ext uri="{BB962C8B-B14F-4D97-AF65-F5344CB8AC3E}">
        <p14:creationId xmlns:p14="http://schemas.microsoft.com/office/powerpoint/2010/main" val="1611554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290054" cy="786384"/>
          </a:xfrm>
        </p:spPr>
        <p:txBody>
          <a:bodyPr/>
          <a:lstStyle/>
          <a:p>
            <a:r>
              <a:rPr lang="en-US" dirty="0" smtClean="0"/>
              <a:t>The growth of financial services</a:t>
            </a:r>
            <a:endParaRPr lang="en-US" dirty="0"/>
          </a:p>
        </p:txBody>
      </p:sp>
      <p:pic>
        <p:nvPicPr>
          <p:cNvPr id="4" name="Picture 3"/>
          <p:cNvPicPr>
            <a:picLocks noChangeAspect="1"/>
          </p:cNvPicPr>
          <p:nvPr/>
        </p:nvPicPr>
        <p:blipFill>
          <a:blip r:embed="rId2"/>
          <a:stretch>
            <a:fillRect/>
          </a:stretch>
        </p:blipFill>
        <p:spPr>
          <a:xfrm>
            <a:off x="1523999" y="809625"/>
            <a:ext cx="6249355" cy="4524375"/>
          </a:xfrm>
          <a:prstGeom prst="rect">
            <a:avLst/>
          </a:prstGeom>
        </p:spPr>
      </p:pic>
      <p:sp>
        <p:nvSpPr>
          <p:cNvPr id="5" name="TextBox 4"/>
          <p:cNvSpPr txBox="1"/>
          <p:nvPr/>
        </p:nvSpPr>
        <p:spPr>
          <a:xfrm>
            <a:off x="914400" y="5410200"/>
            <a:ext cx="8001000" cy="1200329"/>
          </a:xfrm>
          <a:prstGeom prst="rect">
            <a:avLst/>
          </a:prstGeom>
          <a:noFill/>
        </p:spPr>
        <p:txBody>
          <a:bodyPr wrap="square" rtlCol="0">
            <a:spAutoFit/>
          </a:bodyPr>
          <a:lstStyle/>
          <a:p>
            <a:r>
              <a:rPr lang="en-US" dirty="0" smtClean="0"/>
              <a:t>The growth rate of insurance is relatively constant; the growth rate of the other sectors is the main reason for financial service GDP growth.</a:t>
            </a:r>
          </a:p>
          <a:p>
            <a:r>
              <a:rPr lang="en-US" dirty="0" smtClean="0"/>
              <a:t>Figure </a:t>
            </a:r>
            <a:r>
              <a:rPr lang="en-US" dirty="0"/>
              <a:t>1 from Greenwood, Robin and David </a:t>
            </a:r>
            <a:r>
              <a:rPr lang="en-US" dirty="0" err="1"/>
              <a:t>Scharfstein</a:t>
            </a:r>
            <a:r>
              <a:rPr lang="en-US" dirty="0"/>
              <a:t>, “The Growth of Finance,” </a:t>
            </a:r>
            <a:r>
              <a:rPr lang="en-US" i="1" dirty="0"/>
              <a:t>Journal of Economic Perspectives—Volume 27, Number 2—Spring 2013—Pages 3–28</a:t>
            </a:r>
            <a:endParaRPr lang="en-US" dirty="0"/>
          </a:p>
        </p:txBody>
      </p:sp>
    </p:spTree>
    <p:extLst>
      <p:ext uri="{BB962C8B-B14F-4D97-AF65-F5344CB8AC3E}">
        <p14:creationId xmlns:p14="http://schemas.microsoft.com/office/powerpoint/2010/main" val="355417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growth of financial services</a:t>
            </a:r>
            <a:endParaRPr lang="en-US" dirty="0"/>
          </a:p>
        </p:txBody>
      </p:sp>
      <p:sp>
        <p:nvSpPr>
          <p:cNvPr id="3" name="Content Placeholder 2"/>
          <p:cNvSpPr>
            <a:spLocks noGrp="1"/>
          </p:cNvSpPr>
          <p:nvPr>
            <p:ph idx="1"/>
          </p:nvPr>
        </p:nvSpPr>
        <p:spPr>
          <a:xfrm>
            <a:off x="768096" y="5638800"/>
            <a:ext cx="8223504" cy="990600"/>
          </a:xfrm>
        </p:spPr>
        <p:txBody>
          <a:bodyPr>
            <a:normAutofit fontScale="85000" lnSpcReduction="10000"/>
          </a:bodyPr>
          <a:lstStyle/>
          <a:p>
            <a:r>
              <a:rPr lang="en-US" dirty="0" smtClean="0"/>
              <a:t>Figure 5 from </a:t>
            </a:r>
            <a:r>
              <a:rPr lang="en-US" b="1" dirty="0"/>
              <a:t>Turner, Adair. </a:t>
            </a:r>
            <a:r>
              <a:rPr lang="en-US" dirty="0"/>
              <a:t>2010. “What Do Banks Do? </a:t>
            </a:r>
            <a:r>
              <a:rPr lang="en-US" dirty="0" smtClean="0"/>
              <a:t>Why do </a:t>
            </a:r>
            <a:r>
              <a:rPr lang="en-US" dirty="0"/>
              <a:t>Credit Booms and Busts Occur and What </a:t>
            </a:r>
            <a:r>
              <a:rPr lang="en-US" dirty="0" smtClean="0"/>
              <a:t>Can Public </a:t>
            </a:r>
            <a:r>
              <a:rPr lang="en-US" dirty="0"/>
              <a:t>Policy Do about It?” Chap. 1 in </a:t>
            </a:r>
            <a:r>
              <a:rPr lang="en-US" i="1" dirty="0"/>
              <a:t>The </a:t>
            </a:r>
            <a:r>
              <a:rPr lang="en-US" i="1" dirty="0" smtClean="0"/>
              <a:t>Future of </a:t>
            </a:r>
            <a:r>
              <a:rPr lang="en-US" i="1" dirty="0"/>
              <a:t>Finance</a:t>
            </a:r>
            <a:r>
              <a:rPr lang="en-US" dirty="0"/>
              <a:t>, edited by Adair Turner et al. </a:t>
            </a:r>
            <a:r>
              <a:rPr lang="en-US" dirty="0" smtClean="0"/>
              <a:t>London School </a:t>
            </a:r>
            <a:r>
              <a:rPr lang="en-US" dirty="0"/>
              <a:t>of Economics.</a:t>
            </a:r>
          </a:p>
        </p:txBody>
      </p:sp>
      <p:pic>
        <p:nvPicPr>
          <p:cNvPr id="4" name="Picture 3"/>
          <p:cNvPicPr>
            <a:picLocks noChangeAspect="1"/>
          </p:cNvPicPr>
          <p:nvPr/>
        </p:nvPicPr>
        <p:blipFill>
          <a:blip r:embed="rId2"/>
          <a:stretch>
            <a:fillRect/>
          </a:stretch>
        </p:blipFill>
        <p:spPr>
          <a:xfrm>
            <a:off x="1309687" y="990600"/>
            <a:ext cx="7146740" cy="4486275"/>
          </a:xfrm>
          <a:prstGeom prst="rect">
            <a:avLst/>
          </a:prstGeom>
        </p:spPr>
      </p:pic>
    </p:spTree>
    <p:extLst>
      <p:ext uri="{BB962C8B-B14F-4D97-AF65-F5344CB8AC3E}">
        <p14:creationId xmlns:p14="http://schemas.microsoft.com/office/powerpoint/2010/main" val="1533150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8147304" cy="786384"/>
          </a:xfrm>
        </p:spPr>
        <p:txBody>
          <a:bodyPr>
            <a:normAutofit fontScale="90000"/>
          </a:bodyPr>
          <a:lstStyle/>
          <a:p>
            <a:r>
              <a:rPr lang="en-US" dirty="0" smtClean="0"/>
              <a:t>financial sector growth sources: summary</a:t>
            </a:r>
            <a:endParaRPr lang="en-US" dirty="0"/>
          </a:p>
        </p:txBody>
      </p:sp>
      <p:sp>
        <p:nvSpPr>
          <p:cNvPr id="3" name="Content Placeholder 2"/>
          <p:cNvSpPr>
            <a:spLocks noGrp="1"/>
          </p:cNvSpPr>
          <p:nvPr>
            <p:ph idx="1"/>
          </p:nvPr>
        </p:nvSpPr>
        <p:spPr>
          <a:xfrm>
            <a:off x="768096" y="1091184"/>
            <a:ext cx="8071104" cy="5538216"/>
          </a:xfrm>
        </p:spPr>
        <p:txBody>
          <a:bodyPr>
            <a:normAutofit fontScale="92500"/>
          </a:bodyPr>
          <a:lstStyle/>
          <a:p>
            <a:r>
              <a:rPr lang="en-US" dirty="0" smtClean="0"/>
              <a:t>Much </a:t>
            </a:r>
            <a:r>
              <a:rPr lang="en-US" dirty="0"/>
              <a:t>of the growth of </a:t>
            </a:r>
            <a:r>
              <a:rPr lang="en-US" dirty="0" smtClean="0"/>
              <a:t>finance </a:t>
            </a:r>
            <a:r>
              <a:rPr lang="en-US" dirty="0"/>
              <a:t>is associated </a:t>
            </a:r>
            <a:r>
              <a:rPr lang="en-US" dirty="0" smtClean="0"/>
              <a:t>with asset </a:t>
            </a:r>
            <a:r>
              <a:rPr lang="en-US" dirty="0"/>
              <a:t>management and the provision of household credit. </a:t>
            </a:r>
            <a:endParaRPr lang="en-US" dirty="0" smtClean="0"/>
          </a:p>
          <a:p>
            <a:r>
              <a:rPr lang="en-US" dirty="0" smtClean="0"/>
              <a:t>The value of financial </a:t>
            </a:r>
            <a:r>
              <a:rPr lang="en-US" dirty="0"/>
              <a:t>assets under professional management </a:t>
            </a:r>
            <a:r>
              <a:rPr lang="en-US" dirty="0" smtClean="0"/>
              <a:t>and the total </a:t>
            </a:r>
            <a:r>
              <a:rPr lang="en-US" dirty="0"/>
              <a:t>fees charged to manage these assets </a:t>
            </a:r>
            <a:r>
              <a:rPr lang="en-US" dirty="0" smtClean="0"/>
              <a:t>grew dramatically. A </a:t>
            </a:r>
            <a:r>
              <a:rPr lang="en-US" dirty="0"/>
              <a:t>large part of this growth came from the increase in the value of </a:t>
            </a:r>
            <a:r>
              <a:rPr lang="en-US" dirty="0" smtClean="0"/>
              <a:t>financial </a:t>
            </a:r>
            <a:r>
              <a:rPr lang="en-US" dirty="0"/>
              <a:t>assets</a:t>
            </a:r>
            <a:r>
              <a:rPr lang="en-US" dirty="0" smtClean="0"/>
              <a:t>, due to the increase </a:t>
            </a:r>
            <a:r>
              <a:rPr lang="en-US" dirty="0"/>
              <a:t>in stock market </a:t>
            </a:r>
            <a:r>
              <a:rPr lang="en-US" dirty="0" smtClean="0"/>
              <a:t>valuations. </a:t>
            </a:r>
          </a:p>
          <a:p>
            <a:r>
              <a:rPr lang="en-US" dirty="0" smtClean="0"/>
              <a:t>There </a:t>
            </a:r>
            <a:r>
              <a:rPr lang="en-US" dirty="0"/>
              <a:t>was also enormous growth in household credit</a:t>
            </a:r>
            <a:r>
              <a:rPr lang="en-US" dirty="0" smtClean="0"/>
              <a:t>, from </a:t>
            </a:r>
            <a:r>
              <a:rPr lang="en-US" dirty="0"/>
              <a:t>48 percent of GDP in 1980 to 99 percent in 2007. </a:t>
            </a:r>
            <a:r>
              <a:rPr lang="en-US" dirty="0" smtClean="0"/>
              <a:t>Much of this growth was in consumer </a:t>
            </a:r>
            <a:r>
              <a:rPr lang="en-US" dirty="0"/>
              <a:t>debt (auto, credit card, and student loans</a:t>
            </a:r>
            <a:r>
              <a:rPr lang="en-US" dirty="0" smtClean="0"/>
              <a:t>), but most of the growth </a:t>
            </a:r>
            <a:r>
              <a:rPr lang="en-US" dirty="0"/>
              <a:t>was </a:t>
            </a:r>
            <a:r>
              <a:rPr lang="en-US" dirty="0" smtClean="0"/>
              <a:t>in residential </a:t>
            </a:r>
            <a:r>
              <a:rPr lang="en-US" dirty="0"/>
              <a:t>mortgages. </a:t>
            </a:r>
            <a:r>
              <a:rPr lang="en-US" dirty="0" smtClean="0"/>
              <a:t> A </a:t>
            </a:r>
            <a:r>
              <a:rPr lang="en-US" dirty="0"/>
              <a:t>significant fraction of mortgage debt took the form of home equity lines used to fund consumption. </a:t>
            </a:r>
          </a:p>
          <a:p>
            <a:r>
              <a:rPr lang="en-US" dirty="0"/>
              <a:t>The increase in household credit contributed to the growth of the financial sector mainly through fees on loan origination, underwriting of asset-backed securities, trading and management of fixed income products, and derivatives trading.</a:t>
            </a:r>
          </a:p>
        </p:txBody>
      </p:sp>
    </p:spTree>
    <p:extLst>
      <p:ext uri="{BB962C8B-B14F-4D97-AF65-F5344CB8AC3E}">
        <p14:creationId xmlns:p14="http://schemas.microsoft.com/office/powerpoint/2010/main" val="477959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233DBF-5891-451C-8F33-749D5EC1684D}">
  <ds:schemaRefs>
    <ds:schemaRef ds:uri="http://schemas.microsoft.com/sharepoint/v3/contenttype/forms"/>
  </ds:schemaRefs>
</ds:datastoreItem>
</file>

<file path=customXml/itemProps2.xml><?xml version="1.0" encoding="utf-8"?>
<ds:datastoreItem xmlns:ds="http://schemas.openxmlformats.org/officeDocument/2006/customXml" ds:itemID="{1B70D0F3-E9D6-4EBF-B36B-748A8E2FB716}">
  <ds:schemaRefs>
    <ds:schemaRef ds:uri="http://www.w3.org/XML/1998/namespace"/>
    <ds:schemaRef ds:uri="bcb18cd9-2614-41de-a438-05e8f58d2b4e"/>
    <ds:schemaRef ds:uri="http://schemas.microsoft.com/office/2006/documentManagement/types"/>
    <ds:schemaRef ds:uri="9cd9834e-9656-4a9f-bc4d-b5b5e1a3e387"/>
    <ds:schemaRef ds:uri="http://purl.org/dc/elements/1.1/"/>
    <ds:schemaRef ds:uri="http://purl.org/dc/dcmitype/"/>
    <ds:schemaRef ds:uri="http://schemas.openxmlformats.org/package/2006/metadata/core-properties"/>
    <ds:schemaRef ds:uri="http://schemas.microsoft.com/office/infopath/2007/PartnerControls"/>
    <ds:schemaRef ds:uri="http://purl.org/dc/terms/"/>
    <ds:schemaRef ds:uri="http://schemas.microsoft.com/office/2006/metadata/properties"/>
  </ds:schemaRefs>
</ds:datastoreItem>
</file>

<file path=customXml/itemProps3.xml><?xml version="1.0" encoding="utf-8"?>
<ds:datastoreItem xmlns:ds="http://schemas.openxmlformats.org/officeDocument/2006/customXml" ds:itemID="{1A7D01FA-9E6B-4477-8C93-52DBAFCF90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39099</TotalTime>
  <Words>4482</Words>
  <Application>Microsoft Office PowerPoint</Application>
  <PresentationFormat>On-screen Show (4:3)</PresentationFormat>
  <Paragraphs>147</Paragraphs>
  <Slides>35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Calibri</vt:lpstr>
      <vt:lpstr>Times New Roman</vt:lpstr>
      <vt:lpstr>Tw Cen MT</vt:lpstr>
      <vt:lpstr>Tw Cen MT Condensed</vt:lpstr>
      <vt:lpstr>Wingdings</vt:lpstr>
      <vt:lpstr>Wingdings 3</vt:lpstr>
      <vt:lpstr>Integral</vt:lpstr>
      <vt:lpstr>Financialization</vt:lpstr>
      <vt:lpstr>Financialization</vt:lpstr>
      <vt:lpstr>Financialization</vt:lpstr>
      <vt:lpstr>The story </vt:lpstr>
      <vt:lpstr>The growth of the financial sector</vt:lpstr>
      <vt:lpstr>The growth of the financial sector</vt:lpstr>
      <vt:lpstr>The growth of financial services</vt:lpstr>
      <vt:lpstr>The growth of financial services</vt:lpstr>
      <vt:lpstr>financial sector growth sources: summary</vt:lpstr>
      <vt:lpstr>The securities subsector: investment banking</vt:lpstr>
      <vt:lpstr>The growth of the securities industry</vt:lpstr>
      <vt:lpstr>The securities subsector: asset management</vt:lpstr>
      <vt:lpstr>Value added and output: securities firms</vt:lpstr>
      <vt:lpstr>growth in Asset management fees</vt:lpstr>
      <vt:lpstr>professional asset management: Benefits </vt:lpstr>
      <vt:lpstr>professional asset management: Benefits </vt:lpstr>
      <vt:lpstr>Professional asset management: benefits</vt:lpstr>
      <vt:lpstr>Professional asset management: cons</vt:lpstr>
      <vt:lpstr>Professional Asset management: Cons</vt:lpstr>
      <vt:lpstr>Credit intermediation subsector</vt:lpstr>
      <vt:lpstr>Credit intermediation output 1980-2007</vt:lpstr>
      <vt:lpstr>Credit Intermediation: securitization</vt:lpstr>
      <vt:lpstr>Credit intermediation: securitization</vt:lpstr>
      <vt:lpstr>the financial sector: Short term funding </vt:lpstr>
      <vt:lpstr>Shadow banks and fragility</vt:lpstr>
      <vt:lpstr>Credit intermediation index</vt:lpstr>
      <vt:lpstr>Increase in credit: Cons</vt:lpstr>
      <vt:lpstr>Did Finance contribute? Summary</vt:lpstr>
      <vt:lpstr>Rent-seeking</vt:lpstr>
      <vt:lpstr>Rent seeking in finance</vt:lpstr>
      <vt:lpstr>Rent seeking by finance industries</vt:lpstr>
      <vt:lpstr>Does finance benefit society?</vt:lpstr>
      <vt:lpstr>Private sector debt to GDP</vt:lpstr>
      <vt:lpstr>Financial complexity: cons</vt:lpstr>
      <vt:lpstr>What we need to do?</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560</cp:revision>
  <cp:lastPrinted>2022-11-10T00:47:43Z</cp:lastPrinted>
  <dcterms:created xsi:type="dcterms:W3CDTF">2001-07-11T16:59:30Z</dcterms:created>
  <dcterms:modified xsi:type="dcterms:W3CDTF">2022-11-16T18:47:02Z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