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5.xml" ContentType="application/vnd.openxmlformats-officedocument.presentationml.tags+xml"/>
  <Override PartName="/ppt/notesSlides/notesSlide18.xml" ContentType="application/vnd.openxmlformats-officedocument.presentationml.notesSlide+xml"/>
  <Override PartName="/ppt/tags/tag6.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23.xml" ContentType="application/vnd.openxmlformats-officedocument.presentationml.notesSlide+xml"/>
  <Override PartName="/ppt/tags/tag9.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10.xml" ContentType="application/vnd.openxmlformats-officedocument.presentationml.tags+xml"/>
  <Override PartName="/ppt/notesSlides/notesSlide27.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8.xml" ContentType="application/vnd.openxmlformats-officedocument.presentationml.notesSlide+xml"/>
  <Override PartName="/ppt/comments/comment1.xml" ContentType="application/vnd.openxmlformats-officedocument.presentationml.comments+xml"/>
  <Override PartName="/ppt/notesSlides/notesSlide29.xml" ContentType="application/vnd.openxmlformats-officedocument.presentationml.notesSlide+xml"/>
  <Override PartName="/ppt/tags/tag14.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49"/>
  </p:notesMasterIdLst>
  <p:handoutMasterIdLst>
    <p:handoutMasterId r:id="rId50"/>
  </p:handoutMasterIdLst>
  <p:sldIdLst>
    <p:sldId id="256" r:id="rId2"/>
    <p:sldId id="257" r:id="rId3"/>
    <p:sldId id="258" r:id="rId4"/>
    <p:sldId id="283" r:id="rId5"/>
    <p:sldId id="259" r:id="rId6"/>
    <p:sldId id="295" r:id="rId7"/>
    <p:sldId id="287" r:id="rId8"/>
    <p:sldId id="289" r:id="rId9"/>
    <p:sldId id="290" r:id="rId10"/>
    <p:sldId id="291" r:id="rId11"/>
    <p:sldId id="293" r:id="rId12"/>
    <p:sldId id="288" r:id="rId13"/>
    <p:sldId id="296" r:id="rId14"/>
    <p:sldId id="260" r:id="rId15"/>
    <p:sldId id="261" r:id="rId16"/>
    <p:sldId id="262" r:id="rId17"/>
    <p:sldId id="263" r:id="rId18"/>
    <p:sldId id="264" r:id="rId19"/>
    <p:sldId id="266" r:id="rId20"/>
    <p:sldId id="297" r:id="rId21"/>
    <p:sldId id="268" r:id="rId22"/>
    <p:sldId id="298" r:id="rId23"/>
    <p:sldId id="267" r:id="rId24"/>
    <p:sldId id="284" r:id="rId25"/>
    <p:sldId id="269" r:id="rId26"/>
    <p:sldId id="270" r:id="rId27"/>
    <p:sldId id="299" r:id="rId28"/>
    <p:sldId id="305" r:id="rId29"/>
    <p:sldId id="271" r:id="rId30"/>
    <p:sldId id="294" r:id="rId31"/>
    <p:sldId id="300" r:id="rId32"/>
    <p:sldId id="272" r:id="rId33"/>
    <p:sldId id="285" r:id="rId34"/>
    <p:sldId id="292" r:id="rId35"/>
    <p:sldId id="273" r:id="rId36"/>
    <p:sldId id="302" r:id="rId37"/>
    <p:sldId id="301" r:id="rId38"/>
    <p:sldId id="303" r:id="rId39"/>
    <p:sldId id="286" r:id="rId40"/>
    <p:sldId id="274" r:id="rId41"/>
    <p:sldId id="304" r:id="rId42"/>
    <p:sldId id="275" r:id="rId43"/>
    <p:sldId id="276" r:id="rId44"/>
    <p:sldId id="277" r:id="rId45"/>
    <p:sldId id="278" r:id="rId46"/>
    <p:sldId id="279" r:id="rId47"/>
    <p:sldId id="280" r:id="rId48"/>
  </p:sldIdLst>
  <p:sldSz cx="9144000" cy="6858000" type="letter"/>
  <p:notesSz cx="6858000" cy="9296400"/>
  <p:custDataLst>
    <p:tags r:id="rId51"/>
  </p:custDataLst>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ce University" initials="P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00"/>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300C06-9307-4E49-96EA-934B38423C7F}" v="2" dt="2023-09-14T13:53:12.1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052" autoAdjust="0"/>
    <p:restoredTop sz="90929" autoAdjust="0"/>
  </p:normalViewPr>
  <p:slideViewPr>
    <p:cSldViewPr>
      <p:cViewPr varScale="1">
        <p:scale>
          <a:sx n="83" d="100"/>
          <a:sy n="83" d="100"/>
        </p:scale>
        <p:origin x="248"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64" y="-6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swanath, Prof. P.V." userId="8a131824-58bb-4923-a6b3-4be5edc53a32" providerId="ADAL" clId="{EC300C06-9307-4E49-96EA-934B38423C7F}"/>
    <pc:docChg chg="modSld">
      <pc:chgData name="Viswanath, Prof. P.V." userId="8a131824-58bb-4923-a6b3-4be5edc53a32" providerId="ADAL" clId="{EC300C06-9307-4E49-96EA-934B38423C7F}" dt="2023-09-14T13:53:12.134" v="24" actId="1035"/>
      <pc:docMkLst>
        <pc:docMk/>
      </pc:docMkLst>
      <pc:sldChg chg="modSp mod">
        <pc:chgData name="Viswanath, Prof. P.V." userId="8a131824-58bb-4923-a6b3-4be5edc53a32" providerId="ADAL" clId="{EC300C06-9307-4E49-96EA-934B38423C7F}" dt="2023-09-12T02:14:49.337" v="22" actId="20577"/>
        <pc:sldMkLst>
          <pc:docMk/>
          <pc:sldMk cId="0" sldId="256"/>
        </pc:sldMkLst>
        <pc:spChg chg="mod">
          <ac:chgData name="Viswanath, Prof. P.V." userId="8a131824-58bb-4923-a6b3-4be5edc53a32" providerId="ADAL" clId="{EC300C06-9307-4E49-96EA-934B38423C7F}" dt="2023-09-12T02:14:31.009" v="9" actId="20577"/>
          <ac:spMkLst>
            <pc:docMk/>
            <pc:sldMk cId="0" sldId="256"/>
            <ac:spMk id="4098" creationId="{00000000-0000-0000-0000-000000000000}"/>
          </ac:spMkLst>
        </pc:spChg>
        <pc:spChg chg="mod">
          <ac:chgData name="Viswanath, Prof. P.V." userId="8a131824-58bb-4923-a6b3-4be5edc53a32" providerId="ADAL" clId="{EC300C06-9307-4E49-96EA-934B38423C7F}" dt="2023-09-12T02:14:49.337" v="22" actId="20577"/>
          <ac:spMkLst>
            <pc:docMk/>
            <pc:sldMk cId="0" sldId="256"/>
            <ac:spMk id="4099" creationId="{00000000-0000-0000-0000-000000000000}"/>
          </ac:spMkLst>
        </pc:spChg>
      </pc:sldChg>
      <pc:sldChg chg="modSp">
        <pc:chgData name="Viswanath, Prof. P.V." userId="8a131824-58bb-4923-a6b3-4be5edc53a32" providerId="ADAL" clId="{EC300C06-9307-4E49-96EA-934B38423C7F}" dt="2023-09-14T13:53:12.134" v="24" actId="1035"/>
        <pc:sldMkLst>
          <pc:docMk/>
          <pc:sldMk cId="0" sldId="275"/>
        </pc:sldMkLst>
        <pc:spChg chg="mod">
          <ac:chgData name="Viswanath, Prof. P.V." userId="8a131824-58bb-4923-a6b3-4be5edc53a32" providerId="ADAL" clId="{EC300C06-9307-4E49-96EA-934B38423C7F}" dt="2023-09-14T13:53:12.134" v="24" actId="1035"/>
          <ac:spMkLst>
            <pc:docMk/>
            <pc:sldMk cId="0" sldId="275"/>
            <ac:spMk id="64517"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09-01-21T19:15:13.997" idx="1">
    <p:pos x="10" y="10"/>
    <p:text>The moral hazard problem occurs because people figure that the government is not able politically to not help them in difficult siutations.  As a result, they take excessive risk.</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1" name="Rectangle 3"/>
          <p:cNvSpPr>
            <a:spLocks noGrp="1" noChangeArrowheads="1"/>
          </p:cNvSpPr>
          <p:nvPr>
            <p:ph type="body" sz="quarter" idx="3"/>
          </p:nvPr>
        </p:nvSpPr>
        <p:spPr bwMode="auto">
          <a:xfrm>
            <a:off x="914400" y="4416425"/>
            <a:ext cx="5029200" cy="4183063"/>
          </a:xfrm>
          <a:prstGeom prst="rect">
            <a:avLst/>
          </a:prstGeom>
          <a:noFill/>
          <a:ln w="12700">
            <a:noFill/>
            <a:miter lim="800000"/>
            <a:headEnd/>
            <a:tailEnd/>
          </a:ln>
          <a:effectLst/>
        </p:spPr>
        <p:txBody>
          <a:bodyPr vert="horz" wrap="square" lIns="91342" tIns="44870" rIns="91342" bIns="44870"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14425" y="704850"/>
            <a:ext cx="4629150" cy="3471863"/>
          </a:xfrm>
          <a:ln/>
        </p:spPr>
      </p:sp>
      <p:sp>
        <p:nvSpPr>
          <p:cNvPr id="37891" name="Rectangle 3"/>
          <p:cNvSpPr>
            <a:spLocks noGrp="1" noChangeArrowheads="1"/>
          </p:cNvSpPr>
          <p:nvPr>
            <p:ph type="body" idx="1"/>
          </p:nvPr>
        </p:nvSpPr>
        <p:spPr>
          <a:xfrm>
            <a:off x="914400" y="4416425"/>
            <a:ext cx="5029200" cy="4181475"/>
          </a:xfrm>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8263"/>
            <a:ext cx="8678863" cy="6713537"/>
            <a:chOff x="0" y="43"/>
            <a:chExt cx="5467" cy="4229"/>
          </a:xfrm>
        </p:grpSpPr>
        <p:sp>
          <p:nvSpPr>
            <p:cNvPr id="5" name="Rectangle 3"/>
            <p:cNvSpPr>
              <a:spLocks noChangeArrowheads="1"/>
            </p:cNvSpPr>
            <p:nvPr userDrawn="1"/>
          </p:nvSpPr>
          <p:spPr bwMode="auto">
            <a:xfrm>
              <a:off x="692" y="494"/>
              <a:ext cx="4775" cy="93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a:p>
          </p:txBody>
        </p:sp>
        <p:grpSp>
          <p:nvGrpSpPr>
            <p:cNvPr id="6" name="Group 4"/>
            <p:cNvGrpSpPr>
              <a:grpSpLocks/>
            </p:cNvGrpSpPr>
            <p:nvPr userDrawn="1"/>
          </p:nvGrpSpPr>
          <p:grpSpPr bwMode="auto">
            <a:xfrm>
              <a:off x="0" y="43"/>
              <a:ext cx="624" cy="4229"/>
              <a:chOff x="0" y="43"/>
              <a:chExt cx="624" cy="4229"/>
            </a:xfrm>
          </p:grpSpPr>
          <p:sp>
            <p:nvSpPr>
              <p:cNvPr id="7" name="Line 5"/>
              <p:cNvSpPr>
                <a:spLocks noChangeShapeType="1"/>
              </p:cNvSpPr>
              <p:nvPr userDrawn="1"/>
            </p:nvSpPr>
            <p:spPr bwMode="auto">
              <a:xfrm>
                <a:off x="0" y="4203"/>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Line 6"/>
              <p:cNvSpPr>
                <a:spLocks noChangeShapeType="1"/>
              </p:cNvSpPr>
              <p:nvPr userDrawn="1"/>
            </p:nvSpPr>
            <p:spPr bwMode="auto">
              <a:xfrm>
                <a:off x="0" y="4239"/>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7"/>
              <p:cNvSpPr>
                <a:spLocks noChangeShapeType="1"/>
              </p:cNvSpPr>
              <p:nvPr userDrawn="1"/>
            </p:nvSpPr>
            <p:spPr bwMode="auto">
              <a:xfrm>
                <a:off x="0" y="4272"/>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 name="Line 8"/>
              <p:cNvSpPr>
                <a:spLocks noChangeShapeType="1"/>
              </p:cNvSpPr>
              <p:nvPr userDrawn="1"/>
            </p:nvSpPr>
            <p:spPr bwMode="auto">
              <a:xfrm>
                <a:off x="0" y="4113"/>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 name="Line 9"/>
              <p:cNvSpPr>
                <a:spLocks noChangeShapeType="1"/>
              </p:cNvSpPr>
              <p:nvPr userDrawn="1"/>
            </p:nvSpPr>
            <p:spPr bwMode="auto">
              <a:xfrm>
                <a:off x="0" y="4065"/>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0"/>
              <p:cNvSpPr>
                <a:spLocks noChangeShapeType="1"/>
              </p:cNvSpPr>
              <p:nvPr userDrawn="1"/>
            </p:nvSpPr>
            <p:spPr bwMode="auto">
              <a:xfrm>
                <a:off x="0" y="4158"/>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1"/>
              <p:cNvSpPr>
                <a:spLocks noChangeShapeType="1"/>
              </p:cNvSpPr>
              <p:nvPr userDrawn="1"/>
            </p:nvSpPr>
            <p:spPr bwMode="auto">
              <a:xfrm>
                <a:off x="0" y="3666"/>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2"/>
              <p:cNvSpPr>
                <a:spLocks noChangeShapeType="1"/>
              </p:cNvSpPr>
              <p:nvPr userDrawn="1"/>
            </p:nvSpPr>
            <p:spPr bwMode="auto">
              <a:xfrm>
                <a:off x="0" y="3639"/>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13"/>
              <p:cNvSpPr>
                <a:spLocks noChangeShapeType="1"/>
              </p:cNvSpPr>
              <p:nvPr userDrawn="1"/>
            </p:nvSpPr>
            <p:spPr bwMode="auto">
              <a:xfrm>
                <a:off x="0" y="4020"/>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14"/>
              <p:cNvSpPr>
                <a:spLocks noChangeShapeType="1"/>
              </p:cNvSpPr>
              <p:nvPr userDrawn="1"/>
            </p:nvSpPr>
            <p:spPr bwMode="auto">
              <a:xfrm>
                <a:off x="0" y="3894"/>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5"/>
              <p:cNvSpPr>
                <a:spLocks noChangeShapeType="1"/>
              </p:cNvSpPr>
              <p:nvPr userDrawn="1"/>
            </p:nvSpPr>
            <p:spPr bwMode="auto">
              <a:xfrm>
                <a:off x="0" y="3813"/>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16"/>
              <p:cNvSpPr>
                <a:spLocks noChangeShapeType="1"/>
              </p:cNvSpPr>
              <p:nvPr userDrawn="1"/>
            </p:nvSpPr>
            <p:spPr bwMode="auto">
              <a:xfrm>
                <a:off x="0" y="3999"/>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17"/>
              <p:cNvSpPr>
                <a:spLocks noChangeShapeType="1"/>
              </p:cNvSpPr>
              <p:nvPr userDrawn="1"/>
            </p:nvSpPr>
            <p:spPr bwMode="auto">
              <a:xfrm>
                <a:off x="0" y="3687"/>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Line 18"/>
              <p:cNvSpPr>
                <a:spLocks noChangeShapeType="1"/>
              </p:cNvSpPr>
              <p:nvPr userDrawn="1"/>
            </p:nvSpPr>
            <p:spPr bwMode="auto">
              <a:xfrm>
                <a:off x="0" y="3741"/>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 name="Line 19"/>
              <p:cNvSpPr>
                <a:spLocks noChangeShapeType="1"/>
              </p:cNvSpPr>
              <p:nvPr userDrawn="1"/>
            </p:nvSpPr>
            <p:spPr bwMode="auto">
              <a:xfrm>
                <a:off x="0" y="393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 name="Line 20"/>
              <p:cNvSpPr>
                <a:spLocks noChangeShapeType="1"/>
              </p:cNvSpPr>
              <p:nvPr userDrawn="1"/>
            </p:nvSpPr>
            <p:spPr bwMode="auto">
              <a:xfrm>
                <a:off x="0" y="3918"/>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 name="Line 21"/>
              <p:cNvSpPr>
                <a:spLocks noChangeShapeType="1"/>
              </p:cNvSpPr>
              <p:nvPr userDrawn="1"/>
            </p:nvSpPr>
            <p:spPr bwMode="auto">
              <a:xfrm>
                <a:off x="0" y="351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 name="Line 22"/>
              <p:cNvSpPr>
                <a:spLocks noChangeShapeType="1"/>
              </p:cNvSpPr>
              <p:nvPr userDrawn="1"/>
            </p:nvSpPr>
            <p:spPr bwMode="auto">
              <a:xfrm>
                <a:off x="0" y="354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 name="Line 23"/>
              <p:cNvSpPr>
                <a:spLocks noChangeShapeType="1"/>
              </p:cNvSpPr>
              <p:nvPr userDrawn="1"/>
            </p:nvSpPr>
            <p:spPr bwMode="auto">
              <a:xfrm>
                <a:off x="0" y="357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 name="Line 24"/>
              <p:cNvSpPr>
                <a:spLocks noChangeShapeType="1"/>
              </p:cNvSpPr>
              <p:nvPr userDrawn="1"/>
            </p:nvSpPr>
            <p:spPr bwMode="auto">
              <a:xfrm>
                <a:off x="0" y="3420"/>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 name="Line 25"/>
              <p:cNvSpPr>
                <a:spLocks noChangeShapeType="1"/>
              </p:cNvSpPr>
              <p:nvPr userDrawn="1"/>
            </p:nvSpPr>
            <p:spPr bwMode="auto">
              <a:xfrm>
                <a:off x="0" y="3372"/>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6"/>
              <p:cNvSpPr>
                <a:spLocks noChangeShapeType="1"/>
              </p:cNvSpPr>
              <p:nvPr userDrawn="1"/>
            </p:nvSpPr>
            <p:spPr bwMode="auto">
              <a:xfrm>
                <a:off x="0" y="3465"/>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7"/>
              <p:cNvSpPr>
                <a:spLocks noChangeShapeType="1"/>
              </p:cNvSpPr>
              <p:nvPr userDrawn="1"/>
            </p:nvSpPr>
            <p:spPr bwMode="auto">
              <a:xfrm>
                <a:off x="0" y="2973"/>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 name="Line 28"/>
              <p:cNvSpPr>
                <a:spLocks noChangeShapeType="1"/>
              </p:cNvSpPr>
              <p:nvPr userDrawn="1"/>
            </p:nvSpPr>
            <p:spPr bwMode="auto">
              <a:xfrm>
                <a:off x="0" y="294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 name="Line 29"/>
              <p:cNvSpPr>
                <a:spLocks noChangeShapeType="1"/>
              </p:cNvSpPr>
              <p:nvPr userDrawn="1"/>
            </p:nvSpPr>
            <p:spPr bwMode="auto">
              <a:xfrm>
                <a:off x="0" y="3327"/>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 name="Line 30"/>
              <p:cNvSpPr>
                <a:spLocks noChangeShapeType="1"/>
              </p:cNvSpPr>
              <p:nvPr userDrawn="1"/>
            </p:nvSpPr>
            <p:spPr bwMode="auto">
              <a:xfrm>
                <a:off x="0" y="3201"/>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1"/>
              <p:cNvSpPr>
                <a:spLocks noChangeShapeType="1"/>
              </p:cNvSpPr>
              <p:nvPr userDrawn="1"/>
            </p:nvSpPr>
            <p:spPr bwMode="auto">
              <a:xfrm>
                <a:off x="0" y="3120"/>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2"/>
              <p:cNvSpPr>
                <a:spLocks noChangeShapeType="1"/>
              </p:cNvSpPr>
              <p:nvPr userDrawn="1"/>
            </p:nvSpPr>
            <p:spPr bwMode="auto">
              <a:xfrm>
                <a:off x="0" y="3306"/>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3"/>
              <p:cNvSpPr>
                <a:spLocks noChangeShapeType="1"/>
              </p:cNvSpPr>
              <p:nvPr userDrawn="1"/>
            </p:nvSpPr>
            <p:spPr bwMode="auto">
              <a:xfrm>
                <a:off x="0" y="2994"/>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 name="Line 34"/>
              <p:cNvSpPr>
                <a:spLocks noChangeShapeType="1"/>
              </p:cNvSpPr>
              <p:nvPr userDrawn="1"/>
            </p:nvSpPr>
            <p:spPr bwMode="auto">
              <a:xfrm>
                <a:off x="0" y="3048"/>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7" name="Line 35"/>
              <p:cNvSpPr>
                <a:spLocks noChangeShapeType="1"/>
              </p:cNvSpPr>
              <p:nvPr userDrawn="1"/>
            </p:nvSpPr>
            <p:spPr bwMode="auto">
              <a:xfrm>
                <a:off x="0" y="3246"/>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 name="Line 36"/>
              <p:cNvSpPr>
                <a:spLocks noChangeShapeType="1"/>
              </p:cNvSpPr>
              <p:nvPr userDrawn="1"/>
            </p:nvSpPr>
            <p:spPr bwMode="auto">
              <a:xfrm>
                <a:off x="0" y="3225"/>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 name="Line 37"/>
              <p:cNvSpPr>
                <a:spLocks noChangeShapeType="1"/>
              </p:cNvSpPr>
              <p:nvPr userDrawn="1"/>
            </p:nvSpPr>
            <p:spPr bwMode="auto">
              <a:xfrm>
                <a:off x="0" y="2831"/>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38"/>
              <p:cNvSpPr>
                <a:spLocks noChangeShapeType="1"/>
              </p:cNvSpPr>
              <p:nvPr userDrawn="1"/>
            </p:nvSpPr>
            <p:spPr bwMode="auto">
              <a:xfrm>
                <a:off x="0" y="2750"/>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 name="Line 39"/>
              <p:cNvSpPr>
                <a:spLocks noChangeShapeType="1"/>
              </p:cNvSpPr>
              <p:nvPr userDrawn="1"/>
            </p:nvSpPr>
            <p:spPr bwMode="auto">
              <a:xfrm>
                <a:off x="0" y="2678"/>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2" name="Line 40"/>
              <p:cNvSpPr>
                <a:spLocks noChangeShapeType="1"/>
              </p:cNvSpPr>
              <p:nvPr userDrawn="1"/>
            </p:nvSpPr>
            <p:spPr bwMode="auto">
              <a:xfrm>
                <a:off x="0" y="2876"/>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 name="Line 41"/>
              <p:cNvSpPr>
                <a:spLocks noChangeShapeType="1"/>
              </p:cNvSpPr>
              <p:nvPr userDrawn="1"/>
            </p:nvSpPr>
            <p:spPr bwMode="auto">
              <a:xfrm>
                <a:off x="0" y="2855"/>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42"/>
              <p:cNvSpPr>
                <a:spLocks noChangeShapeType="1"/>
              </p:cNvSpPr>
              <p:nvPr userDrawn="1"/>
            </p:nvSpPr>
            <p:spPr bwMode="auto">
              <a:xfrm>
                <a:off x="0" y="2554"/>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5" name="Line 43"/>
              <p:cNvSpPr>
                <a:spLocks noChangeShapeType="1"/>
              </p:cNvSpPr>
              <p:nvPr userDrawn="1"/>
            </p:nvSpPr>
            <p:spPr bwMode="auto">
              <a:xfrm>
                <a:off x="0" y="2590"/>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 name="Line 44"/>
              <p:cNvSpPr>
                <a:spLocks noChangeShapeType="1"/>
              </p:cNvSpPr>
              <p:nvPr userDrawn="1"/>
            </p:nvSpPr>
            <p:spPr bwMode="auto">
              <a:xfrm>
                <a:off x="0" y="2623"/>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 name="Line 45"/>
              <p:cNvSpPr>
                <a:spLocks noChangeShapeType="1"/>
              </p:cNvSpPr>
              <p:nvPr userDrawn="1"/>
            </p:nvSpPr>
            <p:spPr bwMode="auto">
              <a:xfrm>
                <a:off x="0" y="2464"/>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 name="Line 46"/>
              <p:cNvSpPr>
                <a:spLocks noChangeShapeType="1"/>
              </p:cNvSpPr>
              <p:nvPr userDrawn="1"/>
            </p:nvSpPr>
            <p:spPr bwMode="auto">
              <a:xfrm>
                <a:off x="0" y="2416"/>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47"/>
              <p:cNvSpPr>
                <a:spLocks noChangeShapeType="1"/>
              </p:cNvSpPr>
              <p:nvPr userDrawn="1"/>
            </p:nvSpPr>
            <p:spPr bwMode="auto">
              <a:xfrm>
                <a:off x="0" y="250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48"/>
              <p:cNvSpPr>
                <a:spLocks noChangeShapeType="1"/>
              </p:cNvSpPr>
              <p:nvPr userDrawn="1"/>
            </p:nvSpPr>
            <p:spPr bwMode="auto">
              <a:xfrm>
                <a:off x="0" y="2371"/>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49"/>
              <p:cNvSpPr>
                <a:spLocks noChangeShapeType="1"/>
              </p:cNvSpPr>
              <p:nvPr userDrawn="1"/>
            </p:nvSpPr>
            <p:spPr bwMode="auto">
              <a:xfrm>
                <a:off x="0" y="2245"/>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50"/>
              <p:cNvSpPr>
                <a:spLocks noChangeShapeType="1"/>
              </p:cNvSpPr>
              <p:nvPr userDrawn="1"/>
            </p:nvSpPr>
            <p:spPr bwMode="auto">
              <a:xfrm>
                <a:off x="0" y="235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51"/>
              <p:cNvSpPr>
                <a:spLocks noChangeShapeType="1"/>
              </p:cNvSpPr>
              <p:nvPr userDrawn="1"/>
            </p:nvSpPr>
            <p:spPr bwMode="auto">
              <a:xfrm>
                <a:off x="0" y="2290"/>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 name="Line 52"/>
              <p:cNvSpPr>
                <a:spLocks noChangeShapeType="1"/>
              </p:cNvSpPr>
              <p:nvPr userDrawn="1"/>
            </p:nvSpPr>
            <p:spPr bwMode="auto">
              <a:xfrm>
                <a:off x="0" y="2269"/>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 name="Line 53"/>
              <p:cNvSpPr>
                <a:spLocks noChangeShapeType="1"/>
              </p:cNvSpPr>
              <p:nvPr userDrawn="1"/>
            </p:nvSpPr>
            <p:spPr bwMode="auto">
              <a:xfrm>
                <a:off x="0" y="213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 name="Line 54"/>
              <p:cNvSpPr>
                <a:spLocks noChangeShapeType="1"/>
              </p:cNvSpPr>
              <p:nvPr userDrawn="1"/>
            </p:nvSpPr>
            <p:spPr bwMode="auto">
              <a:xfrm>
                <a:off x="0" y="216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7" name="Line 55"/>
              <p:cNvSpPr>
                <a:spLocks noChangeShapeType="1"/>
              </p:cNvSpPr>
              <p:nvPr userDrawn="1"/>
            </p:nvSpPr>
            <p:spPr bwMode="auto">
              <a:xfrm>
                <a:off x="0" y="219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 name="Line 56"/>
              <p:cNvSpPr>
                <a:spLocks noChangeShapeType="1"/>
              </p:cNvSpPr>
              <p:nvPr userDrawn="1"/>
            </p:nvSpPr>
            <p:spPr bwMode="auto">
              <a:xfrm>
                <a:off x="0" y="2040"/>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9" name="Line 57"/>
              <p:cNvSpPr>
                <a:spLocks noChangeShapeType="1"/>
              </p:cNvSpPr>
              <p:nvPr userDrawn="1"/>
            </p:nvSpPr>
            <p:spPr bwMode="auto">
              <a:xfrm>
                <a:off x="0" y="1992"/>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 name="Line 58"/>
              <p:cNvSpPr>
                <a:spLocks noChangeShapeType="1"/>
              </p:cNvSpPr>
              <p:nvPr userDrawn="1"/>
            </p:nvSpPr>
            <p:spPr bwMode="auto">
              <a:xfrm>
                <a:off x="0" y="2085"/>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 name="Line 59"/>
              <p:cNvSpPr>
                <a:spLocks noChangeShapeType="1"/>
              </p:cNvSpPr>
              <p:nvPr userDrawn="1"/>
            </p:nvSpPr>
            <p:spPr bwMode="auto">
              <a:xfrm>
                <a:off x="0" y="1593"/>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 name="Line 60"/>
              <p:cNvSpPr>
                <a:spLocks noChangeShapeType="1"/>
              </p:cNvSpPr>
              <p:nvPr userDrawn="1"/>
            </p:nvSpPr>
            <p:spPr bwMode="auto">
              <a:xfrm>
                <a:off x="0" y="156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3" name="Line 61"/>
              <p:cNvSpPr>
                <a:spLocks noChangeShapeType="1"/>
              </p:cNvSpPr>
              <p:nvPr userDrawn="1"/>
            </p:nvSpPr>
            <p:spPr bwMode="auto">
              <a:xfrm>
                <a:off x="0" y="1947"/>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 name="Line 62"/>
              <p:cNvSpPr>
                <a:spLocks noChangeShapeType="1"/>
              </p:cNvSpPr>
              <p:nvPr userDrawn="1"/>
            </p:nvSpPr>
            <p:spPr bwMode="auto">
              <a:xfrm>
                <a:off x="0" y="1821"/>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5" name="Line 63"/>
              <p:cNvSpPr>
                <a:spLocks noChangeShapeType="1"/>
              </p:cNvSpPr>
              <p:nvPr userDrawn="1"/>
            </p:nvSpPr>
            <p:spPr bwMode="auto">
              <a:xfrm>
                <a:off x="0" y="1740"/>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 name="Line 64"/>
              <p:cNvSpPr>
                <a:spLocks noChangeShapeType="1"/>
              </p:cNvSpPr>
              <p:nvPr userDrawn="1"/>
            </p:nvSpPr>
            <p:spPr bwMode="auto">
              <a:xfrm>
                <a:off x="0" y="1926"/>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 name="Line 65"/>
              <p:cNvSpPr>
                <a:spLocks noChangeShapeType="1"/>
              </p:cNvSpPr>
              <p:nvPr userDrawn="1"/>
            </p:nvSpPr>
            <p:spPr bwMode="auto">
              <a:xfrm>
                <a:off x="0" y="1614"/>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 name="Line 66"/>
              <p:cNvSpPr>
                <a:spLocks noChangeShapeType="1"/>
              </p:cNvSpPr>
              <p:nvPr userDrawn="1"/>
            </p:nvSpPr>
            <p:spPr bwMode="auto">
              <a:xfrm>
                <a:off x="0" y="1668"/>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9" name="Line 67"/>
              <p:cNvSpPr>
                <a:spLocks noChangeShapeType="1"/>
              </p:cNvSpPr>
              <p:nvPr userDrawn="1"/>
            </p:nvSpPr>
            <p:spPr bwMode="auto">
              <a:xfrm>
                <a:off x="0" y="1866"/>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0" name="Line 68"/>
              <p:cNvSpPr>
                <a:spLocks noChangeShapeType="1"/>
              </p:cNvSpPr>
              <p:nvPr userDrawn="1"/>
            </p:nvSpPr>
            <p:spPr bwMode="auto">
              <a:xfrm>
                <a:off x="0" y="1845"/>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 name="Line 69"/>
              <p:cNvSpPr>
                <a:spLocks noChangeShapeType="1"/>
              </p:cNvSpPr>
              <p:nvPr userDrawn="1"/>
            </p:nvSpPr>
            <p:spPr bwMode="auto">
              <a:xfrm>
                <a:off x="0" y="1437"/>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2" name="Line 70"/>
              <p:cNvSpPr>
                <a:spLocks noChangeShapeType="1"/>
              </p:cNvSpPr>
              <p:nvPr userDrawn="1"/>
            </p:nvSpPr>
            <p:spPr bwMode="auto">
              <a:xfrm>
                <a:off x="0" y="1473"/>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3" name="Line 71"/>
              <p:cNvSpPr>
                <a:spLocks noChangeShapeType="1"/>
              </p:cNvSpPr>
              <p:nvPr userDrawn="1"/>
            </p:nvSpPr>
            <p:spPr bwMode="auto">
              <a:xfrm>
                <a:off x="0" y="1506"/>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4" name="Line 72"/>
              <p:cNvSpPr>
                <a:spLocks noChangeShapeType="1"/>
              </p:cNvSpPr>
              <p:nvPr userDrawn="1"/>
            </p:nvSpPr>
            <p:spPr bwMode="auto">
              <a:xfrm>
                <a:off x="0" y="1347"/>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 name="Line 73"/>
              <p:cNvSpPr>
                <a:spLocks noChangeShapeType="1"/>
              </p:cNvSpPr>
              <p:nvPr userDrawn="1"/>
            </p:nvSpPr>
            <p:spPr bwMode="auto">
              <a:xfrm>
                <a:off x="0" y="1392"/>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6" name="Line 74"/>
              <p:cNvSpPr>
                <a:spLocks noChangeShapeType="1"/>
              </p:cNvSpPr>
              <p:nvPr userDrawn="1"/>
            </p:nvSpPr>
            <p:spPr bwMode="auto">
              <a:xfrm>
                <a:off x="0" y="1016"/>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 name="Line 75"/>
              <p:cNvSpPr>
                <a:spLocks noChangeShapeType="1"/>
              </p:cNvSpPr>
              <p:nvPr userDrawn="1"/>
            </p:nvSpPr>
            <p:spPr bwMode="auto">
              <a:xfrm>
                <a:off x="0" y="989"/>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8" name="Line 76"/>
              <p:cNvSpPr>
                <a:spLocks noChangeShapeType="1"/>
              </p:cNvSpPr>
              <p:nvPr userDrawn="1"/>
            </p:nvSpPr>
            <p:spPr bwMode="auto">
              <a:xfrm>
                <a:off x="0" y="1244"/>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9" name="Line 77"/>
              <p:cNvSpPr>
                <a:spLocks noChangeShapeType="1"/>
              </p:cNvSpPr>
              <p:nvPr userDrawn="1"/>
            </p:nvSpPr>
            <p:spPr bwMode="auto">
              <a:xfrm>
                <a:off x="0" y="1163"/>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0" name="Line 78"/>
              <p:cNvSpPr>
                <a:spLocks noChangeShapeType="1"/>
              </p:cNvSpPr>
              <p:nvPr userDrawn="1"/>
            </p:nvSpPr>
            <p:spPr bwMode="auto">
              <a:xfrm>
                <a:off x="0" y="1037"/>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 name="Line 79"/>
              <p:cNvSpPr>
                <a:spLocks noChangeShapeType="1"/>
              </p:cNvSpPr>
              <p:nvPr userDrawn="1"/>
            </p:nvSpPr>
            <p:spPr bwMode="auto">
              <a:xfrm>
                <a:off x="0" y="1091"/>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 name="Line 80"/>
              <p:cNvSpPr>
                <a:spLocks noChangeShapeType="1"/>
              </p:cNvSpPr>
              <p:nvPr userDrawn="1"/>
            </p:nvSpPr>
            <p:spPr bwMode="auto">
              <a:xfrm>
                <a:off x="0" y="128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 name="Line 81"/>
              <p:cNvSpPr>
                <a:spLocks noChangeShapeType="1"/>
              </p:cNvSpPr>
              <p:nvPr userDrawn="1"/>
            </p:nvSpPr>
            <p:spPr bwMode="auto">
              <a:xfrm>
                <a:off x="0" y="1268"/>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4" name="Line 82"/>
              <p:cNvSpPr>
                <a:spLocks noChangeShapeType="1"/>
              </p:cNvSpPr>
              <p:nvPr userDrawn="1"/>
            </p:nvSpPr>
            <p:spPr bwMode="auto">
              <a:xfrm>
                <a:off x="0" y="86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5" name="Line 83"/>
              <p:cNvSpPr>
                <a:spLocks noChangeShapeType="1"/>
              </p:cNvSpPr>
              <p:nvPr userDrawn="1"/>
            </p:nvSpPr>
            <p:spPr bwMode="auto">
              <a:xfrm>
                <a:off x="0" y="896"/>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6" name="Line 84"/>
              <p:cNvSpPr>
                <a:spLocks noChangeShapeType="1"/>
              </p:cNvSpPr>
              <p:nvPr userDrawn="1"/>
            </p:nvSpPr>
            <p:spPr bwMode="auto">
              <a:xfrm>
                <a:off x="0" y="92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7" name="Line 85"/>
              <p:cNvSpPr>
                <a:spLocks noChangeShapeType="1"/>
              </p:cNvSpPr>
              <p:nvPr userDrawn="1"/>
            </p:nvSpPr>
            <p:spPr bwMode="auto">
              <a:xfrm>
                <a:off x="0" y="770"/>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8" name="Line 86"/>
              <p:cNvSpPr>
                <a:spLocks noChangeShapeType="1"/>
              </p:cNvSpPr>
              <p:nvPr userDrawn="1"/>
            </p:nvSpPr>
            <p:spPr bwMode="auto">
              <a:xfrm>
                <a:off x="0" y="815"/>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 name="Line 87"/>
              <p:cNvSpPr>
                <a:spLocks noChangeShapeType="1"/>
              </p:cNvSpPr>
              <p:nvPr userDrawn="1"/>
            </p:nvSpPr>
            <p:spPr bwMode="auto">
              <a:xfrm>
                <a:off x="0" y="718"/>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 name="Line 88"/>
              <p:cNvSpPr>
                <a:spLocks noChangeShapeType="1"/>
              </p:cNvSpPr>
              <p:nvPr userDrawn="1"/>
            </p:nvSpPr>
            <p:spPr bwMode="auto">
              <a:xfrm>
                <a:off x="0" y="646"/>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1" name="Line 89"/>
              <p:cNvSpPr>
                <a:spLocks noChangeShapeType="1"/>
              </p:cNvSpPr>
              <p:nvPr userDrawn="1"/>
            </p:nvSpPr>
            <p:spPr bwMode="auto">
              <a:xfrm>
                <a:off x="0" y="522"/>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 name="Line 90"/>
              <p:cNvSpPr>
                <a:spLocks noChangeShapeType="1"/>
              </p:cNvSpPr>
              <p:nvPr userDrawn="1"/>
            </p:nvSpPr>
            <p:spPr bwMode="auto">
              <a:xfrm>
                <a:off x="0" y="558"/>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3" name="Line 91"/>
              <p:cNvSpPr>
                <a:spLocks noChangeShapeType="1"/>
              </p:cNvSpPr>
              <p:nvPr userDrawn="1"/>
            </p:nvSpPr>
            <p:spPr bwMode="auto">
              <a:xfrm>
                <a:off x="0" y="591"/>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4" name="Line 92"/>
              <p:cNvSpPr>
                <a:spLocks noChangeShapeType="1"/>
              </p:cNvSpPr>
              <p:nvPr userDrawn="1"/>
            </p:nvSpPr>
            <p:spPr bwMode="auto">
              <a:xfrm>
                <a:off x="0" y="432"/>
                <a:ext cx="624"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5" name="Line 93"/>
              <p:cNvSpPr>
                <a:spLocks noChangeShapeType="1"/>
              </p:cNvSpPr>
              <p:nvPr userDrawn="1"/>
            </p:nvSpPr>
            <p:spPr bwMode="auto">
              <a:xfrm>
                <a:off x="0" y="384"/>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6" name="Line 94"/>
              <p:cNvSpPr>
                <a:spLocks noChangeShapeType="1"/>
              </p:cNvSpPr>
              <p:nvPr userDrawn="1"/>
            </p:nvSpPr>
            <p:spPr bwMode="auto">
              <a:xfrm>
                <a:off x="0" y="477"/>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7" name="Line 95"/>
              <p:cNvSpPr>
                <a:spLocks noChangeShapeType="1"/>
              </p:cNvSpPr>
              <p:nvPr userDrawn="1"/>
            </p:nvSpPr>
            <p:spPr bwMode="auto">
              <a:xfrm>
                <a:off x="0" y="339"/>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8" name="Line 96"/>
              <p:cNvSpPr>
                <a:spLocks noChangeShapeType="1"/>
              </p:cNvSpPr>
              <p:nvPr userDrawn="1"/>
            </p:nvSpPr>
            <p:spPr bwMode="auto">
              <a:xfrm>
                <a:off x="0" y="318"/>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9" name="Line 97"/>
              <p:cNvSpPr>
                <a:spLocks noChangeShapeType="1"/>
              </p:cNvSpPr>
              <p:nvPr userDrawn="1"/>
            </p:nvSpPr>
            <p:spPr bwMode="auto">
              <a:xfrm>
                <a:off x="0" y="258"/>
                <a:ext cx="624"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0" name="Line 98"/>
              <p:cNvSpPr>
                <a:spLocks noChangeShapeType="1"/>
              </p:cNvSpPr>
              <p:nvPr userDrawn="1"/>
            </p:nvSpPr>
            <p:spPr bwMode="auto">
              <a:xfrm>
                <a:off x="0" y="70"/>
                <a:ext cx="624"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1" name="Line 99"/>
              <p:cNvSpPr>
                <a:spLocks noChangeShapeType="1"/>
              </p:cNvSpPr>
              <p:nvPr userDrawn="1"/>
            </p:nvSpPr>
            <p:spPr bwMode="auto">
              <a:xfrm>
                <a:off x="0" y="43"/>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 name="Line 100"/>
              <p:cNvSpPr>
                <a:spLocks noChangeShapeType="1"/>
              </p:cNvSpPr>
              <p:nvPr userDrawn="1"/>
            </p:nvSpPr>
            <p:spPr bwMode="auto">
              <a:xfrm>
                <a:off x="0" y="91"/>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 name="Line 101"/>
              <p:cNvSpPr>
                <a:spLocks noChangeShapeType="1"/>
              </p:cNvSpPr>
              <p:nvPr userDrawn="1"/>
            </p:nvSpPr>
            <p:spPr bwMode="auto">
              <a:xfrm>
                <a:off x="0" y="145"/>
                <a:ext cx="624"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 name="Line 102"/>
              <p:cNvSpPr>
                <a:spLocks noChangeShapeType="1"/>
              </p:cNvSpPr>
              <p:nvPr userDrawn="1"/>
            </p:nvSpPr>
            <p:spPr bwMode="auto">
              <a:xfrm>
                <a:off x="0" y="202"/>
                <a:ext cx="624"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sp>
        <p:nvSpPr>
          <p:cNvPr id="105" name="Rectangle 108"/>
          <p:cNvSpPr>
            <a:spLocks noChangeArrowheads="1"/>
          </p:cNvSpPr>
          <p:nvPr/>
        </p:nvSpPr>
        <p:spPr bwMode="auto">
          <a:xfrm>
            <a:off x="3017838" y="2120900"/>
            <a:ext cx="5662612" cy="77788"/>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a:p>
        </p:txBody>
      </p:sp>
      <p:sp>
        <p:nvSpPr>
          <p:cNvPr id="106" name="Rectangle 109"/>
          <p:cNvSpPr>
            <a:spLocks noChangeArrowheads="1"/>
          </p:cNvSpPr>
          <p:nvPr/>
        </p:nvSpPr>
        <p:spPr bwMode="auto">
          <a:xfrm>
            <a:off x="1098550" y="862013"/>
            <a:ext cx="5662613" cy="777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gn="ctr" eaLnBrk="1" hangingPunct="1">
              <a:defRPr/>
            </a:pPr>
            <a:endParaRPr kumimoji="1" lang="en-US"/>
          </a:p>
        </p:txBody>
      </p:sp>
      <p:sp>
        <p:nvSpPr>
          <p:cNvPr id="143466" name="Rectangle 106"/>
          <p:cNvSpPr>
            <a:spLocks noGrp="1" noChangeArrowheads="1"/>
          </p:cNvSpPr>
          <p:nvPr>
            <p:ph type="ctrTitle"/>
          </p:nvPr>
        </p:nvSpPr>
        <p:spPr>
          <a:xfrm>
            <a:off x="1169988" y="1046163"/>
            <a:ext cx="7380287" cy="1012825"/>
          </a:xfrm>
        </p:spPr>
        <p:txBody>
          <a:bodyPr/>
          <a:lstStyle>
            <a:lvl1pPr>
              <a:defRPr sz="3200"/>
            </a:lvl1pPr>
          </a:lstStyle>
          <a:p>
            <a:r>
              <a:rPr lang="en-US"/>
              <a:t>Click to edit Master title style</a:t>
            </a:r>
          </a:p>
        </p:txBody>
      </p:sp>
      <p:sp>
        <p:nvSpPr>
          <p:cNvPr id="143467" name="Rectangle 107"/>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r>
              <a:rPr lang="en-US"/>
              <a:t>Click to edit Master subtitle style</a:t>
            </a:r>
          </a:p>
        </p:txBody>
      </p:sp>
      <p:sp>
        <p:nvSpPr>
          <p:cNvPr id="107" name="Rectangle 103"/>
          <p:cNvSpPr>
            <a:spLocks noGrp="1" noChangeArrowheads="1"/>
          </p:cNvSpPr>
          <p:nvPr>
            <p:ph type="dt" sz="half" idx="10"/>
          </p:nvPr>
        </p:nvSpPr>
        <p:spPr>
          <a:xfrm>
            <a:off x="1387475" y="6357938"/>
            <a:ext cx="1905000" cy="457200"/>
          </a:xfrm>
        </p:spPr>
        <p:txBody>
          <a:bodyPr/>
          <a:lstStyle>
            <a:lvl1pPr>
              <a:defRPr/>
            </a:lvl1pPr>
          </a:lstStyle>
          <a:p>
            <a:pPr>
              <a:defRPr/>
            </a:pPr>
            <a:endParaRPr lang="en-US"/>
          </a:p>
        </p:txBody>
      </p:sp>
      <p:sp>
        <p:nvSpPr>
          <p:cNvPr id="108" name="Rectangle 104"/>
          <p:cNvSpPr>
            <a:spLocks noGrp="1" noChangeArrowheads="1"/>
          </p:cNvSpPr>
          <p:nvPr>
            <p:ph type="ftr" sz="quarter" idx="11"/>
          </p:nvPr>
        </p:nvSpPr>
        <p:spPr>
          <a:xfrm>
            <a:off x="3722688" y="6357938"/>
            <a:ext cx="2271712" cy="457200"/>
          </a:xfrm>
        </p:spPr>
        <p:txBody>
          <a:bodyPr/>
          <a:lstStyle>
            <a:lvl1pPr>
              <a:defRPr/>
            </a:lvl1pPr>
          </a:lstStyle>
          <a:p>
            <a:pPr>
              <a:defRPr/>
            </a:pPr>
            <a:endParaRPr lang="en-US"/>
          </a:p>
        </p:txBody>
      </p:sp>
      <p:sp>
        <p:nvSpPr>
          <p:cNvPr id="109" name="Rectangle 105"/>
          <p:cNvSpPr>
            <a:spLocks noGrp="1" noChangeArrowheads="1"/>
          </p:cNvSpPr>
          <p:nvPr>
            <p:ph type="sldNum" sz="quarter" idx="12"/>
          </p:nvPr>
        </p:nvSpPr>
        <p:spPr>
          <a:xfrm>
            <a:off x="6464300" y="6361113"/>
            <a:ext cx="1906588" cy="457200"/>
          </a:xfrm>
        </p:spPr>
        <p:txBody>
          <a:bodyPr/>
          <a:lstStyle>
            <a:lvl1pPr>
              <a:defRPr/>
            </a:lvl1pPr>
          </a:lstStyle>
          <a:p>
            <a:pPr>
              <a:defRPr/>
            </a:pPr>
            <a:fld id="{D53E302C-AEB0-455D-9073-FB7E7F659D56}" type="slidenum">
              <a:rPr lang="en-US"/>
              <a:pPr>
                <a:defRPr/>
              </a:pPr>
              <a:t>‹#›</a:t>
            </a:fld>
            <a:endParaRPr lang="en-US"/>
          </a:p>
        </p:txBody>
      </p:sp>
    </p:spTree>
    <p:extLst>
      <p:ext uri="{BB962C8B-B14F-4D97-AF65-F5344CB8AC3E}">
        <p14:creationId xmlns:p14="http://schemas.microsoft.com/office/powerpoint/2010/main" val="7506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slide(fromLeft)">
                                      <p:cBhvr>
                                        <p:cTn id="7" dur="500"/>
                                        <p:tgtEl>
                                          <p:spTgt spid="106"/>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05"/>
                                        </p:tgtEl>
                                        <p:attrNameLst>
                                          <p:attrName>style.visibility</p:attrName>
                                        </p:attrNameLst>
                                      </p:cBhvr>
                                      <p:to>
                                        <p:strVal val="visible"/>
                                      </p:to>
                                    </p:set>
                                    <p:animEffect transition="in" filter="slide(fromRight)">
                                      <p:cBhvr>
                                        <p:cTn id="11"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utoUpdateAnimBg="0"/>
      <p:bldP spid="10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6" name="Rectangle 110"/>
          <p:cNvSpPr>
            <a:spLocks noGrp="1" noChangeArrowheads="1"/>
          </p:cNvSpPr>
          <p:nvPr>
            <p:ph type="sldNum" sz="quarter" idx="12"/>
          </p:nvPr>
        </p:nvSpPr>
        <p:spPr>
          <a:ln/>
        </p:spPr>
        <p:txBody>
          <a:bodyPr/>
          <a:lstStyle>
            <a:lvl1pPr>
              <a:defRPr/>
            </a:lvl1pPr>
          </a:lstStyle>
          <a:p>
            <a:pPr>
              <a:defRPr/>
            </a:pPr>
            <a:fld id="{D75897A6-BD00-4088-8586-16B5F91A08AC}" type="slidenum">
              <a:rPr lang="en-US"/>
              <a:pPr>
                <a:defRPr/>
              </a:pPr>
              <a:t>‹#›</a:t>
            </a:fld>
            <a:endParaRPr lang="en-US"/>
          </a:p>
        </p:txBody>
      </p:sp>
    </p:spTree>
    <p:extLst>
      <p:ext uri="{BB962C8B-B14F-4D97-AF65-F5344CB8AC3E}">
        <p14:creationId xmlns:p14="http://schemas.microsoft.com/office/powerpoint/2010/main" val="3696043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7200" y="609600"/>
            <a:ext cx="1989138" cy="50244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609600"/>
            <a:ext cx="5816600" cy="50244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6" name="Rectangle 110"/>
          <p:cNvSpPr>
            <a:spLocks noGrp="1" noChangeArrowheads="1"/>
          </p:cNvSpPr>
          <p:nvPr>
            <p:ph type="sldNum" sz="quarter" idx="12"/>
          </p:nvPr>
        </p:nvSpPr>
        <p:spPr>
          <a:ln/>
        </p:spPr>
        <p:txBody>
          <a:bodyPr/>
          <a:lstStyle>
            <a:lvl1pPr>
              <a:defRPr/>
            </a:lvl1pPr>
          </a:lstStyle>
          <a:p>
            <a:pPr>
              <a:defRPr/>
            </a:pPr>
            <a:fld id="{43746A0A-F365-4768-A601-47FDABA6FD69}" type="slidenum">
              <a:rPr lang="en-US"/>
              <a:pPr>
                <a:defRPr/>
              </a:pPr>
              <a:t>‹#›</a:t>
            </a:fld>
            <a:endParaRPr lang="en-US"/>
          </a:p>
        </p:txBody>
      </p:sp>
    </p:spTree>
    <p:extLst>
      <p:ext uri="{BB962C8B-B14F-4D97-AF65-F5344CB8AC3E}">
        <p14:creationId xmlns:p14="http://schemas.microsoft.com/office/powerpoint/2010/main" val="398361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6" name="Rectangle 110"/>
          <p:cNvSpPr>
            <a:spLocks noGrp="1" noChangeArrowheads="1"/>
          </p:cNvSpPr>
          <p:nvPr>
            <p:ph type="sldNum" sz="quarter" idx="12"/>
          </p:nvPr>
        </p:nvSpPr>
        <p:spPr>
          <a:ln/>
        </p:spPr>
        <p:txBody>
          <a:bodyPr/>
          <a:lstStyle>
            <a:lvl1pPr>
              <a:defRPr/>
            </a:lvl1pPr>
          </a:lstStyle>
          <a:p>
            <a:pPr>
              <a:defRPr/>
            </a:pPr>
            <a:fld id="{0F304329-CF72-4759-8387-1269B2CA24B1}" type="slidenum">
              <a:rPr lang="en-US"/>
              <a:pPr>
                <a:defRPr/>
              </a:pPr>
              <a:t>‹#›</a:t>
            </a:fld>
            <a:endParaRPr lang="en-US"/>
          </a:p>
        </p:txBody>
      </p:sp>
    </p:spTree>
    <p:extLst>
      <p:ext uri="{BB962C8B-B14F-4D97-AF65-F5344CB8AC3E}">
        <p14:creationId xmlns:p14="http://schemas.microsoft.com/office/powerpoint/2010/main" val="1443808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6" name="Rectangle 110"/>
          <p:cNvSpPr>
            <a:spLocks noGrp="1" noChangeArrowheads="1"/>
          </p:cNvSpPr>
          <p:nvPr>
            <p:ph type="sldNum" sz="quarter" idx="12"/>
          </p:nvPr>
        </p:nvSpPr>
        <p:spPr>
          <a:ln/>
        </p:spPr>
        <p:txBody>
          <a:bodyPr/>
          <a:lstStyle>
            <a:lvl1pPr>
              <a:defRPr/>
            </a:lvl1pPr>
          </a:lstStyle>
          <a:p>
            <a:pPr>
              <a:defRPr/>
            </a:pPr>
            <a:fld id="{FD26720F-A3C3-4699-B300-A965A73087C1}" type="slidenum">
              <a:rPr lang="en-US"/>
              <a:pPr>
                <a:defRPr/>
              </a:pPr>
              <a:t>‹#›</a:t>
            </a:fld>
            <a:endParaRPr lang="en-US"/>
          </a:p>
        </p:txBody>
      </p:sp>
    </p:spTree>
    <p:extLst>
      <p:ext uri="{BB962C8B-B14F-4D97-AF65-F5344CB8AC3E}">
        <p14:creationId xmlns:p14="http://schemas.microsoft.com/office/powerpoint/2010/main" val="3410737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752600"/>
            <a:ext cx="3902075" cy="3881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92675" y="1752600"/>
            <a:ext cx="3903663" cy="3881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7" name="Rectangle 110"/>
          <p:cNvSpPr>
            <a:spLocks noGrp="1" noChangeArrowheads="1"/>
          </p:cNvSpPr>
          <p:nvPr>
            <p:ph type="sldNum" sz="quarter" idx="12"/>
          </p:nvPr>
        </p:nvSpPr>
        <p:spPr>
          <a:ln/>
        </p:spPr>
        <p:txBody>
          <a:bodyPr/>
          <a:lstStyle>
            <a:lvl1pPr>
              <a:defRPr/>
            </a:lvl1pPr>
          </a:lstStyle>
          <a:p>
            <a:pPr>
              <a:defRPr/>
            </a:pPr>
            <a:fld id="{3BB68FA9-9244-47F0-8B94-C854DEE8C1D9}" type="slidenum">
              <a:rPr lang="en-US"/>
              <a:pPr>
                <a:defRPr/>
              </a:pPr>
              <a:t>‹#›</a:t>
            </a:fld>
            <a:endParaRPr lang="en-US"/>
          </a:p>
        </p:txBody>
      </p:sp>
    </p:spTree>
    <p:extLst>
      <p:ext uri="{BB962C8B-B14F-4D97-AF65-F5344CB8AC3E}">
        <p14:creationId xmlns:p14="http://schemas.microsoft.com/office/powerpoint/2010/main" val="3936577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8"/>
          <p:cNvSpPr>
            <a:spLocks noGrp="1" noChangeArrowheads="1"/>
          </p:cNvSpPr>
          <p:nvPr>
            <p:ph type="dt" sz="half" idx="10"/>
          </p:nvPr>
        </p:nvSpPr>
        <p:spPr>
          <a:ln/>
        </p:spPr>
        <p:txBody>
          <a:bodyPr/>
          <a:lstStyle>
            <a:lvl1pPr>
              <a:defRPr/>
            </a:lvl1pPr>
          </a:lstStyle>
          <a:p>
            <a:pPr>
              <a:defRPr/>
            </a:pPr>
            <a:endParaRPr lang="en-US"/>
          </a:p>
        </p:txBody>
      </p:sp>
      <p:sp>
        <p:nvSpPr>
          <p:cNvPr id="8"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9" name="Rectangle 110"/>
          <p:cNvSpPr>
            <a:spLocks noGrp="1" noChangeArrowheads="1"/>
          </p:cNvSpPr>
          <p:nvPr>
            <p:ph type="sldNum" sz="quarter" idx="12"/>
          </p:nvPr>
        </p:nvSpPr>
        <p:spPr>
          <a:ln/>
        </p:spPr>
        <p:txBody>
          <a:bodyPr/>
          <a:lstStyle>
            <a:lvl1pPr>
              <a:defRPr/>
            </a:lvl1pPr>
          </a:lstStyle>
          <a:p>
            <a:pPr>
              <a:defRPr/>
            </a:pPr>
            <a:fld id="{FE11BBE4-5B9F-471F-B171-F8E19C9DB490}" type="slidenum">
              <a:rPr lang="en-US"/>
              <a:pPr>
                <a:defRPr/>
              </a:pPr>
              <a:t>‹#›</a:t>
            </a:fld>
            <a:endParaRPr lang="en-US"/>
          </a:p>
        </p:txBody>
      </p:sp>
    </p:spTree>
    <p:extLst>
      <p:ext uri="{BB962C8B-B14F-4D97-AF65-F5344CB8AC3E}">
        <p14:creationId xmlns:p14="http://schemas.microsoft.com/office/powerpoint/2010/main" val="75948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8"/>
          <p:cNvSpPr>
            <a:spLocks noGrp="1" noChangeArrowheads="1"/>
          </p:cNvSpPr>
          <p:nvPr>
            <p:ph type="dt" sz="half" idx="10"/>
          </p:nvPr>
        </p:nvSpPr>
        <p:spPr>
          <a:ln/>
        </p:spPr>
        <p:txBody>
          <a:bodyPr/>
          <a:lstStyle>
            <a:lvl1pPr>
              <a:defRPr/>
            </a:lvl1pPr>
          </a:lstStyle>
          <a:p>
            <a:pPr>
              <a:defRPr/>
            </a:pPr>
            <a:endParaRPr lang="en-US"/>
          </a:p>
        </p:txBody>
      </p:sp>
      <p:sp>
        <p:nvSpPr>
          <p:cNvPr id="4"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5" name="Rectangle 110"/>
          <p:cNvSpPr>
            <a:spLocks noGrp="1" noChangeArrowheads="1"/>
          </p:cNvSpPr>
          <p:nvPr>
            <p:ph type="sldNum" sz="quarter" idx="12"/>
          </p:nvPr>
        </p:nvSpPr>
        <p:spPr>
          <a:ln/>
        </p:spPr>
        <p:txBody>
          <a:bodyPr/>
          <a:lstStyle>
            <a:lvl1pPr>
              <a:defRPr/>
            </a:lvl1pPr>
          </a:lstStyle>
          <a:p>
            <a:pPr>
              <a:defRPr/>
            </a:pPr>
            <a:fld id="{9D7E14C3-9595-46D6-8024-C64669DA23EF}" type="slidenum">
              <a:rPr lang="en-US"/>
              <a:pPr>
                <a:defRPr/>
              </a:pPr>
              <a:t>‹#›</a:t>
            </a:fld>
            <a:endParaRPr lang="en-US"/>
          </a:p>
        </p:txBody>
      </p:sp>
    </p:spTree>
    <p:extLst>
      <p:ext uri="{BB962C8B-B14F-4D97-AF65-F5344CB8AC3E}">
        <p14:creationId xmlns:p14="http://schemas.microsoft.com/office/powerpoint/2010/main" val="348287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8"/>
          <p:cNvSpPr>
            <a:spLocks noGrp="1" noChangeArrowheads="1"/>
          </p:cNvSpPr>
          <p:nvPr>
            <p:ph type="dt" sz="half" idx="10"/>
          </p:nvPr>
        </p:nvSpPr>
        <p:spPr>
          <a:ln/>
        </p:spPr>
        <p:txBody>
          <a:bodyPr/>
          <a:lstStyle>
            <a:lvl1pPr>
              <a:defRPr/>
            </a:lvl1pPr>
          </a:lstStyle>
          <a:p>
            <a:pPr>
              <a:defRPr/>
            </a:pPr>
            <a:endParaRPr lang="en-US"/>
          </a:p>
        </p:txBody>
      </p:sp>
      <p:sp>
        <p:nvSpPr>
          <p:cNvPr id="3"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4" name="Rectangle 110"/>
          <p:cNvSpPr>
            <a:spLocks noGrp="1" noChangeArrowheads="1"/>
          </p:cNvSpPr>
          <p:nvPr>
            <p:ph type="sldNum" sz="quarter" idx="12"/>
          </p:nvPr>
        </p:nvSpPr>
        <p:spPr>
          <a:ln/>
        </p:spPr>
        <p:txBody>
          <a:bodyPr/>
          <a:lstStyle>
            <a:lvl1pPr>
              <a:defRPr/>
            </a:lvl1pPr>
          </a:lstStyle>
          <a:p>
            <a:pPr>
              <a:defRPr/>
            </a:pPr>
            <a:fld id="{DC750A7B-0A0D-4640-8EAB-7345BB90AE12}" type="slidenum">
              <a:rPr lang="en-US"/>
              <a:pPr>
                <a:defRPr/>
              </a:pPr>
              <a:t>‹#›</a:t>
            </a:fld>
            <a:endParaRPr lang="en-US"/>
          </a:p>
        </p:txBody>
      </p:sp>
    </p:spTree>
    <p:extLst>
      <p:ext uri="{BB962C8B-B14F-4D97-AF65-F5344CB8AC3E}">
        <p14:creationId xmlns:p14="http://schemas.microsoft.com/office/powerpoint/2010/main" val="3769112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7" name="Rectangle 110"/>
          <p:cNvSpPr>
            <a:spLocks noGrp="1" noChangeArrowheads="1"/>
          </p:cNvSpPr>
          <p:nvPr>
            <p:ph type="sldNum" sz="quarter" idx="12"/>
          </p:nvPr>
        </p:nvSpPr>
        <p:spPr>
          <a:ln/>
        </p:spPr>
        <p:txBody>
          <a:bodyPr/>
          <a:lstStyle>
            <a:lvl1pPr>
              <a:defRPr/>
            </a:lvl1pPr>
          </a:lstStyle>
          <a:p>
            <a:pPr>
              <a:defRPr/>
            </a:pPr>
            <a:fld id="{70E3A7BD-2D3B-4BCA-9655-F3DA8FE8BEE9}" type="slidenum">
              <a:rPr lang="en-US"/>
              <a:pPr>
                <a:defRPr/>
              </a:pPr>
              <a:t>‹#›</a:t>
            </a:fld>
            <a:endParaRPr lang="en-US"/>
          </a:p>
        </p:txBody>
      </p:sp>
    </p:spTree>
    <p:extLst>
      <p:ext uri="{BB962C8B-B14F-4D97-AF65-F5344CB8AC3E}">
        <p14:creationId xmlns:p14="http://schemas.microsoft.com/office/powerpoint/2010/main" val="3349175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r>
              <a:rPr lang="en-US"/>
              <a:t>P.V. Viswanath</a:t>
            </a:r>
          </a:p>
        </p:txBody>
      </p:sp>
      <p:sp>
        <p:nvSpPr>
          <p:cNvPr id="7" name="Rectangle 110"/>
          <p:cNvSpPr>
            <a:spLocks noGrp="1" noChangeArrowheads="1"/>
          </p:cNvSpPr>
          <p:nvPr>
            <p:ph type="sldNum" sz="quarter" idx="12"/>
          </p:nvPr>
        </p:nvSpPr>
        <p:spPr>
          <a:ln/>
        </p:spPr>
        <p:txBody>
          <a:bodyPr/>
          <a:lstStyle>
            <a:lvl1pPr>
              <a:defRPr/>
            </a:lvl1pPr>
          </a:lstStyle>
          <a:p>
            <a:pPr>
              <a:defRPr/>
            </a:pPr>
            <a:fld id="{BAC75D5F-2AF8-441E-B962-764FDBD8ECBA}" type="slidenum">
              <a:rPr lang="en-US"/>
              <a:pPr>
                <a:defRPr/>
              </a:pPr>
              <a:t>‹#›</a:t>
            </a:fld>
            <a:endParaRPr lang="en-US"/>
          </a:p>
        </p:txBody>
      </p:sp>
    </p:spTree>
    <p:extLst>
      <p:ext uri="{BB962C8B-B14F-4D97-AF65-F5344CB8AC3E}">
        <p14:creationId xmlns:p14="http://schemas.microsoft.com/office/powerpoint/2010/main" val="3525806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3"/>
            </p:custDataLst>
            <p:extLst>
              <p:ext uri="{D42A27DB-BD31-4B8C-83A1-F6EECF244321}">
                <p14:modId xmlns:p14="http://schemas.microsoft.com/office/powerpoint/2010/main" val="34360679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395" imgH="394" progId="TCLayout.ActiveDocument.1">
                  <p:embed/>
                </p:oleObj>
              </mc:Choice>
              <mc:Fallback>
                <p:oleObj name="think-cell Slide" r:id="rId14" imgW="395" imgH="394" progId="TCLayout.ActiveDocument.1">
                  <p:embed/>
                  <p:pic>
                    <p:nvPicPr>
                      <p:cNvPr id="3" name="Object 2" hidden="1"/>
                      <p:cNvPicPr/>
                      <p:nvPr/>
                    </p:nvPicPr>
                    <p:blipFill>
                      <a:blip r:embed="rId15"/>
                      <a:stretch>
                        <a:fillRect/>
                      </a:stretch>
                    </p:blipFill>
                    <p:spPr>
                      <a:xfrm>
                        <a:off x="1588" y="1588"/>
                        <a:ext cx="1588" cy="1588"/>
                      </a:xfrm>
                      <a:prstGeom prst="rect">
                        <a:avLst/>
                      </a:prstGeom>
                    </p:spPr>
                  </p:pic>
                </p:oleObj>
              </mc:Fallback>
            </mc:AlternateContent>
          </a:graphicData>
        </a:graphic>
      </p:graphicFrame>
      <p:grpSp>
        <p:nvGrpSpPr>
          <p:cNvPr id="1026" name="Group 2"/>
          <p:cNvGrpSpPr>
            <a:grpSpLocks/>
          </p:cNvGrpSpPr>
          <p:nvPr/>
        </p:nvGrpSpPr>
        <p:grpSpPr bwMode="auto">
          <a:xfrm>
            <a:off x="0" y="-228600"/>
            <a:ext cx="8915400" cy="6713538"/>
            <a:chOff x="0" y="43"/>
            <a:chExt cx="5616" cy="4229"/>
          </a:xfrm>
        </p:grpSpPr>
        <p:grpSp>
          <p:nvGrpSpPr>
            <p:cNvPr id="1032" name="Group 3"/>
            <p:cNvGrpSpPr>
              <a:grpSpLocks/>
            </p:cNvGrpSpPr>
            <p:nvPr userDrawn="1"/>
          </p:nvGrpSpPr>
          <p:grpSpPr bwMode="auto">
            <a:xfrm>
              <a:off x="0" y="43"/>
              <a:ext cx="408" cy="4229"/>
              <a:chOff x="0" y="43"/>
              <a:chExt cx="5760" cy="4229"/>
            </a:xfrm>
          </p:grpSpPr>
          <p:sp>
            <p:nvSpPr>
              <p:cNvPr id="1038" name="Line 4"/>
              <p:cNvSpPr>
                <a:spLocks noChangeShapeType="1"/>
              </p:cNvSpPr>
              <p:nvPr userDrawn="1"/>
            </p:nvSpPr>
            <p:spPr bwMode="auto">
              <a:xfrm>
                <a:off x="0" y="420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39" name="Line 5"/>
              <p:cNvSpPr>
                <a:spLocks noChangeShapeType="1"/>
              </p:cNvSpPr>
              <p:nvPr userDrawn="1"/>
            </p:nvSpPr>
            <p:spPr bwMode="auto">
              <a:xfrm>
                <a:off x="0" y="42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0" name="Line 6"/>
              <p:cNvSpPr>
                <a:spLocks noChangeShapeType="1"/>
              </p:cNvSpPr>
              <p:nvPr userDrawn="1"/>
            </p:nvSpPr>
            <p:spPr bwMode="auto">
              <a:xfrm>
                <a:off x="0" y="427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1" name="Line 7"/>
              <p:cNvSpPr>
                <a:spLocks noChangeShapeType="1"/>
              </p:cNvSpPr>
              <p:nvPr userDrawn="1"/>
            </p:nvSpPr>
            <p:spPr bwMode="auto">
              <a:xfrm>
                <a:off x="0" y="4113"/>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2" name="Line 8"/>
              <p:cNvSpPr>
                <a:spLocks noChangeShapeType="1"/>
              </p:cNvSpPr>
              <p:nvPr userDrawn="1"/>
            </p:nvSpPr>
            <p:spPr bwMode="auto">
              <a:xfrm>
                <a:off x="0" y="406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3" name="Line 9"/>
              <p:cNvSpPr>
                <a:spLocks noChangeShapeType="1"/>
              </p:cNvSpPr>
              <p:nvPr userDrawn="1"/>
            </p:nvSpPr>
            <p:spPr bwMode="auto">
              <a:xfrm>
                <a:off x="0" y="41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4" name="Line 10"/>
              <p:cNvSpPr>
                <a:spLocks noChangeShapeType="1"/>
              </p:cNvSpPr>
              <p:nvPr userDrawn="1"/>
            </p:nvSpPr>
            <p:spPr bwMode="auto">
              <a:xfrm>
                <a:off x="0" y="366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5" name="Line 11"/>
              <p:cNvSpPr>
                <a:spLocks noChangeShapeType="1"/>
              </p:cNvSpPr>
              <p:nvPr userDrawn="1"/>
            </p:nvSpPr>
            <p:spPr bwMode="auto">
              <a:xfrm>
                <a:off x="0" y="363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6" name="Line 12"/>
              <p:cNvSpPr>
                <a:spLocks noChangeShapeType="1"/>
              </p:cNvSpPr>
              <p:nvPr userDrawn="1"/>
            </p:nvSpPr>
            <p:spPr bwMode="auto">
              <a:xfrm>
                <a:off x="0" y="402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7" name="Line 13"/>
              <p:cNvSpPr>
                <a:spLocks noChangeShapeType="1"/>
              </p:cNvSpPr>
              <p:nvPr userDrawn="1"/>
            </p:nvSpPr>
            <p:spPr bwMode="auto">
              <a:xfrm>
                <a:off x="0" y="389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8" name="Line 14"/>
              <p:cNvSpPr>
                <a:spLocks noChangeShapeType="1"/>
              </p:cNvSpPr>
              <p:nvPr userDrawn="1"/>
            </p:nvSpPr>
            <p:spPr bwMode="auto">
              <a:xfrm>
                <a:off x="0" y="381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49" name="Line 15"/>
              <p:cNvSpPr>
                <a:spLocks noChangeShapeType="1"/>
              </p:cNvSpPr>
              <p:nvPr userDrawn="1"/>
            </p:nvSpPr>
            <p:spPr bwMode="auto">
              <a:xfrm>
                <a:off x="0" y="399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0" name="Line 16"/>
              <p:cNvSpPr>
                <a:spLocks noChangeShapeType="1"/>
              </p:cNvSpPr>
              <p:nvPr userDrawn="1"/>
            </p:nvSpPr>
            <p:spPr bwMode="auto">
              <a:xfrm>
                <a:off x="0" y="368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1" name="Line 17"/>
              <p:cNvSpPr>
                <a:spLocks noChangeShapeType="1"/>
              </p:cNvSpPr>
              <p:nvPr userDrawn="1"/>
            </p:nvSpPr>
            <p:spPr bwMode="auto">
              <a:xfrm>
                <a:off x="0" y="374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2" name="Line 18"/>
              <p:cNvSpPr>
                <a:spLocks noChangeShapeType="1"/>
              </p:cNvSpPr>
              <p:nvPr userDrawn="1"/>
            </p:nvSpPr>
            <p:spPr bwMode="auto">
              <a:xfrm>
                <a:off x="0" y="39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3" name="Line 19"/>
              <p:cNvSpPr>
                <a:spLocks noChangeShapeType="1"/>
              </p:cNvSpPr>
              <p:nvPr userDrawn="1"/>
            </p:nvSpPr>
            <p:spPr bwMode="auto">
              <a:xfrm>
                <a:off x="0" y="39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4" name="Line 20"/>
              <p:cNvSpPr>
                <a:spLocks noChangeShapeType="1"/>
              </p:cNvSpPr>
              <p:nvPr userDrawn="1"/>
            </p:nvSpPr>
            <p:spPr bwMode="auto">
              <a:xfrm>
                <a:off x="0" y="351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5" name="Line 21"/>
              <p:cNvSpPr>
                <a:spLocks noChangeShapeType="1"/>
              </p:cNvSpPr>
              <p:nvPr userDrawn="1"/>
            </p:nvSpPr>
            <p:spPr bwMode="auto">
              <a:xfrm>
                <a:off x="0" y="35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6" name="Line 22"/>
              <p:cNvSpPr>
                <a:spLocks noChangeShapeType="1"/>
              </p:cNvSpPr>
              <p:nvPr userDrawn="1"/>
            </p:nvSpPr>
            <p:spPr bwMode="auto">
              <a:xfrm>
                <a:off x="0" y="357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7" name="Line 23"/>
              <p:cNvSpPr>
                <a:spLocks noChangeShapeType="1"/>
              </p:cNvSpPr>
              <p:nvPr userDrawn="1"/>
            </p:nvSpPr>
            <p:spPr bwMode="auto">
              <a:xfrm>
                <a:off x="0" y="342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8" name="Line 24"/>
              <p:cNvSpPr>
                <a:spLocks noChangeShapeType="1"/>
              </p:cNvSpPr>
              <p:nvPr userDrawn="1"/>
            </p:nvSpPr>
            <p:spPr bwMode="auto">
              <a:xfrm>
                <a:off x="0" y="337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59" name="Line 25"/>
              <p:cNvSpPr>
                <a:spLocks noChangeShapeType="1"/>
              </p:cNvSpPr>
              <p:nvPr userDrawn="1"/>
            </p:nvSpPr>
            <p:spPr bwMode="auto">
              <a:xfrm>
                <a:off x="0" y="346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0" name="Line 26"/>
              <p:cNvSpPr>
                <a:spLocks noChangeShapeType="1"/>
              </p:cNvSpPr>
              <p:nvPr userDrawn="1"/>
            </p:nvSpPr>
            <p:spPr bwMode="auto">
              <a:xfrm>
                <a:off x="0" y="297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1" name="Line 27"/>
              <p:cNvSpPr>
                <a:spLocks noChangeShapeType="1"/>
              </p:cNvSpPr>
              <p:nvPr userDrawn="1"/>
            </p:nvSpPr>
            <p:spPr bwMode="auto">
              <a:xfrm>
                <a:off x="0" y="294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2" name="Line 28"/>
              <p:cNvSpPr>
                <a:spLocks noChangeShapeType="1"/>
              </p:cNvSpPr>
              <p:nvPr userDrawn="1"/>
            </p:nvSpPr>
            <p:spPr bwMode="auto">
              <a:xfrm>
                <a:off x="0" y="332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3" name="Line 29"/>
              <p:cNvSpPr>
                <a:spLocks noChangeShapeType="1"/>
              </p:cNvSpPr>
              <p:nvPr userDrawn="1"/>
            </p:nvSpPr>
            <p:spPr bwMode="auto">
              <a:xfrm>
                <a:off x="0" y="320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4" name="Line 30"/>
              <p:cNvSpPr>
                <a:spLocks noChangeShapeType="1"/>
              </p:cNvSpPr>
              <p:nvPr userDrawn="1"/>
            </p:nvSpPr>
            <p:spPr bwMode="auto">
              <a:xfrm>
                <a:off x="0" y="312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5" name="Line 31"/>
              <p:cNvSpPr>
                <a:spLocks noChangeShapeType="1"/>
              </p:cNvSpPr>
              <p:nvPr userDrawn="1"/>
            </p:nvSpPr>
            <p:spPr bwMode="auto">
              <a:xfrm>
                <a:off x="0" y="330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6" name="Line 32"/>
              <p:cNvSpPr>
                <a:spLocks noChangeShapeType="1"/>
              </p:cNvSpPr>
              <p:nvPr userDrawn="1"/>
            </p:nvSpPr>
            <p:spPr bwMode="auto">
              <a:xfrm>
                <a:off x="0" y="299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7" name="Line 33"/>
              <p:cNvSpPr>
                <a:spLocks noChangeShapeType="1"/>
              </p:cNvSpPr>
              <p:nvPr userDrawn="1"/>
            </p:nvSpPr>
            <p:spPr bwMode="auto">
              <a:xfrm>
                <a:off x="0" y="304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8" name="Line 34"/>
              <p:cNvSpPr>
                <a:spLocks noChangeShapeType="1"/>
              </p:cNvSpPr>
              <p:nvPr userDrawn="1"/>
            </p:nvSpPr>
            <p:spPr bwMode="auto">
              <a:xfrm>
                <a:off x="0" y="324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69" name="Line 35"/>
              <p:cNvSpPr>
                <a:spLocks noChangeShapeType="1"/>
              </p:cNvSpPr>
              <p:nvPr userDrawn="1"/>
            </p:nvSpPr>
            <p:spPr bwMode="auto">
              <a:xfrm>
                <a:off x="0" y="322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0" name="Line 36"/>
              <p:cNvSpPr>
                <a:spLocks noChangeShapeType="1"/>
              </p:cNvSpPr>
              <p:nvPr userDrawn="1"/>
            </p:nvSpPr>
            <p:spPr bwMode="auto">
              <a:xfrm>
                <a:off x="0" y="283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1" name="Line 37"/>
              <p:cNvSpPr>
                <a:spLocks noChangeShapeType="1"/>
              </p:cNvSpPr>
              <p:nvPr userDrawn="1"/>
            </p:nvSpPr>
            <p:spPr bwMode="auto">
              <a:xfrm>
                <a:off x="0" y="275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2" name="Line 38"/>
              <p:cNvSpPr>
                <a:spLocks noChangeShapeType="1"/>
              </p:cNvSpPr>
              <p:nvPr userDrawn="1"/>
            </p:nvSpPr>
            <p:spPr bwMode="auto">
              <a:xfrm>
                <a:off x="0" y="267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3" name="Line 39"/>
              <p:cNvSpPr>
                <a:spLocks noChangeShapeType="1"/>
              </p:cNvSpPr>
              <p:nvPr userDrawn="1"/>
            </p:nvSpPr>
            <p:spPr bwMode="auto">
              <a:xfrm>
                <a:off x="0" y="287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4" name="Line 40"/>
              <p:cNvSpPr>
                <a:spLocks noChangeShapeType="1"/>
              </p:cNvSpPr>
              <p:nvPr userDrawn="1"/>
            </p:nvSpPr>
            <p:spPr bwMode="auto">
              <a:xfrm>
                <a:off x="0" y="285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5" name="Line 41"/>
              <p:cNvSpPr>
                <a:spLocks noChangeShapeType="1"/>
              </p:cNvSpPr>
              <p:nvPr userDrawn="1"/>
            </p:nvSpPr>
            <p:spPr bwMode="auto">
              <a:xfrm>
                <a:off x="0" y="2554"/>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6" name="Line 42"/>
              <p:cNvSpPr>
                <a:spLocks noChangeShapeType="1"/>
              </p:cNvSpPr>
              <p:nvPr userDrawn="1"/>
            </p:nvSpPr>
            <p:spPr bwMode="auto">
              <a:xfrm>
                <a:off x="0" y="2590"/>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7" name="Line 43"/>
              <p:cNvSpPr>
                <a:spLocks noChangeShapeType="1"/>
              </p:cNvSpPr>
              <p:nvPr userDrawn="1"/>
            </p:nvSpPr>
            <p:spPr bwMode="auto">
              <a:xfrm>
                <a:off x="0" y="2623"/>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8" name="Line 44"/>
              <p:cNvSpPr>
                <a:spLocks noChangeShapeType="1"/>
              </p:cNvSpPr>
              <p:nvPr userDrawn="1"/>
            </p:nvSpPr>
            <p:spPr bwMode="auto">
              <a:xfrm>
                <a:off x="0" y="246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79" name="Line 45"/>
              <p:cNvSpPr>
                <a:spLocks noChangeShapeType="1"/>
              </p:cNvSpPr>
              <p:nvPr userDrawn="1"/>
            </p:nvSpPr>
            <p:spPr bwMode="auto">
              <a:xfrm>
                <a:off x="0" y="241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0" name="Line 46"/>
              <p:cNvSpPr>
                <a:spLocks noChangeShapeType="1"/>
              </p:cNvSpPr>
              <p:nvPr userDrawn="1"/>
            </p:nvSpPr>
            <p:spPr bwMode="auto">
              <a:xfrm>
                <a:off x="0" y="250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1" name="Line 47"/>
              <p:cNvSpPr>
                <a:spLocks noChangeShapeType="1"/>
              </p:cNvSpPr>
              <p:nvPr userDrawn="1"/>
            </p:nvSpPr>
            <p:spPr bwMode="auto">
              <a:xfrm>
                <a:off x="0" y="237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2" name="Line 48"/>
              <p:cNvSpPr>
                <a:spLocks noChangeShapeType="1"/>
              </p:cNvSpPr>
              <p:nvPr userDrawn="1"/>
            </p:nvSpPr>
            <p:spPr bwMode="auto">
              <a:xfrm>
                <a:off x="0" y="2245"/>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3" name="Line 49"/>
              <p:cNvSpPr>
                <a:spLocks noChangeShapeType="1"/>
              </p:cNvSpPr>
              <p:nvPr userDrawn="1"/>
            </p:nvSpPr>
            <p:spPr bwMode="auto">
              <a:xfrm>
                <a:off x="0" y="235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4" name="Line 50"/>
              <p:cNvSpPr>
                <a:spLocks noChangeShapeType="1"/>
              </p:cNvSpPr>
              <p:nvPr userDrawn="1"/>
            </p:nvSpPr>
            <p:spPr bwMode="auto">
              <a:xfrm>
                <a:off x="0" y="2290"/>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5" name="Line 51"/>
              <p:cNvSpPr>
                <a:spLocks noChangeShapeType="1"/>
              </p:cNvSpPr>
              <p:nvPr userDrawn="1"/>
            </p:nvSpPr>
            <p:spPr bwMode="auto">
              <a:xfrm>
                <a:off x="0" y="2269"/>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6" name="Line 52"/>
              <p:cNvSpPr>
                <a:spLocks noChangeShapeType="1"/>
              </p:cNvSpPr>
              <p:nvPr userDrawn="1"/>
            </p:nvSpPr>
            <p:spPr bwMode="auto">
              <a:xfrm>
                <a:off x="0" y="213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7" name="Line 53"/>
              <p:cNvSpPr>
                <a:spLocks noChangeShapeType="1"/>
              </p:cNvSpPr>
              <p:nvPr userDrawn="1"/>
            </p:nvSpPr>
            <p:spPr bwMode="auto">
              <a:xfrm>
                <a:off x="0" y="21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8" name="Line 54"/>
              <p:cNvSpPr>
                <a:spLocks noChangeShapeType="1"/>
              </p:cNvSpPr>
              <p:nvPr userDrawn="1"/>
            </p:nvSpPr>
            <p:spPr bwMode="auto">
              <a:xfrm>
                <a:off x="0" y="219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89" name="Line 55"/>
              <p:cNvSpPr>
                <a:spLocks noChangeShapeType="1"/>
              </p:cNvSpPr>
              <p:nvPr userDrawn="1"/>
            </p:nvSpPr>
            <p:spPr bwMode="auto">
              <a:xfrm>
                <a:off x="0" y="204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0" name="Line 56"/>
              <p:cNvSpPr>
                <a:spLocks noChangeShapeType="1"/>
              </p:cNvSpPr>
              <p:nvPr userDrawn="1"/>
            </p:nvSpPr>
            <p:spPr bwMode="auto">
              <a:xfrm>
                <a:off x="0" y="1992"/>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1" name="Line 57"/>
              <p:cNvSpPr>
                <a:spLocks noChangeShapeType="1"/>
              </p:cNvSpPr>
              <p:nvPr userDrawn="1"/>
            </p:nvSpPr>
            <p:spPr bwMode="auto">
              <a:xfrm>
                <a:off x="0" y="208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2" name="Line 58"/>
              <p:cNvSpPr>
                <a:spLocks noChangeShapeType="1"/>
              </p:cNvSpPr>
              <p:nvPr userDrawn="1"/>
            </p:nvSpPr>
            <p:spPr bwMode="auto">
              <a:xfrm>
                <a:off x="0" y="1593"/>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3" name="Line 59"/>
              <p:cNvSpPr>
                <a:spLocks noChangeShapeType="1"/>
              </p:cNvSpPr>
              <p:nvPr userDrawn="1"/>
            </p:nvSpPr>
            <p:spPr bwMode="auto">
              <a:xfrm>
                <a:off x="0" y="156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4" name="Line 60"/>
              <p:cNvSpPr>
                <a:spLocks noChangeShapeType="1"/>
              </p:cNvSpPr>
              <p:nvPr userDrawn="1"/>
            </p:nvSpPr>
            <p:spPr bwMode="auto">
              <a:xfrm>
                <a:off x="0" y="194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5" name="Line 61"/>
              <p:cNvSpPr>
                <a:spLocks noChangeShapeType="1"/>
              </p:cNvSpPr>
              <p:nvPr userDrawn="1"/>
            </p:nvSpPr>
            <p:spPr bwMode="auto">
              <a:xfrm>
                <a:off x="0" y="1821"/>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6" name="Line 62"/>
              <p:cNvSpPr>
                <a:spLocks noChangeShapeType="1"/>
              </p:cNvSpPr>
              <p:nvPr userDrawn="1"/>
            </p:nvSpPr>
            <p:spPr bwMode="auto">
              <a:xfrm>
                <a:off x="0" y="1740"/>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7" name="Line 63"/>
              <p:cNvSpPr>
                <a:spLocks noChangeShapeType="1"/>
              </p:cNvSpPr>
              <p:nvPr userDrawn="1"/>
            </p:nvSpPr>
            <p:spPr bwMode="auto">
              <a:xfrm>
                <a:off x="0" y="192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8" name="Line 64"/>
              <p:cNvSpPr>
                <a:spLocks noChangeShapeType="1"/>
              </p:cNvSpPr>
              <p:nvPr userDrawn="1"/>
            </p:nvSpPr>
            <p:spPr bwMode="auto">
              <a:xfrm>
                <a:off x="0" y="161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99" name="Line 65"/>
              <p:cNvSpPr>
                <a:spLocks noChangeShapeType="1"/>
              </p:cNvSpPr>
              <p:nvPr userDrawn="1"/>
            </p:nvSpPr>
            <p:spPr bwMode="auto">
              <a:xfrm>
                <a:off x="0" y="166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0" name="Line 66"/>
              <p:cNvSpPr>
                <a:spLocks noChangeShapeType="1"/>
              </p:cNvSpPr>
              <p:nvPr userDrawn="1"/>
            </p:nvSpPr>
            <p:spPr bwMode="auto">
              <a:xfrm>
                <a:off x="0" y="186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1" name="Line 67"/>
              <p:cNvSpPr>
                <a:spLocks noChangeShapeType="1"/>
              </p:cNvSpPr>
              <p:nvPr userDrawn="1"/>
            </p:nvSpPr>
            <p:spPr bwMode="auto">
              <a:xfrm>
                <a:off x="0" y="1845"/>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2" name="Line 68"/>
              <p:cNvSpPr>
                <a:spLocks noChangeShapeType="1"/>
              </p:cNvSpPr>
              <p:nvPr userDrawn="1"/>
            </p:nvSpPr>
            <p:spPr bwMode="auto">
              <a:xfrm>
                <a:off x="0" y="1437"/>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3" name="Line 69"/>
              <p:cNvSpPr>
                <a:spLocks noChangeShapeType="1"/>
              </p:cNvSpPr>
              <p:nvPr userDrawn="1"/>
            </p:nvSpPr>
            <p:spPr bwMode="auto">
              <a:xfrm>
                <a:off x="0" y="147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4" name="Line 70"/>
              <p:cNvSpPr>
                <a:spLocks noChangeShapeType="1"/>
              </p:cNvSpPr>
              <p:nvPr userDrawn="1"/>
            </p:nvSpPr>
            <p:spPr bwMode="auto">
              <a:xfrm>
                <a:off x="0" y="1506"/>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5" name="Line 71"/>
              <p:cNvSpPr>
                <a:spLocks noChangeShapeType="1"/>
              </p:cNvSpPr>
              <p:nvPr userDrawn="1"/>
            </p:nvSpPr>
            <p:spPr bwMode="auto">
              <a:xfrm>
                <a:off x="0" y="1347"/>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6" name="Line 72"/>
              <p:cNvSpPr>
                <a:spLocks noChangeShapeType="1"/>
              </p:cNvSpPr>
              <p:nvPr userDrawn="1"/>
            </p:nvSpPr>
            <p:spPr bwMode="auto">
              <a:xfrm>
                <a:off x="0" y="1392"/>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7" name="Line 73"/>
              <p:cNvSpPr>
                <a:spLocks noChangeShapeType="1"/>
              </p:cNvSpPr>
              <p:nvPr userDrawn="1"/>
            </p:nvSpPr>
            <p:spPr bwMode="auto">
              <a:xfrm>
                <a:off x="0" y="1016"/>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8" name="Line 74"/>
              <p:cNvSpPr>
                <a:spLocks noChangeShapeType="1"/>
              </p:cNvSpPr>
              <p:nvPr userDrawn="1"/>
            </p:nvSpPr>
            <p:spPr bwMode="auto">
              <a:xfrm>
                <a:off x="0" y="989"/>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09" name="Line 75"/>
              <p:cNvSpPr>
                <a:spLocks noChangeShapeType="1"/>
              </p:cNvSpPr>
              <p:nvPr userDrawn="1"/>
            </p:nvSpPr>
            <p:spPr bwMode="auto">
              <a:xfrm>
                <a:off x="0" y="1244"/>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0" name="Line 76"/>
              <p:cNvSpPr>
                <a:spLocks noChangeShapeType="1"/>
              </p:cNvSpPr>
              <p:nvPr userDrawn="1"/>
            </p:nvSpPr>
            <p:spPr bwMode="auto">
              <a:xfrm>
                <a:off x="0" y="1163"/>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1" name="Line 77"/>
              <p:cNvSpPr>
                <a:spLocks noChangeShapeType="1"/>
              </p:cNvSpPr>
              <p:nvPr userDrawn="1"/>
            </p:nvSpPr>
            <p:spPr bwMode="auto">
              <a:xfrm>
                <a:off x="0" y="1037"/>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2" name="Line 78"/>
              <p:cNvSpPr>
                <a:spLocks noChangeShapeType="1"/>
              </p:cNvSpPr>
              <p:nvPr userDrawn="1"/>
            </p:nvSpPr>
            <p:spPr bwMode="auto">
              <a:xfrm>
                <a:off x="0" y="10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3" name="Line 79"/>
              <p:cNvSpPr>
                <a:spLocks noChangeShapeType="1"/>
              </p:cNvSpPr>
              <p:nvPr userDrawn="1"/>
            </p:nvSpPr>
            <p:spPr bwMode="auto">
              <a:xfrm>
                <a:off x="0" y="128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4" name="Line 80"/>
              <p:cNvSpPr>
                <a:spLocks noChangeShapeType="1"/>
              </p:cNvSpPr>
              <p:nvPr userDrawn="1"/>
            </p:nvSpPr>
            <p:spPr bwMode="auto">
              <a:xfrm>
                <a:off x="0" y="126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5" name="Line 81"/>
              <p:cNvSpPr>
                <a:spLocks noChangeShapeType="1"/>
              </p:cNvSpPr>
              <p:nvPr userDrawn="1"/>
            </p:nvSpPr>
            <p:spPr bwMode="auto">
              <a:xfrm>
                <a:off x="0" y="86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6" name="Line 82"/>
              <p:cNvSpPr>
                <a:spLocks noChangeShapeType="1"/>
              </p:cNvSpPr>
              <p:nvPr userDrawn="1"/>
            </p:nvSpPr>
            <p:spPr bwMode="auto">
              <a:xfrm>
                <a:off x="0" y="896"/>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7" name="Line 83"/>
              <p:cNvSpPr>
                <a:spLocks noChangeShapeType="1"/>
              </p:cNvSpPr>
              <p:nvPr userDrawn="1"/>
            </p:nvSpPr>
            <p:spPr bwMode="auto">
              <a:xfrm>
                <a:off x="0" y="92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8" name="Line 84"/>
              <p:cNvSpPr>
                <a:spLocks noChangeShapeType="1"/>
              </p:cNvSpPr>
              <p:nvPr userDrawn="1"/>
            </p:nvSpPr>
            <p:spPr bwMode="auto">
              <a:xfrm>
                <a:off x="0" y="770"/>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19" name="Line 85"/>
              <p:cNvSpPr>
                <a:spLocks noChangeShapeType="1"/>
              </p:cNvSpPr>
              <p:nvPr userDrawn="1"/>
            </p:nvSpPr>
            <p:spPr bwMode="auto">
              <a:xfrm>
                <a:off x="0" y="815"/>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0" name="Line 86"/>
              <p:cNvSpPr>
                <a:spLocks noChangeShapeType="1"/>
              </p:cNvSpPr>
              <p:nvPr userDrawn="1"/>
            </p:nvSpPr>
            <p:spPr bwMode="auto">
              <a:xfrm>
                <a:off x="0" y="718"/>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1" name="Line 87"/>
              <p:cNvSpPr>
                <a:spLocks noChangeShapeType="1"/>
              </p:cNvSpPr>
              <p:nvPr userDrawn="1"/>
            </p:nvSpPr>
            <p:spPr bwMode="auto">
              <a:xfrm>
                <a:off x="0" y="646"/>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2" name="Line 88"/>
              <p:cNvSpPr>
                <a:spLocks noChangeShapeType="1"/>
              </p:cNvSpPr>
              <p:nvPr userDrawn="1"/>
            </p:nvSpPr>
            <p:spPr bwMode="auto">
              <a:xfrm>
                <a:off x="0" y="522"/>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3" name="Line 89"/>
              <p:cNvSpPr>
                <a:spLocks noChangeShapeType="1"/>
              </p:cNvSpPr>
              <p:nvPr userDrawn="1"/>
            </p:nvSpPr>
            <p:spPr bwMode="auto">
              <a:xfrm>
                <a:off x="0" y="558"/>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4" name="Line 90"/>
              <p:cNvSpPr>
                <a:spLocks noChangeShapeType="1"/>
              </p:cNvSpPr>
              <p:nvPr userDrawn="1"/>
            </p:nvSpPr>
            <p:spPr bwMode="auto">
              <a:xfrm>
                <a:off x="0" y="591"/>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5" name="Line 91"/>
              <p:cNvSpPr>
                <a:spLocks noChangeShapeType="1"/>
              </p:cNvSpPr>
              <p:nvPr userDrawn="1"/>
            </p:nvSpPr>
            <p:spPr bwMode="auto">
              <a:xfrm>
                <a:off x="0" y="432"/>
                <a:ext cx="5760" cy="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6" name="Line 92"/>
              <p:cNvSpPr>
                <a:spLocks noChangeShapeType="1"/>
              </p:cNvSpPr>
              <p:nvPr userDrawn="1"/>
            </p:nvSpPr>
            <p:spPr bwMode="auto">
              <a:xfrm>
                <a:off x="0" y="384"/>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 name="Line 93"/>
              <p:cNvSpPr>
                <a:spLocks noChangeShapeType="1"/>
              </p:cNvSpPr>
              <p:nvPr userDrawn="1"/>
            </p:nvSpPr>
            <p:spPr bwMode="auto">
              <a:xfrm>
                <a:off x="0" y="477"/>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8" name="Line 94"/>
              <p:cNvSpPr>
                <a:spLocks noChangeShapeType="1"/>
              </p:cNvSpPr>
              <p:nvPr userDrawn="1"/>
            </p:nvSpPr>
            <p:spPr bwMode="auto">
              <a:xfrm>
                <a:off x="0" y="339"/>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9" name="Line 95"/>
              <p:cNvSpPr>
                <a:spLocks noChangeShapeType="1"/>
              </p:cNvSpPr>
              <p:nvPr userDrawn="1"/>
            </p:nvSpPr>
            <p:spPr bwMode="auto">
              <a:xfrm>
                <a:off x="0" y="318"/>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0" name="Line 96"/>
              <p:cNvSpPr>
                <a:spLocks noChangeShapeType="1"/>
              </p:cNvSpPr>
              <p:nvPr userDrawn="1"/>
            </p:nvSpPr>
            <p:spPr bwMode="auto">
              <a:xfrm>
                <a:off x="0" y="258"/>
                <a:ext cx="5760"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1" name="Line 97"/>
              <p:cNvSpPr>
                <a:spLocks noChangeShapeType="1"/>
              </p:cNvSpPr>
              <p:nvPr userDrawn="1"/>
            </p:nvSpPr>
            <p:spPr bwMode="auto">
              <a:xfrm>
                <a:off x="0" y="70"/>
                <a:ext cx="57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2" name="Line 98"/>
              <p:cNvSpPr>
                <a:spLocks noChangeShapeType="1"/>
              </p:cNvSpPr>
              <p:nvPr userDrawn="1"/>
            </p:nvSpPr>
            <p:spPr bwMode="auto">
              <a:xfrm>
                <a:off x="0" y="43"/>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3" name="Line 99"/>
              <p:cNvSpPr>
                <a:spLocks noChangeShapeType="1"/>
              </p:cNvSpPr>
              <p:nvPr userDrawn="1"/>
            </p:nvSpPr>
            <p:spPr bwMode="auto">
              <a:xfrm>
                <a:off x="0" y="91"/>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4" name="Line 100"/>
              <p:cNvSpPr>
                <a:spLocks noChangeShapeType="1"/>
              </p:cNvSpPr>
              <p:nvPr userDrawn="1"/>
            </p:nvSpPr>
            <p:spPr bwMode="auto">
              <a:xfrm>
                <a:off x="0" y="145"/>
                <a:ext cx="5760" cy="0"/>
              </a:xfrm>
              <a:prstGeom prst="line">
                <a:avLst/>
              </a:prstGeom>
              <a:noFill/>
              <a:ln w="127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35" name="Line 101"/>
              <p:cNvSpPr>
                <a:spLocks noChangeShapeType="1"/>
              </p:cNvSpPr>
              <p:nvPr userDrawn="1"/>
            </p:nvSpPr>
            <p:spPr bwMode="auto">
              <a:xfrm>
                <a:off x="0" y="202"/>
                <a:ext cx="57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033" name="Group 102"/>
            <p:cNvGrpSpPr>
              <a:grpSpLocks/>
            </p:cNvGrpSpPr>
            <p:nvPr userDrawn="1"/>
          </p:nvGrpSpPr>
          <p:grpSpPr bwMode="auto">
            <a:xfrm>
              <a:off x="400" y="205"/>
              <a:ext cx="5216" cy="1123"/>
              <a:chOff x="400" y="205"/>
              <a:chExt cx="5216" cy="1123"/>
            </a:xfrm>
          </p:grpSpPr>
          <p:sp>
            <p:nvSpPr>
              <p:cNvPr id="1034" name="Rectangle 103"/>
              <p:cNvSpPr>
                <a:spLocks noChangeArrowheads="1"/>
              </p:cNvSpPr>
              <p:nvPr userDrawn="1"/>
            </p:nvSpPr>
            <p:spPr bwMode="auto">
              <a:xfrm>
                <a:off x="557" y="205"/>
                <a:ext cx="313" cy="91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a:p>
            </p:txBody>
          </p:sp>
          <p:sp>
            <p:nvSpPr>
              <p:cNvPr id="1035" name="Rectangle 104"/>
              <p:cNvSpPr>
                <a:spLocks noChangeArrowheads="1"/>
              </p:cNvSpPr>
              <p:nvPr userDrawn="1"/>
            </p:nvSpPr>
            <p:spPr bwMode="auto">
              <a:xfrm>
                <a:off x="400" y="288"/>
                <a:ext cx="3567" cy="4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a:p>
            </p:txBody>
          </p:sp>
          <p:sp>
            <p:nvSpPr>
              <p:cNvPr id="1036" name="Rectangle 105"/>
              <p:cNvSpPr>
                <a:spLocks noChangeArrowheads="1"/>
              </p:cNvSpPr>
              <p:nvPr userDrawn="1"/>
            </p:nvSpPr>
            <p:spPr bwMode="auto">
              <a:xfrm>
                <a:off x="4599" y="1115"/>
                <a:ext cx="929" cy="2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a:p>
            </p:txBody>
          </p:sp>
          <p:sp>
            <p:nvSpPr>
              <p:cNvPr id="1037" name="Rectangle 106"/>
              <p:cNvSpPr>
                <a:spLocks noChangeArrowheads="1"/>
              </p:cNvSpPr>
              <p:nvPr userDrawn="1"/>
            </p:nvSpPr>
            <p:spPr bwMode="auto">
              <a:xfrm>
                <a:off x="2049" y="1211"/>
                <a:ext cx="3567" cy="4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eaLnBrk="1" hangingPunct="1">
                  <a:defRPr/>
                </a:pPr>
                <a:endParaRPr lang="en-US"/>
              </a:p>
            </p:txBody>
          </p:sp>
        </p:grpSp>
      </p:grpSp>
      <p:sp>
        <p:nvSpPr>
          <p:cNvPr id="1027" name="Rectangle 107"/>
          <p:cNvSpPr>
            <a:spLocks noGrp="1" noChangeArrowheads="1"/>
          </p:cNvSpPr>
          <p:nvPr>
            <p:ph type="body" idx="1"/>
          </p:nvPr>
        </p:nvSpPr>
        <p:spPr bwMode="auto">
          <a:xfrm>
            <a:off x="838200" y="1752600"/>
            <a:ext cx="7958138" cy="388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2444" name="Rectangle 108"/>
          <p:cNvSpPr>
            <a:spLocks noGrp="1" noChangeArrowheads="1"/>
          </p:cNvSpPr>
          <p:nvPr>
            <p:ph type="dt" sz="half" idx="2"/>
          </p:nvPr>
        </p:nvSpPr>
        <p:spPr bwMode="auto">
          <a:xfrm>
            <a:off x="809625"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solidFill>
                  <a:schemeClr val="folHlink"/>
                </a:solidFill>
              </a:defRPr>
            </a:lvl1pPr>
          </a:lstStyle>
          <a:p>
            <a:pPr>
              <a:defRPr/>
            </a:pPr>
            <a:endParaRPr lang="en-US"/>
          </a:p>
        </p:txBody>
      </p:sp>
      <p:sp>
        <p:nvSpPr>
          <p:cNvPr id="142445" name="Rectangle 109"/>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solidFill>
                  <a:schemeClr val="folHlink"/>
                </a:solidFill>
              </a:defRPr>
            </a:lvl1pPr>
          </a:lstStyle>
          <a:p>
            <a:pPr>
              <a:defRPr/>
            </a:pPr>
            <a:r>
              <a:rPr lang="en-US"/>
              <a:t>P.V. Viswanath</a:t>
            </a:r>
          </a:p>
        </p:txBody>
      </p:sp>
      <p:sp>
        <p:nvSpPr>
          <p:cNvPr id="142446" name="Rectangle 110"/>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solidFill>
                  <a:schemeClr val="folHlink"/>
                </a:solidFill>
              </a:defRPr>
            </a:lvl1pPr>
          </a:lstStyle>
          <a:p>
            <a:pPr>
              <a:defRPr/>
            </a:pPr>
            <a:fld id="{D6250D57-E7AB-4DFB-AE05-9C1A7121C421}" type="slidenum">
              <a:rPr lang="en-US"/>
              <a:pPr>
                <a:defRPr/>
              </a:pPr>
              <a:t>‹#›</a:t>
            </a:fld>
            <a:endParaRPr lang="en-US"/>
          </a:p>
        </p:txBody>
      </p:sp>
      <p:sp>
        <p:nvSpPr>
          <p:cNvPr id="1031" name="Rectangle 111"/>
          <p:cNvSpPr>
            <a:spLocks noGrp="1" noChangeArrowheads="1"/>
          </p:cNvSpPr>
          <p:nvPr>
            <p:ph type="title"/>
          </p:nvPr>
        </p:nvSpPr>
        <p:spPr bwMode="auto">
          <a:xfrm>
            <a:off x="1371600" y="609600"/>
            <a:ext cx="73787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853"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hf hdr="0" dt="0"/>
  <p:txStyles>
    <p:titleStyle>
      <a:lvl1pPr algn="ctr" rtl="0" eaLnBrk="0" fontAlgn="base" hangingPunct="0">
        <a:lnSpc>
          <a:spcPct val="85000"/>
        </a:lnSpc>
        <a:spcBef>
          <a:spcPct val="0"/>
        </a:spcBef>
        <a:spcAft>
          <a:spcPct val="0"/>
        </a:spcAft>
        <a:defRPr sz="3600">
          <a:solidFill>
            <a:schemeClr val="tx2"/>
          </a:solidFill>
          <a:latin typeface="+mj-lt"/>
          <a:ea typeface="+mj-ea"/>
          <a:cs typeface="+mj-cs"/>
        </a:defRPr>
      </a:lvl1pPr>
      <a:lvl2pPr algn="ctr" rtl="0" eaLnBrk="0" fontAlgn="base" hangingPunct="0">
        <a:lnSpc>
          <a:spcPct val="85000"/>
        </a:lnSpc>
        <a:spcBef>
          <a:spcPct val="0"/>
        </a:spcBef>
        <a:spcAft>
          <a:spcPct val="0"/>
        </a:spcAft>
        <a:defRPr sz="3600">
          <a:solidFill>
            <a:schemeClr val="tx2"/>
          </a:solidFill>
          <a:latin typeface="Times New Roman" pitchFamily="18" charset="0"/>
          <a:cs typeface="Times New Roman" pitchFamily="18" charset="0"/>
        </a:defRPr>
      </a:lvl2pPr>
      <a:lvl3pPr algn="ctr" rtl="0" eaLnBrk="0" fontAlgn="base" hangingPunct="0">
        <a:lnSpc>
          <a:spcPct val="85000"/>
        </a:lnSpc>
        <a:spcBef>
          <a:spcPct val="0"/>
        </a:spcBef>
        <a:spcAft>
          <a:spcPct val="0"/>
        </a:spcAft>
        <a:defRPr sz="3600">
          <a:solidFill>
            <a:schemeClr val="tx2"/>
          </a:solidFill>
          <a:latin typeface="Times New Roman" pitchFamily="18" charset="0"/>
          <a:cs typeface="Times New Roman" pitchFamily="18" charset="0"/>
        </a:defRPr>
      </a:lvl3pPr>
      <a:lvl4pPr algn="ctr" rtl="0" eaLnBrk="0" fontAlgn="base" hangingPunct="0">
        <a:lnSpc>
          <a:spcPct val="85000"/>
        </a:lnSpc>
        <a:spcBef>
          <a:spcPct val="0"/>
        </a:spcBef>
        <a:spcAft>
          <a:spcPct val="0"/>
        </a:spcAft>
        <a:defRPr sz="3600">
          <a:solidFill>
            <a:schemeClr val="tx2"/>
          </a:solidFill>
          <a:latin typeface="Times New Roman" pitchFamily="18" charset="0"/>
          <a:cs typeface="Times New Roman" pitchFamily="18" charset="0"/>
        </a:defRPr>
      </a:lvl4pPr>
      <a:lvl5pPr algn="ctr" rtl="0" eaLnBrk="0" fontAlgn="base" hangingPunct="0">
        <a:lnSpc>
          <a:spcPct val="85000"/>
        </a:lnSpc>
        <a:spcBef>
          <a:spcPct val="0"/>
        </a:spcBef>
        <a:spcAft>
          <a:spcPct val="0"/>
        </a:spcAft>
        <a:defRPr sz="3600">
          <a:solidFill>
            <a:schemeClr val="tx2"/>
          </a:solidFill>
          <a:latin typeface="Times New Roman" pitchFamily="18" charset="0"/>
          <a:cs typeface="Times New Roman" pitchFamily="18" charset="0"/>
        </a:defRPr>
      </a:lvl5pPr>
      <a:lvl6pPr marL="457200" algn="ctr" rtl="0" fontAlgn="base">
        <a:lnSpc>
          <a:spcPct val="85000"/>
        </a:lnSpc>
        <a:spcBef>
          <a:spcPct val="0"/>
        </a:spcBef>
        <a:spcAft>
          <a:spcPct val="0"/>
        </a:spcAft>
        <a:defRPr sz="3600">
          <a:solidFill>
            <a:schemeClr val="tx2"/>
          </a:solidFill>
          <a:latin typeface="Times New Roman" pitchFamily="18" charset="0"/>
          <a:cs typeface="Times New Roman" pitchFamily="18" charset="0"/>
        </a:defRPr>
      </a:lvl6pPr>
      <a:lvl7pPr marL="914400" algn="ctr" rtl="0" fontAlgn="base">
        <a:lnSpc>
          <a:spcPct val="85000"/>
        </a:lnSpc>
        <a:spcBef>
          <a:spcPct val="0"/>
        </a:spcBef>
        <a:spcAft>
          <a:spcPct val="0"/>
        </a:spcAft>
        <a:defRPr sz="3600">
          <a:solidFill>
            <a:schemeClr val="tx2"/>
          </a:solidFill>
          <a:latin typeface="Times New Roman" pitchFamily="18" charset="0"/>
          <a:cs typeface="Times New Roman" pitchFamily="18" charset="0"/>
        </a:defRPr>
      </a:lvl7pPr>
      <a:lvl8pPr marL="1371600" algn="ctr" rtl="0" fontAlgn="base">
        <a:lnSpc>
          <a:spcPct val="85000"/>
        </a:lnSpc>
        <a:spcBef>
          <a:spcPct val="0"/>
        </a:spcBef>
        <a:spcAft>
          <a:spcPct val="0"/>
        </a:spcAft>
        <a:defRPr sz="3600">
          <a:solidFill>
            <a:schemeClr val="tx2"/>
          </a:solidFill>
          <a:latin typeface="Times New Roman" pitchFamily="18" charset="0"/>
          <a:cs typeface="Times New Roman" pitchFamily="18" charset="0"/>
        </a:defRPr>
      </a:lvl8pPr>
      <a:lvl9pPr marL="1828800" algn="ctr" rtl="0" fontAlgn="base">
        <a:lnSpc>
          <a:spcPct val="85000"/>
        </a:lnSpc>
        <a:spcBef>
          <a:spcPct val="0"/>
        </a:spcBef>
        <a:spcAft>
          <a:spcPct val="0"/>
        </a:spcAft>
        <a:defRPr sz="36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Wingdings" panose="05000000000000000000" pitchFamily="2" charset="2"/>
        <a:buChar char="w"/>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anose="05000000000000000000" pitchFamily="2" charset="2"/>
        <a:buChar char="n"/>
        <a:defRPr sz="2400">
          <a:solidFill>
            <a:schemeClr val="tx1"/>
          </a:solidFill>
          <a:latin typeface="+mn-lt"/>
          <a:cs typeface="+mn-cs"/>
        </a:defRPr>
      </a:lvl2pPr>
      <a:lvl3pPr marL="1085850" indent="-228600" algn="l" rtl="0" eaLnBrk="0" fontAlgn="base" hangingPunct="0">
        <a:spcBef>
          <a:spcPct val="20000"/>
        </a:spcBef>
        <a:spcAft>
          <a:spcPct val="0"/>
        </a:spcAft>
        <a:buClr>
          <a:schemeClr val="accent2"/>
        </a:buClr>
        <a:buSzPct val="65000"/>
        <a:buFont typeface="Wingdings" panose="05000000000000000000" pitchFamily="2" charset="2"/>
        <a:buChar char="l"/>
        <a:defRPr sz="2000">
          <a:solidFill>
            <a:schemeClr val="tx1"/>
          </a:solidFill>
          <a:latin typeface="+mn-lt"/>
          <a:cs typeface="+mn-cs"/>
        </a:defRPr>
      </a:lvl3pPr>
      <a:lvl4pPr marL="1428750" indent="-228600" algn="l" rtl="0" eaLnBrk="0" fontAlgn="base" hangingPunct="0">
        <a:spcBef>
          <a:spcPct val="20000"/>
        </a:spcBef>
        <a:spcAft>
          <a:spcPct val="0"/>
        </a:spcAft>
        <a:buClr>
          <a:schemeClr val="accent2"/>
        </a:buClr>
        <a:buSzPct val="85000"/>
        <a:buFont typeface="Wingdings" panose="05000000000000000000" pitchFamily="2" charset="2"/>
        <a:buChar char="w"/>
        <a:defRPr>
          <a:solidFill>
            <a:schemeClr val="tx1"/>
          </a:solidFill>
          <a:latin typeface="+mn-lt"/>
          <a:cs typeface="+mn-cs"/>
        </a:defRPr>
      </a:lvl4pPr>
      <a:lvl5pPr marL="1771650" indent="-228600" algn="l" rtl="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mn-lt"/>
          <a:cs typeface="+mn-cs"/>
        </a:defRPr>
      </a:lvl5pPr>
      <a:lvl6pPr marL="2228850" indent="-228600" algn="l" rtl="0" fontAlgn="base">
        <a:spcBef>
          <a:spcPct val="20000"/>
        </a:spcBef>
        <a:spcAft>
          <a:spcPct val="0"/>
        </a:spcAft>
        <a:buClr>
          <a:schemeClr val="accent2"/>
        </a:buClr>
        <a:buSzPct val="80000"/>
        <a:buFont typeface="Wingdings" pitchFamily="2" charset="2"/>
        <a:buChar char="§"/>
        <a:defRPr sz="1400">
          <a:solidFill>
            <a:schemeClr val="tx1"/>
          </a:solidFill>
          <a:latin typeface="+mn-lt"/>
          <a:cs typeface="+mn-cs"/>
        </a:defRPr>
      </a:lvl6pPr>
      <a:lvl7pPr marL="2686050" indent="-228600" algn="l" rtl="0" fontAlgn="base">
        <a:spcBef>
          <a:spcPct val="20000"/>
        </a:spcBef>
        <a:spcAft>
          <a:spcPct val="0"/>
        </a:spcAft>
        <a:buClr>
          <a:schemeClr val="accent2"/>
        </a:buClr>
        <a:buSzPct val="80000"/>
        <a:buFont typeface="Wingdings" pitchFamily="2" charset="2"/>
        <a:buChar char="§"/>
        <a:defRPr sz="1400">
          <a:solidFill>
            <a:schemeClr val="tx1"/>
          </a:solidFill>
          <a:latin typeface="+mn-lt"/>
          <a:cs typeface="+mn-cs"/>
        </a:defRPr>
      </a:lvl7pPr>
      <a:lvl8pPr marL="3143250" indent="-228600" algn="l" rtl="0" fontAlgn="base">
        <a:spcBef>
          <a:spcPct val="20000"/>
        </a:spcBef>
        <a:spcAft>
          <a:spcPct val="0"/>
        </a:spcAft>
        <a:buClr>
          <a:schemeClr val="accent2"/>
        </a:buClr>
        <a:buSzPct val="80000"/>
        <a:buFont typeface="Wingdings" pitchFamily="2" charset="2"/>
        <a:buChar char="§"/>
        <a:defRPr sz="1400">
          <a:solidFill>
            <a:schemeClr val="tx1"/>
          </a:solidFill>
          <a:latin typeface="+mn-lt"/>
          <a:cs typeface="+mn-cs"/>
        </a:defRPr>
      </a:lvl8pPr>
      <a:lvl9pPr marL="3600450" indent="-228600" algn="l" rtl="0" fontAlgn="base">
        <a:spcBef>
          <a:spcPct val="20000"/>
        </a:spcBef>
        <a:spcAft>
          <a:spcPct val="0"/>
        </a:spcAft>
        <a:buClr>
          <a:schemeClr val="accent2"/>
        </a:buClr>
        <a:buSzPct val="80000"/>
        <a:buFont typeface="Wingdings" pitchFamily="2" charset="2"/>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hyperlink" Target="https://www.theclearinghouse.org/payment-systems/-/media/4143b0e4c558457491e053ae652fcbc9.svg" TargetMode="External"/><Relationship Id="rId4" Type="http://schemas.openxmlformats.org/officeDocument/2006/relationships/image" Target="../media/image1.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proquest.umi.com/pqdweb?RQT=572&amp;VType=PQD&amp;VName=PQD&amp;VInst=PROD&amp;pmid=24512&amp;pcid=18394791&amp;SrchMode=3" TargetMode="External"/><Relationship Id="rId5" Type="http://schemas.openxmlformats.org/officeDocument/2006/relationships/hyperlink" Target="http://proquest.umi.com/pqdweb?RQT=318&amp;pmid=24512&amp;TS=1232577318&amp;clientId=2088&amp;VInst=PROD&amp;VName=PQD&amp;VType=PQD" TargetMode="External"/><Relationship Id="rId4" Type="http://schemas.openxmlformats.org/officeDocument/2006/relationships/hyperlink" Target="http://proquest.umi.com/pqdweb?index=2&amp;did=1039095841&amp;CSP=11537&amp;SrchMode=2&amp;sid=2&amp;Fmt=4&amp;VInst=PROD&amp;VType=PQD&amp;RQT=590&amp;VName=PQD&amp;TS=1232577318&amp;clientId=2088"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hyperlink" Target="http://snrfilms.com/film-financing/" TargetMode="External"/><Relationship Id="rId4" Type="http://schemas.openxmlformats.org/officeDocument/2006/relationships/image" Target="../media/image1.e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em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hyperlink" Target="http://en.wikipedia.org/wiki/Adverse_selection" TargetMode="External"/><Relationship Id="rId5" Type="http://schemas.openxmlformats.org/officeDocument/2006/relationships/image" Target="../media/image1.emf"/><Relationship Id="rId4" Type="http://schemas.openxmlformats.org/officeDocument/2006/relationships/oleObject" Target="../embeddings/oleObject10.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e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hyperlink" Target="http://en.wikipedia.org/wiki/Insurance" TargetMode="External"/><Relationship Id="rId5" Type="http://schemas.openxmlformats.org/officeDocument/2006/relationships/hyperlink" Target="http://en.wikipedia.org/wiki/Moral_hazard" TargetMode="External"/><Relationship Id="rId4" Type="http://schemas.openxmlformats.org/officeDocument/2006/relationships/image" Target="../media/image1.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3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e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p:spPr>
        <p:txBody>
          <a:bodyPr lIns="90487" tIns="44450" rIns="90487" bIns="44450"/>
          <a:lstStyle/>
          <a:p>
            <a:pPr eaLnBrk="1" hangingPunct="1"/>
            <a:r>
              <a:rPr lang="en-US" altLang="en-US" sz="4000" dirty="0"/>
              <a:t>Financial System, Markets and Institutions</a:t>
            </a:r>
          </a:p>
        </p:txBody>
      </p:sp>
      <p:sp>
        <p:nvSpPr>
          <p:cNvPr id="4099" name="Rectangle 3"/>
          <p:cNvSpPr>
            <a:spLocks noGrp="1" noChangeArrowheads="1"/>
          </p:cNvSpPr>
          <p:nvPr>
            <p:ph type="subTitle" idx="1"/>
          </p:nvPr>
        </p:nvSpPr>
        <p:spPr>
          <a:noFill/>
        </p:spPr>
        <p:txBody>
          <a:bodyPr lIns="90487" tIns="44450" rIns="90487" bIns="44450"/>
          <a:lstStyle/>
          <a:p>
            <a:pPr marL="342900" indent="-342900" eaLnBrk="1" hangingPunct="1"/>
            <a:r>
              <a:rPr lang="en-US" altLang="en-US" dirty="0"/>
              <a:t>P.V. Viswanath</a:t>
            </a:r>
          </a:p>
          <a:p>
            <a:pPr marL="342900" indent="-342900" eaLnBrk="1" hangingPunct="1"/>
            <a:endParaRPr lang="en-US" altLang="en-US" dirty="0"/>
          </a:p>
          <a:p>
            <a:pPr marL="342900" indent="-342900" eaLnBrk="1" hangingPunct="1"/>
            <a:endParaRPr lang="en-US" altLang="en-US" dirty="0"/>
          </a:p>
          <a:p>
            <a:pPr marL="342900" indent="-342900" eaLnBrk="1" hangingPunct="1"/>
            <a:r>
              <a:rPr lang="en-US" altLang="en-US" dirty="0"/>
              <a:t>For a Course in Finance and Society</a:t>
            </a:r>
          </a:p>
          <a:p>
            <a:pPr marL="342900" indent="-342900" eaLnBrk="1" hangingPunct="1"/>
            <a:endParaRPr lang="en-US" alt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a:t>Venture Capital Firms</a:t>
            </a:r>
          </a:p>
        </p:txBody>
      </p:sp>
      <p:sp>
        <p:nvSpPr>
          <p:cNvPr id="3" name="Content Placeholder 2"/>
          <p:cNvSpPr>
            <a:spLocks noGrp="1"/>
          </p:cNvSpPr>
          <p:nvPr>
            <p:ph idx="1"/>
          </p:nvPr>
        </p:nvSpPr>
        <p:spPr>
          <a:xfrm>
            <a:off x="838200" y="1752600"/>
            <a:ext cx="7958138" cy="4114800"/>
          </a:xfrm>
        </p:spPr>
        <p:txBody>
          <a:bodyPr>
            <a:normAutofit fontScale="92500" lnSpcReduction="10000"/>
          </a:bodyPr>
          <a:lstStyle/>
          <a:p>
            <a:pPr>
              <a:defRPr/>
            </a:pPr>
            <a:r>
              <a:rPr lang="en-US" dirty="0"/>
              <a:t>Venture Capital is a type of private equity capital typically provided for early-stage, high-potential, growth companies in the interest of generating a return through an eventual realization event such as an IPO or trade sale of the company. </a:t>
            </a:r>
          </a:p>
          <a:p>
            <a:pPr>
              <a:defRPr/>
            </a:pPr>
            <a:r>
              <a:rPr lang="en-US" dirty="0"/>
              <a:t>Venture capital investments are generally made as cash in exchange for shares in the invested company. </a:t>
            </a:r>
          </a:p>
          <a:p>
            <a:pPr>
              <a:defRPr/>
            </a:pPr>
            <a:r>
              <a:rPr lang="en-US" dirty="0"/>
              <a:t>For ventures that need financing at earlier, more speculative, stages of the business, angel financing is more appropriate.</a:t>
            </a:r>
          </a:p>
        </p:txBody>
      </p:sp>
      <p:sp>
        <p:nvSpPr>
          <p:cNvPr id="2048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2048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32C12CF-2AA0-449A-B225-F4D5B1E6BE8D}" type="slidenum">
              <a:rPr lang="en-US" altLang="en-US" sz="1400" smtClean="0">
                <a:solidFill>
                  <a:schemeClr val="folHlink"/>
                </a:solidFill>
              </a:rPr>
              <a:pPr>
                <a:spcBef>
                  <a:spcPct val="0"/>
                </a:spcBef>
                <a:buClrTx/>
                <a:buFontTx/>
                <a:buNone/>
              </a:pPr>
              <a:t>10</a:t>
            </a:fld>
            <a:endParaRPr lang="en-US" altLang="en-US" sz="1400">
              <a:solidFill>
                <a:schemeClr val="folHlink"/>
              </a:solidFill>
            </a:endParaRPr>
          </a:p>
        </p:txBody>
      </p:sp>
      <p:sp>
        <p:nvSpPr>
          <p:cNvPr id="20486" name="TextBox 5"/>
          <p:cNvSpPr txBox="1">
            <a:spLocks noChangeArrowheads="1"/>
          </p:cNvSpPr>
          <p:nvPr/>
        </p:nvSpPr>
        <p:spPr bwMode="auto">
          <a:xfrm>
            <a:off x="1295400" y="5943600"/>
            <a:ext cx="739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r>
              <a:rPr lang="en-US" altLang="en-US" sz="2400"/>
              <a:t>Part of this information was taken from Wikipedia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Asset Management Companies</a:t>
            </a:r>
          </a:p>
        </p:txBody>
      </p:sp>
      <p:sp>
        <p:nvSpPr>
          <p:cNvPr id="22531" name="Content Placeholder 2"/>
          <p:cNvSpPr>
            <a:spLocks noGrp="1"/>
          </p:cNvSpPr>
          <p:nvPr>
            <p:ph idx="1"/>
          </p:nvPr>
        </p:nvSpPr>
        <p:spPr>
          <a:xfrm>
            <a:off x="838200" y="1752600"/>
            <a:ext cx="7958138" cy="4495800"/>
          </a:xfrm>
        </p:spPr>
        <p:txBody>
          <a:bodyPr/>
          <a:lstStyle/>
          <a:p>
            <a:pPr>
              <a:lnSpc>
                <a:spcPct val="80000"/>
              </a:lnSpc>
            </a:pPr>
            <a:r>
              <a:rPr lang="en-US" altLang="en-US" sz="2600"/>
              <a:t>These include hedge funds and other mutual funds.  </a:t>
            </a:r>
          </a:p>
          <a:p>
            <a:pPr>
              <a:lnSpc>
                <a:spcPct val="80000"/>
              </a:lnSpc>
            </a:pPr>
            <a:r>
              <a:rPr lang="en-US" altLang="en-US" sz="2600"/>
              <a:t>Typically, they invest in existing securities, as opposed to investing directly in companies.</a:t>
            </a:r>
          </a:p>
          <a:p>
            <a:pPr>
              <a:lnSpc>
                <a:spcPct val="80000"/>
              </a:lnSpc>
            </a:pPr>
            <a:r>
              <a:rPr lang="en-US" altLang="en-US" sz="2600"/>
              <a:t>For example, Halcyon uses portfolio risk managers and independent risk analysts and engages in research across capital structures, regions, and business/economic cycles; </a:t>
            </a:r>
          </a:p>
          <a:p>
            <a:pPr>
              <a:lnSpc>
                <a:spcPct val="80000"/>
              </a:lnSpc>
            </a:pPr>
            <a:r>
              <a:rPr lang="en-US" altLang="en-US" sz="2600"/>
              <a:t>It uses both a Bottom-Up and Top-Down Investment method</a:t>
            </a:r>
          </a:p>
          <a:p>
            <a:pPr lvl="1">
              <a:lnSpc>
                <a:spcPct val="80000"/>
              </a:lnSpc>
            </a:pPr>
            <a:r>
              <a:rPr lang="en-US" altLang="en-US" sz="2200"/>
              <a:t>Individual position comparison based on risk/reward analysis </a:t>
            </a:r>
          </a:p>
          <a:p>
            <a:pPr lvl="1">
              <a:lnSpc>
                <a:spcPct val="80000"/>
              </a:lnSpc>
            </a:pPr>
            <a:r>
              <a:rPr lang="en-US" altLang="en-US" sz="2200"/>
              <a:t>Structures portfolios and allocate capital among strategies </a:t>
            </a:r>
          </a:p>
          <a:p>
            <a:pPr lvl="1">
              <a:lnSpc>
                <a:spcPct val="80000"/>
              </a:lnSpc>
            </a:pPr>
            <a:r>
              <a:rPr lang="en-US" altLang="en-US" sz="2200"/>
              <a:t>Uses attribution analysis for macro decision making and planning</a:t>
            </a:r>
          </a:p>
          <a:p>
            <a:pPr>
              <a:lnSpc>
                <a:spcPct val="80000"/>
              </a:lnSpc>
            </a:pPr>
            <a:endParaRPr lang="en-US" altLang="en-US" sz="2600"/>
          </a:p>
        </p:txBody>
      </p:sp>
      <p:sp>
        <p:nvSpPr>
          <p:cNvPr id="2253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2253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A7A33CD4-E58E-4751-9097-DE225C52837D}" type="slidenum">
              <a:rPr lang="en-US" altLang="en-US" sz="1400" smtClean="0">
                <a:solidFill>
                  <a:schemeClr val="folHlink"/>
                </a:solidFill>
              </a:rPr>
              <a:pPr>
                <a:spcBef>
                  <a:spcPct val="0"/>
                </a:spcBef>
                <a:buClrTx/>
                <a:buFontTx/>
                <a:buNone/>
              </a:pPr>
              <a:t>11</a:t>
            </a:fld>
            <a:endParaRPr lang="en-US" altLang="en-US" sz="1400">
              <a:solidFill>
                <a:schemeClr val="folHlink"/>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245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8CCD82F4-C579-4D9C-AC0C-D8FF2ADAE43F}" type="slidenum">
              <a:rPr lang="en-US" altLang="en-US" sz="1400" smtClean="0">
                <a:solidFill>
                  <a:schemeClr val="folHlink"/>
                </a:solidFill>
              </a:rPr>
              <a:pPr>
                <a:spcBef>
                  <a:spcPct val="0"/>
                </a:spcBef>
                <a:buClrTx/>
                <a:buFontTx/>
                <a:buNone/>
              </a:pPr>
              <a:t>12</a:t>
            </a:fld>
            <a:endParaRPr lang="en-US" altLang="en-US" sz="1400">
              <a:solidFill>
                <a:schemeClr val="folHlink"/>
              </a:solidFill>
            </a:endParaRPr>
          </a:p>
        </p:txBody>
      </p:sp>
      <p:sp>
        <p:nvSpPr>
          <p:cNvPr id="24580" name="Rectangle 2"/>
          <p:cNvSpPr>
            <a:spLocks noGrp="1" noChangeArrowheads="1"/>
          </p:cNvSpPr>
          <p:nvPr>
            <p:ph type="title"/>
          </p:nvPr>
        </p:nvSpPr>
        <p:spPr/>
        <p:txBody>
          <a:bodyPr/>
          <a:lstStyle/>
          <a:p>
            <a:pPr eaLnBrk="1" hangingPunct="1"/>
            <a:r>
              <a:rPr lang="en-US" altLang="en-US"/>
              <a:t>Regulatory Institutions</a:t>
            </a:r>
          </a:p>
        </p:txBody>
      </p:sp>
      <p:sp>
        <p:nvSpPr>
          <p:cNvPr id="24581" name="Rectangle 3"/>
          <p:cNvSpPr>
            <a:spLocks noGrp="1" noChangeArrowheads="1"/>
          </p:cNvSpPr>
          <p:nvPr>
            <p:ph type="body" idx="1"/>
          </p:nvPr>
        </p:nvSpPr>
        <p:spPr/>
        <p:txBody>
          <a:bodyPr/>
          <a:lstStyle/>
          <a:p>
            <a:pPr eaLnBrk="1" hangingPunct="1">
              <a:lnSpc>
                <a:spcPct val="90000"/>
              </a:lnSpc>
            </a:pPr>
            <a:r>
              <a:rPr lang="en-US" altLang="en-US"/>
              <a:t>Central Banks</a:t>
            </a:r>
          </a:p>
          <a:p>
            <a:pPr eaLnBrk="1" hangingPunct="1">
              <a:lnSpc>
                <a:spcPct val="90000"/>
              </a:lnSpc>
            </a:pPr>
            <a:r>
              <a:rPr lang="en-US" altLang="en-US"/>
              <a:t>SEC, FASB and other institutions that regulate financial intermediaries or financial markets</a:t>
            </a:r>
          </a:p>
          <a:p>
            <a:pPr eaLnBrk="1" hangingPunct="1">
              <a:lnSpc>
                <a:spcPct val="90000"/>
              </a:lnSpc>
            </a:pPr>
            <a:r>
              <a:rPr lang="en-US" altLang="en-US"/>
              <a:t>International Co-ordinating Organizations</a:t>
            </a:r>
          </a:p>
          <a:p>
            <a:pPr lvl="1" eaLnBrk="1" hangingPunct="1">
              <a:lnSpc>
                <a:spcPct val="90000"/>
              </a:lnSpc>
            </a:pPr>
            <a:r>
              <a:rPr lang="en-US" altLang="en-US"/>
              <a:t>World Bank – to promote international development</a:t>
            </a:r>
          </a:p>
          <a:p>
            <a:pPr lvl="1" eaLnBrk="1" hangingPunct="1">
              <a:lnSpc>
                <a:spcPct val="90000"/>
              </a:lnSpc>
            </a:pPr>
            <a:r>
              <a:rPr lang="en-US" altLang="en-US"/>
              <a:t>International Monetary Fund – to promote international trade and finance.</a:t>
            </a:r>
          </a:p>
          <a:p>
            <a:pPr lvl="1" eaLnBrk="1" hangingPunct="1">
              <a:lnSpc>
                <a:spcPct val="90000"/>
              </a:lnSpc>
            </a:pPr>
            <a:r>
              <a:rPr lang="en-US" altLang="en-US"/>
              <a:t>Bank for International Settlements – to promote uniformity of banking regulations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
            </p:custDataLst>
            <p:extLst>
              <p:ext uri="{D42A27DB-BD31-4B8C-83A1-F6EECF244321}">
                <p14:modId xmlns:p14="http://schemas.microsoft.com/office/powerpoint/2010/main" val="14988689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7" name="Object 6"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Investment Bank</a:t>
            </a:r>
          </a:p>
        </p:txBody>
      </p:sp>
      <p:sp>
        <p:nvSpPr>
          <p:cNvPr id="3" name="Content Placeholder 2"/>
          <p:cNvSpPr>
            <a:spLocks noGrp="1"/>
          </p:cNvSpPr>
          <p:nvPr>
            <p:ph idx="1"/>
          </p:nvPr>
        </p:nvSpPr>
        <p:spPr/>
        <p:txBody>
          <a:bodyPr/>
          <a:lstStyle/>
          <a:p>
            <a:r>
              <a:rPr lang="en-US" dirty="0"/>
              <a:t>Is an Investment Bank a Bank?</a:t>
            </a:r>
          </a:p>
          <a:p>
            <a:endParaRPr lang="en-US" dirty="0"/>
          </a:p>
          <a:p>
            <a:pPr lvl="1"/>
            <a:r>
              <a:rPr lang="en-US" dirty="0"/>
              <a:t>Yes</a:t>
            </a:r>
          </a:p>
          <a:p>
            <a:pPr lvl="1"/>
            <a:r>
              <a:rPr lang="en-US" dirty="0"/>
              <a:t>No</a:t>
            </a:r>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13</a:t>
            </a:fld>
            <a:endParaRPr lang="en-US"/>
          </a:p>
        </p:txBody>
      </p:sp>
    </p:spTree>
    <p:extLst>
      <p:ext uri="{BB962C8B-B14F-4D97-AF65-F5344CB8AC3E}">
        <p14:creationId xmlns:p14="http://schemas.microsoft.com/office/powerpoint/2010/main" val="2410164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266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DC33E00-22D9-49FF-B726-3A7F945E1F27}" type="slidenum">
              <a:rPr lang="en-US" altLang="en-US" sz="1400" smtClean="0">
                <a:solidFill>
                  <a:schemeClr val="folHlink"/>
                </a:solidFill>
              </a:rPr>
              <a:pPr>
                <a:spcBef>
                  <a:spcPct val="0"/>
                </a:spcBef>
                <a:buClrTx/>
                <a:buFontTx/>
                <a:buNone/>
              </a:pPr>
              <a:t>14</a:t>
            </a:fld>
            <a:endParaRPr lang="en-US" altLang="en-US" sz="1400">
              <a:solidFill>
                <a:schemeClr val="folHlink"/>
              </a:solidFill>
            </a:endParaRPr>
          </a:p>
        </p:txBody>
      </p:sp>
      <p:sp>
        <p:nvSpPr>
          <p:cNvPr id="26628" name="Rectangle 2"/>
          <p:cNvSpPr>
            <a:spLocks noGrp="1" noChangeArrowheads="1"/>
          </p:cNvSpPr>
          <p:nvPr>
            <p:ph type="title"/>
          </p:nvPr>
        </p:nvSpPr>
        <p:spPr/>
        <p:txBody>
          <a:bodyPr/>
          <a:lstStyle/>
          <a:p>
            <a:pPr eaLnBrk="1" hangingPunct="1"/>
            <a:r>
              <a:rPr lang="en-US" altLang="en-US"/>
              <a:t>The Financial System: Its Functions</a:t>
            </a:r>
          </a:p>
        </p:txBody>
      </p:sp>
      <p:sp>
        <p:nvSpPr>
          <p:cNvPr id="26629" name="Rectangle 3"/>
          <p:cNvSpPr>
            <a:spLocks noGrp="1" noChangeArrowheads="1"/>
          </p:cNvSpPr>
          <p:nvPr>
            <p:ph type="body" idx="1"/>
          </p:nvPr>
        </p:nvSpPr>
        <p:spPr/>
        <p:txBody>
          <a:bodyPr/>
          <a:lstStyle/>
          <a:p>
            <a:pPr eaLnBrk="1" hangingPunct="1"/>
            <a:r>
              <a:rPr lang="en-US" altLang="en-US"/>
              <a:t>To transfer economic resources across time, borders and among industries</a:t>
            </a:r>
          </a:p>
          <a:p>
            <a:pPr eaLnBrk="1" hangingPunct="1"/>
            <a:r>
              <a:rPr lang="en-US" altLang="en-US"/>
              <a:t>To provide ways of managing risk</a:t>
            </a:r>
          </a:p>
          <a:p>
            <a:pPr eaLnBrk="1" hangingPunct="1"/>
            <a:r>
              <a:rPr lang="en-US" altLang="en-US"/>
              <a:t>To provide ways of clearing and settling payments to facilitate trade</a:t>
            </a:r>
          </a:p>
          <a:p>
            <a:pPr eaLnBrk="1" hangingPunct="1"/>
            <a:r>
              <a:rPr lang="en-US" altLang="en-US"/>
              <a:t>To provide a mechanism for the pooling of resources and for the subdividing of ownership in various enterprises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68CF241-33D8-472B-A31A-0F87D3CC7CF4}" type="slidenum">
              <a:rPr lang="en-US" altLang="en-US" sz="1400" smtClean="0">
                <a:solidFill>
                  <a:schemeClr val="folHlink"/>
                </a:solidFill>
              </a:rPr>
              <a:pPr>
                <a:spcBef>
                  <a:spcPct val="0"/>
                </a:spcBef>
                <a:buClrTx/>
                <a:buFontTx/>
                <a:buNone/>
              </a:pPr>
              <a:t>15</a:t>
            </a:fld>
            <a:endParaRPr lang="en-US" altLang="en-US" sz="1400">
              <a:solidFill>
                <a:schemeClr val="folHlink"/>
              </a:solidFill>
            </a:endParaRPr>
          </a:p>
        </p:txBody>
      </p:sp>
      <p:sp>
        <p:nvSpPr>
          <p:cNvPr id="28676" name="Rectangle 2"/>
          <p:cNvSpPr>
            <a:spLocks noGrp="1" noChangeArrowheads="1"/>
          </p:cNvSpPr>
          <p:nvPr>
            <p:ph type="title"/>
          </p:nvPr>
        </p:nvSpPr>
        <p:spPr/>
        <p:txBody>
          <a:bodyPr/>
          <a:lstStyle/>
          <a:p>
            <a:pPr eaLnBrk="1" hangingPunct="1"/>
            <a:r>
              <a:rPr lang="en-US" altLang="en-US"/>
              <a:t>The Financial System: Its Functions</a:t>
            </a:r>
          </a:p>
        </p:txBody>
      </p:sp>
      <p:sp>
        <p:nvSpPr>
          <p:cNvPr id="28677" name="Rectangle 3"/>
          <p:cNvSpPr>
            <a:spLocks noGrp="1" noChangeArrowheads="1"/>
          </p:cNvSpPr>
          <p:nvPr>
            <p:ph type="body" idx="1"/>
          </p:nvPr>
        </p:nvSpPr>
        <p:spPr/>
        <p:txBody>
          <a:bodyPr/>
          <a:lstStyle/>
          <a:p>
            <a:pPr eaLnBrk="1" hangingPunct="1"/>
            <a:r>
              <a:rPr lang="en-US" altLang="en-US"/>
              <a:t>To provide price information to help coordinate decentralized decision making in various sectors of the economy</a:t>
            </a:r>
          </a:p>
          <a:p>
            <a:pPr eaLnBrk="1" hangingPunct="1"/>
            <a:r>
              <a:rPr lang="en-US" altLang="en-US"/>
              <a:t>To provide ways of dealing with the incentive problems created when one party to a transaction has information that the other party does not or when one party acts as an agent for another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3072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4759D64-8DEA-443A-8AC9-D37A58152495}" type="slidenum">
              <a:rPr lang="en-US" altLang="en-US" sz="1400" smtClean="0">
                <a:solidFill>
                  <a:schemeClr val="folHlink"/>
                </a:solidFill>
              </a:rPr>
              <a:pPr>
                <a:spcBef>
                  <a:spcPct val="0"/>
                </a:spcBef>
                <a:buClrTx/>
                <a:buFontTx/>
                <a:buNone/>
              </a:pPr>
              <a:t>16</a:t>
            </a:fld>
            <a:endParaRPr lang="en-US" altLang="en-US" sz="1400">
              <a:solidFill>
                <a:schemeClr val="folHlink"/>
              </a:solidFill>
            </a:endParaRPr>
          </a:p>
        </p:txBody>
      </p:sp>
      <p:sp>
        <p:nvSpPr>
          <p:cNvPr id="30724" name="Rectangle 2"/>
          <p:cNvSpPr>
            <a:spLocks noGrp="1" noChangeArrowheads="1"/>
          </p:cNvSpPr>
          <p:nvPr>
            <p:ph type="title"/>
          </p:nvPr>
        </p:nvSpPr>
        <p:spPr/>
        <p:txBody>
          <a:bodyPr/>
          <a:lstStyle/>
          <a:p>
            <a:pPr eaLnBrk="1" hangingPunct="1"/>
            <a:r>
              <a:rPr lang="en-US" altLang="en-US"/>
              <a:t>Transferring Economic Resources</a:t>
            </a:r>
          </a:p>
        </p:txBody>
      </p:sp>
      <p:sp>
        <p:nvSpPr>
          <p:cNvPr id="30725" name="Rectangle 3"/>
          <p:cNvSpPr>
            <a:spLocks noGrp="1" noChangeArrowheads="1"/>
          </p:cNvSpPr>
          <p:nvPr>
            <p:ph type="body" idx="1"/>
          </p:nvPr>
        </p:nvSpPr>
        <p:spPr/>
        <p:txBody>
          <a:bodyPr/>
          <a:lstStyle/>
          <a:p>
            <a:pPr eaLnBrk="1" hangingPunct="1">
              <a:lnSpc>
                <a:spcPct val="90000"/>
              </a:lnSpc>
            </a:pPr>
            <a:r>
              <a:rPr lang="en-US" altLang="en-US"/>
              <a:t>Intertemporal</a:t>
            </a:r>
          </a:p>
          <a:p>
            <a:pPr lvl="1" eaLnBrk="1" hangingPunct="1">
              <a:lnSpc>
                <a:spcPct val="90000"/>
              </a:lnSpc>
            </a:pPr>
            <a:r>
              <a:rPr lang="en-US" altLang="en-US"/>
              <a:t>Borrowing and lending are ways of transferring resources across time</a:t>
            </a:r>
          </a:p>
          <a:p>
            <a:pPr eaLnBrk="1" hangingPunct="1">
              <a:lnSpc>
                <a:spcPct val="90000"/>
              </a:lnSpc>
            </a:pPr>
            <a:r>
              <a:rPr lang="en-US" altLang="en-US"/>
              <a:t>Across space (or cyberspace)</a:t>
            </a:r>
          </a:p>
          <a:p>
            <a:pPr lvl="1" eaLnBrk="1" hangingPunct="1">
              <a:lnSpc>
                <a:spcPct val="90000"/>
              </a:lnSpc>
            </a:pPr>
            <a:r>
              <a:rPr lang="en-US" altLang="en-US"/>
              <a:t>If you have money in your checking account and you can access this via your Debit Card at your local store, this is transferring resources across space</a:t>
            </a:r>
          </a:p>
          <a:p>
            <a:pPr lvl="1" eaLnBrk="1" hangingPunct="1">
              <a:lnSpc>
                <a:spcPct val="90000"/>
              </a:lnSpc>
            </a:pPr>
            <a:r>
              <a:rPr lang="en-US" altLang="en-US"/>
              <a:t>If investment banks collect financial resources in the US and invest it in developing countries like China or India, this is also a transfer of resources across space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327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9F8A02B4-CF0A-4685-9D2E-F8155F095BE6}" type="slidenum">
              <a:rPr lang="en-US" altLang="en-US" sz="1400" smtClean="0">
                <a:solidFill>
                  <a:schemeClr val="folHlink"/>
                </a:solidFill>
              </a:rPr>
              <a:pPr>
                <a:spcBef>
                  <a:spcPct val="0"/>
                </a:spcBef>
                <a:buClrTx/>
                <a:buFontTx/>
                <a:buNone/>
              </a:pPr>
              <a:t>17</a:t>
            </a:fld>
            <a:endParaRPr lang="en-US" altLang="en-US" sz="1400">
              <a:solidFill>
                <a:schemeClr val="folHlink"/>
              </a:solidFill>
            </a:endParaRPr>
          </a:p>
        </p:txBody>
      </p:sp>
      <p:sp>
        <p:nvSpPr>
          <p:cNvPr id="32772" name="Rectangle 2"/>
          <p:cNvSpPr>
            <a:spLocks noGrp="1" noChangeArrowheads="1"/>
          </p:cNvSpPr>
          <p:nvPr>
            <p:ph type="title"/>
          </p:nvPr>
        </p:nvSpPr>
        <p:spPr/>
        <p:txBody>
          <a:bodyPr/>
          <a:lstStyle/>
          <a:p>
            <a:pPr eaLnBrk="1" hangingPunct="1"/>
            <a:r>
              <a:rPr lang="en-US" altLang="en-US"/>
              <a:t>Managing Risk</a:t>
            </a:r>
          </a:p>
        </p:txBody>
      </p:sp>
      <p:sp>
        <p:nvSpPr>
          <p:cNvPr id="32773" name="Rectangle 3"/>
          <p:cNvSpPr>
            <a:spLocks noGrp="1" noChangeArrowheads="1"/>
          </p:cNvSpPr>
          <p:nvPr>
            <p:ph type="body" idx="1"/>
          </p:nvPr>
        </p:nvSpPr>
        <p:spPr/>
        <p:txBody>
          <a:bodyPr/>
          <a:lstStyle/>
          <a:p>
            <a:pPr eaLnBrk="1" hangingPunct="1"/>
            <a:r>
              <a:rPr lang="en-US" altLang="en-US"/>
              <a:t>Issuing shares in their firms is a way for entrepreneurs to share the risk of the enterprise with others.</a:t>
            </a:r>
          </a:p>
          <a:p>
            <a:pPr eaLnBrk="1" hangingPunct="1"/>
            <a:r>
              <a:rPr lang="en-US" altLang="en-US"/>
              <a:t>Futures contracts represent a way of offsetting risk</a:t>
            </a:r>
          </a:p>
          <a:p>
            <a:pPr eaLnBrk="1" hangingPunct="1"/>
            <a:r>
              <a:rPr lang="en-US" altLang="en-US"/>
              <a:t>It is possible to buy insurance to lay off risk</a:t>
            </a:r>
          </a:p>
          <a:p>
            <a:pPr eaLnBrk="1" hangingPunct="1"/>
            <a:r>
              <a:rPr lang="en-US" altLang="en-US"/>
              <a:t>CDOs (Collateralized Debt Obligations) represent complex ways of distributing risk</a:t>
            </a:r>
          </a:p>
          <a:p>
            <a:pPr eaLnBrk="1" hangingPunct="1"/>
            <a:r>
              <a:rPr lang="en-US" altLang="en-US"/>
              <a:t>Credit swaps are another example of transferring firm-specific default risk.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3481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9C78A022-B740-4543-B5FA-64736CE75F12}" type="slidenum">
              <a:rPr lang="en-US" altLang="en-US" sz="1400" smtClean="0">
                <a:solidFill>
                  <a:schemeClr val="folHlink"/>
                </a:solidFill>
              </a:rPr>
              <a:pPr>
                <a:spcBef>
                  <a:spcPct val="0"/>
                </a:spcBef>
                <a:buClrTx/>
                <a:buFontTx/>
                <a:buNone/>
              </a:pPr>
              <a:t>18</a:t>
            </a:fld>
            <a:endParaRPr lang="en-US" altLang="en-US" sz="1400">
              <a:solidFill>
                <a:schemeClr val="folHlink"/>
              </a:solidFill>
            </a:endParaRPr>
          </a:p>
        </p:txBody>
      </p:sp>
      <p:sp>
        <p:nvSpPr>
          <p:cNvPr id="34820" name="Rectangle 2"/>
          <p:cNvSpPr>
            <a:spLocks noGrp="1" noChangeArrowheads="1"/>
          </p:cNvSpPr>
          <p:nvPr>
            <p:ph type="title"/>
          </p:nvPr>
        </p:nvSpPr>
        <p:spPr/>
        <p:txBody>
          <a:bodyPr/>
          <a:lstStyle/>
          <a:p>
            <a:pPr eaLnBrk="1" hangingPunct="1"/>
            <a:r>
              <a:rPr lang="en-US" altLang="en-US"/>
              <a:t>Clearing and Settling Payments</a:t>
            </a:r>
          </a:p>
        </p:txBody>
      </p:sp>
      <p:sp>
        <p:nvSpPr>
          <p:cNvPr id="34821" name="Rectangle 3"/>
          <p:cNvSpPr>
            <a:spLocks noGrp="1" noChangeArrowheads="1"/>
          </p:cNvSpPr>
          <p:nvPr>
            <p:ph type="body" idx="1"/>
          </p:nvPr>
        </p:nvSpPr>
        <p:spPr>
          <a:xfrm>
            <a:off x="838200" y="1752600"/>
            <a:ext cx="7958138" cy="4343400"/>
          </a:xfrm>
        </p:spPr>
        <p:txBody>
          <a:bodyPr/>
          <a:lstStyle/>
          <a:p>
            <a:pPr eaLnBrk="1" hangingPunct="1">
              <a:lnSpc>
                <a:spcPct val="90000"/>
              </a:lnSpc>
            </a:pPr>
            <a:r>
              <a:rPr lang="en-US" altLang="en-US" sz="2400"/>
              <a:t>Every time we write a check or use a credit card, we use the payment facilitation function of the financial system.</a:t>
            </a:r>
          </a:p>
          <a:p>
            <a:pPr eaLnBrk="1" hangingPunct="1">
              <a:lnSpc>
                <a:spcPct val="90000"/>
              </a:lnSpc>
            </a:pPr>
            <a:r>
              <a:rPr lang="en-US" altLang="en-US" sz="2400"/>
              <a:t>When you buy shares through your broker, this is done through the Stock Exchange which brings buyers and sellers together.  However, there is a clearing house, which actually facilitates the exchange of money for the shares.</a:t>
            </a:r>
          </a:p>
          <a:p>
            <a:pPr eaLnBrk="1" hangingPunct="1">
              <a:lnSpc>
                <a:spcPct val="90000"/>
              </a:lnSpc>
            </a:pPr>
            <a:r>
              <a:rPr lang="en-US" altLang="en-US" sz="2400"/>
              <a:t>Most electronic funds transfers involving international transactions take place through the Clearing House Interbank Payments System (CHIPS), a computerized network developed by the New York Clearing House Association.  Most large US banks and US branches of foreign banks are members of CHIPS.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368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BCC3888A-8BBA-4845-AEF1-EEBBBB3221D4}" type="slidenum">
              <a:rPr lang="en-US" altLang="en-US" sz="1400" smtClean="0">
                <a:solidFill>
                  <a:schemeClr val="folHlink"/>
                </a:solidFill>
              </a:rPr>
              <a:pPr>
                <a:spcBef>
                  <a:spcPct val="0"/>
                </a:spcBef>
                <a:buClrTx/>
                <a:buFontTx/>
                <a:buNone/>
              </a:pPr>
              <a:t>19</a:t>
            </a:fld>
            <a:endParaRPr lang="en-US" altLang="en-US" sz="1400">
              <a:solidFill>
                <a:schemeClr val="folHlink"/>
              </a:solidFill>
            </a:endParaRPr>
          </a:p>
        </p:txBody>
      </p:sp>
      <p:sp>
        <p:nvSpPr>
          <p:cNvPr id="36868" name="Rectangle 3"/>
          <p:cNvSpPr>
            <a:spLocks noGrp="1" noChangeArrowheads="1"/>
          </p:cNvSpPr>
          <p:nvPr>
            <p:ph type="title"/>
          </p:nvPr>
        </p:nvSpPr>
        <p:spPr/>
        <p:txBody>
          <a:bodyPr/>
          <a:lstStyle/>
          <a:p>
            <a:pPr eaLnBrk="1" hangingPunct="1"/>
            <a:r>
              <a:rPr lang="en-US" altLang="en-US"/>
              <a:t>CHIPS: Interbank Clearing System</a:t>
            </a:r>
          </a:p>
        </p:txBody>
      </p:sp>
      <p:pic>
        <p:nvPicPr>
          <p:cNvPr id="36869" name="Picture 4" descr="chi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6942" y="1914418"/>
            <a:ext cx="5400658" cy="3952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614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D89183D3-7177-47ED-90C5-66398F44D259}" type="slidenum">
              <a:rPr lang="en-US" altLang="en-US" sz="1400" smtClean="0">
                <a:solidFill>
                  <a:schemeClr val="folHlink"/>
                </a:solidFill>
              </a:rPr>
              <a:pPr>
                <a:spcBef>
                  <a:spcPct val="0"/>
                </a:spcBef>
                <a:buClrTx/>
                <a:buFontTx/>
                <a:buNone/>
              </a:pPr>
              <a:t>2</a:t>
            </a:fld>
            <a:endParaRPr lang="en-US" altLang="en-US" sz="1400">
              <a:solidFill>
                <a:schemeClr val="folHlink"/>
              </a:solidFill>
            </a:endParaRPr>
          </a:p>
        </p:txBody>
      </p:sp>
      <p:sp>
        <p:nvSpPr>
          <p:cNvPr id="6148" name="Rectangle 2"/>
          <p:cNvSpPr>
            <a:spLocks noGrp="1" noChangeArrowheads="1"/>
          </p:cNvSpPr>
          <p:nvPr>
            <p:ph type="title"/>
          </p:nvPr>
        </p:nvSpPr>
        <p:spPr/>
        <p:txBody>
          <a:bodyPr/>
          <a:lstStyle/>
          <a:p>
            <a:pPr eaLnBrk="1" hangingPunct="1"/>
            <a:r>
              <a:rPr lang="en-US" altLang="en-US"/>
              <a:t>What is Finance</a:t>
            </a:r>
          </a:p>
        </p:txBody>
      </p:sp>
      <p:sp>
        <p:nvSpPr>
          <p:cNvPr id="6149" name="Rectangle 3"/>
          <p:cNvSpPr>
            <a:spLocks noGrp="1" noChangeArrowheads="1"/>
          </p:cNvSpPr>
          <p:nvPr>
            <p:ph type="body" idx="1"/>
          </p:nvPr>
        </p:nvSpPr>
        <p:spPr/>
        <p:txBody>
          <a:bodyPr/>
          <a:lstStyle/>
          <a:p>
            <a:pPr eaLnBrk="1" hangingPunct="1"/>
            <a:r>
              <a:rPr lang="en-US" altLang="en-US"/>
              <a:t>Finance is the study of how people allocate scarce resources over time.</a:t>
            </a:r>
          </a:p>
          <a:p>
            <a:pPr lvl="1" eaLnBrk="1" hangingPunct="1"/>
            <a:r>
              <a:rPr lang="en-US" altLang="en-US"/>
              <a:t>Decisions are made across time</a:t>
            </a:r>
          </a:p>
          <a:p>
            <a:pPr lvl="1" eaLnBrk="1" hangingPunct="1"/>
            <a:r>
              <a:rPr lang="en-US" altLang="en-US"/>
              <a:t>Decisions are made in an environment of uncertainty</a:t>
            </a:r>
          </a:p>
          <a:p>
            <a:pPr lvl="1" eaLnBrk="1" hangingPunct="1"/>
            <a:r>
              <a:rPr lang="en-US" altLang="en-US"/>
              <a:t>Decisions are made in the context of a financial system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hidden="1"/>
          <p:cNvGraphicFramePr>
            <a:graphicFrameLocks noChangeAspect="1"/>
          </p:cNvGraphicFramePr>
          <p:nvPr>
            <p:custDataLst>
              <p:tags r:id="rId1"/>
            </p:custDataLst>
            <p:extLst>
              <p:ext uri="{D42A27DB-BD31-4B8C-83A1-F6EECF244321}">
                <p14:modId xmlns:p14="http://schemas.microsoft.com/office/powerpoint/2010/main" val="33751172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9" name="Object 8"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How CHIPS works</a:t>
            </a:r>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20</a:t>
            </a:fld>
            <a:endParaRPr lang="en-US"/>
          </a:p>
        </p:txBody>
      </p:sp>
      <p:sp>
        <p:nvSpPr>
          <p:cNvPr id="7" name="Rectangle 6"/>
          <p:cNvSpPr/>
          <p:nvPr/>
        </p:nvSpPr>
        <p:spPr>
          <a:xfrm>
            <a:off x="2286000" y="2644170"/>
            <a:ext cx="4572000" cy="1569660"/>
          </a:xfrm>
          <a:prstGeom prst="rect">
            <a:avLst/>
          </a:prstGeom>
        </p:spPr>
        <p:txBody>
          <a:bodyPr>
            <a:spAutoFit/>
          </a:bodyPr>
          <a:lstStyle/>
          <a:p>
            <a:r>
              <a:rPr lang="en-US" dirty="0">
                <a:hlinkClick r:id="rId5"/>
              </a:rPr>
              <a:t>https://www.theclearinghouse.org/payment-systems/-/media/4143b0e4c558457491e053ae652fcbc9.svg</a:t>
            </a:r>
            <a:endParaRPr lang="en-US" dirty="0"/>
          </a:p>
        </p:txBody>
      </p:sp>
    </p:spTree>
    <p:extLst>
      <p:ext uri="{BB962C8B-B14F-4D97-AF65-F5344CB8AC3E}">
        <p14:creationId xmlns:p14="http://schemas.microsoft.com/office/powerpoint/2010/main" val="1277924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54DC0398-FDFB-4CAA-861E-4BF324D7DC8B}" type="slidenum">
              <a:rPr lang="en-US" altLang="en-US" sz="1400" smtClean="0">
                <a:solidFill>
                  <a:schemeClr val="folHlink"/>
                </a:solidFill>
              </a:rPr>
              <a:pPr>
                <a:spcBef>
                  <a:spcPct val="0"/>
                </a:spcBef>
                <a:buClrTx/>
                <a:buFontTx/>
                <a:buNone/>
              </a:pPr>
              <a:t>21</a:t>
            </a:fld>
            <a:endParaRPr lang="en-US" altLang="en-US" sz="1400">
              <a:solidFill>
                <a:schemeClr val="folHlink"/>
              </a:solidFill>
            </a:endParaRPr>
          </a:p>
        </p:txBody>
      </p:sp>
      <p:sp>
        <p:nvSpPr>
          <p:cNvPr id="38916" name="Rectangle 2"/>
          <p:cNvSpPr>
            <a:spLocks noGrp="1" noChangeArrowheads="1"/>
          </p:cNvSpPr>
          <p:nvPr>
            <p:ph type="title"/>
          </p:nvPr>
        </p:nvSpPr>
        <p:spPr/>
        <p:txBody>
          <a:bodyPr/>
          <a:lstStyle/>
          <a:p>
            <a:pPr eaLnBrk="1" hangingPunct="1"/>
            <a:r>
              <a:rPr lang="en-US" altLang="en-US"/>
              <a:t>Credit Cards</a:t>
            </a:r>
          </a:p>
        </p:txBody>
      </p:sp>
      <p:sp>
        <p:nvSpPr>
          <p:cNvPr id="38917" name="Rectangle 3"/>
          <p:cNvSpPr>
            <a:spLocks noGrp="1" noChangeArrowheads="1"/>
          </p:cNvSpPr>
          <p:nvPr>
            <p:ph type="body" idx="1"/>
          </p:nvPr>
        </p:nvSpPr>
        <p:spPr>
          <a:xfrm>
            <a:off x="685800" y="1752600"/>
            <a:ext cx="8229600" cy="4419600"/>
          </a:xfrm>
        </p:spPr>
        <p:txBody>
          <a:bodyPr>
            <a:normAutofit lnSpcReduction="10000"/>
          </a:bodyPr>
          <a:lstStyle/>
          <a:p>
            <a:pPr>
              <a:defRPr/>
            </a:pPr>
            <a:r>
              <a:rPr lang="en-US" altLang="en-US" sz="2400" dirty="0"/>
              <a:t>Merchant Processor: Performs credit check on merchant, sells or leases a terminal, establishes a connection between merchant and the Credit Card processor </a:t>
            </a:r>
          </a:p>
          <a:p>
            <a:pPr>
              <a:defRPr/>
            </a:pPr>
            <a:r>
              <a:rPr lang="en-US" altLang="en-US" sz="2400" dirty="0"/>
              <a:t>Credit Card Association: Establishes rules and guidelines for card issuance and acceptance, markets brand name and various products.  North American Credit Card Association is one such association. Visa, MasterCard, Discover, China </a:t>
            </a:r>
            <a:r>
              <a:rPr lang="en-US" altLang="en-US" sz="2400" dirty="0" err="1"/>
              <a:t>UnionPay</a:t>
            </a:r>
            <a:r>
              <a:rPr lang="en-US" altLang="en-US" sz="2400" dirty="0"/>
              <a:t> and American Express are also credit card associations that set </a:t>
            </a:r>
            <a:r>
              <a:rPr lang="en-US" sz="2400" dirty="0"/>
              <a:t>transaction terms for merchants, card-issuing banks, and acquiring banks.</a:t>
            </a:r>
          </a:p>
          <a:p>
            <a:pPr>
              <a:defRPr/>
            </a:pPr>
            <a:r>
              <a:rPr lang="en-US" sz="2400" dirty="0"/>
              <a:t>Acquiring Bank: A bank or financial institution that processes credit or debt card payments on behalf of a merchant.</a:t>
            </a:r>
            <a:endParaRPr lang="en-US" alt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extLst>
              <p:ext uri="{D42A27DB-BD31-4B8C-83A1-F6EECF244321}">
                <p14:modId xmlns:p14="http://schemas.microsoft.com/office/powerpoint/2010/main" val="10508822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Credit Cards</a:t>
            </a:r>
          </a:p>
        </p:txBody>
      </p:sp>
      <p:sp>
        <p:nvSpPr>
          <p:cNvPr id="3" name="Content Placeholder 2"/>
          <p:cNvSpPr>
            <a:spLocks noGrp="1"/>
          </p:cNvSpPr>
          <p:nvPr>
            <p:ph idx="1"/>
          </p:nvPr>
        </p:nvSpPr>
        <p:spPr>
          <a:xfrm>
            <a:off x="838200" y="1752600"/>
            <a:ext cx="7958138" cy="4800600"/>
          </a:xfrm>
        </p:spPr>
        <p:txBody>
          <a:bodyPr>
            <a:normAutofit fontScale="85000" lnSpcReduction="20000"/>
          </a:bodyPr>
          <a:lstStyle/>
          <a:p>
            <a:pPr>
              <a:defRPr/>
            </a:pPr>
            <a:r>
              <a:rPr lang="en-US" altLang="en-US" dirty="0"/>
              <a:t>Card Issuer: Establishes criteria to approve or deny applicants and sets credit limits, interests rates, and fees.  Ultimate risk taker.  These are the actual issuers, e.g. Discover, Capital One, Barclays, Chase and many other banks issue credit cards.</a:t>
            </a:r>
          </a:p>
          <a:p>
            <a:pPr>
              <a:defRPr/>
            </a:pPr>
            <a:r>
              <a:rPr lang="en-US" altLang="en-US" dirty="0"/>
              <a:t>Credit Card Processor: Receives and processes credit card applications, maintains cardholder data.  Visa, MasterCard, Discover and American Express process payments.  Discover and American Express issue credit cards as well.</a:t>
            </a:r>
          </a:p>
          <a:p>
            <a:pPr>
              <a:defRPr/>
            </a:pPr>
            <a:r>
              <a:rPr lang="en-US" altLang="en-US" dirty="0"/>
              <a:t>Clearing House: </a:t>
            </a:r>
            <a:r>
              <a:rPr lang="en-US" dirty="0"/>
              <a:t>ACH is a computer-based clearing and settlement facility established to process the exchange of electronic transactions between participating depository institutions.  Settlement for a credit card transaction is triggered when the acquiring bank deposits the funds into the merchant’s account.</a:t>
            </a:r>
            <a:endParaRPr lang="en-US" altLang="en-US" dirty="0"/>
          </a:p>
          <a:p>
            <a:endParaRPr lang="en-US" dirty="0"/>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22</a:t>
            </a:fld>
            <a:endParaRPr lang="en-US"/>
          </a:p>
        </p:txBody>
      </p:sp>
    </p:spTree>
    <p:extLst>
      <p:ext uri="{BB962C8B-B14F-4D97-AF65-F5344CB8AC3E}">
        <p14:creationId xmlns:p14="http://schemas.microsoft.com/office/powerpoint/2010/main" val="3654484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409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984CC02-1985-4E9A-A790-F4AB56FA8628}" type="slidenum">
              <a:rPr lang="en-US" altLang="en-US" sz="1400" smtClean="0">
                <a:solidFill>
                  <a:schemeClr val="folHlink"/>
                </a:solidFill>
              </a:rPr>
              <a:pPr>
                <a:spcBef>
                  <a:spcPct val="0"/>
                </a:spcBef>
                <a:buClrTx/>
                <a:buFontTx/>
                <a:buNone/>
              </a:pPr>
              <a:t>23</a:t>
            </a:fld>
            <a:endParaRPr lang="en-US" altLang="en-US" sz="1400">
              <a:solidFill>
                <a:schemeClr val="folHlink"/>
              </a:solidFill>
            </a:endParaRPr>
          </a:p>
        </p:txBody>
      </p:sp>
      <p:sp>
        <p:nvSpPr>
          <p:cNvPr id="40964" name="Rectangle 2"/>
          <p:cNvSpPr>
            <a:spLocks noGrp="1" noChangeArrowheads="1"/>
          </p:cNvSpPr>
          <p:nvPr>
            <p:ph type="title"/>
          </p:nvPr>
        </p:nvSpPr>
        <p:spPr/>
        <p:txBody>
          <a:bodyPr/>
          <a:lstStyle/>
          <a:p>
            <a:pPr eaLnBrk="1" hangingPunct="1"/>
            <a:r>
              <a:rPr lang="en-US" altLang="en-US"/>
              <a:t>Credit Cards</a:t>
            </a:r>
          </a:p>
        </p:txBody>
      </p:sp>
      <p:sp>
        <p:nvSpPr>
          <p:cNvPr id="40965" name="Rectangle 3"/>
          <p:cNvSpPr>
            <a:spLocks noGrp="1" noChangeArrowheads="1"/>
          </p:cNvSpPr>
          <p:nvPr>
            <p:ph type="body" idx="1"/>
          </p:nvPr>
        </p:nvSpPr>
        <p:spPr/>
        <p:txBody>
          <a:bodyPr/>
          <a:lstStyle/>
          <a:p>
            <a:pPr eaLnBrk="1" hangingPunct="1">
              <a:lnSpc>
                <a:spcPct val="90000"/>
              </a:lnSpc>
            </a:pPr>
            <a:r>
              <a:rPr lang="en-US" altLang="en-US" sz="2400" b="1"/>
              <a:t>Credit Card Transaction Example:</a:t>
            </a:r>
            <a:endParaRPr lang="en-US" altLang="en-US" sz="2400"/>
          </a:p>
          <a:p>
            <a:pPr eaLnBrk="1" hangingPunct="1">
              <a:lnSpc>
                <a:spcPct val="90000"/>
              </a:lnSpc>
            </a:pPr>
            <a:r>
              <a:rPr lang="en-US" altLang="en-US" sz="2400"/>
              <a:t>$100 purchase by consumer using Visa or MasterCard</a:t>
            </a:r>
          </a:p>
          <a:p>
            <a:pPr eaLnBrk="1" hangingPunct="1">
              <a:lnSpc>
                <a:spcPct val="90000"/>
              </a:lnSpc>
            </a:pPr>
            <a:r>
              <a:rPr lang="en-US" altLang="en-US" sz="2400"/>
              <a:t>$2 discount fee charged to merchant by acquirer/processor</a:t>
            </a:r>
          </a:p>
          <a:p>
            <a:pPr eaLnBrk="1" hangingPunct="1">
              <a:lnSpc>
                <a:spcPct val="90000"/>
              </a:lnSpc>
            </a:pPr>
            <a:r>
              <a:rPr lang="en-US" altLang="en-US" sz="2400"/>
              <a:t>$2 fee includes:</a:t>
            </a:r>
          </a:p>
          <a:p>
            <a:pPr eaLnBrk="1" hangingPunct="1">
              <a:lnSpc>
                <a:spcPct val="90000"/>
              </a:lnSpc>
            </a:pPr>
            <a:r>
              <a:rPr lang="en-US" altLang="en-US" sz="2400"/>
              <a:t>	$1.50 interchange fee paid to card issuer</a:t>
            </a:r>
          </a:p>
          <a:p>
            <a:pPr eaLnBrk="1" hangingPunct="1">
              <a:lnSpc>
                <a:spcPct val="90000"/>
              </a:lnSpc>
            </a:pPr>
            <a:r>
              <a:rPr lang="en-US" altLang="en-US" sz="2400"/>
              <a:t>	$0.10 assessment fee paid to card association (Visa/MasterCard) </a:t>
            </a:r>
          </a:p>
          <a:p>
            <a:pPr eaLnBrk="1" hangingPunct="1">
              <a:lnSpc>
                <a:spcPct val="90000"/>
              </a:lnSpc>
            </a:pPr>
            <a:r>
              <a:rPr lang="en-US" altLang="en-US" sz="2400"/>
              <a:t>	$0.40 merchant processor fee</a:t>
            </a:r>
          </a:p>
          <a:p>
            <a:pPr eaLnBrk="1" hangingPunct="1">
              <a:lnSpc>
                <a:spcPct val="90000"/>
              </a:lnSpc>
            </a:pPr>
            <a:r>
              <a:rPr lang="en-US" altLang="en-US" sz="2400"/>
              <a:t>$98 credited to merchant for the transaction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r>
              <a:rPr lang="en-US" altLang="en-US"/>
              <a:t>Credit Card Transaction Process</a:t>
            </a:r>
          </a:p>
        </p:txBody>
      </p:sp>
      <p:sp>
        <p:nvSpPr>
          <p:cNvPr id="4301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430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40CCDB6-405F-41DF-A278-11EDF8766591}" type="slidenum">
              <a:rPr lang="en-US" altLang="en-US" sz="1400" smtClean="0">
                <a:solidFill>
                  <a:schemeClr val="folHlink"/>
                </a:solidFill>
              </a:rPr>
              <a:pPr>
                <a:spcBef>
                  <a:spcPct val="0"/>
                </a:spcBef>
                <a:buClrTx/>
                <a:buFontTx/>
                <a:buNone/>
              </a:pPr>
              <a:t>24</a:t>
            </a:fld>
            <a:endParaRPr lang="en-US" altLang="en-US" sz="1400">
              <a:solidFill>
                <a:schemeClr val="folHlink"/>
              </a:solidFill>
            </a:endParaRPr>
          </a:p>
        </p:txBody>
      </p:sp>
      <p:pic>
        <p:nvPicPr>
          <p:cNvPr id="43013"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00200" y="1752600"/>
            <a:ext cx="7073900" cy="4267200"/>
          </a:xfrm>
          <a:noFill/>
        </p:spPr>
      </p:pic>
      <p:sp>
        <p:nvSpPr>
          <p:cNvPr id="43014" name="TextBox 6"/>
          <p:cNvSpPr txBox="1">
            <a:spLocks noChangeArrowheads="1"/>
          </p:cNvSpPr>
          <p:nvPr/>
        </p:nvSpPr>
        <p:spPr bwMode="auto">
          <a:xfrm>
            <a:off x="685800" y="57912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r>
              <a:rPr lang="en-US" altLang="en-US" sz="1200"/>
              <a:t>From: </a:t>
            </a:r>
            <a:r>
              <a:rPr lang="en-US" altLang="en-US" sz="1200">
                <a:hlinkClick r:id="rId4"/>
              </a:rPr>
              <a:t>Ramon P DeGennaro</a:t>
            </a:r>
            <a:r>
              <a:rPr lang="en-US" altLang="en-US" sz="1200"/>
              <a:t>. “Merchant Acquirers and Payment Card Processors: A Look inside the Black Box,” </a:t>
            </a:r>
            <a:r>
              <a:rPr lang="en-US" altLang="en-US" sz="1200">
                <a:hlinkClick r:id="rId5"/>
              </a:rPr>
              <a:t>Economic Review - Federal Reserve Bank of Atlanta</a:t>
            </a:r>
            <a:r>
              <a:rPr lang="en-US" altLang="en-US" sz="1200"/>
              <a:t>. Atlanta: </a:t>
            </a:r>
            <a:r>
              <a:rPr lang="en-US" altLang="en-US" sz="1200">
                <a:hlinkClick r:id="rId6"/>
              </a:rPr>
              <a:t>First Quarter 2006</a:t>
            </a:r>
            <a:r>
              <a:rPr lang="en-US" altLang="en-US" sz="1200"/>
              <a:t>. Vol. 91, Iss. 1; pp. 27-43.</a:t>
            </a:r>
          </a:p>
          <a:p>
            <a:pPr eaLnBrk="1" hangingPunct="1">
              <a:spcBef>
                <a:spcPct val="0"/>
              </a:spcBef>
              <a:buClrTx/>
              <a:buFontTx/>
              <a:buNone/>
            </a:pPr>
            <a:endParaRPr lang="en-US" altLang="en-US" sz="2400"/>
          </a:p>
        </p:txBody>
      </p:sp>
      <p:sp>
        <p:nvSpPr>
          <p:cNvPr id="43015" name="TextBox 7"/>
          <p:cNvSpPr txBox="1">
            <a:spLocks noChangeArrowheads="1"/>
          </p:cNvSpPr>
          <p:nvPr/>
        </p:nvSpPr>
        <p:spPr bwMode="auto">
          <a:xfrm>
            <a:off x="7315200" y="2590800"/>
            <a:ext cx="1143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r>
              <a:rPr lang="en-US" altLang="en-US" sz="1200"/>
              <a:t>Automated Clearing House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450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750471C-7E75-4F49-B6B9-0E401CD10DD1}" type="slidenum">
              <a:rPr lang="en-US" altLang="en-US" sz="1400" smtClean="0">
                <a:solidFill>
                  <a:schemeClr val="folHlink"/>
                </a:solidFill>
              </a:rPr>
              <a:pPr>
                <a:spcBef>
                  <a:spcPct val="0"/>
                </a:spcBef>
                <a:buClrTx/>
                <a:buFontTx/>
                <a:buNone/>
              </a:pPr>
              <a:t>25</a:t>
            </a:fld>
            <a:endParaRPr lang="en-US" altLang="en-US" sz="1400">
              <a:solidFill>
                <a:schemeClr val="folHlink"/>
              </a:solidFill>
            </a:endParaRPr>
          </a:p>
        </p:txBody>
      </p:sp>
      <p:sp>
        <p:nvSpPr>
          <p:cNvPr id="45060" name="Rectangle 2"/>
          <p:cNvSpPr>
            <a:spLocks noGrp="1" noChangeArrowheads="1"/>
          </p:cNvSpPr>
          <p:nvPr>
            <p:ph type="title"/>
          </p:nvPr>
        </p:nvSpPr>
        <p:spPr/>
        <p:txBody>
          <a:bodyPr/>
          <a:lstStyle/>
          <a:p>
            <a:pPr eaLnBrk="1" hangingPunct="1"/>
            <a:r>
              <a:rPr lang="en-US" altLang="en-US"/>
              <a:t>Pooling Resources/Subdividing Shares</a:t>
            </a:r>
          </a:p>
        </p:txBody>
      </p:sp>
      <p:sp>
        <p:nvSpPr>
          <p:cNvPr id="45061" name="Rectangle 3"/>
          <p:cNvSpPr>
            <a:spLocks noGrp="1" noChangeArrowheads="1"/>
          </p:cNvSpPr>
          <p:nvPr>
            <p:ph type="body" idx="1"/>
          </p:nvPr>
        </p:nvSpPr>
        <p:spPr>
          <a:xfrm>
            <a:off x="838200" y="1752600"/>
            <a:ext cx="7958138" cy="4624388"/>
          </a:xfrm>
        </p:spPr>
        <p:txBody>
          <a:bodyPr>
            <a:normAutofit/>
          </a:bodyPr>
          <a:lstStyle/>
          <a:p>
            <a:pPr eaLnBrk="1" hangingPunct="1"/>
            <a:r>
              <a:rPr lang="en-US" altLang="en-US" dirty="0"/>
              <a:t>Mutual Funds provide a way for investors to come together and buy larger amounts of securities in an efficient manner</a:t>
            </a:r>
          </a:p>
          <a:p>
            <a:pPr eaLnBrk="1" hangingPunct="1"/>
            <a:r>
              <a:rPr lang="en-US" altLang="en-US" dirty="0"/>
              <a:t>The corporate form of organization allows individuals to own parts of enterprises</a:t>
            </a:r>
          </a:p>
          <a:p>
            <a:pPr eaLnBrk="1" hangingPunct="1"/>
            <a:r>
              <a:rPr lang="en-US" altLang="en-US" dirty="0"/>
              <a:t>Limited Partnerships allow individuals to participate in business enterprises and reap tax and other benefits</a:t>
            </a:r>
          </a:p>
          <a:p>
            <a:pPr eaLnBrk="1" hangingPunct="1"/>
            <a:r>
              <a:rPr lang="en-US" altLang="en-US" dirty="0"/>
              <a:t>ETFs are a way of trading baskets of securities simultaneously.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471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F1554F3D-1DB2-4798-B2B5-C78374712BE9}" type="slidenum">
              <a:rPr lang="en-US" altLang="en-US" sz="1400" smtClean="0">
                <a:solidFill>
                  <a:schemeClr val="folHlink"/>
                </a:solidFill>
              </a:rPr>
              <a:pPr>
                <a:spcBef>
                  <a:spcPct val="0"/>
                </a:spcBef>
                <a:buClrTx/>
                <a:buFontTx/>
                <a:buNone/>
              </a:pPr>
              <a:t>26</a:t>
            </a:fld>
            <a:endParaRPr lang="en-US" altLang="en-US" sz="1400">
              <a:solidFill>
                <a:schemeClr val="folHlink"/>
              </a:solidFill>
            </a:endParaRPr>
          </a:p>
        </p:txBody>
      </p:sp>
      <p:sp>
        <p:nvSpPr>
          <p:cNvPr id="47108" name="Rectangle 2"/>
          <p:cNvSpPr>
            <a:spLocks noGrp="1" noChangeArrowheads="1"/>
          </p:cNvSpPr>
          <p:nvPr>
            <p:ph type="title"/>
          </p:nvPr>
        </p:nvSpPr>
        <p:spPr/>
        <p:txBody>
          <a:bodyPr/>
          <a:lstStyle/>
          <a:p>
            <a:pPr eaLnBrk="1" hangingPunct="1"/>
            <a:r>
              <a:rPr lang="en-US" altLang="en-US"/>
              <a:t>Funds and Movie Investing</a:t>
            </a:r>
          </a:p>
        </p:txBody>
      </p:sp>
      <p:sp>
        <p:nvSpPr>
          <p:cNvPr id="47109" name="Rectangle 3"/>
          <p:cNvSpPr>
            <a:spLocks noGrp="1" noChangeArrowheads="1"/>
          </p:cNvSpPr>
          <p:nvPr>
            <p:ph type="body" idx="1"/>
          </p:nvPr>
        </p:nvSpPr>
        <p:spPr>
          <a:xfrm>
            <a:off x="838200" y="1752600"/>
            <a:ext cx="7958138" cy="4572000"/>
          </a:xfrm>
        </p:spPr>
        <p:txBody>
          <a:bodyPr/>
          <a:lstStyle/>
          <a:p>
            <a:pPr eaLnBrk="1" hangingPunct="1">
              <a:lnSpc>
                <a:spcPct val="80000"/>
              </a:lnSpc>
            </a:pPr>
            <a:r>
              <a:rPr lang="en-US" altLang="en-US" sz="2400"/>
              <a:t>Barbarian Film Investment Fund, a $150 million structured fund</a:t>
            </a:r>
          </a:p>
          <a:p>
            <a:pPr eaLnBrk="1" hangingPunct="1">
              <a:lnSpc>
                <a:spcPct val="80000"/>
              </a:lnSpc>
            </a:pPr>
            <a:r>
              <a:rPr lang="en-US" altLang="en-US" sz="2400"/>
              <a:t>A mitigated-risk portfolio of non-correlated assets</a:t>
            </a:r>
          </a:p>
          <a:p>
            <a:pPr eaLnBrk="1" hangingPunct="1">
              <a:lnSpc>
                <a:spcPct val="80000"/>
              </a:lnSpc>
            </a:pPr>
            <a:r>
              <a:rPr lang="en-US" altLang="en-US" sz="2400"/>
              <a:t>Invests only in independent films that have greater than 80% of their budgets secured by foreign pre-sales. </a:t>
            </a:r>
          </a:p>
          <a:p>
            <a:pPr eaLnBrk="1" hangingPunct="1">
              <a:lnSpc>
                <a:spcPct val="80000"/>
              </a:lnSpc>
            </a:pPr>
            <a:r>
              <a:rPr lang="en-US" altLang="en-US" sz="2400"/>
              <a:t>Invests only in relatively low-budget films costing less than $10 million</a:t>
            </a:r>
          </a:p>
          <a:p>
            <a:pPr eaLnBrk="1" hangingPunct="1">
              <a:lnSpc>
                <a:spcPct val="80000"/>
              </a:lnSpc>
            </a:pPr>
            <a:r>
              <a:rPr lang="en-US" altLang="en-US" sz="2400"/>
              <a:t>Investment opportunities will be vetted by international sales agents who will make foreign sales estimates based on such factors as the film's genre, cast and creative team. </a:t>
            </a:r>
          </a:p>
          <a:p>
            <a:pPr eaLnBrk="1" hangingPunct="1">
              <a:lnSpc>
                <a:spcPct val="80000"/>
              </a:lnSpc>
            </a:pPr>
            <a:r>
              <a:rPr lang="en-US" altLang="en-US" sz="2400"/>
              <a:t>The first film backed by the fund, "Powder Blue," starring Forrest Whitaker, Jessica Biel and Jared Leto, began shooting in August 2007; it has a budget of $5 million with foreign sales estimated at $4.15 million.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extLst>
              <p:ext uri="{D42A27DB-BD31-4B8C-83A1-F6EECF244321}">
                <p14:modId xmlns:p14="http://schemas.microsoft.com/office/powerpoint/2010/main" val="33231192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Film Funds: S&amp;R Films</a:t>
            </a:r>
          </a:p>
        </p:txBody>
      </p:sp>
      <p:sp>
        <p:nvSpPr>
          <p:cNvPr id="3" name="Content Placeholder 2"/>
          <p:cNvSpPr>
            <a:spLocks noGrp="1"/>
          </p:cNvSpPr>
          <p:nvPr>
            <p:ph idx="1"/>
          </p:nvPr>
        </p:nvSpPr>
        <p:spPr>
          <a:xfrm>
            <a:off x="838200" y="1752600"/>
            <a:ext cx="7958138" cy="4419600"/>
          </a:xfrm>
        </p:spPr>
        <p:txBody>
          <a:bodyPr/>
          <a:lstStyle/>
          <a:p>
            <a:pPr>
              <a:defRPr/>
            </a:pPr>
            <a:r>
              <a:rPr lang="en-US" sz="2400" dirty="0"/>
              <a:t>Movie finance is at the core of S&amp;R’s business.  S&amp;R Films controls a film fund of private equity and has been investing in feature length motion pictures since 2011. In order for a film to be considered for equity film financing, the movie or production must exhibit inherent mitigated risk by having secured assets that outweigh the total budget based on current marketplace trends. Such qualifying assets include ‘bankable’ name talent, ‘bankable’ name directors, and presales or minimum guarantees on limited territories where such presale values indicate a robust potential profit margin on remaining territories for the film’s equity tranche.</a:t>
            </a:r>
            <a:br>
              <a:rPr lang="en-US" sz="2400" dirty="0"/>
            </a:br>
            <a:r>
              <a:rPr lang="en-US" sz="2400" dirty="0">
                <a:hlinkClick r:id="rId5"/>
              </a:rPr>
              <a:t>http://snrfilms.com/film-financing/</a:t>
            </a:r>
            <a:r>
              <a:rPr lang="en-US" sz="2400" dirty="0"/>
              <a:t> </a:t>
            </a:r>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27</a:t>
            </a:fld>
            <a:endParaRPr lang="en-US"/>
          </a:p>
        </p:txBody>
      </p:sp>
    </p:spTree>
    <p:extLst>
      <p:ext uri="{BB962C8B-B14F-4D97-AF65-F5344CB8AC3E}">
        <p14:creationId xmlns:p14="http://schemas.microsoft.com/office/powerpoint/2010/main" val="1269639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extLst>
              <p:ext uri="{D42A27DB-BD31-4B8C-83A1-F6EECF244321}">
                <p14:modId xmlns:p14="http://schemas.microsoft.com/office/powerpoint/2010/main" val="16251341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Information Problems and Finance</a:t>
            </a:r>
          </a:p>
        </p:txBody>
      </p:sp>
      <p:sp>
        <p:nvSpPr>
          <p:cNvPr id="3" name="Content Placeholder 2"/>
          <p:cNvSpPr>
            <a:spLocks noGrp="1"/>
          </p:cNvSpPr>
          <p:nvPr>
            <p:ph idx="1"/>
          </p:nvPr>
        </p:nvSpPr>
        <p:spPr>
          <a:xfrm>
            <a:off x="838200" y="1752600"/>
            <a:ext cx="7958138" cy="4572000"/>
          </a:xfrm>
        </p:spPr>
        <p:txBody>
          <a:bodyPr>
            <a:normAutofit/>
          </a:bodyPr>
          <a:lstStyle/>
          <a:p>
            <a:r>
              <a:rPr lang="en-US" dirty="0"/>
              <a:t>Prices of financial assets are very important in sending the right signals to economic agents making real investment decisions.</a:t>
            </a:r>
          </a:p>
          <a:p>
            <a:r>
              <a:rPr lang="en-US" dirty="0"/>
              <a:t>We now talk about information-related issues:</a:t>
            </a:r>
          </a:p>
          <a:p>
            <a:pPr lvl="1"/>
            <a:r>
              <a:rPr lang="en-US" dirty="0"/>
              <a:t>The role of the financial sector in providing information</a:t>
            </a:r>
          </a:p>
          <a:p>
            <a:pPr lvl="1"/>
            <a:r>
              <a:rPr lang="en-US" dirty="0"/>
              <a:t>Circumstances when this role might be inefficiently performed</a:t>
            </a:r>
          </a:p>
          <a:p>
            <a:pPr lvl="1"/>
            <a:r>
              <a:rPr lang="en-US" dirty="0"/>
              <a:t>Adverse Selection</a:t>
            </a:r>
          </a:p>
          <a:p>
            <a:pPr lvl="1"/>
            <a:r>
              <a:rPr lang="en-US" dirty="0"/>
              <a:t>Moral Hazard</a:t>
            </a:r>
          </a:p>
          <a:p>
            <a:pPr lvl="1"/>
            <a:r>
              <a:rPr lang="en-US" dirty="0"/>
              <a:t>Principal-Agent problems</a:t>
            </a:r>
          </a:p>
          <a:p>
            <a:pPr lvl="1"/>
            <a:endParaRPr lang="en-US" dirty="0"/>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28</a:t>
            </a:fld>
            <a:endParaRPr lang="en-US"/>
          </a:p>
        </p:txBody>
      </p:sp>
    </p:spTree>
    <p:extLst>
      <p:ext uri="{BB962C8B-B14F-4D97-AF65-F5344CB8AC3E}">
        <p14:creationId xmlns:p14="http://schemas.microsoft.com/office/powerpoint/2010/main" val="373336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491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F57A8816-5D7D-4C2C-BAE4-C2982C52D46D}" type="slidenum">
              <a:rPr lang="en-US" altLang="en-US" sz="1400" smtClean="0">
                <a:solidFill>
                  <a:schemeClr val="folHlink"/>
                </a:solidFill>
              </a:rPr>
              <a:pPr>
                <a:spcBef>
                  <a:spcPct val="0"/>
                </a:spcBef>
                <a:buClrTx/>
                <a:buFontTx/>
                <a:buNone/>
              </a:pPr>
              <a:t>29</a:t>
            </a:fld>
            <a:endParaRPr lang="en-US" altLang="en-US" sz="1400">
              <a:solidFill>
                <a:schemeClr val="folHlink"/>
              </a:solidFill>
            </a:endParaRPr>
          </a:p>
        </p:txBody>
      </p:sp>
      <p:sp>
        <p:nvSpPr>
          <p:cNvPr id="49156" name="Rectangle 2"/>
          <p:cNvSpPr>
            <a:spLocks noGrp="1" noChangeArrowheads="1"/>
          </p:cNvSpPr>
          <p:nvPr>
            <p:ph type="title"/>
          </p:nvPr>
        </p:nvSpPr>
        <p:spPr/>
        <p:txBody>
          <a:bodyPr/>
          <a:lstStyle/>
          <a:p>
            <a:pPr eaLnBrk="1" hangingPunct="1"/>
            <a:r>
              <a:rPr lang="en-US" altLang="en-US"/>
              <a:t>Providing Information</a:t>
            </a:r>
          </a:p>
        </p:txBody>
      </p:sp>
      <p:sp>
        <p:nvSpPr>
          <p:cNvPr id="49157" name="Rectangle 3"/>
          <p:cNvSpPr>
            <a:spLocks noGrp="1" noChangeArrowheads="1"/>
          </p:cNvSpPr>
          <p:nvPr>
            <p:ph type="body" idx="1"/>
          </p:nvPr>
        </p:nvSpPr>
        <p:spPr>
          <a:xfrm>
            <a:off x="838200" y="1752600"/>
            <a:ext cx="7958138" cy="4624388"/>
          </a:xfrm>
        </p:spPr>
        <p:txBody>
          <a:bodyPr>
            <a:normAutofit fontScale="92500"/>
          </a:bodyPr>
          <a:lstStyle/>
          <a:p>
            <a:pPr eaLnBrk="1" hangingPunct="1">
              <a:defRPr/>
            </a:pPr>
            <a:r>
              <a:rPr lang="en-US" altLang="en-US" sz="2400" dirty="0"/>
              <a:t>Asset prices and interest rates provide critical signals to firm managers in their selection of investment projects.</a:t>
            </a:r>
          </a:p>
          <a:p>
            <a:pPr eaLnBrk="1" hangingPunct="1">
              <a:defRPr/>
            </a:pPr>
            <a:r>
              <a:rPr lang="en-US" altLang="en-US" sz="2400" dirty="0"/>
              <a:t>If a manager notes that stock prices are up in a certain sector, that is indicative of higher profits in that sector.  It is, therefore, worthwhile investing there.</a:t>
            </a:r>
          </a:p>
          <a:p>
            <a:pPr eaLnBrk="1" hangingPunct="1">
              <a:defRPr/>
            </a:pPr>
            <a:r>
              <a:rPr lang="en-US" altLang="en-US" sz="2400" dirty="0"/>
              <a:t>Should a firm finance its projects in dollars or in euros?</a:t>
            </a:r>
          </a:p>
          <a:p>
            <a:pPr lvl="1" eaLnBrk="1" hangingPunct="1">
              <a:defRPr/>
            </a:pPr>
            <a:r>
              <a:rPr lang="en-US" altLang="en-US" sz="2000" dirty="0"/>
              <a:t>It can look at the forward euro rate, as well as euro-denominated interest rates to figure out the cost of borrowing in euros.</a:t>
            </a:r>
          </a:p>
          <a:p>
            <a:pPr lvl="1" eaLnBrk="1" hangingPunct="1">
              <a:defRPr/>
            </a:pPr>
            <a:r>
              <a:rPr lang="en-US" altLang="en-US" sz="2000" dirty="0"/>
              <a:t>It can look at borrowing rates domestically</a:t>
            </a:r>
          </a:p>
          <a:p>
            <a:pPr lvl="1" eaLnBrk="1" hangingPunct="1">
              <a:defRPr/>
            </a:pPr>
            <a:r>
              <a:rPr lang="en-US" altLang="en-US" sz="2000" dirty="0"/>
              <a:t>If the implied euro borrowing rate is lower, this means that there are more investors with euro resources and its better to finance in euros.</a:t>
            </a:r>
          </a:p>
          <a:p>
            <a:pPr eaLnBrk="1" hangingPunct="1">
              <a:defRPr/>
            </a:pPr>
            <a:r>
              <a:rPr lang="en-US" altLang="en-US" sz="2400" dirty="0"/>
              <a:t>Individuals can also use interest rates as a guide to decide how much they want to save and how much to consume today.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819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43407597-EF0D-4C6F-ABAF-5B169842F8B6}" type="slidenum">
              <a:rPr lang="en-US" altLang="en-US" sz="1400" smtClean="0">
                <a:solidFill>
                  <a:schemeClr val="folHlink"/>
                </a:solidFill>
              </a:rPr>
              <a:pPr>
                <a:spcBef>
                  <a:spcPct val="0"/>
                </a:spcBef>
                <a:buClrTx/>
                <a:buFontTx/>
                <a:buNone/>
              </a:pPr>
              <a:t>3</a:t>
            </a:fld>
            <a:endParaRPr lang="en-US" altLang="en-US" sz="1400">
              <a:solidFill>
                <a:schemeClr val="folHlink"/>
              </a:solidFill>
            </a:endParaRPr>
          </a:p>
        </p:txBody>
      </p:sp>
      <p:sp>
        <p:nvSpPr>
          <p:cNvPr id="8196" name="Rectangle 2"/>
          <p:cNvSpPr>
            <a:spLocks noGrp="1" noChangeArrowheads="1"/>
          </p:cNvSpPr>
          <p:nvPr>
            <p:ph type="title"/>
          </p:nvPr>
        </p:nvSpPr>
        <p:spPr/>
        <p:txBody>
          <a:bodyPr/>
          <a:lstStyle/>
          <a:p>
            <a:pPr eaLnBrk="1" hangingPunct="1"/>
            <a:r>
              <a:rPr lang="en-US" altLang="en-US"/>
              <a:t>Financial System</a:t>
            </a:r>
          </a:p>
        </p:txBody>
      </p:sp>
      <p:sp>
        <p:nvSpPr>
          <p:cNvPr id="8197" name="Rectangle 3"/>
          <p:cNvSpPr>
            <a:spLocks noGrp="1" noChangeArrowheads="1"/>
          </p:cNvSpPr>
          <p:nvPr>
            <p:ph type="body" idx="1"/>
          </p:nvPr>
        </p:nvSpPr>
        <p:spPr/>
        <p:txBody>
          <a:bodyPr/>
          <a:lstStyle/>
          <a:p>
            <a:pPr eaLnBrk="1" hangingPunct="1"/>
            <a:r>
              <a:rPr lang="en-US" altLang="en-US"/>
              <a:t>The financial system is the set of markets and other institutions used for financial contracting and the exchange of assets and risks</a:t>
            </a:r>
          </a:p>
          <a:p>
            <a:pPr lvl="1" eaLnBrk="1" hangingPunct="1"/>
            <a:r>
              <a:rPr lang="en-US" altLang="en-US"/>
              <a:t>Markets for stocks, bonds and other financial instruments</a:t>
            </a:r>
          </a:p>
          <a:p>
            <a:pPr lvl="1" eaLnBrk="1" hangingPunct="1"/>
            <a:r>
              <a:rPr lang="en-US" altLang="en-US"/>
              <a:t>Financial intermediaries such as banks and insurance companies</a:t>
            </a:r>
          </a:p>
          <a:p>
            <a:pPr lvl="1" eaLnBrk="1" hangingPunct="1"/>
            <a:r>
              <a:rPr lang="en-US" altLang="en-US"/>
              <a:t>The regulatory bodies that govern all of these institutions, such as the Federal Reserve, the Securities and Exchange Commission etc.</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a:t>Information and Action</a:t>
            </a:r>
          </a:p>
        </p:txBody>
      </p:sp>
      <p:sp>
        <p:nvSpPr>
          <p:cNvPr id="3" name="Content Placeholder 2"/>
          <p:cNvSpPr>
            <a:spLocks noGrp="1"/>
          </p:cNvSpPr>
          <p:nvPr>
            <p:ph idx="1"/>
          </p:nvPr>
        </p:nvSpPr>
        <p:spPr>
          <a:xfrm>
            <a:off x="838200" y="1752600"/>
            <a:ext cx="7958138" cy="4624388"/>
          </a:xfrm>
        </p:spPr>
        <p:txBody>
          <a:bodyPr>
            <a:normAutofit fontScale="92500" lnSpcReduction="20000"/>
          </a:bodyPr>
          <a:lstStyle/>
          <a:p>
            <a:pPr>
              <a:defRPr/>
            </a:pPr>
            <a:r>
              <a:rPr lang="en-US" dirty="0"/>
              <a:t>It is worthwhile mentioning that, while higher stock prices in a given industry could be taken to imply the need for more real investment in that industry, it does not mean further investment in traded financial securities in that industry is warranted.</a:t>
            </a:r>
          </a:p>
          <a:p>
            <a:pPr>
              <a:defRPr/>
            </a:pPr>
            <a:r>
              <a:rPr lang="en-US" dirty="0"/>
              <a:t>Financial securities markets are fairly liquid and informationally efficient; hence prices adjust pretty rapidly to information.  Good news about a stock or industry will cause that information to cause the stock price to rise pretty quickly (perhaps within seconds), and beyond that window, will not imply abnormal returns for any investor.  Furthermore, the supply of financial securities is pretty fixed and cannot be easily increased in the short run.</a:t>
            </a:r>
          </a:p>
        </p:txBody>
      </p:sp>
      <p:sp>
        <p:nvSpPr>
          <p:cNvPr id="5120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5120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F431AE5F-034E-48F1-85D0-50949DA1FB42}" type="slidenum">
              <a:rPr lang="en-US" altLang="en-US" sz="1400" smtClean="0">
                <a:solidFill>
                  <a:schemeClr val="folHlink"/>
                </a:solidFill>
              </a:rPr>
              <a:pPr>
                <a:spcBef>
                  <a:spcPct val="0"/>
                </a:spcBef>
                <a:buClrTx/>
                <a:buFontTx/>
                <a:buNone/>
              </a:pPr>
              <a:t>30</a:t>
            </a:fld>
            <a:endParaRPr lang="en-US" altLang="en-US" sz="1400">
              <a:solidFill>
                <a:schemeClr val="folHlink"/>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extLst>
              <p:ext uri="{D42A27DB-BD31-4B8C-83A1-F6EECF244321}">
                <p14:modId xmlns:p14="http://schemas.microsoft.com/office/powerpoint/2010/main" val="17392842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Information and Action: 2</a:t>
            </a:r>
          </a:p>
        </p:txBody>
      </p:sp>
      <p:sp>
        <p:nvSpPr>
          <p:cNvPr id="3" name="Content Placeholder 2"/>
          <p:cNvSpPr>
            <a:spLocks noGrp="1"/>
          </p:cNvSpPr>
          <p:nvPr>
            <p:ph idx="1"/>
          </p:nvPr>
        </p:nvSpPr>
        <p:spPr/>
        <p:txBody>
          <a:bodyPr/>
          <a:lstStyle/>
          <a:p>
            <a:pPr>
              <a:defRPr/>
            </a:pPr>
            <a:r>
              <a:rPr lang="en-US" sz="2400" dirty="0"/>
              <a:t>On the other hand, if the reason for the increase in stock prices is due to an excess of demand over supply in that industry, real investment devoted to increasing supply of the underlying product will result in gains for the real sector investor.</a:t>
            </a:r>
          </a:p>
          <a:p>
            <a:pPr>
              <a:defRPr/>
            </a:pPr>
            <a:r>
              <a:rPr lang="en-US" sz="2400" dirty="0"/>
              <a:t>The reason is that real investment cannot occur instantaneously and there is a larger window within which such investment can be profitably made.  Furthermore, not everybody has the resources/knowhow to undertake real investment in a given sector .</a:t>
            </a:r>
          </a:p>
          <a:p>
            <a:pPr>
              <a:defRPr/>
            </a:pPr>
            <a:r>
              <a:rPr lang="en-US" sz="2400" dirty="0"/>
              <a:t>It is, of course, still true that if a potential real investor waits too long, such delayed investment will not be profitable.</a:t>
            </a:r>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31</a:t>
            </a:fld>
            <a:endParaRPr lang="en-US"/>
          </a:p>
        </p:txBody>
      </p:sp>
    </p:spTree>
    <p:extLst>
      <p:ext uri="{BB962C8B-B14F-4D97-AF65-F5344CB8AC3E}">
        <p14:creationId xmlns:p14="http://schemas.microsoft.com/office/powerpoint/2010/main" val="3470096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4FAFCA34-80BC-4B8A-B1D7-E8AB044B7571}" type="slidenum">
              <a:rPr lang="en-US" altLang="en-US" sz="1400" smtClean="0">
                <a:solidFill>
                  <a:schemeClr val="folHlink"/>
                </a:solidFill>
              </a:rPr>
              <a:pPr>
                <a:spcBef>
                  <a:spcPct val="0"/>
                </a:spcBef>
                <a:buClrTx/>
                <a:buFontTx/>
                <a:buNone/>
              </a:pPr>
              <a:t>32</a:t>
            </a:fld>
            <a:endParaRPr lang="en-US" altLang="en-US" sz="1400">
              <a:solidFill>
                <a:schemeClr val="folHlink"/>
              </a:solidFill>
            </a:endParaRPr>
          </a:p>
        </p:txBody>
      </p:sp>
      <p:sp>
        <p:nvSpPr>
          <p:cNvPr id="52228" name="Rectangle 2"/>
          <p:cNvSpPr>
            <a:spLocks noGrp="1" noChangeArrowheads="1"/>
          </p:cNvSpPr>
          <p:nvPr>
            <p:ph type="title"/>
          </p:nvPr>
        </p:nvSpPr>
        <p:spPr/>
        <p:txBody>
          <a:bodyPr/>
          <a:lstStyle/>
          <a:p>
            <a:pPr eaLnBrk="1" hangingPunct="1"/>
            <a:r>
              <a:rPr lang="en-US" altLang="en-US"/>
              <a:t>Markets and Information</a:t>
            </a:r>
          </a:p>
        </p:txBody>
      </p:sp>
      <p:sp>
        <p:nvSpPr>
          <p:cNvPr id="52229" name="Rectangle 3"/>
          <p:cNvSpPr>
            <a:spLocks noGrp="1" noChangeArrowheads="1"/>
          </p:cNvSpPr>
          <p:nvPr>
            <p:ph type="body" idx="1"/>
          </p:nvPr>
        </p:nvSpPr>
        <p:spPr>
          <a:xfrm>
            <a:off x="838200" y="1752600"/>
            <a:ext cx="7958138" cy="4343400"/>
          </a:xfrm>
        </p:spPr>
        <p:txBody>
          <a:bodyPr/>
          <a:lstStyle/>
          <a:p>
            <a:pPr eaLnBrk="1" hangingPunct="1">
              <a:lnSpc>
                <a:spcPct val="80000"/>
              </a:lnSpc>
            </a:pPr>
            <a:r>
              <a:rPr lang="en-US" altLang="en-US" sz="2400"/>
              <a:t>In 1987, the stock market crashed.  Many people think this was because investors had synthesized put options to allow themselves to pull out of the stock market if prices dropped.</a:t>
            </a:r>
          </a:p>
          <a:p>
            <a:pPr eaLnBrk="1" hangingPunct="1">
              <a:lnSpc>
                <a:spcPct val="80000"/>
              </a:lnSpc>
            </a:pPr>
            <a:r>
              <a:rPr lang="en-US" altLang="en-US" sz="2400"/>
              <a:t>A put option is a security that allows the holder to sell an underlying asset at a pre-specified price – this provides the holder with a floor value for the asset.  Synthetic put options work by sending electronic signals to trading programs to sell automatically if prices drop.</a:t>
            </a:r>
          </a:p>
          <a:p>
            <a:pPr eaLnBrk="1" hangingPunct="1">
              <a:lnSpc>
                <a:spcPct val="80000"/>
              </a:lnSpc>
            </a:pPr>
            <a:r>
              <a:rPr lang="en-US" altLang="en-US" sz="2400"/>
              <a:t>A synthetic put option only works if the sell is executed.</a:t>
            </a:r>
          </a:p>
          <a:p>
            <a:pPr eaLnBrk="1" hangingPunct="1">
              <a:lnSpc>
                <a:spcPct val="80000"/>
              </a:lnSpc>
            </a:pPr>
            <a:r>
              <a:rPr lang="en-US" altLang="en-US" sz="2400"/>
              <a:t>In 1987, investors thought that they had price floor because of these synthetic put options.  However, since these put options were not traded, investors did not know how many investors were planning on executing the same “sell” strategy. </a:t>
            </a:r>
          </a:p>
          <a:p>
            <a:pPr eaLnBrk="1" hangingPunct="1">
              <a:lnSpc>
                <a:spcPct val="80000"/>
              </a:lnSpc>
            </a:pPr>
            <a:endParaRPr lang="en-US" altLang="en-US" sz="2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r>
              <a:rPr lang="en-US" altLang="en-US"/>
              <a:t>Markets and Information</a:t>
            </a:r>
          </a:p>
        </p:txBody>
      </p:sp>
      <p:sp>
        <p:nvSpPr>
          <p:cNvPr id="54275" name="Content Placeholder 2"/>
          <p:cNvSpPr>
            <a:spLocks noGrp="1"/>
          </p:cNvSpPr>
          <p:nvPr>
            <p:ph idx="1"/>
          </p:nvPr>
        </p:nvSpPr>
        <p:spPr/>
        <p:txBody>
          <a:bodyPr/>
          <a:lstStyle/>
          <a:p>
            <a:pPr eaLnBrk="1" hangingPunct="1">
              <a:lnSpc>
                <a:spcPct val="80000"/>
              </a:lnSpc>
            </a:pPr>
            <a:r>
              <a:rPr lang="en-US" altLang="en-US" sz="2400"/>
              <a:t>When stock prices dropped, all these programs tried to sell simultaneously.  However, there were many more sellers than buyers and most sellers were not able to sell at the prices that they had planned to. </a:t>
            </a:r>
          </a:p>
          <a:p>
            <a:pPr eaLnBrk="1" hangingPunct="1">
              <a:lnSpc>
                <a:spcPct val="80000"/>
              </a:lnSpc>
            </a:pPr>
            <a:r>
              <a:rPr lang="en-US" altLang="en-US" sz="2400"/>
              <a:t>Prices plummeted, triggering fresh “program” selling.  Ultimately, the floor that investors thought they had, didn’t exist because they didn’t have the information they needed to evaluate the feasibility of the synthetic put strategy.</a:t>
            </a:r>
          </a:p>
          <a:p>
            <a:pPr eaLnBrk="1" hangingPunct="1">
              <a:lnSpc>
                <a:spcPct val="80000"/>
              </a:lnSpc>
            </a:pPr>
            <a:r>
              <a:rPr lang="en-US" altLang="en-US" sz="2400"/>
              <a:t>The introduction of index options allowed investors to obtain information on the supply and demand for such options, as well as a more straightforward way of buying put “insurance.”</a:t>
            </a:r>
          </a:p>
        </p:txBody>
      </p:sp>
      <p:sp>
        <p:nvSpPr>
          <p:cNvPr id="5427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5427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19B561D6-1D91-4C03-9681-DACB8F158970}" type="slidenum">
              <a:rPr lang="en-US" altLang="en-US" sz="1400" smtClean="0">
                <a:solidFill>
                  <a:schemeClr val="folHlink"/>
                </a:solidFill>
              </a:rPr>
              <a:pPr>
                <a:spcBef>
                  <a:spcPct val="0"/>
                </a:spcBef>
                <a:buClrTx/>
                <a:buFontTx/>
                <a:buNone/>
              </a:pPr>
              <a:t>33</a:t>
            </a:fld>
            <a:endParaRPr lang="en-US" altLang="en-US" sz="1400">
              <a:solidFill>
                <a:schemeClr val="folHlink"/>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en-US"/>
              <a:t>Other Providers of Information</a:t>
            </a:r>
          </a:p>
        </p:txBody>
      </p:sp>
      <p:sp>
        <p:nvSpPr>
          <p:cNvPr id="3" name="Content Placeholder 2"/>
          <p:cNvSpPr>
            <a:spLocks noGrp="1"/>
          </p:cNvSpPr>
          <p:nvPr>
            <p:ph idx="1"/>
          </p:nvPr>
        </p:nvSpPr>
        <p:spPr>
          <a:xfrm>
            <a:off x="838200" y="1752600"/>
            <a:ext cx="7958138" cy="4495800"/>
          </a:xfrm>
        </p:spPr>
        <p:txBody>
          <a:bodyPr>
            <a:normAutofit fontScale="77500" lnSpcReduction="20000"/>
          </a:bodyPr>
          <a:lstStyle/>
          <a:p>
            <a:pPr>
              <a:defRPr/>
            </a:pPr>
            <a:r>
              <a:rPr lang="en-US" dirty="0"/>
              <a:t>We have seen that markets act as aggregators of individual pieces of private information and incorporate them in prices, so that resource allocation decisions can be taken.</a:t>
            </a:r>
          </a:p>
          <a:p>
            <a:pPr>
              <a:defRPr/>
            </a:pPr>
            <a:r>
              <a:rPr lang="en-US" dirty="0"/>
              <a:t>In addition, individual firms collect information already available (but not necessarily easily), either about prices or about other aspects of firms so that individuals can make decisions.  </a:t>
            </a:r>
          </a:p>
          <a:p>
            <a:pPr lvl="1">
              <a:defRPr/>
            </a:pPr>
            <a:r>
              <a:rPr lang="en-US" dirty="0"/>
              <a:t>For example, Bloomberg, </a:t>
            </a:r>
            <a:r>
              <a:rPr lang="en-US" dirty="0" err="1"/>
              <a:t>Factset</a:t>
            </a:r>
            <a:r>
              <a:rPr lang="en-US" dirty="0"/>
              <a:t>, </a:t>
            </a:r>
            <a:r>
              <a:rPr lang="en-US" dirty="0" err="1"/>
              <a:t>Compustat</a:t>
            </a:r>
            <a:r>
              <a:rPr lang="en-US" dirty="0"/>
              <a:t> and other such organizations provide firm and market information through their own databases.</a:t>
            </a:r>
          </a:p>
          <a:p>
            <a:pPr>
              <a:defRPr/>
            </a:pPr>
            <a:r>
              <a:rPr lang="en-US" dirty="0"/>
              <a:t>Some firms might create “new” information by taking existing information, analyzing them and then presenting them in more useful ways for investors to make decision.</a:t>
            </a:r>
          </a:p>
          <a:p>
            <a:pPr lvl="1">
              <a:defRPr/>
            </a:pPr>
            <a:r>
              <a:rPr lang="en-US" dirty="0"/>
              <a:t>Credit Rating Agencies like Fitch and Moody’s would fall in this category.</a:t>
            </a:r>
          </a:p>
          <a:p>
            <a:pPr lvl="1">
              <a:defRPr/>
            </a:pPr>
            <a:r>
              <a:rPr lang="en-US" dirty="0"/>
              <a:t>So would equity research shops like JP Morgan, Goldman Sachs etc.</a:t>
            </a:r>
          </a:p>
        </p:txBody>
      </p:sp>
      <p:sp>
        <p:nvSpPr>
          <p:cNvPr id="5632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5632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205D43E-5AC5-4DD0-BEAB-B3473FE92B96}" type="slidenum">
              <a:rPr lang="en-US" altLang="en-US" sz="1400" smtClean="0">
                <a:solidFill>
                  <a:schemeClr val="folHlink"/>
                </a:solidFill>
              </a:rPr>
              <a:pPr>
                <a:spcBef>
                  <a:spcPct val="0"/>
                </a:spcBef>
                <a:buClrTx/>
                <a:buFontTx/>
                <a:buNone/>
              </a:pPr>
              <a:t>34</a:t>
            </a:fld>
            <a:endParaRPr lang="en-US" altLang="en-US" sz="1400">
              <a:solidFill>
                <a:schemeClr val="folHlink"/>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8676169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3" name="Object 2"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83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5837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A7D907B8-2B3D-4BFC-8ADB-5652896CA621}" type="slidenum">
              <a:rPr lang="en-US" altLang="en-US" sz="1400" smtClean="0">
                <a:solidFill>
                  <a:schemeClr val="folHlink"/>
                </a:solidFill>
              </a:rPr>
              <a:pPr>
                <a:spcBef>
                  <a:spcPct val="0"/>
                </a:spcBef>
                <a:buClrTx/>
                <a:buFontTx/>
                <a:buNone/>
              </a:pPr>
              <a:t>35</a:t>
            </a:fld>
            <a:endParaRPr lang="en-US" altLang="en-US" sz="1400">
              <a:solidFill>
                <a:schemeClr val="folHlink"/>
              </a:solidFill>
            </a:endParaRPr>
          </a:p>
        </p:txBody>
      </p:sp>
      <p:sp>
        <p:nvSpPr>
          <p:cNvPr id="58372" name="Rectangle 2"/>
          <p:cNvSpPr>
            <a:spLocks noGrp="1" noChangeArrowheads="1"/>
          </p:cNvSpPr>
          <p:nvPr>
            <p:ph type="title"/>
          </p:nvPr>
        </p:nvSpPr>
        <p:spPr/>
        <p:txBody>
          <a:bodyPr vert="horz"/>
          <a:lstStyle/>
          <a:p>
            <a:pPr eaLnBrk="1" hangingPunct="1"/>
            <a:r>
              <a:rPr lang="en-US" altLang="en-US" dirty="0"/>
              <a:t>Adverse Selection</a:t>
            </a:r>
          </a:p>
        </p:txBody>
      </p:sp>
      <p:sp>
        <p:nvSpPr>
          <p:cNvPr id="58373" name="Rectangle 3"/>
          <p:cNvSpPr>
            <a:spLocks noGrp="1" noChangeArrowheads="1"/>
          </p:cNvSpPr>
          <p:nvPr>
            <p:ph type="body" idx="1"/>
          </p:nvPr>
        </p:nvSpPr>
        <p:spPr>
          <a:xfrm>
            <a:off x="838200" y="2286000"/>
            <a:ext cx="7958138" cy="4191000"/>
          </a:xfrm>
        </p:spPr>
        <p:txBody>
          <a:bodyPr/>
          <a:lstStyle/>
          <a:p>
            <a:pPr eaLnBrk="1" hangingPunct="1">
              <a:lnSpc>
                <a:spcPct val="80000"/>
              </a:lnSpc>
            </a:pPr>
            <a:r>
              <a:rPr lang="en-US" altLang="en-US" dirty="0"/>
              <a:t>A</a:t>
            </a:r>
            <a:r>
              <a:rPr lang="en-US" altLang="en-US" dirty="0">
                <a:hlinkClick r:id="rId6" tooltip="Adverse selection"/>
              </a:rPr>
              <a:t>dverse selection</a:t>
            </a:r>
            <a:r>
              <a:rPr lang="en-US" altLang="en-US" dirty="0"/>
              <a:t>: One of the parties to a transaction lacks information while negotiating.  </a:t>
            </a:r>
          </a:p>
          <a:p>
            <a:pPr lvl="1" eaLnBrk="1" hangingPunct="1">
              <a:lnSpc>
                <a:spcPct val="80000"/>
              </a:lnSpc>
            </a:pPr>
            <a:r>
              <a:rPr lang="en-US" altLang="en-US" sz="2800" dirty="0"/>
              <a:t>An example of adverse selection is when people who are high risk are more likely to buy insurance, because the insurance company cannot effectively discriminate against them, usually due to lack of information about the particular individual's risk but also sometimes by force of law or other constraints.</a:t>
            </a:r>
          </a:p>
          <a:p>
            <a:pPr eaLnBrk="1" hangingPunct="1">
              <a:lnSpc>
                <a:spcPct val="80000"/>
              </a:lnSpc>
            </a:pPr>
            <a:endParaRPr lang="en-US" altLang="en-US" sz="2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extLst>
              <p:ext uri="{D42A27DB-BD31-4B8C-83A1-F6EECF244321}">
                <p14:modId xmlns:p14="http://schemas.microsoft.com/office/powerpoint/2010/main" val="19793061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Adverse Selection</a:t>
            </a:r>
          </a:p>
        </p:txBody>
      </p:sp>
      <p:sp>
        <p:nvSpPr>
          <p:cNvPr id="3" name="Content Placeholder 2"/>
          <p:cNvSpPr>
            <a:spLocks noGrp="1"/>
          </p:cNvSpPr>
          <p:nvPr>
            <p:ph idx="1"/>
          </p:nvPr>
        </p:nvSpPr>
        <p:spPr/>
        <p:txBody>
          <a:bodyPr/>
          <a:lstStyle/>
          <a:p>
            <a:r>
              <a:rPr lang="en-US" dirty="0"/>
              <a:t>Suppose you announce that you are in the market for a used car and your budget is around $20,000</a:t>
            </a:r>
          </a:p>
          <a:p>
            <a:r>
              <a:rPr lang="en-US" dirty="0"/>
              <a:t>Suppose you can only tell imprecisely the true value of a car that is offered to you.</a:t>
            </a:r>
          </a:p>
          <a:p>
            <a:r>
              <a:rPr lang="en-US" dirty="0"/>
              <a:t>What proportion of cars offered to you will have an (unobservable to you) true worth of more than $20,000?</a:t>
            </a:r>
          </a:p>
          <a:p>
            <a:pPr lvl="1"/>
            <a:r>
              <a:rPr lang="en-US" dirty="0"/>
              <a:t>More than half</a:t>
            </a:r>
          </a:p>
          <a:p>
            <a:pPr lvl="1"/>
            <a:r>
              <a:rPr lang="en-US" dirty="0"/>
              <a:t>Less than half</a:t>
            </a:r>
          </a:p>
          <a:p>
            <a:pPr lvl="1"/>
            <a:r>
              <a:rPr lang="en-US" dirty="0"/>
              <a:t>Exactly half</a:t>
            </a:r>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36</a:t>
            </a:fld>
            <a:endParaRPr lang="en-US"/>
          </a:p>
        </p:txBody>
      </p:sp>
    </p:spTree>
    <p:extLst>
      <p:ext uri="{BB962C8B-B14F-4D97-AF65-F5344CB8AC3E}">
        <p14:creationId xmlns:p14="http://schemas.microsoft.com/office/powerpoint/2010/main" val="4392232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
            </p:custDataLst>
            <p:extLst>
              <p:ext uri="{D42A27DB-BD31-4B8C-83A1-F6EECF244321}">
                <p14:modId xmlns:p14="http://schemas.microsoft.com/office/powerpoint/2010/main" val="28196323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7" name="Object 6"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1390800" y="619125"/>
            <a:ext cx="7378700" cy="762000"/>
          </a:xfrm>
        </p:spPr>
        <p:txBody>
          <a:bodyPr vert="horz"/>
          <a:lstStyle/>
          <a:p>
            <a:r>
              <a:rPr lang="en-US" dirty="0"/>
              <a:t>Moral Hazard</a:t>
            </a:r>
          </a:p>
        </p:txBody>
      </p:sp>
      <p:sp>
        <p:nvSpPr>
          <p:cNvPr id="3" name="Content Placeholder 2"/>
          <p:cNvSpPr>
            <a:spLocks noGrp="1"/>
          </p:cNvSpPr>
          <p:nvPr>
            <p:ph idx="1"/>
          </p:nvPr>
        </p:nvSpPr>
        <p:spPr>
          <a:xfrm>
            <a:off x="849942" y="1676400"/>
            <a:ext cx="7958138" cy="4419600"/>
          </a:xfrm>
        </p:spPr>
        <p:txBody>
          <a:bodyPr/>
          <a:lstStyle/>
          <a:p>
            <a:pPr eaLnBrk="1" hangingPunct="1">
              <a:lnSpc>
                <a:spcPct val="80000"/>
              </a:lnSpc>
            </a:pPr>
            <a:r>
              <a:rPr lang="en-US" altLang="en-US" dirty="0"/>
              <a:t>M</a:t>
            </a:r>
            <a:r>
              <a:rPr lang="en-US" altLang="en-US" dirty="0">
                <a:hlinkClick r:id="rId5" tooltip="Moral hazard"/>
              </a:rPr>
              <a:t>oral hazard</a:t>
            </a:r>
            <a:r>
              <a:rPr lang="en-US" altLang="en-US" dirty="0"/>
              <a:t>: The ignorant party lacks information about performance of the agreed-upon transaction or lacks the ability to retaliate for a breach of the agreement. </a:t>
            </a:r>
          </a:p>
          <a:p>
            <a:pPr lvl="1" eaLnBrk="1" hangingPunct="1">
              <a:lnSpc>
                <a:spcPct val="80000"/>
              </a:lnSpc>
            </a:pPr>
            <a:r>
              <a:rPr lang="en-US" altLang="en-US" dirty="0"/>
              <a:t>People are more likely to behave recklessly if insured, either because the insurer cannot observe this behavior or cannot effectively retaliate against it, for example by failing to renew the </a:t>
            </a:r>
            <a:r>
              <a:rPr lang="en-US" altLang="en-US" dirty="0">
                <a:hlinkClick r:id="rId6" tooltip="Insurance"/>
              </a:rPr>
              <a:t>insurance</a:t>
            </a:r>
            <a:r>
              <a:rPr lang="en-US" altLang="en-US" dirty="0"/>
              <a:t>. This is an example of moral hazard.</a:t>
            </a:r>
          </a:p>
          <a:p>
            <a:pPr eaLnBrk="1" hangingPunct="1">
              <a:lnSpc>
                <a:spcPct val="80000"/>
              </a:lnSpc>
            </a:pPr>
            <a:r>
              <a:rPr lang="en-US" altLang="en-US" dirty="0"/>
              <a:t>Both issues are incentive problems and both have to do with lack of information; adverse selection manifests itself prior to the contract and moral hazard subsequent to the contract.</a:t>
            </a:r>
          </a:p>
          <a:p>
            <a:endParaRPr lang="en-US" dirty="0"/>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37</a:t>
            </a:fld>
            <a:endParaRPr lang="en-US"/>
          </a:p>
        </p:txBody>
      </p:sp>
    </p:spTree>
    <p:extLst>
      <p:ext uri="{BB962C8B-B14F-4D97-AF65-F5344CB8AC3E}">
        <p14:creationId xmlns:p14="http://schemas.microsoft.com/office/powerpoint/2010/main" val="2642197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
            </p:custDataLst>
            <p:extLst>
              <p:ext uri="{D42A27DB-BD31-4B8C-83A1-F6EECF244321}">
                <p14:modId xmlns:p14="http://schemas.microsoft.com/office/powerpoint/2010/main" val="24951974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7" name="Object 6"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Moral Hazard</a:t>
            </a:r>
          </a:p>
        </p:txBody>
      </p:sp>
      <p:sp>
        <p:nvSpPr>
          <p:cNvPr id="3" name="Content Placeholder 2"/>
          <p:cNvSpPr>
            <a:spLocks noGrp="1"/>
          </p:cNvSpPr>
          <p:nvPr>
            <p:ph idx="1"/>
          </p:nvPr>
        </p:nvSpPr>
        <p:spPr>
          <a:xfrm>
            <a:off x="838200" y="1752600"/>
            <a:ext cx="8077200" cy="3881438"/>
          </a:xfrm>
        </p:spPr>
        <p:txBody>
          <a:bodyPr/>
          <a:lstStyle/>
          <a:p>
            <a:r>
              <a:rPr lang="en-US" sz="2400" dirty="0"/>
              <a:t>Suppose 50% of drivers are good drivers and 50% of drivers are bad drivers.</a:t>
            </a:r>
          </a:p>
          <a:p>
            <a:r>
              <a:rPr lang="en-US" sz="2400" dirty="0"/>
              <a:t>Also, suppose an insurance company cannot tell good drivers from bad drivers.</a:t>
            </a:r>
          </a:p>
          <a:p>
            <a:r>
              <a:rPr lang="en-US" sz="2400" dirty="0"/>
              <a:t>The insurance company offers an automobile insurance policy.</a:t>
            </a:r>
          </a:p>
          <a:p>
            <a:r>
              <a:rPr lang="en-US" sz="2400" dirty="0"/>
              <a:t>What proportion of its policy holders will turn out to be good drivers?</a:t>
            </a:r>
          </a:p>
          <a:p>
            <a:pPr lvl="1"/>
            <a:r>
              <a:rPr lang="en-US" dirty="0"/>
              <a:t>Half</a:t>
            </a:r>
          </a:p>
          <a:p>
            <a:pPr lvl="1"/>
            <a:r>
              <a:rPr lang="en-US" dirty="0"/>
              <a:t>More than half</a:t>
            </a:r>
          </a:p>
          <a:p>
            <a:pPr lvl="1"/>
            <a:r>
              <a:rPr lang="en-US" dirty="0"/>
              <a:t>Less than half</a:t>
            </a:r>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38</a:t>
            </a:fld>
            <a:endParaRPr lang="en-US"/>
          </a:p>
        </p:txBody>
      </p:sp>
    </p:spTree>
    <p:extLst>
      <p:ext uri="{BB962C8B-B14F-4D97-AF65-F5344CB8AC3E}">
        <p14:creationId xmlns:p14="http://schemas.microsoft.com/office/powerpoint/2010/main" val="28673464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US" altLang="en-US"/>
              <a:t>Moral Hazard</a:t>
            </a:r>
          </a:p>
        </p:txBody>
      </p:sp>
      <p:sp>
        <p:nvSpPr>
          <p:cNvPr id="60419" name="Content Placeholder 2"/>
          <p:cNvSpPr>
            <a:spLocks noGrp="1"/>
          </p:cNvSpPr>
          <p:nvPr>
            <p:ph idx="1"/>
          </p:nvPr>
        </p:nvSpPr>
        <p:spPr/>
        <p:txBody>
          <a:bodyPr/>
          <a:lstStyle/>
          <a:p>
            <a:pPr eaLnBrk="1" hangingPunct="1"/>
            <a:r>
              <a:rPr lang="en-US" altLang="en-US" sz="2600"/>
              <a:t>What moral hazard problem is induced by the Federal Reserve bailing out banks?</a:t>
            </a:r>
          </a:p>
          <a:p>
            <a:pPr eaLnBrk="1" hangingPunct="1"/>
            <a:r>
              <a:rPr lang="en-US" altLang="en-US" sz="2600"/>
              <a:t>Is there a moral hazard problem when the Federal Government helps people affected by Hurricane Maria or Hurricane Katrina?</a:t>
            </a:r>
          </a:p>
          <a:p>
            <a:pPr eaLnBrk="1" hangingPunct="1"/>
            <a:r>
              <a:rPr lang="en-US" altLang="en-US" sz="2600"/>
              <a:t>Is there a moral hazard problem when the government helps people who can’t make their mortgage payments because they have lost their jobs?</a:t>
            </a:r>
          </a:p>
          <a:p>
            <a:pPr eaLnBrk="1" hangingPunct="1"/>
            <a:r>
              <a:rPr lang="en-US" altLang="en-US" sz="2600"/>
              <a:t>How would you deal with these situations?</a:t>
            </a:r>
          </a:p>
        </p:txBody>
      </p:sp>
      <p:sp>
        <p:nvSpPr>
          <p:cNvPr id="6042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6042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FF6577AB-6668-478A-B9E0-AFC091E8599A}" type="slidenum">
              <a:rPr lang="en-US" altLang="en-US" sz="1400" smtClean="0">
                <a:solidFill>
                  <a:schemeClr val="folHlink"/>
                </a:solidFill>
              </a:rPr>
              <a:pPr>
                <a:spcBef>
                  <a:spcPct val="0"/>
                </a:spcBef>
                <a:buClrTx/>
                <a:buFontTx/>
                <a:buNone/>
              </a:pPr>
              <a:t>39</a:t>
            </a:fld>
            <a:endParaRPr lang="en-US" altLang="en-US" sz="1400">
              <a:solidFill>
                <a:schemeClr val="folHlink"/>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a:t>Flow of Funds</a:t>
            </a:r>
          </a:p>
        </p:txBody>
      </p:sp>
      <p:sp>
        <p:nvSpPr>
          <p:cNvPr id="10243" name="Content Placeholder 2"/>
          <p:cNvSpPr>
            <a:spLocks noGrp="1"/>
          </p:cNvSpPr>
          <p:nvPr>
            <p:ph idx="1"/>
          </p:nvPr>
        </p:nvSpPr>
        <p:spPr/>
        <p:txBody>
          <a:bodyPr/>
          <a:lstStyle/>
          <a:p>
            <a:pPr eaLnBrk="1" hangingPunct="1"/>
            <a:r>
              <a:rPr lang="en-US" altLang="en-US"/>
              <a:t>The financial system allows for the transfer of funds from surplus units (such as savers) that have excess resources to deficit units, such as businesses that need resources.</a:t>
            </a:r>
          </a:p>
          <a:p>
            <a:pPr eaLnBrk="1" hangingPunct="1"/>
            <a:r>
              <a:rPr lang="en-US" altLang="en-US"/>
              <a:t>This can happen either through the market, as when an individual uses his savings to buy shares issued  by a corporation.</a:t>
            </a:r>
          </a:p>
          <a:p>
            <a:pPr eaLnBrk="1" hangingPunct="1"/>
            <a:r>
              <a:rPr lang="en-US" altLang="en-US"/>
              <a:t>Or through intermediaries, as when an individual deposits money in his banking account, and the bank then lends this money to a  firm.</a:t>
            </a:r>
          </a:p>
        </p:txBody>
      </p:sp>
      <p:sp>
        <p:nvSpPr>
          <p:cNvPr id="1024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102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F4B93AD-384A-475B-9183-BEDFDBFE3FAA}" type="slidenum">
              <a:rPr lang="en-US" altLang="en-US" sz="1400" smtClean="0">
                <a:solidFill>
                  <a:schemeClr val="folHlink"/>
                </a:solidFill>
              </a:rPr>
              <a:pPr>
                <a:spcBef>
                  <a:spcPct val="0"/>
                </a:spcBef>
                <a:buClrTx/>
                <a:buFontTx/>
                <a:buNone/>
              </a:pPr>
              <a:t>4</a:t>
            </a:fld>
            <a:endParaRPr lang="en-US" altLang="en-US" sz="1400">
              <a:solidFill>
                <a:schemeClr val="folHlink"/>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6246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DD5FB80-E45F-4043-B199-0DC8E3D521D7}" type="slidenum">
              <a:rPr lang="en-US" altLang="en-US" sz="1400" smtClean="0">
                <a:solidFill>
                  <a:schemeClr val="folHlink"/>
                </a:solidFill>
              </a:rPr>
              <a:pPr>
                <a:spcBef>
                  <a:spcPct val="0"/>
                </a:spcBef>
                <a:buClrTx/>
                <a:buFontTx/>
                <a:buNone/>
              </a:pPr>
              <a:t>40</a:t>
            </a:fld>
            <a:endParaRPr lang="en-US" altLang="en-US" sz="1400">
              <a:solidFill>
                <a:schemeClr val="folHlink"/>
              </a:solidFill>
            </a:endParaRPr>
          </a:p>
        </p:txBody>
      </p:sp>
      <p:sp>
        <p:nvSpPr>
          <p:cNvPr id="62468" name="Rectangle 2"/>
          <p:cNvSpPr>
            <a:spLocks noGrp="1" noChangeArrowheads="1"/>
          </p:cNvSpPr>
          <p:nvPr>
            <p:ph type="title"/>
          </p:nvPr>
        </p:nvSpPr>
        <p:spPr/>
        <p:txBody>
          <a:bodyPr/>
          <a:lstStyle/>
          <a:p>
            <a:pPr eaLnBrk="1" hangingPunct="1"/>
            <a:r>
              <a:rPr lang="en-US" altLang="en-US"/>
              <a:t>Principal-Agent Problems</a:t>
            </a:r>
          </a:p>
        </p:txBody>
      </p:sp>
      <p:sp>
        <p:nvSpPr>
          <p:cNvPr id="62469" name="Rectangle 3"/>
          <p:cNvSpPr>
            <a:spLocks noGrp="1" noChangeArrowheads="1"/>
          </p:cNvSpPr>
          <p:nvPr>
            <p:ph type="body" idx="1"/>
          </p:nvPr>
        </p:nvSpPr>
        <p:spPr/>
        <p:txBody>
          <a:bodyPr/>
          <a:lstStyle/>
          <a:p>
            <a:pPr eaLnBrk="1" hangingPunct="1">
              <a:lnSpc>
                <a:spcPct val="90000"/>
              </a:lnSpc>
            </a:pPr>
            <a:r>
              <a:rPr lang="en-US" altLang="en-US"/>
              <a:t>Principal-Agent problem: A special case of the moral hazard problem is when one party (the agent) undertakes to act on behalf of the other (principal).  However, if the agent cannot be costlessly monitored, s/he might act in his own interests and to the detriment of the principal.</a:t>
            </a:r>
          </a:p>
          <a:p>
            <a:pPr lvl="1" eaLnBrk="1" hangingPunct="1">
              <a:lnSpc>
                <a:spcPct val="90000"/>
              </a:lnSpc>
            </a:pPr>
            <a:r>
              <a:rPr lang="en-US" altLang="en-US"/>
              <a:t>An example is when managers might act too conservatively because they don’t want to lose their jobs if the business fails – and they turn down risky, but profitable investment opportunities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extLst>
              <p:ext uri="{D42A27DB-BD31-4B8C-83A1-F6EECF244321}">
                <p14:modId xmlns:p14="http://schemas.microsoft.com/office/powerpoint/2010/main" val="34458051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Financial System Solutions</a:t>
            </a:r>
          </a:p>
        </p:txBody>
      </p:sp>
      <p:sp>
        <p:nvSpPr>
          <p:cNvPr id="3" name="Content Placeholder 2"/>
          <p:cNvSpPr>
            <a:spLocks noGrp="1"/>
          </p:cNvSpPr>
          <p:nvPr>
            <p:ph idx="1"/>
          </p:nvPr>
        </p:nvSpPr>
        <p:spPr>
          <a:xfrm>
            <a:off x="844191" y="1905000"/>
            <a:ext cx="7958138" cy="3348038"/>
          </a:xfrm>
        </p:spPr>
        <p:txBody>
          <a:bodyPr/>
          <a:lstStyle/>
          <a:p>
            <a:pPr eaLnBrk="1" hangingPunct="1">
              <a:lnSpc>
                <a:spcPct val="80000"/>
              </a:lnSpc>
            </a:pPr>
            <a:r>
              <a:rPr lang="en-US" altLang="en-US" dirty="0"/>
              <a:t>Adverse Selection</a:t>
            </a:r>
          </a:p>
          <a:p>
            <a:pPr lvl="1" eaLnBrk="1" hangingPunct="1">
              <a:lnSpc>
                <a:spcPct val="80000"/>
              </a:lnSpc>
            </a:pPr>
            <a:r>
              <a:rPr lang="en-US" altLang="en-US" dirty="0"/>
              <a:t>Banks cultivate long-term relationships with their clients making it less risky for clients to share sensitive information with the banks and allowing banks to price risk in a more informed fashion.</a:t>
            </a:r>
            <a:br>
              <a:rPr lang="en-US" altLang="en-US" dirty="0"/>
            </a:br>
            <a:r>
              <a:rPr lang="en-US" altLang="en-US" dirty="0"/>
              <a:t>There is evidence that the bond prices of firms that take loans from reputable banks go up!</a:t>
            </a:r>
          </a:p>
          <a:p>
            <a:pPr lvl="1" eaLnBrk="1" hangingPunct="1">
              <a:lnSpc>
                <a:spcPct val="80000"/>
              </a:lnSpc>
            </a:pPr>
            <a:r>
              <a:rPr lang="en-US" altLang="en-US" dirty="0"/>
              <a:t>Firms can signal using mechanisms such as dividends and capital structure to reduce the adverse selection problem in the sale of securities.</a:t>
            </a:r>
          </a:p>
          <a:p>
            <a:pPr lvl="1" eaLnBrk="1" hangingPunct="1">
              <a:lnSpc>
                <a:spcPct val="80000"/>
              </a:lnSpc>
            </a:pPr>
            <a:r>
              <a:rPr lang="en-US" altLang="en-US" dirty="0"/>
              <a:t>Firms can signal quality through the offering of guarantees; this reduces the adverse selection problem in the sale of products/services.</a:t>
            </a:r>
          </a:p>
          <a:p>
            <a:endParaRPr lang="en-US" dirty="0"/>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41</a:t>
            </a:fld>
            <a:endParaRPr lang="en-US"/>
          </a:p>
        </p:txBody>
      </p:sp>
    </p:spTree>
    <p:extLst>
      <p:ext uri="{BB962C8B-B14F-4D97-AF65-F5344CB8AC3E}">
        <p14:creationId xmlns:p14="http://schemas.microsoft.com/office/powerpoint/2010/main" val="2446356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6451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74DE44FE-5067-498B-8E2F-112BEED10A78}" type="slidenum">
              <a:rPr lang="en-US" altLang="en-US" sz="1400" smtClean="0">
                <a:solidFill>
                  <a:schemeClr val="folHlink"/>
                </a:solidFill>
              </a:rPr>
              <a:pPr>
                <a:spcBef>
                  <a:spcPct val="0"/>
                </a:spcBef>
                <a:buClrTx/>
                <a:buFontTx/>
                <a:buNone/>
              </a:pPr>
              <a:t>42</a:t>
            </a:fld>
            <a:endParaRPr lang="en-US" altLang="en-US" sz="1400">
              <a:solidFill>
                <a:schemeClr val="folHlink"/>
              </a:solidFill>
            </a:endParaRPr>
          </a:p>
        </p:txBody>
      </p:sp>
      <p:sp>
        <p:nvSpPr>
          <p:cNvPr id="64516" name="Rectangle 2"/>
          <p:cNvSpPr>
            <a:spLocks noGrp="1" noChangeArrowheads="1"/>
          </p:cNvSpPr>
          <p:nvPr>
            <p:ph type="title"/>
          </p:nvPr>
        </p:nvSpPr>
        <p:spPr/>
        <p:txBody>
          <a:bodyPr/>
          <a:lstStyle/>
          <a:p>
            <a:pPr eaLnBrk="1" hangingPunct="1"/>
            <a:r>
              <a:rPr lang="en-US" altLang="en-US"/>
              <a:t>Financial System Solutions</a:t>
            </a:r>
          </a:p>
        </p:txBody>
      </p:sp>
      <p:sp>
        <p:nvSpPr>
          <p:cNvPr id="64517" name="Rectangle 3"/>
          <p:cNvSpPr>
            <a:spLocks noGrp="1" noChangeArrowheads="1"/>
          </p:cNvSpPr>
          <p:nvPr>
            <p:ph type="body" idx="1"/>
          </p:nvPr>
        </p:nvSpPr>
        <p:spPr>
          <a:xfrm>
            <a:off x="609600" y="2209800"/>
            <a:ext cx="8382000" cy="3810000"/>
          </a:xfrm>
        </p:spPr>
        <p:txBody>
          <a:bodyPr/>
          <a:lstStyle/>
          <a:p>
            <a:pPr eaLnBrk="1" hangingPunct="1">
              <a:lnSpc>
                <a:spcPct val="80000"/>
              </a:lnSpc>
            </a:pPr>
            <a:r>
              <a:rPr lang="en-US" altLang="en-US" dirty="0"/>
              <a:t>Moral Hazard</a:t>
            </a:r>
          </a:p>
          <a:p>
            <a:pPr lvl="1" eaLnBrk="1" hangingPunct="1">
              <a:lnSpc>
                <a:spcPct val="80000"/>
              </a:lnSpc>
            </a:pPr>
            <a:r>
              <a:rPr lang="en-US" altLang="en-US" dirty="0"/>
              <a:t>Managers could be given shares of stock or stock options to give them incentives to act like stockholders.</a:t>
            </a:r>
          </a:p>
          <a:p>
            <a:pPr lvl="1" eaLnBrk="1" hangingPunct="1">
              <a:lnSpc>
                <a:spcPct val="80000"/>
              </a:lnSpc>
            </a:pPr>
            <a:r>
              <a:rPr lang="en-US" altLang="en-US" dirty="0"/>
              <a:t>Collateralization of loans reduces the incentive for borrowers to act in a risky fashion since they would lose their collateral.</a:t>
            </a:r>
          </a:p>
          <a:p>
            <a:pPr lvl="1" eaLnBrk="1" hangingPunct="1">
              <a:lnSpc>
                <a:spcPct val="80000"/>
              </a:lnSpc>
            </a:pPr>
            <a:r>
              <a:rPr lang="en-US" altLang="en-US" dirty="0"/>
              <a:t>The existence of liquid markets for collateral then allows lenders to dispose of the collateral.  Markets for collateralized assets also allow them to keep track of the value of the collateral.</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665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5281EFD5-C52B-44A6-A562-77E511E03A37}" type="slidenum">
              <a:rPr lang="en-US" altLang="en-US" sz="1400" smtClean="0">
                <a:solidFill>
                  <a:schemeClr val="folHlink"/>
                </a:solidFill>
              </a:rPr>
              <a:pPr>
                <a:spcBef>
                  <a:spcPct val="0"/>
                </a:spcBef>
                <a:buClrTx/>
                <a:buFontTx/>
                <a:buNone/>
              </a:pPr>
              <a:t>43</a:t>
            </a:fld>
            <a:endParaRPr lang="en-US" altLang="en-US" sz="1400">
              <a:solidFill>
                <a:schemeClr val="folHlink"/>
              </a:solidFill>
            </a:endParaRPr>
          </a:p>
        </p:txBody>
      </p:sp>
      <p:sp>
        <p:nvSpPr>
          <p:cNvPr id="66564" name="Rectangle 2"/>
          <p:cNvSpPr>
            <a:spLocks noGrp="1" noChangeArrowheads="1"/>
          </p:cNvSpPr>
          <p:nvPr>
            <p:ph type="title"/>
          </p:nvPr>
        </p:nvSpPr>
        <p:spPr/>
        <p:txBody>
          <a:bodyPr/>
          <a:lstStyle/>
          <a:p>
            <a:pPr eaLnBrk="1" hangingPunct="1"/>
            <a:r>
              <a:rPr lang="en-US" altLang="en-US"/>
              <a:t>Types of financial markets</a:t>
            </a:r>
          </a:p>
        </p:txBody>
      </p:sp>
      <p:sp>
        <p:nvSpPr>
          <p:cNvPr id="66565" name="Rectangle 3"/>
          <p:cNvSpPr>
            <a:spLocks noGrp="1" noChangeArrowheads="1"/>
          </p:cNvSpPr>
          <p:nvPr>
            <p:ph type="body" idx="1"/>
          </p:nvPr>
        </p:nvSpPr>
        <p:spPr/>
        <p:txBody>
          <a:bodyPr/>
          <a:lstStyle/>
          <a:p>
            <a:pPr eaLnBrk="1" hangingPunct="1"/>
            <a:r>
              <a:rPr lang="en-US" altLang="en-US"/>
              <a:t>Equity Markets</a:t>
            </a:r>
          </a:p>
          <a:p>
            <a:pPr eaLnBrk="1" hangingPunct="1"/>
            <a:r>
              <a:rPr lang="en-US" altLang="en-US"/>
              <a:t>Fixed Income markets</a:t>
            </a:r>
          </a:p>
          <a:p>
            <a:pPr lvl="1" eaLnBrk="1" hangingPunct="1"/>
            <a:r>
              <a:rPr lang="en-US" altLang="en-US"/>
              <a:t>Money market</a:t>
            </a:r>
          </a:p>
          <a:p>
            <a:pPr lvl="1" eaLnBrk="1" hangingPunct="1"/>
            <a:r>
              <a:rPr lang="en-US" altLang="en-US"/>
              <a:t>Long-term capital market for debt securities</a:t>
            </a:r>
          </a:p>
          <a:p>
            <a:pPr eaLnBrk="1" hangingPunct="1"/>
            <a:r>
              <a:rPr lang="en-US" altLang="en-US"/>
              <a:t>Derivatives</a:t>
            </a:r>
          </a:p>
          <a:p>
            <a:pPr lvl="1" eaLnBrk="1" hangingPunct="1"/>
            <a:r>
              <a:rPr lang="en-US" altLang="en-US"/>
              <a:t>Options</a:t>
            </a:r>
          </a:p>
          <a:p>
            <a:pPr lvl="1" eaLnBrk="1" hangingPunct="1"/>
            <a:r>
              <a:rPr lang="en-US" altLang="en-US"/>
              <a:t>Forwards</a:t>
            </a:r>
          </a:p>
          <a:p>
            <a:pPr lvl="1" eaLnBrk="1" hangingPunct="1"/>
            <a:r>
              <a:rPr lang="en-US" altLang="en-US"/>
              <a:t>Futures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686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8AFE8E2E-BCEB-427E-8DBD-BB39DB6B9877}" type="slidenum">
              <a:rPr lang="en-US" altLang="en-US" sz="1400" smtClean="0">
                <a:solidFill>
                  <a:schemeClr val="folHlink"/>
                </a:solidFill>
              </a:rPr>
              <a:pPr>
                <a:spcBef>
                  <a:spcPct val="0"/>
                </a:spcBef>
                <a:buClrTx/>
                <a:buFontTx/>
                <a:buNone/>
              </a:pPr>
              <a:t>44</a:t>
            </a:fld>
            <a:endParaRPr lang="en-US" altLang="en-US" sz="1400">
              <a:solidFill>
                <a:schemeClr val="folHlink"/>
              </a:solidFill>
            </a:endParaRPr>
          </a:p>
        </p:txBody>
      </p:sp>
      <p:sp>
        <p:nvSpPr>
          <p:cNvPr id="68612" name="Rectangle 2"/>
          <p:cNvSpPr>
            <a:spLocks noGrp="1" noChangeArrowheads="1"/>
          </p:cNvSpPr>
          <p:nvPr>
            <p:ph type="title"/>
          </p:nvPr>
        </p:nvSpPr>
        <p:spPr/>
        <p:txBody>
          <a:bodyPr/>
          <a:lstStyle/>
          <a:p>
            <a:pPr eaLnBrk="1" hangingPunct="1"/>
            <a:r>
              <a:rPr lang="en-US" altLang="en-US"/>
              <a:t>Rates of Return</a:t>
            </a:r>
          </a:p>
        </p:txBody>
      </p:sp>
      <p:sp>
        <p:nvSpPr>
          <p:cNvPr id="68613" name="Rectangle 3"/>
          <p:cNvSpPr>
            <a:spLocks noGrp="1" noChangeArrowheads="1"/>
          </p:cNvSpPr>
          <p:nvPr>
            <p:ph type="body" idx="1"/>
          </p:nvPr>
        </p:nvSpPr>
        <p:spPr>
          <a:xfrm>
            <a:off x="838200" y="1752600"/>
            <a:ext cx="7958138" cy="4572000"/>
          </a:xfrm>
        </p:spPr>
        <p:txBody>
          <a:bodyPr/>
          <a:lstStyle/>
          <a:p>
            <a:pPr eaLnBrk="1" hangingPunct="1">
              <a:lnSpc>
                <a:spcPct val="80000"/>
              </a:lnSpc>
            </a:pPr>
            <a:r>
              <a:rPr lang="en-US" altLang="en-US" sz="2400"/>
              <a:t>Fixed Income Securities have promised rates of return.</a:t>
            </a:r>
          </a:p>
          <a:p>
            <a:pPr eaLnBrk="1" hangingPunct="1">
              <a:lnSpc>
                <a:spcPct val="80000"/>
              </a:lnSpc>
            </a:pPr>
            <a:r>
              <a:rPr lang="en-US" altLang="en-US" sz="2400"/>
              <a:t>Thus, a bond might pay 8% per annum, i.e. for every $100 lent, the investor receives $8 per year.</a:t>
            </a:r>
          </a:p>
          <a:p>
            <a:pPr eaLnBrk="1" hangingPunct="1">
              <a:lnSpc>
                <a:spcPct val="80000"/>
              </a:lnSpc>
            </a:pPr>
            <a:r>
              <a:rPr lang="en-US" altLang="en-US" sz="2400"/>
              <a:t>However, the borrower might not be able to pay the promised annual return or the principal.</a:t>
            </a:r>
          </a:p>
          <a:p>
            <a:pPr eaLnBrk="1" hangingPunct="1">
              <a:lnSpc>
                <a:spcPct val="80000"/>
              </a:lnSpc>
            </a:pPr>
            <a:r>
              <a:rPr lang="en-US" altLang="en-US" sz="2400"/>
              <a:t>Hence the actual return could be less than the promised return.</a:t>
            </a:r>
          </a:p>
          <a:p>
            <a:pPr eaLnBrk="1" hangingPunct="1">
              <a:lnSpc>
                <a:spcPct val="80000"/>
              </a:lnSpc>
            </a:pPr>
            <a:r>
              <a:rPr lang="en-US" altLang="en-US" sz="2400"/>
              <a:t>If an investor buys a bond for $100 on Jan. 1 and receives interest of $8 on Dec. 31.  Suppose on Dec. 31, the bond drops in value to $98 because investors believe that the likelihood of the investor paying off the bond in full is less than certain.</a:t>
            </a:r>
          </a:p>
          <a:p>
            <a:pPr eaLnBrk="1" hangingPunct="1">
              <a:lnSpc>
                <a:spcPct val="80000"/>
              </a:lnSpc>
            </a:pPr>
            <a:r>
              <a:rPr lang="en-US" altLang="en-US" sz="2400"/>
              <a:t>The actual return on the bond over the year is [8+(98-100)]/100 = 6%</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706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C26CF08E-3A85-4FC1-BE54-6184EC3436E6}" type="slidenum">
              <a:rPr lang="en-US" altLang="en-US" sz="1400" smtClean="0">
                <a:solidFill>
                  <a:schemeClr val="folHlink"/>
                </a:solidFill>
              </a:rPr>
              <a:pPr>
                <a:spcBef>
                  <a:spcPct val="0"/>
                </a:spcBef>
                <a:buClrTx/>
                <a:buFontTx/>
                <a:buNone/>
              </a:pPr>
              <a:t>45</a:t>
            </a:fld>
            <a:endParaRPr lang="en-US" altLang="en-US" sz="1400">
              <a:solidFill>
                <a:schemeClr val="folHlink"/>
              </a:solidFill>
            </a:endParaRPr>
          </a:p>
        </p:txBody>
      </p:sp>
      <p:sp>
        <p:nvSpPr>
          <p:cNvPr id="70660" name="Rectangle 2"/>
          <p:cNvSpPr>
            <a:spLocks noGrp="1" noChangeArrowheads="1"/>
          </p:cNvSpPr>
          <p:nvPr>
            <p:ph type="title"/>
          </p:nvPr>
        </p:nvSpPr>
        <p:spPr/>
        <p:txBody>
          <a:bodyPr/>
          <a:lstStyle/>
          <a:p>
            <a:pPr eaLnBrk="1" hangingPunct="1"/>
            <a:r>
              <a:rPr lang="en-US" altLang="en-US"/>
              <a:t>Nominal and Real Rates of Return</a:t>
            </a:r>
          </a:p>
        </p:txBody>
      </p:sp>
      <p:sp>
        <p:nvSpPr>
          <p:cNvPr id="70661" name="Rectangle 3"/>
          <p:cNvSpPr>
            <a:spLocks noGrp="1" noChangeArrowheads="1"/>
          </p:cNvSpPr>
          <p:nvPr>
            <p:ph type="body" idx="1"/>
          </p:nvPr>
        </p:nvSpPr>
        <p:spPr>
          <a:xfrm>
            <a:off x="838200" y="1752600"/>
            <a:ext cx="7958138" cy="4495800"/>
          </a:xfrm>
        </p:spPr>
        <p:txBody>
          <a:bodyPr/>
          <a:lstStyle/>
          <a:p>
            <a:pPr eaLnBrk="1" hangingPunct="1"/>
            <a:r>
              <a:rPr lang="en-US" altLang="en-US" sz="2400"/>
              <a:t>Suppose an investor buys a bond for $100 on Jan. 1 and receives $8 on Dec. 31.  Suppose the price of the bond on Dec. 31 remains at $100.</a:t>
            </a:r>
          </a:p>
          <a:p>
            <a:pPr eaLnBrk="1" hangingPunct="1"/>
            <a:r>
              <a:rPr lang="en-US" altLang="en-US" sz="2400"/>
              <a:t>The “nominal” return on the bond is 8/100 or 8%.</a:t>
            </a:r>
          </a:p>
          <a:p>
            <a:pPr eaLnBrk="1" hangingPunct="1"/>
            <a:r>
              <a:rPr lang="en-US" altLang="en-US" sz="2400"/>
              <a:t>Suppose, however, that prices have risen 3%; i.e. a basket of goods that cost $100 at the beginning of the year costs $103 at the end of the year.</a:t>
            </a:r>
          </a:p>
          <a:p>
            <a:pPr eaLnBrk="1" hangingPunct="1"/>
            <a:r>
              <a:rPr lang="en-US" altLang="en-US" sz="2400"/>
              <a:t>The investor has given up “one” basket of goods at the beginning of the year for (100+8)/103 = 1.0485 baskets of goods at the end of the year.</a:t>
            </a:r>
          </a:p>
          <a:p>
            <a:pPr eaLnBrk="1" hangingPunct="1"/>
            <a:r>
              <a:rPr lang="en-US" altLang="en-US" sz="2400"/>
              <a:t>The “real” rate of return on the bond is 4.85%</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727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A4C8F113-667B-4B8A-B47E-140ECF411E91}" type="slidenum">
              <a:rPr lang="en-US" altLang="en-US" sz="1400" smtClean="0">
                <a:solidFill>
                  <a:schemeClr val="folHlink"/>
                </a:solidFill>
              </a:rPr>
              <a:pPr>
                <a:spcBef>
                  <a:spcPct val="0"/>
                </a:spcBef>
                <a:buClrTx/>
                <a:buFontTx/>
                <a:buNone/>
              </a:pPr>
              <a:t>46</a:t>
            </a:fld>
            <a:endParaRPr lang="en-US" altLang="en-US" sz="1400">
              <a:solidFill>
                <a:schemeClr val="folHlink"/>
              </a:solidFill>
            </a:endParaRPr>
          </a:p>
        </p:txBody>
      </p:sp>
      <p:sp>
        <p:nvSpPr>
          <p:cNvPr id="72708" name="Rectangle 2"/>
          <p:cNvSpPr>
            <a:spLocks noGrp="1" noChangeArrowheads="1"/>
          </p:cNvSpPr>
          <p:nvPr>
            <p:ph type="title"/>
          </p:nvPr>
        </p:nvSpPr>
        <p:spPr/>
        <p:txBody>
          <a:bodyPr/>
          <a:lstStyle/>
          <a:p>
            <a:pPr eaLnBrk="1" hangingPunct="1"/>
            <a:r>
              <a:rPr lang="en-US" altLang="en-US"/>
              <a:t>Expected Rates of Return</a:t>
            </a:r>
          </a:p>
        </p:txBody>
      </p:sp>
      <p:sp>
        <p:nvSpPr>
          <p:cNvPr id="72709" name="Rectangle 3"/>
          <p:cNvSpPr>
            <a:spLocks noGrp="1" noChangeArrowheads="1"/>
          </p:cNvSpPr>
          <p:nvPr>
            <p:ph type="body" idx="1"/>
          </p:nvPr>
        </p:nvSpPr>
        <p:spPr>
          <a:xfrm>
            <a:off x="838200" y="1752600"/>
            <a:ext cx="7958138" cy="4267200"/>
          </a:xfrm>
        </p:spPr>
        <p:txBody>
          <a:bodyPr/>
          <a:lstStyle/>
          <a:p>
            <a:pPr eaLnBrk="1" hangingPunct="1"/>
            <a:r>
              <a:rPr lang="en-US" altLang="en-US"/>
              <a:t>Prices of traded assets are set according to the return that investors expect to get on average on their investments.</a:t>
            </a:r>
          </a:p>
          <a:p>
            <a:pPr eaLnBrk="1" hangingPunct="1"/>
            <a:r>
              <a:rPr lang="en-US" altLang="en-US"/>
              <a:t>If an asset is expected to be worth $120 at the end of the year, and no cash distributions are expected, then an investor desiring an expected return of $12% will pay 120/1.12 or $107.14 for the asset at the beginning of the year.</a:t>
            </a:r>
          </a:p>
          <a:p>
            <a:pPr lvl="1" eaLnBrk="1" hangingPunct="1"/>
            <a:r>
              <a:rPr lang="en-US" altLang="en-US"/>
              <a:t>(120 – 107.14)/107.14 = 12%</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747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38F52AF6-41A7-4F26-885D-9C25B53DBA07}" type="slidenum">
              <a:rPr lang="en-US" altLang="en-US" sz="1400" smtClean="0">
                <a:solidFill>
                  <a:schemeClr val="folHlink"/>
                </a:solidFill>
              </a:rPr>
              <a:pPr>
                <a:spcBef>
                  <a:spcPct val="0"/>
                </a:spcBef>
                <a:buClrTx/>
                <a:buFontTx/>
                <a:buNone/>
              </a:pPr>
              <a:t>47</a:t>
            </a:fld>
            <a:endParaRPr lang="en-US" altLang="en-US" sz="1400">
              <a:solidFill>
                <a:schemeClr val="folHlink"/>
              </a:solidFill>
            </a:endParaRPr>
          </a:p>
        </p:txBody>
      </p:sp>
      <p:sp>
        <p:nvSpPr>
          <p:cNvPr id="74756" name="Rectangle 2"/>
          <p:cNvSpPr>
            <a:spLocks noGrp="1" noChangeArrowheads="1"/>
          </p:cNvSpPr>
          <p:nvPr>
            <p:ph type="title"/>
          </p:nvPr>
        </p:nvSpPr>
        <p:spPr/>
        <p:txBody>
          <a:bodyPr/>
          <a:lstStyle/>
          <a:p>
            <a:pPr eaLnBrk="1" hangingPunct="1"/>
            <a:r>
              <a:rPr lang="en-US" altLang="en-US" sz="3200"/>
              <a:t>Determinants of Expected Rates of Return</a:t>
            </a:r>
          </a:p>
        </p:txBody>
      </p:sp>
      <p:sp>
        <p:nvSpPr>
          <p:cNvPr id="74757" name="Rectangle 3"/>
          <p:cNvSpPr>
            <a:spLocks noGrp="1" noChangeArrowheads="1"/>
          </p:cNvSpPr>
          <p:nvPr>
            <p:ph type="body" idx="1"/>
          </p:nvPr>
        </p:nvSpPr>
        <p:spPr>
          <a:xfrm>
            <a:off x="533400" y="1676400"/>
            <a:ext cx="8458200" cy="4419600"/>
          </a:xfrm>
        </p:spPr>
        <p:txBody>
          <a:bodyPr/>
          <a:lstStyle/>
          <a:p>
            <a:pPr eaLnBrk="1" hangingPunct="1">
              <a:lnSpc>
                <a:spcPct val="90000"/>
              </a:lnSpc>
            </a:pPr>
            <a:r>
              <a:rPr lang="en-US" altLang="en-US" sz="2400"/>
              <a:t>The expected productivity of capital goods</a:t>
            </a:r>
          </a:p>
          <a:p>
            <a:pPr lvl="1" eaLnBrk="1" hangingPunct="1">
              <a:lnSpc>
                <a:spcPct val="90000"/>
              </a:lnSpc>
            </a:pPr>
            <a:r>
              <a:rPr lang="en-US" altLang="en-US" sz="2000"/>
              <a:t>Capital goods, such as mines, roads, factories are more productive if an initial investment returns in more output at the end of the period</a:t>
            </a:r>
          </a:p>
          <a:p>
            <a:pPr eaLnBrk="1" hangingPunct="1">
              <a:lnSpc>
                <a:spcPct val="90000"/>
              </a:lnSpc>
            </a:pPr>
            <a:r>
              <a:rPr lang="en-US" altLang="en-US" sz="2400"/>
              <a:t>The degree of uncertainty about the productivity of capital goods</a:t>
            </a:r>
          </a:p>
          <a:p>
            <a:pPr lvl="1" eaLnBrk="1" hangingPunct="1">
              <a:lnSpc>
                <a:spcPct val="90000"/>
              </a:lnSpc>
            </a:pPr>
            <a:r>
              <a:rPr lang="en-US" altLang="en-US" sz="2000"/>
              <a:t>Investors dislike uncertainty; the greater the uncertainty, the greater the required expected rate of return</a:t>
            </a:r>
          </a:p>
          <a:p>
            <a:pPr eaLnBrk="1" hangingPunct="1">
              <a:lnSpc>
                <a:spcPct val="90000"/>
              </a:lnSpc>
            </a:pPr>
            <a:r>
              <a:rPr lang="en-US" altLang="en-US" sz="2400"/>
              <a:t>Time Preferences of people</a:t>
            </a:r>
          </a:p>
          <a:p>
            <a:pPr lvl="1" eaLnBrk="1" hangingPunct="1">
              <a:lnSpc>
                <a:spcPct val="90000"/>
              </a:lnSpc>
            </a:pPr>
            <a:r>
              <a:rPr lang="en-US" altLang="en-US" sz="2000"/>
              <a:t>If people dislike waiting to consume, expected returns will be higher.</a:t>
            </a:r>
          </a:p>
          <a:p>
            <a:pPr eaLnBrk="1" hangingPunct="1">
              <a:lnSpc>
                <a:spcPct val="90000"/>
              </a:lnSpc>
            </a:pPr>
            <a:r>
              <a:rPr lang="en-US" altLang="en-US" sz="2400"/>
              <a:t>Risk Aversion</a:t>
            </a:r>
          </a:p>
          <a:p>
            <a:pPr lvl="1" eaLnBrk="1" hangingPunct="1">
              <a:lnSpc>
                <a:spcPct val="90000"/>
              </a:lnSpc>
            </a:pPr>
            <a:r>
              <a:rPr lang="en-US" altLang="en-US" sz="2000"/>
              <a:t>The more people dislike uncertainty, the greater the required expected rate of return</a:t>
            </a:r>
          </a:p>
          <a:p>
            <a:pPr eaLnBrk="1" hangingPunct="1">
              <a:lnSpc>
                <a:spcPct val="90000"/>
              </a:lnSpc>
            </a:pPr>
            <a:r>
              <a:rPr lang="en-US" altLang="en-US" sz="2400"/>
              <a:t>Expected Inflation</a:t>
            </a:r>
          </a:p>
          <a:p>
            <a:pPr lvl="1" eaLnBrk="1" hangingPunct="1">
              <a:lnSpc>
                <a:spcPct val="90000"/>
              </a:lnSpc>
            </a:pPr>
            <a:r>
              <a:rPr lang="en-US" altLang="en-US" sz="2000"/>
              <a:t>The higher the expected rate of inflation, the greater the required expected nominal rate of return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1229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618B9BA4-BAF3-48AB-9C5C-0E2AB6ACE7BB}" type="slidenum">
              <a:rPr lang="en-US" altLang="en-US" sz="1400" smtClean="0">
                <a:solidFill>
                  <a:schemeClr val="folHlink"/>
                </a:solidFill>
              </a:rPr>
              <a:pPr>
                <a:spcBef>
                  <a:spcPct val="0"/>
                </a:spcBef>
                <a:buClrTx/>
                <a:buFontTx/>
                <a:buNone/>
              </a:pPr>
              <a:t>5</a:t>
            </a:fld>
            <a:endParaRPr lang="en-US" altLang="en-US" sz="1400">
              <a:solidFill>
                <a:schemeClr val="folHlink"/>
              </a:solidFill>
            </a:endParaRPr>
          </a:p>
        </p:txBody>
      </p:sp>
      <p:sp>
        <p:nvSpPr>
          <p:cNvPr id="12292" name="Rectangle 2"/>
          <p:cNvSpPr>
            <a:spLocks noGrp="1" noChangeArrowheads="1"/>
          </p:cNvSpPr>
          <p:nvPr>
            <p:ph type="title"/>
          </p:nvPr>
        </p:nvSpPr>
        <p:spPr/>
        <p:txBody>
          <a:bodyPr/>
          <a:lstStyle/>
          <a:p>
            <a:pPr eaLnBrk="1" hangingPunct="1"/>
            <a:r>
              <a:rPr lang="en-US" altLang="en-US"/>
              <a:t>Financial System: Flow of Funds</a:t>
            </a:r>
          </a:p>
        </p:txBody>
      </p:sp>
      <p:sp>
        <p:nvSpPr>
          <p:cNvPr id="12293" name="Rectangle 5"/>
          <p:cNvSpPr>
            <a:spLocks noChangeArrowheads="1"/>
          </p:cNvSpPr>
          <p:nvPr/>
        </p:nvSpPr>
        <p:spPr bwMode="auto">
          <a:xfrm>
            <a:off x="0" y="19669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endParaRPr lang="en-US" altLang="en-US" sz="2400"/>
          </a:p>
        </p:txBody>
      </p:sp>
      <p:sp>
        <p:nvSpPr>
          <p:cNvPr id="12294" name="Rectangle 7"/>
          <p:cNvSpPr>
            <a:spLocks noChangeArrowheads="1"/>
          </p:cNvSpPr>
          <p:nvPr/>
        </p:nvSpPr>
        <p:spPr bwMode="auto">
          <a:xfrm>
            <a:off x="0" y="19669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spAutoFit/>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eaLnBrk="1" hangingPunct="1">
              <a:spcBef>
                <a:spcPct val="0"/>
              </a:spcBef>
              <a:buClrTx/>
              <a:buFontTx/>
              <a:buNone/>
            </a:pPr>
            <a:endParaRPr lang="en-US" altLang="en-US" sz="2400"/>
          </a:p>
        </p:txBody>
      </p:sp>
      <p:graphicFrame>
        <p:nvGraphicFramePr>
          <p:cNvPr id="12295" name="Object 6"/>
          <p:cNvGraphicFramePr>
            <a:graphicFrameLocks noChangeAspect="1"/>
          </p:cNvGraphicFramePr>
          <p:nvPr/>
        </p:nvGraphicFramePr>
        <p:xfrm>
          <a:off x="2286000" y="1752600"/>
          <a:ext cx="5715000" cy="4691063"/>
        </p:xfrm>
        <a:graphic>
          <a:graphicData uri="http://schemas.openxmlformats.org/presentationml/2006/ole">
            <mc:AlternateContent xmlns:mc="http://schemas.openxmlformats.org/markup-compatibility/2006">
              <mc:Choice xmlns:v="urn:schemas-microsoft-com:vml" Requires="v">
                <p:oleObj name="Picture" r:id="rId3" imgW="3565349" imgH="2934027" progId="Word.Picture.8">
                  <p:embed/>
                </p:oleObj>
              </mc:Choice>
              <mc:Fallback>
                <p:oleObj name="Picture" r:id="rId3" imgW="3565349" imgH="2934027" progId="Word.Picture.8">
                  <p:embed/>
                  <p:pic>
                    <p:nvPicPr>
                      <p:cNvPr id="12295"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1752600"/>
                        <a:ext cx="5715000" cy="469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1"/>
            </p:custDataLst>
            <p:extLst>
              <p:ext uri="{D42A27DB-BD31-4B8C-83A1-F6EECF244321}">
                <p14:modId xmlns:p14="http://schemas.microsoft.com/office/powerpoint/2010/main" val="32323674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6" name="Object 5"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p>
            <a:r>
              <a:rPr lang="en-US" dirty="0"/>
              <a:t>Surplus or Deficit</a:t>
            </a:r>
          </a:p>
        </p:txBody>
      </p:sp>
      <p:sp>
        <p:nvSpPr>
          <p:cNvPr id="3" name="Content Placeholder 2"/>
          <p:cNvSpPr>
            <a:spLocks noGrp="1"/>
          </p:cNvSpPr>
          <p:nvPr>
            <p:ph idx="1"/>
          </p:nvPr>
        </p:nvSpPr>
        <p:spPr/>
        <p:txBody>
          <a:bodyPr/>
          <a:lstStyle/>
          <a:p>
            <a:endParaRPr lang="en-US" dirty="0"/>
          </a:p>
          <a:p>
            <a:r>
              <a:rPr lang="en-US" dirty="0"/>
              <a:t>Are Corporations Surplus Units or Deficit Units?</a:t>
            </a:r>
          </a:p>
          <a:p>
            <a:pPr lvl="1"/>
            <a:r>
              <a:rPr lang="en-US" dirty="0"/>
              <a:t>Deficit Units</a:t>
            </a:r>
          </a:p>
          <a:p>
            <a:pPr lvl="1"/>
            <a:r>
              <a:rPr lang="en-US" dirty="0"/>
              <a:t>Surplus Units</a:t>
            </a:r>
          </a:p>
          <a:p>
            <a:pPr lvl="1"/>
            <a:r>
              <a:rPr lang="en-US" dirty="0"/>
              <a:t>Both</a:t>
            </a:r>
          </a:p>
        </p:txBody>
      </p:sp>
      <p:sp>
        <p:nvSpPr>
          <p:cNvPr id="4" name="Footer Placeholder 3"/>
          <p:cNvSpPr>
            <a:spLocks noGrp="1"/>
          </p:cNvSpPr>
          <p:nvPr>
            <p:ph type="ftr" sz="quarter" idx="11"/>
          </p:nvPr>
        </p:nvSpPr>
        <p:spPr/>
        <p:txBody>
          <a:bodyPr/>
          <a:lstStyle/>
          <a:p>
            <a:pPr>
              <a:defRPr/>
            </a:pPr>
            <a:r>
              <a:rPr lang="en-US"/>
              <a:t>P.V. Viswanath</a:t>
            </a:r>
          </a:p>
        </p:txBody>
      </p:sp>
      <p:sp>
        <p:nvSpPr>
          <p:cNvPr id="5" name="Slide Number Placeholder 4"/>
          <p:cNvSpPr>
            <a:spLocks noGrp="1"/>
          </p:cNvSpPr>
          <p:nvPr>
            <p:ph type="sldNum" sz="quarter" idx="12"/>
          </p:nvPr>
        </p:nvSpPr>
        <p:spPr/>
        <p:txBody>
          <a:bodyPr/>
          <a:lstStyle/>
          <a:p>
            <a:pPr>
              <a:defRPr/>
            </a:pPr>
            <a:fld id="{0F304329-CF72-4759-8387-1269B2CA24B1}" type="slidenum">
              <a:rPr lang="en-US" smtClean="0"/>
              <a:pPr>
                <a:defRPr/>
              </a:pPr>
              <a:t>6</a:t>
            </a:fld>
            <a:endParaRPr lang="en-US"/>
          </a:p>
        </p:txBody>
      </p:sp>
    </p:spTree>
    <p:extLst>
      <p:ext uri="{BB962C8B-B14F-4D97-AF65-F5344CB8AC3E}">
        <p14:creationId xmlns:p14="http://schemas.microsoft.com/office/powerpoint/2010/main" val="278324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54D34281-D465-4C52-9685-50A1D6042940}" type="slidenum">
              <a:rPr lang="en-US" altLang="en-US" sz="1400" smtClean="0">
                <a:solidFill>
                  <a:schemeClr val="folHlink"/>
                </a:solidFill>
              </a:rPr>
              <a:pPr>
                <a:spcBef>
                  <a:spcPct val="0"/>
                </a:spcBef>
                <a:buClrTx/>
                <a:buFontTx/>
                <a:buNone/>
              </a:pPr>
              <a:t>7</a:t>
            </a:fld>
            <a:endParaRPr lang="en-US" altLang="en-US" sz="1400">
              <a:solidFill>
                <a:schemeClr val="folHlink"/>
              </a:solidFill>
            </a:endParaRPr>
          </a:p>
        </p:txBody>
      </p:sp>
      <p:sp>
        <p:nvSpPr>
          <p:cNvPr id="14340" name="Rectangle 2"/>
          <p:cNvSpPr>
            <a:spLocks noGrp="1" noChangeArrowheads="1"/>
          </p:cNvSpPr>
          <p:nvPr>
            <p:ph type="title"/>
          </p:nvPr>
        </p:nvSpPr>
        <p:spPr/>
        <p:txBody>
          <a:bodyPr/>
          <a:lstStyle/>
          <a:p>
            <a:pPr eaLnBrk="1" hangingPunct="1"/>
            <a:r>
              <a:rPr lang="en-US" altLang="en-US"/>
              <a:t>Examples of Financial Intermediaries</a:t>
            </a:r>
          </a:p>
        </p:txBody>
      </p:sp>
      <p:sp>
        <p:nvSpPr>
          <p:cNvPr id="14341" name="Rectangle 3"/>
          <p:cNvSpPr>
            <a:spLocks noGrp="1" noChangeArrowheads="1"/>
          </p:cNvSpPr>
          <p:nvPr>
            <p:ph type="body" idx="1"/>
          </p:nvPr>
        </p:nvSpPr>
        <p:spPr/>
        <p:txBody>
          <a:bodyPr/>
          <a:lstStyle/>
          <a:p>
            <a:pPr eaLnBrk="1" hangingPunct="1">
              <a:lnSpc>
                <a:spcPct val="90000"/>
              </a:lnSpc>
            </a:pPr>
            <a:r>
              <a:rPr lang="en-US" altLang="en-US"/>
              <a:t>Commercial Banks</a:t>
            </a:r>
          </a:p>
          <a:p>
            <a:pPr eaLnBrk="1" hangingPunct="1">
              <a:lnSpc>
                <a:spcPct val="90000"/>
              </a:lnSpc>
            </a:pPr>
            <a:r>
              <a:rPr lang="en-US" altLang="en-US"/>
              <a:t>Insurance Companies</a:t>
            </a:r>
          </a:p>
          <a:p>
            <a:pPr eaLnBrk="1" hangingPunct="1">
              <a:lnSpc>
                <a:spcPct val="90000"/>
              </a:lnSpc>
            </a:pPr>
            <a:r>
              <a:rPr lang="en-US" altLang="en-US"/>
              <a:t>Pension and Retirement Funds</a:t>
            </a:r>
          </a:p>
          <a:p>
            <a:pPr eaLnBrk="1" hangingPunct="1">
              <a:lnSpc>
                <a:spcPct val="90000"/>
              </a:lnSpc>
            </a:pPr>
            <a:r>
              <a:rPr lang="en-US" altLang="en-US"/>
              <a:t>Mutual Funds</a:t>
            </a:r>
          </a:p>
          <a:p>
            <a:pPr eaLnBrk="1" hangingPunct="1">
              <a:lnSpc>
                <a:spcPct val="90000"/>
              </a:lnSpc>
            </a:pPr>
            <a:r>
              <a:rPr lang="en-US" altLang="en-US"/>
              <a:t>Investment Banks</a:t>
            </a:r>
          </a:p>
          <a:p>
            <a:pPr eaLnBrk="1" hangingPunct="1">
              <a:lnSpc>
                <a:spcPct val="90000"/>
              </a:lnSpc>
            </a:pPr>
            <a:r>
              <a:rPr lang="en-US" altLang="en-US"/>
              <a:t>Venture Capital Firms</a:t>
            </a:r>
          </a:p>
          <a:p>
            <a:pPr eaLnBrk="1" hangingPunct="1">
              <a:lnSpc>
                <a:spcPct val="90000"/>
              </a:lnSpc>
            </a:pPr>
            <a:r>
              <a:rPr lang="en-US" altLang="en-US"/>
              <a:t>Asset Management Firms</a:t>
            </a:r>
          </a:p>
          <a:p>
            <a:pPr eaLnBrk="1" hangingPunct="1">
              <a:lnSpc>
                <a:spcPct val="90000"/>
              </a:lnSpc>
            </a:pPr>
            <a:r>
              <a:rPr lang="en-US" altLang="en-US"/>
              <a:t>Information Service Providers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a:t>Commercial Banks</a:t>
            </a:r>
          </a:p>
        </p:txBody>
      </p:sp>
      <p:sp>
        <p:nvSpPr>
          <p:cNvPr id="16387" name="Content Placeholder 2"/>
          <p:cNvSpPr>
            <a:spLocks noGrp="1"/>
          </p:cNvSpPr>
          <p:nvPr>
            <p:ph idx="1"/>
          </p:nvPr>
        </p:nvSpPr>
        <p:spPr/>
        <p:txBody>
          <a:bodyPr/>
          <a:lstStyle/>
          <a:p>
            <a:r>
              <a:rPr lang="en-US" altLang="en-US"/>
              <a:t>These are financial intermediaries that offer checking accounts, savings accounts, money market accounts and accepts time deposits.  </a:t>
            </a:r>
          </a:p>
          <a:p>
            <a:r>
              <a:rPr lang="en-US" altLang="en-US"/>
              <a:t>They also facilitate payments by way of telegraphic transfer, electronic funds transfer, internet banking, or other means.</a:t>
            </a:r>
          </a:p>
          <a:p>
            <a:r>
              <a:rPr lang="en-US" altLang="en-US"/>
              <a:t>They make loans to businesses and consumers. They also buy corporate and government bonds. </a:t>
            </a:r>
          </a:p>
        </p:txBody>
      </p:sp>
      <p:sp>
        <p:nvSpPr>
          <p:cNvPr id="1638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1638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8EBD78D1-8E2F-4668-B856-8B9434A84803}" type="slidenum">
              <a:rPr lang="en-US" altLang="en-US" sz="1400" smtClean="0">
                <a:solidFill>
                  <a:schemeClr val="folHlink"/>
                </a:solidFill>
              </a:rPr>
              <a:pPr>
                <a:spcBef>
                  <a:spcPct val="0"/>
                </a:spcBef>
                <a:buClrTx/>
                <a:buFontTx/>
                <a:buNone/>
              </a:pPr>
              <a:t>8</a:t>
            </a:fld>
            <a:endParaRPr lang="en-US" altLang="en-US" sz="1400">
              <a:solidFill>
                <a:schemeClr val="folHlin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Investment Banks</a:t>
            </a:r>
          </a:p>
        </p:txBody>
      </p:sp>
      <p:sp>
        <p:nvSpPr>
          <p:cNvPr id="18435" name="Content Placeholder 2"/>
          <p:cNvSpPr>
            <a:spLocks noGrp="1"/>
          </p:cNvSpPr>
          <p:nvPr>
            <p:ph idx="1"/>
          </p:nvPr>
        </p:nvSpPr>
        <p:spPr>
          <a:xfrm>
            <a:off x="838200" y="1752600"/>
            <a:ext cx="7958138" cy="4572000"/>
          </a:xfrm>
        </p:spPr>
        <p:txBody>
          <a:bodyPr/>
          <a:lstStyle/>
          <a:p>
            <a:pPr>
              <a:lnSpc>
                <a:spcPct val="80000"/>
              </a:lnSpc>
            </a:pPr>
            <a:r>
              <a:rPr lang="en-US" altLang="en-US" sz="2600"/>
              <a:t>An investment bank is a financial institution that </a:t>
            </a:r>
          </a:p>
          <a:p>
            <a:pPr lvl="1">
              <a:lnSpc>
                <a:spcPct val="80000"/>
              </a:lnSpc>
            </a:pPr>
            <a:r>
              <a:rPr lang="en-US" altLang="en-US" sz="2200"/>
              <a:t>raises capital and advises regarding such matters,</a:t>
            </a:r>
          </a:p>
          <a:p>
            <a:pPr lvl="1">
              <a:lnSpc>
                <a:spcPct val="80000"/>
              </a:lnSpc>
            </a:pPr>
            <a:r>
              <a:rPr lang="en-US" altLang="en-US" sz="2200"/>
              <a:t>advises regarding and sells corporate “insurance” products like credit default swaps,</a:t>
            </a:r>
          </a:p>
          <a:p>
            <a:pPr lvl="1">
              <a:lnSpc>
                <a:spcPct val="80000"/>
              </a:lnSpc>
            </a:pPr>
            <a:r>
              <a:rPr lang="en-US" altLang="en-US" sz="2200"/>
              <a:t>trades securities and </a:t>
            </a:r>
          </a:p>
          <a:p>
            <a:pPr lvl="1">
              <a:lnSpc>
                <a:spcPct val="80000"/>
              </a:lnSpc>
            </a:pPr>
            <a:r>
              <a:rPr lang="en-US" altLang="en-US" sz="2200"/>
              <a:t>manages corporate mergers and acquisitions.</a:t>
            </a:r>
          </a:p>
          <a:p>
            <a:pPr>
              <a:lnSpc>
                <a:spcPct val="80000"/>
              </a:lnSpc>
            </a:pPr>
            <a:r>
              <a:rPr lang="en-US" altLang="en-US" sz="2600"/>
              <a:t>It may also have a wing that does research on the prospects of companies.</a:t>
            </a:r>
          </a:p>
          <a:p>
            <a:pPr>
              <a:lnSpc>
                <a:spcPct val="80000"/>
              </a:lnSpc>
            </a:pPr>
            <a:r>
              <a:rPr lang="en-US" altLang="en-US" sz="2600"/>
              <a:t>Some investment banks are also involved in private equity, where the bank invests its own capital.</a:t>
            </a:r>
          </a:p>
          <a:p>
            <a:pPr>
              <a:lnSpc>
                <a:spcPct val="80000"/>
              </a:lnSpc>
            </a:pPr>
            <a:r>
              <a:rPr lang="en-US" altLang="en-US" sz="2600"/>
              <a:t>In contrast to commercial banks that deal with individuals, investment banks tend to work with corporations and governments.</a:t>
            </a:r>
          </a:p>
          <a:p>
            <a:pPr>
              <a:lnSpc>
                <a:spcPct val="80000"/>
              </a:lnSpc>
            </a:pPr>
            <a:endParaRPr lang="en-US" altLang="en-US" sz="2600"/>
          </a:p>
        </p:txBody>
      </p:sp>
      <p:sp>
        <p:nvSpPr>
          <p:cNvPr id="1843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r>
              <a:rPr lang="en-US" altLang="en-US" sz="1400">
                <a:solidFill>
                  <a:schemeClr val="folHlink"/>
                </a:solidFill>
              </a:rPr>
              <a:t>P.V. Viswanath</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w"/>
              <a:defRPr sz="2800">
                <a:solidFill>
                  <a:schemeClr val="tx1"/>
                </a:solidFill>
                <a:latin typeface="Times New Roman" panose="02020603050405020304" pitchFamily="18" charset="0"/>
                <a:cs typeface="Times New Roman" panose="02020603050405020304" pitchFamily="18" charset="0"/>
              </a:defRPr>
            </a:lvl1pPr>
            <a:lvl2pPr marL="742950" indent="-285750">
              <a:spcBef>
                <a:spcPct val="20000"/>
              </a:spcBef>
              <a:buClr>
                <a:schemeClr val="accent2"/>
              </a:buClr>
              <a:buSzPct val="55000"/>
              <a:buFont typeface="Wingdings" panose="05000000000000000000" pitchFamily="2" charset="2"/>
              <a:buChar char="n"/>
              <a:defRPr sz="2400">
                <a:solidFill>
                  <a:schemeClr val="tx1"/>
                </a:solidFill>
                <a:latin typeface="Times New Roman" panose="02020603050405020304" pitchFamily="18" charset="0"/>
                <a:cs typeface="Times New Roman" panose="02020603050405020304" pitchFamily="18" charset="0"/>
              </a:defRPr>
            </a:lvl2pPr>
            <a:lvl3pPr marL="1143000" indent="-228600">
              <a:spcBef>
                <a:spcPct val="20000"/>
              </a:spcBef>
              <a:buClr>
                <a:schemeClr val="accent2"/>
              </a:buClr>
              <a:buSzPct val="65000"/>
              <a:buFont typeface="Wingdings" panose="05000000000000000000" pitchFamily="2" charset="2"/>
              <a:buChar char="l"/>
              <a:defRPr sz="2000">
                <a:solidFill>
                  <a:schemeClr val="tx1"/>
                </a:solidFill>
                <a:latin typeface="Times New Roman" panose="02020603050405020304" pitchFamily="18" charset="0"/>
                <a:cs typeface="Times New Roman" panose="02020603050405020304" pitchFamily="18" charset="0"/>
              </a:defRPr>
            </a:lvl3pPr>
            <a:lvl4pPr marL="1600200" indent="-228600">
              <a:spcBef>
                <a:spcPct val="20000"/>
              </a:spcBef>
              <a:buClr>
                <a:schemeClr val="accent2"/>
              </a:buClr>
              <a:buSzPct val="85000"/>
              <a:buFont typeface="Wingdings" panose="05000000000000000000" pitchFamily="2" charset="2"/>
              <a:buChar char="w"/>
              <a:defRPr>
                <a:solidFill>
                  <a:schemeClr val="tx1"/>
                </a:solidFill>
                <a:latin typeface="Times New Roman" panose="02020603050405020304" pitchFamily="18" charset="0"/>
                <a:cs typeface="Times New Roman" panose="02020603050405020304" pitchFamily="18" charset="0"/>
              </a:defRPr>
            </a:lvl4pPr>
            <a:lvl5pPr marL="2057400" indent="-228600">
              <a:spcBef>
                <a:spcPct val="20000"/>
              </a:spcBef>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lr>
                <a:schemeClr val="accent2"/>
              </a:buClr>
              <a:buSzPct val="80000"/>
              <a:buFont typeface="Wingdings" panose="05000000000000000000" pitchFamily="2" charset="2"/>
              <a:buChar char="§"/>
              <a:defRPr sz="1400">
                <a:solidFill>
                  <a:schemeClr val="tx1"/>
                </a:solidFill>
                <a:latin typeface="Times New Roman" panose="02020603050405020304" pitchFamily="18" charset="0"/>
                <a:cs typeface="Times New Roman" panose="02020603050405020304" pitchFamily="18" charset="0"/>
              </a:defRPr>
            </a:lvl9pPr>
          </a:lstStyle>
          <a:p>
            <a:pPr>
              <a:spcBef>
                <a:spcPct val="0"/>
              </a:spcBef>
              <a:buClrTx/>
              <a:buFontTx/>
              <a:buNone/>
            </a:pPr>
            <a:fld id="{0C875201-5D76-4018-B801-AD1828487DA2}" type="slidenum">
              <a:rPr lang="en-US" altLang="en-US" sz="1400" smtClean="0">
                <a:solidFill>
                  <a:schemeClr val="folHlink"/>
                </a:solidFill>
              </a:rPr>
              <a:pPr>
                <a:spcBef>
                  <a:spcPct val="0"/>
                </a:spcBef>
                <a:buClrTx/>
                <a:buFontTx/>
                <a:buNone/>
              </a:pPr>
              <a:t>9</a:t>
            </a:fld>
            <a:endParaRPr lang="en-US" altLang="en-US" sz="1400">
              <a:solidFill>
                <a:schemeClr val="folHlink"/>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5973</TotalTime>
  <Pages>58</Pages>
  <Words>3995</Words>
  <Application>Microsoft Office PowerPoint</Application>
  <PresentationFormat>Letter Paper (8.5x11 in)</PresentationFormat>
  <Paragraphs>342</Paragraphs>
  <Slides>47</Slides>
  <Notes>35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47</vt:i4>
      </vt:variant>
    </vt:vector>
  </HeadingPairs>
  <TitlesOfParts>
    <vt:vector size="53" baseType="lpstr">
      <vt:lpstr>Times</vt:lpstr>
      <vt:lpstr>Times New Roman</vt:lpstr>
      <vt:lpstr>Wingdings</vt:lpstr>
      <vt:lpstr>Straight Edge</vt:lpstr>
      <vt:lpstr>think-cell Slide</vt:lpstr>
      <vt:lpstr>Picture</vt:lpstr>
      <vt:lpstr>Financial System, Markets and Institutions</vt:lpstr>
      <vt:lpstr>What is Finance</vt:lpstr>
      <vt:lpstr>Financial System</vt:lpstr>
      <vt:lpstr>Flow of Funds</vt:lpstr>
      <vt:lpstr>Financial System: Flow of Funds</vt:lpstr>
      <vt:lpstr>Surplus or Deficit</vt:lpstr>
      <vt:lpstr>Examples of Financial Intermediaries</vt:lpstr>
      <vt:lpstr>Commercial Banks</vt:lpstr>
      <vt:lpstr>Investment Banks</vt:lpstr>
      <vt:lpstr>Venture Capital Firms</vt:lpstr>
      <vt:lpstr>Asset Management Companies</vt:lpstr>
      <vt:lpstr>Regulatory Institutions</vt:lpstr>
      <vt:lpstr>Investment Bank</vt:lpstr>
      <vt:lpstr>The Financial System: Its Functions</vt:lpstr>
      <vt:lpstr>The Financial System: Its Functions</vt:lpstr>
      <vt:lpstr>Transferring Economic Resources</vt:lpstr>
      <vt:lpstr>Managing Risk</vt:lpstr>
      <vt:lpstr>Clearing and Settling Payments</vt:lpstr>
      <vt:lpstr>CHIPS: Interbank Clearing System</vt:lpstr>
      <vt:lpstr>How CHIPS works</vt:lpstr>
      <vt:lpstr>Credit Cards</vt:lpstr>
      <vt:lpstr>Credit Cards</vt:lpstr>
      <vt:lpstr>Credit Cards</vt:lpstr>
      <vt:lpstr>Credit Card Transaction Process</vt:lpstr>
      <vt:lpstr>Pooling Resources/Subdividing Shares</vt:lpstr>
      <vt:lpstr>Funds and Movie Investing</vt:lpstr>
      <vt:lpstr>Film Funds: S&amp;R Films</vt:lpstr>
      <vt:lpstr>Information Problems and Finance</vt:lpstr>
      <vt:lpstr>Providing Information</vt:lpstr>
      <vt:lpstr>Information and Action</vt:lpstr>
      <vt:lpstr>Information and Action: 2</vt:lpstr>
      <vt:lpstr>Markets and Information</vt:lpstr>
      <vt:lpstr>Markets and Information</vt:lpstr>
      <vt:lpstr>Other Providers of Information</vt:lpstr>
      <vt:lpstr>Adverse Selection</vt:lpstr>
      <vt:lpstr>Adverse Selection</vt:lpstr>
      <vt:lpstr>Moral Hazard</vt:lpstr>
      <vt:lpstr>Moral Hazard</vt:lpstr>
      <vt:lpstr>Moral Hazard</vt:lpstr>
      <vt:lpstr>Principal-Agent Problems</vt:lpstr>
      <vt:lpstr>Financial System Solutions</vt:lpstr>
      <vt:lpstr>Financial System Solutions</vt:lpstr>
      <vt:lpstr>Types of financial markets</vt:lpstr>
      <vt:lpstr>Rates of Return</vt:lpstr>
      <vt:lpstr>Nominal and Real Rates of Return</vt:lpstr>
      <vt:lpstr>Expected Rates of Return</vt:lpstr>
      <vt:lpstr>Determinants of Expected Rates of Return</vt:lpstr>
    </vt:vector>
  </TitlesOfParts>
  <Company>Arthamimun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Statements Introduction</dc:title>
  <dc:subject/>
  <dc:creator>P.V. Viswanath</dc:creator>
  <cp:keywords/>
  <dc:description/>
  <cp:lastModifiedBy>Viswanath</cp:lastModifiedBy>
  <cp:revision>145</cp:revision>
  <cp:lastPrinted>2014-05-23T01:41:08Z</cp:lastPrinted>
  <dcterms:created xsi:type="dcterms:W3CDTF">1998-04-17T17:34:42Z</dcterms:created>
  <dcterms:modified xsi:type="dcterms:W3CDTF">2023-09-14T13:53:22Z</dcterms:modified>
</cp:coreProperties>
</file>