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28"/>
  </p:notesMasterIdLst>
  <p:handoutMasterIdLst>
    <p:handoutMasterId r:id="rId29"/>
  </p:handoutMasterIdLst>
  <p:sldIdLst>
    <p:sldId id="256" r:id="rId5"/>
    <p:sldId id="307" r:id="rId6"/>
    <p:sldId id="338" r:id="rId7"/>
    <p:sldId id="324" r:id="rId8"/>
    <p:sldId id="339" r:id="rId9"/>
    <p:sldId id="328" r:id="rId10"/>
    <p:sldId id="329" r:id="rId11"/>
    <p:sldId id="327" r:id="rId12"/>
    <p:sldId id="331" r:id="rId13"/>
    <p:sldId id="332" r:id="rId14"/>
    <p:sldId id="326" r:id="rId15"/>
    <p:sldId id="330" r:id="rId16"/>
    <p:sldId id="333" r:id="rId17"/>
    <p:sldId id="334" r:id="rId18"/>
    <p:sldId id="313" r:id="rId19"/>
    <p:sldId id="314" r:id="rId20"/>
    <p:sldId id="315" r:id="rId21"/>
    <p:sldId id="316" r:id="rId22"/>
    <p:sldId id="317" r:id="rId23"/>
    <p:sldId id="318" r:id="rId24"/>
    <p:sldId id="336" r:id="rId25"/>
    <p:sldId id="337" r:id="rId26"/>
    <p:sldId id="306" r:id="rId27"/>
  </p:sldIdLst>
  <p:sldSz cx="9144000" cy="6858000" type="screen4x3"/>
  <p:notesSz cx="6950075" cy="9236075"/>
  <p:defaultTextStyle>
    <a:defPPr>
      <a:defRPr lang="en-US"/>
    </a:defPPr>
    <a:lvl1pPr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2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2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2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2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10" autoAdjust="0"/>
    <p:restoredTop sz="95148" autoAdjust="0"/>
  </p:normalViewPr>
  <p:slideViewPr>
    <p:cSldViewPr>
      <p:cViewPr varScale="1">
        <p:scale>
          <a:sx n="85" d="100"/>
          <a:sy n="85" d="100"/>
        </p:scale>
        <p:origin x="704"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1026"/>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7827" name="Rectangle 1027"/>
          <p:cNvSpPr>
            <a:spLocks noGrp="1" noChangeArrowheads="1"/>
          </p:cNvSpPr>
          <p:nvPr>
            <p:ph type="dt" sz="quarter"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7828" name="Rectangle 1028"/>
          <p:cNvSpPr>
            <a:spLocks noGrp="1" noChangeArrowheads="1"/>
          </p:cNvSpPr>
          <p:nvPr>
            <p:ph type="ftr" sz="quarter" idx="2"/>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7829" name="Rectangle 1029"/>
          <p:cNvSpPr>
            <a:spLocks noGrp="1" noChangeArrowheads="1"/>
          </p:cNvSpPr>
          <p:nvPr>
            <p:ph type="sldNum" sz="quarter" idx="3"/>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FED4F9A-F977-4D94-AAF4-605D8F8E1BBD}" type="slidenum">
              <a:rPr lang="en-US"/>
              <a:pPr/>
              <a:t>‹#›</a:t>
            </a:fld>
            <a:endParaRPr lang="en-US"/>
          </a:p>
        </p:txBody>
      </p:sp>
    </p:spTree>
    <p:extLst>
      <p:ext uri="{BB962C8B-B14F-4D97-AF65-F5344CB8AC3E}">
        <p14:creationId xmlns:p14="http://schemas.microsoft.com/office/powerpoint/2010/main" val="25272342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5603" name="Rectangle 3"/>
          <p:cNvSpPr>
            <a:spLocks noGrp="1" noChangeArrowheads="1"/>
          </p:cNvSpPr>
          <p:nvPr>
            <p:ph type="dt"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604" name="Rectangle 4"/>
          <p:cNvSpPr>
            <a:spLocks noGrp="1" noRot="1" noChangeAspect="1" noChangeArrowheads="1" noTextEdit="1"/>
          </p:cNvSpPr>
          <p:nvPr>
            <p:ph type="sldImg" idx="2"/>
          </p:nvPr>
        </p:nvSpPr>
        <p:spPr bwMode="auto">
          <a:xfrm>
            <a:off x="1169988" y="695325"/>
            <a:ext cx="4611687" cy="3460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p:cNvSpPr>
            <a:spLocks noGrp="1" noChangeArrowheads="1"/>
          </p:cNvSpPr>
          <p:nvPr>
            <p:ph type="body" sz="quarter" idx="3"/>
          </p:nvPr>
        </p:nvSpPr>
        <p:spPr bwMode="auto">
          <a:xfrm>
            <a:off x="926257" y="4387533"/>
            <a:ext cx="5097562" cy="415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6" name="Rectangle 6"/>
          <p:cNvSpPr>
            <a:spLocks noGrp="1" noChangeArrowheads="1"/>
          </p:cNvSpPr>
          <p:nvPr>
            <p:ph type="ftr" sz="quarter" idx="4"/>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5607" name="Rectangle 7"/>
          <p:cNvSpPr>
            <a:spLocks noGrp="1" noChangeArrowheads="1"/>
          </p:cNvSpPr>
          <p:nvPr>
            <p:ph type="sldNum" sz="quarter" idx="5"/>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285BE07-1063-4A16-A4AC-7B064B5EA1F4}" type="slidenum">
              <a:rPr lang="en-US"/>
              <a:pPr/>
              <a:t>‹#›</a:t>
            </a:fld>
            <a:endParaRPr lang="en-US"/>
          </a:p>
        </p:txBody>
      </p:sp>
    </p:spTree>
    <p:extLst>
      <p:ext uri="{BB962C8B-B14F-4D97-AF65-F5344CB8AC3E}">
        <p14:creationId xmlns:p14="http://schemas.microsoft.com/office/powerpoint/2010/main" val="21439591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12AA9-276E-4F97-9326-FA2B24974F5C}" type="slidenum">
              <a:rPr lang="en-US"/>
              <a:pPr/>
              <a:t>1</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27622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45EE559-2D84-4368-8258-93C654956DF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A0E70-D1CE-4AB2-9B11-054A9120BD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30817-2076-48A7-8335-72EAAD984B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524000"/>
            <a:ext cx="8229600" cy="48006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EC06B-5048-4FD6-866A-4691EAAA9F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F9468-BCF1-472B-8D30-9B1D9B4EA6C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C1CD5E-5141-49AE-9E5C-68D06D2BE3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B85460-4A7A-496B-889C-397987D79ED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CF3F5-B434-4097-AA6F-A6C8D64639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0AEFFC-E1B4-4988-8441-D390576534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E8BCF-A1C5-471F-963F-459BD46F82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94A001B-AA65-4345-8038-A744E5E8F13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EFC2E7C-25D8-4C0C-8624-0082DBF5887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treasurers.org/hub/treasurer-magazine/what-are-sukuk-and-how-do-they-work" TargetMode="External"/><Relationship Id="rId2" Type="http://schemas.openxmlformats.org/officeDocument/2006/relationships/hyperlink" Target="https://www.lexology.com/library/detail.aspx?g=2407133b-7b12-4e7f-8061-18b19be7de9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457200" y="2524780"/>
            <a:ext cx="8305800" cy="523220"/>
          </a:xfrm>
        </p:spPr>
        <p:txBody>
          <a:bodyPr>
            <a:normAutofit fontScale="90000"/>
          </a:bodyPr>
          <a:lstStyle/>
          <a:p>
            <a:r>
              <a:rPr lang="en-US" dirty="0" smtClean="0">
                <a:effectLst/>
              </a:rPr>
              <a:t>Jewish Law on Ribbit and </a:t>
            </a:r>
            <a:r>
              <a:rPr lang="en-US" dirty="0" smtClean="0">
                <a:effectLst/>
              </a:rPr>
              <a:t>Perspectives on </a:t>
            </a:r>
            <a:r>
              <a:rPr lang="en-US" dirty="0" smtClean="0">
                <a:effectLst/>
              </a:rPr>
              <a:t>Religious law Accommodation to Commercial </a:t>
            </a:r>
            <a:r>
              <a:rPr lang="en-US" dirty="0">
                <a:effectLst/>
              </a:rPr>
              <a:t>N</a:t>
            </a:r>
            <a:r>
              <a:rPr lang="en-US" dirty="0" smtClean="0">
                <a:effectLst/>
              </a:rPr>
              <a:t>eeds</a:t>
            </a:r>
            <a:endParaRPr lang="en-US" dirty="0">
              <a:effectLst/>
            </a:endParaRPr>
          </a:p>
        </p:txBody>
      </p:sp>
      <p:sp>
        <p:nvSpPr>
          <p:cNvPr id="21507" name="Rectangle 3"/>
          <p:cNvSpPr>
            <a:spLocks noGrp="1" noChangeArrowheads="1"/>
          </p:cNvSpPr>
          <p:nvPr>
            <p:ph type="subTitle" idx="1"/>
          </p:nvPr>
        </p:nvSpPr>
        <p:spPr>
          <a:xfrm>
            <a:off x="457200" y="3048000"/>
            <a:ext cx="6096000" cy="3200400"/>
          </a:xfrm>
        </p:spPr>
        <p:txBody>
          <a:bodyPr>
            <a:normAutofit/>
          </a:bodyPr>
          <a:lstStyle/>
          <a:p>
            <a:endParaRPr lang="en-US" sz="2400" dirty="0"/>
          </a:p>
          <a:p>
            <a:r>
              <a:rPr lang="en-US" dirty="0" smtClean="0"/>
              <a:t>Prof. P.V. Viswanath</a:t>
            </a:r>
            <a:endParaRPr lang="en-US" dirty="0"/>
          </a:p>
          <a:p>
            <a:endParaRPr lang="en-US" sz="2400" dirty="0" smtClean="0"/>
          </a:p>
          <a:p>
            <a:r>
              <a:rPr lang="en-US" sz="2400" b="1" dirty="0" smtClean="0"/>
              <a:t>Finance and Society</a:t>
            </a:r>
            <a:endParaRPr lang="en-US" sz="2400" dirty="0"/>
          </a:p>
          <a:p>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57200"/>
          </a:xfrm>
        </p:spPr>
        <p:txBody>
          <a:bodyPr>
            <a:normAutofit fontScale="90000"/>
          </a:bodyPr>
          <a:lstStyle/>
          <a:p>
            <a:r>
              <a:rPr lang="en-US" dirty="0" smtClean="0"/>
              <a:t>The Pawned Pawn</a:t>
            </a:r>
            <a:endParaRPr lang="en-US" dirty="0"/>
          </a:p>
        </p:txBody>
      </p:sp>
      <p:sp>
        <p:nvSpPr>
          <p:cNvPr id="3" name="Content Placeholder 2"/>
          <p:cNvSpPr>
            <a:spLocks noGrp="1"/>
          </p:cNvSpPr>
          <p:nvPr>
            <p:ph idx="1"/>
          </p:nvPr>
        </p:nvSpPr>
        <p:spPr>
          <a:xfrm>
            <a:off x="457200" y="990600"/>
            <a:ext cx="8229600" cy="5562600"/>
          </a:xfrm>
        </p:spPr>
        <p:txBody>
          <a:bodyPr>
            <a:normAutofit fontScale="85000" lnSpcReduction="20000"/>
          </a:bodyPr>
          <a:lstStyle/>
          <a:p>
            <a:r>
              <a:rPr lang="en-US" dirty="0"/>
              <a:t>In German law, however, when A borrowed money from B using a pawn, A had no obligation to repay the loan.  If he did, then B would return the pawn and if he didn’t, B would keep the pawn.  So a loan transaction was actually a real transaction rather than a financial one.</a:t>
            </a:r>
          </a:p>
          <a:p>
            <a:r>
              <a:rPr lang="en-US" dirty="0"/>
              <a:t>In halakha, however, the transaction was a financial one and created an obligation for A to repay the loan.  The pawn was simply a way of providing security for the loan.</a:t>
            </a:r>
          </a:p>
          <a:p>
            <a:r>
              <a:rPr lang="en-US" dirty="0"/>
              <a:t>Rashi, in this case, used the ubiquity of pawn transfers to infer an actual sale of the loan concomitant with the transfer of the pawn, effectively applying German law, rather than halakha, and thus permitting the payment of interest</a:t>
            </a:r>
            <a:r>
              <a:rPr lang="en-US" dirty="0" smtClean="0"/>
              <a:t>.</a:t>
            </a:r>
          </a:p>
          <a:p>
            <a:r>
              <a:rPr lang="en-US" dirty="0" smtClean="0"/>
              <a:t>In this way, the halakha was changed through a recognition of facts on the ground and the realization that most commerce at this time was between Jew and Gentile and not between Jew and Jew as in Talmudic times (when the original law was crafted</a:t>
            </a:r>
            <a:r>
              <a:rPr lang="en-US" dirty="0" smtClean="0"/>
              <a:t>).</a:t>
            </a:r>
          </a:p>
          <a:p>
            <a:r>
              <a:rPr lang="en-US" dirty="0" smtClean="0"/>
              <a:t>We now look at how the rabbis dealt with a second case, where a Jew, J1, borrowed from a gentile, G.  This is called a case of </a:t>
            </a:r>
            <a:r>
              <a:rPr lang="en-US" i="1" dirty="0" err="1" smtClean="0"/>
              <a:t>schadennehmen</a:t>
            </a:r>
            <a:r>
              <a:rPr lang="en-US" dirty="0" smtClean="0"/>
              <a:t>, a German word which means taking a pawn.</a:t>
            </a:r>
            <a:endParaRPr lang="en-US" dirty="0"/>
          </a:p>
          <a:p>
            <a:endParaRPr lang="en-US" dirty="0"/>
          </a:p>
        </p:txBody>
      </p:sp>
    </p:spTree>
    <p:extLst>
      <p:ext uri="{BB962C8B-B14F-4D97-AF65-F5344CB8AC3E}">
        <p14:creationId xmlns:p14="http://schemas.microsoft.com/office/powerpoint/2010/main" val="1396610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520" y="457200"/>
            <a:ext cx="3962400" cy="838200"/>
          </a:xfrm>
        </p:spPr>
        <p:txBody>
          <a:bodyPr>
            <a:normAutofit fontScale="90000"/>
          </a:bodyPr>
          <a:lstStyle/>
          <a:p>
            <a:r>
              <a:rPr lang="en-US" dirty="0" err="1" smtClean="0"/>
              <a:t>Schadennehmen</a:t>
            </a:r>
            <a:endParaRPr lang="en-US" dirty="0"/>
          </a:p>
        </p:txBody>
      </p:sp>
      <p:sp>
        <p:nvSpPr>
          <p:cNvPr id="3" name="Content Placeholder 2"/>
          <p:cNvSpPr>
            <a:spLocks noGrp="1"/>
          </p:cNvSpPr>
          <p:nvPr>
            <p:ph idx="1"/>
          </p:nvPr>
        </p:nvSpPr>
        <p:spPr>
          <a:xfrm>
            <a:off x="4343400" y="609600"/>
            <a:ext cx="4495800" cy="6038818"/>
          </a:xfrm>
        </p:spPr>
        <p:txBody>
          <a:bodyPr>
            <a:normAutofit fontScale="85000" lnSpcReduction="20000"/>
          </a:bodyPr>
          <a:lstStyle/>
          <a:p>
            <a:r>
              <a:rPr lang="en-US" dirty="0" smtClean="0"/>
              <a:t>J1 borrows from G at interest for 1 month.</a:t>
            </a:r>
          </a:p>
          <a:p>
            <a:r>
              <a:rPr lang="en-US" dirty="0" smtClean="0"/>
              <a:t>After 1 month, G comes to collect, but J1 doesn’t have liquid cash.  He gives G a pledge and asks him to take it to J2.  </a:t>
            </a:r>
          </a:p>
          <a:p>
            <a:r>
              <a:rPr lang="en-US" dirty="0" smtClean="0"/>
              <a:t>J2 lends to G an amount equal to principal plus 1 month’s interest, using the pledge as security.</a:t>
            </a:r>
          </a:p>
          <a:p>
            <a:r>
              <a:rPr lang="en-US" dirty="0" smtClean="0"/>
              <a:t>After another month, J1 gives G the principal plus 2 months interest, which G gives to J2, who returns the pledge.</a:t>
            </a:r>
          </a:p>
          <a:p>
            <a:r>
              <a:rPr lang="en-US" dirty="0" smtClean="0"/>
              <a:t>G returns the pledge to J1. </a:t>
            </a:r>
          </a:p>
          <a:p>
            <a:r>
              <a:rPr lang="en-US" dirty="0" smtClean="0"/>
              <a:t>Isn’t this J2 lending to J1 on interest, since the doctrine of </a:t>
            </a:r>
            <a:r>
              <a:rPr lang="en-US" i="1" dirty="0" smtClean="0"/>
              <a:t>le-</a:t>
            </a:r>
            <a:r>
              <a:rPr lang="en-US" i="1" dirty="0" err="1" smtClean="0"/>
              <a:t>humra</a:t>
            </a:r>
            <a:r>
              <a:rPr lang="en-US" dirty="0" smtClean="0"/>
              <a:t> prevents us from invoking the rule of no Gentile agency and treating the second loan as proceeding from J2 to G?</a:t>
            </a:r>
            <a:endParaRPr lang="en-US" dirty="0"/>
          </a:p>
        </p:txBody>
      </p:sp>
      <p:pic>
        <p:nvPicPr>
          <p:cNvPr id="4" name="Picture 3" descr="Diagram, text&#10;&#10;Description automatically generated">
            <a:extLst>
              <a:ext uri="{FF2B5EF4-FFF2-40B4-BE49-F238E27FC236}">
                <a16:creationId xmlns:a16="http://schemas.microsoft.com/office/drawing/2014/main" id="{F591CE0B-09E4-1F4C-95EE-15659A74EDFE}"/>
              </a:ext>
            </a:extLst>
          </p:cNvPr>
          <p:cNvPicPr>
            <a:picLocks noChangeAspect="1"/>
          </p:cNvPicPr>
          <p:nvPr/>
        </p:nvPicPr>
        <p:blipFill>
          <a:blip r:embed="rId2"/>
          <a:stretch>
            <a:fillRect/>
          </a:stretch>
        </p:blipFill>
        <p:spPr>
          <a:xfrm>
            <a:off x="228600" y="1295400"/>
            <a:ext cx="3894320" cy="5353018"/>
          </a:xfrm>
          <a:prstGeom prst="rect">
            <a:avLst/>
          </a:prstGeom>
        </p:spPr>
      </p:pic>
    </p:spTree>
    <p:extLst>
      <p:ext uri="{BB962C8B-B14F-4D97-AF65-F5344CB8AC3E}">
        <p14:creationId xmlns:p14="http://schemas.microsoft.com/office/powerpoint/2010/main" val="1973189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Schadennehmen</a:t>
            </a:r>
            <a:endParaRPr lang="en-US" dirty="0"/>
          </a:p>
        </p:txBody>
      </p:sp>
      <p:sp>
        <p:nvSpPr>
          <p:cNvPr id="3" name="Content Placeholder 2"/>
          <p:cNvSpPr>
            <a:spLocks noGrp="1"/>
          </p:cNvSpPr>
          <p:nvPr>
            <p:ph idx="1"/>
          </p:nvPr>
        </p:nvSpPr>
        <p:spPr/>
        <p:txBody>
          <a:bodyPr>
            <a:normAutofit fontScale="92500"/>
          </a:bodyPr>
          <a:lstStyle/>
          <a:p>
            <a:r>
              <a:rPr lang="en-US" dirty="0" smtClean="0"/>
              <a:t>Rashi permitted this transaction as long as J2 did not know that the money to pay the interest was coming from J1.</a:t>
            </a:r>
          </a:p>
          <a:p>
            <a:r>
              <a:rPr lang="en-US" dirty="0" smtClean="0"/>
              <a:t>But was </a:t>
            </a:r>
            <a:r>
              <a:rPr lang="en-US" dirty="0" smtClean="0"/>
              <a:t>not this </a:t>
            </a:r>
            <a:r>
              <a:rPr lang="en-US" dirty="0" smtClean="0"/>
              <a:t>ingenuous?  The original rule of </a:t>
            </a:r>
            <a:r>
              <a:rPr lang="en-US" i="1" dirty="0" smtClean="0"/>
              <a:t>le-</a:t>
            </a:r>
            <a:r>
              <a:rPr lang="en-US" i="1" dirty="0" err="1" smtClean="0"/>
              <a:t>humra</a:t>
            </a:r>
            <a:r>
              <a:rPr lang="en-US" i="1" dirty="0" smtClean="0"/>
              <a:t> </a:t>
            </a:r>
            <a:r>
              <a:rPr lang="en-US" dirty="0" smtClean="0"/>
              <a:t>would seem to apply whether or not the lender had knowledge that the money was coming from a Jew.  How could Rashi modify the law in this convenient fashion?</a:t>
            </a:r>
          </a:p>
          <a:p>
            <a:r>
              <a:rPr lang="en-US" dirty="0" smtClean="0"/>
              <a:t>The answer has to do with how the </a:t>
            </a:r>
            <a:r>
              <a:rPr lang="en-US" i="1" dirty="0" smtClean="0"/>
              <a:t>le-</a:t>
            </a:r>
            <a:r>
              <a:rPr lang="en-US" i="1" dirty="0" err="1" smtClean="0"/>
              <a:t>humra</a:t>
            </a:r>
            <a:r>
              <a:rPr lang="en-US" dirty="0" smtClean="0"/>
              <a:t> stringency is to be viewed.  It could be viewed as a rule which prevented the spirit of the law from being violated.  This approach would view </a:t>
            </a:r>
            <a:r>
              <a:rPr lang="en-US" i="1" dirty="0" smtClean="0"/>
              <a:t>ribbit</a:t>
            </a:r>
            <a:r>
              <a:rPr lang="en-US" dirty="0" smtClean="0"/>
              <a:t> as being a moral rule and hence requiring </a:t>
            </a:r>
            <a:r>
              <a:rPr lang="en-US" dirty="0" smtClean="0"/>
              <a:t>safeguarding </a:t>
            </a:r>
            <a:r>
              <a:rPr lang="en-US" dirty="0" smtClean="0"/>
              <a:t>of the </a:t>
            </a:r>
            <a:r>
              <a:rPr lang="en-US" i="1" dirty="0" smtClean="0"/>
              <a:t>spirit</a:t>
            </a:r>
            <a:r>
              <a:rPr lang="en-US" dirty="0" smtClean="0"/>
              <a:t> of the </a:t>
            </a:r>
            <a:r>
              <a:rPr lang="en-US" dirty="0" smtClean="0"/>
              <a:t>rule through the application of the </a:t>
            </a:r>
            <a:r>
              <a:rPr lang="en-US" i="1" dirty="0" smtClean="0"/>
              <a:t>le-</a:t>
            </a:r>
            <a:r>
              <a:rPr lang="en-US" i="1" dirty="0" err="1" smtClean="0"/>
              <a:t>humra</a:t>
            </a:r>
            <a:r>
              <a:rPr lang="en-US" i="1" dirty="0" smtClean="0"/>
              <a:t> </a:t>
            </a:r>
            <a:r>
              <a:rPr lang="en-US" dirty="0" smtClean="0"/>
              <a:t>stringency.</a:t>
            </a:r>
            <a:endParaRPr lang="en-US" dirty="0" smtClean="0"/>
          </a:p>
        </p:txBody>
      </p:sp>
    </p:spTree>
    <p:extLst>
      <p:ext uri="{BB962C8B-B14F-4D97-AF65-F5344CB8AC3E}">
        <p14:creationId xmlns:p14="http://schemas.microsoft.com/office/powerpoint/2010/main" val="1963206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Schadennehmen</a:t>
            </a:r>
            <a:endParaRPr lang="en-US" dirty="0"/>
          </a:p>
        </p:txBody>
      </p:sp>
      <p:sp>
        <p:nvSpPr>
          <p:cNvPr id="3" name="Content Placeholder 2"/>
          <p:cNvSpPr>
            <a:spLocks noGrp="1"/>
          </p:cNvSpPr>
          <p:nvPr>
            <p:ph idx="1"/>
          </p:nvPr>
        </p:nvSpPr>
        <p:spPr>
          <a:xfrm>
            <a:off x="457200" y="1371600"/>
            <a:ext cx="8382000" cy="5181600"/>
          </a:xfrm>
        </p:spPr>
        <p:txBody>
          <a:bodyPr>
            <a:normAutofit fontScale="85000" lnSpcReduction="20000"/>
          </a:bodyPr>
          <a:lstStyle/>
          <a:p>
            <a:r>
              <a:rPr lang="en-US" dirty="0" smtClean="0"/>
              <a:t>Alternatively, the prohibition on paying interest, </a:t>
            </a:r>
            <a:r>
              <a:rPr lang="en-US" i="1" dirty="0" smtClean="0"/>
              <a:t>ribbit,</a:t>
            </a:r>
            <a:r>
              <a:rPr lang="en-US" dirty="0" smtClean="0"/>
              <a:t> could be seen as </a:t>
            </a:r>
            <a:r>
              <a:rPr lang="en-US" dirty="0"/>
              <a:t>being a </a:t>
            </a:r>
            <a:r>
              <a:rPr lang="en-US" i="1" dirty="0"/>
              <a:t>hok</a:t>
            </a:r>
            <a:r>
              <a:rPr lang="en-US" dirty="0"/>
              <a:t>, a Divine law, whose purpose was not known.</a:t>
            </a:r>
          </a:p>
          <a:p>
            <a:r>
              <a:rPr lang="en-US" dirty="0" smtClean="0"/>
              <a:t>If so, the </a:t>
            </a:r>
            <a:r>
              <a:rPr lang="en-US" i="1" dirty="0" smtClean="0"/>
              <a:t>le-</a:t>
            </a:r>
            <a:r>
              <a:rPr lang="en-US" i="1" dirty="0" err="1" smtClean="0"/>
              <a:t>humra</a:t>
            </a:r>
            <a:r>
              <a:rPr lang="en-US" dirty="0" smtClean="0"/>
              <a:t> </a:t>
            </a:r>
            <a:r>
              <a:rPr lang="en-US" dirty="0"/>
              <a:t>rule </a:t>
            </a:r>
            <a:r>
              <a:rPr lang="en-US" dirty="0" smtClean="0"/>
              <a:t>would need to be applied only where the underlying transaction </a:t>
            </a:r>
            <a:r>
              <a:rPr lang="en-US" dirty="0" smtClean="0"/>
              <a:t>actually violated the prohibition on </a:t>
            </a:r>
            <a:r>
              <a:rPr lang="en-US" i="1" dirty="0" smtClean="0"/>
              <a:t>ribbit</a:t>
            </a:r>
            <a:r>
              <a:rPr lang="en-US" dirty="0" smtClean="0"/>
              <a:t>.  In this case, the le-</a:t>
            </a:r>
            <a:r>
              <a:rPr lang="en-US" dirty="0" err="1" smtClean="0"/>
              <a:t>humra</a:t>
            </a:r>
            <a:r>
              <a:rPr lang="en-US" dirty="0" smtClean="0"/>
              <a:t> rule would come into play as a punishment for the lender to prevent him from evading the law through a technicality. </a:t>
            </a:r>
          </a:p>
          <a:p>
            <a:r>
              <a:rPr lang="en-US" dirty="0" smtClean="0"/>
              <a:t>Rashi </a:t>
            </a:r>
            <a:r>
              <a:rPr lang="en-US" dirty="0"/>
              <a:t>took the second view – probably because nobody was being hurt in the payment of interest in a business transaction.  </a:t>
            </a:r>
            <a:endParaRPr lang="en-US" dirty="0" smtClean="0"/>
          </a:p>
          <a:p>
            <a:r>
              <a:rPr lang="en-US" dirty="0" smtClean="0"/>
              <a:t>Hence </a:t>
            </a:r>
            <a:r>
              <a:rPr lang="en-US" dirty="0"/>
              <a:t>he would still prohibit the payment of interest in a loan transaction between two Jews.</a:t>
            </a:r>
          </a:p>
          <a:p>
            <a:r>
              <a:rPr lang="en-US" dirty="0" smtClean="0"/>
              <a:t>However, he saw no reason to interpret the le-</a:t>
            </a:r>
            <a:r>
              <a:rPr lang="en-US" dirty="0" err="1" smtClean="0"/>
              <a:t>humra</a:t>
            </a:r>
            <a:r>
              <a:rPr lang="en-US" dirty="0" smtClean="0"/>
              <a:t> </a:t>
            </a:r>
            <a:r>
              <a:rPr lang="en-US" dirty="0" smtClean="0"/>
              <a:t>restriction broadly and </a:t>
            </a:r>
            <a:r>
              <a:rPr lang="en-US" dirty="0" smtClean="0"/>
              <a:t>thereby prohibit </a:t>
            </a:r>
            <a:r>
              <a:rPr lang="en-US" dirty="0"/>
              <a:t>a loan transaction between a Gentile and a </a:t>
            </a:r>
            <a:r>
              <a:rPr lang="en-US" dirty="0" smtClean="0"/>
              <a:t>Jew.</a:t>
            </a:r>
          </a:p>
          <a:p>
            <a:r>
              <a:rPr lang="en-US" dirty="0" smtClean="0"/>
              <a:t>Since </a:t>
            </a:r>
            <a:r>
              <a:rPr lang="en-US" dirty="0"/>
              <a:t>there was no moral issue involved, he felt comfortable in ruling leniently and permitting the </a:t>
            </a:r>
            <a:r>
              <a:rPr lang="en-US" i="1" dirty="0" err="1"/>
              <a:t>schadennehmen</a:t>
            </a:r>
            <a:r>
              <a:rPr lang="en-US" dirty="0"/>
              <a:t> transaction</a:t>
            </a:r>
            <a:r>
              <a:rPr lang="en-US" dirty="0" smtClean="0"/>
              <a:t>.</a:t>
            </a:r>
            <a:endParaRPr lang="en-US" dirty="0"/>
          </a:p>
        </p:txBody>
      </p:sp>
    </p:spTree>
    <p:extLst>
      <p:ext uri="{BB962C8B-B14F-4D97-AF65-F5344CB8AC3E}">
        <p14:creationId xmlns:p14="http://schemas.microsoft.com/office/powerpoint/2010/main" val="902438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Reverse Agency</a:t>
            </a:r>
            <a:endParaRPr lang="en-US" dirty="0"/>
          </a:p>
        </p:txBody>
      </p:sp>
      <p:sp>
        <p:nvSpPr>
          <p:cNvPr id="3" name="Content Placeholder 2"/>
          <p:cNvSpPr>
            <a:spLocks noGrp="1"/>
          </p:cNvSpPr>
          <p:nvPr>
            <p:ph idx="1"/>
          </p:nvPr>
        </p:nvSpPr>
        <p:spPr>
          <a:xfrm>
            <a:off x="457200" y="1371600"/>
            <a:ext cx="8229600" cy="5257800"/>
          </a:xfrm>
        </p:spPr>
        <p:txBody>
          <a:bodyPr>
            <a:normAutofit fontScale="85000" lnSpcReduction="10000"/>
          </a:bodyPr>
          <a:lstStyle/>
          <a:p>
            <a:r>
              <a:rPr lang="en-US" dirty="0" err="1" smtClean="0"/>
              <a:t>Rabbenu</a:t>
            </a:r>
            <a:r>
              <a:rPr lang="en-US" dirty="0" smtClean="0"/>
              <a:t> Gershom (d. 1028) considered the case of a Gentile asking a Jew (J1) to be an intermediary in obtaining a loan from a second Jew (J2).</a:t>
            </a:r>
          </a:p>
          <a:p>
            <a:r>
              <a:rPr lang="en-US" dirty="0" smtClean="0"/>
              <a:t>The principle of no-Gentile agency would treat this as a loan from J2 to J1 and hence no interest could be charged.  But in fact, the loan was from J2 to G.  How could this reality be reconciled with the halakha?</a:t>
            </a:r>
          </a:p>
          <a:p>
            <a:r>
              <a:rPr lang="en-US" dirty="0" smtClean="0"/>
              <a:t>R. Gershom permitted this by viewing it as a case of J2 asking J1 to be an intermediary in facilitating the loan of his money to G.  Since this agency is between two Jews and recognized, the loan was, according to halakha, in this view, from J1 to G.</a:t>
            </a:r>
          </a:p>
          <a:p>
            <a:r>
              <a:rPr lang="en-US" dirty="0" smtClean="0"/>
              <a:t>What we see in the previous cases is that the rabbis found ways to reconcile the business needs of the people with the religious injunctions.</a:t>
            </a:r>
          </a:p>
          <a:p>
            <a:r>
              <a:rPr lang="en-US" dirty="0" smtClean="0"/>
              <a:t>We now look at a general theory of how religious laws might be seen to change over time.</a:t>
            </a:r>
            <a:endParaRPr lang="en-US" dirty="0"/>
          </a:p>
        </p:txBody>
      </p:sp>
    </p:spTree>
    <p:extLst>
      <p:ext uri="{BB962C8B-B14F-4D97-AF65-F5344CB8AC3E}">
        <p14:creationId xmlns:p14="http://schemas.microsoft.com/office/powerpoint/2010/main" val="4013633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199" cy="591312"/>
          </a:xfrm>
        </p:spPr>
        <p:txBody>
          <a:bodyPr>
            <a:noAutofit/>
          </a:bodyPr>
          <a:lstStyle/>
          <a:p>
            <a:r>
              <a:rPr lang="en-US" sz="4300" dirty="0" smtClean="0"/>
              <a:t>Religious </a:t>
            </a:r>
            <a:r>
              <a:rPr lang="en-US" sz="4300" dirty="0" smtClean="0"/>
              <a:t>law changes: a general theory</a:t>
            </a:r>
            <a:endParaRPr lang="en-US" sz="4300" dirty="0"/>
          </a:p>
        </p:txBody>
      </p:sp>
      <p:sp>
        <p:nvSpPr>
          <p:cNvPr id="3" name="Content Placeholder 2"/>
          <p:cNvSpPr>
            <a:spLocks noGrp="1"/>
          </p:cNvSpPr>
          <p:nvPr>
            <p:ph idx="1"/>
          </p:nvPr>
        </p:nvSpPr>
        <p:spPr>
          <a:xfrm>
            <a:off x="457200" y="914400"/>
            <a:ext cx="8229600" cy="5715000"/>
          </a:xfrm>
        </p:spPr>
        <p:txBody>
          <a:bodyPr>
            <a:normAutofit fontScale="92500" lnSpcReduction="10000"/>
          </a:bodyPr>
          <a:lstStyle/>
          <a:p>
            <a:r>
              <a:rPr lang="en-US" dirty="0" smtClean="0"/>
              <a:t>How </a:t>
            </a:r>
            <a:r>
              <a:rPr lang="en-US" dirty="0" smtClean="0"/>
              <a:t>do religious restrictions change over time</a:t>
            </a:r>
            <a:r>
              <a:rPr lang="en-US" dirty="0" smtClean="0"/>
              <a:t>?  For example, what happens when economic </a:t>
            </a:r>
            <a:r>
              <a:rPr lang="en-US" dirty="0" smtClean="0"/>
              <a:t>circumstances make the restrictions </a:t>
            </a:r>
            <a:r>
              <a:rPr lang="en-US" dirty="0" smtClean="0"/>
              <a:t>too difficult </a:t>
            </a:r>
            <a:r>
              <a:rPr lang="en-US" dirty="0" smtClean="0"/>
              <a:t>for people to </a:t>
            </a:r>
            <a:r>
              <a:rPr lang="en-US" dirty="0" smtClean="0"/>
              <a:t>bear?</a:t>
            </a:r>
          </a:p>
          <a:p>
            <a:r>
              <a:rPr lang="en-US" dirty="0" smtClean="0"/>
              <a:t>One answer is for</a:t>
            </a:r>
            <a:r>
              <a:rPr lang="en-US" dirty="0" smtClean="0"/>
              <a:t> the </a:t>
            </a:r>
            <a:r>
              <a:rPr lang="en-US" dirty="0" smtClean="0"/>
              <a:t>religious authorities </a:t>
            </a:r>
            <a:r>
              <a:rPr lang="en-US" dirty="0" smtClean="0"/>
              <a:t>to relax them, by arguing that the </a:t>
            </a:r>
            <a:r>
              <a:rPr lang="en-US" dirty="0" smtClean="0"/>
              <a:t>original restrictions were </a:t>
            </a:r>
            <a:r>
              <a:rPr lang="en-US" dirty="0" smtClean="0"/>
              <a:t>overly restrictive.</a:t>
            </a:r>
            <a:endParaRPr lang="en-US" dirty="0" smtClean="0"/>
          </a:p>
          <a:p>
            <a:r>
              <a:rPr lang="en-US" dirty="0" smtClean="0"/>
              <a:t>The problem, though, is that if religious authorities are willing to change the rules, that suggests that the original rules were not divinely given at all, i.e. that they were man-made and that is why they can be modified at will.  Changes in religious law could lead to a crisis of faith and could lead to an erosion in the power of the religious authorities.</a:t>
            </a:r>
          </a:p>
          <a:p>
            <a:r>
              <a:rPr lang="en-US" dirty="0" smtClean="0"/>
              <a:t>On the other hand, if the rules are too difficult, people might stop following them for that reason.  </a:t>
            </a:r>
          </a:p>
          <a:p>
            <a:r>
              <a:rPr lang="en-US" dirty="0" smtClean="0"/>
              <a:t>How is this dilemma resolved?</a:t>
            </a:r>
            <a:endParaRPr lang="en-US" dirty="0"/>
          </a:p>
        </p:txBody>
      </p:sp>
    </p:spTree>
    <p:extLst>
      <p:ext uri="{BB962C8B-B14F-4D97-AF65-F5344CB8AC3E}">
        <p14:creationId xmlns:p14="http://schemas.microsoft.com/office/powerpoint/2010/main" val="1255164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38912"/>
          </a:xfrm>
        </p:spPr>
        <p:txBody>
          <a:bodyPr>
            <a:normAutofit fontScale="90000"/>
          </a:bodyPr>
          <a:lstStyle/>
          <a:p>
            <a:r>
              <a:rPr lang="en-US" dirty="0" smtClean="0"/>
              <a:t>Changes in religious laws</a:t>
            </a:r>
            <a:endParaRPr lang="en-US" dirty="0"/>
          </a:p>
        </p:txBody>
      </p:sp>
      <p:sp>
        <p:nvSpPr>
          <p:cNvPr id="3" name="Content Placeholder 2"/>
          <p:cNvSpPr>
            <a:spLocks noGrp="1"/>
          </p:cNvSpPr>
          <p:nvPr>
            <p:ph idx="1"/>
          </p:nvPr>
        </p:nvSpPr>
        <p:spPr>
          <a:xfrm>
            <a:off x="457200" y="1066800"/>
            <a:ext cx="8229600" cy="5638800"/>
          </a:xfrm>
        </p:spPr>
        <p:txBody>
          <a:bodyPr>
            <a:normAutofit fontScale="85000" lnSpcReduction="10000"/>
          </a:bodyPr>
          <a:lstStyle/>
          <a:p>
            <a:r>
              <a:rPr lang="en-US" dirty="0" smtClean="0"/>
              <a:t>One answer is that religious authorities come up with a reinterpretation that is consistent with the original scriptural text.  A minor reinterpretation that leads to a law that is not too different from the previous law is easier for the populace to accept without a crisis of faith.</a:t>
            </a:r>
          </a:p>
          <a:p>
            <a:r>
              <a:rPr lang="en-US" dirty="0" smtClean="0"/>
              <a:t>The bigger the jump, the greater the crisis of faith and the greater the erosion in the power of the religious authorities.</a:t>
            </a:r>
          </a:p>
          <a:p>
            <a:r>
              <a:rPr lang="en-US" dirty="0" smtClean="0"/>
              <a:t>However, given a change in circumstances, the smaller the adjustment in religious law to accommodate the new economic circumstances of the populace, the greater the likelihood that the populace will ignore the law, which will then lead to a different kind of problem for the religious authorities.</a:t>
            </a:r>
          </a:p>
          <a:p>
            <a:r>
              <a:rPr lang="en-US" dirty="0" smtClean="0"/>
              <a:t>The extent to which people will adhere to the rulings of the religious authorities depends on the institutional setting, which can vary from place to place.  In some societies, there may be a greater dependence of the people on the religious </a:t>
            </a:r>
            <a:r>
              <a:rPr lang="en-US" dirty="0" smtClean="0"/>
              <a:t>authorities, while in others there may be a lesser dependence.</a:t>
            </a:r>
            <a:endParaRPr lang="en-US" dirty="0" smtClean="0"/>
          </a:p>
        </p:txBody>
      </p:sp>
    </p:spTree>
    <p:extLst>
      <p:ext uri="{BB962C8B-B14F-4D97-AF65-F5344CB8AC3E}">
        <p14:creationId xmlns:p14="http://schemas.microsoft.com/office/powerpoint/2010/main" val="2788006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15112"/>
          </a:xfrm>
        </p:spPr>
        <p:txBody>
          <a:bodyPr>
            <a:normAutofit fontScale="90000"/>
          </a:bodyPr>
          <a:lstStyle/>
          <a:p>
            <a:r>
              <a:rPr lang="en-US" dirty="0" smtClean="0"/>
              <a:t>Changes in religious laws</a:t>
            </a:r>
            <a:endParaRPr lang="en-US" dirty="0"/>
          </a:p>
        </p:txBody>
      </p:sp>
      <p:sp>
        <p:nvSpPr>
          <p:cNvPr id="3" name="Content Placeholder 2"/>
          <p:cNvSpPr>
            <a:spLocks noGrp="1"/>
          </p:cNvSpPr>
          <p:nvPr>
            <p:ph idx="1"/>
          </p:nvPr>
        </p:nvSpPr>
        <p:spPr>
          <a:xfrm>
            <a:off x="457200" y="990600"/>
            <a:ext cx="8458200" cy="5562600"/>
          </a:xfrm>
        </p:spPr>
        <p:txBody>
          <a:bodyPr>
            <a:normAutofit fontScale="85000" lnSpcReduction="10000"/>
          </a:bodyPr>
          <a:lstStyle/>
          <a:p>
            <a:r>
              <a:rPr lang="en-US" dirty="0" smtClean="0"/>
              <a:t>Jared Rubin models </a:t>
            </a:r>
            <a:r>
              <a:rPr lang="en-US" dirty="0" smtClean="0"/>
              <a:t>t</a:t>
            </a:r>
            <a:r>
              <a:rPr lang="en-US" dirty="0" smtClean="0"/>
              <a:t>his </a:t>
            </a:r>
            <a:r>
              <a:rPr lang="en-US" dirty="0" smtClean="0"/>
              <a:t>problem </a:t>
            </a:r>
            <a:r>
              <a:rPr lang="en-US" dirty="0" smtClean="0"/>
              <a:t>in the Islamic context by positing </a:t>
            </a:r>
            <a:r>
              <a:rPr lang="en-US" dirty="0" smtClean="0"/>
              <a:t>a political authority that acts as a representative of the people.  </a:t>
            </a:r>
          </a:p>
          <a:p>
            <a:r>
              <a:rPr lang="en-US" dirty="0" smtClean="0"/>
              <a:t>The easier the economic circumstances for the people, the easier it is for this government to stay in power, as well.  Hence the behavior of the government will be congruent </a:t>
            </a:r>
            <a:r>
              <a:rPr lang="en-US" dirty="0" smtClean="0"/>
              <a:t>with </a:t>
            </a:r>
            <a:r>
              <a:rPr lang="en-US" dirty="0" smtClean="0"/>
              <a:t>the needs of the people.</a:t>
            </a:r>
          </a:p>
          <a:p>
            <a:r>
              <a:rPr lang="en-US" dirty="0" smtClean="0"/>
              <a:t>We can then think of the dependence of the people on the religious authorities as equivalent to the dependence of the government </a:t>
            </a:r>
            <a:r>
              <a:rPr lang="en-US" dirty="0" smtClean="0"/>
              <a:t>for its legitimacy on </a:t>
            </a:r>
            <a:r>
              <a:rPr lang="en-US" dirty="0" smtClean="0"/>
              <a:t>the religious authorities (known as the </a:t>
            </a:r>
            <a:r>
              <a:rPr lang="en-US" i="1" dirty="0" err="1" smtClean="0"/>
              <a:t>ulema</a:t>
            </a:r>
            <a:r>
              <a:rPr lang="en-US" dirty="0" smtClean="0"/>
              <a:t>, in Islamic countries).</a:t>
            </a:r>
          </a:p>
          <a:p>
            <a:r>
              <a:rPr lang="en-US" dirty="0" smtClean="0"/>
              <a:t>The degree to which changes in religious law will cause a crisis of faith for the populace can also be conceptualized as the extent to which the </a:t>
            </a:r>
            <a:r>
              <a:rPr lang="en-US" i="1" dirty="0" err="1" smtClean="0"/>
              <a:t>ulema</a:t>
            </a:r>
            <a:r>
              <a:rPr lang="en-US" dirty="0" smtClean="0"/>
              <a:t> are resistant to change.</a:t>
            </a:r>
          </a:p>
          <a:p>
            <a:r>
              <a:rPr lang="en-US" dirty="0" smtClean="0"/>
              <a:t>Jare</a:t>
            </a:r>
            <a:r>
              <a:rPr lang="en-US" dirty="0" smtClean="0"/>
              <a:t>d Rubin assumes </a:t>
            </a:r>
            <a:r>
              <a:rPr lang="en-US" dirty="0" smtClean="0"/>
              <a:t>that </a:t>
            </a:r>
            <a:r>
              <a:rPr lang="en-US" dirty="0" smtClean="0"/>
              <a:t>the dependence of the government on the </a:t>
            </a:r>
            <a:r>
              <a:rPr lang="en-US" i="1" dirty="0" err="1" smtClean="0"/>
              <a:t>ulema</a:t>
            </a:r>
            <a:r>
              <a:rPr lang="en-US" dirty="0" smtClean="0"/>
              <a:t> </a:t>
            </a:r>
            <a:r>
              <a:rPr lang="en-US" dirty="0" smtClean="0"/>
              <a:t>changes </a:t>
            </a:r>
            <a:r>
              <a:rPr lang="en-US" dirty="0" smtClean="0"/>
              <a:t>dynamically over time as the </a:t>
            </a:r>
            <a:r>
              <a:rPr lang="en-US" i="1" dirty="0" err="1" smtClean="0"/>
              <a:t>ulema</a:t>
            </a:r>
            <a:r>
              <a:rPr lang="en-US" dirty="0" smtClean="0"/>
              <a:t> change religious laws in response to changed circumstances.  Specifically, the more the </a:t>
            </a:r>
            <a:r>
              <a:rPr lang="en-US" i="1" dirty="0" err="1" smtClean="0"/>
              <a:t>ulema</a:t>
            </a:r>
            <a:r>
              <a:rPr lang="en-US" dirty="0" smtClean="0"/>
              <a:t> change religious laws, the less dependent will the government become on the </a:t>
            </a:r>
            <a:r>
              <a:rPr lang="en-US" i="1" dirty="0" err="1" smtClean="0"/>
              <a:t>ulema</a:t>
            </a:r>
            <a:r>
              <a:rPr lang="en-US" dirty="0" smtClean="0"/>
              <a:t>.</a:t>
            </a:r>
          </a:p>
        </p:txBody>
      </p:sp>
    </p:spTree>
    <p:extLst>
      <p:ext uri="{BB962C8B-B14F-4D97-AF65-F5344CB8AC3E}">
        <p14:creationId xmlns:p14="http://schemas.microsoft.com/office/powerpoint/2010/main" val="3037663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667512"/>
          </a:xfrm>
        </p:spPr>
        <p:txBody>
          <a:bodyPr>
            <a:normAutofit fontScale="90000"/>
          </a:bodyPr>
          <a:lstStyle/>
          <a:p>
            <a:r>
              <a:rPr lang="en-US" dirty="0" smtClean="0"/>
              <a:t>Changes in religious law</a:t>
            </a:r>
            <a:endParaRPr lang="en-US" dirty="0"/>
          </a:p>
        </p:txBody>
      </p:sp>
      <p:sp>
        <p:nvSpPr>
          <p:cNvPr id="3" name="Content Placeholder 2"/>
          <p:cNvSpPr>
            <a:spLocks noGrp="1"/>
          </p:cNvSpPr>
          <p:nvPr>
            <p:ph idx="1"/>
          </p:nvPr>
        </p:nvSpPr>
        <p:spPr>
          <a:xfrm>
            <a:off x="457200" y="914400"/>
            <a:ext cx="8229600" cy="5715000"/>
          </a:xfrm>
        </p:spPr>
        <p:txBody>
          <a:bodyPr>
            <a:normAutofit fontScale="85000" lnSpcReduction="20000"/>
          </a:bodyPr>
          <a:lstStyle/>
          <a:p>
            <a:r>
              <a:rPr lang="en-US" dirty="0" smtClean="0"/>
              <a:t>We now have two players in this game – government and the </a:t>
            </a:r>
            <a:r>
              <a:rPr lang="en-US" i="1" dirty="0" err="1" smtClean="0"/>
              <a:t>ulema</a:t>
            </a:r>
            <a:r>
              <a:rPr lang="en-US" dirty="0" smtClean="0"/>
              <a:t>.</a:t>
            </a:r>
          </a:p>
          <a:p>
            <a:r>
              <a:rPr lang="en-US" dirty="0" smtClean="0"/>
              <a:t>The </a:t>
            </a:r>
            <a:r>
              <a:rPr lang="en-US" i="1" dirty="0" err="1" smtClean="0"/>
              <a:t>ulema</a:t>
            </a:r>
            <a:r>
              <a:rPr lang="en-US" dirty="0" smtClean="0"/>
              <a:t> is motivated by two things: one, its desire not to see too much of a change in the religious law, which is modulated by its innate resistance to change (</a:t>
            </a:r>
            <a:r>
              <a:rPr lang="en-US" dirty="0" smtClean="0"/>
              <a:t>which, in turn, </a:t>
            </a:r>
            <a:r>
              <a:rPr lang="en-US" dirty="0" smtClean="0"/>
              <a:t>is related to the desire to maintain the people’s faith); and two, its desire not to lose credibility with the government by being too out-of-step with what is optimal for the government/people.</a:t>
            </a:r>
          </a:p>
          <a:p>
            <a:r>
              <a:rPr lang="en-US" dirty="0" smtClean="0"/>
              <a:t>The government is motivated by two things: one, its desire to not </a:t>
            </a:r>
            <a:r>
              <a:rPr lang="en-US" dirty="0" smtClean="0"/>
              <a:t>make secular law </a:t>
            </a:r>
            <a:r>
              <a:rPr lang="en-US" dirty="0" smtClean="0"/>
              <a:t>too </a:t>
            </a:r>
            <a:r>
              <a:rPr lang="en-US" dirty="0" smtClean="0"/>
              <a:t>different from </a:t>
            </a:r>
            <a:r>
              <a:rPr lang="en-US" dirty="0" smtClean="0"/>
              <a:t>religious rulings, </a:t>
            </a:r>
            <a:r>
              <a:rPr lang="en-US" dirty="0" smtClean="0"/>
              <a:t>which is modulated by its dependence on the </a:t>
            </a:r>
            <a:r>
              <a:rPr lang="en-US" i="1" dirty="0" err="1" smtClean="0"/>
              <a:t>ulema</a:t>
            </a:r>
            <a:r>
              <a:rPr lang="en-US" dirty="0" smtClean="0"/>
              <a:t>; and two, its desire to not have policies that are too different from what is good for the people.</a:t>
            </a:r>
          </a:p>
          <a:p>
            <a:r>
              <a:rPr lang="en-US" dirty="0" smtClean="0"/>
              <a:t>The government’s dependence on the </a:t>
            </a:r>
            <a:r>
              <a:rPr lang="en-US" i="1" dirty="0" err="1" smtClean="0"/>
              <a:t>ulema</a:t>
            </a:r>
            <a:r>
              <a:rPr lang="en-US" dirty="0" smtClean="0"/>
              <a:t> at any point in time is governed by a) how far the </a:t>
            </a:r>
            <a:r>
              <a:rPr lang="en-US" i="1" dirty="0" err="1" smtClean="0"/>
              <a:t>ulema</a:t>
            </a:r>
            <a:r>
              <a:rPr lang="en-US" dirty="0" smtClean="0"/>
              <a:t> has moved from its initial position (i.e. the “true law”) and b) how far the government and the </a:t>
            </a:r>
            <a:r>
              <a:rPr lang="en-US" i="1" dirty="0" err="1" smtClean="0"/>
              <a:t>ulema</a:t>
            </a:r>
            <a:r>
              <a:rPr lang="en-US" dirty="0" err="1" smtClean="0"/>
              <a:t>’s</a:t>
            </a:r>
            <a:r>
              <a:rPr lang="en-US" dirty="0" smtClean="0"/>
              <a:t> positions are from each other.</a:t>
            </a:r>
          </a:p>
          <a:p>
            <a:r>
              <a:rPr lang="en-US" dirty="0" smtClean="0"/>
              <a:t>Given these assumptions, the </a:t>
            </a:r>
            <a:r>
              <a:rPr lang="en-US" i="1" dirty="0" err="1" smtClean="0"/>
              <a:t>ulema</a:t>
            </a:r>
            <a:r>
              <a:rPr lang="en-US" dirty="0" smtClean="0"/>
              <a:t> determine the religious law and the government chooses the secular law.</a:t>
            </a:r>
          </a:p>
          <a:p>
            <a:endParaRPr lang="en-US" dirty="0"/>
          </a:p>
          <a:p>
            <a:endParaRPr lang="en-US" dirty="0"/>
          </a:p>
        </p:txBody>
      </p:sp>
    </p:spTree>
    <p:extLst>
      <p:ext uri="{BB962C8B-B14F-4D97-AF65-F5344CB8AC3E}">
        <p14:creationId xmlns:p14="http://schemas.microsoft.com/office/powerpoint/2010/main" val="953518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15112"/>
          </a:xfrm>
        </p:spPr>
        <p:txBody>
          <a:bodyPr>
            <a:normAutofit fontScale="90000"/>
          </a:bodyPr>
          <a:lstStyle/>
          <a:p>
            <a:r>
              <a:rPr lang="en-US" dirty="0" smtClean="0"/>
              <a:t>Changes in religious laws</a:t>
            </a:r>
            <a:endParaRPr lang="en-US" dirty="0"/>
          </a:p>
        </p:txBody>
      </p:sp>
      <p:sp>
        <p:nvSpPr>
          <p:cNvPr id="3" name="Content Placeholder 2"/>
          <p:cNvSpPr>
            <a:spLocks noGrp="1"/>
          </p:cNvSpPr>
          <p:nvPr>
            <p:ph idx="1"/>
          </p:nvPr>
        </p:nvSpPr>
        <p:spPr>
          <a:xfrm>
            <a:off x="304800" y="972312"/>
            <a:ext cx="8686800" cy="5733288"/>
          </a:xfrm>
        </p:spPr>
        <p:txBody>
          <a:bodyPr>
            <a:normAutofit fontScale="85000" lnSpcReduction="20000"/>
          </a:bodyPr>
          <a:lstStyle/>
          <a:p>
            <a:r>
              <a:rPr lang="en-US" dirty="0" smtClean="0"/>
              <a:t>In Rubin’s model, the </a:t>
            </a:r>
            <a:r>
              <a:rPr lang="en-US" dirty="0"/>
              <a:t>dynamic outcome </a:t>
            </a:r>
            <a:r>
              <a:rPr lang="en-US" dirty="0" smtClean="0"/>
              <a:t>manifests </a:t>
            </a:r>
            <a:r>
              <a:rPr lang="en-US" dirty="0" smtClean="0"/>
              <a:t>itself as </a:t>
            </a:r>
            <a:r>
              <a:rPr lang="en-US" dirty="0" smtClean="0"/>
              <a:t>the outcome of a game between the </a:t>
            </a:r>
            <a:r>
              <a:rPr lang="en-US" dirty="0" smtClean="0"/>
              <a:t>government and the </a:t>
            </a:r>
            <a:r>
              <a:rPr lang="en-US" dirty="0" err="1" smtClean="0"/>
              <a:t>ulema</a:t>
            </a:r>
            <a:r>
              <a:rPr lang="en-US" dirty="0" smtClean="0"/>
              <a:t>.  </a:t>
            </a:r>
            <a:r>
              <a:rPr lang="en-US" dirty="0" smtClean="0"/>
              <a:t>For convenience, let’s consider a specific commercial issue, viz. how difficult it is to engage in debt-like transactions with interest payments.</a:t>
            </a:r>
          </a:p>
          <a:p>
            <a:r>
              <a:rPr lang="en-US" dirty="0" smtClean="0"/>
              <a:t>At the beginning, in the Islamic world, </a:t>
            </a:r>
            <a:r>
              <a:rPr lang="en-US" dirty="0" smtClean="0"/>
              <a:t>the </a:t>
            </a:r>
            <a:r>
              <a:rPr lang="en-US" i="1" dirty="0" err="1" smtClean="0"/>
              <a:t>ulema</a:t>
            </a:r>
            <a:r>
              <a:rPr lang="en-US" dirty="0" err="1" smtClean="0"/>
              <a:t>’</a:t>
            </a:r>
            <a:r>
              <a:rPr lang="en-US" dirty="0" err="1" smtClean="0"/>
              <a:t>s</a:t>
            </a:r>
            <a:r>
              <a:rPr lang="en-US" dirty="0" smtClean="0"/>
              <a:t> </a:t>
            </a:r>
            <a:r>
              <a:rPr lang="en-US" dirty="0" smtClean="0"/>
              <a:t>opening position </a:t>
            </a:r>
            <a:r>
              <a:rPr lang="en-US" dirty="0" err="1" smtClean="0"/>
              <a:t>mght</a:t>
            </a:r>
            <a:r>
              <a:rPr lang="en-US" dirty="0" smtClean="0"/>
              <a:t> be </a:t>
            </a:r>
            <a:r>
              <a:rPr lang="en-US" dirty="0" smtClean="0"/>
              <a:t>a very strict religious law, such as the prohibition of interest payments under </a:t>
            </a:r>
            <a:r>
              <a:rPr lang="en-US" dirty="0" smtClean="0"/>
              <a:t>any circumstances; the government might start out with a particular policy which maximizes the people’s unrestricted utility (i.e. without considering what the religious law is).  This might be </a:t>
            </a:r>
            <a:r>
              <a:rPr lang="en-US" i="1" dirty="0" smtClean="0"/>
              <a:t>no</a:t>
            </a:r>
            <a:r>
              <a:rPr lang="en-US" dirty="0" smtClean="0"/>
              <a:t> restriction on interest payments.</a:t>
            </a:r>
          </a:p>
          <a:p>
            <a:r>
              <a:rPr lang="en-US" dirty="0" smtClean="0"/>
              <a:t>The government and the </a:t>
            </a:r>
            <a:r>
              <a:rPr lang="en-US" i="1" dirty="0" err="1" smtClean="0"/>
              <a:t>ulema</a:t>
            </a:r>
            <a:r>
              <a:rPr lang="en-US" dirty="0" smtClean="0"/>
              <a:t> then react to each other taking into account their respective motivations and restrictions.</a:t>
            </a:r>
          </a:p>
          <a:p>
            <a:r>
              <a:rPr lang="en-US" dirty="0" smtClean="0"/>
              <a:t>The interaction between the </a:t>
            </a:r>
            <a:r>
              <a:rPr lang="en-US" i="1" dirty="0" err="1" smtClean="0"/>
              <a:t>ulema</a:t>
            </a:r>
            <a:r>
              <a:rPr lang="en-US" dirty="0" smtClean="0"/>
              <a:t> and the government might lead to an equilibrium where the </a:t>
            </a:r>
            <a:r>
              <a:rPr lang="en-US" i="1" dirty="0" err="1" smtClean="0"/>
              <a:t>ulema</a:t>
            </a:r>
            <a:r>
              <a:rPr lang="en-US" dirty="0" smtClean="0"/>
              <a:t> allow debt-like contracts with interest payments as long as the lender bears a substantial amount of the risk of the business venture.  </a:t>
            </a:r>
            <a:endParaRPr lang="en-US" dirty="0" smtClean="0"/>
          </a:p>
          <a:p>
            <a:r>
              <a:rPr lang="en-US" dirty="0" smtClean="0"/>
              <a:t>The </a:t>
            </a:r>
            <a:r>
              <a:rPr lang="en-US" dirty="0" smtClean="0"/>
              <a:t>government in the Islamic world depended highly on the </a:t>
            </a:r>
            <a:r>
              <a:rPr lang="en-US" i="1" dirty="0" err="1" smtClean="0"/>
              <a:t>ulema</a:t>
            </a:r>
            <a:r>
              <a:rPr lang="en-US" dirty="0" smtClean="0"/>
              <a:t> for legitimation, thus leading the government to enact </a:t>
            </a:r>
            <a:r>
              <a:rPr lang="en-US" dirty="0" smtClean="0"/>
              <a:t>relatively </a:t>
            </a:r>
            <a:r>
              <a:rPr lang="en-US" dirty="0" smtClean="0"/>
              <a:t>strict loan regulations </a:t>
            </a:r>
            <a:r>
              <a:rPr lang="en-US" dirty="0" smtClean="0"/>
              <a:t>congruent with the </a:t>
            </a:r>
            <a:r>
              <a:rPr lang="en-US" i="1" dirty="0" err="1" smtClean="0"/>
              <a:t>ulema</a:t>
            </a:r>
            <a:r>
              <a:rPr lang="en-US" dirty="0" err="1" smtClean="0"/>
              <a:t>’s</a:t>
            </a:r>
            <a:r>
              <a:rPr lang="en-US" dirty="0" smtClean="0"/>
              <a:t> position.</a:t>
            </a:r>
            <a:endParaRPr lang="en-US" dirty="0" smtClean="0"/>
          </a:p>
          <a:p>
            <a:pPr marL="0" indent="0">
              <a:buNone/>
            </a:pPr>
            <a:endParaRPr lang="en-US" dirty="0"/>
          </a:p>
        </p:txBody>
      </p:sp>
    </p:spTree>
    <p:extLst>
      <p:ext uri="{BB962C8B-B14F-4D97-AF65-F5344CB8AC3E}">
        <p14:creationId xmlns:p14="http://schemas.microsoft.com/office/powerpoint/2010/main" val="3979234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smtClean="0"/>
              <a:t>Interest-taking on money loans</a:t>
            </a:r>
            <a:endParaRPr lang="en-US" dirty="0"/>
          </a:p>
        </p:txBody>
      </p:sp>
      <p:sp>
        <p:nvSpPr>
          <p:cNvPr id="3" name="Content Placeholder 2"/>
          <p:cNvSpPr>
            <a:spLocks noGrp="1"/>
          </p:cNvSpPr>
          <p:nvPr>
            <p:ph idx="1"/>
          </p:nvPr>
        </p:nvSpPr>
        <p:spPr>
          <a:xfrm>
            <a:off x="457200" y="1752600"/>
            <a:ext cx="8229600" cy="4572000"/>
          </a:xfrm>
        </p:spPr>
        <p:txBody>
          <a:bodyPr>
            <a:normAutofit fontScale="92500" lnSpcReduction="10000"/>
          </a:bodyPr>
          <a:lstStyle/>
          <a:p>
            <a:r>
              <a:rPr lang="en-US" dirty="0"/>
              <a:t>Aristotle accepted the medium of exchange function of money, but not the store of value function.  </a:t>
            </a:r>
            <a:endParaRPr lang="en-US" dirty="0" smtClean="0"/>
          </a:p>
          <a:p>
            <a:r>
              <a:rPr lang="en-US" i="1" dirty="0"/>
              <a:t>Usury is most reasonably hated because its gain comes from money itself and not from that for the sake of which money was invented. For money was brought into existence for the purpose of exchange, but interest increases the amount of money itself and this is the actual origin of the Greek word: offspring resembles parent, and interest is money born of money; consequently this form of the getting of wealth is of all </a:t>
            </a:r>
            <a:r>
              <a:rPr lang="en-US" i="1" dirty="0" smtClean="0"/>
              <a:t>forms, </a:t>
            </a:r>
            <a:r>
              <a:rPr lang="en-US" i="1" dirty="0"/>
              <a:t>the most contrary to nature</a:t>
            </a:r>
            <a:r>
              <a:rPr lang="en-US" i="1" dirty="0" smtClean="0"/>
              <a:t>.</a:t>
            </a:r>
          </a:p>
          <a:p>
            <a:r>
              <a:rPr lang="en-US" dirty="0" smtClean="0"/>
              <a:t>Hawkes</a:t>
            </a:r>
            <a:r>
              <a:rPr lang="en-US" dirty="0"/>
              <a:t>, D.. </a:t>
            </a:r>
            <a:r>
              <a:rPr lang="en-US" i="1" dirty="0"/>
              <a:t>The Culture of Usury in Renaissance England</a:t>
            </a:r>
            <a:r>
              <a:rPr lang="en-US" dirty="0"/>
              <a:t>, Palgrave Macmillan US, 2010.</a:t>
            </a:r>
            <a:r>
              <a:rPr lang="en-US" i="1" dirty="0"/>
              <a:t> </a:t>
            </a:r>
            <a:endParaRPr lang="en-US" dirty="0"/>
          </a:p>
        </p:txBody>
      </p:sp>
    </p:spTree>
    <p:extLst>
      <p:ext uri="{BB962C8B-B14F-4D97-AF65-F5344CB8AC3E}">
        <p14:creationId xmlns:p14="http://schemas.microsoft.com/office/powerpoint/2010/main" val="38705099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328" y="304800"/>
            <a:ext cx="8229600" cy="457200"/>
          </a:xfrm>
        </p:spPr>
        <p:txBody>
          <a:bodyPr>
            <a:normAutofit fontScale="90000"/>
          </a:bodyPr>
          <a:lstStyle/>
          <a:p>
            <a:r>
              <a:rPr lang="en-US" dirty="0" smtClean="0"/>
              <a:t>Change in religious law in Islam</a:t>
            </a:r>
            <a:endParaRPr lang="en-US" dirty="0"/>
          </a:p>
        </p:txBody>
      </p:sp>
      <p:sp>
        <p:nvSpPr>
          <p:cNvPr id="3" name="Content Placeholder 2"/>
          <p:cNvSpPr>
            <a:spLocks noGrp="1"/>
          </p:cNvSpPr>
          <p:nvPr>
            <p:ph idx="1"/>
          </p:nvPr>
        </p:nvSpPr>
        <p:spPr>
          <a:xfrm>
            <a:off x="457200" y="762000"/>
            <a:ext cx="8305800" cy="5867400"/>
          </a:xfrm>
        </p:spPr>
        <p:txBody>
          <a:bodyPr>
            <a:normAutofit fontScale="77500" lnSpcReduction="20000"/>
          </a:bodyPr>
          <a:lstStyle/>
          <a:p>
            <a:r>
              <a:rPr lang="en-US" dirty="0" smtClean="0"/>
              <a:t>In </a:t>
            </a:r>
            <a:r>
              <a:rPr lang="en-US" dirty="0"/>
              <a:t>the late-10</a:t>
            </a:r>
            <a:r>
              <a:rPr lang="en-US" baseline="30000" dirty="0"/>
              <a:t>th</a:t>
            </a:r>
            <a:r>
              <a:rPr lang="en-US" dirty="0"/>
              <a:t> to 13</a:t>
            </a:r>
            <a:r>
              <a:rPr lang="en-US" baseline="30000" dirty="0"/>
              <a:t>th</a:t>
            </a:r>
            <a:r>
              <a:rPr lang="en-US" dirty="0"/>
              <a:t> centuries</a:t>
            </a:r>
            <a:r>
              <a:rPr lang="en-US" dirty="0" smtClean="0"/>
              <a:t>, there was a growth of trade making the availability of credit much more important.  </a:t>
            </a:r>
          </a:p>
          <a:p>
            <a:r>
              <a:rPr lang="en-US" dirty="0" smtClean="0"/>
              <a:t>This meant that the existing equilibrium of religious and secular law </a:t>
            </a:r>
            <a:r>
              <a:rPr lang="en-US" dirty="0" smtClean="0"/>
              <a:t>was disturbed; the government was now uncomfortable with a strict law.  </a:t>
            </a:r>
            <a:endParaRPr lang="en-US" dirty="0" smtClean="0"/>
          </a:p>
          <a:p>
            <a:r>
              <a:rPr lang="en-US" dirty="0" smtClean="0"/>
              <a:t>This led the </a:t>
            </a:r>
            <a:r>
              <a:rPr lang="en-US" i="1" dirty="0" err="1" smtClean="0"/>
              <a:t>ulema</a:t>
            </a:r>
            <a:r>
              <a:rPr lang="en-US" dirty="0" smtClean="0"/>
              <a:t> to agree to a change in religious law.  </a:t>
            </a:r>
            <a:r>
              <a:rPr lang="en-US" dirty="0" smtClean="0"/>
              <a:t>However, this </a:t>
            </a:r>
            <a:r>
              <a:rPr lang="en-US" dirty="0" smtClean="0"/>
              <a:t>flexibility </a:t>
            </a:r>
            <a:r>
              <a:rPr lang="en-US" dirty="0" smtClean="0"/>
              <a:t>reduced the dependence </a:t>
            </a:r>
            <a:r>
              <a:rPr lang="en-US" dirty="0"/>
              <a:t>of the government on the </a:t>
            </a:r>
            <a:r>
              <a:rPr lang="en-US" i="1" dirty="0" err="1" smtClean="0"/>
              <a:t>ulema</a:t>
            </a:r>
            <a:r>
              <a:rPr lang="en-US" i="1" dirty="0" smtClean="0"/>
              <a:t>, </a:t>
            </a:r>
            <a:r>
              <a:rPr lang="en-US" dirty="0" smtClean="0"/>
              <a:t>although it was still rather high, given </a:t>
            </a:r>
            <a:r>
              <a:rPr lang="en-US" dirty="0" smtClean="0"/>
              <a:t>the high initial dependence of the government on the </a:t>
            </a:r>
            <a:r>
              <a:rPr lang="en-US" i="1" dirty="0" err="1" smtClean="0"/>
              <a:t>ulema</a:t>
            </a:r>
            <a:r>
              <a:rPr lang="en-US" dirty="0" smtClean="0"/>
              <a:t>.</a:t>
            </a:r>
            <a:endParaRPr lang="en-US" dirty="0" smtClean="0"/>
          </a:p>
          <a:p>
            <a:r>
              <a:rPr lang="en-US" dirty="0" smtClean="0"/>
              <a:t>Hence even though the post commercial revolution equilibrium involved a more relaxed attitude to </a:t>
            </a:r>
            <a:r>
              <a:rPr lang="en-US" dirty="0" smtClean="0"/>
              <a:t>usury in the Islamic world, the changes in </a:t>
            </a:r>
            <a:r>
              <a:rPr lang="en-US" i="1" dirty="0" smtClean="0"/>
              <a:t>sharia</a:t>
            </a:r>
            <a:r>
              <a:rPr lang="en-US" dirty="0" smtClean="0"/>
              <a:t>, the religious law </a:t>
            </a:r>
            <a:r>
              <a:rPr lang="en-US" dirty="0" smtClean="0"/>
              <a:t>and the changes</a:t>
            </a:r>
            <a:r>
              <a:rPr lang="en-US" dirty="0" smtClean="0"/>
              <a:t> </a:t>
            </a:r>
            <a:r>
              <a:rPr lang="en-US" dirty="0" smtClean="0"/>
              <a:t>in the secular law </a:t>
            </a:r>
            <a:r>
              <a:rPr lang="en-US" dirty="0" smtClean="0"/>
              <a:t>were modest. </a:t>
            </a:r>
            <a:endParaRPr lang="en-US" dirty="0" smtClean="0"/>
          </a:p>
          <a:p>
            <a:r>
              <a:rPr lang="en-US" dirty="0" smtClean="0"/>
              <a:t>If we look at </a:t>
            </a:r>
            <a:r>
              <a:rPr lang="en-US" dirty="0" smtClean="0"/>
              <a:t>the </a:t>
            </a:r>
            <a:r>
              <a:rPr lang="en-US" dirty="0" smtClean="0"/>
              <a:t>Islamic world </a:t>
            </a:r>
            <a:r>
              <a:rPr lang="en-US" dirty="0" smtClean="0"/>
              <a:t>today</a:t>
            </a:r>
            <a:r>
              <a:rPr lang="en-US" dirty="0" smtClean="0"/>
              <a:t>, there is still a prohibition on taking interest of any kind.  </a:t>
            </a:r>
          </a:p>
          <a:p>
            <a:r>
              <a:rPr lang="en-US" dirty="0" smtClean="0"/>
              <a:t>Debt-like transactions do take place.  However, the </a:t>
            </a:r>
            <a:r>
              <a:rPr lang="en-US" i="1" dirty="0" err="1" smtClean="0"/>
              <a:t>ulema</a:t>
            </a:r>
            <a:r>
              <a:rPr lang="en-US" dirty="0" smtClean="0"/>
              <a:t> require that </a:t>
            </a:r>
            <a:r>
              <a:rPr lang="en-US" dirty="0" smtClean="0"/>
              <a:t>financial transactions </a:t>
            </a:r>
            <a:r>
              <a:rPr lang="en-US" dirty="0" smtClean="0"/>
              <a:t>be tied to </a:t>
            </a:r>
            <a:r>
              <a:rPr lang="en-US" dirty="0" smtClean="0"/>
              <a:t>real transactions; </a:t>
            </a:r>
            <a:r>
              <a:rPr lang="en-US" dirty="0" smtClean="0"/>
              <a:t>this allows the </a:t>
            </a:r>
            <a:r>
              <a:rPr lang="en-US" i="1" dirty="0" err="1" smtClean="0"/>
              <a:t>ulema</a:t>
            </a:r>
            <a:r>
              <a:rPr lang="en-US" dirty="0" smtClean="0"/>
              <a:t> to treat the loan as a sale-and-buyback or a rental agreement, with the “interest” being absorbed into the mark-up or the rental payment.  Straightforward consumption loans are not possible in Islam, and futures contracts and discounted sales of loans are still difficult.</a:t>
            </a:r>
            <a:endParaRPr lang="en-US" dirty="0"/>
          </a:p>
        </p:txBody>
      </p:sp>
    </p:spTree>
    <p:extLst>
      <p:ext uri="{BB962C8B-B14F-4D97-AF65-F5344CB8AC3E}">
        <p14:creationId xmlns:p14="http://schemas.microsoft.com/office/powerpoint/2010/main" val="3715854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8077200" cy="591312"/>
          </a:xfrm>
        </p:spPr>
        <p:txBody>
          <a:bodyPr>
            <a:normAutofit fontScale="90000"/>
          </a:bodyPr>
          <a:lstStyle/>
          <a:p>
            <a:r>
              <a:rPr lang="en-US" dirty="0" smtClean="0"/>
              <a:t>Change in Christian law</a:t>
            </a:r>
            <a:endParaRPr lang="en-US" dirty="0"/>
          </a:p>
        </p:txBody>
      </p:sp>
      <p:sp>
        <p:nvSpPr>
          <p:cNvPr id="3" name="Content Placeholder 2"/>
          <p:cNvSpPr>
            <a:spLocks noGrp="1"/>
          </p:cNvSpPr>
          <p:nvPr>
            <p:ph idx="1"/>
          </p:nvPr>
        </p:nvSpPr>
        <p:spPr>
          <a:xfrm>
            <a:off x="457200" y="819912"/>
            <a:ext cx="8229600" cy="5504688"/>
          </a:xfrm>
        </p:spPr>
        <p:txBody>
          <a:bodyPr>
            <a:normAutofit fontScale="85000" lnSpcReduction="20000"/>
          </a:bodyPr>
          <a:lstStyle/>
          <a:p>
            <a:r>
              <a:rPr lang="en-US" dirty="0" smtClean="0"/>
              <a:t>In the west, on the other hand, usury laws were very strict until the 12</a:t>
            </a:r>
            <a:r>
              <a:rPr lang="en-US" baseline="30000" dirty="0" smtClean="0"/>
              <a:t>th</a:t>
            </a:r>
            <a:r>
              <a:rPr lang="en-US" dirty="0" smtClean="0"/>
              <a:t> and the 13</a:t>
            </a:r>
            <a:r>
              <a:rPr lang="en-US" baseline="30000" dirty="0" smtClean="0"/>
              <a:t>th</a:t>
            </a:r>
            <a:r>
              <a:rPr lang="en-US" dirty="0" smtClean="0"/>
              <a:t> centuries.  The church, basing itself on laws in the Bible, was very resistant to change.</a:t>
            </a:r>
          </a:p>
          <a:p>
            <a:r>
              <a:rPr lang="en-US" dirty="0" smtClean="0"/>
              <a:t>However, the political authorities were not very dependent on the Church for legitimation, possibly because of the fragmented nature of power in the </a:t>
            </a:r>
            <a:r>
              <a:rPr lang="en-US" dirty="0" smtClean="0"/>
              <a:t>West, with power being shared by the king, the nobles and the Church. </a:t>
            </a:r>
            <a:endParaRPr lang="en-US" dirty="0" smtClean="0"/>
          </a:p>
          <a:p>
            <a:r>
              <a:rPr lang="en-US" dirty="0" smtClean="0"/>
              <a:t>Hence when the commercial revolution arrived, the Church felt obliged to relax its strictures more.  This, in turn, loosened the reliance of the secular governments on the Church’s legitimation. </a:t>
            </a:r>
          </a:p>
          <a:p>
            <a:r>
              <a:rPr lang="en-US" dirty="0" smtClean="0"/>
              <a:t>By the end of the 15</a:t>
            </a:r>
            <a:r>
              <a:rPr lang="en-US" baseline="30000" dirty="0" smtClean="0"/>
              <a:t>th</a:t>
            </a:r>
            <a:r>
              <a:rPr lang="en-US" dirty="0" smtClean="0"/>
              <a:t> century, the Church allowed triple contracts </a:t>
            </a:r>
            <a:r>
              <a:rPr lang="en-US" dirty="0" smtClean="0"/>
              <a:t>(discussed below) and </a:t>
            </a:r>
            <a:r>
              <a:rPr lang="en-US" dirty="0" smtClean="0"/>
              <a:t>discounting of bills of exchange.</a:t>
            </a:r>
          </a:p>
          <a:p>
            <a:r>
              <a:rPr lang="en-US" dirty="0" smtClean="0"/>
              <a:t>The ultimate outcome, which we see today is one where the Church permits the taking of interest.  There is a moral stance against taking excessive interest, but this is only paid lip service in Western countries, if at all.  We see that interest rates on credit cards and bank overdrafts are high, and effective interest rates are even higher.</a:t>
            </a:r>
            <a:endParaRPr lang="en-US" dirty="0"/>
          </a:p>
        </p:txBody>
      </p:sp>
    </p:spTree>
    <p:extLst>
      <p:ext uri="{BB962C8B-B14F-4D97-AF65-F5344CB8AC3E}">
        <p14:creationId xmlns:p14="http://schemas.microsoft.com/office/powerpoint/2010/main" val="195136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228600"/>
            <a:ext cx="8229600" cy="609600"/>
          </a:xfrm>
        </p:spPr>
        <p:txBody>
          <a:bodyPr>
            <a:normAutofit fontScale="90000"/>
          </a:bodyPr>
          <a:lstStyle/>
          <a:p>
            <a:r>
              <a:rPr lang="en-US" dirty="0" smtClean="0"/>
              <a:t>The triple contract and Usury</a:t>
            </a:r>
            <a:endParaRPr lang="en-US" dirty="0"/>
          </a:p>
        </p:txBody>
      </p:sp>
      <p:sp>
        <p:nvSpPr>
          <p:cNvPr id="3" name="Content Placeholder 2"/>
          <p:cNvSpPr>
            <a:spLocks noGrp="1"/>
          </p:cNvSpPr>
          <p:nvPr>
            <p:ph idx="1"/>
          </p:nvPr>
        </p:nvSpPr>
        <p:spPr>
          <a:xfrm>
            <a:off x="228600" y="914400"/>
            <a:ext cx="8839200" cy="5867400"/>
          </a:xfrm>
        </p:spPr>
        <p:txBody>
          <a:bodyPr>
            <a:normAutofit fontScale="85000" lnSpcReduction="20000"/>
          </a:bodyPr>
          <a:lstStyle/>
          <a:p>
            <a:r>
              <a:rPr lang="en-US" dirty="0"/>
              <a:t>The triple contract involved two parties signing three contracts. </a:t>
            </a:r>
            <a:endParaRPr lang="en-US" dirty="0" smtClean="0"/>
          </a:p>
          <a:p>
            <a:r>
              <a:rPr lang="en-US" dirty="0" smtClean="0"/>
              <a:t>The </a:t>
            </a:r>
            <a:r>
              <a:rPr lang="en-US" dirty="0"/>
              <a:t>first contract </a:t>
            </a:r>
            <a:r>
              <a:rPr lang="en-US" dirty="0" smtClean="0"/>
              <a:t>was </a:t>
            </a:r>
            <a:r>
              <a:rPr lang="en-US" dirty="0"/>
              <a:t>a </a:t>
            </a:r>
            <a:r>
              <a:rPr lang="en-US" dirty="0" smtClean="0"/>
              <a:t>partnership contract. E.g., an investor </a:t>
            </a:r>
            <a:r>
              <a:rPr lang="en-US" dirty="0"/>
              <a:t>may </a:t>
            </a:r>
            <a:r>
              <a:rPr lang="en-US" dirty="0" smtClean="0"/>
              <a:t>provide </a:t>
            </a:r>
            <a:r>
              <a:rPr lang="en-US" dirty="0"/>
              <a:t>money to a </a:t>
            </a:r>
            <a:r>
              <a:rPr lang="en-US" dirty="0" smtClean="0"/>
              <a:t>merchant </a:t>
            </a:r>
            <a:r>
              <a:rPr lang="en-US" dirty="0"/>
              <a:t>for some prospectively profitable </a:t>
            </a:r>
            <a:r>
              <a:rPr lang="en-US" dirty="0" smtClean="0"/>
              <a:t>venture.</a:t>
            </a:r>
          </a:p>
          <a:p>
            <a:r>
              <a:rPr lang="en-US" dirty="0" smtClean="0"/>
              <a:t>The </a:t>
            </a:r>
            <a:r>
              <a:rPr lang="en-US" dirty="0"/>
              <a:t>second contract was a contract for insurance. The </a:t>
            </a:r>
            <a:r>
              <a:rPr lang="en-US" dirty="0" smtClean="0"/>
              <a:t>merchant </a:t>
            </a:r>
            <a:r>
              <a:rPr lang="en-US" dirty="0"/>
              <a:t>agrees to </a:t>
            </a:r>
            <a:r>
              <a:rPr lang="en-US" dirty="0" smtClean="0"/>
              <a:t>insure </a:t>
            </a:r>
            <a:r>
              <a:rPr lang="en-US" dirty="0"/>
              <a:t>the </a:t>
            </a:r>
            <a:r>
              <a:rPr lang="en-US" dirty="0" smtClean="0"/>
              <a:t>investor </a:t>
            </a:r>
            <a:r>
              <a:rPr lang="en-US" dirty="0"/>
              <a:t>against </a:t>
            </a:r>
            <a:r>
              <a:rPr lang="en-US" i="1" dirty="0"/>
              <a:t>loss of the principal</a:t>
            </a:r>
            <a:r>
              <a:rPr lang="en-US" dirty="0"/>
              <a:t>; in exchange for this guarantee on </a:t>
            </a:r>
            <a:r>
              <a:rPr lang="en-US" dirty="0" smtClean="0"/>
              <a:t>the </a:t>
            </a:r>
            <a:r>
              <a:rPr lang="en-US" dirty="0"/>
              <a:t>principal, the investor agrees to accept a lower percentage of the profit than would </a:t>
            </a:r>
            <a:r>
              <a:rPr lang="en-US" dirty="0" smtClean="0"/>
              <a:t>otherwise </a:t>
            </a:r>
            <a:r>
              <a:rPr lang="en-US" dirty="0"/>
              <a:t>come her way. </a:t>
            </a:r>
            <a:r>
              <a:rPr lang="en-US" dirty="0" smtClean="0"/>
              <a:t> </a:t>
            </a:r>
          </a:p>
          <a:p>
            <a:r>
              <a:rPr lang="en-US" dirty="0" smtClean="0"/>
              <a:t>For </a:t>
            </a:r>
            <a:r>
              <a:rPr lang="en-US" dirty="0"/>
              <a:t>example, if the venture in question usually results in a </a:t>
            </a:r>
            <a:r>
              <a:rPr lang="en-US" dirty="0" smtClean="0"/>
              <a:t>14% </a:t>
            </a:r>
            <a:r>
              <a:rPr lang="en-US" dirty="0"/>
              <a:t>return, then the chance at that return is sold for a guarantee on the </a:t>
            </a:r>
            <a:r>
              <a:rPr lang="en-US" dirty="0" smtClean="0"/>
              <a:t>principal </a:t>
            </a:r>
            <a:r>
              <a:rPr lang="en-US" dirty="0"/>
              <a:t>and, </a:t>
            </a:r>
            <a:r>
              <a:rPr lang="en-US" dirty="0" smtClean="0"/>
              <a:t>say</a:t>
            </a:r>
            <a:r>
              <a:rPr lang="en-US" dirty="0"/>
              <a:t>, a return capped at </a:t>
            </a:r>
            <a:r>
              <a:rPr lang="en-US" dirty="0" smtClean="0"/>
              <a:t>8%. </a:t>
            </a:r>
            <a:r>
              <a:rPr lang="en-US" dirty="0"/>
              <a:t>Of course, if the venture goes poorly, there may be no </a:t>
            </a:r>
            <a:r>
              <a:rPr lang="en-US" dirty="0" smtClean="0"/>
              <a:t>return </a:t>
            </a:r>
            <a:r>
              <a:rPr lang="en-US" dirty="0"/>
              <a:t>at all</a:t>
            </a:r>
            <a:r>
              <a:rPr lang="en-US" dirty="0" smtClean="0"/>
              <a:t>.</a:t>
            </a:r>
          </a:p>
          <a:p>
            <a:r>
              <a:rPr lang="en-US" dirty="0" smtClean="0"/>
              <a:t>A </a:t>
            </a:r>
            <a:r>
              <a:rPr lang="en-US" dirty="0"/>
              <a:t>third contract was then signed, where the same investor sold this </a:t>
            </a:r>
            <a:r>
              <a:rPr lang="en-US" dirty="0" smtClean="0"/>
              <a:t>uncertain </a:t>
            </a:r>
            <a:r>
              <a:rPr lang="en-US" dirty="0"/>
              <a:t>future gain for a guaranteed but lower rate. </a:t>
            </a:r>
            <a:endParaRPr lang="en-US" dirty="0" smtClean="0"/>
          </a:p>
          <a:p>
            <a:r>
              <a:rPr lang="en-US" dirty="0" smtClean="0"/>
              <a:t>The </a:t>
            </a:r>
            <a:r>
              <a:rPr lang="en-US" dirty="0"/>
              <a:t>investor is now insured not </a:t>
            </a:r>
            <a:r>
              <a:rPr lang="en-US" dirty="0" smtClean="0"/>
              <a:t>only </a:t>
            </a:r>
            <a:r>
              <a:rPr lang="en-US" dirty="0"/>
              <a:t>against loss of principal but also against the possibility of obtaining no return. </a:t>
            </a:r>
            <a:r>
              <a:rPr lang="en-US" dirty="0" smtClean="0"/>
              <a:t> In our example, </a:t>
            </a:r>
            <a:r>
              <a:rPr lang="en-US" dirty="0"/>
              <a:t>the potential for an </a:t>
            </a:r>
            <a:r>
              <a:rPr lang="en-US" dirty="0" smtClean="0"/>
              <a:t>8% </a:t>
            </a:r>
            <a:r>
              <a:rPr lang="en-US" dirty="0"/>
              <a:t>return is sold for a </a:t>
            </a:r>
            <a:r>
              <a:rPr lang="en-US" dirty="0" smtClean="0"/>
              <a:t>guaranteed </a:t>
            </a:r>
            <a:r>
              <a:rPr lang="en-US" dirty="0"/>
              <a:t>return, say, of </a:t>
            </a:r>
            <a:r>
              <a:rPr lang="en-US" dirty="0" smtClean="0"/>
              <a:t>5%.</a:t>
            </a:r>
          </a:p>
          <a:p>
            <a:r>
              <a:rPr lang="en-US" dirty="0" smtClean="0"/>
              <a:t>Each leg seems to not violate usury laws, but using </a:t>
            </a:r>
            <a:r>
              <a:rPr lang="en-US" dirty="0"/>
              <a:t>the </a:t>
            </a:r>
            <a:r>
              <a:rPr lang="en-US" dirty="0" smtClean="0"/>
              <a:t>complete triple </a:t>
            </a:r>
            <a:r>
              <a:rPr lang="en-US" dirty="0"/>
              <a:t>contract, investors could realize a </a:t>
            </a:r>
            <a:r>
              <a:rPr lang="en-US" dirty="0" smtClean="0"/>
              <a:t>guaranteed </a:t>
            </a:r>
            <a:r>
              <a:rPr lang="en-US" dirty="0"/>
              <a:t>return on investment.</a:t>
            </a:r>
          </a:p>
        </p:txBody>
      </p:sp>
    </p:spTree>
    <p:extLst>
      <p:ext uri="{BB962C8B-B14F-4D97-AF65-F5344CB8AC3E}">
        <p14:creationId xmlns:p14="http://schemas.microsoft.com/office/powerpoint/2010/main" val="1739440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Sources</a:t>
            </a:r>
            <a:endParaRPr lang="en-US" dirty="0"/>
          </a:p>
        </p:txBody>
      </p:sp>
      <p:sp>
        <p:nvSpPr>
          <p:cNvPr id="3" name="Content Placeholder 2"/>
          <p:cNvSpPr>
            <a:spLocks noGrp="1"/>
          </p:cNvSpPr>
          <p:nvPr>
            <p:ph idx="1"/>
          </p:nvPr>
        </p:nvSpPr>
        <p:spPr>
          <a:xfrm>
            <a:off x="381000" y="1066800"/>
            <a:ext cx="8610600" cy="5562600"/>
          </a:xfrm>
        </p:spPr>
        <p:txBody>
          <a:bodyPr>
            <a:normAutofit fontScale="85000" lnSpcReduction="20000"/>
          </a:bodyPr>
          <a:lstStyle/>
          <a:p>
            <a:r>
              <a:rPr lang="en-US" dirty="0"/>
              <a:t>AAOIFI statement on </a:t>
            </a:r>
            <a:r>
              <a:rPr lang="en-US" dirty="0" err="1"/>
              <a:t>Sukuk</a:t>
            </a:r>
            <a:r>
              <a:rPr lang="en-US" dirty="0"/>
              <a:t> and its </a:t>
            </a:r>
            <a:r>
              <a:rPr lang="en-US" dirty="0" smtClean="0"/>
              <a:t>implications, Norton Rose Fulbright, </a:t>
            </a:r>
            <a:r>
              <a:rPr lang="en-US" dirty="0" smtClean="0">
                <a:hlinkClick r:id="rId2"/>
              </a:rPr>
              <a:t>https</a:t>
            </a:r>
            <a:r>
              <a:rPr lang="en-US" dirty="0">
                <a:hlinkClick r:id="rId2"/>
              </a:rPr>
              <a:t>://</a:t>
            </a:r>
            <a:r>
              <a:rPr lang="en-US" dirty="0" smtClean="0">
                <a:hlinkClick r:id="rId2"/>
              </a:rPr>
              <a:t>www.lexology.com/library/detail.aspx?g=2407133b-7b12-4e7f-8061-18b19be7de98</a:t>
            </a:r>
            <a:endParaRPr lang="en-US" dirty="0"/>
          </a:p>
          <a:p>
            <a:r>
              <a:rPr lang="en-US" dirty="0" smtClean="0"/>
              <a:t>The </a:t>
            </a:r>
            <a:r>
              <a:rPr lang="en-US" dirty="0" err="1" smtClean="0"/>
              <a:t>Sukuk</a:t>
            </a:r>
            <a:r>
              <a:rPr lang="en-US" dirty="0" smtClean="0"/>
              <a:t> Handbook: A Guide to Structuring </a:t>
            </a:r>
            <a:r>
              <a:rPr lang="en-US" dirty="0" err="1" smtClean="0"/>
              <a:t>Sukuk</a:t>
            </a:r>
            <a:r>
              <a:rPr lang="en-US" dirty="0" smtClean="0"/>
              <a:t>, 2</a:t>
            </a:r>
            <a:r>
              <a:rPr lang="en-US" baseline="30000" dirty="0" smtClean="0"/>
              <a:t>nd</a:t>
            </a:r>
            <a:r>
              <a:rPr lang="en-US" dirty="0" smtClean="0"/>
              <a:t> edition, Latham and Watkins.</a:t>
            </a:r>
          </a:p>
          <a:p>
            <a:r>
              <a:rPr lang="en-US" dirty="0">
                <a:hlinkClick r:id="rId3"/>
              </a:rPr>
              <a:t>https://</a:t>
            </a:r>
            <a:r>
              <a:rPr lang="en-US" dirty="0" smtClean="0">
                <a:hlinkClick r:id="rId3"/>
              </a:rPr>
              <a:t>www.treasurers.org/hub/treasurer-magazine/what-are-sukuk-and-how-do-they-work</a:t>
            </a:r>
            <a:r>
              <a:rPr lang="en-US" dirty="0" smtClean="0"/>
              <a:t> </a:t>
            </a:r>
          </a:p>
          <a:p>
            <a:r>
              <a:rPr lang="en-US" dirty="0" smtClean="0"/>
              <a:t>Rubin, Jared. “Institutions, The Rise of Commerce and the Persistence of Laws: Interest Restrictions in Islam and Christianity,” </a:t>
            </a:r>
            <a:r>
              <a:rPr lang="en-US" dirty="0"/>
              <a:t>The Economic Journal , DECEMBER 2011, Vol. 121, No. </a:t>
            </a:r>
            <a:r>
              <a:rPr lang="en-US" dirty="0" smtClean="0"/>
              <a:t>557, </a:t>
            </a:r>
            <a:r>
              <a:rPr lang="en-US" dirty="0"/>
              <a:t>pp. </a:t>
            </a:r>
            <a:r>
              <a:rPr lang="en-US" dirty="0" smtClean="0"/>
              <a:t>1310-1339.</a:t>
            </a:r>
          </a:p>
          <a:p>
            <a:r>
              <a:rPr lang="en-US" dirty="0"/>
              <a:t>Abbas </a:t>
            </a:r>
            <a:r>
              <a:rPr lang="en-US" dirty="0" err="1"/>
              <a:t>Mirakhor</a:t>
            </a:r>
            <a:r>
              <a:rPr lang="en-US" dirty="0"/>
              <a:t> and Iqbal Zaidi, “Profit-and-loss sharing contracts in Islamic finance,” Chapter 4 of Hassan, </a:t>
            </a:r>
            <a:r>
              <a:rPr lang="en-US" dirty="0" err="1"/>
              <a:t>Kabir</a:t>
            </a:r>
            <a:r>
              <a:rPr lang="en-US" dirty="0"/>
              <a:t> and Mervyn Lewis </a:t>
            </a:r>
            <a:r>
              <a:rPr lang="en-US" i="1" dirty="0"/>
              <a:t>Handbook of Islamic Banking</a:t>
            </a:r>
            <a:r>
              <a:rPr lang="en-US" dirty="0" smtClean="0"/>
              <a:t>.</a:t>
            </a:r>
          </a:p>
          <a:p>
            <a:r>
              <a:rPr lang="en-US" dirty="0"/>
              <a:t>Guarini, Marcello, "The Triple Contract: A Case Study of a Source Blending Analogical Argument" (2007). </a:t>
            </a:r>
            <a:r>
              <a:rPr lang="en-US" dirty="0" smtClean="0"/>
              <a:t> OSSA Conf. </a:t>
            </a:r>
            <a:r>
              <a:rPr lang="en-US" dirty="0"/>
              <a:t>Archive. 59</a:t>
            </a:r>
            <a:r>
              <a:rPr lang="en-US" dirty="0" smtClean="0"/>
              <a:t>. </a:t>
            </a:r>
            <a:r>
              <a:rPr lang="en-US" dirty="0"/>
              <a:t/>
            </a:r>
            <a:br>
              <a:rPr lang="en-US" dirty="0"/>
            </a:br>
            <a:r>
              <a:rPr lang="en-US" dirty="0"/>
              <a:t>https://scholar.uwindsor.ca/ossaarchive/OSSA7/papersandcommentaries/59 </a:t>
            </a:r>
            <a:r>
              <a:rPr lang="en-US" dirty="0" smtClean="0"/>
              <a:t>https</a:t>
            </a:r>
            <a:r>
              <a:rPr lang="en-US" dirty="0"/>
              <a:t>://en.wikipedia.org/wiki/Usury#Church_councils</a:t>
            </a:r>
          </a:p>
        </p:txBody>
      </p:sp>
    </p:spTree>
    <p:extLst>
      <p:ext uri="{BB962C8B-B14F-4D97-AF65-F5344CB8AC3E}">
        <p14:creationId xmlns:p14="http://schemas.microsoft.com/office/powerpoint/2010/main" val="1242133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924800" cy="609600"/>
          </a:xfrm>
        </p:spPr>
        <p:txBody>
          <a:bodyPr>
            <a:normAutofit fontScale="90000"/>
          </a:bodyPr>
          <a:lstStyle/>
          <a:p>
            <a:r>
              <a:rPr lang="en-US" dirty="0" smtClean="0"/>
              <a:t>Islamic and Jewish law</a:t>
            </a:r>
            <a:endParaRPr lang="en-US" dirty="0"/>
          </a:p>
        </p:txBody>
      </p:sp>
      <p:sp>
        <p:nvSpPr>
          <p:cNvPr id="3" name="Content Placeholder 2"/>
          <p:cNvSpPr>
            <a:spLocks noGrp="1"/>
          </p:cNvSpPr>
          <p:nvPr>
            <p:ph idx="1"/>
          </p:nvPr>
        </p:nvSpPr>
        <p:spPr>
          <a:xfrm>
            <a:off x="457200" y="1295400"/>
            <a:ext cx="8229600" cy="5029200"/>
          </a:xfrm>
        </p:spPr>
        <p:txBody>
          <a:bodyPr>
            <a:normAutofit fontScale="92500"/>
          </a:bodyPr>
          <a:lstStyle/>
          <a:p>
            <a:r>
              <a:rPr lang="en-US" dirty="0" smtClean="0"/>
              <a:t>We saw that Islamic law required the linking of a loan to a real transaction.</a:t>
            </a:r>
          </a:p>
          <a:p>
            <a:r>
              <a:rPr lang="en-US" dirty="0" smtClean="0"/>
              <a:t>There could not be any “unnatural” transaction simply in money.  Money could not be treated as a commodity.</a:t>
            </a:r>
          </a:p>
          <a:p>
            <a:r>
              <a:rPr lang="en-US" dirty="0" smtClean="0"/>
              <a:t>In Jewish law, on the other hand, the moral objection is to what is called </a:t>
            </a:r>
            <a:r>
              <a:rPr lang="en-US" i="1" dirty="0" err="1" smtClean="0"/>
              <a:t>neshekh</a:t>
            </a:r>
            <a:r>
              <a:rPr lang="en-US" dirty="0" smtClean="0"/>
              <a:t>, i.e. biting or extraction of value from a person who is in difficult circumstances, i.e. poor.</a:t>
            </a:r>
          </a:p>
          <a:p>
            <a:r>
              <a:rPr lang="en-US" dirty="0" smtClean="0"/>
              <a:t>Legally, however, all interest is forbidden, where interest is defined as compensation for delayed repayment.</a:t>
            </a:r>
          </a:p>
          <a:p>
            <a:r>
              <a:rPr lang="en-US" dirty="0" smtClean="0"/>
              <a:t>But since the primary objection is to exploitation, various devices were created to allow the lender to obtain a return on business loans.</a:t>
            </a:r>
          </a:p>
        </p:txBody>
      </p:sp>
    </p:spTree>
    <p:extLst>
      <p:ext uri="{BB962C8B-B14F-4D97-AF65-F5344CB8AC3E}">
        <p14:creationId xmlns:p14="http://schemas.microsoft.com/office/powerpoint/2010/main" val="3621026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rmAutofit fontScale="90000"/>
          </a:bodyPr>
          <a:lstStyle/>
          <a:p>
            <a:r>
              <a:rPr lang="en-US" dirty="0" smtClean="0"/>
              <a:t>Jewish law of Ribbit</a:t>
            </a:r>
            <a:endParaRPr lang="en-US" dirty="0"/>
          </a:p>
        </p:txBody>
      </p:sp>
      <p:sp>
        <p:nvSpPr>
          <p:cNvPr id="3" name="Content Placeholder 2"/>
          <p:cNvSpPr>
            <a:spLocks noGrp="1"/>
          </p:cNvSpPr>
          <p:nvPr>
            <p:ph idx="1"/>
          </p:nvPr>
        </p:nvSpPr>
        <p:spPr>
          <a:xfrm>
            <a:off x="457200" y="1295400"/>
            <a:ext cx="8229600" cy="5334000"/>
          </a:xfrm>
        </p:spPr>
        <p:txBody>
          <a:bodyPr>
            <a:normAutofit fontScale="92500" lnSpcReduction="20000"/>
          </a:bodyPr>
          <a:lstStyle/>
          <a:p>
            <a:r>
              <a:rPr lang="en-US" dirty="0" smtClean="0"/>
              <a:t>If </a:t>
            </a:r>
            <a:r>
              <a:rPr lang="en-US" dirty="0"/>
              <a:t>you lend money to any of My people, even to the poor with you, you shall not be to him as a creditor; neither shall you lay upon him interest. (Exodus 22:24)</a:t>
            </a:r>
          </a:p>
          <a:p>
            <a:r>
              <a:rPr lang="en-US" dirty="0"/>
              <a:t>Take no interest of him or increase; but fear your G-d; that your brother may live with you. You shall not give him your money upon interest, nor give him your victuals for increase. (Leviticus 25:36–37)</a:t>
            </a:r>
          </a:p>
          <a:p>
            <a:r>
              <a:rPr lang="en-US" dirty="0"/>
              <a:t>You shall not lend upon interest to your brother: interest of money, interest of victuals, interest of any thing that is lent upon interest. Unto a foreigner you may lend upon interest, but unto your brother you shall not lend upon interest, that the Lord your G-d may bless you in all that you put your hand unto, in the land that you go in to possess it. (Deuteronomy 23:20–21</a:t>
            </a:r>
            <a:r>
              <a:rPr lang="en-US" dirty="0" smtClean="0"/>
              <a:t>)</a:t>
            </a:r>
          </a:p>
          <a:p>
            <a:r>
              <a:rPr lang="en-US" dirty="0"/>
              <a:t>The general principle of </a:t>
            </a:r>
            <a:r>
              <a:rPr lang="en-US" i="1" dirty="0"/>
              <a:t>ribbit</a:t>
            </a:r>
            <a:r>
              <a:rPr lang="en-US" dirty="0"/>
              <a:t> is that all payment for waiting is prohibited</a:t>
            </a:r>
            <a:r>
              <a:rPr lang="en-US" dirty="0" smtClean="0"/>
              <a:t>.”</a:t>
            </a:r>
          </a:p>
        </p:txBody>
      </p:sp>
    </p:spTree>
    <p:extLst>
      <p:ext uri="{BB962C8B-B14F-4D97-AF65-F5344CB8AC3E}">
        <p14:creationId xmlns:p14="http://schemas.microsoft.com/office/powerpoint/2010/main" val="89463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34400" cy="838200"/>
          </a:xfrm>
        </p:spPr>
        <p:txBody>
          <a:bodyPr>
            <a:normAutofit fontScale="90000"/>
          </a:bodyPr>
          <a:lstStyle/>
          <a:p>
            <a:r>
              <a:rPr lang="en-US" dirty="0" smtClean="0"/>
              <a:t>Whom does the restriction apply to?</a:t>
            </a:r>
            <a:endParaRPr lang="en-US" dirty="0"/>
          </a:p>
        </p:txBody>
      </p:sp>
      <p:sp>
        <p:nvSpPr>
          <p:cNvPr id="3" name="Content Placeholder 2"/>
          <p:cNvSpPr>
            <a:spLocks noGrp="1"/>
          </p:cNvSpPr>
          <p:nvPr>
            <p:ph idx="1"/>
          </p:nvPr>
        </p:nvSpPr>
        <p:spPr/>
        <p:txBody>
          <a:bodyPr>
            <a:normAutofit fontScale="92500"/>
          </a:bodyPr>
          <a:lstStyle/>
          <a:p>
            <a:r>
              <a:rPr lang="en-US" dirty="0"/>
              <a:t>Only interest taken from or paid to a Jew is prohibited, since interest-taking is not seen as unnatural in itself, but the requirement to help one’s brother.  This is similar to the commandment to give charity to one’s brother.  One may give charity to strangers, but it is not commanded</a:t>
            </a:r>
            <a:r>
              <a:rPr lang="en-US" dirty="0" smtClean="0"/>
              <a:t>.</a:t>
            </a:r>
          </a:p>
          <a:p>
            <a:r>
              <a:rPr lang="en-US" dirty="0" smtClean="0"/>
              <a:t>Nevertheless, in the beginning, the rabbis prohibited taking interest from non-Jews, as well, except for the purpose of earning a livelihood.</a:t>
            </a:r>
          </a:p>
          <a:p>
            <a:r>
              <a:rPr lang="en-US" dirty="0" smtClean="0"/>
              <a:t>However, over time, as Jews were debarred from many occupations, and usury was one of the few professions open to Jews in Christian and Islamic countries, the rabbis allowed taking interest from non-Jews.</a:t>
            </a:r>
            <a:endParaRPr lang="en-US" dirty="0"/>
          </a:p>
          <a:p>
            <a:endParaRPr lang="en-US" dirty="0"/>
          </a:p>
        </p:txBody>
      </p:sp>
    </p:spTree>
    <p:extLst>
      <p:ext uri="{BB962C8B-B14F-4D97-AF65-F5344CB8AC3E}">
        <p14:creationId xmlns:p14="http://schemas.microsoft.com/office/powerpoint/2010/main" val="377815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normAutofit fontScale="90000"/>
          </a:bodyPr>
          <a:lstStyle/>
          <a:p>
            <a:r>
              <a:rPr lang="en-US" dirty="0" smtClean="0"/>
              <a:t>Additional Rabbinical Stringencies</a:t>
            </a:r>
            <a:endParaRPr lang="en-US" dirty="0"/>
          </a:p>
        </p:txBody>
      </p:sp>
      <p:sp>
        <p:nvSpPr>
          <p:cNvPr id="3" name="Content Placeholder 2"/>
          <p:cNvSpPr>
            <a:spLocks noGrp="1"/>
          </p:cNvSpPr>
          <p:nvPr>
            <p:ph idx="1"/>
          </p:nvPr>
        </p:nvSpPr>
        <p:spPr>
          <a:xfrm>
            <a:off x="457200" y="990600"/>
            <a:ext cx="8229600" cy="5334000"/>
          </a:xfrm>
        </p:spPr>
        <p:txBody>
          <a:bodyPr>
            <a:normAutofit fontScale="85000" lnSpcReduction="20000"/>
          </a:bodyPr>
          <a:lstStyle/>
          <a:p>
            <a:r>
              <a:rPr lang="en-US" dirty="0"/>
              <a:t>The rabbis added additional stringencies to the basic rule prohibiting compensation for deferred repayment</a:t>
            </a:r>
            <a:r>
              <a:rPr lang="en-US" dirty="0" smtClean="0"/>
              <a:t>.  One of these prohibited the use of a gentile to serve as an agent.</a:t>
            </a:r>
            <a:endParaRPr lang="en-US" dirty="0"/>
          </a:p>
          <a:p>
            <a:r>
              <a:rPr lang="en-US" dirty="0" smtClean="0"/>
              <a:t>No </a:t>
            </a:r>
            <a:r>
              <a:rPr lang="en-US" dirty="0" smtClean="0"/>
              <a:t>Gentile Agency: A Jew may not serve as an agent for a Gentile nor can a Gentile serve as an agent for a Jew.</a:t>
            </a:r>
          </a:p>
          <a:p>
            <a:r>
              <a:rPr lang="en-US" dirty="0" smtClean="0"/>
              <a:t>Any action </a:t>
            </a:r>
            <a:r>
              <a:rPr lang="en-US" dirty="0"/>
              <a:t>performed by such ‘agents’ is viewed as being performed on their </a:t>
            </a:r>
            <a:r>
              <a:rPr lang="en-US" dirty="0" smtClean="0"/>
              <a:t>own initiative</a:t>
            </a:r>
            <a:r>
              <a:rPr lang="en-US" dirty="0"/>
              <a:t>, i.e. they, the agents, are viewed as the principals. </a:t>
            </a:r>
            <a:endParaRPr lang="en-US" dirty="0" smtClean="0"/>
          </a:p>
          <a:p>
            <a:r>
              <a:rPr lang="en-US" dirty="0" smtClean="0"/>
              <a:t>In the absence of </a:t>
            </a:r>
            <a:r>
              <a:rPr lang="en-US" dirty="0" smtClean="0"/>
              <a:t>such a rule, there would be the possibility of a simple </a:t>
            </a:r>
            <a:r>
              <a:rPr lang="en-US" dirty="0" smtClean="0"/>
              <a:t>ploy </a:t>
            </a:r>
            <a:r>
              <a:rPr lang="en-US" dirty="0"/>
              <a:t>in allowing intra-Jewish usury. A Jew </a:t>
            </a:r>
            <a:r>
              <a:rPr lang="en-US" dirty="0" smtClean="0"/>
              <a:t>could appoint </a:t>
            </a:r>
            <a:r>
              <a:rPr lang="en-US" dirty="0"/>
              <a:t>a Gentile as his agent to get a loan at interest from another Jew</a:t>
            </a:r>
            <a:r>
              <a:rPr lang="en-US" dirty="0" smtClean="0"/>
              <a:t>.  This </a:t>
            </a:r>
            <a:r>
              <a:rPr lang="en-US" dirty="0" smtClean="0"/>
              <a:t>would violate the intent of the law against </a:t>
            </a:r>
            <a:r>
              <a:rPr lang="en-US" i="1" dirty="0" smtClean="0"/>
              <a:t>ribbit</a:t>
            </a:r>
            <a:r>
              <a:rPr lang="en-US" dirty="0" smtClean="0"/>
              <a:t>.</a:t>
            </a:r>
          </a:p>
          <a:p>
            <a:r>
              <a:rPr lang="en-US" dirty="0" smtClean="0"/>
              <a:t>Hence the Talmud (</a:t>
            </a:r>
            <a:r>
              <a:rPr lang="en-US" dirty="0" err="1" smtClean="0"/>
              <a:t>Bava</a:t>
            </a:r>
            <a:r>
              <a:rPr lang="en-US" dirty="0" smtClean="0"/>
              <a:t> </a:t>
            </a:r>
            <a:r>
              <a:rPr lang="en-US" dirty="0" err="1" smtClean="0"/>
              <a:t>Metsia</a:t>
            </a:r>
            <a:r>
              <a:rPr lang="en-US" dirty="0" smtClean="0"/>
              <a:t> 71b) forbade such an arrangement as a stringency (</a:t>
            </a:r>
            <a:r>
              <a:rPr lang="en-US" i="1" dirty="0" smtClean="0"/>
              <a:t>le-</a:t>
            </a:r>
            <a:r>
              <a:rPr lang="en-US" i="1" dirty="0" err="1" smtClean="0"/>
              <a:t>humra</a:t>
            </a:r>
            <a:r>
              <a:rPr lang="en-US" dirty="0" smtClean="0"/>
              <a:t>) to the law or ribbit</a:t>
            </a:r>
            <a:r>
              <a:rPr lang="en-US" dirty="0" smtClean="0"/>
              <a:t>.</a:t>
            </a:r>
          </a:p>
          <a:p>
            <a:r>
              <a:rPr lang="en-US" dirty="0" smtClean="0"/>
              <a:t>However, the rule of No Gentile Agency could not be used as a leniency to permit transactions where the actual loan was from one Jew to another Jew.  This was included in the principle of </a:t>
            </a:r>
            <a:r>
              <a:rPr lang="en-US" i="1" dirty="0" smtClean="0"/>
              <a:t>le-</a:t>
            </a:r>
            <a:r>
              <a:rPr lang="en-US" i="1" dirty="0" err="1" smtClean="0"/>
              <a:t>humra</a:t>
            </a:r>
            <a:r>
              <a:rPr lang="en-US" dirty="0" smtClean="0"/>
              <a:t>.</a:t>
            </a:r>
            <a:endParaRPr lang="en-US" dirty="0" smtClean="0"/>
          </a:p>
        </p:txBody>
      </p:sp>
    </p:spTree>
    <p:extLst>
      <p:ext uri="{BB962C8B-B14F-4D97-AF65-F5344CB8AC3E}">
        <p14:creationId xmlns:p14="http://schemas.microsoft.com/office/powerpoint/2010/main" val="1948120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78" y="228600"/>
            <a:ext cx="8229600" cy="533400"/>
          </a:xfrm>
        </p:spPr>
        <p:txBody>
          <a:bodyPr>
            <a:normAutofit fontScale="90000"/>
          </a:bodyPr>
          <a:lstStyle/>
          <a:p>
            <a:r>
              <a:rPr lang="en-US" dirty="0" smtClean="0"/>
              <a:t>Relevant Principles </a:t>
            </a:r>
            <a:r>
              <a:rPr lang="en-US" dirty="0" smtClean="0"/>
              <a:t>of Jewish Law</a:t>
            </a:r>
            <a:endParaRPr lang="en-US" dirty="0"/>
          </a:p>
        </p:txBody>
      </p:sp>
      <p:sp>
        <p:nvSpPr>
          <p:cNvPr id="3" name="Content Placeholder 2"/>
          <p:cNvSpPr>
            <a:spLocks noGrp="1"/>
          </p:cNvSpPr>
          <p:nvPr>
            <p:ph idx="1"/>
          </p:nvPr>
        </p:nvSpPr>
        <p:spPr>
          <a:xfrm>
            <a:off x="451237" y="838200"/>
            <a:ext cx="8229600" cy="3733800"/>
          </a:xfrm>
        </p:spPr>
        <p:txBody>
          <a:bodyPr>
            <a:normAutofit fontScale="85000" lnSpcReduction="10000"/>
          </a:bodyPr>
          <a:lstStyle/>
          <a:p>
            <a:r>
              <a:rPr lang="en-US" dirty="0" smtClean="0"/>
              <a:t>Although Jews were allowed to lend on interest to non-Jews there were many situations where more than one Jew was involved and the transaction between the two Jews resembled a loan.  This created difficulties which the rabbis struggled to deal with in order to allow Jews to earn a living.</a:t>
            </a:r>
          </a:p>
          <a:p>
            <a:r>
              <a:rPr lang="en-US" dirty="0" smtClean="0"/>
              <a:t>We describe some of these situations below.  First, we need to understand a general principle of Jewish law called </a:t>
            </a:r>
            <a:r>
              <a:rPr lang="en-US" i="1" dirty="0"/>
              <a:t>ribbit mi-</a:t>
            </a:r>
            <a:r>
              <a:rPr lang="en-US" i="1" dirty="0" err="1"/>
              <a:t>loveh</a:t>
            </a:r>
            <a:r>
              <a:rPr lang="en-US" i="1" dirty="0"/>
              <a:t> le-</a:t>
            </a:r>
            <a:r>
              <a:rPr lang="en-US" i="1" dirty="0" err="1"/>
              <a:t>malveh</a:t>
            </a:r>
            <a:r>
              <a:rPr lang="en-US" i="1" dirty="0"/>
              <a:t> </a:t>
            </a:r>
            <a:r>
              <a:rPr lang="en-US" dirty="0"/>
              <a:t>(interest from borrower to lender</a:t>
            </a:r>
            <a:r>
              <a:rPr lang="en-US" dirty="0" smtClean="0"/>
              <a:t>).</a:t>
            </a:r>
            <a:endParaRPr lang="en-US" dirty="0" smtClean="0"/>
          </a:p>
          <a:p>
            <a:r>
              <a:rPr lang="en-US" dirty="0" smtClean="0"/>
              <a:t>Under this principle, only </a:t>
            </a:r>
            <a:r>
              <a:rPr lang="en-US" dirty="0" smtClean="0"/>
              <a:t>interest paid by the borrower to the lender is prohibited.  If the interest is paid to or by a third party, it is not considered ribbit.  </a:t>
            </a:r>
          </a:p>
        </p:txBody>
      </p:sp>
      <p:pic>
        <p:nvPicPr>
          <p:cNvPr id="4" name="Picture 3"/>
          <p:cNvPicPr>
            <a:picLocks noChangeAspect="1"/>
          </p:cNvPicPr>
          <p:nvPr/>
        </p:nvPicPr>
        <p:blipFill>
          <a:blip r:embed="rId2"/>
          <a:stretch>
            <a:fillRect/>
          </a:stretch>
        </p:blipFill>
        <p:spPr>
          <a:xfrm>
            <a:off x="2251462" y="4572000"/>
            <a:ext cx="4629150" cy="2057400"/>
          </a:xfrm>
          <a:prstGeom prst="rect">
            <a:avLst/>
          </a:prstGeom>
        </p:spPr>
      </p:pic>
    </p:spTree>
    <p:extLst>
      <p:ext uri="{BB962C8B-B14F-4D97-AF65-F5344CB8AC3E}">
        <p14:creationId xmlns:p14="http://schemas.microsoft.com/office/powerpoint/2010/main" val="3652461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4893" y="0"/>
            <a:ext cx="4247956" cy="685800"/>
          </a:xfrm>
        </p:spPr>
        <p:txBody>
          <a:bodyPr>
            <a:normAutofit fontScale="90000"/>
          </a:bodyPr>
          <a:lstStyle/>
          <a:p>
            <a:r>
              <a:rPr lang="en-US" dirty="0" smtClean="0"/>
              <a:t>The Pawned Pawn</a:t>
            </a:r>
            <a:endParaRPr lang="en-US" dirty="0"/>
          </a:p>
        </p:txBody>
      </p:sp>
      <p:sp>
        <p:nvSpPr>
          <p:cNvPr id="3" name="Content Placeholder 2"/>
          <p:cNvSpPr>
            <a:spLocks noGrp="1"/>
          </p:cNvSpPr>
          <p:nvPr>
            <p:ph idx="1"/>
          </p:nvPr>
        </p:nvSpPr>
        <p:spPr>
          <a:xfrm>
            <a:off x="4897293" y="838200"/>
            <a:ext cx="3943156" cy="5773956"/>
          </a:xfrm>
        </p:spPr>
        <p:txBody>
          <a:bodyPr>
            <a:normAutofit fontScale="85000" lnSpcReduction="20000"/>
          </a:bodyPr>
          <a:lstStyle/>
          <a:p>
            <a:r>
              <a:rPr lang="en-US" dirty="0" smtClean="0"/>
              <a:t>We consider first a case of a gentile G borrowing from a Jew, J1.</a:t>
            </a:r>
          </a:p>
          <a:p>
            <a:r>
              <a:rPr lang="en-US" dirty="0" smtClean="0"/>
              <a:t>G </a:t>
            </a:r>
            <a:r>
              <a:rPr lang="en-US" dirty="0" smtClean="0"/>
              <a:t>borrows from J1 at interest for 2 months and gives him a pawn.</a:t>
            </a:r>
          </a:p>
          <a:p>
            <a:r>
              <a:rPr lang="en-US" dirty="0" smtClean="0"/>
              <a:t>Prior to the loan coming due, J1 needs money.</a:t>
            </a:r>
          </a:p>
          <a:p>
            <a:r>
              <a:rPr lang="en-US" dirty="0" smtClean="0"/>
              <a:t>He goes to J2, gives him the pawn and borrows at interest.</a:t>
            </a:r>
          </a:p>
          <a:p>
            <a:r>
              <a:rPr lang="en-US" dirty="0" smtClean="0"/>
              <a:t>After 2 months, G repays J1, who then repays J2.</a:t>
            </a:r>
          </a:p>
          <a:p>
            <a:r>
              <a:rPr lang="en-US" dirty="0" smtClean="0"/>
              <a:t>This </a:t>
            </a:r>
            <a:r>
              <a:rPr lang="en-US" dirty="0" smtClean="0"/>
              <a:t>would seem </a:t>
            </a:r>
            <a:r>
              <a:rPr lang="en-US" dirty="0" smtClean="0"/>
              <a:t>to be </a:t>
            </a:r>
            <a:r>
              <a:rPr lang="en-US" dirty="0" smtClean="0"/>
              <a:t>forbidden, since J2 seems to be lending to J1.</a:t>
            </a:r>
            <a:endParaRPr lang="en-US" dirty="0" smtClean="0"/>
          </a:p>
          <a:p>
            <a:r>
              <a:rPr lang="en-US" dirty="0" smtClean="0"/>
              <a:t>Could this be justified </a:t>
            </a:r>
            <a:r>
              <a:rPr lang="en-US" dirty="0" smtClean="0"/>
              <a:t>in </a:t>
            </a:r>
            <a:r>
              <a:rPr lang="en-US" dirty="0" smtClean="0"/>
              <a:t>halakha (Jewish law)?</a:t>
            </a:r>
            <a:endParaRPr lang="en-US" dirty="0" smtClean="0"/>
          </a:p>
        </p:txBody>
      </p:sp>
      <p:pic>
        <p:nvPicPr>
          <p:cNvPr id="4" name="Picture 3">
            <a:extLst>
              <a:ext uri="{FF2B5EF4-FFF2-40B4-BE49-F238E27FC236}">
                <a16:creationId xmlns:a16="http://schemas.microsoft.com/office/drawing/2014/main" id="{1E931D3A-AE52-294D-9CC4-29784E8A1657}"/>
              </a:ext>
            </a:extLst>
          </p:cNvPr>
          <p:cNvPicPr>
            <a:picLocks noChangeAspect="1"/>
          </p:cNvPicPr>
          <p:nvPr/>
        </p:nvPicPr>
        <p:blipFill>
          <a:blip r:embed="rId2"/>
          <a:stretch>
            <a:fillRect/>
          </a:stretch>
        </p:blipFill>
        <p:spPr>
          <a:xfrm>
            <a:off x="76200" y="304800"/>
            <a:ext cx="4667444" cy="6307356"/>
          </a:xfrm>
          <a:prstGeom prst="rect">
            <a:avLst/>
          </a:prstGeom>
        </p:spPr>
      </p:pic>
    </p:spTree>
    <p:extLst>
      <p:ext uri="{BB962C8B-B14F-4D97-AF65-F5344CB8AC3E}">
        <p14:creationId xmlns:p14="http://schemas.microsoft.com/office/powerpoint/2010/main" val="2882211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Pawned Pawn</a:t>
            </a:r>
            <a:endParaRPr lang="en-US" dirty="0"/>
          </a:p>
        </p:txBody>
      </p:sp>
      <p:sp>
        <p:nvSpPr>
          <p:cNvPr id="3" name="Content Placeholder 2"/>
          <p:cNvSpPr>
            <a:spLocks noGrp="1"/>
          </p:cNvSpPr>
          <p:nvPr>
            <p:ph idx="1"/>
          </p:nvPr>
        </p:nvSpPr>
        <p:spPr>
          <a:xfrm>
            <a:off x="457200" y="1295400"/>
            <a:ext cx="8229600" cy="5029200"/>
          </a:xfrm>
        </p:spPr>
        <p:txBody>
          <a:bodyPr>
            <a:normAutofit fontScale="85000" lnSpcReduction="20000"/>
          </a:bodyPr>
          <a:lstStyle/>
          <a:p>
            <a:r>
              <a:rPr lang="en-US" dirty="0" smtClean="0"/>
              <a:t>Until Rashi (d. 1105), such a transaction was considered illegal.  </a:t>
            </a:r>
          </a:p>
          <a:p>
            <a:r>
              <a:rPr lang="en-US" dirty="0" smtClean="0"/>
              <a:t>However, Rashi </a:t>
            </a:r>
            <a:r>
              <a:rPr lang="en-US" dirty="0" smtClean="0"/>
              <a:t>wanted to </a:t>
            </a:r>
            <a:r>
              <a:rPr lang="en-US" dirty="0" smtClean="0"/>
              <a:t>permit it since the interest ultimately came from a Gentile; hence the </a:t>
            </a:r>
            <a:r>
              <a:rPr lang="en-US" dirty="0" smtClean="0"/>
              <a:t>condition of ribbit mi-</a:t>
            </a:r>
            <a:r>
              <a:rPr lang="en-US" dirty="0" err="1" smtClean="0"/>
              <a:t>loveh</a:t>
            </a:r>
            <a:r>
              <a:rPr lang="en-US" dirty="0" smtClean="0"/>
              <a:t> le-</a:t>
            </a:r>
            <a:r>
              <a:rPr lang="en-US" dirty="0" err="1" smtClean="0"/>
              <a:t>malveh</a:t>
            </a:r>
            <a:r>
              <a:rPr lang="en-US" dirty="0" smtClean="0"/>
              <a:t> </a:t>
            </a:r>
            <a:r>
              <a:rPr lang="en-US" dirty="0" smtClean="0"/>
              <a:t>did not apply and the transaction should be allowed. </a:t>
            </a:r>
          </a:p>
          <a:p>
            <a:r>
              <a:rPr lang="en-US" dirty="0" smtClean="0"/>
              <a:t>However, </a:t>
            </a:r>
            <a:r>
              <a:rPr lang="en-US" dirty="0" smtClean="0"/>
              <a:t>the </a:t>
            </a:r>
            <a:r>
              <a:rPr lang="en-US" dirty="0" smtClean="0"/>
              <a:t>rule of no gentile agency would normally </a:t>
            </a:r>
            <a:r>
              <a:rPr lang="en-US" dirty="0" smtClean="0"/>
              <a:t>disallow </a:t>
            </a:r>
            <a:r>
              <a:rPr lang="en-US" dirty="0" smtClean="0"/>
              <a:t>such an interpretation</a:t>
            </a:r>
            <a:r>
              <a:rPr lang="en-US" dirty="0" smtClean="0"/>
              <a:t>.</a:t>
            </a:r>
          </a:p>
          <a:p>
            <a:r>
              <a:rPr lang="en-US" dirty="0" smtClean="0"/>
              <a:t>Hence </a:t>
            </a:r>
            <a:r>
              <a:rPr lang="en-US" dirty="0" smtClean="0"/>
              <a:t>Rashi </a:t>
            </a:r>
            <a:r>
              <a:rPr lang="en-US" dirty="0" smtClean="0"/>
              <a:t>interpreted the transaction between J1 and J2 as an acquisition by J2 of G’s loan by means of the acceptance of the pawn.</a:t>
            </a:r>
          </a:p>
          <a:p>
            <a:r>
              <a:rPr lang="en-US" dirty="0" smtClean="0"/>
              <a:t>Hence in this case, </a:t>
            </a:r>
            <a:r>
              <a:rPr lang="en-US" dirty="0" smtClean="0"/>
              <a:t>J2 would be lending to G even though </a:t>
            </a:r>
            <a:r>
              <a:rPr lang="en-US" dirty="0" smtClean="0"/>
              <a:t>J1 would be </a:t>
            </a:r>
            <a:r>
              <a:rPr lang="en-US" dirty="0" smtClean="0"/>
              <a:t>paying the interest </a:t>
            </a:r>
            <a:r>
              <a:rPr lang="en-US" dirty="0" smtClean="0"/>
              <a:t>and principal to J2.</a:t>
            </a:r>
          </a:p>
          <a:p>
            <a:r>
              <a:rPr lang="en-US" dirty="0" smtClean="0"/>
              <a:t>The problem was that in Jewish law, </a:t>
            </a:r>
            <a:r>
              <a:rPr lang="en-US" dirty="0" smtClean="0"/>
              <a:t>a lender did not acquire rights in a pawn.  Hence J1, not having any rights </a:t>
            </a:r>
            <a:r>
              <a:rPr lang="en-US" dirty="0" smtClean="0"/>
              <a:t>in the </a:t>
            </a:r>
            <a:r>
              <a:rPr lang="en-US" dirty="0" smtClean="0"/>
              <a:t>pawn, could </a:t>
            </a:r>
            <a:r>
              <a:rPr lang="en-US" dirty="0" smtClean="0"/>
              <a:t>not transfer the </a:t>
            </a:r>
            <a:r>
              <a:rPr lang="en-US" dirty="0" smtClean="0"/>
              <a:t>loan to J2 through a transfer of the pawn.  </a:t>
            </a:r>
          </a:p>
          <a:p>
            <a:r>
              <a:rPr lang="en-US" dirty="0" smtClean="0"/>
              <a:t>Although </a:t>
            </a:r>
            <a:r>
              <a:rPr lang="en-US" dirty="0" smtClean="0"/>
              <a:t>debts could be transferred in halakha, the process was complex and transfer of a pawn did </a:t>
            </a:r>
            <a:r>
              <a:rPr lang="en-US" i="1" dirty="0" smtClean="0"/>
              <a:t>not</a:t>
            </a:r>
            <a:r>
              <a:rPr lang="en-US" dirty="0" smtClean="0"/>
              <a:t> effect a debt transfer.</a:t>
            </a:r>
          </a:p>
        </p:txBody>
      </p:sp>
    </p:spTree>
    <p:extLst>
      <p:ext uri="{BB962C8B-B14F-4D97-AF65-F5344CB8AC3E}">
        <p14:creationId xmlns:p14="http://schemas.microsoft.com/office/powerpoint/2010/main" val="11065263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4" ma:contentTypeDescription="Create a new document." ma:contentTypeScope="" ma:versionID="2fd5a7cb21a3863c95711824125798b0">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c5f30785e1c3662c84abbf26b6bac5bb"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233DBF-5891-451C-8F33-749D5EC1684D}">
  <ds:schemaRefs>
    <ds:schemaRef ds:uri="http://schemas.microsoft.com/sharepoint/v3/contenttype/forms"/>
  </ds:schemaRefs>
</ds:datastoreItem>
</file>

<file path=customXml/itemProps2.xml><?xml version="1.0" encoding="utf-8"?>
<ds:datastoreItem xmlns:ds="http://schemas.openxmlformats.org/officeDocument/2006/customXml" ds:itemID="{1B70D0F3-E9D6-4EBF-B36B-748A8E2FB716}">
  <ds:schemaRefs>
    <ds:schemaRef ds:uri="http://schemas.microsoft.com/office/2006/documentManagement/types"/>
    <ds:schemaRef ds:uri="http://schemas.openxmlformats.org/package/2006/metadata/core-properties"/>
    <ds:schemaRef ds:uri="9cd9834e-9656-4a9f-bc4d-b5b5e1a3e387"/>
    <ds:schemaRef ds:uri="http://purl.org/dc/elements/1.1/"/>
    <ds:schemaRef ds:uri="http://schemas.microsoft.com/office/infopath/2007/PartnerControls"/>
    <ds:schemaRef ds:uri="bcb18cd9-2614-41de-a438-05e8f58d2b4e"/>
    <ds:schemaRef ds:uri="http://schemas.microsoft.com/office/2006/metadata/properties"/>
    <ds:schemaRef ds:uri="http://www.w3.org/XML/1998/namespace"/>
    <ds:schemaRef ds:uri="http://purl.org/dc/dcmitype/"/>
    <ds:schemaRef ds:uri="http://purl.org/dc/terms/"/>
  </ds:schemaRefs>
</ds:datastoreItem>
</file>

<file path=customXml/itemProps3.xml><?xml version="1.0" encoding="utf-8"?>
<ds:datastoreItem xmlns:ds="http://schemas.openxmlformats.org/officeDocument/2006/customXml" ds:itemID="{808381D5-898E-4C52-8AA1-673A4E515B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Flow</Template>
  <TotalTime>45358</TotalTime>
  <Words>3791</Words>
  <Application>Microsoft Office PowerPoint</Application>
  <PresentationFormat>On-screen Show (4:3)</PresentationFormat>
  <Paragraphs>139</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Calibri</vt:lpstr>
      <vt:lpstr>Constantia</vt:lpstr>
      <vt:lpstr>Times New Roman</vt:lpstr>
      <vt:lpstr>Wingdings 2</vt:lpstr>
      <vt:lpstr>Flow</vt:lpstr>
      <vt:lpstr>Jewish Law on Ribbit and Perspectives on Religious law Accommodation to Commercial Needs</vt:lpstr>
      <vt:lpstr>Interest-taking on money loans</vt:lpstr>
      <vt:lpstr>Islamic and Jewish law</vt:lpstr>
      <vt:lpstr>Jewish law of Ribbit</vt:lpstr>
      <vt:lpstr>Whom does the restriction apply to?</vt:lpstr>
      <vt:lpstr>Additional Rabbinical Stringencies</vt:lpstr>
      <vt:lpstr>Relevant Principles of Jewish Law</vt:lpstr>
      <vt:lpstr>The Pawned Pawn</vt:lpstr>
      <vt:lpstr>The Pawned Pawn</vt:lpstr>
      <vt:lpstr>The Pawned Pawn</vt:lpstr>
      <vt:lpstr>Schadennehmen</vt:lpstr>
      <vt:lpstr>Schadennehmen</vt:lpstr>
      <vt:lpstr>Schadennehmen</vt:lpstr>
      <vt:lpstr>Reverse Agency</vt:lpstr>
      <vt:lpstr>Religious law changes: a general theory</vt:lpstr>
      <vt:lpstr>Changes in religious laws</vt:lpstr>
      <vt:lpstr>Changes in religious laws</vt:lpstr>
      <vt:lpstr>Changes in religious law</vt:lpstr>
      <vt:lpstr>Changes in religious laws</vt:lpstr>
      <vt:lpstr>Change in religious law in Islam</vt:lpstr>
      <vt:lpstr>Change in Christian law</vt:lpstr>
      <vt:lpstr>The triple contract and Usury</vt:lpstr>
      <vt:lpstr>Sources</vt:lpstr>
    </vt:vector>
  </TitlesOfParts>
  <Company>Arthamimun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much Value do Corporate Hedging Programs Create?  Assessing the Impact of Hedging on Inefficient Investment</dc:title>
  <dc:creator>P.V. Viswanath</dc:creator>
  <cp:lastModifiedBy>Viswanath, Prof. P.V.</cp:lastModifiedBy>
  <cp:revision>478</cp:revision>
  <cp:lastPrinted>2021-08-06T12:46:39Z</cp:lastPrinted>
  <dcterms:created xsi:type="dcterms:W3CDTF">2001-07-11T16:59:30Z</dcterms:created>
  <dcterms:modified xsi:type="dcterms:W3CDTF">2022-10-25T00:41:43Z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