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39"/>
  </p:notesMasterIdLst>
  <p:handoutMasterIdLst>
    <p:handoutMasterId r:id="rId40"/>
  </p:handoutMasterIdLst>
  <p:sldIdLst>
    <p:sldId id="256" r:id="rId5"/>
    <p:sldId id="322" r:id="rId6"/>
    <p:sldId id="308" r:id="rId7"/>
    <p:sldId id="309" r:id="rId8"/>
    <p:sldId id="310" r:id="rId9"/>
    <p:sldId id="318" r:id="rId10"/>
    <p:sldId id="312" r:id="rId11"/>
    <p:sldId id="319" r:id="rId12"/>
    <p:sldId id="313" r:id="rId13"/>
    <p:sldId id="311" r:id="rId14"/>
    <p:sldId id="320" r:id="rId15"/>
    <p:sldId id="315" r:id="rId16"/>
    <p:sldId id="321" r:id="rId17"/>
    <p:sldId id="314" r:id="rId18"/>
    <p:sldId id="316" r:id="rId19"/>
    <p:sldId id="317" r:id="rId20"/>
    <p:sldId id="290" r:id="rId21"/>
    <p:sldId id="288" r:id="rId22"/>
    <p:sldId id="306" r:id="rId23"/>
    <p:sldId id="305" r:id="rId24"/>
    <p:sldId id="304" r:id="rId25"/>
    <p:sldId id="294" r:id="rId26"/>
    <p:sldId id="307" r:id="rId27"/>
    <p:sldId id="295" r:id="rId28"/>
    <p:sldId id="296" r:id="rId29"/>
    <p:sldId id="298" r:id="rId30"/>
    <p:sldId id="299" r:id="rId31"/>
    <p:sldId id="301" r:id="rId32"/>
    <p:sldId id="302" r:id="rId33"/>
    <p:sldId id="300" r:id="rId34"/>
    <p:sldId id="303" r:id="rId35"/>
    <p:sldId id="297" r:id="rId36"/>
    <p:sldId id="292" r:id="rId37"/>
    <p:sldId id="293" r:id="rId38"/>
  </p:sldIdLst>
  <p:sldSz cx="9144000" cy="6858000" type="screen4x3"/>
  <p:notesSz cx="6950075" cy="9236075"/>
  <p:defaultTextStyle>
    <a:defPPr>
      <a:defRPr lang="en-US"/>
    </a:defPPr>
    <a:lvl1pPr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2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2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2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2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10" autoAdjust="0"/>
    <p:restoredTop sz="95148" autoAdjust="0"/>
  </p:normalViewPr>
  <p:slideViewPr>
    <p:cSldViewPr>
      <p:cViewPr varScale="1">
        <p:scale>
          <a:sx n="85" d="100"/>
          <a:sy n="85" d="100"/>
        </p:scale>
        <p:origin x="704"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1026"/>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7827" name="Rectangle 1027"/>
          <p:cNvSpPr>
            <a:spLocks noGrp="1" noChangeArrowheads="1"/>
          </p:cNvSpPr>
          <p:nvPr>
            <p:ph type="dt" sz="quarter"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7828" name="Rectangle 1028"/>
          <p:cNvSpPr>
            <a:spLocks noGrp="1" noChangeArrowheads="1"/>
          </p:cNvSpPr>
          <p:nvPr>
            <p:ph type="ftr" sz="quarter" idx="2"/>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7829" name="Rectangle 1029"/>
          <p:cNvSpPr>
            <a:spLocks noGrp="1" noChangeArrowheads="1"/>
          </p:cNvSpPr>
          <p:nvPr>
            <p:ph type="sldNum" sz="quarter" idx="3"/>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FED4F9A-F977-4D94-AAF4-605D8F8E1BBD}" type="slidenum">
              <a:rPr lang="en-US"/>
              <a:pPr/>
              <a:t>‹#›</a:t>
            </a:fld>
            <a:endParaRPr lang="en-US"/>
          </a:p>
        </p:txBody>
      </p:sp>
    </p:spTree>
    <p:extLst>
      <p:ext uri="{BB962C8B-B14F-4D97-AF65-F5344CB8AC3E}">
        <p14:creationId xmlns:p14="http://schemas.microsoft.com/office/powerpoint/2010/main" val="2527234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69988" y="695325"/>
            <a:ext cx="4611687" cy="3460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26257" y="4387533"/>
            <a:ext cx="5097562" cy="415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85BE07-1063-4A16-A4AC-7B064B5EA1F4}" type="slidenum">
              <a:rPr lang="en-US"/>
              <a:pPr/>
              <a:t>‹#›</a:t>
            </a:fld>
            <a:endParaRPr lang="en-US"/>
          </a:p>
        </p:txBody>
      </p:sp>
    </p:spTree>
    <p:extLst>
      <p:ext uri="{BB962C8B-B14F-4D97-AF65-F5344CB8AC3E}">
        <p14:creationId xmlns:p14="http://schemas.microsoft.com/office/powerpoint/2010/main" val="2143959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12AA9-276E-4F97-9326-FA2B24974F5C}" type="slidenum">
              <a:rPr lang="en-US"/>
              <a:pPr/>
              <a:t>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762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45EE559-2D84-4368-8258-93C654956D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A0E70-D1CE-4AB2-9B11-054A9120BD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0817-2076-48A7-8335-72EAAD984B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31860"/>
            <a:ext cx="8229600" cy="75874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143000"/>
            <a:ext cx="8229600" cy="51816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C06B-5048-4FD6-866A-4691EAAA9F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F9468-BCF1-472B-8D30-9B1D9B4EA6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CD5E-5141-49AE-9E5C-68D06D2BE3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85460-4A7A-496B-889C-397987D79E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F3F5-B434-4097-AA6F-A6C8D64639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AEFFC-E1B4-4988-8441-D390576534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E8BCF-A1C5-471F-963F-459BD46F82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94A001B-AA65-4345-8038-A744E5E8F1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FC2E7C-25D8-4C0C-8624-0082DBF5887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Financial_contagion" TargetMode="External"/><Relationship Id="rId2" Type="http://schemas.openxmlformats.org/officeDocument/2006/relationships/hyperlink" Target="https://en.wikipedia.org/wiki/Financial_crisis" TargetMode="External"/><Relationship Id="rId1" Type="http://schemas.openxmlformats.org/officeDocument/2006/relationships/slideLayout" Target="../slideLayouts/slideLayout2.xml"/><Relationship Id="rId6" Type="http://schemas.openxmlformats.org/officeDocument/2006/relationships/hyperlink" Target="https://en.wikipedia.org/wiki/Profit_(economics)" TargetMode="External"/><Relationship Id="rId5" Type="http://schemas.openxmlformats.org/officeDocument/2006/relationships/hyperlink" Target="https://en.wikipedia.org/wiki/Crony_capitalism" TargetMode="External"/><Relationship Id="rId4" Type="http://schemas.openxmlformats.org/officeDocument/2006/relationships/hyperlink" Target="https://en.wikipedia.org/wiki/Debt-to-GDP_rati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papers.ssrn.com/sol3/papers.cfm?abstract_id=308600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ederalreservehistory.org/essays/garn_st_germain_ac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914400" y="1447800"/>
            <a:ext cx="7010400" cy="523220"/>
          </a:xfrm>
        </p:spPr>
        <p:txBody>
          <a:bodyPr>
            <a:normAutofit fontScale="90000"/>
          </a:bodyPr>
          <a:lstStyle/>
          <a:p>
            <a:r>
              <a:rPr lang="en-US" dirty="0" smtClean="0">
                <a:effectLst/>
              </a:rPr>
              <a:t>Parallel Economic Systems</a:t>
            </a:r>
            <a:endParaRPr lang="en-US" dirty="0">
              <a:effectLst/>
            </a:endParaRPr>
          </a:p>
        </p:txBody>
      </p:sp>
      <p:sp>
        <p:nvSpPr>
          <p:cNvPr id="21507" name="Rectangle 3"/>
          <p:cNvSpPr>
            <a:spLocks noGrp="1" noChangeArrowheads="1"/>
          </p:cNvSpPr>
          <p:nvPr>
            <p:ph type="subTitle" idx="1"/>
          </p:nvPr>
        </p:nvSpPr>
        <p:spPr>
          <a:xfrm>
            <a:off x="457200" y="2438400"/>
            <a:ext cx="6096000" cy="3810000"/>
          </a:xfrm>
        </p:spPr>
        <p:txBody>
          <a:bodyPr>
            <a:normAutofit/>
          </a:bodyPr>
          <a:lstStyle/>
          <a:p>
            <a:endParaRPr lang="en-US" sz="2400" dirty="0"/>
          </a:p>
          <a:p>
            <a:r>
              <a:rPr lang="en-US" dirty="0" smtClean="0"/>
              <a:t>Prof. P.V. Viswanath</a:t>
            </a:r>
            <a:endParaRPr lang="en-US" dirty="0"/>
          </a:p>
          <a:p>
            <a:endParaRPr lang="en-US" sz="2400" dirty="0" smtClean="0"/>
          </a:p>
          <a:p>
            <a:r>
              <a:rPr lang="en-US" sz="2400" b="1" dirty="0" smtClean="0"/>
              <a:t>Finance and Society</a:t>
            </a:r>
            <a:endParaRPr lang="en-US" sz="2400" dirty="0"/>
          </a:p>
          <a:p>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763000" cy="758740"/>
          </a:xfrm>
        </p:spPr>
        <p:txBody>
          <a:bodyPr>
            <a:normAutofit/>
          </a:bodyPr>
          <a:lstStyle/>
          <a:p>
            <a:r>
              <a:rPr lang="en-US" sz="4300" dirty="0" smtClean="0"/>
              <a:t>Failure of the Microcredit Movement</a:t>
            </a:r>
            <a:endParaRPr lang="en-US" sz="4300" dirty="0"/>
          </a:p>
        </p:txBody>
      </p:sp>
      <p:sp>
        <p:nvSpPr>
          <p:cNvPr id="3" name="Content Placeholder 2"/>
          <p:cNvSpPr>
            <a:spLocks noGrp="1"/>
          </p:cNvSpPr>
          <p:nvPr>
            <p:ph idx="1"/>
          </p:nvPr>
        </p:nvSpPr>
        <p:spPr>
          <a:xfrm>
            <a:off x="457200" y="1066800"/>
            <a:ext cx="8229600" cy="5410200"/>
          </a:xfrm>
        </p:spPr>
        <p:txBody>
          <a:bodyPr>
            <a:normAutofit lnSpcReduction="10000"/>
          </a:bodyPr>
          <a:lstStyle/>
          <a:p>
            <a:r>
              <a:rPr lang="en-US" dirty="0" smtClean="0"/>
              <a:t>Microcredit institutions were a reaction to the underdevelopment of, primarily rural, areas in developing countries.</a:t>
            </a:r>
          </a:p>
          <a:p>
            <a:r>
              <a:rPr lang="en-US" dirty="0" smtClean="0"/>
              <a:t>The influx of capital into these microcredit institutions have arguably facilitated </a:t>
            </a:r>
            <a:r>
              <a:rPr lang="en-US" dirty="0"/>
              <a:t>the diversion of </a:t>
            </a:r>
            <a:r>
              <a:rPr lang="en-US" dirty="0" smtClean="0"/>
              <a:t>a country’s </a:t>
            </a:r>
            <a:r>
              <a:rPr lang="en-US" dirty="0"/>
              <a:t>valuable funds (savings, remittances, taxes, </a:t>
            </a:r>
            <a:r>
              <a:rPr lang="en-US" dirty="0" err="1"/>
              <a:t>etc</a:t>
            </a:r>
            <a:r>
              <a:rPr lang="en-US" dirty="0" smtClean="0"/>
              <a:t>) away </a:t>
            </a:r>
            <a:r>
              <a:rPr lang="en-US" dirty="0"/>
              <a:t>from the most productive local use and into the </a:t>
            </a:r>
            <a:r>
              <a:rPr lang="en-US" dirty="0" smtClean="0"/>
              <a:t>least productive</a:t>
            </a:r>
            <a:r>
              <a:rPr lang="en-US" dirty="0"/>
              <a:t>, if not outright damaging, use. </a:t>
            </a:r>
            <a:endParaRPr lang="en-US" dirty="0" smtClean="0"/>
          </a:p>
          <a:p>
            <a:r>
              <a:rPr lang="en-US" dirty="0" smtClean="0"/>
              <a:t>Microcredit institutions channel </a:t>
            </a:r>
            <a:r>
              <a:rPr lang="en-US" dirty="0"/>
              <a:t>scarce </a:t>
            </a:r>
            <a:r>
              <a:rPr lang="en-US" dirty="0" smtClean="0"/>
              <a:t>funds into </a:t>
            </a:r>
            <a:r>
              <a:rPr lang="en-US" dirty="0"/>
              <a:t>the ‘wrong’ type of enterprises noted above – </a:t>
            </a:r>
            <a:r>
              <a:rPr lang="en-US" dirty="0" smtClean="0"/>
              <a:t>informal microenterprises </a:t>
            </a:r>
            <a:r>
              <a:rPr lang="en-US" dirty="0"/>
              <a:t>and self-employment ventures </a:t>
            </a:r>
            <a:r>
              <a:rPr lang="en-US" dirty="0" smtClean="0"/>
              <a:t>– and </a:t>
            </a:r>
            <a:r>
              <a:rPr lang="en-US" dirty="0"/>
              <a:t>so away from more productive ‘right’ enterprises </a:t>
            </a:r>
            <a:r>
              <a:rPr lang="en-US" dirty="0" smtClean="0"/>
              <a:t>that are </a:t>
            </a:r>
            <a:r>
              <a:rPr lang="en-US" dirty="0"/>
              <a:t>actually pivotal in creating a more efficient and </a:t>
            </a:r>
            <a:r>
              <a:rPr lang="en-US" dirty="0" smtClean="0"/>
              <a:t>growing economy </a:t>
            </a:r>
            <a:r>
              <a:rPr lang="en-US" dirty="0"/>
              <a:t>that can eventually reduce poverty</a:t>
            </a:r>
            <a:r>
              <a:rPr lang="en-US" dirty="0" smtClean="0"/>
              <a:t>.</a:t>
            </a:r>
          </a:p>
        </p:txBody>
      </p:sp>
    </p:spTree>
    <p:extLst>
      <p:ext uri="{BB962C8B-B14F-4D97-AF65-F5344CB8AC3E}">
        <p14:creationId xmlns:p14="http://schemas.microsoft.com/office/powerpoint/2010/main" val="1655729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1860"/>
            <a:ext cx="8763000" cy="758740"/>
          </a:xfrm>
        </p:spPr>
        <p:txBody>
          <a:bodyPr>
            <a:normAutofit fontScale="90000"/>
          </a:bodyPr>
          <a:lstStyle/>
          <a:p>
            <a:r>
              <a:rPr lang="en-US" dirty="0" smtClean="0"/>
              <a:t>Failure of the Microcredit Movement</a:t>
            </a:r>
            <a:endParaRPr lang="en-US" dirty="0"/>
          </a:p>
        </p:txBody>
      </p:sp>
      <p:sp>
        <p:nvSpPr>
          <p:cNvPr id="3" name="Content Placeholder 2"/>
          <p:cNvSpPr>
            <a:spLocks noGrp="1"/>
          </p:cNvSpPr>
          <p:nvPr>
            <p:ph idx="1"/>
          </p:nvPr>
        </p:nvSpPr>
        <p:spPr>
          <a:xfrm>
            <a:off x="457200" y="1143000"/>
            <a:ext cx="8229600" cy="5334000"/>
          </a:xfrm>
        </p:spPr>
        <p:txBody>
          <a:bodyPr>
            <a:normAutofit fontScale="92500" lnSpcReduction="10000"/>
          </a:bodyPr>
          <a:lstStyle/>
          <a:p>
            <a:r>
              <a:rPr lang="en-US" dirty="0"/>
              <a:t>For example, from the 1980s onwards, the microcredit sector expanded very rapidly in Bolivia.</a:t>
            </a:r>
          </a:p>
          <a:p>
            <a:r>
              <a:rPr lang="en-US" dirty="0"/>
              <a:t>As of 2012, nearly 40 % of Bolivia’s financial resources were intermediated through rafts of highly commercial microcredit institutions (Vogel 2012).  </a:t>
            </a:r>
          </a:p>
          <a:p>
            <a:r>
              <a:rPr lang="en-US" dirty="0"/>
              <a:t>Where not used for simple consumption spending, this financial flow is then channeled into low-productivity </a:t>
            </a:r>
            <a:r>
              <a:rPr lang="en-US" dirty="0" smtClean="0"/>
              <a:t>enterprises:</a:t>
            </a:r>
          </a:p>
          <a:p>
            <a:pPr lvl="1"/>
            <a:r>
              <a:rPr lang="en-US" dirty="0" smtClean="0"/>
              <a:t>self-employed </a:t>
            </a:r>
            <a:r>
              <a:rPr lang="en-US" dirty="0"/>
              <a:t>street traders, </a:t>
            </a:r>
            <a:endParaRPr lang="en-US" dirty="0" smtClean="0"/>
          </a:p>
          <a:p>
            <a:pPr lvl="1"/>
            <a:r>
              <a:rPr lang="en-US" dirty="0" smtClean="0"/>
              <a:t>Kiosks and fast </a:t>
            </a:r>
            <a:r>
              <a:rPr lang="en-US" dirty="0"/>
              <a:t>food stalls, </a:t>
            </a:r>
            <a:endParaRPr lang="en-US" dirty="0" smtClean="0"/>
          </a:p>
          <a:p>
            <a:pPr lvl="1"/>
            <a:r>
              <a:rPr lang="en-US" dirty="0" smtClean="0"/>
              <a:t>simple </a:t>
            </a:r>
            <a:r>
              <a:rPr lang="en-US" dirty="0"/>
              <a:t>services (repair, transport), </a:t>
            </a:r>
            <a:endParaRPr lang="en-US" dirty="0" smtClean="0"/>
          </a:p>
          <a:p>
            <a:pPr lvl="1"/>
            <a:r>
              <a:rPr lang="en-US" dirty="0" smtClean="0"/>
              <a:t>shuttle </a:t>
            </a:r>
            <a:r>
              <a:rPr lang="en-US" dirty="0"/>
              <a:t>traders, and </a:t>
            </a:r>
            <a:endParaRPr lang="en-US" dirty="0" smtClean="0"/>
          </a:p>
          <a:p>
            <a:pPr lvl="1"/>
            <a:r>
              <a:rPr lang="en-US" dirty="0" smtClean="0"/>
              <a:t>tiny </a:t>
            </a:r>
            <a:r>
              <a:rPr lang="en-US" dirty="0"/>
              <a:t>‘manufacturing’ operations that can add value very quickly (sewing operations, handicrafts, food preparation, </a:t>
            </a:r>
            <a:r>
              <a:rPr lang="en-US" dirty="0" err="1"/>
              <a:t>etc</a:t>
            </a:r>
            <a:r>
              <a:rPr lang="en-US" dirty="0" smtClean="0"/>
              <a:t>).</a:t>
            </a:r>
            <a:endParaRPr lang="en-US" dirty="0"/>
          </a:p>
        </p:txBody>
      </p:sp>
    </p:spTree>
    <p:extLst>
      <p:ext uri="{BB962C8B-B14F-4D97-AF65-F5344CB8AC3E}">
        <p14:creationId xmlns:p14="http://schemas.microsoft.com/office/powerpoint/2010/main" val="2010207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Microfinance and the Market</a:t>
            </a:r>
            <a:endParaRPr lang="en-US" dirty="0"/>
          </a:p>
        </p:txBody>
      </p:sp>
      <p:sp>
        <p:nvSpPr>
          <p:cNvPr id="3" name="Content Placeholder 2"/>
          <p:cNvSpPr>
            <a:spLocks noGrp="1"/>
          </p:cNvSpPr>
          <p:nvPr>
            <p:ph idx="1"/>
          </p:nvPr>
        </p:nvSpPr>
        <p:spPr>
          <a:xfrm>
            <a:off x="152400" y="990600"/>
            <a:ext cx="8534400" cy="5562600"/>
          </a:xfrm>
        </p:spPr>
        <p:txBody>
          <a:bodyPr>
            <a:normAutofit fontScale="92500" lnSpcReduction="10000"/>
          </a:bodyPr>
          <a:lstStyle/>
          <a:p>
            <a:r>
              <a:rPr lang="en-US" dirty="0"/>
              <a:t>Commercial microfinance banks are more likely to have </a:t>
            </a:r>
            <a:endParaRPr lang="en-US" dirty="0" smtClean="0"/>
          </a:p>
          <a:p>
            <a:pPr lvl="1"/>
            <a:r>
              <a:rPr lang="en-US" dirty="0" smtClean="0"/>
              <a:t>for-profit status </a:t>
            </a:r>
            <a:r>
              <a:rPr lang="en-US" dirty="0"/>
              <a:t>and </a:t>
            </a:r>
            <a:endParaRPr lang="en-US" dirty="0" smtClean="0"/>
          </a:p>
          <a:p>
            <a:pPr lvl="1"/>
            <a:r>
              <a:rPr lang="en-US" dirty="0" smtClean="0"/>
              <a:t>to </a:t>
            </a:r>
            <a:r>
              <a:rPr lang="en-US" dirty="0"/>
              <a:t>involve an individual lending method, </a:t>
            </a:r>
            <a:endParaRPr lang="en-US" dirty="0" smtClean="0"/>
          </a:p>
          <a:p>
            <a:pPr lvl="1"/>
            <a:r>
              <a:rPr lang="en-US" dirty="0" smtClean="0"/>
              <a:t>larger </a:t>
            </a:r>
            <a:r>
              <a:rPr lang="en-US" dirty="0"/>
              <a:t>loans, </a:t>
            </a:r>
            <a:endParaRPr lang="en-US" dirty="0" smtClean="0"/>
          </a:p>
          <a:p>
            <a:pPr lvl="1"/>
            <a:r>
              <a:rPr lang="en-US" dirty="0" smtClean="0"/>
              <a:t>fewer women customers</a:t>
            </a:r>
            <a:r>
              <a:rPr lang="en-US" dirty="0"/>
              <a:t>, </a:t>
            </a:r>
            <a:endParaRPr lang="en-US" dirty="0" smtClean="0"/>
          </a:p>
          <a:p>
            <a:pPr lvl="1"/>
            <a:r>
              <a:rPr lang="en-US" dirty="0" smtClean="0"/>
              <a:t>lower </a:t>
            </a:r>
            <a:r>
              <a:rPr lang="en-US" dirty="0"/>
              <a:t>costs per dollar lent, </a:t>
            </a:r>
            <a:endParaRPr lang="en-US" dirty="0" smtClean="0"/>
          </a:p>
          <a:p>
            <a:pPr lvl="1"/>
            <a:r>
              <a:rPr lang="en-US" dirty="0" smtClean="0"/>
              <a:t>higher </a:t>
            </a:r>
            <a:r>
              <a:rPr lang="en-US" dirty="0"/>
              <a:t>costs per borrower, and </a:t>
            </a:r>
            <a:r>
              <a:rPr lang="en-US" dirty="0" smtClean="0"/>
              <a:t>greater profitability</a:t>
            </a:r>
            <a:r>
              <a:rPr lang="en-US" dirty="0"/>
              <a:t>. </a:t>
            </a:r>
            <a:endParaRPr lang="en-US" dirty="0" smtClean="0"/>
          </a:p>
          <a:p>
            <a:r>
              <a:rPr lang="en-US" dirty="0" smtClean="0"/>
              <a:t>Nongovernmental </a:t>
            </a:r>
            <a:r>
              <a:rPr lang="en-US" dirty="0"/>
              <a:t>microfinance </a:t>
            </a:r>
            <a:r>
              <a:rPr lang="en-US" dirty="0" smtClean="0"/>
              <a:t>organizations </a:t>
            </a:r>
            <a:r>
              <a:rPr lang="en-US" dirty="0"/>
              <a:t>are more likely to be </a:t>
            </a:r>
            <a:endParaRPr lang="en-US" dirty="0" smtClean="0"/>
          </a:p>
          <a:p>
            <a:pPr lvl="1"/>
            <a:r>
              <a:rPr lang="en-US" dirty="0" smtClean="0"/>
              <a:t>a nonprofit </a:t>
            </a:r>
            <a:r>
              <a:rPr lang="en-US" dirty="0"/>
              <a:t>employing a group lending method, </a:t>
            </a:r>
            <a:endParaRPr lang="en-US" dirty="0" smtClean="0"/>
          </a:p>
          <a:p>
            <a:pPr lvl="1"/>
            <a:r>
              <a:rPr lang="en-US" dirty="0" smtClean="0"/>
              <a:t>giving </a:t>
            </a:r>
            <a:r>
              <a:rPr lang="en-US" dirty="0"/>
              <a:t>smaller loans, </a:t>
            </a:r>
            <a:endParaRPr lang="en-US" dirty="0" smtClean="0"/>
          </a:p>
          <a:p>
            <a:pPr lvl="1"/>
            <a:r>
              <a:rPr lang="en-US" dirty="0" smtClean="0"/>
              <a:t>serving more women</a:t>
            </a:r>
            <a:r>
              <a:rPr lang="en-US" dirty="0"/>
              <a:t>, </a:t>
            </a:r>
            <a:endParaRPr lang="en-US" dirty="0" smtClean="0"/>
          </a:p>
          <a:p>
            <a:pPr lvl="1"/>
            <a:r>
              <a:rPr lang="en-US" dirty="0" smtClean="0"/>
              <a:t>employing </a:t>
            </a:r>
            <a:r>
              <a:rPr lang="en-US" dirty="0"/>
              <a:t>subsidies more heavily, </a:t>
            </a:r>
            <a:endParaRPr lang="en-US" dirty="0" smtClean="0"/>
          </a:p>
          <a:p>
            <a:pPr lvl="1"/>
            <a:r>
              <a:rPr lang="en-US" dirty="0" smtClean="0"/>
              <a:t>facing </a:t>
            </a:r>
            <a:r>
              <a:rPr lang="en-US" dirty="0"/>
              <a:t>higher costs per dollar lent, </a:t>
            </a:r>
            <a:r>
              <a:rPr lang="en-US" dirty="0" smtClean="0"/>
              <a:t>and being </a:t>
            </a:r>
            <a:r>
              <a:rPr lang="en-US" dirty="0"/>
              <a:t>less profitable. </a:t>
            </a:r>
            <a:endParaRPr lang="en-US" dirty="0" smtClean="0"/>
          </a:p>
        </p:txBody>
      </p:sp>
    </p:spTree>
    <p:extLst>
      <p:ext uri="{BB962C8B-B14F-4D97-AF65-F5344CB8AC3E}">
        <p14:creationId xmlns:p14="http://schemas.microsoft.com/office/powerpoint/2010/main" val="3498219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Microfinance successes</a:t>
            </a:r>
            <a:endParaRPr lang="en-US" dirty="0"/>
          </a:p>
        </p:txBody>
      </p:sp>
      <p:sp>
        <p:nvSpPr>
          <p:cNvPr id="3" name="Content Placeholder 2"/>
          <p:cNvSpPr>
            <a:spLocks noGrp="1"/>
          </p:cNvSpPr>
          <p:nvPr>
            <p:ph idx="1"/>
          </p:nvPr>
        </p:nvSpPr>
        <p:spPr>
          <a:xfrm>
            <a:off x="457200" y="1143000"/>
            <a:ext cx="8458200" cy="5334000"/>
          </a:xfrm>
        </p:spPr>
        <p:txBody>
          <a:bodyPr>
            <a:normAutofit fontScale="85000" lnSpcReduction="20000"/>
          </a:bodyPr>
          <a:lstStyle/>
          <a:p>
            <a:r>
              <a:rPr lang="en-US" dirty="0"/>
              <a:t>The looming exceptions come from South Asia, where high population densities reduce transactions costs and where the cost of hiring staff of requisite quality tends to be lower than elsewhere, thus allowing more favorable pricing and profitability while making small-sized loans</a:t>
            </a:r>
            <a:r>
              <a:rPr lang="en-US" dirty="0" smtClean="0"/>
              <a:t>.</a:t>
            </a:r>
          </a:p>
          <a:p>
            <a:r>
              <a:rPr lang="en-US" dirty="0" smtClean="0"/>
              <a:t>Even in South Asia, successful </a:t>
            </a:r>
            <a:r>
              <a:rPr lang="en-US" dirty="0"/>
              <a:t>microfinance firms have emphasized the creation and maintenance of social </a:t>
            </a:r>
            <a:r>
              <a:rPr lang="en-US" dirty="0" smtClean="0"/>
              <a:t>capital (BRAC, </a:t>
            </a:r>
            <a:r>
              <a:rPr lang="en-US" dirty="0" err="1" smtClean="0"/>
              <a:t>Grameen</a:t>
            </a:r>
            <a:r>
              <a:rPr lang="en-US" dirty="0" smtClean="0"/>
              <a:t>).  Others that didn’t emphasize social capital (SKS Microfinance) and ignored social costs ended up being destructive.</a:t>
            </a:r>
            <a:endParaRPr lang="en-US" dirty="0"/>
          </a:p>
          <a:p>
            <a:r>
              <a:rPr lang="en-US" dirty="0" smtClean="0"/>
              <a:t>For example, in India, this led to a popular movement causing microfinance operations to be shut down for a while and ultimately severely regulated.</a:t>
            </a:r>
            <a:endParaRPr lang="en-US" dirty="0"/>
          </a:p>
          <a:p>
            <a:r>
              <a:rPr lang="en-US" dirty="0"/>
              <a:t>From Robert Cull, </a:t>
            </a:r>
            <a:r>
              <a:rPr lang="en-US" dirty="0" err="1"/>
              <a:t>Asli</a:t>
            </a:r>
            <a:r>
              <a:rPr lang="en-US" dirty="0"/>
              <a:t> </a:t>
            </a:r>
            <a:r>
              <a:rPr lang="en-US" dirty="0" err="1"/>
              <a:t>Demirguc-Kunt</a:t>
            </a:r>
            <a:r>
              <a:rPr lang="en-US" dirty="0"/>
              <a:t>, and Jonathan </a:t>
            </a:r>
            <a:r>
              <a:rPr lang="en-US" dirty="0" err="1"/>
              <a:t>Morduch</a:t>
            </a:r>
            <a:r>
              <a:rPr lang="en-US" dirty="0"/>
              <a:t>, “Microfinance meets the Market,” </a:t>
            </a:r>
            <a:r>
              <a:rPr lang="en-US" i="1" dirty="0"/>
              <a:t>Journal of Economic Perspectives—Volume 23, Number 1—Winter 2009—Pages </a:t>
            </a:r>
            <a:r>
              <a:rPr lang="en-US" i="1" dirty="0" smtClean="0"/>
              <a:t>167–192</a:t>
            </a:r>
          </a:p>
          <a:p>
            <a:r>
              <a:rPr lang="en-US" dirty="0" smtClean="0"/>
              <a:t>We now look at solidarity movement institutions.</a:t>
            </a:r>
            <a:endParaRPr lang="en-US" dirty="0"/>
          </a:p>
        </p:txBody>
      </p:sp>
    </p:spTree>
    <p:extLst>
      <p:ext uri="{BB962C8B-B14F-4D97-AF65-F5344CB8AC3E}">
        <p14:creationId xmlns:p14="http://schemas.microsoft.com/office/powerpoint/2010/main" val="342381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1860"/>
            <a:ext cx="8534400" cy="758740"/>
          </a:xfrm>
        </p:spPr>
        <p:txBody>
          <a:bodyPr>
            <a:normAutofit fontScale="90000"/>
          </a:bodyPr>
          <a:lstStyle/>
          <a:p>
            <a:r>
              <a:rPr lang="en-US" dirty="0" smtClean="0"/>
              <a:t>Solidarity Movement Success Stories</a:t>
            </a:r>
            <a:endParaRPr lang="en-US" dirty="0"/>
          </a:p>
        </p:txBody>
      </p:sp>
      <p:sp>
        <p:nvSpPr>
          <p:cNvPr id="3" name="Content Placeholder 2"/>
          <p:cNvSpPr>
            <a:spLocks noGrp="1"/>
          </p:cNvSpPr>
          <p:nvPr>
            <p:ph idx="1"/>
          </p:nvPr>
        </p:nvSpPr>
        <p:spPr>
          <a:xfrm>
            <a:off x="152400" y="1143000"/>
            <a:ext cx="8839200" cy="5486400"/>
          </a:xfrm>
        </p:spPr>
        <p:txBody>
          <a:bodyPr>
            <a:normAutofit fontScale="85000" lnSpcReduction="20000"/>
          </a:bodyPr>
          <a:lstStyle/>
          <a:p>
            <a:r>
              <a:rPr lang="en-US" sz="2800" dirty="0"/>
              <a:t>Mondragon Group in the Basque region </a:t>
            </a:r>
          </a:p>
          <a:p>
            <a:pPr lvl="1"/>
            <a:r>
              <a:rPr lang="en-US" sz="2600" dirty="0"/>
              <a:t>With a network of more than 120 inter-linked cooperatives, mainly industrial worker co-operatives, and employing more than 80,000 full time member-employees, by the late 2000s the </a:t>
            </a:r>
            <a:r>
              <a:rPr lang="en-US" sz="2600" dirty="0" err="1"/>
              <a:t>Mondragón</a:t>
            </a:r>
            <a:r>
              <a:rPr lang="en-US" sz="2600" dirty="0"/>
              <a:t> cooperative group </a:t>
            </a:r>
            <a:r>
              <a:rPr lang="en-US" sz="2600" dirty="0" smtClean="0"/>
              <a:t>(</a:t>
            </a:r>
            <a:r>
              <a:rPr lang="en-US" sz="2600" dirty="0" err="1" smtClean="0"/>
              <a:t>Caja</a:t>
            </a:r>
            <a:r>
              <a:rPr lang="en-US" sz="2600" dirty="0" smtClean="0"/>
              <a:t> </a:t>
            </a:r>
            <a:r>
              <a:rPr lang="en-US" sz="2600" dirty="0" err="1" smtClean="0"/>
              <a:t>Laboral</a:t>
            </a:r>
            <a:r>
              <a:rPr lang="en-US" sz="2600" dirty="0" smtClean="0"/>
              <a:t> Popular, CLP) was </a:t>
            </a:r>
            <a:r>
              <a:rPr lang="en-US" sz="2600" dirty="0"/>
              <a:t>the most successful cluster of cooperatives in the world.</a:t>
            </a:r>
          </a:p>
          <a:p>
            <a:pPr lvl="1"/>
            <a:r>
              <a:rPr lang="en-US" sz="2600" dirty="0"/>
              <a:t>Thanks to its deep roots in the community, and because of various democratic checks and balances, the CLP managed to very successfully steer clear of corruption, mismanagement and short-termism.</a:t>
            </a:r>
          </a:p>
          <a:p>
            <a:r>
              <a:rPr lang="en-US" dirty="0" smtClean="0"/>
              <a:t>The Emilio Romagna area in Northern Italy </a:t>
            </a:r>
          </a:p>
          <a:p>
            <a:pPr lvl="1"/>
            <a:r>
              <a:rPr lang="en-US" sz="2600" dirty="0" smtClean="0"/>
              <a:t>Networks </a:t>
            </a:r>
            <a:r>
              <a:rPr lang="en-US" sz="2600" dirty="0"/>
              <a:t>of local cooperative banks, financial cooperatives and local and regional </a:t>
            </a:r>
            <a:r>
              <a:rPr lang="en-US" sz="2600" dirty="0" smtClean="0"/>
              <a:t>government-controlled </a:t>
            </a:r>
            <a:r>
              <a:rPr lang="en-US" sz="2600" dirty="0"/>
              <a:t>Special Credit Institutes mobilized savings and </a:t>
            </a:r>
            <a:r>
              <a:rPr lang="en-US" sz="2600" dirty="0" smtClean="0"/>
              <a:t>recycled </a:t>
            </a:r>
            <a:r>
              <a:rPr lang="en-US" sz="2600" dirty="0"/>
              <a:t>these savings into long-term investments in potentially sustainable local businesses.</a:t>
            </a:r>
          </a:p>
          <a:p>
            <a:pPr lvl="1"/>
            <a:r>
              <a:rPr lang="en-US" sz="2600" dirty="0"/>
              <a:t>“has regularly topped European ‘Quality of Life’ surveys </a:t>
            </a:r>
            <a:r>
              <a:rPr lang="en-US" sz="2600" dirty="0" smtClean="0"/>
              <a:t>due </a:t>
            </a:r>
            <a:r>
              <a:rPr lang="en-US" sz="2600" dirty="0"/>
              <a:t>to the very high levels of solidarity, equality, dignity and sense of ‘community </a:t>
            </a:r>
            <a:r>
              <a:rPr lang="en-US" sz="2600" dirty="0" err="1"/>
              <a:t>liveability</a:t>
            </a:r>
            <a:r>
              <a:rPr lang="en-US" sz="2600" dirty="0"/>
              <a:t>’ </a:t>
            </a:r>
            <a:r>
              <a:rPr lang="en-US" sz="2600" dirty="0" smtClean="0"/>
              <a:t>generated by the cooperative movement.</a:t>
            </a:r>
            <a:endParaRPr lang="en-US" sz="2600" dirty="0"/>
          </a:p>
          <a:p>
            <a:endParaRPr lang="en-US" dirty="0" smtClean="0"/>
          </a:p>
          <a:p>
            <a:endParaRPr lang="en-US" dirty="0"/>
          </a:p>
        </p:txBody>
      </p:sp>
    </p:spTree>
    <p:extLst>
      <p:ext uri="{BB962C8B-B14F-4D97-AF65-F5344CB8AC3E}">
        <p14:creationId xmlns:p14="http://schemas.microsoft.com/office/powerpoint/2010/main" val="1181669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LED Success Stories</a:t>
            </a:r>
            <a:endParaRPr lang="en-US" dirty="0"/>
          </a:p>
        </p:txBody>
      </p:sp>
      <p:sp>
        <p:nvSpPr>
          <p:cNvPr id="3" name="Content Placeholder 2"/>
          <p:cNvSpPr>
            <a:spLocks noGrp="1"/>
          </p:cNvSpPr>
          <p:nvPr>
            <p:ph idx="1"/>
          </p:nvPr>
        </p:nvSpPr>
        <p:spPr/>
        <p:txBody>
          <a:bodyPr>
            <a:normAutofit lnSpcReduction="10000"/>
          </a:bodyPr>
          <a:lstStyle/>
          <a:p>
            <a:r>
              <a:rPr lang="en-US" dirty="0" smtClean="0"/>
              <a:t>China:</a:t>
            </a:r>
          </a:p>
          <a:p>
            <a:pPr lvl="1"/>
            <a:r>
              <a:rPr lang="en-US" dirty="0" smtClean="0"/>
              <a:t>The </a:t>
            </a:r>
            <a:r>
              <a:rPr lang="en-US" dirty="0"/>
              <a:t>RCCs and UCCs </a:t>
            </a:r>
            <a:r>
              <a:rPr lang="en-US" dirty="0" smtClean="0"/>
              <a:t>(rural and urban credit cooperatives) were incorporated into </a:t>
            </a:r>
            <a:r>
              <a:rPr lang="en-US" dirty="0"/>
              <a:t>local development plans, and so both </a:t>
            </a:r>
            <a:r>
              <a:rPr lang="en-US" dirty="0" smtClean="0"/>
              <a:t>could receive </a:t>
            </a:r>
            <a:r>
              <a:rPr lang="en-US" dirty="0"/>
              <a:t>additional core funding and other forms of </a:t>
            </a:r>
            <a:r>
              <a:rPr lang="en-US" dirty="0" smtClean="0"/>
              <a:t>support from </a:t>
            </a:r>
            <a:r>
              <a:rPr lang="en-US" dirty="0"/>
              <a:t>local government. Local government ownership </a:t>
            </a:r>
            <a:r>
              <a:rPr lang="en-US" dirty="0" smtClean="0"/>
              <a:t>also gave </a:t>
            </a:r>
            <a:r>
              <a:rPr lang="en-US" dirty="0"/>
              <a:t>local savers the confidence necessary to </a:t>
            </a:r>
            <a:r>
              <a:rPr lang="en-US" dirty="0" smtClean="0"/>
              <a:t>mobilize sufficient </a:t>
            </a:r>
            <a:r>
              <a:rPr lang="en-US" dirty="0"/>
              <a:t>local savings. </a:t>
            </a:r>
            <a:endParaRPr lang="en-US" dirty="0" smtClean="0"/>
          </a:p>
          <a:p>
            <a:pPr lvl="1"/>
            <a:r>
              <a:rPr lang="en-US" dirty="0" smtClean="0"/>
              <a:t>The </a:t>
            </a:r>
            <a:r>
              <a:rPr lang="en-US" dirty="0"/>
              <a:t>particular </a:t>
            </a:r>
            <a:r>
              <a:rPr lang="en-US" dirty="0" smtClean="0"/>
              <a:t>enterprise targeted </a:t>
            </a:r>
            <a:r>
              <a:rPr lang="en-US" dirty="0"/>
              <a:t>by the UCCs and RCCs was the Township </a:t>
            </a:r>
            <a:r>
              <a:rPr lang="en-US" dirty="0" smtClean="0"/>
              <a:t>and Village </a:t>
            </a:r>
            <a:r>
              <a:rPr lang="en-US" dirty="0"/>
              <a:t>Enterprise (TVE), which was an enterprise </a:t>
            </a:r>
            <a:r>
              <a:rPr lang="en-US" dirty="0" smtClean="0"/>
              <a:t>owned by </a:t>
            </a:r>
            <a:r>
              <a:rPr lang="en-US" dirty="0"/>
              <a:t>the local government-owned enterprise that </a:t>
            </a:r>
            <a:r>
              <a:rPr lang="en-US" dirty="0" smtClean="0"/>
              <a:t>operated under </a:t>
            </a:r>
            <a:r>
              <a:rPr lang="en-US" dirty="0"/>
              <a:t>hard budget constraints and according to strict </a:t>
            </a:r>
            <a:r>
              <a:rPr lang="en-US" dirty="0" smtClean="0"/>
              <a:t>performance criteria</a:t>
            </a:r>
            <a:r>
              <a:rPr lang="en-US" dirty="0"/>
              <a:t>.</a:t>
            </a:r>
          </a:p>
        </p:txBody>
      </p:sp>
    </p:spTree>
    <p:extLst>
      <p:ext uri="{BB962C8B-B14F-4D97-AF65-F5344CB8AC3E}">
        <p14:creationId xmlns:p14="http://schemas.microsoft.com/office/powerpoint/2010/main" val="1664497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1860"/>
            <a:ext cx="8229600" cy="606340"/>
          </a:xfrm>
        </p:spPr>
        <p:txBody>
          <a:bodyPr>
            <a:normAutofit fontScale="90000"/>
          </a:bodyPr>
          <a:lstStyle/>
          <a:p>
            <a:r>
              <a:rPr lang="en-US" dirty="0" smtClean="0"/>
              <a:t>Vietnam</a:t>
            </a:r>
            <a:endParaRPr lang="en-US" dirty="0"/>
          </a:p>
        </p:txBody>
      </p:sp>
      <p:sp>
        <p:nvSpPr>
          <p:cNvPr id="3" name="Content Placeholder 2"/>
          <p:cNvSpPr>
            <a:spLocks noGrp="1"/>
          </p:cNvSpPr>
          <p:nvPr>
            <p:ph idx="1"/>
          </p:nvPr>
        </p:nvSpPr>
        <p:spPr>
          <a:xfrm>
            <a:off x="381000" y="762000"/>
            <a:ext cx="8458199" cy="5867400"/>
          </a:xfrm>
        </p:spPr>
        <p:txBody>
          <a:bodyPr>
            <a:normAutofit fontScale="85000" lnSpcReduction="20000"/>
          </a:bodyPr>
          <a:lstStyle/>
          <a:p>
            <a:r>
              <a:rPr lang="en-US" dirty="0"/>
              <a:t>The core of Vietnam’s local financial model is a mixture of state and community-owned and controlled financial institutions, starting with the state-owned Vietnam Bank for Agriculture and Rural Development (VBARD). </a:t>
            </a:r>
            <a:r>
              <a:rPr lang="en-US" dirty="0" smtClean="0"/>
              <a:t> VBARD, the largest </a:t>
            </a:r>
            <a:r>
              <a:rPr lang="en-US" dirty="0"/>
              <a:t>bank in Vietnam,</a:t>
            </a:r>
            <a:r>
              <a:rPr lang="en-US" dirty="0" smtClean="0"/>
              <a:t> </a:t>
            </a:r>
            <a:r>
              <a:rPr lang="en-US" dirty="0"/>
              <a:t>has a local network of more than two thousand branches. </a:t>
            </a:r>
            <a:endParaRPr lang="en-US" dirty="0" smtClean="0"/>
          </a:p>
          <a:p>
            <a:r>
              <a:rPr lang="en-US" dirty="0" smtClean="0"/>
              <a:t>VBARD </a:t>
            </a:r>
            <a:r>
              <a:rPr lang="en-US" dirty="0"/>
              <a:t>provides ample quantities of affordable credit carefully targeted at microenterprises and small businesses with the potential to sustainably grow, ideally by being inserted into existing local industrial and agricultural supply chains. </a:t>
            </a:r>
            <a:endParaRPr lang="en-US" dirty="0" smtClean="0"/>
          </a:p>
          <a:p>
            <a:r>
              <a:rPr lang="en-US" dirty="0" smtClean="0"/>
              <a:t>Complimenting </a:t>
            </a:r>
            <a:r>
              <a:rPr lang="en-US" dirty="0"/>
              <a:t>the activities of VBARD is the Vietnam Bank for Social Policy (VBSP), which focuses upon providing subsidized microcredit to the poor. Interest rates on VBSP loans are even lower than in VBARD, as are the loan sizes. </a:t>
            </a:r>
            <a:endParaRPr lang="en-US" dirty="0" smtClean="0"/>
          </a:p>
          <a:p>
            <a:r>
              <a:rPr lang="en-US" dirty="0" smtClean="0"/>
              <a:t>A </a:t>
            </a:r>
            <a:r>
              <a:rPr lang="en-US" dirty="0"/>
              <a:t>third complimentary local institution is that of the </a:t>
            </a:r>
            <a:r>
              <a:rPr lang="en-US" dirty="0" smtClean="0"/>
              <a:t>People’s </a:t>
            </a:r>
            <a:r>
              <a:rPr lang="en-US" dirty="0"/>
              <a:t>Credit Funds (PCFs</a:t>
            </a:r>
            <a:r>
              <a:rPr lang="en-US" dirty="0" smtClean="0"/>
              <a:t>), established </a:t>
            </a:r>
            <a:r>
              <a:rPr lang="en-US" dirty="0"/>
              <a:t>in 1993 by the State Bank of Vietnam (SBV), the country’s central </a:t>
            </a:r>
            <a:r>
              <a:rPr lang="en-US" dirty="0" smtClean="0"/>
              <a:t>bank. </a:t>
            </a:r>
            <a:r>
              <a:rPr lang="en-US" dirty="0"/>
              <a:t> </a:t>
            </a:r>
            <a:r>
              <a:rPr lang="en-US" dirty="0" smtClean="0"/>
              <a:t>The </a:t>
            </a:r>
            <a:r>
              <a:rPr lang="en-US" dirty="0"/>
              <a:t>PCFs are </a:t>
            </a:r>
            <a:r>
              <a:rPr lang="en-US" dirty="0" smtClean="0"/>
              <a:t>commune-based rural </a:t>
            </a:r>
            <a:r>
              <a:rPr lang="en-US" dirty="0"/>
              <a:t>credit </a:t>
            </a:r>
            <a:r>
              <a:rPr lang="en-US" dirty="0" smtClean="0"/>
              <a:t>institutions</a:t>
            </a:r>
          </a:p>
          <a:p>
            <a:r>
              <a:rPr lang="en-US" dirty="0" smtClean="0"/>
              <a:t>We now turn to another example of solidarity finance, viz. localized currencies.</a:t>
            </a:r>
            <a:endParaRPr lang="en-US" dirty="0"/>
          </a:p>
        </p:txBody>
      </p:sp>
    </p:spTree>
    <p:extLst>
      <p:ext uri="{BB962C8B-B14F-4D97-AF65-F5344CB8AC3E}">
        <p14:creationId xmlns:p14="http://schemas.microsoft.com/office/powerpoint/2010/main" val="3694443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Local Currency </a:t>
            </a:r>
            <a:r>
              <a:rPr lang="en-US" dirty="0" smtClean="0"/>
              <a:t>Systems</a:t>
            </a:r>
            <a:endParaRPr lang="en-US" dirty="0"/>
          </a:p>
        </p:txBody>
      </p:sp>
      <p:sp>
        <p:nvSpPr>
          <p:cNvPr id="3" name="Content Placeholder 2"/>
          <p:cNvSpPr>
            <a:spLocks noGrp="1"/>
          </p:cNvSpPr>
          <p:nvPr>
            <p:ph idx="1"/>
          </p:nvPr>
        </p:nvSpPr>
        <p:spPr>
          <a:xfrm>
            <a:off x="457200" y="1143000"/>
            <a:ext cx="8229600" cy="5562600"/>
          </a:xfrm>
        </p:spPr>
        <p:txBody>
          <a:bodyPr>
            <a:normAutofit fontScale="85000" lnSpcReduction="20000"/>
          </a:bodyPr>
          <a:lstStyle/>
          <a:p>
            <a:r>
              <a:rPr lang="en-US" dirty="0" smtClean="0"/>
              <a:t>Money functions as </a:t>
            </a:r>
            <a:r>
              <a:rPr lang="en-US" dirty="0"/>
              <a:t>a medium of exchange, </a:t>
            </a:r>
            <a:r>
              <a:rPr lang="en-US" dirty="0" smtClean="0"/>
              <a:t>a </a:t>
            </a:r>
            <a:r>
              <a:rPr lang="en-US" dirty="0"/>
              <a:t>unit of account, </a:t>
            </a:r>
            <a:r>
              <a:rPr lang="en-US" dirty="0" smtClean="0"/>
              <a:t>a </a:t>
            </a:r>
            <a:r>
              <a:rPr lang="en-US" dirty="0"/>
              <a:t>standard of deferred </a:t>
            </a:r>
            <a:r>
              <a:rPr lang="en-US" dirty="0" smtClean="0"/>
              <a:t>payment and as a </a:t>
            </a:r>
            <a:r>
              <a:rPr lang="en-US" dirty="0"/>
              <a:t>store of </a:t>
            </a:r>
            <a:r>
              <a:rPr lang="en-US" dirty="0" smtClean="0"/>
              <a:t>value.</a:t>
            </a:r>
          </a:p>
          <a:p>
            <a:r>
              <a:rPr lang="en-US" dirty="0"/>
              <a:t>A local currency system </a:t>
            </a:r>
            <a:r>
              <a:rPr lang="en-US" dirty="0" smtClean="0"/>
              <a:t>seeks to harness the first two functions of money.  It is </a:t>
            </a:r>
            <a:r>
              <a:rPr lang="en-US" dirty="0"/>
              <a:t>a means by </a:t>
            </a:r>
            <a:r>
              <a:rPr lang="en-US" dirty="0" smtClean="0"/>
              <a:t>which communities </a:t>
            </a:r>
            <a:r>
              <a:rPr lang="en-US" dirty="0"/>
              <a:t>seek to </a:t>
            </a:r>
            <a:r>
              <a:rPr lang="en-US" dirty="0" smtClean="0"/>
              <a:t>reclaim </a:t>
            </a:r>
            <a:r>
              <a:rPr lang="en-US" dirty="0"/>
              <a:t>local control </a:t>
            </a:r>
            <a:r>
              <a:rPr lang="en-US" dirty="0" smtClean="0"/>
              <a:t>over </a:t>
            </a:r>
            <a:r>
              <a:rPr lang="en-US" dirty="0"/>
              <a:t>their economies. </a:t>
            </a:r>
            <a:r>
              <a:rPr lang="en-US" dirty="0" smtClean="0"/>
              <a:t>  As in Argentina</a:t>
            </a:r>
            <a:r>
              <a:rPr lang="en-US" dirty="0"/>
              <a:t>, an LCS is </a:t>
            </a:r>
            <a:r>
              <a:rPr lang="en-US" dirty="0" smtClean="0"/>
              <a:t>often a </a:t>
            </a:r>
            <a:r>
              <a:rPr lang="en-US" dirty="0"/>
              <a:t>response to </a:t>
            </a:r>
            <a:r>
              <a:rPr lang="en-US" dirty="0" smtClean="0"/>
              <a:t>mitigate the </a:t>
            </a:r>
            <a:r>
              <a:rPr lang="en-US" dirty="0"/>
              <a:t>negative effects of externally induced </a:t>
            </a:r>
            <a:r>
              <a:rPr lang="en-US" dirty="0" smtClean="0"/>
              <a:t>economic shocks</a:t>
            </a:r>
            <a:r>
              <a:rPr lang="en-US" dirty="0"/>
              <a:t>. </a:t>
            </a:r>
            <a:endParaRPr lang="en-US" dirty="0" smtClean="0"/>
          </a:p>
          <a:p>
            <a:r>
              <a:rPr lang="en-US" dirty="0" smtClean="0"/>
              <a:t>An LCS is often linked to barter, where participants agree to payment fully or partially in local credits (currencies), which can only be used locally.</a:t>
            </a:r>
          </a:p>
          <a:p>
            <a:r>
              <a:rPr lang="en-US" dirty="0" smtClean="0"/>
              <a:t>Thus, an LCS is also simultaneously an experiment in selective spatial closure (i.e. shielding the local economy from the larger economy).</a:t>
            </a:r>
          </a:p>
          <a:p>
            <a:r>
              <a:rPr lang="en-US" dirty="0"/>
              <a:t>‘‘Those who </a:t>
            </a:r>
            <a:r>
              <a:rPr lang="en-US" dirty="0" smtClean="0"/>
              <a:t>have money </a:t>
            </a:r>
            <a:r>
              <a:rPr lang="en-US" dirty="0"/>
              <a:t>in our city spend a lot in the big cities</a:t>
            </a:r>
            <a:r>
              <a:rPr lang="en-US" dirty="0" smtClean="0"/>
              <a:t>. We </a:t>
            </a:r>
            <a:r>
              <a:rPr lang="en-US" dirty="0"/>
              <a:t>need it to stay here where our </a:t>
            </a:r>
            <a:r>
              <a:rPr lang="en-US" dirty="0" smtClean="0"/>
              <a:t>unemployed live</a:t>
            </a:r>
            <a:r>
              <a:rPr lang="en-US" dirty="0"/>
              <a:t>, so they can stop being unemployed. A </a:t>
            </a:r>
            <a:r>
              <a:rPr lang="en-US" dirty="0" smtClean="0"/>
              <a:t>CT (barter club) is </a:t>
            </a:r>
            <a:r>
              <a:rPr lang="en-US" dirty="0"/>
              <a:t>a great way to help them but it is also a </a:t>
            </a:r>
            <a:r>
              <a:rPr lang="en-US" dirty="0" smtClean="0"/>
              <a:t>way to </a:t>
            </a:r>
            <a:r>
              <a:rPr lang="en-US" dirty="0"/>
              <a:t>support our local economic development </a:t>
            </a:r>
            <a:r>
              <a:rPr lang="en-US" dirty="0" smtClean="0"/>
              <a:t>in general.’’ </a:t>
            </a:r>
            <a:r>
              <a:rPr lang="en-US" dirty="0" err="1" smtClean="0"/>
              <a:t>Ilari</a:t>
            </a:r>
            <a:r>
              <a:rPr lang="en-US" dirty="0" smtClean="0"/>
              <a:t>, leader of </a:t>
            </a:r>
            <a:r>
              <a:rPr lang="en-US" dirty="0" err="1" smtClean="0"/>
              <a:t>Gente</a:t>
            </a:r>
            <a:r>
              <a:rPr lang="en-US" dirty="0" smtClean="0"/>
              <a:t> Linda in the city of </a:t>
            </a:r>
            <a:r>
              <a:rPr lang="en-US" dirty="0" err="1" smtClean="0"/>
              <a:t>Venado</a:t>
            </a:r>
            <a:r>
              <a:rPr lang="en-US" dirty="0" smtClean="0"/>
              <a:t> </a:t>
            </a:r>
            <a:r>
              <a:rPr lang="en-US" dirty="0" err="1" smtClean="0"/>
              <a:t>Tuerto</a:t>
            </a:r>
            <a:r>
              <a:rPr lang="en-US" dirty="0" smtClean="0"/>
              <a:t> in Argentina. </a:t>
            </a:r>
            <a:endParaRPr lang="en-US" dirty="0"/>
          </a:p>
        </p:txBody>
      </p:sp>
    </p:spTree>
    <p:extLst>
      <p:ext uri="{BB962C8B-B14F-4D97-AF65-F5344CB8AC3E}">
        <p14:creationId xmlns:p14="http://schemas.microsoft.com/office/powerpoint/2010/main" val="3839852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1860"/>
            <a:ext cx="8077200" cy="758740"/>
          </a:xfrm>
        </p:spPr>
        <p:txBody>
          <a:bodyPr>
            <a:normAutofit fontScale="90000"/>
          </a:bodyPr>
          <a:lstStyle/>
          <a:p>
            <a:r>
              <a:rPr lang="en-US" dirty="0" smtClean="0"/>
              <a:t>Reasons for development of LCSs</a:t>
            </a:r>
            <a:endParaRPr lang="en-US" dirty="0"/>
          </a:p>
        </p:txBody>
      </p:sp>
      <p:sp>
        <p:nvSpPr>
          <p:cNvPr id="3" name="Content Placeholder 2"/>
          <p:cNvSpPr>
            <a:spLocks noGrp="1"/>
          </p:cNvSpPr>
          <p:nvPr>
            <p:ph idx="1"/>
          </p:nvPr>
        </p:nvSpPr>
        <p:spPr>
          <a:xfrm>
            <a:off x="457200" y="1143000"/>
            <a:ext cx="8229600" cy="5181600"/>
          </a:xfrm>
        </p:spPr>
        <p:txBody>
          <a:bodyPr>
            <a:normAutofit fontScale="85000" lnSpcReduction="20000"/>
          </a:bodyPr>
          <a:lstStyle/>
          <a:p>
            <a:r>
              <a:rPr lang="en-US" dirty="0" smtClean="0"/>
              <a:t>In certain places, segments of the population are excluded from the market system.  </a:t>
            </a:r>
          </a:p>
          <a:p>
            <a:r>
              <a:rPr lang="en-US" dirty="0"/>
              <a:t>Complementary currency systems help in a </a:t>
            </a:r>
            <a:r>
              <a:rPr lang="en-US" dirty="0" smtClean="0"/>
              <a:t>situation in </a:t>
            </a:r>
            <a:r>
              <a:rPr lang="en-US" dirty="0"/>
              <a:t>which sections of the population </a:t>
            </a:r>
            <a:r>
              <a:rPr lang="en-US" dirty="0" smtClean="0"/>
              <a:t>are time-rich </a:t>
            </a:r>
            <a:r>
              <a:rPr lang="en-US" dirty="0"/>
              <a:t>but </a:t>
            </a:r>
            <a:r>
              <a:rPr lang="en-US" dirty="0" smtClean="0"/>
              <a:t>money-poor.</a:t>
            </a:r>
            <a:endParaRPr lang="en-US" dirty="0"/>
          </a:p>
          <a:p>
            <a:r>
              <a:rPr lang="en-US" dirty="0" smtClean="0"/>
              <a:t>Some </a:t>
            </a:r>
            <a:r>
              <a:rPr lang="en-US" dirty="0"/>
              <a:t>households </a:t>
            </a:r>
            <a:r>
              <a:rPr lang="en-US" dirty="0" smtClean="0"/>
              <a:t>may have </a:t>
            </a:r>
            <a:r>
              <a:rPr lang="en-US" dirty="0"/>
              <a:t>economic </a:t>
            </a:r>
            <a:r>
              <a:rPr lang="en-US" dirty="0" smtClean="0"/>
              <a:t>needs to </a:t>
            </a:r>
            <a:r>
              <a:rPr lang="en-US" dirty="0"/>
              <a:t>cover but cannot afford them, while </a:t>
            </a:r>
            <a:r>
              <a:rPr lang="en-US" dirty="0" smtClean="0"/>
              <a:t>others </a:t>
            </a:r>
            <a:r>
              <a:rPr lang="en-US" dirty="0"/>
              <a:t>living nearby have the skills</a:t>
            </a:r>
            <a:r>
              <a:rPr lang="en-US" dirty="0" smtClean="0"/>
              <a:t>, time</a:t>
            </a:r>
            <a:r>
              <a:rPr lang="en-US" dirty="0"/>
              <a:t>, and will to satisfy </a:t>
            </a:r>
            <a:r>
              <a:rPr lang="en-US" dirty="0" smtClean="0"/>
              <a:t>those.</a:t>
            </a:r>
            <a:endParaRPr lang="en-US" dirty="0"/>
          </a:p>
          <a:p>
            <a:r>
              <a:rPr lang="en-US" dirty="0" smtClean="0"/>
              <a:t>LCSs can be </a:t>
            </a:r>
            <a:r>
              <a:rPr lang="en-US" dirty="0"/>
              <a:t>a vehicle for mitigating the problems </a:t>
            </a:r>
            <a:r>
              <a:rPr lang="en-US" dirty="0" smtClean="0"/>
              <a:t>resulting from </a:t>
            </a:r>
            <a:r>
              <a:rPr lang="en-US" dirty="0"/>
              <a:t>unemployment and </a:t>
            </a:r>
            <a:r>
              <a:rPr lang="en-US" dirty="0" smtClean="0"/>
              <a:t>under-employment such as social exclusion, poverty and an inability </a:t>
            </a:r>
            <a:r>
              <a:rPr lang="en-US" dirty="0"/>
              <a:t>to participate in work</a:t>
            </a:r>
            <a:r>
              <a:rPr lang="en-US" dirty="0" smtClean="0"/>
              <a:t>. </a:t>
            </a:r>
          </a:p>
          <a:p>
            <a:r>
              <a:rPr lang="en-US" dirty="0" smtClean="0"/>
              <a:t>An LCS gives the </a:t>
            </a:r>
            <a:r>
              <a:rPr lang="en-US" dirty="0"/>
              <a:t>poor and unemployed the opportunity </a:t>
            </a:r>
            <a:r>
              <a:rPr lang="en-US" dirty="0" smtClean="0"/>
              <a:t>to transform </a:t>
            </a:r>
            <a:r>
              <a:rPr lang="en-US" dirty="0"/>
              <a:t>their labor and time into </a:t>
            </a:r>
            <a:r>
              <a:rPr lang="en-US" dirty="0" smtClean="0"/>
              <a:t>purchasing power </a:t>
            </a:r>
            <a:r>
              <a:rPr lang="en-US" dirty="0"/>
              <a:t>without having to work under a wage </a:t>
            </a:r>
            <a:r>
              <a:rPr lang="en-US" dirty="0" smtClean="0"/>
              <a:t>or possess </a:t>
            </a:r>
            <a:r>
              <a:rPr lang="en-US" dirty="0"/>
              <a:t>capital, which is a sine qua non of </a:t>
            </a:r>
            <a:r>
              <a:rPr lang="en-US" dirty="0" smtClean="0"/>
              <a:t>earning a </a:t>
            </a:r>
            <a:r>
              <a:rPr lang="en-US" dirty="0"/>
              <a:t>living by </a:t>
            </a:r>
            <a:r>
              <a:rPr lang="en-US" dirty="0" smtClean="0"/>
              <a:t>self-employment.</a:t>
            </a:r>
          </a:p>
          <a:p>
            <a:r>
              <a:rPr lang="en-US" dirty="0" smtClean="0"/>
              <a:t>An LCS is, thus, </a:t>
            </a:r>
            <a:r>
              <a:rPr lang="en-US" dirty="0"/>
              <a:t>an alternative </a:t>
            </a:r>
            <a:r>
              <a:rPr lang="en-US" dirty="0" smtClean="0"/>
              <a:t>local economic </a:t>
            </a:r>
            <a:r>
              <a:rPr lang="en-US" dirty="0"/>
              <a:t>circuit that regenerates the local </a:t>
            </a:r>
            <a:r>
              <a:rPr lang="en-US" dirty="0" smtClean="0"/>
              <a:t>community combining </a:t>
            </a:r>
            <a:r>
              <a:rPr lang="en-US" dirty="0"/>
              <a:t>income and </a:t>
            </a:r>
            <a:r>
              <a:rPr lang="en-US" dirty="0" smtClean="0"/>
              <a:t>us also valuable in identity generation.</a:t>
            </a:r>
            <a:endParaRPr lang="sa-IN" dirty="0"/>
          </a:p>
        </p:txBody>
      </p:sp>
    </p:spTree>
    <p:extLst>
      <p:ext uri="{BB962C8B-B14F-4D97-AF65-F5344CB8AC3E}">
        <p14:creationId xmlns:p14="http://schemas.microsoft.com/office/powerpoint/2010/main" val="3853781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Global North and South</a:t>
            </a:r>
            <a:endParaRPr lang="en-US" dirty="0"/>
          </a:p>
        </p:txBody>
      </p:sp>
      <p:sp>
        <p:nvSpPr>
          <p:cNvPr id="3" name="Content Placeholder 2"/>
          <p:cNvSpPr>
            <a:spLocks noGrp="1"/>
          </p:cNvSpPr>
          <p:nvPr>
            <p:ph idx="1"/>
          </p:nvPr>
        </p:nvSpPr>
        <p:spPr>
          <a:xfrm>
            <a:off x="457200" y="990600"/>
            <a:ext cx="8610600" cy="5638800"/>
          </a:xfrm>
        </p:spPr>
        <p:txBody>
          <a:bodyPr>
            <a:normAutofit fontScale="77500" lnSpcReduction="20000"/>
          </a:bodyPr>
          <a:lstStyle/>
          <a:p>
            <a:r>
              <a:rPr lang="en-US" dirty="0" smtClean="0"/>
              <a:t>This principle can be applied to developed versus </a:t>
            </a:r>
            <a:r>
              <a:rPr lang="en-US" dirty="0"/>
              <a:t>underdeveloped countries.  </a:t>
            </a:r>
            <a:r>
              <a:rPr lang="en-US" dirty="0" smtClean="0"/>
              <a:t>Insulating a national economy from the global economy can be helpful.</a:t>
            </a:r>
          </a:p>
          <a:p>
            <a:r>
              <a:rPr lang="en-US" dirty="0" smtClean="0">
                <a:hlinkClick r:id="rId2" tooltip="Financial crisis"/>
              </a:rPr>
              <a:t>The Asian financial </a:t>
            </a:r>
            <a:r>
              <a:rPr lang="en-US" dirty="0">
                <a:hlinkClick r:id="rId2" tooltip="Financial crisis"/>
              </a:rPr>
              <a:t>crisis</a:t>
            </a:r>
            <a:r>
              <a:rPr lang="en-US" dirty="0"/>
              <a:t> </a:t>
            </a:r>
            <a:r>
              <a:rPr lang="en-US" dirty="0" smtClean="0"/>
              <a:t>in East and Southeast Asia began in </a:t>
            </a:r>
            <a:r>
              <a:rPr lang="en-US" dirty="0"/>
              <a:t>July 1997 and raised fears of a worldwide economic meltdown due to </a:t>
            </a:r>
            <a:r>
              <a:rPr lang="en-US" dirty="0">
                <a:hlinkClick r:id="rId3" tooltip="Financial contagion"/>
              </a:rPr>
              <a:t>financial contagion</a:t>
            </a:r>
            <a:r>
              <a:rPr lang="en-US" dirty="0"/>
              <a:t>. </a:t>
            </a:r>
            <a:endParaRPr lang="en-US" dirty="0" smtClean="0"/>
          </a:p>
          <a:p>
            <a:r>
              <a:rPr lang="en-US" dirty="0" smtClean="0"/>
              <a:t>The crisis was caused by hot money flowing into these countries due to the coupling to global markets. </a:t>
            </a:r>
            <a:r>
              <a:rPr lang="en-US" dirty="0"/>
              <a:t>Foreign </a:t>
            </a:r>
            <a:r>
              <a:rPr lang="en-US" dirty="0">
                <a:hlinkClick r:id="rId4" tooltip="Debt-to-GDP ratio"/>
              </a:rPr>
              <a:t>debt-to-GDP ratios</a:t>
            </a:r>
            <a:r>
              <a:rPr lang="en-US" dirty="0"/>
              <a:t> rose from 100% to 167% in the four large ASEAN economies in 1993–96, then shot up beyond 180% during the worst of the crisis. In South Korea, </a:t>
            </a:r>
            <a:r>
              <a:rPr lang="en-US" dirty="0" smtClean="0"/>
              <a:t>debt-service to export </a:t>
            </a:r>
            <a:r>
              <a:rPr lang="en-US" dirty="0"/>
              <a:t>ratios rose from 13% to 21% and then as high as 40</a:t>
            </a:r>
            <a:r>
              <a:rPr lang="en-US" dirty="0" smtClean="0"/>
              <a:t>%.</a:t>
            </a:r>
          </a:p>
          <a:p>
            <a:r>
              <a:rPr lang="en-US" dirty="0" smtClean="0"/>
              <a:t>In </a:t>
            </a:r>
            <a:r>
              <a:rPr lang="en-US" dirty="0"/>
              <a:t>Malaysia and Indonesia, </a:t>
            </a:r>
            <a:r>
              <a:rPr lang="en-US" dirty="0" smtClean="0"/>
              <a:t>"</a:t>
            </a:r>
            <a:r>
              <a:rPr lang="en-US" dirty="0" smtClean="0">
                <a:hlinkClick r:id="rId5" tooltip="Crony capitalism"/>
              </a:rPr>
              <a:t>crony capitalism</a:t>
            </a:r>
            <a:r>
              <a:rPr lang="en-US" dirty="0" smtClean="0"/>
              <a:t>" was also part of the problem.  The </a:t>
            </a:r>
            <a:r>
              <a:rPr lang="en-US" dirty="0"/>
              <a:t>short-term capital flow was expensive and often highly conditioned for quick </a:t>
            </a:r>
            <a:r>
              <a:rPr lang="en-US" dirty="0">
                <a:hlinkClick r:id="rId6" tooltip="Profit (economics)"/>
              </a:rPr>
              <a:t>profit</a:t>
            </a:r>
            <a:r>
              <a:rPr lang="en-US" dirty="0"/>
              <a:t>. Development money </a:t>
            </a:r>
            <a:r>
              <a:rPr lang="en-US" dirty="0" smtClean="0"/>
              <a:t>often went to people power.  </a:t>
            </a:r>
          </a:p>
          <a:p>
            <a:r>
              <a:rPr lang="en-US" dirty="0" smtClean="0"/>
              <a:t>Malaysia was one country that imposed </a:t>
            </a:r>
            <a:r>
              <a:rPr lang="en-US" dirty="0"/>
              <a:t>currency controls.  “The controls provided insurance against the consequences of possible further disturbances. </a:t>
            </a:r>
            <a:endParaRPr lang="en-US" dirty="0" smtClean="0"/>
          </a:p>
          <a:p>
            <a:r>
              <a:rPr lang="en-US" dirty="0" smtClean="0"/>
              <a:t>They </a:t>
            </a:r>
            <a:r>
              <a:rPr lang="en-US" dirty="0"/>
              <a:t>created a breathing space for making needed reforms, and the authorities made good use of this time, stabilizing the financial system and pushing ahead with regulatory and supervisory reform for the financial sector and capital </a:t>
            </a:r>
            <a:r>
              <a:rPr lang="en-US" dirty="0" smtClean="0"/>
              <a:t>markets.  </a:t>
            </a:r>
            <a:endParaRPr lang="en-US" dirty="0"/>
          </a:p>
        </p:txBody>
      </p:sp>
    </p:spTree>
    <p:extLst>
      <p:ext uri="{BB962C8B-B14F-4D97-AF65-F5344CB8AC3E}">
        <p14:creationId xmlns:p14="http://schemas.microsoft.com/office/powerpoint/2010/main" val="342803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Local Economic </a:t>
            </a:r>
            <a:r>
              <a:rPr lang="en-US" dirty="0" smtClean="0"/>
              <a:t>Development</a:t>
            </a:r>
            <a:endParaRPr lang="en-US" dirty="0"/>
          </a:p>
        </p:txBody>
      </p:sp>
      <p:sp>
        <p:nvSpPr>
          <p:cNvPr id="3" name="Content Placeholder 2"/>
          <p:cNvSpPr>
            <a:spLocks noGrp="1"/>
          </p:cNvSpPr>
          <p:nvPr>
            <p:ph idx="1"/>
          </p:nvPr>
        </p:nvSpPr>
        <p:spPr>
          <a:xfrm>
            <a:off x="457200" y="1143000"/>
            <a:ext cx="8229600" cy="5486400"/>
          </a:xfrm>
        </p:spPr>
        <p:txBody>
          <a:bodyPr>
            <a:normAutofit fontScale="85000" lnSpcReduction="20000"/>
          </a:bodyPr>
          <a:lstStyle/>
          <a:p>
            <a:r>
              <a:rPr lang="en-US" dirty="0" smtClean="0"/>
              <a:t>Economic </a:t>
            </a:r>
            <a:r>
              <a:rPr lang="en-US" dirty="0"/>
              <a:t>growth does </a:t>
            </a:r>
            <a:r>
              <a:rPr lang="en-US" dirty="0" smtClean="0"/>
              <a:t>not occur </a:t>
            </a:r>
            <a:r>
              <a:rPr lang="en-US" dirty="0"/>
              <a:t>simultaneously throughout a </a:t>
            </a:r>
            <a:r>
              <a:rPr lang="en-US" dirty="0" smtClean="0"/>
              <a:t>territory but </a:t>
            </a:r>
            <a:r>
              <a:rPr lang="en-US" dirty="0"/>
              <a:t>it is selective, place bound, </a:t>
            </a:r>
            <a:r>
              <a:rPr lang="en-US" dirty="0" smtClean="0"/>
              <a:t>cumulative and </a:t>
            </a:r>
            <a:r>
              <a:rPr lang="en-US" dirty="0"/>
              <a:t>therefore uneven</a:t>
            </a:r>
            <a:r>
              <a:rPr lang="en-US" dirty="0" smtClean="0"/>
              <a:t>.</a:t>
            </a:r>
          </a:p>
          <a:p>
            <a:r>
              <a:rPr lang="en-US" dirty="0" smtClean="0"/>
              <a:t>How can this problem be addressed?</a:t>
            </a:r>
          </a:p>
          <a:p>
            <a:r>
              <a:rPr lang="en-US" dirty="0" smtClean="0"/>
              <a:t>One answer is through markets.  Neoclassical economics suggests that if there are undeveloped areas in one part of the economy, resources will be directed to that location by individuals seeking to benefit from such development from other locations where there is an excess of resources.  Globalization is an example of this.</a:t>
            </a:r>
          </a:p>
          <a:p>
            <a:r>
              <a:rPr lang="en-US" dirty="0" smtClean="0"/>
              <a:t>However, there are frictions that inhibit the free movement of factors across regions.  As a result, a free market could lead to stagnation in certain areas and even possibly a worsening of the economic situation in underdeveloped areas.</a:t>
            </a:r>
          </a:p>
          <a:p>
            <a:r>
              <a:rPr lang="en-US" dirty="0" smtClean="0"/>
              <a:t>Selective Spatial Closure is a strategy that is an alternative to the use of markets.  Local Currency systems are an example of a selective spatial closure strategy.</a:t>
            </a:r>
          </a:p>
          <a:p>
            <a:r>
              <a:rPr lang="en-US" dirty="0" smtClean="0"/>
              <a:t>We look at these different ideas in the following slides.</a:t>
            </a:r>
            <a:endParaRPr lang="en-US" dirty="0"/>
          </a:p>
        </p:txBody>
      </p:sp>
    </p:spTree>
    <p:extLst>
      <p:ext uri="{BB962C8B-B14F-4D97-AF65-F5344CB8AC3E}">
        <p14:creationId xmlns:p14="http://schemas.microsoft.com/office/powerpoint/2010/main" val="2174206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Disadvantages of a National CS</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financial system </a:t>
            </a:r>
            <a:r>
              <a:rPr lang="en-US" dirty="0" smtClean="0"/>
              <a:t>often works </a:t>
            </a:r>
            <a:r>
              <a:rPr lang="en-US" dirty="0"/>
              <a:t>too </a:t>
            </a:r>
            <a:r>
              <a:rPr lang="en-US" dirty="0" smtClean="0"/>
              <a:t>well </a:t>
            </a:r>
            <a:r>
              <a:rPr lang="en-US" dirty="0"/>
              <a:t>in the sense that if infrastructure, political institutions, business-friendly policies etcetera are better in a given area and/or there is less uncertainty in a given area, then with free financial markets, money will flow to that area from areas that have worse infrastructure.  </a:t>
            </a:r>
            <a:endParaRPr lang="en-US" dirty="0" smtClean="0"/>
          </a:p>
          <a:p>
            <a:r>
              <a:rPr lang="en-US" dirty="0" smtClean="0"/>
              <a:t>If </a:t>
            </a:r>
            <a:r>
              <a:rPr lang="en-US" dirty="0"/>
              <a:t>the areas with better infrastructure are developed areas, then resources will flow there even from underdeveloped areas.  </a:t>
            </a:r>
            <a:r>
              <a:rPr lang="de-DE" dirty="0"/>
              <a:t>(Mika Nieminen, 2017 </a:t>
            </a:r>
            <a:r>
              <a:rPr lang="de-DE" u="sng" dirty="0">
                <a:hlinkClick r:id="rId2"/>
              </a:rPr>
              <a:t>https://papers.ssrn.com/sol3/papers.cfm?abstract_id=3086008</a:t>
            </a:r>
            <a:r>
              <a:rPr lang="de-DE" dirty="0"/>
              <a:t>). </a:t>
            </a:r>
            <a:endParaRPr lang="de-DE" dirty="0" smtClean="0"/>
          </a:p>
          <a:p>
            <a:r>
              <a:rPr lang="en-US" dirty="0" smtClean="0"/>
              <a:t>While </a:t>
            </a:r>
            <a:r>
              <a:rPr lang="en-US" dirty="0"/>
              <a:t>this </a:t>
            </a:r>
            <a:r>
              <a:rPr lang="en-US" dirty="0" smtClean="0"/>
              <a:t>does make overall sense, underdeveloped </a:t>
            </a:r>
            <a:r>
              <a:rPr lang="en-US" dirty="0"/>
              <a:t>areas will become worse and worse. </a:t>
            </a:r>
            <a:endParaRPr lang="en-US" dirty="0" smtClean="0"/>
          </a:p>
          <a:p>
            <a:r>
              <a:rPr lang="en-US" dirty="0" smtClean="0"/>
              <a:t>This </a:t>
            </a:r>
            <a:r>
              <a:rPr lang="en-US" dirty="0"/>
              <a:t>is </a:t>
            </a:r>
            <a:r>
              <a:rPr lang="en-US" dirty="0" smtClean="0"/>
              <a:t>comparable to the operation of meritocracy in </a:t>
            </a:r>
            <a:r>
              <a:rPr lang="en-US" dirty="0"/>
              <a:t>the labor market after centuries of policies that </a:t>
            </a:r>
            <a:r>
              <a:rPr lang="en-US" dirty="0" smtClean="0"/>
              <a:t>have disadvantaged certain </a:t>
            </a:r>
            <a:r>
              <a:rPr lang="en-US" dirty="0"/>
              <a:t>populations.  Such meritocratic policies will work to make it more difficult for historically underrepresented groups to break into better jobs and improve themselves.  </a:t>
            </a:r>
          </a:p>
          <a:p>
            <a:endParaRPr lang="en-US" dirty="0"/>
          </a:p>
        </p:txBody>
      </p:sp>
    </p:spTree>
    <p:extLst>
      <p:ext uri="{BB962C8B-B14F-4D97-AF65-F5344CB8AC3E}">
        <p14:creationId xmlns:p14="http://schemas.microsoft.com/office/powerpoint/2010/main" val="4148671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LCS compared to larger CS</a:t>
            </a:r>
            <a:endParaRPr lang="en-US" dirty="0"/>
          </a:p>
        </p:txBody>
      </p:sp>
      <p:sp>
        <p:nvSpPr>
          <p:cNvPr id="3" name="Content Placeholder 2"/>
          <p:cNvSpPr>
            <a:spLocks noGrp="1"/>
          </p:cNvSpPr>
          <p:nvPr>
            <p:ph idx="1"/>
          </p:nvPr>
        </p:nvSpPr>
        <p:spPr>
          <a:xfrm>
            <a:off x="457200" y="1143000"/>
            <a:ext cx="8229600" cy="5334000"/>
          </a:xfrm>
        </p:spPr>
        <p:txBody>
          <a:bodyPr>
            <a:normAutofit fontScale="92500" lnSpcReduction="10000"/>
          </a:bodyPr>
          <a:lstStyle/>
          <a:p>
            <a:r>
              <a:rPr lang="en-US" dirty="0" smtClean="0"/>
              <a:t>The advantage of having a national currency and not being part of a currency bloc (like the EU) is that if there are economic growth issues, they can be addressed not only by means of fiscal methods, but also by means of monetary methods that target the given country alone.  </a:t>
            </a:r>
          </a:p>
          <a:p>
            <a:r>
              <a:rPr lang="en-US" dirty="0" smtClean="0"/>
              <a:t>One advantage of a fractional reserve banking system is that money/credit can be created.  A local banking system means that economic activity can be stimulated by making resources available for investment within the area covered by that system and, thus, encouraging investment which would not have been otherwise undertaken.  </a:t>
            </a:r>
          </a:p>
          <a:p>
            <a:r>
              <a:rPr lang="en-US" dirty="0" smtClean="0"/>
              <a:t>A local currency system, which is part of a financial system – even in the absence of fractional reserve banking – ensures that surplus resources from the local area will be directed to deficit units within the local area.  </a:t>
            </a:r>
          </a:p>
          <a:p>
            <a:endParaRPr lang="en-US" dirty="0"/>
          </a:p>
        </p:txBody>
      </p:sp>
    </p:spTree>
    <p:extLst>
      <p:ext uri="{BB962C8B-B14F-4D97-AF65-F5344CB8AC3E}">
        <p14:creationId xmlns:p14="http://schemas.microsoft.com/office/powerpoint/2010/main" val="219145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of an LCS</a:t>
            </a: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r>
              <a:rPr lang="en-US" dirty="0" smtClean="0"/>
              <a:t>LCSs partially </a:t>
            </a:r>
            <a:r>
              <a:rPr lang="en-US" dirty="0"/>
              <a:t>de-link the </a:t>
            </a:r>
            <a:r>
              <a:rPr lang="en-US" dirty="0" smtClean="0"/>
              <a:t>local economy </a:t>
            </a:r>
            <a:r>
              <a:rPr lang="en-US" dirty="0"/>
              <a:t>from the global </a:t>
            </a:r>
            <a:r>
              <a:rPr lang="en-US" dirty="0" smtClean="0"/>
              <a:t>system.</a:t>
            </a:r>
          </a:p>
          <a:p>
            <a:r>
              <a:rPr lang="en-US" dirty="0" smtClean="0"/>
              <a:t>Resources do not leave </a:t>
            </a:r>
            <a:r>
              <a:rPr lang="en-US" dirty="0"/>
              <a:t>the </a:t>
            </a:r>
            <a:r>
              <a:rPr lang="en-US" dirty="0" smtClean="0"/>
              <a:t>local network </a:t>
            </a:r>
            <a:r>
              <a:rPr lang="en-US" dirty="0"/>
              <a:t>where they are accepted as means </a:t>
            </a:r>
            <a:r>
              <a:rPr lang="en-US" dirty="0" smtClean="0"/>
              <a:t>of payment</a:t>
            </a:r>
            <a:r>
              <a:rPr lang="en-US" dirty="0"/>
              <a:t>, creating some kind of insulation </a:t>
            </a:r>
            <a:r>
              <a:rPr lang="en-US" dirty="0" smtClean="0"/>
              <a:t>of the </a:t>
            </a:r>
            <a:r>
              <a:rPr lang="en-US" dirty="0"/>
              <a:t>local market from the swings of </a:t>
            </a:r>
            <a:r>
              <a:rPr lang="en-US" dirty="0" smtClean="0"/>
              <a:t>globalization. </a:t>
            </a:r>
          </a:p>
          <a:p>
            <a:r>
              <a:rPr lang="en-US" dirty="0" smtClean="0"/>
              <a:t>Centralized </a:t>
            </a:r>
            <a:r>
              <a:rPr lang="en-US" dirty="0"/>
              <a:t>control </a:t>
            </a:r>
            <a:r>
              <a:rPr lang="en-US" dirty="0" smtClean="0"/>
              <a:t>of the </a:t>
            </a:r>
            <a:r>
              <a:rPr lang="en-US" dirty="0"/>
              <a:t>money supply disregards gross regional </a:t>
            </a:r>
            <a:r>
              <a:rPr lang="en-US" dirty="0" smtClean="0"/>
              <a:t>discrepancies; LCSs can act as </a:t>
            </a:r>
            <a:r>
              <a:rPr lang="en-US" dirty="0"/>
              <a:t>a </a:t>
            </a:r>
            <a:r>
              <a:rPr lang="en-US" dirty="0" smtClean="0"/>
              <a:t>mechanism to </a:t>
            </a:r>
            <a:r>
              <a:rPr lang="en-US" dirty="0"/>
              <a:t>fine tune local liquidity needs</a:t>
            </a:r>
            <a:r>
              <a:rPr lang="en-US" dirty="0" smtClean="0"/>
              <a:t>.</a:t>
            </a:r>
          </a:p>
          <a:p>
            <a:r>
              <a:rPr lang="en-US" dirty="0"/>
              <a:t>The existence of a local currency system that has limited conversion to other currency systems means that resources are kept within a single area.  When many areas are part of a larger currency system and payment systems are available that connect different areas, money and resources can flow from one area to another. </a:t>
            </a:r>
          </a:p>
        </p:txBody>
      </p:sp>
    </p:spTree>
    <p:extLst>
      <p:ext uri="{BB962C8B-B14F-4D97-AF65-F5344CB8AC3E}">
        <p14:creationId xmlns:p14="http://schemas.microsoft.com/office/powerpoint/2010/main" val="1056845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1860"/>
            <a:ext cx="8839200" cy="758740"/>
          </a:xfrm>
        </p:spPr>
        <p:txBody>
          <a:bodyPr>
            <a:noAutofit/>
          </a:bodyPr>
          <a:lstStyle/>
          <a:p>
            <a:r>
              <a:rPr lang="en-US" sz="3800" dirty="0" smtClean="0"/>
              <a:t>Financial Autonomy and Local Development</a:t>
            </a:r>
            <a:endParaRPr lang="en-US" sz="3800" dirty="0"/>
          </a:p>
        </p:txBody>
      </p:sp>
      <p:sp>
        <p:nvSpPr>
          <p:cNvPr id="3" name="Content Placeholder 2"/>
          <p:cNvSpPr>
            <a:spLocks noGrp="1"/>
          </p:cNvSpPr>
          <p:nvPr>
            <p:ph idx="1"/>
          </p:nvPr>
        </p:nvSpPr>
        <p:spPr/>
        <p:txBody>
          <a:bodyPr>
            <a:normAutofit fontScale="92500"/>
          </a:bodyPr>
          <a:lstStyle/>
          <a:p>
            <a:r>
              <a:rPr lang="en-US" dirty="0"/>
              <a:t>Financial autonomy can be valuable, if it is properly utilized</a:t>
            </a:r>
            <a:r>
              <a:rPr lang="en-US" dirty="0" smtClean="0"/>
              <a:t>.</a:t>
            </a:r>
          </a:p>
          <a:p>
            <a:r>
              <a:rPr lang="en-US" dirty="0" smtClean="0"/>
              <a:t>If </a:t>
            </a:r>
            <a:r>
              <a:rPr lang="en-US" dirty="0"/>
              <a:t>resources move to developed countries in the world or to developed regions in the same country, there may be an increase in overall wealth (in a Pareto-optimal sense</a:t>
            </a:r>
            <a:r>
              <a:rPr lang="en-US" dirty="0" smtClean="0"/>
              <a:t>).</a:t>
            </a:r>
          </a:p>
          <a:p>
            <a:r>
              <a:rPr lang="en-US" dirty="0" smtClean="0"/>
              <a:t>However, given </a:t>
            </a:r>
            <a:r>
              <a:rPr lang="en-US" dirty="0"/>
              <a:t>that redistribution will not </a:t>
            </a:r>
            <a:r>
              <a:rPr lang="en-US" dirty="0" smtClean="0"/>
              <a:t>necessarily occur</a:t>
            </a:r>
            <a:r>
              <a:rPr lang="en-US" dirty="0"/>
              <a:t>, </a:t>
            </a:r>
            <a:r>
              <a:rPr lang="en-US" dirty="0" smtClean="0"/>
              <a:t>individuals </a:t>
            </a:r>
            <a:r>
              <a:rPr lang="en-US" dirty="0"/>
              <a:t>and business in </a:t>
            </a:r>
            <a:r>
              <a:rPr lang="en-US" dirty="0" smtClean="0"/>
              <a:t>distressed local economies </a:t>
            </a:r>
            <a:r>
              <a:rPr lang="en-US" dirty="0"/>
              <a:t>will be hurt.  </a:t>
            </a:r>
            <a:endParaRPr lang="en-US" dirty="0" smtClean="0"/>
          </a:p>
          <a:p>
            <a:r>
              <a:rPr lang="en-US" dirty="0" smtClean="0"/>
              <a:t>This </a:t>
            </a:r>
            <a:r>
              <a:rPr lang="en-US" dirty="0"/>
              <a:t>is where local currency systems can help.  This is part of a broader strategy of Selective Spatial Closure promoted by Walter </a:t>
            </a:r>
            <a:r>
              <a:rPr lang="en-US" dirty="0" err="1"/>
              <a:t>Stohr</a:t>
            </a:r>
            <a:r>
              <a:rPr lang="en-US" dirty="0"/>
              <a:t> and Franz </a:t>
            </a:r>
            <a:r>
              <a:rPr lang="en-US" dirty="0" err="1"/>
              <a:t>Todtling</a:t>
            </a:r>
            <a:r>
              <a:rPr lang="en-US" dirty="0" smtClean="0"/>
              <a:t>.</a:t>
            </a:r>
          </a:p>
          <a:p>
            <a:r>
              <a:rPr lang="en-US" dirty="0"/>
              <a:t>We now look at the operation of a system of LCSs in Argentina</a:t>
            </a:r>
            <a:r>
              <a:rPr lang="en-US" dirty="0" smtClean="0"/>
              <a:t>.</a:t>
            </a:r>
            <a:endParaRPr lang="en-US" dirty="0"/>
          </a:p>
          <a:p>
            <a:endParaRPr lang="en-US" dirty="0"/>
          </a:p>
        </p:txBody>
      </p:sp>
    </p:spTree>
    <p:extLst>
      <p:ext uri="{BB962C8B-B14F-4D97-AF65-F5344CB8AC3E}">
        <p14:creationId xmlns:p14="http://schemas.microsoft.com/office/powerpoint/2010/main" val="998631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58740"/>
          </a:xfrm>
        </p:spPr>
        <p:txBody>
          <a:bodyPr>
            <a:normAutofit fontScale="90000"/>
          </a:bodyPr>
          <a:lstStyle/>
          <a:p>
            <a:r>
              <a:rPr lang="en-US" dirty="0"/>
              <a:t>Argentinian </a:t>
            </a:r>
            <a:r>
              <a:rPr lang="en-US" dirty="0" smtClean="0"/>
              <a:t>LCSs</a:t>
            </a:r>
            <a:endParaRPr lang="en-US" dirty="0"/>
          </a:p>
        </p:txBody>
      </p:sp>
      <p:sp>
        <p:nvSpPr>
          <p:cNvPr id="3" name="Content Placeholder 2"/>
          <p:cNvSpPr>
            <a:spLocks noGrp="1"/>
          </p:cNvSpPr>
          <p:nvPr>
            <p:ph idx="1"/>
          </p:nvPr>
        </p:nvSpPr>
        <p:spPr>
          <a:xfrm>
            <a:off x="457200" y="990600"/>
            <a:ext cx="8229600" cy="5715000"/>
          </a:xfrm>
        </p:spPr>
        <p:txBody>
          <a:bodyPr>
            <a:normAutofit fontScale="77500" lnSpcReduction="20000"/>
          </a:bodyPr>
          <a:lstStyle/>
          <a:p>
            <a:r>
              <a:rPr lang="en-US" dirty="0" smtClean="0"/>
              <a:t>The </a:t>
            </a:r>
            <a:r>
              <a:rPr lang="en-US" dirty="0"/>
              <a:t>first LCS was started in Argentina in 1995 with 25 participants under the name Club de </a:t>
            </a:r>
            <a:r>
              <a:rPr lang="en-US" dirty="0" err="1"/>
              <a:t>Trueque</a:t>
            </a:r>
            <a:r>
              <a:rPr lang="en-US" dirty="0"/>
              <a:t> (CT, barter club).</a:t>
            </a:r>
          </a:p>
          <a:p>
            <a:r>
              <a:rPr lang="en-US" dirty="0" err="1"/>
              <a:t>Clubes</a:t>
            </a:r>
            <a:r>
              <a:rPr lang="en-US" dirty="0"/>
              <a:t> de </a:t>
            </a:r>
            <a:r>
              <a:rPr lang="en-US" dirty="0" err="1"/>
              <a:t>trueque</a:t>
            </a:r>
            <a:r>
              <a:rPr lang="en-US" dirty="0"/>
              <a:t> started with barter.  The original goal was to make use of idle resources such as the forced free time of the unemployed, unproductive plots of land in the neighborhood, and a variety of skills with no demand in the market</a:t>
            </a:r>
            <a:r>
              <a:rPr lang="en-US" dirty="0" smtClean="0"/>
              <a:t>.</a:t>
            </a:r>
          </a:p>
          <a:p>
            <a:r>
              <a:rPr lang="en-US" dirty="0" smtClean="0"/>
              <a:t>For example, a person might have excess food and require help with her garden.  She might not have the money to hire a gardener and the food that she has might not fetch enough on the market.  Similarly the wages for a gardener might not be enough to buy food.  So there is a potential for trade.</a:t>
            </a:r>
            <a:endParaRPr lang="en-US" dirty="0"/>
          </a:p>
          <a:p>
            <a:r>
              <a:rPr lang="en-US" dirty="0" smtClean="0"/>
              <a:t>However, double </a:t>
            </a:r>
            <a:r>
              <a:rPr lang="en-US" dirty="0"/>
              <a:t>coincidences of wants and offers are unlikely, transactions were denominated in </a:t>
            </a:r>
            <a:r>
              <a:rPr lang="en-US" dirty="0" err="1"/>
              <a:t>creditos</a:t>
            </a:r>
            <a:r>
              <a:rPr lang="en-US" dirty="0"/>
              <a:t> as unit of account equivalent to one peso. </a:t>
            </a:r>
          </a:p>
          <a:p>
            <a:r>
              <a:rPr lang="en-US" dirty="0"/>
              <a:t>In time, they started printing script to facilitate exchanges.  This effectively became a local currency with no formal system of converting to actual Argentine pesos, although individuals were free to exchange </a:t>
            </a:r>
            <a:r>
              <a:rPr lang="en-US" dirty="0" err="1"/>
              <a:t>creditos</a:t>
            </a:r>
            <a:r>
              <a:rPr lang="en-US" dirty="0"/>
              <a:t> for pesos.</a:t>
            </a:r>
          </a:p>
          <a:p>
            <a:r>
              <a:rPr lang="en-US" dirty="0"/>
              <a:t>Most groups later combined in a national network called Red de </a:t>
            </a:r>
            <a:r>
              <a:rPr lang="en-US" dirty="0" err="1"/>
              <a:t>Trueque</a:t>
            </a:r>
            <a:r>
              <a:rPr lang="en-US" dirty="0"/>
              <a:t> (Barter Network, RT) and accepted each others’ local currencies</a:t>
            </a:r>
            <a:r>
              <a:rPr lang="en-US" dirty="0" smtClean="0"/>
              <a:t>.</a:t>
            </a:r>
            <a:endParaRPr lang="en-US" dirty="0"/>
          </a:p>
        </p:txBody>
      </p:sp>
    </p:spTree>
    <p:extLst>
      <p:ext uri="{BB962C8B-B14F-4D97-AF65-F5344CB8AC3E}">
        <p14:creationId xmlns:p14="http://schemas.microsoft.com/office/powerpoint/2010/main" val="1636965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Clubes</a:t>
            </a:r>
            <a:r>
              <a:rPr lang="en-US" dirty="0"/>
              <a:t> de </a:t>
            </a:r>
            <a:r>
              <a:rPr lang="en-US" dirty="0" err="1"/>
              <a:t>Trueque</a:t>
            </a:r>
            <a:r>
              <a:rPr lang="en-US" dirty="0"/>
              <a:t> in Argentina</a:t>
            </a:r>
          </a:p>
        </p:txBody>
      </p:sp>
      <p:sp>
        <p:nvSpPr>
          <p:cNvPr id="3" name="Content Placeholder 2"/>
          <p:cNvSpPr>
            <a:spLocks noGrp="1"/>
          </p:cNvSpPr>
          <p:nvPr>
            <p:ph idx="1"/>
          </p:nvPr>
        </p:nvSpPr>
        <p:spPr/>
        <p:txBody>
          <a:bodyPr>
            <a:normAutofit fontScale="92500" lnSpcReduction="10000"/>
          </a:bodyPr>
          <a:lstStyle/>
          <a:p>
            <a:r>
              <a:rPr lang="en-US" dirty="0"/>
              <a:t>The Argentine </a:t>
            </a:r>
            <a:r>
              <a:rPr lang="en-US" dirty="0" smtClean="0"/>
              <a:t>CTs are </a:t>
            </a:r>
            <a:r>
              <a:rPr lang="en-US" dirty="0"/>
              <a:t>an attempt to reduce the negative fallout (e.g., as demand falls) </a:t>
            </a:r>
            <a:r>
              <a:rPr lang="en-US" dirty="0" smtClean="0"/>
              <a:t>and to help </a:t>
            </a:r>
            <a:r>
              <a:rPr lang="en-US" dirty="0"/>
              <a:t>regenerate the local economy, creating new enterprises, income, and employment</a:t>
            </a:r>
            <a:r>
              <a:rPr lang="en-US" dirty="0" smtClean="0"/>
              <a:t>.</a:t>
            </a:r>
          </a:p>
          <a:p>
            <a:r>
              <a:rPr lang="en-US" dirty="0"/>
              <a:t>The </a:t>
            </a:r>
            <a:r>
              <a:rPr lang="en-US" dirty="0" smtClean="0"/>
              <a:t>expansion </a:t>
            </a:r>
            <a:r>
              <a:rPr lang="en-US" dirty="0"/>
              <a:t>of CT is partly </a:t>
            </a:r>
            <a:r>
              <a:rPr lang="en-US" dirty="0" smtClean="0"/>
              <a:t>explained by </a:t>
            </a:r>
            <a:r>
              <a:rPr lang="en-US" dirty="0"/>
              <a:t>the unusual availability of idle </a:t>
            </a:r>
            <a:r>
              <a:rPr lang="en-US" dirty="0" smtClean="0"/>
              <a:t>resources following </a:t>
            </a:r>
            <a:r>
              <a:rPr lang="en-US" dirty="0"/>
              <a:t>the Mexican and </a:t>
            </a:r>
            <a:r>
              <a:rPr lang="en-US" dirty="0" smtClean="0"/>
              <a:t>Asian economic </a:t>
            </a:r>
            <a:r>
              <a:rPr lang="en-US" dirty="0"/>
              <a:t>crisis of 1995 and 1998, </a:t>
            </a:r>
            <a:r>
              <a:rPr lang="en-US" dirty="0" smtClean="0"/>
              <a:t>respectively. </a:t>
            </a:r>
          </a:p>
          <a:p>
            <a:r>
              <a:rPr lang="en-US" dirty="0" smtClean="0"/>
              <a:t>Both </a:t>
            </a:r>
            <a:r>
              <a:rPr lang="en-US" dirty="0"/>
              <a:t>crisis </a:t>
            </a:r>
            <a:r>
              <a:rPr lang="en-US" dirty="0" smtClean="0"/>
              <a:t>hit Argentina </a:t>
            </a:r>
            <a:r>
              <a:rPr lang="en-US" dirty="0"/>
              <a:t>and </a:t>
            </a:r>
            <a:r>
              <a:rPr lang="en-US" dirty="0" smtClean="0"/>
              <a:t>caused the </a:t>
            </a:r>
            <a:r>
              <a:rPr lang="en-US" dirty="0"/>
              <a:t>1999–2002 </a:t>
            </a:r>
            <a:r>
              <a:rPr lang="en-US" dirty="0" smtClean="0"/>
              <a:t>meltdown that </a:t>
            </a:r>
            <a:r>
              <a:rPr lang="en-US" dirty="0"/>
              <a:t>chopped off 25% of the GDP in </a:t>
            </a:r>
            <a:r>
              <a:rPr lang="en-US" dirty="0" smtClean="0"/>
              <a:t>four years</a:t>
            </a:r>
            <a:r>
              <a:rPr lang="en-US" dirty="0"/>
              <a:t>. </a:t>
            </a:r>
            <a:endParaRPr lang="en-US" dirty="0" smtClean="0"/>
          </a:p>
          <a:p>
            <a:r>
              <a:rPr lang="en-US" dirty="0" smtClean="0"/>
              <a:t>During </a:t>
            </a:r>
            <a:r>
              <a:rPr lang="en-US" dirty="0"/>
              <a:t>1996–98 and after </a:t>
            </a:r>
            <a:r>
              <a:rPr lang="en-US" dirty="0" smtClean="0"/>
              <a:t>2003, there </a:t>
            </a:r>
            <a:r>
              <a:rPr lang="en-US" dirty="0"/>
              <a:t>was a strong economic recovery. </a:t>
            </a:r>
            <a:endParaRPr lang="en-US" dirty="0" smtClean="0"/>
          </a:p>
          <a:p>
            <a:r>
              <a:rPr lang="en-US" dirty="0" smtClean="0"/>
              <a:t>However, the </a:t>
            </a:r>
            <a:r>
              <a:rPr lang="en-US" dirty="0" err="1" smtClean="0"/>
              <a:t>trueques</a:t>
            </a:r>
            <a:r>
              <a:rPr lang="en-US" dirty="0" smtClean="0"/>
              <a:t> had not </a:t>
            </a:r>
            <a:r>
              <a:rPr lang="en-US" dirty="0"/>
              <a:t>disappeared </a:t>
            </a:r>
            <a:r>
              <a:rPr lang="en-US" dirty="0" smtClean="0"/>
              <a:t>in 2020 in </a:t>
            </a:r>
            <a:r>
              <a:rPr lang="en-US" dirty="0"/>
              <a:t>spite of the </a:t>
            </a:r>
            <a:r>
              <a:rPr lang="en-US" dirty="0" smtClean="0"/>
              <a:t>vigorous growth</a:t>
            </a:r>
            <a:r>
              <a:rPr lang="en-US" dirty="0"/>
              <a:t>, showing that it is not simply </a:t>
            </a:r>
            <a:r>
              <a:rPr lang="en-US" dirty="0" smtClean="0"/>
              <a:t>a phenomenon </a:t>
            </a:r>
            <a:r>
              <a:rPr lang="en-US" dirty="0"/>
              <a:t>of the crisis.</a:t>
            </a:r>
          </a:p>
          <a:p>
            <a:endParaRPr lang="en-US" dirty="0"/>
          </a:p>
        </p:txBody>
      </p:sp>
    </p:spTree>
    <p:extLst>
      <p:ext uri="{BB962C8B-B14F-4D97-AF65-F5344CB8AC3E}">
        <p14:creationId xmlns:p14="http://schemas.microsoft.com/office/powerpoint/2010/main" val="3061670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1860"/>
            <a:ext cx="8077200" cy="758740"/>
          </a:xfrm>
        </p:spPr>
        <p:txBody>
          <a:bodyPr>
            <a:normAutofit fontScale="90000"/>
          </a:bodyPr>
          <a:lstStyle/>
          <a:p>
            <a:r>
              <a:rPr lang="en-US" dirty="0" smtClean="0"/>
              <a:t>Argentinian CTs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RT was a collection of local CT </a:t>
            </a:r>
            <a:r>
              <a:rPr lang="en-US" dirty="0" smtClean="0"/>
              <a:t>grouped in </a:t>
            </a:r>
            <a:r>
              <a:rPr lang="en-US" dirty="0"/>
              <a:t>various </a:t>
            </a:r>
            <a:r>
              <a:rPr lang="en-US" dirty="0" smtClean="0"/>
              <a:t>sub-networks.</a:t>
            </a:r>
          </a:p>
          <a:p>
            <a:r>
              <a:rPr lang="en-US" dirty="0"/>
              <a:t>The RT </a:t>
            </a:r>
            <a:r>
              <a:rPr lang="en-US" dirty="0" smtClean="0"/>
              <a:t>had a max of 4,700 CTs, </a:t>
            </a:r>
            <a:r>
              <a:rPr lang="en-US" dirty="0"/>
              <a:t>with a broad variety of modalities, scale, scope, resources, and political </a:t>
            </a:r>
            <a:r>
              <a:rPr lang="en-US" dirty="0" smtClean="0"/>
              <a:t>visions.</a:t>
            </a:r>
          </a:p>
          <a:p>
            <a:r>
              <a:rPr lang="en-US" dirty="0" smtClean="0"/>
              <a:t>The </a:t>
            </a:r>
            <a:r>
              <a:rPr lang="en-US" dirty="0"/>
              <a:t>largest CT visited received up to 600 participants and the smallest ones had just 20 members. </a:t>
            </a:r>
            <a:endParaRPr lang="en-US" dirty="0" smtClean="0"/>
          </a:p>
          <a:p>
            <a:r>
              <a:rPr lang="en-US" dirty="0" smtClean="0"/>
              <a:t>The </a:t>
            </a:r>
            <a:r>
              <a:rPr lang="en-US" dirty="0"/>
              <a:t>average level of transactions was 35 pesos per capita per market day, ranging from </a:t>
            </a:r>
            <a:r>
              <a:rPr lang="en-US" dirty="0" smtClean="0"/>
              <a:t>56 </a:t>
            </a:r>
            <a:r>
              <a:rPr lang="en-US" dirty="0"/>
              <a:t>to </a:t>
            </a:r>
            <a:r>
              <a:rPr lang="en-US" smtClean="0"/>
              <a:t>13 pesos. </a:t>
            </a:r>
            <a:endParaRPr lang="en-US" dirty="0" smtClean="0"/>
          </a:p>
          <a:p>
            <a:r>
              <a:rPr lang="en-US" dirty="0" smtClean="0"/>
              <a:t>Of the members, </a:t>
            </a:r>
            <a:r>
              <a:rPr lang="en-US" dirty="0"/>
              <a:t>85% were women, 45% were aged between 46 and 65 years, 43% </a:t>
            </a:r>
            <a:r>
              <a:rPr lang="en-US" dirty="0" smtClean="0"/>
              <a:t>lived </a:t>
            </a:r>
            <a:r>
              <a:rPr lang="en-US" dirty="0"/>
              <a:t>in households composed of three to four members, 66% enjoy homeownership. </a:t>
            </a:r>
            <a:endParaRPr lang="en-US" dirty="0" smtClean="0"/>
          </a:p>
          <a:p>
            <a:r>
              <a:rPr lang="en-US" dirty="0" smtClean="0"/>
              <a:t>As far as formal </a:t>
            </a:r>
            <a:r>
              <a:rPr lang="en-US" dirty="0"/>
              <a:t>education, 35% </a:t>
            </a:r>
            <a:r>
              <a:rPr lang="en-US" dirty="0" smtClean="0"/>
              <a:t>had seven </a:t>
            </a:r>
            <a:r>
              <a:rPr lang="en-US" dirty="0"/>
              <a:t>years of formal schooling (complete primary school), 17% </a:t>
            </a:r>
            <a:r>
              <a:rPr lang="en-US" dirty="0" smtClean="0"/>
              <a:t>had </a:t>
            </a:r>
            <a:r>
              <a:rPr lang="en-US" dirty="0"/>
              <a:t>twelve years of formal schooling (complete secondary school) and another 17% started the secondary school but did not finish it. </a:t>
            </a:r>
          </a:p>
          <a:p>
            <a:endParaRPr lang="en-US" dirty="0" smtClean="0"/>
          </a:p>
          <a:p>
            <a:endParaRPr lang="en-US" dirty="0"/>
          </a:p>
        </p:txBody>
      </p:sp>
    </p:spTree>
    <p:extLst>
      <p:ext uri="{BB962C8B-B14F-4D97-AF65-F5344CB8AC3E}">
        <p14:creationId xmlns:p14="http://schemas.microsoft.com/office/powerpoint/2010/main" val="1368106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1860"/>
            <a:ext cx="8229600" cy="606340"/>
          </a:xfrm>
        </p:spPr>
        <p:txBody>
          <a:bodyPr>
            <a:normAutofit fontScale="90000"/>
          </a:bodyPr>
          <a:lstStyle/>
          <a:p>
            <a:r>
              <a:rPr lang="en-US" dirty="0" smtClean="0"/>
              <a:t>CT’s impact on the local economy</a:t>
            </a:r>
            <a:endParaRPr lang="en-US" dirty="0"/>
          </a:p>
        </p:txBody>
      </p:sp>
      <p:sp>
        <p:nvSpPr>
          <p:cNvPr id="3" name="Content Placeholder 2"/>
          <p:cNvSpPr>
            <a:spLocks noGrp="1"/>
          </p:cNvSpPr>
          <p:nvPr>
            <p:ph idx="1"/>
          </p:nvPr>
        </p:nvSpPr>
        <p:spPr>
          <a:xfrm>
            <a:off x="457200" y="3257550"/>
            <a:ext cx="8229600" cy="3143250"/>
          </a:xfrm>
        </p:spPr>
        <p:txBody>
          <a:bodyPr>
            <a:normAutofit fontScale="92500" lnSpcReduction="20000"/>
          </a:bodyPr>
          <a:lstStyle/>
          <a:p>
            <a:r>
              <a:rPr lang="en-US" dirty="0" smtClean="0"/>
              <a:t>CT’s impact – 65% of the supply had an impact on the local economy, 28% came from production, 18% from resale, 10% was scrap that would otherwise not have been used (comparable to sales on </a:t>
            </a:r>
            <a:r>
              <a:rPr lang="en-US" dirty="0" err="1" smtClean="0"/>
              <a:t>ebay</a:t>
            </a:r>
            <a:r>
              <a:rPr lang="en-US" dirty="0" smtClean="0"/>
              <a:t>) and 9% represented excess unsold stocks.</a:t>
            </a:r>
          </a:p>
          <a:p>
            <a:r>
              <a:rPr lang="en-US" dirty="0" smtClean="0"/>
              <a:t>An LCS </a:t>
            </a:r>
            <a:r>
              <a:rPr lang="en-US" dirty="0"/>
              <a:t>promotes economic activity in the </a:t>
            </a:r>
            <a:r>
              <a:rPr lang="en-US" dirty="0" smtClean="0"/>
              <a:t>area by </a:t>
            </a:r>
            <a:r>
              <a:rPr lang="en-US" dirty="0"/>
              <a:t>increasing production, adding demand </a:t>
            </a:r>
            <a:r>
              <a:rPr lang="en-US" dirty="0" smtClean="0"/>
              <a:t>when the </a:t>
            </a:r>
            <a:r>
              <a:rPr lang="en-US" dirty="0"/>
              <a:t>regular market collapses, reducing waste </a:t>
            </a:r>
            <a:r>
              <a:rPr lang="en-US" dirty="0" smtClean="0"/>
              <a:t>to dispose </a:t>
            </a:r>
            <a:r>
              <a:rPr lang="en-US" dirty="0"/>
              <a:t>of, and providing an emergency </a:t>
            </a:r>
            <a:r>
              <a:rPr lang="en-US" dirty="0" smtClean="0"/>
              <a:t>outlet market </a:t>
            </a:r>
            <a:r>
              <a:rPr lang="en-US" dirty="0"/>
              <a:t>in a crisis. This promotes </a:t>
            </a:r>
            <a:r>
              <a:rPr lang="en-US" dirty="0" smtClean="0"/>
              <a:t>local economic development.</a:t>
            </a:r>
          </a:p>
        </p:txBody>
      </p:sp>
      <p:pic>
        <p:nvPicPr>
          <p:cNvPr id="5" name="Picture 4"/>
          <p:cNvPicPr>
            <a:picLocks noChangeAspect="1"/>
          </p:cNvPicPr>
          <p:nvPr/>
        </p:nvPicPr>
        <p:blipFill>
          <a:blip r:embed="rId2"/>
          <a:stretch>
            <a:fillRect/>
          </a:stretch>
        </p:blipFill>
        <p:spPr>
          <a:xfrm>
            <a:off x="2286000" y="762000"/>
            <a:ext cx="4308107" cy="2495550"/>
          </a:xfrm>
          <a:prstGeom prst="rect">
            <a:avLst/>
          </a:prstGeom>
        </p:spPr>
      </p:pic>
    </p:spTree>
    <p:extLst>
      <p:ext uri="{BB962C8B-B14F-4D97-AF65-F5344CB8AC3E}">
        <p14:creationId xmlns:p14="http://schemas.microsoft.com/office/powerpoint/2010/main" val="33405029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CT impact on local economy</a:t>
            </a:r>
            <a:endParaRPr lang="en-US" dirty="0"/>
          </a:p>
        </p:txBody>
      </p:sp>
      <p:sp>
        <p:nvSpPr>
          <p:cNvPr id="3" name="Content Placeholder 2"/>
          <p:cNvSpPr>
            <a:spLocks noGrp="1"/>
          </p:cNvSpPr>
          <p:nvPr>
            <p:ph idx="1"/>
          </p:nvPr>
        </p:nvSpPr>
        <p:spPr/>
        <p:txBody>
          <a:bodyPr/>
          <a:lstStyle/>
          <a:p>
            <a:r>
              <a:rPr lang="en-US" dirty="0"/>
              <a:t>The Trueque </a:t>
            </a:r>
            <a:r>
              <a:rPr lang="en-US" dirty="0" smtClean="0"/>
              <a:t>enhanced local </a:t>
            </a:r>
            <a:r>
              <a:rPr lang="en-US" dirty="0"/>
              <a:t>production and consumption, </a:t>
            </a:r>
            <a:r>
              <a:rPr lang="en-US" dirty="0" smtClean="0"/>
              <a:t>generating an </a:t>
            </a:r>
            <a:r>
              <a:rPr lang="en-US" dirty="0"/>
              <a:t>income in local money until </a:t>
            </a:r>
            <a:r>
              <a:rPr lang="en-US" dirty="0" smtClean="0"/>
              <a:t>participants could </a:t>
            </a:r>
            <a:r>
              <a:rPr lang="en-US" dirty="0"/>
              <a:t>re-enter employment</a:t>
            </a:r>
            <a:r>
              <a:rPr lang="en-US" dirty="0" smtClean="0"/>
              <a:t>.</a:t>
            </a:r>
          </a:p>
          <a:p>
            <a:r>
              <a:rPr lang="en-US" dirty="0" smtClean="0"/>
              <a:t>The </a:t>
            </a:r>
            <a:r>
              <a:rPr lang="en-US" dirty="0"/>
              <a:t>individuals who attended the </a:t>
            </a:r>
            <a:r>
              <a:rPr lang="en-US" dirty="0" smtClean="0"/>
              <a:t>local currency </a:t>
            </a:r>
            <a:r>
              <a:rPr lang="en-US" dirty="0"/>
              <a:t>system cannot be counted as </a:t>
            </a:r>
            <a:r>
              <a:rPr lang="en-US" dirty="0" smtClean="0"/>
              <a:t>the poorest </a:t>
            </a:r>
            <a:r>
              <a:rPr lang="en-US" dirty="0"/>
              <a:t>of the poor, but rather as those </a:t>
            </a:r>
            <a:r>
              <a:rPr lang="en-US" dirty="0" smtClean="0"/>
              <a:t>whose expenses </a:t>
            </a:r>
            <a:r>
              <a:rPr lang="en-US" dirty="0"/>
              <a:t>cannot be covered in the regular economy</a:t>
            </a:r>
            <a:r>
              <a:rPr lang="en-US" dirty="0" smtClean="0"/>
              <a:t>. </a:t>
            </a:r>
          </a:p>
          <a:p>
            <a:r>
              <a:rPr lang="en-US" dirty="0" smtClean="0"/>
              <a:t>The </a:t>
            </a:r>
            <a:r>
              <a:rPr lang="en-US" dirty="0"/>
              <a:t>activities in the CT clearly held a </a:t>
            </a:r>
            <a:r>
              <a:rPr lang="en-US" dirty="0" smtClean="0"/>
              <a:t>position as </a:t>
            </a:r>
            <a:r>
              <a:rPr lang="en-US" dirty="0"/>
              <a:t>secondary or complementary source </a:t>
            </a:r>
            <a:r>
              <a:rPr lang="en-US" dirty="0" smtClean="0"/>
              <a:t>of income.</a:t>
            </a:r>
          </a:p>
          <a:p>
            <a:r>
              <a:rPr lang="en-US" dirty="0" smtClean="0"/>
              <a:t>The local economies were open systems, but the CTs created partially closed systems that were also open to the local monetary economy.</a:t>
            </a:r>
            <a:endParaRPr lang="en-US" dirty="0"/>
          </a:p>
        </p:txBody>
      </p:sp>
    </p:spTree>
    <p:extLst>
      <p:ext uri="{BB962C8B-B14F-4D97-AF65-F5344CB8AC3E}">
        <p14:creationId xmlns:p14="http://schemas.microsoft.com/office/powerpoint/2010/main" val="2887137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CT impact on local economy</a:t>
            </a:r>
            <a:endParaRPr lang="en-US" dirty="0"/>
          </a:p>
        </p:txBody>
      </p:sp>
      <p:sp>
        <p:nvSpPr>
          <p:cNvPr id="3" name="Content Placeholder 2"/>
          <p:cNvSpPr>
            <a:spLocks noGrp="1"/>
          </p:cNvSpPr>
          <p:nvPr>
            <p:ph idx="1"/>
          </p:nvPr>
        </p:nvSpPr>
        <p:spPr>
          <a:xfrm>
            <a:off x="457200" y="3657600"/>
            <a:ext cx="8229600" cy="3048000"/>
          </a:xfrm>
        </p:spPr>
        <p:txBody>
          <a:bodyPr>
            <a:normAutofit fontScale="85000" lnSpcReduction="20000"/>
          </a:bodyPr>
          <a:lstStyle/>
          <a:p>
            <a:r>
              <a:rPr lang="en-US" dirty="0" smtClean="0"/>
              <a:t>The </a:t>
            </a:r>
            <a:r>
              <a:rPr lang="en-US" dirty="0"/>
              <a:t>CT was </a:t>
            </a:r>
            <a:r>
              <a:rPr lang="en-US" dirty="0" smtClean="0"/>
              <a:t>crucial in providing </a:t>
            </a:r>
            <a:r>
              <a:rPr lang="en-US" dirty="0"/>
              <a:t>a livelihood to more than half </a:t>
            </a:r>
            <a:r>
              <a:rPr lang="en-US" dirty="0" smtClean="0"/>
              <a:t>of its participants at </a:t>
            </a:r>
            <a:r>
              <a:rPr lang="en-US" dirty="0"/>
              <a:t>a time when the regular economy </a:t>
            </a:r>
            <a:r>
              <a:rPr lang="en-US" dirty="0" smtClean="0"/>
              <a:t>left many </a:t>
            </a:r>
            <a:r>
              <a:rPr lang="en-US" dirty="0"/>
              <a:t>without a regular income</a:t>
            </a:r>
            <a:r>
              <a:rPr lang="en-US" dirty="0" smtClean="0"/>
              <a:t>.</a:t>
            </a:r>
          </a:p>
          <a:p>
            <a:r>
              <a:rPr lang="en-US" dirty="0" smtClean="0"/>
              <a:t>LCSs protect local </a:t>
            </a:r>
            <a:r>
              <a:rPr lang="en-US" dirty="0"/>
              <a:t>economic activity and up to a certain </a:t>
            </a:r>
            <a:r>
              <a:rPr lang="en-US" dirty="0" smtClean="0"/>
              <a:t>extent reduce </a:t>
            </a:r>
            <a:r>
              <a:rPr lang="en-US" dirty="0"/>
              <a:t>the exposure of the local </a:t>
            </a:r>
            <a:r>
              <a:rPr lang="en-US" dirty="0" smtClean="0"/>
              <a:t>economy to </a:t>
            </a:r>
            <a:r>
              <a:rPr lang="en-US" dirty="0"/>
              <a:t>global flows. </a:t>
            </a:r>
            <a:endParaRPr lang="en-US" dirty="0" smtClean="0"/>
          </a:p>
          <a:p>
            <a:r>
              <a:rPr lang="en-US" dirty="0" smtClean="0"/>
              <a:t>They </a:t>
            </a:r>
            <a:r>
              <a:rPr lang="en-US" dirty="0"/>
              <a:t>are a </a:t>
            </a:r>
            <a:r>
              <a:rPr lang="en-US" dirty="0" err="1"/>
              <a:t>meso</a:t>
            </a:r>
            <a:r>
              <a:rPr lang="en-US" dirty="0"/>
              <a:t>-level </a:t>
            </a:r>
            <a:r>
              <a:rPr lang="en-US" dirty="0" smtClean="0"/>
              <a:t>option for </a:t>
            </a:r>
            <a:r>
              <a:rPr lang="en-US" dirty="0"/>
              <a:t>households to diversify their income and </a:t>
            </a:r>
            <a:r>
              <a:rPr lang="en-US" dirty="0" smtClean="0"/>
              <a:t>a local </a:t>
            </a:r>
            <a:r>
              <a:rPr lang="en-US" dirty="0"/>
              <a:t>institution that mobilizes and/or </a:t>
            </a:r>
            <a:r>
              <a:rPr lang="en-US" dirty="0" smtClean="0"/>
              <a:t>redeploys idle </a:t>
            </a:r>
            <a:r>
              <a:rPr lang="en-US" dirty="0"/>
              <a:t>skills, tools, and other </a:t>
            </a:r>
            <a:r>
              <a:rPr lang="en-US" dirty="0" smtClean="0"/>
              <a:t>resources.</a:t>
            </a:r>
          </a:p>
          <a:p>
            <a:r>
              <a:rPr lang="en-US" dirty="0" smtClean="0"/>
              <a:t>However, the Argentinian LCSs were not closed off from the larger market economy.</a:t>
            </a:r>
            <a:endParaRPr lang="en-US" dirty="0"/>
          </a:p>
        </p:txBody>
      </p:sp>
      <p:pic>
        <p:nvPicPr>
          <p:cNvPr id="4" name="Picture 3"/>
          <p:cNvPicPr>
            <a:picLocks noChangeAspect="1"/>
          </p:cNvPicPr>
          <p:nvPr/>
        </p:nvPicPr>
        <p:blipFill>
          <a:blip r:embed="rId2"/>
          <a:stretch>
            <a:fillRect/>
          </a:stretch>
        </p:blipFill>
        <p:spPr>
          <a:xfrm>
            <a:off x="1752600" y="1143000"/>
            <a:ext cx="5334000" cy="2409825"/>
          </a:xfrm>
          <a:prstGeom prst="rect">
            <a:avLst/>
          </a:prstGeom>
        </p:spPr>
      </p:pic>
    </p:spTree>
    <p:extLst>
      <p:ext uri="{BB962C8B-B14F-4D97-AF65-F5344CB8AC3E}">
        <p14:creationId xmlns:p14="http://schemas.microsoft.com/office/powerpoint/2010/main" val="110254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Developmental State Theory</a:t>
            </a:r>
            <a:endParaRPr lang="en-US" dirty="0"/>
          </a:p>
        </p:txBody>
      </p:sp>
      <p:sp>
        <p:nvSpPr>
          <p:cNvPr id="3" name="Content Placeholder 2"/>
          <p:cNvSpPr>
            <a:spLocks noGrp="1"/>
          </p:cNvSpPr>
          <p:nvPr>
            <p:ph idx="1"/>
          </p:nvPr>
        </p:nvSpPr>
        <p:spPr>
          <a:xfrm>
            <a:off x="457200" y="1143000"/>
            <a:ext cx="8229600" cy="5410200"/>
          </a:xfrm>
        </p:spPr>
        <p:txBody>
          <a:bodyPr>
            <a:normAutofit fontScale="85000" lnSpcReduction="20000"/>
          </a:bodyPr>
          <a:lstStyle/>
          <a:p>
            <a:r>
              <a:rPr lang="en-US" dirty="0"/>
              <a:t>The core function of the financial system in all </a:t>
            </a:r>
            <a:r>
              <a:rPr lang="en-US" dirty="0" smtClean="0"/>
              <a:t>modern economic </a:t>
            </a:r>
            <a:r>
              <a:rPr lang="en-US" dirty="0"/>
              <a:t>systems, including with regard to the local </a:t>
            </a:r>
            <a:r>
              <a:rPr lang="en-US" dirty="0" smtClean="0"/>
              <a:t>financial system</a:t>
            </a:r>
            <a:r>
              <a:rPr lang="en-US" dirty="0"/>
              <a:t>, is to efficiently mobilize capital (e.g</a:t>
            </a:r>
            <a:r>
              <a:rPr lang="en-US" dirty="0" smtClean="0"/>
              <a:t>., through </a:t>
            </a:r>
            <a:r>
              <a:rPr lang="en-US" dirty="0"/>
              <a:t>savings, taxes) and channel this capital into </a:t>
            </a:r>
            <a:r>
              <a:rPr lang="en-US" dirty="0" smtClean="0"/>
              <a:t>the best </a:t>
            </a:r>
            <a:r>
              <a:rPr lang="en-US" dirty="0"/>
              <a:t>possible investments</a:t>
            </a:r>
            <a:r>
              <a:rPr lang="en-US" dirty="0" smtClean="0"/>
              <a:t>.</a:t>
            </a:r>
          </a:p>
          <a:p>
            <a:r>
              <a:rPr lang="en-US" dirty="0" smtClean="0"/>
              <a:t>According to the Developmental State theory, governments can improve on an unregulated financial system.  Such systems aim to support firms that are:</a:t>
            </a:r>
          </a:p>
          <a:p>
            <a:pPr lvl="1"/>
            <a:r>
              <a:rPr lang="en-US" dirty="0"/>
              <a:t>formally registered and operating according to </a:t>
            </a:r>
            <a:r>
              <a:rPr lang="en-US" dirty="0" smtClean="0"/>
              <a:t>all legal </a:t>
            </a:r>
            <a:r>
              <a:rPr lang="en-US" dirty="0"/>
              <a:t>requirements,</a:t>
            </a:r>
          </a:p>
          <a:p>
            <a:pPr lvl="1"/>
            <a:r>
              <a:rPr lang="en-US" dirty="0" smtClean="0"/>
              <a:t>operating at </a:t>
            </a:r>
            <a:r>
              <a:rPr lang="en-US" dirty="0"/>
              <a:t>or well above minimum efficient scale,</a:t>
            </a:r>
          </a:p>
          <a:p>
            <a:pPr lvl="1"/>
            <a:r>
              <a:rPr lang="en-US" dirty="0" smtClean="0"/>
              <a:t>as </a:t>
            </a:r>
            <a:r>
              <a:rPr lang="en-US" dirty="0"/>
              <a:t>much as possible operating on the </a:t>
            </a:r>
            <a:r>
              <a:rPr lang="en-US" dirty="0" smtClean="0"/>
              <a:t>technology frontier</a:t>
            </a:r>
            <a:r>
              <a:rPr lang="en-US" dirty="0"/>
              <a:t>,</a:t>
            </a:r>
          </a:p>
          <a:p>
            <a:pPr lvl="1"/>
            <a:r>
              <a:rPr lang="en-US" dirty="0" smtClean="0"/>
              <a:t>innovation </a:t>
            </a:r>
            <a:r>
              <a:rPr lang="en-US" dirty="0"/>
              <a:t>and skills-driven rather than (just) </a:t>
            </a:r>
            <a:r>
              <a:rPr lang="en-US" dirty="0" smtClean="0"/>
              <a:t>low labor </a:t>
            </a:r>
            <a:r>
              <a:rPr lang="en-US" dirty="0"/>
              <a:t>cost-driven,</a:t>
            </a:r>
          </a:p>
          <a:p>
            <a:pPr lvl="1"/>
            <a:r>
              <a:rPr lang="en-US" dirty="0"/>
              <a:t>productively </a:t>
            </a:r>
            <a:r>
              <a:rPr lang="en-US" dirty="0" smtClean="0"/>
              <a:t>interconnected </a:t>
            </a:r>
            <a:r>
              <a:rPr lang="en-US" dirty="0"/>
              <a:t>with other </a:t>
            </a:r>
            <a:r>
              <a:rPr lang="en-US" dirty="0" smtClean="0"/>
              <a:t>organizations: horizontally </a:t>
            </a:r>
            <a:r>
              <a:rPr lang="en-US" dirty="0"/>
              <a:t>– clusters, networks – and vertically </a:t>
            </a:r>
            <a:r>
              <a:rPr lang="en-US" dirty="0" smtClean="0"/>
              <a:t>– sub-contracting</a:t>
            </a:r>
            <a:r>
              <a:rPr lang="en-US" dirty="0"/>
              <a:t>, supply chains, public </a:t>
            </a:r>
            <a:r>
              <a:rPr lang="en-US" dirty="0" smtClean="0"/>
              <a:t>procurement,</a:t>
            </a:r>
            <a:endParaRPr lang="en-US" dirty="0"/>
          </a:p>
          <a:p>
            <a:pPr lvl="1"/>
            <a:r>
              <a:rPr lang="en-US" dirty="0" smtClean="0"/>
              <a:t>able </a:t>
            </a:r>
            <a:r>
              <a:rPr lang="en-US" dirty="0"/>
              <a:t>to continually facilitate the creation of </a:t>
            </a:r>
            <a:r>
              <a:rPr lang="en-US" dirty="0" smtClean="0"/>
              <a:t>new organizational </a:t>
            </a:r>
            <a:r>
              <a:rPr lang="en-US" dirty="0"/>
              <a:t>routines and capabilities.</a:t>
            </a:r>
          </a:p>
        </p:txBody>
      </p:sp>
    </p:spTree>
    <p:extLst>
      <p:ext uri="{BB962C8B-B14F-4D97-AF65-F5344CB8AC3E}">
        <p14:creationId xmlns:p14="http://schemas.microsoft.com/office/powerpoint/2010/main" val="2376503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CT participant profile</a:t>
            </a:r>
            <a:endParaRPr lang="en-US" dirty="0"/>
          </a:p>
        </p:txBody>
      </p:sp>
      <p:sp>
        <p:nvSpPr>
          <p:cNvPr id="3" name="Content Placeholder 2"/>
          <p:cNvSpPr>
            <a:spLocks noGrp="1"/>
          </p:cNvSpPr>
          <p:nvPr>
            <p:ph idx="1"/>
          </p:nvPr>
        </p:nvSpPr>
        <p:spPr>
          <a:xfrm>
            <a:off x="457200" y="3701142"/>
            <a:ext cx="8229600" cy="2775858"/>
          </a:xfrm>
        </p:spPr>
        <p:txBody>
          <a:bodyPr>
            <a:normAutofit fontScale="85000" lnSpcReduction="20000"/>
          </a:bodyPr>
          <a:lstStyle/>
          <a:p>
            <a:r>
              <a:rPr lang="en-US" dirty="0"/>
              <a:t>Local currencies supported the inclusion </a:t>
            </a:r>
            <a:r>
              <a:rPr lang="en-US" dirty="0" smtClean="0"/>
              <a:t>in local </a:t>
            </a:r>
            <a:r>
              <a:rPr lang="en-US" dirty="0"/>
              <a:t>social networks of </a:t>
            </a:r>
            <a:r>
              <a:rPr lang="en-US" dirty="0" smtClean="0"/>
              <a:t>disadvantaged groups </a:t>
            </a:r>
            <a:r>
              <a:rPr lang="en-US" dirty="0"/>
              <a:t>in the labor </a:t>
            </a:r>
            <a:r>
              <a:rPr lang="en-US" dirty="0" smtClean="0"/>
              <a:t>market, such as unemployed</a:t>
            </a:r>
            <a:r>
              <a:rPr lang="en-US" dirty="0"/>
              <a:t>, </a:t>
            </a:r>
            <a:r>
              <a:rPr lang="en-US" dirty="0" smtClean="0"/>
              <a:t>low-waged or </a:t>
            </a:r>
            <a:r>
              <a:rPr lang="en-US" dirty="0"/>
              <a:t>vulnerable employees, informal </a:t>
            </a:r>
            <a:r>
              <a:rPr lang="en-US" dirty="0" smtClean="0"/>
              <a:t>and temporary </a:t>
            </a:r>
            <a:r>
              <a:rPr lang="en-US" dirty="0"/>
              <a:t>workers, the excluded and poor</a:t>
            </a:r>
            <a:r>
              <a:rPr lang="en-US" dirty="0" smtClean="0"/>
              <a:t>, and </a:t>
            </a:r>
            <a:r>
              <a:rPr lang="en-US" dirty="0"/>
              <a:t>individuals regularly engaged in </a:t>
            </a:r>
            <a:r>
              <a:rPr lang="en-US" dirty="0" smtClean="0"/>
              <a:t>unpaid work. </a:t>
            </a:r>
          </a:p>
          <a:p>
            <a:r>
              <a:rPr lang="en-US" dirty="0"/>
              <a:t>Women were more likely to participate, matching the </a:t>
            </a:r>
            <a:r>
              <a:rPr lang="en-US" dirty="0" err="1"/>
              <a:t>trueques</a:t>
            </a:r>
            <a:r>
              <a:rPr lang="en-US" dirty="0"/>
              <a:t> with traditional household activities and hobbies.</a:t>
            </a:r>
          </a:p>
          <a:p>
            <a:r>
              <a:rPr lang="en-US" dirty="0" smtClean="0"/>
              <a:t>Such individuals were often </a:t>
            </a:r>
            <a:r>
              <a:rPr lang="en-US" dirty="0"/>
              <a:t>excluded from </a:t>
            </a:r>
            <a:r>
              <a:rPr lang="en-US" dirty="0" smtClean="0"/>
              <a:t>participating </a:t>
            </a:r>
            <a:r>
              <a:rPr lang="en-US" dirty="0"/>
              <a:t>in the </a:t>
            </a:r>
            <a:r>
              <a:rPr lang="en-US" dirty="0" smtClean="0"/>
              <a:t>regular market economy </a:t>
            </a:r>
            <a:r>
              <a:rPr lang="en-US" dirty="0"/>
              <a:t>due to lack of employment or income</a:t>
            </a:r>
            <a:r>
              <a:rPr lang="en-US" dirty="0" smtClean="0"/>
              <a:t>.</a:t>
            </a:r>
          </a:p>
        </p:txBody>
      </p:sp>
      <p:pic>
        <p:nvPicPr>
          <p:cNvPr id="4" name="Picture 3"/>
          <p:cNvPicPr>
            <a:picLocks noChangeAspect="1"/>
          </p:cNvPicPr>
          <p:nvPr/>
        </p:nvPicPr>
        <p:blipFill>
          <a:blip r:embed="rId2"/>
          <a:stretch>
            <a:fillRect/>
          </a:stretch>
        </p:blipFill>
        <p:spPr>
          <a:xfrm>
            <a:off x="2438400" y="1015093"/>
            <a:ext cx="4267200" cy="2686050"/>
          </a:xfrm>
          <a:prstGeom prst="rect">
            <a:avLst/>
          </a:prstGeom>
        </p:spPr>
      </p:pic>
    </p:spTree>
    <p:extLst>
      <p:ext uri="{BB962C8B-B14F-4D97-AF65-F5344CB8AC3E}">
        <p14:creationId xmlns:p14="http://schemas.microsoft.com/office/powerpoint/2010/main" val="3638581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Integration with the local economy</a:t>
            </a:r>
            <a:endParaRPr lang="en-US" dirty="0"/>
          </a:p>
        </p:txBody>
      </p:sp>
      <p:sp>
        <p:nvSpPr>
          <p:cNvPr id="3" name="Content Placeholder 2"/>
          <p:cNvSpPr>
            <a:spLocks noGrp="1"/>
          </p:cNvSpPr>
          <p:nvPr>
            <p:ph idx="1"/>
          </p:nvPr>
        </p:nvSpPr>
        <p:spPr>
          <a:xfrm>
            <a:off x="381000" y="3048000"/>
            <a:ext cx="8458200" cy="3581400"/>
          </a:xfrm>
        </p:spPr>
        <p:txBody>
          <a:bodyPr>
            <a:normAutofit fontScale="92500" lnSpcReduction="20000"/>
          </a:bodyPr>
          <a:lstStyle/>
          <a:p>
            <a:r>
              <a:rPr lang="en-US" dirty="0" smtClean="0"/>
              <a:t>The information above comes from participants still </a:t>
            </a:r>
            <a:r>
              <a:rPr lang="en-US" dirty="0"/>
              <a:t>active in the </a:t>
            </a:r>
            <a:r>
              <a:rPr lang="en-US" dirty="0" err="1"/>
              <a:t>Trueque</a:t>
            </a:r>
            <a:r>
              <a:rPr lang="en-US" dirty="0"/>
              <a:t> who </a:t>
            </a:r>
            <a:r>
              <a:rPr lang="en-US" dirty="0" smtClean="0"/>
              <a:t>were selling </a:t>
            </a:r>
            <a:r>
              <a:rPr lang="en-US" dirty="0"/>
              <a:t>the same goods or service in </a:t>
            </a:r>
            <a:r>
              <a:rPr lang="en-US" dirty="0" smtClean="0"/>
              <a:t>regular money too; it shows that the CT was a proving ground for entering the larger economy.</a:t>
            </a:r>
          </a:p>
          <a:p>
            <a:r>
              <a:rPr lang="en-US" dirty="0" smtClean="0"/>
              <a:t>The LCS is an </a:t>
            </a:r>
            <a:r>
              <a:rPr lang="en-US" dirty="0"/>
              <a:t>incomplete economic system that </a:t>
            </a:r>
            <a:r>
              <a:rPr lang="en-US" dirty="0" smtClean="0"/>
              <a:t>pushes participants </a:t>
            </a:r>
            <a:r>
              <a:rPr lang="en-US" dirty="0"/>
              <a:t>to generate another income in </a:t>
            </a:r>
            <a:r>
              <a:rPr lang="en-US" dirty="0" smtClean="0"/>
              <a:t>regular money</a:t>
            </a:r>
            <a:r>
              <a:rPr lang="en-US" dirty="0"/>
              <a:t>. On the other hand, it showed </a:t>
            </a:r>
            <a:r>
              <a:rPr lang="en-US" dirty="0" smtClean="0"/>
              <a:t>that LCS </a:t>
            </a:r>
            <a:r>
              <a:rPr lang="en-US" dirty="0"/>
              <a:t>enhanced micro-enterprises of </a:t>
            </a:r>
            <a:r>
              <a:rPr lang="en-US" dirty="0" smtClean="0"/>
              <a:t>individuals who </a:t>
            </a:r>
            <a:r>
              <a:rPr lang="en-US" dirty="0"/>
              <a:t>would probably not have tried it </a:t>
            </a:r>
            <a:r>
              <a:rPr lang="en-US" dirty="0" smtClean="0"/>
              <a:t>otherwise (</a:t>
            </a:r>
            <a:r>
              <a:rPr lang="en-US" dirty="0"/>
              <a:t>e.g., women doing only unpaid housework</a:t>
            </a:r>
            <a:r>
              <a:rPr lang="en-US" dirty="0" smtClean="0"/>
              <a:t>).</a:t>
            </a:r>
          </a:p>
          <a:p>
            <a:r>
              <a:rPr lang="en-US" dirty="0" smtClean="0"/>
              <a:t>It improves </a:t>
            </a:r>
            <a:r>
              <a:rPr lang="en-US" dirty="0"/>
              <a:t>livelihood </a:t>
            </a:r>
            <a:r>
              <a:rPr lang="en-US" dirty="0" smtClean="0"/>
              <a:t>and reduces </a:t>
            </a:r>
            <a:r>
              <a:rPr lang="en-US" dirty="0"/>
              <a:t>poverty and vulnerability by </a:t>
            </a:r>
            <a:r>
              <a:rPr lang="en-US" dirty="0" smtClean="0"/>
              <a:t>diversifying income sources</a:t>
            </a:r>
            <a:r>
              <a:rPr lang="en-US" dirty="0"/>
              <a:t>.</a:t>
            </a:r>
          </a:p>
        </p:txBody>
      </p:sp>
      <p:pic>
        <p:nvPicPr>
          <p:cNvPr id="4" name="Picture 3"/>
          <p:cNvPicPr>
            <a:picLocks noChangeAspect="1"/>
          </p:cNvPicPr>
          <p:nvPr/>
        </p:nvPicPr>
        <p:blipFill>
          <a:blip r:embed="rId2"/>
          <a:stretch>
            <a:fillRect/>
          </a:stretch>
        </p:blipFill>
        <p:spPr>
          <a:xfrm>
            <a:off x="2438400" y="914400"/>
            <a:ext cx="3584492" cy="2022021"/>
          </a:xfrm>
          <a:prstGeom prst="rect">
            <a:avLst/>
          </a:prstGeom>
        </p:spPr>
      </p:pic>
    </p:spTree>
    <p:extLst>
      <p:ext uri="{BB962C8B-B14F-4D97-AF65-F5344CB8AC3E}">
        <p14:creationId xmlns:p14="http://schemas.microsoft.com/office/powerpoint/2010/main" val="9312369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1860"/>
            <a:ext cx="8077200" cy="758740"/>
          </a:xfrm>
        </p:spPr>
        <p:txBody>
          <a:bodyPr>
            <a:normAutofit fontScale="90000"/>
          </a:bodyPr>
          <a:lstStyle/>
          <a:p>
            <a:r>
              <a:rPr lang="en-US" dirty="0" smtClean="0"/>
              <a:t>Problems with LCSs</a:t>
            </a:r>
            <a:endParaRPr lang="en-US" dirty="0"/>
          </a:p>
        </p:txBody>
      </p:sp>
      <p:sp>
        <p:nvSpPr>
          <p:cNvPr id="3" name="Content Placeholder 2"/>
          <p:cNvSpPr>
            <a:spLocks noGrp="1"/>
          </p:cNvSpPr>
          <p:nvPr>
            <p:ph idx="1"/>
          </p:nvPr>
        </p:nvSpPr>
        <p:spPr>
          <a:xfrm>
            <a:off x="457200" y="1143000"/>
            <a:ext cx="8382000" cy="5181600"/>
          </a:xfrm>
        </p:spPr>
        <p:txBody>
          <a:bodyPr>
            <a:normAutofit fontScale="92500" lnSpcReduction="20000"/>
          </a:bodyPr>
          <a:lstStyle/>
          <a:p>
            <a:pPr lvl="0"/>
            <a:r>
              <a:rPr lang="en-US" dirty="0" smtClean="0"/>
              <a:t>LCSs are, generally, voluntary </a:t>
            </a:r>
            <a:r>
              <a:rPr lang="en-US" dirty="0"/>
              <a:t>and it is not clear how successful they will be since not everybody will participate</a:t>
            </a:r>
            <a:r>
              <a:rPr lang="en-US" dirty="0" smtClean="0"/>
              <a:t>.  Often, the most needed persons are the least likely to participate.</a:t>
            </a:r>
            <a:endParaRPr lang="en-US" dirty="0"/>
          </a:p>
          <a:p>
            <a:pPr lvl="0"/>
            <a:r>
              <a:rPr lang="en-US" dirty="0" smtClean="0"/>
              <a:t>They may not succeed </a:t>
            </a:r>
            <a:r>
              <a:rPr lang="en-US" dirty="0"/>
              <a:t>without government aid and without government stimulus in terms of aid re </a:t>
            </a:r>
            <a:r>
              <a:rPr lang="en-US" dirty="0" smtClean="0"/>
              <a:t>skill-development.</a:t>
            </a:r>
            <a:endParaRPr lang="en-US" dirty="0"/>
          </a:p>
          <a:p>
            <a:pPr lvl="0"/>
            <a:r>
              <a:rPr lang="en-US" dirty="0"/>
              <a:t>They </a:t>
            </a:r>
            <a:r>
              <a:rPr lang="en-US" dirty="0" smtClean="0"/>
              <a:t>are likely to help in improving exchange, but less likely in stimulating new investment </a:t>
            </a:r>
            <a:r>
              <a:rPr lang="en-US" dirty="0"/>
              <a:t>and production/manufacture.</a:t>
            </a:r>
          </a:p>
          <a:p>
            <a:pPr lvl="0"/>
            <a:r>
              <a:rPr lang="en-US" dirty="0"/>
              <a:t>They are unlikely to help in directing resources to where they might be </a:t>
            </a:r>
            <a:r>
              <a:rPr lang="en-US" dirty="0" smtClean="0"/>
              <a:t>needed in the absence of an easily accessible price system.</a:t>
            </a:r>
            <a:endParaRPr lang="en-US" dirty="0"/>
          </a:p>
          <a:p>
            <a:pPr lvl="0"/>
            <a:r>
              <a:rPr lang="en-US" dirty="0"/>
              <a:t>If the problems are due to uncertainty/corruption, LCAs are likely to not be very helpful.</a:t>
            </a:r>
          </a:p>
          <a:p>
            <a:pPr lvl="0"/>
            <a:r>
              <a:rPr lang="en-US" dirty="0" smtClean="0"/>
              <a:t>There is also the possibility </a:t>
            </a:r>
            <a:r>
              <a:rPr lang="en-US" dirty="0"/>
              <a:t>of forgery of </a:t>
            </a:r>
            <a:r>
              <a:rPr lang="en-US" dirty="0" smtClean="0"/>
              <a:t>credits/local currency.</a:t>
            </a:r>
            <a:endParaRPr lang="en-US" dirty="0"/>
          </a:p>
          <a:p>
            <a:endParaRPr lang="en-US" dirty="0"/>
          </a:p>
        </p:txBody>
      </p:sp>
    </p:spTree>
    <p:extLst>
      <p:ext uri="{BB962C8B-B14F-4D97-AF65-F5344CB8AC3E}">
        <p14:creationId xmlns:p14="http://schemas.microsoft.com/office/powerpoint/2010/main" val="4275412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62000"/>
          </a:xfrm>
        </p:spPr>
        <p:txBody>
          <a:bodyPr>
            <a:normAutofit fontScale="90000"/>
          </a:bodyPr>
          <a:lstStyle/>
          <a:p>
            <a:r>
              <a:rPr lang="en-US" dirty="0" smtClean="0"/>
              <a:t>Policy Needs to complement LCSs</a:t>
            </a:r>
            <a:endParaRPr lang="en-US" dirty="0"/>
          </a:p>
        </p:txBody>
      </p:sp>
      <p:sp>
        <p:nvSpPr>
          <p:cNvPr id="3" name="Content Placeholder 2"/>
          <p:cNvSpPr>
            <a:spLocks noGrp="1"/>
          </p:cNvSpPr>
          <p:nvPr>
            <p:ph idx="1"/>
          </p:nvPr>
        </p:nvSpPr>
        <p:spPr>
          <a:xfrm>
            <a:off x="228600" y="914400"/>
            <a:ext cx="8686800" cy="5638800"/>
          </a:xfrm>
        </p:spPr>
        <p:txBody>
          <a:bodyPr>
            <a:normAutofit fontScale="77500" lnSpcReduction="20000"/>
          </a:bodyPr>
          <a:lstStyle/>
          <a:p>
            <a:r>
              <a:rPr lang="en-US" dirty="0"/>
              <a:t>P</a:t>
            </a:r>
            <a:r>
              <a:rPr lang="en-US" dirty="0" smtClean="0"/>
              <a:t>hysical </a:t>
            </a:r>
            <a:r>
              <a:rPr lang="en-US" dirty="0"/>
              <a:t>infrastructure investment, a </a:t>
            </a:r>
            <a:r>
              <a:rPr lang="en-US" dirty="0" smtClean="0"/>
              <a:t>key instrument </a:t>
            </a:r>
            <a:r>
              <a:rPr lang="en-US" dirty="0"/>
              <a:t>of regional policy, needs to </a:t>
            </a:r>
            <a:r>
              <a:rPr lang="en-US" dirty="0" smtClean="0"/>
              <a:t>be complemented </a:t>
            </a:r>
            <a:r>
              <a:rPr lang="en-US" dirty="0"/>
              <a:t>by investments in human </a:t>
            </a:r>
            <a:r>
              <a:rPr lang="en-US" dirty="0" smtClean="0"/>
              <a:t>capital, especially </a:t>
            </a:r>
            <a:r>
              <a:rPr lang="en-US" dirty="0"/>
              <a:t>local entrepreneurship in </a:t>
            </a:r>
            <a:r>
              <a:rPr lang="en-US" dirty="0" smtClean="0"/>
              <a:t>order to </a:t>
            </a:r>
            <a:r>
              <a:rPr lang="en-US" dirty="0"/>
              <a:t>seize new </a:t>
            </a:r>
            <a:r>
              <a:rPr lang="en-US" dirty="0" smtClean="0"/>
              <a:t>opportunities.</a:t>
            </a:r>
          </a:p>
          <a:p>
            <a:r>
              <a:rPr lang="en-US" dirty="0" smtClean="0"/>
              <a:t>Interregional </a:t>
            </a:r>
            <a:r>
              <a:rPr lang="en-US" dirty="0"/>
              <a:t>migration is </a:t>
            </a:r>
            <a:r>
              <a:rPr lang="en-US" dirty="0" smtClean="0"/>
              <a:t>not equilibrating</a:t>
            </a:r>
            <a:r>
              <a:rPr lang="en-US" dirty="0"/>
              <a:t>, as mainstream theory suggested</a:t>
            </a:r>
            <a:r>
              <a:rPr lang="en-US" dirty="0" smtClean="0"/>
              <a:t>, because </a:t>
            </a:r>
            <a:r>
              <a:rPr lang="en-US" dirty="0"/>
              <a:t>the most productive people </a:t>
            </a:r>
            <a:r>
              <a:rPr lang="en-US" dirty="0" smtClean="0"/>
              <a:t>migrate first</a:t>
            </a:r>
            <a:r>
              <a:rPr lang="en-US" dirty="0"/>
              <a:t>, denuding the locality of </a:t>
            </a:r>
            <a:r>
              <a:rPr lang="en-US" dirty="0" smtClean="0"/>
              <a:t>entrepreneurial capacities </a:t>
            </a:r>
            <a:r>
              <a:rPr lang="en-US" dirty="0"/>
              <a:t>and reducing its regeneration potential</a:t>
            </a:r>
            <a:r>
              <a:rPr lang="en-US" dirty="0" smtClean="0"/>
              <a:t>.</a:t>
            </a:r>
          </a:p>
          <a:p>
            <a:r>
              <a:rPr lang="en-US" dirty="0"/>
              <a:t>External investment, attracted </a:t>
            </a:r>
            <a:r>
              <a:rPr lang="en-US" dirty="0" smtClean="0"/>
              <a:t>through growth </a:t>
            </a:r>
            <a:r>
              <a:rPr lang="en-US" dirty="0"/>
              <a:t>center strategies, </a:t>
            </a:r>
            <a:r>
              <a:rPr lang="en-US" dirty="0" smtClean="0"/>
              <a:t>is likely to result </a:t>
            </a:r>
            <a:r>
              <a:rPr lang="en-US" dirty="0"/>
              <a:t>in </a:t>
            </a:r>
            <a:r>
              <a:rPr lang="en-US" dirty="0" smtClean="0"/>
              <a:t>local enclaves </a:t>
            </a:r>
            <a:r>
              <a:rPr lang="en-US" dirty="0"/>
              <a:t>(branch plants), increasing </a:t>
            </a:r>
            <a:r>
              <a:rPr lang="en-US" dirty="0" smtClean="0"/>
              <a:t>intraregional inequalities</a:t>
            </a:r>
            <a:r>
              <a:rPr lang="en-US" dirty="0"/>
              <a:t>. Therefore, this must </a:t>
            </a:r>
            <a:r>
              <a:rPr lang="en-US" dirty="0" smtClean="0"/>
              <a:t>be complemented </a:t>
            </a:r>
            <a:r>
              <a:rPr lang="en-US" dirty="0"/>
              <a:t>by policies to raise local </a:t>
            </a:r>
            <a:r>
              <a:rPr lang="en-US" dirty="0" smtClean="0"/>
              <a:t>content and </a:t>
            </a:r>
            <a:r>
              <a:rPr lang="en-US" dirty="0"/>
              <a:t>local control. The former </a:t>
            </a:r>
            <a:r>
              <a:rPr lang="en-US" dirty="0" smtClean="0"/>
              <a:t>implies the </a:t>
            </a:r>
            <a:r>
              <a:rPr lang="en-US" dirty="0"/>
              <a:t>need for raising local human </a:t>
            </a:r>
            <a:r>
              <a:rPr lang="en-US" dirty="0" smtClean="0"/>
              <a:t>capacities and </a:t>
            </a:r>
            <a:r>
              <a:rPr lang="en-US" dirty="0"/>
              <a:t>mobilizing entrepreneurship, and the </a:t>
            </a:r>
            <a:r>
              <a:rPr lang="en-US" dirty="0" smtClean="0"/>
              <a:t>latter calls </a:t>
            </a:r>
            <a:r>
              <a:rPr lang="en-US" dirty="0"/>
              <a:t>for decentralization and more </a:t>
            </a:r>
            <a:r>
              <a:rPr lang="en-US" dirty="0" smtClean="0"/>
              <a:t>local autonomy </a:t>
            </a:r>
            <a:r>
              <a:rPr lang="en-US" dirty="0"/>
              <a:t>in regional policy</a:t>
            </a:r>
            <a:r>
              <a:rPr lang="en-US" dirty="0" smtClean="0"/>
              <a:t>.</a:t>
            </a:r>
          </a:p>
          <a:p>
            <a:r>
              <a:rPr lang="en-US" dirty="0" smtClean="0"/>
              <a:t>Historically there have been examples of local economic systems such as the serf system in medieval Europe and in Russia until 1861; and the </a:t>
            </a:r>
            <a:r>
              <a:rPr lang="en-US" dirty="0" err="1" smtClean="0"/>
              <a:t>jajmani</a:t>
            </a:r>
            <a:r>
              <a:rPr lang="en-US" dirty="0" smtClean="0"/>
              <a:t> system in India.  </a:t>
            </a:r>
          </a:p>
          <a:p>
            <a:r>
              <a:rPr lang="en-US" dirty="0" smtClean="0"/>
              <a:t>These tend to be based on unequal relationships and are not viable when there is access to a market.</a:t>
            </a:r>
          </a:p>
          <a:p>
            <a:r>
              <a:rPr lang="en-US" dirty="0" smtClean="0"/>
              <a:t>The black banking system is one that tried to use the principle of social closure since the larger economy effectively extracted black wealth.  However because of insufficient autonomy, this system largely failed.</a:t>
            </a:r>
            <a:endParaRPr lang="en-US" dirty="0"/>
          </a:p>
        </p:txBody>
      </p:sp>
    </p:spTree>
    <p:extLst>
      <p:ext uri="{BB962C8B-B14F-4D97-AF65-F5344CB8AC3E}">
        <p14:creationId xmlns:p14="http://schemas.microsoft.com/office/powerpoint/2010/main" val="5685087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err="1" smtClean="0"/>
              <a:t>Jajmani</a:t>
            </a:r>
            <a:r>
              <a:rPr lang="en-US" dirty="0" smtClean="0"/>
              <a:t> system</a:t>
            </a:r>
            <a:endParaRPr lang="en-US" dirty="0"/>
          </a:p>
        </p:txBody>
      </p:sp>
      <p:sp>
        <p:nvSpPr>
          <p:cNvPr id="3" name="Content Placeholder 2"/>
          <p:cNvSpPr>
            <a:spLocks noGrp="1"/>
          </p:cNvSpPr>
          <p:nvPr>
            <p:ph idx="1"/>
          </p:nvPr>
        </p:nvSpPr>
        <p:spPr>
          <a:xfrm>
            <a:off x="228600" y="1066800"/>
            <a:ext cx="8686800" cy="5638800"/>
          </a:xfrm>
        </p:spPr>
        <p:txBody>
          <a:bodyPr>
            <a:normAutofit fontScale="85000" lnSpcReduction="20000"/>
          </a:bodyPr>
          <a:lstStyle/>
          <a:p>
            <a:r>
              <a:rPr lang="en-US" dirty="0" smtClean="0"/>
              <a:t>The </a:t>
            </a:r>
            <a:r>
              <a:rPr lang="en-US" i="1" dirty="0" err="1"/>
              <a:t>jajmani</a:t>
            </a:r>
            <a:r>
              <a:rPr lang="en-US" dirty="0"/>
              <a:t> system is a system of distribution in Indian villages whereby high-caste landowning </a:t>
            </a:r>
            <a:r>
              <a:rPr lang="en-US" dirty="0" smtClean="0"/>
              <a:t>families </a:t>
            </a:r>
            <a:r>
              <a:rPr lang="en-US" dirty="0"/>
              <a:t>called </a:t>
            </a:r>
            <a:r>
              <a:rPr lang="en-US" i="1" dirty="0" err="1"/>
              <a:t>jajman</a:t>
            </a:r>
            <a:r>
              <a:rPr lang="en-US" dirty="0" err="1"/>
              <a:t>s</a:t>
            </a:r>
            <a:r>
              <a:rPr lang="en-US" dirty="0"/>
              <a:t> are provided services and products by various lower castes such as carpenters, potters, </a:t>
            </a:r>
            <a:r>
              <a:rPr lang="en-US" dirty="0" smtClean="0"/>
              <a:t>blacksmiths</a:t>
            </a:r>
            <a:r>
              <a:rPr lang="en-US" dirty="0"/>
              <a:t>, watercarriers, sweepers, and laundrymen. </a:t>
            </a:r>
            <a:endParaRPr lang="en-US" dirty="0" smtClean="0"/>
          </a:p>
          <a:p>
            <a:r>
              <a:rPr lang="en-US" dirty="0" smtClean="0"/>
              <a:t>Purely </a:t>
            </a:r>
            <a:r>
              <a:rPr lang="en-US" dirty="0"/>
              <a:t>ritual services may be provided by </a:t>
            </a:r>
            <a:r>
              <a:rPr lang="en-US" dirty="0" smtClean="0"/>
              <a:t>Brahmin </a:t>
            </a:r>
            <a:r>
              <a:rPr lang="en-US" dirty="0"/>
              <a:t>priests and </a:t>
            </a:r>
            <a:r>
              <a:rPr lang="en-US" dirty="0" smtClean="0"/>
              <a:t>various, </a:t>
            </a:r>
            <a:r>
              <a:rPr lang="en-US" dirty="0"/>
              <a:t>and </a:t>
            </a:r>
            <a:r>
              <a:rPr lang="en-US" dirty="0" smtClean="0"/>
              <a:t>serving (lower) castes </a:t>
            </a:r>
            <a:r>
              <a:rPr lang="en-US" dirty="0"/>
              <a:t>have ceremonial and ritual duties at their </a:t>
            </a:r>
            <a:r>
              <a:rPr lang="en-US" i="1" dirty="0" err="1"/>
              <a:t>jajman</a:t>
            </a:r>
            <a:r>
              <a:rPr lang="en-US" dirty="0" err="1"/>
              <a:t>'s</a:t>
            </a:r>
            <a:r>
              <a:rPr lang="en-US" dirty="0"/>
              <a:t> births, marriages, funerals, and at some of the religious festivals. </a:t>
            </a:r>
            <a:endParaRPr lang="en-US" dirty="0" smtClean="0"/>
          </a:p>
          <a:p>
            <a:r>
              <a:rPr lang="en-US" dirty="0" smtClean="0"/>
              <a:t>Lower castes are considered able to absorb </a:t>
            </a:r>
            <a:r>
              <a:rPr lang="en-US" dirty="0"/>
              <a:t>pollution by handling clothing and other things defiled by birth or death pollution, gathering up banquet dishes after the feasts, and </a:t>
            </a:r>
            <a:r>
              <a:rPr lang="en-US" dirty="0" smtClean="0"/>
              <a:t>administering </a:t>
            </a:r>
            <a:r>
              <a:rPr lang="en-US" dirty="0"/>
              <a:t>various bodily attentions to new </a:t>
            </a:r>
            <a:r>
              <a:rPr lang="en-US" dirty="0" smtClean="0"/>
              <a:t>mothers, brides </a:t>
            </a:r>
            <a:r>
              <a:rPr lang="en-US" dirty="0"/>
              <a:t>or </a:t>
            </a:r>
            <a:r>
              <a:rPr lang="en-US" dirty="0" smtClean="0"/>
              <a:t>grooms; they provide these services.</a:t>
            </a:r>
          </a:p>
          <a:p>
            <a:r>
              <a:rPr lang="en-US" dirty="0" smtClean="0"/>
              <a:t>The </a:t>
            </a:r>
            <a:r>
              <a:rPr lang="en-US" dirty="0"/>
              <a:t>landowning </a:t>
            </a:r>
            <a:r>
              <a:rPr lang="en-US" i="1" dirty="0" err="1"/>
              <a:t>jajman</a:t>
            </a:r>
            <a:r>
              <a:rPr lang="en-US" dirty="0" err="1"/>
              <a:t>s</a:t>
            </a:r>
            <a:r>
              <a:rPr lang="en-US" dirty="0"/>
              <a:t> pay the serving castes in kind, with grain, clothing, sugar, fodder, and animal products like butter and milk</a:t>
            </a:r>
            <a:r>
              <a:rPr lang="en-US" dirty="0" smtClean="0"/>
              <a:t>.</a:t>
            </a:r>
          </a:p>
          <a:p>
            <a:r>
              <a:rPr lang="en-US" dirty="0" smtClean="0"/>
              <a:t>In </a:t>
            </a:r>
            <a:r>
              <a:rPr lang="en-US" dirty="0"/>
              <a:t>this system, the middle and lower castes either subscribe to each other's services in return for payments, or exchange services with one another.</a:t>
            </a:r>
          </a:p>
          <a:p>
            <a:endParaRPr lang="en-US" dirty="0"/>
          </a:p>
        </p:txBody>
      </p:sp>
    </p:spTree>
    <p:extLst>
      <p:ext uri="{BB962C8B-B14F-4D97-AF65-F5344CB8AC3E}">
        <p14:creationId xmlns:p14="http://schemas.microsoft.com/office/powerpoint/2010/main" val="289940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Developmental State Theory</a:t>
            </a:r>
            <a:endParaRPr lang="en-US" dirty="0"/>
          </a:p>
        </p:txBody>
      </p:sp>
      <p:sp>
        <p:nvSpPr>
          <p:cNvPr id="3" name="Content Placeholder 2"/>
          <p:cNvSpPr>
            <a:spLocks noGrp="1"/>
          </p:cNvSpPr>
          <p:nvPr>
            <p:ph idx="1"/>
          </p:nvPr>
        </p:nvSpPr>
        <p:spPr/>
        <p:txBody>
          <a:bodyPr>
            <a:normAutofit/>
          </a:bodyPr>
          <a:lstStyle/>
          <a:p>
            <a:r>
              <a:rPr lang="en-US" dirty="0"/>
              <a:t>A ‘wrong’ enterprise is </a:t>
            </a:r>
            <a:r>
              <a:rPr lang="en-US" dirty="0" smtClean="0"/>
              <a:t>loosely defined as:</a:t>
            </a:r>
          </a:p>
          <a:p>
            <a:pPr lvl="1"/>
            <a:r>
              <a:rPr lang="en-US" dirty="0" smtClean="0"/>
              <a:t>a simple microenterprise </a:t>
            </a:r>
            <a:r>
              <a:rPr lang="en-US" dirty="0"/>
              <a:t>or one-person self-employment venture,</a:t>
            </a:r>
          </a:p>
          <a:p>
            <a:pPr lvl="1"/>
            <a:r>
              <a:rPr lang="en-US" dirty="0"/>
              <a:t>it is informal, </a:t>
            </a:r>
            <a:endParaRPr lang="en-US" dirty="0" smtClean="0"/>
          </a:p>
          <a:p>
            <a:pPr lvl="1"/>
            <a:r>
              <a:rPr lang="en-US" dirty="0" smtClean="0"/>
              <a:t>it </a:t>
            </a:r>
            <a:r>
              <a:rPr lang="en-US" dirty="0"/>
              <a:t>has no functional links to other local </a:t>
            </a:r>
            <a:r>
              <a:rPr lang="en-US" dirty="0" smtClean="0"/>
              <a:t>enterprises or </a:t>
            </a:r>
            <a:r>
              <a:rPr lang="en-US" dirty="0"/>
              <a:t>to the community (e.g., taxation), </a:t>
            </a:r>
            <a:endParaRPr lang="en-US" dirty="0" smtClean="0"/>
          </a:p>
          <a:p>
            <a:pPr lvl="1"/>
            <a:r>
              <a:rPr lang="en-US" dirty="0" smtClean="0"/>
              <a:t>it operates below </a:t>
            </a:r>
            <a:r>
              <a:rPr lang="en-US" dirty="0"/>
              <a:t>minimum efficient scale, </a:t>
            </a:r>
            <a:endParaRPr lang="en-US" dirty="0" smtClean="0"/>
          </a:p>
          <a:p>
            <a:pPr lvl="1"/>
            <a:r>
              <a:rPr lang="en-US" dirty="0" smtClean="0"/>
              <a:t>it </a:t>
            </a:r>
            <a:r>
              <a:rPr lang="en-US" dirty="0"/>
              <a:t>is </a:t>
            </a:r>
            <a:r>
              <a:rPr lang="en-US" dirty="0" smtClean="0"/>
              <a:t>low/no technology based</a:t>
            </a:r>
            <a:r>
              <a:rPr lang="en-US" dirty="0"/>
              <a:t>,</a:t>
            </a:r>
          </a:p>
          <a:p>
            <a:pPr lvl="1"/>
            <a:r>
              <a:rPr lang="en-US" dirty="0"/>
              <a:t>it is driven more by low wages rather than </a:t>
            </a:r>
            <a:r>
              <a:rPr lang="en-US" dirty="0" smtClean="0"/>
              <a:t>innovation or </a:t>
            </a:r>
            <a:r>
              <a:rPr lang="en-US" dirty="0"/>
              <a:t>skills upgrading, </a:t>
            </a:r>
            <a:endParaRPr lang="en-US" dirty="0" smtClean="0"/>
          </a:p>
          <a:p>
            <a:pPr lvl="1"/>
            <a:r>
              <a:rPr lang="en-US" dirty="0" smtClean="0"/>
              <a:t>it </a:t>
            </a:r>
            <a:r>
              <a:rPr lang="en-US" dirty="0"/>
              <a:t>has almost no concern </a:t>
            </a:r>
            <a:r>
              <a:rPr lang="en-US" dirty="0" smtClean="0"/>
              <a:t>for the </a:t>
            </a:r>
            <a:r>
              <a:rPr lang="en-US" dirty="0"/>
              <a:t>environment, </a:t>
            </a:r>
            <a:endParaRPr lang="en-US" dirty="0" smtClean="0"/>
          </a:p>
          <a:p>
            <a:pPr lvl="1"/>
            <a:r>
              <a:rPr lang="en-US" dirty="0" smtClean="0"/>
              <a:t>and </a:t>
            </a:r>
            <a:r>
              <a:rPr lang="en-US" dirty="0"/>
              <a:t>it is very often petty trade-based</a:t>
            </a:r>
          </a:p>
        </p:txBody>
      </p:sp>
    </p:spTree>
    <p:extLst>
      <p:ext uri="{BB962C8B-B14F-4D97-AF65-F5344CB8AC3E}">
        <p14:creationId xmlns:p14="http://schemas.microsoft.com/office/powerpoint/2010/main" val="1450615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Solidarity Economy</a:t>
            </a:r>
            <a:endParaRPr lang="en-US" dirty="0"/>
          </a:p>
        </p:txBody>
      </p:sp>
      <p:sp>
        <p:nvSpPr>
          <p:cNvPr id="3" name="Content Placeholder 2"/>
          <p:cNvSpPr>
            <a:spLocks noGrp="1"/>
          </p:cNvSpPr>
          <p:nvPr>
            <p:ph idx="1"/>
          </p:nvPr>
        </p:nvSpPr>
        <p:spPr/>
        <p:txBody>
          <a:bodyPr>
            <a:normAutofit lnSpcReduction="10000"/>
          </a:bodyPr>
          <a:lstStyle/>
          <a:p>
            <a:r>
              <a:rPr lang="en-US" dirty="0"/>
              <a:t>Efficiency </a:t>
            </a:r>
            <a:r>
              <a:rPr lang="en-US" dirty="0" smtClean="0"/>
              <a:t>extends </a:t>
            </a:r>
            <a:r>
              <a:rPr lang="en-US" dirty="0"/>
              <a:t>to the ability to channel </a:t>
            </a:r>
            <a:r>
              <a:rPr lang="en-US" dirty="0" smtClean="0"/>
              <a:t>capital to </a:t>
            </a:r>
            <a:r>
              <a:rPr lang="en-US" dirty="0"/>
              <a:t>enterprises in those geographic regions and </a:t>
            </a:r>
            <a:r>
              <a:rPr lang="en-US" dirty="0" smtClean="0"/>
              <a:t>localities – </a:t>
            </a:r>
            <a:r>
              <a:rPr lang="en-US" dirty="0"/>
              <a:t>and individual countries, too, through </a:t>
            </a:r>
            <a:r>
              <a:rPr lang="en-US" dirty="0" smtClean="0"/>
              <a:t>multinational financial </a:t>
            </a:r>
            <a:r>
              <a:rPr lang="en-US" dirty="0"/>
              <a:t>institutions – that are trapped in an early </a:t>
            </a:r>
            <a:r>
              <a:rPr lang="en-US" dirty="0" smtClean="0"/>
              <a:t>stage of </a:t>
            </a:r>
            <a:r>
              <a:rPr lang="en-US" dirty="0"/>
              <a:t>development, one in which local savings </a:t>
            </a:r>
            <a:r>
              <a:rPr lang="en-US" dirty="0" smtClean="0"/>
              <a:t>mobilization and </a:t>
            </a:r>
            <a:r>
              <a:rPr lang="en-US" dirty="0"/>
              <a:t>primitive accumulation processes are insufficient </a:t>
            </a:r>
            <a:r>
              <a:rPr lang="en-US" dirty="0" smtClean="0"/>
              <a:t>to support </a:t>
            </a:r>
            <a:r>
              <a:rPr lang="en-US" dirty="0"/>
              <a:t>a higher level of indigenous enterprise </a:t>
            </a:r>
            <a:r>
              <a:rPr lang="en-US" dirty="0" smtClean="0"/>
              <a:t>development activity.</a:t>
            </a:r>
          </a:p>
          <a:p>
            <a:r>
              <a:rPr lang="en-US" dirty="0" smtClean="0"/>
              <a:t>Such policies have been instrumental in the economic history of many developed countries.  Examples are state development banks in China, South Korea, Taiwan and Brazil; and tariff protections in the US and Britain and other countries.</a:t>
            </a:r>
          </a:p>
        </p:txBody>
      </p:sp>
    </p:spTree>
    <p:extLst>
      <p:ext uri="{BB962C8B-B14F-4D97-AF65-F5344CB8AC3E}">
        <p14:creationId xmlns:p14="http://schemas.microsoft.com/office/powerpoint/2010/main" val="395724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Solidarity Economy</a:t>
            </a:r>
            <a:endParaRPr lang="en-US" dirty="0"/>
          </a:p>
        </p:txBody>
      </p:sp>
      <p:sp>
        <p:nvSpPr>
          <p:cNvPr id="3" name="Content Placeholder 2"/>
          <p:cNvSpPr>
            <a:spLocks noGrp="1"/>
          </p:cNvSpPr>
          <p:nvPr>
            <p:ph idx="1"/>
          </p:nvPr>
        </p:nvSpPr>
        <p:spPr/>
        <p:txBody>
          <a:bodyPr>
            <a:normAutofit lnSpcReduction="10000"/>
          </a:bodyPr>
          <a:lstStyle/>
          <a:p>
            <a:r>
              <a:rPr lang="en-US" dirty="0"/>
              <a:t>In the Solidarity Economy, the most efficient local financial system is one that promotes not just the ‘right’ type of enterprises, but also one that can prioritize the promotion of ‘social enterprises’, a form of enterprise that embodies important social development goals as well as economic efficiency ones.</a:t>
            </a:r>
          </a:p>
          <a:p>
            <a:r>
              <a:rPr lang="en-US" dirty="0" smtClean="0"/>
              <a:t>We first look at how a neoclassical laissez-faire approach has often led to undesirable outcomes and converted solidarity economy institutions into destructive forces.</a:t>
            </a:r>
          </a:p>
          <a:p>
            <a:r>
              <a:rPr lang="en-US" dirty="0" smtClean="0"/>
              <a:t>We look at two different cases:</a:t>
            </a:r>
          </a:p>
          <a:p>
            <a:pPr lvl="1"/>
            <a:r>
              <a:rPr lang="en-US" dirty="0" smtClean="0"/>
              <a:t>The Savings and Loans banks in the UK and the US</a:t>
            </a:r>
          </a:p>
          <a:p>
            <a:pPr lvl="1"/>
            <a:r>
              <a:rPr lang="en-US" dirty="0" smtClean="0"/>
              <a:t>Microcredit institutions in developing countries</a:t>
            </a:r>
          </a:p>
          <a:p>
            <a:pPr lvl="1"/>
            <a:endParaRPr lang="en-US" dirty="0"/>
          </a:p>
        </p:txBody>
      </p:sp>
    </p:spTree>
    <p:extLst>
      <p:ext uri="{BB962C8B-B14F-4D97-AF65-F5344CB8AC3E}">
        <p14:creationId xmlns:p14="http://schemas.microsoft.com/office/powerpoint/2010/main" val="3175504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Savings and Loans in the US and UK</a:t>
            </a:r>
            <a:endParaRPr lang="en-US" dirty="0"/>
          </a:p>
        </p:txBody>
      </p:sp>
      <p:sp>
        <p:nvSpPr>
          <p:cNvPr id="3" name="Content Placeholder 2"/>
          <p:cNvSpPr>
            <a:spLocks noGrp="1"/>
          </p:cNvSpPr>
          <p:nvPr>
            <p:ph idx="1"/>
          </p:nvPr>
        </p:nvSpPr>
        <p:spPr>
          <a:xfrm>
            <a:off x="457200" y="1143000"/>
            <a:ext cx="8229600" cy="5486400"/>
          </a:xfrm>
        </p:spPr>
        <p:txBody>
          <a:bodyPr>
            <a:normAutofit lnSpcReduction="10000"/>
          </a:bodyPr>
          <a:lstStyle/>
          <a:p>
            <a:r>
              <a:rPr lang="en-US" dirty="0" smtClean="0"/>
              <a:t>Savings </a:t>
            </a:r>
            <a:r>
              <a:rPr lang="en-US" dirty="0"/>
              <a:t>and loan institutions that were established from the late-1800s onwards to promote house building and purchase by the working </a:t>
            </a:r>
            <a:r>
              <a:rPr lang="en-US" dirty="0" smtClean="0"/>
              <a:t>classes.  They were often mutual institutions (owned by their customers). </a:t>
            </a:r>
          </a:p>
          <a:p>
            <a:r>
              <a:rPr lang="en-US" dirty="0" smtClean="0"/>
              <a:t>Inflation and interest </a:t>
            </a:r>
            <a:r>
              <a:rPr lang="en-US" dirty="0"/>
              <a:t>rates rose in the 1970s and early 1980s. This produced two problems for </a:t>
            </a:r>
            <a:r>
              <a:rPr lang="en-US" dirty="0" smtClean="0"/>
              <a:t>S&amp;Ls. </a:t>
            </a:r>
          </a:p>
          <a:p>
            <a:pPr lvl="1"/>
            <a:r>
              <a:rPr lang="en-US" dirty="0" smtClean="0"/>
              <a:t>the </a:t>
            </a:r>
            <a:r>
              <a:rPr lang="en-US" dirty="0"/>
              <a:t>interest rates that they could pay on deposits were set by the federal government and were substantially below what could be earned elsewhere, leading savers to withdraw their funds. </a:t>
            </a:r>
            <a:endParaRPr lang="en-US" dirty="0" smtClean="0"/>
          </a:p>
          <a:p>
            <a:pPr lvl="1"/>
            <a:r>
              <a:rPr lang="en-US" dirty="0" smtClean="0"/>
              <a:t>S&amp;Ls </a:t>
            </a:r>
            <a:r>
              <a:rPr lang="en-US" dirty="0"/>
              <a:t>primarily made long-term fixed-rate mortgages. When interest rates rose, these mortgages lost a considerable amount of value, which essentially wiped out the S&amp;L industry’s net worth</a:t>
            </a:r>
            <a:r>
              <a:rPr lang="en-US" dirty="0" smtClean="0"/>
              <a:t>.</a:t>
            </a:r>
          </a:p>
        </p:txBody>
      </p:sp>
    </p:spTree>
    <p:extLst>
      <p:ext uri="{BB962C8B-B14F-4D97-AF65-F5344CB8AC3E}">
        <p14:creationId xmlns:p14="http://schemas.microsoft.com/office/powerpoint/2010/main" val="3837357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S&amp;Ls and Deregulation</a:t>
            </a:r>
            <a:endParaRPr lang="en-US" dirty="0"/>
          </a:p>
        </p:txBody>
      </p:sp>
      <p:sp>
        <p:nvSpPr>
          <p:cNvPr id="3" name="Content Placeholder 2"/>
          <p:cNvSpPr>
            <a:spLocks noGrp="1"/>
          </p:cNvSpPr>
          <p:nvPr>
            <p:ph idx="1"/>
          </p:nvPr>
        </p:nvSpPr>
        <p:spPr/>
        <p:txBody>
          <a:bodyPr/>
          <a:lstStyle/>
          <a:p>
            <a:r>
              <a:rPr lang="en-US" dirty="0"/>
              <a:t>The </a:t>
            </a:r>
            <a:r>
              <a:rPr lang="en-US" dirty="0" smtClean="0"/>
              <a:t>free market solution to these problems that was employed was the deregulation of this sector.  </a:t>
            </a:r>
            <a:endParaRPr lang="en-US" dirty="0"/>
          </a:p>
          <a:p>
            <a:pPr lvl="1"/>
            <a:r>
              <a:rPr lang="en-US" dirty="0"/>
              <a:t>Capital standards were reduced both by legislation and by decisions taken by regulators. </a:t>
            </a:r>
          </a:p>
          <a:p>
            <a:pPr lvl="1"/>
            <a:r>
              <a:rPr lang="en-US" dirty="0">
                <a:hlinkClick r:id="rId2"/>
              </a:rPr>
              <a:t>Federally chartered S&amp;Ls followed by </a:t>
            </a:r>
            <a:r>
              <a:rPr lang="en-US" dirty="0" smtClean="0">
                <a:hlinkClick r:id="rId2"/>
              </a:rPr>
              <a:t>state chartered </a:t>
            </a:r>
            <a:r>
              <a:rPr lang="en-US" dirty="0" err="1" smtClean="0">
                <a:hlinkClick r:id="rId2"/>
              </a:rPr>
              <a:t>instiutions</a:t>
            </a:r>
            <a:r>
              <a:rPr lang="en-US" dirty="0" smtClean="0">
                <a:hlinkClick r:id="rId2"/>
              </a:rPr>
              <a:t> </a:t>
            </a:r>
            <a:r>
              <a:rPr lang="en-US" dirty="0">
                <a:hlinkClick r:id="rId2"/>
              </a:rPr>
              <a:t>were granted the authority to make new ultimately riskier loans other than residential mortgages</a:t>
            </a:r>
            <a:r>
              <a:rPr lang="en-US" dirty="0"/>
              <a:t>. </a:t>
            </a:r>
          </a:p>
          <a:p>
            <a:pPr lvl="1"/>
            <a:r>
              <a:rPr lang="en-US" dirty="0"/>
              <a:t>Managers moved to take the </a:t>
            </a:r>
            <a:r>
              <a:rPr lang="en-US" dirty="0" err="1"/>
              <a:t>mutuals</a:t>
            </a:r>
            <a:r>
              <a:rPr lang="en-US" dirty="0"/>
              <a:t> private and supposedly responsive to the operation of the market place.</a:t>
            </a:r>
          </a:p>
          <a:p>
            <a:endParaRPr lang="en-US" dirty="0"/>
          </a:p>
        </p:txBody>
      </p:sp>
    </p:spTree>
    <p:extLst>
      <p:ext uri="{BB962C8B-B14F-4D97-AF65-F5344CB8AC3E}">
        <p14:creationId xmlns:p14="http://schemas.microsoft.com/office/powerpoint/2010/main" val="1842865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results of deregulation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Since deposits were guaranteed by the FSLIC and since capital requirements were relaxed, bank managers driven by short-term profit-seeking</a:t>
            </a:r>
          </a:p>
          <a:p>
            <a:pPr lvl="1"/>
            <a:r>
              <a:rPr lang="en-US" dirty="0" smtClean="0"/>
              <a:t>Offered high interest rates to attract deposits</a:t>
            </a:r>
          </a:p>
          <a:p>
            <a:pPr lvl="1"/>
            <a:r>
              <a:rPr lang="en-US" dirty="0" smtClean="0"/>
              <a:t>Made increasingly risky loans</a:t>
            </a:r>
          </a:p>
          <a:p>
            <a:pPr lvl="1"/>
            <a:r>
              <a:rPr lang="en-US" dirty="0" smtClean="0"/>
              <a:t>Paid themselves high compensation packages</a:t>
            </a:r>
          </a:p>
          <a:p>
            <a:pPr lvl="1"/>
            <a:r>
              <a:rPr lang="en-US" dirty="0" smtClean="0"/>
              <a:t>Gave themselves and their friends soft loans.</a:t>
            </a:r>
          </a:p>
          <a:p>
            <a:r>
              <a:rPr lang="en-US" dirty="0"/>
              <a:t>Between 1986 </a:t>
            </a:r>
            <a:r>
              <a:rPr lang="en-US" dirty="0" smtClean="0"/>
              <a:t>and 1995</a:t>
            </a:r>
            <a:r>
              <a:rPr lang="en-US" dirty="0"/>
              <a:t>, more than one thousand S&amp;Ls with total </a:t>
            </a:r>
            <a:r>
              <a:rPr lang="en-US" dirty="0" smtClean="0"/>
              <a:t>assets </a:t>
            </a:r>
            <a:r>
              <a:rPr lang="en-US" dirty="0"/>
              <a:t>of over $500 billion failed, by law necessitating US </a:t>
            </a:r>
            <a:r>
              <a:rPr lang="en-US" dirty="0" smtClean="0"/>
              <a:t>government involvement </a:t>
            </a:r>
            <a:r>
              <a:rPr lang="en-US" dirty="0"/>
              <a:t>to compensate member-savers. </a:t>
            </a:r>
            <a:endParaRPr lang="en-US" dirty="0" smtClean="0"/>
          </a:p>
          <a:p>
            <a:r>
              <a:rPr lang="en-US" dirty="0" smtClean="0"/>
              <a:t>The ultimate </a:t>
            </a:r>
            <a:r>
              <a:rPr lang="en-US" dirty="0"/>
              <a:t>cost to the US taxpayer of ‘cleaning up’ the </a:t>
            </a:r>
            <a:r>
              <a:rPr lang="en-US" dirty="0" smtClean="0"/>
              <a:t>S&amp;L sector </a:t>
            </a:r>
            <a:r>
              <a:rPr lang="en-US" dirty="0"/>
              <a:t>was of the order of $124 billion, while the </a:t>
            </a:r>
            <a:r>
              <a:rPr lang="en-US" dirty="0" smtClean="0"/>
              <a:t>remaining well-managed </a:t>
            </a:r>
            <a:r>
              <a:rPr lang="en-US" dirty="0"/>
              <a:t>S&amp;Ls lost a further $29 billion having </a:t>
            </a:r>
            <a:r>
              <a:rPr lang="en-US" dirty="0" smtClean="0"/>
              <a:t>to contribute </a:t>
            </a:r>
            <a:r>
              <a:rPr lang="en-US" dirty="0"/>
              <a:t>to bailing out failed </a:t>
            </a:r>
            <a:r>
              <a:rPr lang="en-US" dirty="0" smtClean="0"/>
              <a:t>S&amp;Ls.</a:t>
            </a:r>
            <a:endParaRPr lang="en-US" dirty="0"/>
          </a:p>
        </p:txBody>
      </p:sp>
    </p:spTree>
    <p:extLst>
      <p:ext uri="{BB962C8B-B14F-4D97-AF65-F5344CB8AC3E}">
        <p14:creationId xmlns:p14="http://schemas.microsoft.com/office/powerpoint/2010/main" val="2299601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3" ma:contentTypeDescription="Create a new document." ma:contentTypeScope="" ma:versionID="0b9b530ecb6b81c140e81c3300bd0307">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1beeed5a04154245fc1551d8103b577a"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233DBF-5891-451C-8F33-749D5EC1684D}">
  <ds:schemaRefs>
    <ds:schemaRef ds:uri="http://schemas.microsoft.com/sharepoint/v3/contenttype/forms"/>
  </ds:schemaRefs>
</ds:datastoreItem>
</file>

<file path=customXml/itemProps2.xml><?xml version="1.0" encoding="utf-8"?>
<ds:datastoreItem xmlns:ds="http://schemas.openxmlformats.org/officeDocument/2006/customXml" ds:itemID="{1B70D0F3-E9D6-4EBF-B36B-748A8E2FB716}">
  <ds:schemaRefs>
    <ds:schemaRef ds:uri="http://www.w3.org/XML/1998/namespace"/>
    <ds:schemaRef ds:uri="http://purl.org/dc/dcmitype/"/>
    <ds:schemaRef ds:uri="http://schemas.microsoft.com/office/2006/documentManagement/types"/>
    <ds:schemaRef ds:uri="http://schemas.microsoft.com/office/2006/metadata/properties"/>
    <ds:schemaRef ds:uri="http://purl.org/dc/terms/"/>
    <ds:schemaRef ds:uri="9cd9834e-9656-4a9f-bc4d-b5b5e1a3e387"/>
    <ds:schemaRef ds:uri="bcb18cd9-2614-41de-a438-05e8f58d2b4e"/>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4DD14E46-FA84-4199-B8D7-06120CE57E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Flow</Template>
  <TotalTime>23636</TotalTime>
  <Words>4534</Words>
  <Application>Microsoft Office PowerPoint</Application>
  <PresentationFormat>On-screen Show (4:3)</PresentationFormat>
  <Paragraphs>210</Paragraphs>
  <Slides>34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Calibri</vt:lpstr>
      <vt:lpstr>Constantia</vt:lpstr>
      <vt:lpstr>Mangal</vt:lpstr>
      <vt:lpstr>Times New Roman</vt:lpstr>
      <vt:lpstr>Wingdings 2</vt:lpstr>
      <vt:lpstr>Flow</vt:lpstr>
      <vt:lpstr>Parallel Economic Systems</vt:lpstr>
      <vt:lpstr>Local Economic Development</vt:lpstr>
      <vt:lpstr>Developmental State Theory</vt:lpstr>
      <vt:lpstr>Developmental State Theory</vt:lpstr>
      <vt:lpstr>The Solidarity Economy</vt:lpstr>
      <vt:lpstr>The Solidarity Economy</vt:lpstr>
      <vt:lpstr>Savings and Loans in the US and UK</vt:lpstr>
      <vt:lpstr>S&amp;Ls and Deregulation</vt:lpstr>
      <vt:lpstr>The results of deregulation</vt:lpstr>
      <vt:lpstr>Failure of the Microcredit Movement</vt:lpstr>
      <vt:lpstr>Failure of the Microcredit Movement</vt:lpstr>
      <vt:lpstr>Microfinance and the Market</vt:lpstr>
      <vt:lpstr>Microfinance successes</vt:lpstr>
      <vt:lpstr>Solidarity Movement Success Stories</vt:lpstr>
      <vt:lpstr>LED Success Stories</vt:lpstr>
      <vt:lpstr>Vietnam</vt:lpstr>
      <vt:lpstr>Local Currency Systems</vt:lpstr>
      <vt:lpstr>Reasons for development of LCSs</vt:lpstr>
      <vt:lpstr>The Global North and South</vt:lpstr>
      <vt:lpstr>The Disadvantages of a National CS</vt:lpstr>
      <vt:lpstr>LCS compared to larger CS</vt:lpstr>
      <vt:lpstr>Advantages of an LCS</vt:lpstr>
      <vt:lpstr>Financial Autonomy and Local Development</vt:lpstr>
      <vt:lpstr>Argentinian LCSs</vt:lpstr>
      <vt:lpstr>Clubes de Trueque in Argentina</vt:lpstr>
      <vt:lpstr>Argentinian CTs</vt:lpstr>
      <vt:lpstr>CT’s impact on the local economy</vt:lpstr>
      <vt:lpstr>CT impact on local economy</vt:lpstr>
      <vt:lpstr>CT impact on local economy</vt:lpstr>
      <vt:lpstr>CT participant profile</vt:lpstr>
      <vt:lpstr>Integration with the local economy</vt:lpstr>
      <vt:lpstr>Problems with LCSs</vt:lpstr>
      <vt:lpstr>Policy Needs to complement LCSs</vt:lpstr>
      <vt:lpstr>The Jajmani system</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Value do Corporate Hedging Programs Create?  Assessing the Impact of Hedging on Inefficient Investment</dc:title>
  <dc:creator>P.V. Viswanath</dc:creator>
  <cp:lastModifiedBy>Viswanath, Prof. P.V.</cp:lastModifiedBy>
  <cp:revision>417</cp:revision>
  <cp:lastPrinted>2021-08-06T12:46:39Z</cp:lastPrinted>
  <dcterms:created xsi:type="dcterms:W3CDTF">2001-07-11T16:59:30Z</dcterms:created>
  <dcterms:modified xsi:type="dcterms:W3CDTF">2022-10-30T18:16:20Z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