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2" r:id="rId4"/>
  </p:sldMasterIdLst>
  <p:handoutMasterIdLst>
    <p:handoutMasterId r:id="rId33"/>
  </p:handoutMasterIdLst>
  <p:sldIdLst>
    <p:sldId id="256" r:id="rId5"/>
    <p:sldId id="259" r:id="rId6"/>
    <p:sldId id="260" r:id="rId7"/>
    <p:sldId id="278" r:id="rId8"/>
    <p:sldId id="279" r:id="rId9"/>
    <p:sldId id="261" r:id="rId10"/>
    <p:sldId id="262" r:id="rId11"/>
    <p:sldId id="264" r:id="rId12"/>
    <p:sldId id="280" r:id="rId13"/>
    <p:sldId id="281" r:id="rId14"/>
    <p:sldId id="265" r:id="rId15"/>
    <p:sldId id="266" r:id="rId16"/>
    <p:sldId id="267" r:id="rId17"/>
    <p:sldId id="282" r:id="rId18"/>
    <p:sldId id="268" r:id="rId19"/>
    <p:sldId id="269" r:id="rId20"/>
    <p:sldId id="270" r:id="rId21"/>
    <p:sldId id="271" r:id="rId22"/>
    <p:sldId id="272" r:id="rId23"/>
    <p:sldId id="273" r:id="rId24"/>
    <p:sldId id="274" r:id="rId25"/>
    <p:sldId id="275" r:id="rId26"/>
    <p:sldId id="276" r:id="rId27"/>
    <p:sldId id="277" r:id="rId28"/>
    <p:sldId id="283" r:id="rId29"/>
    <p:sldId id="258" r:id="rId30"/>
    <p:sldId id="257" r:id="rId31"/>
    <p:sldId id="284" r:id="rId32"/>
  </p:sldIdLst>
  <p:sldSz cx="12192000" cy="6858000"/>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iswanath, Prof. P.V." initials="VPP" lastIdx="1" clrIdx="0">
    <p:extLst>
      <p:ext uri="{19B8F6BF-5375-455C-9EA6-DF929625EA0E}">
        <p15:presenceInfo xmlns:p15="http://schemas.microsoft.com/office/powerpoint/2012/main" userId="S-1-5-21-254494878-1253622069-3383492343-3288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80" d="100"/>
          <a:sy n="80" d="100"/>
        </p:scale>
        <p:origin x="60" y="1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sz="quarter" idx="1"/>
          </p:nvPr>
        </p:nvSpPr>
        <p:spPr>
          <a:xfrm>
            <a:off x="3936768" y="0"/>
            <a:ext cx="3011699" cy="463408"/>
          </a:xfrm>
          <a:prstGeom prst="rect">
            <a:avLst/>
          </a:prstGeom>
        </p:spPr>
        <p:txBody>
          <a:bodyPr vert="horz" lIns="92492" tIns="46246" rIns="92492" bIns="46246" rtlCol="0"/>
          <a:lstStyle>
            <a:lvl1pPr algn="r">
              <a:defRPr sz="1200"/>
            </a:lvl1pPr>
          </a:lstStyle>
          <a:p>
            <a:fld id="{F19DA8FE-F4C5-491F-8BD3-F194C54C3B79}" type="datetimeFigureOut">
              <a:rPr lang="en-US" smtClean="0"/>
              <a:t>9/2/2023</a:t>
            </a:fld>
            <a:endParaRPr lang="en-US"/>
          </a:p>
        </p:txBody>
      </p:sp>
      <p:sp>
        <p:nvSpPr>
          <p:cNvPr id="4" name="Footer Placeholder 3"/>
          <p:cNvSpPr>
            <a:spLocks noGrp="1"/>
          </p:cNvSpPr>
          <p:nvPr>
            <p:ph type="ftr" sz="quarter" idx="2"/>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a:p>
        </p:txBody>
      </p:sp>
      <p:sp>
        <p:nvSpPr>
          <p:cNvPr id="5" name="Slide Number Placeholder 4"/>
          <p:cNvSpPr>
            <a:spLocks noGrp="1"/>
          </p:cNvSpPr>
          <p:nvPr>
            <p:ph type="sldNum" sz="quarter" idx="3"/>
          </p:nvPr>
        </p:nvSpPr>
        <p:spPr>
          <a:xfrm>
            <a:off x="3936768" y="8772669"/>
            <a:ext cx="3011699" cy="463407"/>
          </a:xfrm>
          <a:prstGeom prst="rect">
            <a:avLst/>
          </a:prstGeom>
        </p:spPr>
        <p:txBody>
          <a:bodyPr vert="horz" lIns="92492" tIns="46246" rIns="92492" bIns="46246" rtlCol="0" anchor="b"/>
          <a:lstStyle>
            <a:lvl1pPr algn="r">
              <a:defRPr sz="1200"/>
            </a:lvl1pPr>
          </a:lstStyle>
          <a:p>
            <a:fld id="{82DBD7F3-63EC-420F-94C9-7F7FECF4F991}" type="slidenum">
              <a:rPr lang="en-US" smtClean="0"/>
              <a:t>‹#›</a:t>
            </a:fld>
            <a:endParaRPr lang="en-US"/>
          </a:p>
        </p:txBody>
      </p:sp>
    </p:spTree>
    <p:extLst>
      <p:ext uri="{BB962C8B-B14F-4D97-AF65-F5344CB8AC3E}">
        <p14:creationId xmlns:p14="http://schemas.microsoft.com/office/powerpoint/2010/main" val="52201844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9/2/2023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5356479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9/2/2023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216317693"/>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9/2/2023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034392894"/>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9/2/2023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319465076"/>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9/2/2023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17981728"/>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9/2/2023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559469534"/>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9/2/2023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1291187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9/2/2023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125029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38200"/>
          </a:xfrm>
        </p:spPr>
        <p:txBody>
          <a:bodyPr>
            <a:normAutofit/>
          </a:bodyPr>
          <a:lstStyle>
            <a:lvl1pPr>
              <a:defRPr sz="3600"/>
            </a:lvl1pPr>
          </a:lstStyle>
          <a:p>
            <a:r>
              <a:rPr lang="en-US" dirty="0" smtClean="0"/>
              <a:t>Click to edit Master title style</a:t>
            </a:r>
            <a:endParaRPr lang="en-US" dirty="0"/>
          </a:p>
        </p:txBody>
      </p:sp>
      <p:sp>
        <p:nvSpPr>
          <p:cNvPr id="3" name="Content Placeholder 2"/>
          <p:cNvSpPr>
            <a:spLocks noGrp="1"/>
          </p:cNvSpPr>
          <p:nvPr>
            <p:ph idx="1"/>
          </p:nvPr>
        </p:nvSpPr>
        <p:spPr>
          <a:xfrm>
            <a:off x="677334" y="1659467"/>
            <a:ext cx="8596668" cy="438189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9/2/2023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8614261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9/2/2023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049433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586B75A-687E-405C-8A0B-8D00578BA2C3}" type="datetimeFigureOut">
              <a:rPr lang="en-US" smtClean="0"/>
              <a:pPr/>
              <a:t>9/2/2023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262061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9/2/2023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105265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586B75A-687E-405C-8A0B-8D00578BA2C3}" type="datetimeFigureOut">
              <a:rPr lang="en-US" smtClean="0"/>
              <a:pPr/>
              <a:t>9/2/2023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880928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86B75A-687E-405C-8A0B-8D00578BA2C3}" type="datetimeFigureOut">
              <a:rPr lang="en-US" smtClean="0"/>
              <a:pPr/>
              <a:t>9/2/2023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269911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9/2/2023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808495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9/2/2023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798656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586B75A-687E-405C-8A0B-8D00578BA2C3}" type="datetimeFigureOut">
              <a:rPr lang="en-US" smtClean="0"/>
              <a:pPr/>
              <a:t>9/2/2023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194825470"/>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 id="2147483864" r:id="rId12"/>
    <p:sldLayoutId id="2147483865" r:id="rId13"/>
    <p:sldLayoutId id="2147483866" r:id="rId14"/>
    <p:sldLayoutId id="2147483867" r:id="rId15"/>
    <p:sldLayoutId id="2147483868"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Deuteronomy.15.9" TargetMode="External"/><Relationship Id="rId2" Type="http://schemas.openxmlformats.org/officeDocument/2006/relationships/hyperlink" Target="/topics/hille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faculty.london.edu/pvolpin/review.pdf" TargetMode="External"/><Relationship Id="rId2" Type="http://schemas.openxmlformats.org/officeDocument/2006/relationships/hyperlink" Target="https://www.politico.com/news/2021/09/16/powell-fed-ethics-trading-512233"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1720721"/>
            <a:ext cx="7766936" cy="1646302"/>
          </a:xfrm>
        </p:spPr>
        <p:txBody>
          <a:bodyPr/>
          <a:lstStyle/>
          <a:p>
            <a:r>
              <a:rPr lang="en-US" dirty="0" smtClean="0"/>
              <a:t>The Political Economy of Finance</a:t>
            </a:r>
            <a:endParaRPr lang="en-US" dirty="0"/>
          </a:p>
        </p:txBody>
      </p:sp>
      <p:sp>
        <p:nvSpPr>
          <p:cNvPr id="3" name="Subtitle 2"/>
          <p:cNvSpPr>
            <a:spLocks noGrp="1"/>
          </p:cNvSpPr>
          <p:nvPr>
            <p:ph type="subTitle" idx="1"/>
          </p:nvPr>
        </p:nvSpPr>
        <p:spPr>
          <a:xfrm>
            <a:off x="1507067" y="3987222"/>
            <a:ext cx="7766936" cy="1096899"/>
          </a:xfrm>
        </p:spPr>
        <p:txBody>
          <a:bodyPr>
            <a:normAutofit lnSpcReduction="10000"/>
          </a:bodyPr>
          <a:lstStyle/>
          <a:p>
            <a:r>
              <a:rPr lang="en-US" dirty="0" smtClean="0"/>
              <a:t>Prof. PV Viswanath</a:t>
            </a:r>
          </a:p>
          <a:p>
            <a:r>
              <a:rPr lang="en-US" dirty="0" smtClean="0"/>
              <a:t>September 2021</a:t>
            </a:r>
          </a:p>
          <a:p>
            <a:r>
              <a:rPr lang="en-US" dirty="0" smtClean="0"/>
              <a:t>Finance and Society</a:t>
            </a:r>
            <a:endParaRPr lang="en-US" dirty="0"/>
          </a:p>
        </p:txBody>
      </p:sp>
    </p:spTree>
    <p:extLst>
      <p:ext uri="{BB962C8B-B14F-4D97-AF65-F5344CB8AC3E}">
        <p14:creationId xmlns:p14="http://schemas.microsoft.com/office/powerpoint/2010/main" val="38783251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determines the outcome?</a:t>
            </a:r>
            <a:endParaRPr lang="en-US" dirty="0"/>
          </a:p>
        </p:txBody>
      </p:sp>
      <p:sp>
        <p:nvSpPr>
          <p:cNvPr id="3" name="Content Placeholder 2"/>
          <p:cNvSpPr>
            <a:spLocks noGrp="1"/>
          </p:cNvSpPr>
          <p:nvPr>
            <p:ph idx="1"/>
          </p:nvPr>
        </p:nvSpPr>
        <p:spPr>
          <a:xfrm>
            <a:off x="677334" y="1447800"/>
            <a:ext cx="8596668" cy="4793973"/>
          </a:xfrm>
        </p:spPr>
        <p:txBody>
          <a:bodyPr>
            <a:normAutofit/>
          </a:bodyPr>
          <a:lstStyle/>
          <a:p>
            <a:r>
              <a:rPr lang="en-US" dirty="0" smtClean="0"/>
              <a:t>Pagano-</a:t>
            </a:r>
            <a:r>
              <a:rPr lang="en-US" dirty="0" err="1" smtClean="0"/>
              <a:t>Volpin</a:t>
            </a:r>
            <a:r>
              <a:rPr lang="en-US" dirty="0" smtClean="0"/>
              <a:t> hypothesize that electoral </a:t>
            </a:r>
            <a:r>
              <a:rPr lang="en-US" dirty="0"/>
              <a:t>systems that move toward more majoritarian </a:t>
            </a:r>
            <a:r>
              <a:rPr lang="en-US" dirty="0" smtClean="0"/>
              <a:t>electoral </a:t>
            </a:r>
            <a:r>
              <a:rPr lang="en-US" dirty="0"/>
              <a:t>rules </a:t>
            </a:r>
            <a:r>
              <a:rPr lang="en-US" dirty="0" smtClean="0"/>
              <a:t>will exhibit </a:t>
            </a:r>
            <a:r>
              <a:rPr lang="en-US" dirty="0"/>
              <a:t>a relative increase in the levels of shareholder </a:t>
            </a:r>
            <a:r>
              <a:rPr lang="en-US" dirty="0" smtClean="0"/>
              <a:t>protection</a:t>
            </a:r>
            <a:r>
              <a:rPr lang="en-US" dirty="0" smtClean="0"/>
              <a:t>, while those that move towards proportional electoral rules will exhibit a relative increase in the levels of employee protection.</a:t>
            </a:r>
          </a:p>
          <a:p>
            <a:r>
              <a:rPr lang="en-US" dirty="0" smtClean="0"/>
              <a:t>Other factors that can also determine the outcome of the elections:</a:t>
            </a:r>
            <a:endParaRPr lang="en-US" dirty="0" smtClean="0"/>
          </a:p>
          <a:p>
            <a:pPr lvl="1"/>
            <a:r>
              <a:rPr lang="en-US" dirty="0" smtClean="0"/>
              <a:t>The </a:t>
            </a:r>
            <a:r>
              <a:rPr lang="en-US" dirty="0"/>
              <a:t>size of the different groups and their distribution over the electoral </a:t>
            </a:r>
            <a:r>
              <a:rPr lang="en-US" dirty="0" smtClean="0"/>
              <a:t>districts; if outside shareholders and workers are concentrated in some </a:t>
            </a:r>
            <a:r>
              <a:rPr lang="en-US" dirty="0" smtClean="0"/>
              <a:t>districts, </a:t>
            </a:r>
            <a:r>
              <a:rPr lang="en-US" dirty="0" smtClean="0"/>
              <a:t>the </a:t>
            </a:r>
            <a:r>
              <a:rPr lang="en-US" dirty="0"/>
              <a:t>equilibrium </a:t>
            </a:r>
            <a:r>
              <a:rPr lang="en-US" dirty="0" smtClean="0"/>
              <a:t>is more likely to be a coalition </a:t>
            </a:r>
            <a:r>
              <a:rPr lang="en-US" dirty="0"/>
              <a:t>of outside shareholders and workers against </a:t>
            </a:r>
            <a:r>
              <a:rPr lang="en-US" dirty="0" smtClean="0"/>
              <a:t>insiders.</a:t>
            </a:r>
          </a:p>
          <a:p>
            <a:pPr lvl="1"/>
            <a:r>
              <a:rPr lang="en-US" dirty="0" smtClean="0"/>
              <a:t>The extent of share ownership by employees is also important.  The greater this is, the more employees are willing to accept shareholder protection and give up some employment security</a:t>
            </a:r>
            <a:r>
              <a:rPr lang="en-US" dirty="0" smtClean="0"/>
              <a:t>.</a:t>
            </a:r>
          </a:p>
          <a:p>
            <a:pPr lvl="1"/>
            <a:r>
              <a:rPr lang="en-US" dirty="0" smtClean="0"/>
              <a:t>the </a:t>
            </a:r>
            <a:r>
              <a:rPr lang="en-US" dirty="0"/>
              <a:t>value of flexibility for managers to fire workers when </a:t>
            </a:r>
            <a:r>
              <a:rPr lang="en-US" dirty="0" smtClean="0"/>
              <a:t>desired.</a:t>
            </a:r>
          </a:p>
          <a:p>
            <a:pPr lvl="1"/>
            <a:r>
              <a:rPr lang="en-US" dirty="0" smtClean="0"/>
              <a:t>the </a:t>
            </a:r>
            <a:r>
              <a:rPr lang="en-US" dirty="0"/>
              <a:t>tendency of outside shareholders to constitute a homogeneous voting bloc</a:t>
            </a:r>
            <a:r>
              <a:rPr lang="en-US" dirty="0" smtClean="0"/>
              <a:t>.  This is more likely to tilt the balance towards investor-rights legislation.</a:t>
            </a:r>
          </a:p>
        </p:txBody>
      </p:sp>
    </p:spTree>
    <p:extLst>
      <p:ext uri="{BB962C8B-B14F-4D97-AF65-F5344CB8AC3E}">
        <p14:creationId xmlns:p14="http://schemas.microsoft.com/office/powerpoint/2010/main" val="319740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Empirical Evidence</a:t>
            </a:r>
            <a:endParaRPr lang="en-US" dirty="0"/>
          </a:p>
        </p:txBody>
      </p:sp>
      <p:sp>
        <p:nvSpPr>
          <p:cNvPr id="3" name="Content Placeholder 2"/>
          <p:cNvSpPr>
            <a:spLocks noGrp="1"/>
          </p:cNvSpPr>
          <p:nvPr>
            <p:ph idx="1"/>
          </p:nvPr>
        </p:nvSpPr>
        <p:spPr>
          <a:xfrm>
            <a:off x="677333" y="1335820"/>
            <a:ext cx="8864231" cy="5176298"/>
          </a:xfrm>
        </p:spPr>
        <p:txBody>
          <a:bodyPr>
            <a:normAutofit fontScale="92500" lnSpcReduction="10000"/>
          </a:bodyPr>
          <a:lstStyle/>
          <a:p>
            <a:r>
              <a:rPr lang="en-US" dirty="0"/>
              <a:t>Pagano and </a:t>
            </a:r>
            <a:r>
              <a:rPr lang="en-US" dirty="0" err="1"/>
              <a:t>Volpin</a:t>
            </a:r>
            <a:r>
              <a:rPr lang="en-US" dirty="0"/>
              <a:t> (2005) find empirical evidence supporting their theoretical model.</a:t>
            </a:r>
          </a:p>
          <a:p>
            <a:r>
              <a:rPr lang="en-US" dirty="0" smtClean="0"/>
              <a:t>In some </a:t>
            </a:r>
            <a:r>
              <a:rPr lang="en-US" dirty="0" smtClean="0"/>
              <a:t>continental European countries, the high degree of employee protection resulted from a political agreement struck in the immediate post-war period and reinforced by later legislation.</a:t>
            </a:r>
          </a:p>
          <a:p>
            <a:r>
              <a:rPr lang="en-US" dirty="0" smtClean="0"/>
              <a:t>In Japan, lifetime employment grew out of a postwar political deal aimed at reducing labor unrest and to restore entrepreneurs’ (insider) control over factories.</a:t>
            </a:r>
          </a:p>
          <a:p>
            <a:r>
              <a:rPr lang="en-US" dirty="0" smtClean="0"/>
              <a:t>In a multi-country study, Pagano and </a:t>
            </a:r>
            <a:r>
              <a:rPr lang="en-US" dirty="0" err="1" smtClean="0"/>
              <a:t>Volpin</a:t>
            </a:r>
            <a:r>
              <a:rPr lang="en-US" dirty="0" smtClean="0"/>
              <a:t> </a:t>
            </a:r>
            <a:r>
              <a:rPr lang="en-US" dirty="0" smtClean="0"/>
              <a:t>(2001) find </a:t>
            </a:r>
            <a:r>
              <a:rPr lang="en-US" dirty="0" smtClean="0"/>
              <a:t>that </a:t>
            </a:r>
            <a:r>
              <a:rPr lang="en-US" dirty="0" smtClean="0"/>
              <a:t>in addition to majoritarian/proportionality voting rules, rule regarding votes of confidence are also important.  </a:t>
            </a:r>
          </a:p>
          <a:p>
            <a:r>
              <a:rPr lang="en-US" dirty="0" smtClean="0"/>
              <a:t>Where governments are subject to a confidence vote, coalition governments are more likely.  </a:t>
            </a:r>
          </a:p>
          <a:p>
            <a:r>
              <a:rPr lang="en-US" dirty="0" smtClean="0"/>
              <a:t>Within the OECD (whose countries score highly on a proportional election measure), corporatist </a:t>
            </a:r>
            <a:r>
              <a:rPr lang="en-US" dirty="0" smtClean="0"/>
              <a:t>countries turn out to be those where coalition governments at the center are commonplace and where governments are subject to a confidence vote procedure.  </a:t>
            </a:r>
            <a:r>
              <a:rPr lang="en-US" dirty="0" smtClean="0"/>
              <a:t>Hence there is a distinction between coalitions between parties and alliances between voting groups in a single party as far as corporatist outcomes are concerned.  The possibility of no-confidence votes seems to strengthen the likelihood of the corporatist outcome.</a:t>
            </a:r>
            <a:endParaRPr lang="en-US" dirty="0"/>
          </a:p>
        </p:txBody>
      </p:sp>
    </p:spTree>
    <p:extLst>
      <p:ext uri="{BB962C8B-B14F-4D97-AF65-F5344CB8AC3E}">
        <p14:creationId xmlns:p14="http://schemas.microsoft.com/office/powerpoint/2010/main" val="3122356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Costs of Corporatism</a:t>
            </a:r>
            <a:endParaRPr lang="en-US" dirty="0"/>
          </a:p>
        </p:txBody>
      </p:sp>
      <p:sp>
        <p:nvSpPr>
          <p:cNvPr id="3" name="Content Placeholder 2"/>
          <p:cNvSpPr>
            <a:spLocks noGrp="1"/>
          </p:cNvSpPr>
          <p:nvPr>
            <p:ph idx="1"/>
          </p:nvPr>
        </p:nvSpPr>
        <p:spPr>
          <a:xfrm>
            <a:off x="677334" y="1447800"/>
            <a:ext cx="8596668" cy="4849633"/>
          </a:xfrm>
        </p:spPr>
        <p:txBody>
          <a:bodyPr>
            <a:normAutofit lnSpcReduction="10000"/>
          </a:bodyPr>
          <a:lstStyle/>
          <a:p>
            <a:r>
              <a:rPr lang="en-US" dirty="0" smtClean="0"/>
              <a:t>Corporatism (a stakeholder model) can lead to under-investment or under-provision of external finance because of less protection for outside shareholders.</a:t>
            </a:r>
          </a:p>
          <a:p>
            <a:r>
              <a:rPr lang="en-US" dirty="0" smtClean="0"/>
              <a:t>Non-controlling shareholders will restrict the availability of equity finance to companies, which will reduce the size of initial investment.</a:t>
            </a:r>
          </a:p>
          <a:p>
            <a:r>
              <a:rPr lang="en-US" dirty="0" smtClean="0"/>
              <a:t>This will also reduce the number of start-ups, which are dependent on external finance, as opposed to incumbent firms, which can use internal capital, i.e. retained earnings.</a:t>
            </a:r>
          </a:p>
          <a:p>
            <a:r>
              <a:rPr lang="en-US" dirty="0" smtClean="0"/>
              <a:t>However</a:t>
            </a:r>
          </a:p>
          <a:p>
            <a:pPr lvl="1"/>
            <a:r>
              <a:rPr lang="en-US" dirty="0" smtClean="0"/>
              <a:t>If there are no controlling shareholders, managers have more power and can protect their rents by lobbying politicians.  In the US, therefore, managers have used regulation to restrain the power of large </a:t>
            </a:r>
            <a:r>
              <a:rPr lang="en-US" dirty="0" err="1" smtClean="0"/>
              <a:t>blockholders</a:t>
            </a:r>
            <a:r>
              <a:rPr lang="en-US" dirty="0" smtClean="0"/>
              <a:t> and banks and prevent the emergence of controlling shareholders.</a:t>
            </a:r>
          </a:p>
          <a:p>
            <a:pPr lvl="1"/>
            <a:r>
              <a:rPr lang="en-US" dirty="0" smtClean="0"/>
              <a:t>In Continental Europe, ownership has historically been concentrated and managers have had less power.</a:t>
            </a:r>
          </a:p>
          <a:p>
            <a:pPr lvl="1"/>
            <a:r>
              <a:rPr lang="en-US" dirty="0" smtClean="0"/>
              <a:t>Why have managers won out in the US and insider shareholders in Europe?  Is this a historical accident reinforced through the vicious cycle mentioned earlier?</a:t>
            </a:r>
          </a:p>
          <a:p>
            <a:pPr lvl="1"/>
            <a:endParaRPr lang="en-US" dirty="0"/>
          </a:p>
        </p:txBody>
      </p:sp>
    </p:spTree>
    <p:extLst>
      <p:ext uri="{BB962C8B-B14F-4D97-AF65-F5344CB8AC3E}">
        <p14:creationId xmlns:p14="http://schemas.microsoft.com/office/powerpoint/2010/main" val="31651643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Market for Corporate Control</a:t>
            </a:r>
            <a:endParaRPr lang="en-US" dirty="0"/>
          </a:p>
        </p:txBody>
      </p:sp>
      <p:sp>
        <p:nvSpPr>
          <p:cNvPr id="3" name="Content Placeholder 2"/>
          <p:cNvSpPr>
            <a:spLocks noGrp="1"/>
          </p:cNvSpPr>
          <p:nvPr>
            <p:ph idx="1"/>
          </p:nvPr>
        </p:nvSpPr>
        <p:spPr/>
        <p:txBody>
          <a:bodyPr>
            <a:normAutofit lnSpcReduction="10000"/>
          </a:bodyPr>
          <a:lstStyle/>
          <a:p>
            <a:r>
              <a:rPr lang="en-US" dirty="0" smtClean="0"/>
              <a:t>The political economy of takeover legislation resembles that of shareholder protection because takeovers provide weak shareholders with protection against strong managers and a way to ensure that managers act to further shareholder goals – in a way that voting in a general meeting for a board is unlikely to do, given the opportunities for management to co-opt board members.</a:t>
            </a:r>
          </a:p>
          <a:p>
            <a:r>
              <a:rPr lang="en-US" dirty="0" smtClean="0"/>
              <a:t>Hence we can, once again, see insider shareholders/management allied with employees and pitted against outsider shareholders to support legislation that makes takeovers more difficult.  The spoils, particularly for </a:t>
            </a:r>
            <a:r>
              <a:rPr lang="en-US" dirty="0" smtClean="0"/>
              <a:t>employees, </a:t>
            </a:r>
            <a:r>
              <a:rPr lang="en-US" dirty="0" smtClean="0"/>
              <a:t>are particularly strong in terms of better salaries and working conditions.</a:t>
            </a:r>
          </a:p>
          <a:p>
            <a:r>
              <a:rPr lang="en-US" dirty="0" smtClean="0"/>
              <a:t>Once again, owning a higher stake aligns managers with outsider shareholders and hence more willing to accept the contestability of control over the company.  In this case, managers would lose private benefits qua managers, but the loss would be mitigated by a higher valuation of their shares.  Golden parachutes and the like would certainly sweeten this medicine.</a:t>
            </a:r>
            <a:endParaRPr lang="en-US" dirty="0"/>
          </a:p>
        </p:txBody>
      </p:sp>
    </p:spTree>
    <p:extLst>
      <p:ext uri="{BB962C8B-B14F-4D97-AF65-F5344CB8AC3E}">
        <p14:creationId xmlns:p14="http://schemas.microsoft.com/office/powerpoint/2010/main" val="13986383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10817"/>
            <a:ext cx="8596668" cy="838200"/>
          </a:xfrm>
        </p:spPr>
        <p:txBody>
          <a:bodyPr/>
          <a:lstStyle/>
          <a:p>
            <a:r>
              <a:rPr lang="en-US" dirty="0" smtClean="0"/>
              <a:t>Banking versus Stock Markets</a:t>
            </a:r>
            <a:endParaRPr lang="en-US" dirty="0"/>
          </a:p>
        </p:txBody>
      </p:sp>
      <p:sp>
        <p:nvSpPr>
          <p:cNvPr id="3" name="Content Placeholder 2"/>
          <p:cNvSpPr>
            <a:spLocks noGrp="1"/>
          </p:cNvSpPr>
          <p:nvPr>
            <p:ph idx="1"/>
          </p:nvPr>
        </p:nvSpPr>
        <p:spPr>
          <a:xfrm>
            <a:off x="677334" y="1121135"/>
            <a:ext cx="8596668" cy="4920228"/>
          </a:xfrm>
        </p:spPr>
        <p:txBody>
          <a:bodyPr>
            <a:normAutofit lnSpcReduction="10000"/>
          </a:bodyPr>
          <a:lstStyle/>
          <a:p>
            <a:r>
              <a:rPr lang="en-US" dirty="0" smtClean="0"/>
              <a:t>Countries differ </a:t>
            </a:r>
            <a:r>
              <a:rPr lang="en-US" dirty="0"/>
              <a:t>in terms of their dependence on stock markets versus the banking system as a means of moving resources from surplus units to deficit units.  How </a:t>
            </a:r>
            <a:r>
              <a:rPr lang="en-US" dirty="0" smtClean="0"/>
              <a:t>does the political economy approach explain </a:t>
            </a:r>
            <a:r>
              <a:rPr lang="en-US" dirty="0"/>
              <a:t>that?  </a:t>
            </a:r>
            <a:endParaRPr lang="en-US" dirty="0" smtClean="0"/>
          </a:p>
          <a:p>
            <a:r>
              <a:rPr lang="en-US" dirty="0" err="1" smtClean="0"/>
              <a:t>Perotti</a:t>
            </a:r>
            <a:r>
              <a:rPr lang="en-US" dirty="0" smtClean="0"/>
              <a:t> </a:t>
            </a:r>
            <a:r>
              <a:rPr lang="en-US" dirty="0"/>
              <a:t>and von </a:t>
            </a:r>
            <a:r>
              <a:rPr lang="en-US" dirty="0" err="1"/>
              <a:t>Thadden</a:t>
            </a:r>
            <a:r>
              <a:rPr lang="en-US" dirty="0"/>
              <a:t> show that when the </a:t>
            </a:r>
            <a:r>
              <a:rPr lang="en-US" dirty="0" smtClean="0"/>
              <a:t>electorate has </a:t>
            </a:r>
            <a:r>
              <a:rPr lang="en-US" dirty="0"/>
              <a:t>a sufficient degree of participation in the stock market, </a:t>
            </a:r>
            <a:r>
              <a:rPr lang="en-US" dirty="0" smtClean="0"/>
              <a:t>it will </a:t>
            </a:r>
            <a:r>
              <a:rPr lang="en-US" dirty="0"/>
              <a:t>support legislation supporting outside shareholders, which will skew the system away from a reliance on banking towards the use of financial markets to raise funds for corporate investment.  </a:t>
            </a:r>
            <a:endParaRPr lang="en-US" dirty="0" smtClean="0"/>
          </a:p>
          <a:p>
            <a:r>
              <a:rPr lang="en-US" dirty="0" smtClean="0"/>
              <a:t>Concomitantly, there will be support for shareholder protection laws and a shareholder primacy model.</a:t>
            </a:r>
          </a:p>
          <a:p>
            <a:r>
              <a:rPr lang="en-US" dirty="0" smtClean="0"/>
              <a:t>On </a:t>
            </a:r>
            <a:r>
              <a:rPr lang="en-US" dirty="0"/>
              <a:t>the other hand, when the median voter relies less on stock investments and rather on labor income, s/he will favor a greater role for banks and toward corporatism (coalition of insiders and employees) with greater creditor protection and employment protection.  </a:t>
            </a:r>
            <a:endParaRPr lang="en-US" dirty="0" smtClean="0"/>
          </a:p>
          <a:p>
            <a:r>
              <a:rPr lang="en-US" dirty="0" smtClean="0"/>
              <a:t>This </a:t>
            </a:r>
            <a:r>
              <a:rPr lang="en-US" dirty="0"/>
              <a:t>approach treats creditors/banks as a separate constituency, which allies naturally with employees because both of them have debt-like claims on the firm and hence prefer less risk-taking and more stability.</a:t>
            </a:r>
          </a:p>
          <a:p>
            <a:endParaRPr lang="en-US" dirty="0"/>
          </a:p>
        </p:txBody>
      </p:sp>
    </p:spTree>
    <p:extLst>
      <p:ext uri="{BB962C8B-B14F-4D97-AF65-F5344CB8AC3E}">
        <p14:creationId xmlns:p14="http://schemas.microsoft.com/office/powerpoint/2010/main" val="11653933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59742"/>
            <a:ext cx="8596668" cy="710317"/>
          </a:xfrm>
        </p:spPr>
        <p:txBody>
          <a:bodyPr/>
          <a:lstStyle/>
          <a:p>
            <a:r>
              <a:rPr lang="en-US" dirty="0" smtClean="0"/>
              <a:t>Public Ownership of Companies</a:t>
            </a:r>
            <a:endParaRPr lang="en-US" dirty="0"/>
          </a:p>
        </p:txBody>
      </p:sp>
      <p:sp>
        <p:nvSpPr>
          <p:cNvPr id="3" name="Content Placeholder 2"/>
          <p:cNvSpPr>
            <a:spLocks noGrp="1"/>
          </p:cNvSpPr>
          <p:nvPr>
            <p:ph idx="1"/>
          </p:nvPr>
        </p:nvSpPr>
        <p:spPr>
          <a:xfrm>
            <a:off x="677334" y="970059"/>
            <a:ext cx="8596668" cy="5446644"/>
          </a:xfrm>
        </p:spPr>
        <p:txBody>
          <a:bodyPr>
            <a:normAutofit/>
          </a:bodyPr>
          <a:lstStyle/>
          <a:p>
            <a:r>
              <a:rPr lang="en-US" dirty="0" smtClean="0"/>
              <a:t>During the years of the cold war, many eastern European and other countries had strong public sectors with government ownership of corporations.  Following the fall of the Soviet Union, many of these countries as well as others (such as India) moved towards privatization.  Is this a recognition of the incentive effects of private ownership?  Or are there political aspects?</a:t>
            </a:r>
          </a:p>
          <a:p>
            <a:r>
              <a:rPr lang="en-US" dirty="0" smtClean="0"/>
              <a:t>Privatization can be undertaken by redistributive governments as well as by more conservative governments.  How can a conservative government signal that it is not interested in taxing privatized company owners subsequent to privatization?</a:t>
            </a:r>
          </a:p>
          <a:p>
            <a:r>
              <a:rPr lang="en-US" dirty="0" smtClean="0"/>
              <a:t>A government </a:t>
            </a:r>
            <a:r>
              <a:rPr lang="en-US" dirty="0" smtClean="0"/>
              <a:t>committed </a:t>
            </a:r>
            <a:r>
              <a:rPr lang="en-US" dirty="0" smtClean="0"/>
              <a:t>to privatization and economic reform will sell enough of a stake in erstwhile state-owned companies to transfer control to the private sector, while retaining enough of a passive ownership stake to indicate its willingness to bear residual risk.  If, after the sale, the government takes populist actions to reduce the value of the privatized company, the value of its stake will drop.  Holding on to a minority stake will, therefore, serve as a signal that it is not interested in redistributive anti-corporate policies.</a:t>
            </a:r>
          </a:p>
        </p:txBody>
      </p:sp>
    </p:spTree>
    <p:extLst>
      <p:ext uri="{BB962C8B-B14F-4D97-AF65-F5344CB8AC3E}">
        <p14:creationId xmlns:p14="http://schemas.microsoft.com/office/powerpoint/2010/main" val="18475920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 Ownership of Companies </a:t>
            </a:r>
            <a:endParaRPr lang="en-US" dirty="0"/>
          </a:p>
        </p:txBody>
      </p:sp>
      <p:sp>
        <p:nvSpPr>
          <p:cNvPr id="3" name="Content Placeholder 2"/>
          <p:cNvSpPr>
            <a:spLocks noGrp="1"/>
          </p:cNvSpPr>
          <p:nvPr>
            <p:ph idx="1"/>
          </p:nvPr>
        </p:nvSpPr>
        <p:spPr>
          <a:xfrm>
            <a:off x="677334" y="1447800"/>
            <a:ext cx="8896036" cy="5024562"/>
          </a:xfrm>
        </p:spPr>
        <p:txBody>
          <a:bodyPr>
            <a:normAutofit lnSpcReduction="10000"/>
          </a:bodyPr>
          <a:lstStyle/>
          <a:p>
            <a:r>
              <a:rPr lang="en-US" dirty="0"/>
              <a:t>Groups interested in conservative proprietarian outcomes may use privatization to achieve their ends by ensuring that shares are distributed to median class voters even if it means underpricing the shares.  </a:t>
            </a:r>
            <a:r>
              <a:rPr lang="en-US" dirty="0" smtClean="0"/>
              <a:t>(</a:t>
            </a:r>
            <a:r>
              <a:rPr lang="en-US" dirty="0" err="1" smtClean="0"/>
              <a:t>Proprietarianism</a:t>
            </a:r>
            <a:r>
              <a:rPr lang="en-US" dirty="0" smtClean="0"/>
              <a:t> refers to a belief in the primacy of private ownership of property.)</a:t>
            </a:r>
            <a:endParaRPr lang="en-US" dirty="0"/>
          </a:p>
          <a:p>
            <a:r>
              <a:rPr lang="en-US" dirty="0" smtClean="0"/>
              <a:t>These </a:t>
            </a:r>
            <a:r>
              <a:rPr lang="en-US" dirty="0"/>
              <a:t>median class voters qua shareholders will support legislation that favors their shareholding interests and oppose legislation that is geared towards income redistribution.</a:t>
            </a:r>
          </a:p>
          <a:p>
            <a:r>
              <a:rPr lang="en-US" dirty="0"/>
              <a:t>Political parties can tilt electorates towards or away from support for redistributive policies by giving those more likely to vote a greater interest in the corporate sector.  Such policies can create a split in the electorate through creation of constituencies against redistribution.  This is also likely to lead to exploitation of weaker segments of the population and to greater inequality.</a:t>
            </a:r>
          </a:p>
          <a:p>
            <a:r>
              <a:rPr lang="en-US" dirty="0" smtClean="0"/>
              <a:t>A </a:t>
            </a:r>
            <a:r>
              <a:rPr lang="en-US" dirty="0"/>
              <a:t>government that tends more towards income and wealth redistribution will sell more of its stake at the highest price that the market can bear and then use its political power (through re-regulation, taxation, changes in regulated rates, entry deregulation, etc.) to intervene against corporations if they act against popular interests</a:t>
            </a:r>
            <a:r>
              <a:rPr lang="en-US" dirty="0" smtClean="0"/>
              <a:t>.</a:t>
            </a:r>
          </a:p>
        </p:txBody>
      </p:sp>
    </p:spTree>
    <p:extLst>
      <p:ext uri="{BB962C8B-B14F-4D97-AF65-F5344CB8AC3E}">
        <p14:creationId xmlns:p14="http://schemas.microsoft.com/office/powerpoint/2010/main" val="20727103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Banking</a:t>
            </a:r>
            <a:endParaRPr lang="en-US" dirty="0"/>
          </a:p>
        </p:txBody>
      </p:sp>
      <p:sp>
        <p:nvSpPr>
          <p:cNvPr id="3" name="Content Placeholder 2"/>
          <p:cNvSpPr>
            <a:spLocks noGrp="1"/>
          </p:cNvSpPr>
          <p:nvPr>
            <p:ph idx="1"/>
          </p:nvPr>
        </p:nvSpPr>
        <p:spPr>
          <a:xfrm>
            <a:off x="677334" y="1447801"/>
            <a:ext cx="8596668" cy="4754216"/>
          </a:xfrm>
        </p:spPr>
        <p:txBody>
          <a:bodyPr>
            <a:normAutofit lnSpcReduction="10000"/>
          </a:bodyPr>
          <a:lstStyle/>
          <a:p>
            <a:r>
              <a:rPr lang="en-US" dirty="0" smtClean="0"/>
              <a:t>How might political considerations enter financial reform?</a:t>
            </a:r>
          </a:p>
          <a:p>
            <a:r>
              <a:rPr lang="en-US" dirty="0" smtClean="0"/>
              <a:t>As recently as 1975, no state </a:t>
            </a:r>
            <a:r>
              <a:rPr lang="en-US" dirty="0"/>
              <a:t>allowed out-of-state bank holding companies (BHCs) </a:t>
            </a:r>
            <a:r>
              <a:rPr lang="en-US" dirty="0" smtClean="0"/>
              <a:t>to buy </a:t>
            </a:r>
            <a:r>
              <a:rPr lang="en-US" dirty="0"/>
              <a:t>in-state banks, and only fourteen states permitted</a:t>
            </a:r>
            <a:br>
              <a:rPr lang="en-US" dirty="0"/>
            </a:br>
            <a:r>
              <a:rPr lang="en-US" dirty="0"/>
              <a:t>statewide branching. </a:t>
            </a:r>
            <a:endParaRPr lang="en-US" dirty="0" smtClean="0"/>
          </a:p>
          <a:p>
            <a:r>
              <a:rPr lang="en-US" dirty="0" smtClean="0"/>
              <a:t>Deregulation of bank branching in the US has been determined by the relative strength of the interest groups affected by the reform.</a:t>
            </a:r>
          </a:p>
          <a:p>
            <a:r>
              <a:rPr lang="en-US" dirty="0" smtClean="0"/>
              <a:t>Branching deregulation most stood to benefit bank customers who had no alternative to bank finance, since branching regulations provided local banks with greater monopoly power.  Such customers were small companies, who could not have recourse to capital markets to raise funds.  </a:t>
            </a:r>
          </a:p>
          <a:p>
            <a:r>
              <a:rPr lang="en-US" dirty="0" smtClean="0"/>
              <a:t>States where there were many such small companies tended to allow bank branching sooner.</a:t>
            </a:r>
          </a:p>
          <a:p>
            <a:r>
              <a:rPr lang="en-US" dirty="0" smtClean="0"/>
              <a:t>Similarly states where there were larger banks would deregulate earlier since these larger banks could withstand the greater competition in a deregulated regime with more bank branching.</a:t>
            </a:r>
            <a:endParaRPr lang="en-US" dirty="0"/>
          </a:p>
        </p:txBody>
      </p:sp>
    </p:spTree>
    <p:extLst>
      <p:ext uri="{BB962C8B-B14F-4D97-AF65-F5344CB8AC3E}">
        <p14:creationId xmlns:p14="http://schemas.microsoft.com/office/powerpoint/2010/main" val="41485260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Bankruptcy laws, bailouts and moratoria</a:t>
            </a:r>
            <a:endParaRPr lang="en-US" dirty="0"/>
          </a:p>
        </p:txBody>
      </p:sp>
      <p:sp>
        <p:nvSpPr>
          <p:cNvPr id="3" name="Content Placeholder 2"/>
          <p:cNvSpPr>
            <a:spLocks noGrp="1"/>
          </p:cNvSpPr>
          <p:nvPr>
            <p:ph idx="1"/>
          </p:nvPr>
        </p:nvSpPr>
        <p:spPr>
          <a:xfrm>
            <a:off x="677334" y="1447800"/>
            <a:ext cx="8903988" cy="5143831"/>
          </a:xfrm>
        </p:spPr>
        <p:txBody>
          <a:bodyPr>
            <a:normAutofit/>
          </a:bodyPr>
          <a:lstStyle/>
          <a:p>
            <a:r>
              <a:rPr lang="en-US" dirty="0" smtClean="0"/>
              <a:t>Deuteronomy 15: 1, 2: Every </a:t>
            </a:r>
            <a:r>
              <a:rPr lang="en-US" dirty="0"/>
              <a:t>seventh </a:t>
            </a:r>
            <a:r>
              <a:rPr lang="en-US" dirty="0" smtClean="0"/>
              <a:t>year </a:t>
            </a:r>
            <a:r>
              <a:rPr lang="en-US" dirty="0"/>
              <a:t>you shall practice remission of debts.  This shall be the nature of the remission: every creditor shall remit the due that he claims from his fellow; he shall not dun his fellow or kinsman, for the remission proclaimed is of </a:t>
            </a:r>
            <a:r>
              <a:rPr lang="en-US" dirty="0" smtClean="0"/>
              <a:t>the Lord.</a:t>
            </a:r>
          </a:p>
          <a:p>
            <a:r>
              <a:rPr lang="en-US" dirty="0" smtClean="0"/>
              <a:t>Babylonian Talmud </a:t>
            </a:r>
            <a:r>
              <a:rPr lang="en-US" dirty="0" err="1" smtClean="0"/>
              <a:t>Gittin</a:t>
            </a:r>
            <a:r>
              <a:rPr lang="en-US" dirty="0" smtClean="0"/>
              <a:t> 36a: The </a:t>
            </a:r>
            <a:r>
              <a:rPr lang="en-US" dirty="0" err="1"/>
              <a:t>mishna</a:t>
            </a:r>
            <a:r>
              <a:rPr lang="en-US" dirty="0"/>
              <a:t> taught that </a:t>
            </a:r>
            <a:r>
              <a:rPr lang="en-US" b="1" dirty="0">
                <a:hlinkClick r:id="rId2"/>
              </a:rPr>
              <a:t>Hillel</a:t>
            </a:r>
            <a:r>
              <a:rPr lang="en-US" dirty="0">
                <a:hlinkClick r:id="rId2"/>
              </a:rPr>
              <a:t> the Elder</a:t>
            </a:r>
            <a:r>
              <a:rPr lang="en-US" dirty="0"/>
              <a:t> </a:t>
            </a:r>
            <a:r>
              <a:rPr lang="en-US" b="1" dirty="0"/>
              <a:t>instituted a document that prevents the Sabbatical</a:t>
            </a:r>
            <a:r>
              <a:rPr lang="en-US" dirty="0"/>
              <a:t> Year </a:t>
            </a:r>
            <a:r>
              <a:rPr lang="en-US" b="1" dirty="0"/>
              <a:t>from abrogating an outstanding debt [</a:t>
            </a:r>
            <a:r>
              <a:rPr lang="en-US" b="1" i="1" dirty="0" err="1"/>
              <a:t>prosbol</a:t>
            </a:r>
            <a:r>
              <a:rPr lang="en-US" b="1" dirty="0"/>
              <a:t>]. We learned</a:t>
            </a:r>
            <a:r>
              <a:rPr lang="en-US" dirty="0"/>
              <a:t> in a </a:t>
            </a:r>
            <a:r>
              <a:rPr lang="en-US" dirty="0" err="1"/>
              <a:t>mishna</a:t>
            </a:r>
            <a:r>
              <a:rPr lang="en-US" dirty="0"/>
              <a:t> </a:t>
            </a:r>
            <a:r>
              <a:rPr lang="en-US" b="1" dirty="0"/>
              <a:t>there</a:t>
            </a:r>
            <a:r>
              <a:rPr lang="en-US" dirty="0"/>
              <a:t> (</a:t>
            </a:r>
            <a:r>
              <a:rPr lang="en-US" i="1" dirty="0" err="1"/>
              <a:t>Shevi’it</a:t>
            </a:r>
            <a:r>
              <a:rPr lang="en-US" dirty="0"/>
              <a:t> 10:3): If one writes </a:t>
            </a:r>
            <a:r>
              <a:rPr lang="en-US" b="1" dirty="0"/>
              <a:t>a </a:t>
            </a:r>
            <a:r>
              <a:rPr lang="en-US" b="1" i="1" dirty="0" err="1"/>
              <a:t>prosbol</a:t>
            </a:r>
            <a:r>
              <a:rPr lang="en-US" b="1" dirty="0"/>
              <a:t>,</a:t>
            </a:r>
            <a:r>
              <a:rPr lang="en-US" dirty="0"/>
              <a:t> the Sabbatical Year </a:t>
            </a:r>
            <a:r>
              <a:rPr lang="en-US" b="1" dirty="0"/>
              <a:t>does not abrogate</a:t>
            </a:r>
            <a:r>
              <a:rPr lang="en-US" dirty="0"/>
              <a:t> debt. </a:t>
            </a:r>
            <a:r>
              <a:rPr lang="en-US" b="1" dirty="0"/>
              <a:t>This is one of the matters that </a:t>
            </a:r>
            <a:r>
              <a:rPr lang="en-US" b="1" dirty="0">
                <a:hlinkClick r:id="rId2"/>
              </a:rPr>
              <a:t>Hillel the Elder</a:t>
            </a:r>
            <a:r>
              <a:rPr lang="en-US" b="1" dirty="0"/>
              <a:t> instituted because he saw that</a:t>
            </a:r>
            <a:r>
              <a:rPr lang="en-US" dirty="0"/>
              <a:t> the people of </a:t>
            </a:r>
            <a:r>
              <a:rPr lang="en-US" b="1" dirty="0"/>
              <a:t>the nation were refraining from lending to one another</a:t>
            </a:r>
            <a:r>
              <a:rPr lang="en-US" dirty="0"/>
              <a:t> around the time of the Sabbatical Year, as they were concerned that the debtor would not repay the loan, </a:t>
            </a:r>
            <a:r>
              <a:rPr lang="en-US" b="1" dirty="0"/>
              <a:t>and they violated that which is written in the Torah: “Beware that there be not a base thought in your heart,</a:t>
            </a:r>
            <a:r>
              <a:rPr lang="en-US" dirty="0"/>
              <a:t> saying: The seventh year, the year of release, is at hand; and your eye be evil against your needy brother, and you give him nothing” (</a:t>
            </a:r>
            <a:r>
              <a:rPr lang="en-US" dirty="0">
                <a:hlinkClick r:id="rId3"/>
              </a:rPr>
              <a:t>Deuteronomy 15:9</a:t>
            </a:r>
            <a:r>
              <a:rPr lang="en-US" dirty="0"/>
              <a:t>). </a:t>
            </a:r>
            <a:r>
              <a:rPr lang="en-US" b="1" dirty="0"/>
              <a:t>He arose and instituted</a:t>
            </a:r>
            <a:r>
              <a:rPr lang="en-US" dirty="0"/>
              <a:t> the </a:t>
            </a:r>
            <a:r>
              <a:rPr lang="en-US" b="1" i="1" dirty="0" err="1"/>
              <a:t>prosbol</a:t>
            </a:r>
            <a:r>
              <a:rPr lang="en-US" dirty="0"/>
              <a:t> so that it would also be possible to collect those debts in order to ensure that people would continue to give loans.</a:t>
            </a:r>
          </a:p>
        </p:txBody>
      </p:sp>
    </p:spTree>
    <p:extLst>
      <p:ext uri="{BB962C8B-B14F-4D97-AF65-F5344CB8AC3E}">
        <p14:creationId xmlns:p14="http://schemas.microsoft.com/office/powerpoint/2010/main" val="42948260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Bankruptcy laws, bailouts and moratoria</a:t>
            </a:r>
            <a:endParaRPr lang="en-US" dirty="0"/>
          </a:p>
        </p:txBody>
      </p:sp>
      <p:sp>
        <p:nvSpPr>
          <p:cNvPr id="3" name="Content Placeholder 2"/>
          <p:cNvSpPr>
            <a:spLocks noGrp="1"/>
          </p:cNvSpPr>
          <p:nvPr>
            <p:ph idx="1"/>
          </p:nvPr>
        </p:nvSpPr>
        <p:spPr>
          <a:xfrm>
            <a:off x="677334" y="1677725"/>
            <a:ext cx="8596668" cy="4770782"/>
          </a:xfrm>
        </p:spPr>
        <p:txBody>
          <a:bodyPr>
            <a:normAutofit/>
          </a:bodyPr>
          <a:lstStyle/>
          <a:p>
            <a:r>
              <a:rPr lang="en-US" dirty="0"/>
              <a:t>Strong creditor-friendly bankruptcy laws promote ex-ante efficiency in encouraging the provision of credit by lenders, who are secure in their property rights.</a:t>
            </a:r>
          </a:p>
          <a:p>
            <a:r>
              <a:rPr lang="en-US" dirty="0" smtClean="0"/>
              <a:t>On the other hand, there could be ex-post inefficiencies.  Holders of collateral may strip the company of key assets and force its inefficient liquidation.  Such liquidation can have negative externalities for employees, who have invested in firm-specific human capital or on suppliers or customers who depend on the firm’s continued operation.  </a:t>
            </a:r>
          </a:p>
          <a:p>
            <a:r>
              <a:rPr lang="en-US" dirty="0" smtClean="0"/>
              <a:t>Overly strong creditor rights on collateral would reduce their incentive to screen loan applications and permit socially inefficient investments.</a:t>
            </a:r>
          </a:p>
          <a:p>
            <a:r>
              <a:rPr lang="en-US" dirty="0" smtClean="0"/>
              <a:t>Poor citizens favor a soft bankruptcy law, which reduces social costs of liquidation while upwardly mobile middle-class citizens prefer tough laws that improves their access to credit.</a:t>
            </a:r>
          </a:p>
        </p:txBody>
      </p:sp>
    </p:spTree>
    <p:extLst>
      <p:ext uri="{BB962C8B-B14F-4D97-AF65-F5344CB8AC3E}">
        <p14:creationId xmlns:p14="http://schemas.microsoft.com/office/powerpoint/2010/main" val="1828318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Political economy and financial structure</a:t>
            </a:r>
            <a:endParaRPr lang="en-US" dirty="0"/>
          </a:p>
        </p:txBody>
      </p:sp>
      <p:sp>
        <p:nvSpPr>
          <p:cNvPr id="3" name="Content Placeholder 2"/>
          <p:cNvSpPr>
            <a:spLocks noGrp="1"/>
          </p:cNvSpPr>
          <p:nvPr>
            <p:ph idx="1"/>
          </p:nvPr>
        </p:nvSpPr>
        <p:spPr>
          <a:xfrm>
            <a:off x="677334" y="1685677"/>
            <a:ext cx="8596668" cy="4118775"/>
          </a:xfrm>
        </p:spPr>
        <p:txBody>
          <a:bodyPr>
            <a:normAutofit/>
          </a:bodyPr>
          <a:lstStyle/>
          <a:p>
            <a:r>
              <a:rPr lang="en-US" dirty="0" smtClean="0"/>
              <a:t>Why do employees select half of the board of large German companies?</a:t>
            </a:r>
          </a:p>
          <a:p>
            <a:r>
              <a:rPr lang="en-US" dirty="0" smtClean="0"/>
              <a:t>Why do financial regulations often stifle rather than help in the development of markets?</a:t>
            </a:r>
          </a:p>
          <a:p>
            <a:r>
              <a:rPr lang="en-US" dirty="0" smtClean="0"/>
              <a:t>Why do governments sometimes change the rules of the game (contracting institutions) and sometimes intervene on a limited basis?  Are the impacts different?</a:t>
            </a:r>
          </a:p>
          <a:p>
            <a:r>
              <a:rPr lang="en-US" dirty="0" smtClean="0"/>
              <a:t>Why do some countries primarily use banks to transfer money from surplus units to deficit units, while others use stock markets?</a:t>
            </a:r>
          </a:p>
          <a:p>
            <a:r>
              <a:rPr lang="en-US" dirty="0" smtClean="0"/>
              <a:t>Why do some countries have creditor-friendly bankruptcy rules, while others have borrower-friendly bankruptcy rules?</a:t>
            </a:r>
          </a:p>
          <a:p>
            <a:r>
              <a:rPr lang="en-US" dirty="0" smtClean="0"/>
              <a:t>Why do some countries have employee-friendly legislation, while others don</a:t>
            </a:r>
            <a:r>
              <a:rPr lang="yi-001" dirty="0" smtClean="0"/>
              <a:t>’</a:t>
            </a:r>
            <a:r>
              <a:rPr lang="en-US" dirty="0" smtClean="0"/>
              <a:t>t?</a:t>
            </a:r>
          </a:p>
        </p:txBody>
      </p:sp>
    </p:spTree>
    <p:extLst>
      <p:ext uri="{BB962C8B-B14F-4D97-AF65-F5344CB8AC3E}">
        <p14:creationId xmlns:p14="http://schemas.microsoft.com/office/powerpoint/2010/main" val="33208119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Bankruptcy Reform</a:t>
            </a:r>
            <a:endParaRPr lang="en-US" dirty="0"/>
          </a:p>
        </p:txBody>
      </p:sp>
      <p:sp>
        <p:nvSpPr>
          <p:cNvPr id="3" name="Content Placeholder 2"/>
          <p:cNvSpPr>
            <a:spLocks noGrp="1"/>
          </p:cNvSpPr>
          <p:nvPr>
            <p:ph idx="1"/>
          </p:nvPr>
        </p:nvSpPr>
        <p:spPr>
          <a:xfrm>
            <a:off x="677334" y="1542553"/>
            <a:ext cx="8596668" cy="4705543"/>
          </a:xfrm>
        </p:spPr>
        <p:txBody>
          <a:bodyPr>
            <a:normAutofit/>
          </a:bodyPr>
          <a:lstStyle/>
          <a:p>
            <a:r>
              <a:rPr lang="en-US" dirty="0"/>
              <a:t>The Bankruptcy Reform Act of 1978 reflected the interests of organized lobbyists, such as banks and other large creditors, bankruptcy judges, and the institutional interests of members of Congress (Eric Posner, 1997)</a:t>
            </a:r>
          </a:p>
          <a:p>
            <a:r>
              <a:rPr lang="en-US" dirty="0"/>
              <a:t>The Act strengthened the powers of bankruptcy judges and trustees, which increased Congress members’ patronage opportunities.</a:t>
            </a:r>
          </a:p>
          <a:p>
            <a:r>
              <a:rPr lang="en-US" dirty="0"/>
              <a:t>The provisions on business reorganization </a:t>
            </a:r>
            <a:r>
              <a:rPr lang="en-US" dirty="0" smtClean="0"/>
              <a:t>(e.g. the cram-down rule) resulted </a:t>
            </a:r>
            <a:r>
              <a:rPr lang="en-US" dirty="0"/>
              <a:t>from efforts by managers' lawyers and large creditors to maximize their influence on the reorganization of distressed firms, at the expense of other interests, such as equity and small debt.</a:t>
            </a:r>
          </a:p>
          <a:p>
            <a:r>
              <a:rPr lang="en-US" dirty="0" smtClean="0"/>
              <a:t>Who stands to gain and who stands to lose in the question of student loan forgiveness</a:t>
            </a:r>
            <a:r>
              <a:rPr lang="en-US" dirty="0" smtClean="0"/>
              <a:t>?</a:t>
            </a:r>
            <a:endParaRPr lang="en-US" dirty="0" smtClean="0"/>
          </a:p>
        </p:txBody>
      </p:sp>
    </p:spTree>
    <p:extLst>
      <p:ext uri="{BB962C8B-B14F-4D97-AF65-F5344CB8AC3E}">
        <p14:creationId xmlns:p14="http://schemas.microsoft.com/office/powerpoint/2010/main" val="26236733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Politics and Securities Markets</a:t>
            </a:r>
            <a:endParaRPr lang="en-US" dirty="0"/>
          </a:p>
        </p:txBody>
      </p:sp>
      <p:sp>
        <p:nvSpPr>
          <p:cNvPr id="3" name="Content Placeholder 2"/>
          <p:cNvSpPr>
            <a:spLocks noGrp="1"/>
          </p:cNvSpPr>
          <p:nvPr>
            <p:ph idx="1"/>
          </p:nvPr>
        </p:nvSpPr>
        <p:spPr>
          <a:xfrm>
            <a:off x="677333" y="1447800"/>
            <a:ext cx="8959647" cy="5223344"/>
          </a:xfrm>
        </p:spPr>
        <p:txBody>
          <a:bodyPr>
            <a:normAutofit lnSpcReduction="10000"/>
          </a:bodyPr>
          <a:lstStyle/>
          <a:p>
            <a:r>
              <a:rPr lang="en-US" dirty="0"/>
              <a:t>Well-functioning securities markets require regulation that minimizes the information asymmetries between market </a:t>
            </a:r>
            <a:r>
              <a:rPr lang="en-US" dirty="0" smtClean="0"/>
              <a:t>participants</a:t>
            </a:r>
            <a:r>
              <a:rPr lang="en-US" dirty="0"/>
              <a:t>.</a:t>
            </a:r>
            <a:endParaRPr lang="en-US" dirty="0" smtClean="0"/>
          </a:p>
          <a:p>
            <a:r>
              <a:rPr lang="en-US" dirty="0" smtClean="0"/>
              <a:t>The </a:t>
            </a:r>
            <a:r>
              <a:rPr lang="en-US" dirty="0"/>
              <a:t>repression of insider trading and </a:t>
            </a:r>
            <a:r>
              <a:rPr lang="en-US" dirty="0" smtClean="0"/>
              <a:t>the </a:t>
            </a:r>
            <a:r>
              <a:rPr lang="en-US" dirty="0"/>
              <a:t>timely disclosure and dissemination of information by publicly traded companies can reduce adverse selection problems in securities markets. </a:t>
            </a:r>
            <a:endParaRPr lang="en-US" dirty="0" smtClean="0"/>
          </a:p>
          <a:p>
            <a:r>
              <a:rPr lang="en-US" dirty="0" smtClean="0"/>
              <a:t>Adverse selection refers to the tendency of the worst firms to sell their securities.</a:t>
            </a:r>
          </a:p>
          <a:p>
            <a:r>
              <a:rPr lang="en-US" dirty="0" smtClean="0"/>
              <a:t>To </a:t>
            </a:r>
            <a:r>
              <a:rPr lang="en-US" dirty="0"/>
              <a:t>the extent that adverse selection generates gains for informed speculators and inflicts losses on uninformed investors, the latter require an ex ante discount on the price of securities when these are issued. Equivalently, adverse selection in securities markets translates into a higher cost of external capital for companies.</a:t>
            </a:r>
          </a:p>
          <a:p>
            <a:r>
              <a:rPr lang="en-US" dirty="0" smtClean="0"/>
              <a:t>More developed capital markets are better for potential competitors rather than for incumbents because incumbents can finance investment opportunities with retained earnings.  Established businesses will favor lax insider trading rules and weak enforcement.</a:t>
            </a:r>
          </a:p>
          <a:p>
            <a:r>
              <a:rPr lang="en-US" dirty="0" smtClean="0"/>
              <a:t>However, if product markets are open to foreign competition, incumbents do not have a special advantage any more and are more open to securities markets development.</a:t>
            </a:r>
          </a:p>
        </p:txBody>
      </p:sp>
    </p:spTree>
    <p:extLst>
      <p:ext uri="{BB962C8B-B14F-4D97-AF65-F5344CB8AC3E}">
        <p14:creationId xmlns:p14="http://schemas.microsoft.com/office/powerpoint/2010/main" val="33501816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Democratization of Investment</a:t>
            </a:r>
            <a:endParaRPr lang="en-US" dirty="0"/>
          </a:p>
        </p:txBody>
      </p:sp>
      <p:sp>
        <p:nvSpPr>
          <p:cNvPr id="3" name="Content Placeholder 2"/>
          <p:cNvSpPr>
            <a:spLocks noGrp="1"/>
          </p:cNvSpPr>
          <p:nvPr>
            <p:ph idx="1"/>
          </p:nvPr>
        </p:nvSpPr>
        <p:spPr>
          <a:xfrm>
            <a:off x="580445" y="1447801"/>
            <a:ext cx="8905461" cy="5151782"/>
          </a:xfrm>
        </p:spPr>
        <p:txBody>
          <a:bodyPr>
            <a:normAutofit fontScale="92500"/>
          </a:bodyPr>
          <a:lstStyle/>
          <a:p>
            <a:pPr fontAlgn="base"/>
            <a:r>
              <a:rPr lang="en-US" dirty="0" smtClean="0"/>
              <a:t>“</a:t>
            </a:r>
            <a:r>
              <a:rPr lang="en-US" i="1" dirty="0" err="1"/>
              <a:t>Robinhood</a:t>
            </a:r>
            <a:r>
              <a:rPr lang="en-US" i="1" dirty="0"/>
              <a:t> Users Come Under </a:t>
            </a:r>
            <a:r>
              <a:rPr lang="en-US" i="1" dirty="0" smtClean="0"/>
              <a:t>Attack,” </a:t>
            </a:r>
            <a:r>
              <a:rPr lang="en-US" dirty="0" smtClean="0"/>
              <a:t>Vlad </a:t>
            </a:r>
            <a:r>
              <a:rPr lang="en-US" dirty="0"/>
              <a:t>Tenev, </a:t>
            </a:r>
            <a:r>
              <a:rPr lang="en-US" i="1" dirty="0" smtClean="0"/>
              <a:t>CEO &amp; co-founder </a:t>
            </a:r>
            <a:r>
              <a:rPr lang="en-US" i="1" dirty="0"/>
              <a:t>of </a:t>
            </a:r>
            <a:r>
              <a:rPr lang="en-US" i="1" dirty="0" err="1"/>
              <a:t>Robinhood</a:t>
            </a:r>
            <a:r>
              <a:rPr lang="en-US" i="1" dirty="0"/>
              <a:t> Markets, Sept. 27, </a:t>
            </a:r>
            <a:r>
              <a:rPr lang="en-US" i="1" dirty="0" smtClean="0"/>
              <a:t>2021.  “Some </a:t>
            </a:r>
            <a:r>
              <a:rPr lang="en-US" i="1" dirty="0"/>
              <a:t>critics say the app is ‘gamified,’ but building wealth should be fun, not complex and difficult</a:t>
            </a:r>
            <a:r>
              <a:rPr lang="en-US" i="1" dirty="0" smtClean="0"/>
              <a:t>.”  (Text of article follows.)</a:t>
            </a:r>
            <a:endParaRPr lang="en-US" dirty="0" smtClean="0"/>
          </a:p>
          <a:p>
            <a:pPr fontAlgn="base"/>
            <a:r>
              <a:rPr lang="en-US" dirty="0" smtClean="0"/>
              <a:t>Amid </a:t>
            </a:r>
            <a:r>
              <a:rPr lang="en-US" dirty="0"/>
              <a:t>the turmoil caused by the global pandemic, people who had been left behind by Wall Street started investing and creating wealth like never before. But now market gadflies, academics, and out-of-touch investors are attacking commission-free, no-minimum brokerages, potentially limiting access to capital markets.</a:t>
            </a:r>
          </a:p>
          <a:p>
            <a:pPr fontAlgn="base"/>
            <a:r>
              <a:rPr lang="en-US" dirty="0"/>
              <a:t>The democratization of investing is no accident. Following </a:t>
            </a:r>
            <a:r>
              <a:rPr lang="en-US" dirty="0" err="1"/>
              <a:t>Robinhood’s</a:t>
            </a:r>
            <a:r>
              <a:rPr lang="en-US" dirty="0"/>
              <a:t> lead, many brokerages across the industry dropped commissions in late 2019 after charging them for decades. By one estimate, this put about $13 billion back in the hands of retail investors. We’ve helped a generation of digitally savvy customers engage with and understand investing.</a:t>
            </a:r>
          </a:p>
          <a:p>
            <a:pPr fontAlgn="base"/>
            <a:r>
              <a:rPr lang="en-US" dirty="0"/>
              <a:t>Our business has come under attack by critics who insist that our platform is “gamified.” They point to features such as lists of stocks and exchange-traded funds that help people discover investments and notifications about stock movements that help them stay informed. We designed these features, many of which are common in our industry, to make it easier and more delightful for users to stay informed. Investing isn’t a game, but must it be grim and difficult to understand</a:t>
            </a:r>
            <a:r>
              <a:rPr lang="en-US" dirty="0" smtClean="0"/>
              <a:t>?</a:t>
            </a:r>
            <a:endParaRPr lang="en-US" dirty="0"/>
          </a:p>
        </p:txBody>
      </p:sp>
    </p:spTree>
    <p:extLst>
      <p:ext uri="{BB962C8B-B14F-4D97-AF65-F5344CB8AC3E}">
        <p14:creationId xmlns:p14="http://schemas.microsoft.com/office/powerpoint/2010/main" val="40834377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Democratization of Investment</a:t>
            </a:r>
          </a:p>
        </p:txBody>
      </p:sp>
      <p:sp>
        <p:nvSpPr>
          <p:cNvPr id="3" name="Content Placeholder 2"/>
          <p:cNvSpPr>
            <a:spLocks noGrp="1"/>
          </p:cNvSpPr>
          <p:nvPr>
            <p:ph idx="1"/>
          </p:nvPr>
        </p:nvSpPr>
        <p:spPr>
          <a:xfrm>
            <a:off x="677334" y="1447801"/>
            <a:ext cx="8596668" cy="4786022"/>
          </a:xfrm>
        </p:spPr>
        <p:txBody>
          <a:bodyPr>
            <a:normAutofit lnSpcReduction="10000"/>
          </a:bodyPr>
          <a:lstStyle/>
          <a:p>
            <a:pPr fontAlgn="base"/>
            <a:r>
              <a:rPr lang="en-US" dirty="0" smtClean="0"/>
              <a:t>Meanwhile</a:t>
            </a:r>
            <a:r>
              <a:rPr lang="en-US" dirty="0"/>
              <a:t>, some critics decry not only modern investing platforms, but also the people who use them, suggesting that new investors are uninformed gamblers looking to get rich quick. Not only are these stereotypes offensive, but the data tell a far different story. According to the </a:t>
            </a:r>
            <a:r>
              <a:rPr lang="en-US" dirty="0" err="1"/>
              <a:t>Finra</a:t>
            </a:r>
            <a:r>
              <a:rPr lang="en-US" dirty="0"/>
              <a:t> Foundation, many new investors in 2020 began saving for retirement with a small amount of money. </a:t>
            </a:r>
            <a:r>
              <a:rPr lang="en-US" dirty="0" err="1"/>
              <a:t>Robinhood’s</a:t>
            </a:r>
            <a:r>
              <a:rPr lang="en-US" dirty="0"/>
              <a:t> own surveys indicate that our customers—about half of whom tell us at sign-up that they are new to investing—are more racially diverse than those at traditional brokerages.</a:t>
            </a:r>
          </a:p>
          <a:p>
            <a:pPr fontAlgn="base"/>
            <a:r>
              <a:rPr lang="en-US" dirty="0" smtClean="0"/>
              <a:t>Payment </a:t>
            </a:r>
            <a:r>
              <a:rPr lang="en-US" dirty="0"/>
              <a:t>for order flow also is in the regulatory crosshairs. </a:t>
            </a:r>
            <a:r>
              <a:rPr lang="en-US" dirty="0" err="1"/>
              <a:t>Robinhood</a:t>
            </a:r>
            <a:r>
              <a:rPr lang="en-US" dirty="0"/>
              <a:t> accepts payments from market makers that execute our customers’ trades at better prices than are generally available on exchanges. Brokerage firms have used this practice for decades. Before </a:t>
            </a:r>
            <a:r>
              <a:rPr lang="en-US" dirty="0" err="1"/>
              <a:t>Robinhood</a:t>
            </a:r>
            <a:r>
              <a:rPr lang="en-US" dirty="0"/>
              <a:t>, most firms received payment for order flow and charged upfront commissions. The money brokerages like </a:t>
            </a:r>
            <a:r>
              <a:rPr lang="en-US" dirty="0" err="1"/>
              <a:t>Robinhood</a:t>
            </a:r>
            <a:r>
              <a:rPr lang="en-US" dirty="0"/>
              <a:t> get from these market makers lets us offer commission-free investing without minimums, which has helped a new generation of retail investors get started. A ban on payment for order flow is unlikely to help retail investors get better prices and would likely re-erect barriers that kept so many out of the market</a:t>
            </a:r>
            <a:r>
              <a:rPr lang="en-US" dirty="0" smtClean="0"/>
              <a:t>.</a:t>
            </a:r>
            <a:endParaRPr lang="en-US" dirty="0"/>
          </a:p>
        </p:txBody>
      </p:sp>
    </p:spTree>
    <p:extLst>
      <p:ext uri="{BB962C8B-B14F-4D97-AF65-F5344CB8AC3E}">
        <p14:creationId xmlns:p14="http://schemas.microsoft.com/office/powerpoint/2010/main" val="38240578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base"/>
            <a:r>
              <a:rPr lang="en-US" dirty="0"/>
              <a:t>Democratization of Investment</a:t>
            </a:r>
          </a:p>
        </p:txBody>
      </p:sp>
      <p:sp>
        <p:nvSpPr>
          <p:cNvPr id="3" name="Content Placeholder 2"/>
          <p:cNvSpPr>
            <a:spLocks noGrp="1"/>
          </p:cNvSpPr>
          <p:nvPr>
            <p:ph idx="1"/>
          </p:nvPr>
        </p:nvSpPr>
        <p:spPr>
          <a:xfrm>
            <a:off x="677334" y="1447801"/>
            <a:ext cx="8596668" cy="4825778"/>
          </a:xfrm>
        </p:spPr>
        <p:txBody>
          <a:bodyPr>
            <a:normAutofit/>
          </a:bodyPr>
          <a:lstStyle/>
          <a:p>
            <a:pPr fontAlgn="base"/>
            <a:r>
              <a:rPr lang="en-US" dirty="0" smtClean="0"/>
              <a:t>The </a:t>
            </a:r>
            <a:r>
              <a:rPr lang="en-US" dirty="0"/>
              <a:t>democratization of markets threatens the existing order. New investors are trying to build stable financial futures and reverse the inequities that plague our society. One wonders whether the push to ban payment for order flow and overregulate modern design is about investor protection or really about control.</a:t>
            </a:r>
          </a:p>
          <a:p>
            <a:pPr fontAlgn="base"/>
            <a:r>
              <a:rPr lang="en-US" dirty="0"/>
              <a:t>Whatever the motivation, making it more difficult to invest would hurt those who were shut out of the financial system for decades. Many Americans face suffocating debt and financial challenges, and more regulation would make it harder to build wealth. Rather than regulating financial innovators out of existence, it is in our collective interest to embrace technology, business models and policies that make it possible to build a more diverse generation of investors—one that looks like America</a:t>
            </a:r>
            <a:r>
              <a:rPr lang="en-US" dirty="0" smtClean="0"/>
              <a:t>.</a:t>
            </a:r>
          </a:p>
          <a:p>
            <a:pPr fontAlgn="base"/>
            <a:r>
              <a:rPr lang="en-US" dirty="0"/>
              <a:t>https://</a:t>
            </a:r>
            <a:r>
              <a:rPr lang="en-US" dirty="0" smtClean="0"/>
              <a:t>www.wsj.com/articles/robinhood-users-regulation-retail-investing-order-flow-access-to-capital-investing-11632776071</a:t>
            </a:r>
            <a:endParaRPr lang="en-US" dirty="0"/>
          </a:p>
        </p:txBody>
      </p:sp>
    </p:spTree>
    <p:extLst>
      <p:ext uri="{BB962C8B-B14F-4D97-AF65-F5344CB8AC3E}">
        <p14:creationId xmlns:p14="http://schemas.microsoft.com/office/powerpoint/2010/main" val="4750254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2993" y="323353"/>
            <a:ext cx="8596668" cy="838200"/>
          </a:xfrm>
        </p:spPr>
        <p:txBody>
          <a:bodyPr/>
          <a:lstStyle/>
          <a:p>
            <a:r>
              <a:rPr lang="en-US" dirty="0" smtClean="0"/>
              <a:t>Questions to ask in a critical reading</a:t>
            </a:r>
            <a:endParaRPr lang="en-US" dirty="0"/>
          </a:p>
        </p:txBody>
      </p:sp>
      <p:sp>
        <p:nvSpPr>
          <p:cNvPr id="3" name="Content Placeholder 2"/>
          <p:cNvSpPr>
            <a:spLocks noGrp="1"/>
          </p:cNvSpPr>
          <p:nvPr>
            <p:ph idx="1"/>
          </p:nvPr>
        </p:nvSpPr>
        <p:spPr>
          <a:xfrm>
            <a:off x="677334" y="1359673"/>
            <a:ext cx="8596668" cy="4681690"/>
          </a:xfrm>
        </p:spPr>
        <p:txBody>
          <a:bodyPr/>
          <a:lstStyle/>
          <a:p>
            <a:r>
              <a:rPr lang="en-US" dirty="0" smtClean="0"/>
              <a:t>Who are the interest groups in this case?</a:t>
            </a:r>
          </a:p>
          <a:p>
            <a:r>
              <a:rPr lang="en-US" dirty="0" smtClean="0"/>
              <a:t>Who is benefited by the resurgence of firms like </a:t>
            </a:r>
            <a:r>
              <a:rPr lang="en-US" dirty="0" err="1" smtClean="0"/>
              <a:t>Robinhood</a:t>
            </a:r>
            <a:r>
              <a:rPr lang="en-US" dirty="0" smtClean="0"/>
              <a:t>?  Do not accept Mr. Tenev’s statements at face value?</a:t>
            </a:r>
          </a:p>
          <a:p>
            <a:r>
              <a:rPr lang="en-US" dirty="0" smtClean="0"/>
              <a:t>Who is benefited by payments for order flow?</a:t>
            </a:r>
          </a:p>
          <a:p>
            <a:r>
              <a:rPr lang="en-US" dirty="0" smtClean="0"/>
              <a:t>What are the alternatives available to the interest groups to achieve their goals?  (For example, is the legislative/lobbying method accessible to ordinary investors?)</a:t>
            </a:r>
          </a:p>
          <a:p>
            <a:endParaRPr lang="en-US" dirty="0"/>
          </a:p>
        </p:txBody>
      </p:sp>
    </p:spTree>
    <p:extLst>
      <p:ext uri="{BB962C8B-B14F-4D97-AF65-F5344CB8AC3E}">
        <p14:creationId xmlns:p14="http://schemas.microsoft.com/office/powerpoint/2010/main" val="37693281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23353"/>
            <a:ext cx="8596668" cy="838200"/>
          </a:xfrm>
        </p:spPr>
        <p:txBody>
          <a:bodyPr/>
          <a:lstStyle/>
          <a:p>
            <a:r>
              <a:rPr lang="en-US" dirty="0" smtClean="0"/>
              <a:t>Takeaways and questions</a:t>
            </a:r>
            <a:endParaRPr lang="en-US" dirty="0"/>
          </a:p>
        </p:txBody>
      </p:sp>
      <p:sp>
        <p:nvSpPr>
          <p:cNvPr id="3" name="Content Placeholder 2"/>
          <p:cNvSpPr>
            <a:spLocks noGrp="1"/>
          </p:cNvSpPr>
          <p:nvPr>
            <p:ph idx="1"/>
          </p:nvPr>
        </p:nvSpPr>
        <p:spPr>
          <a:xfrm>
            <a:off x="677334" y="1335819"/>
            <a:ext cx="8596668" cy="4705543"/>
          </a:xfrm>
        </p:spPr>
        <p:txBody>
          <a:bodyPr>
            <a:normAutofit fontScale="92500" lnSpcReduction="20000"/>
          </a:bodyPr>
          <a:lstStyle/>
          <a:p>
            <a:r>
              <a:rPr lang="en-US" dirty="0" smtClean="0"/>
              <a:t>The rules of the game are not exogenous.  They are likely to be the outcome of lobbying and the outcome of relative strengths of different interest groups.</a:t>
            </a:r>
          </a:p>
          <a:p>
            <a:r>
              <a:rPr lang="en-US" dirty="0" smtClean="0"/>
              <a:t>What are the chances of student debt cancellation legislation that has been proposed?  Who are the interest groups?  What are their strengths?  Is this related to the structure of the American political system in terms of the entrenched two-party system?</a:t>
            </a:r>
          </a:p>
          <a:p>
            <a:r>
              <a:rPr lang="en-US" dirty="0" smtClean="0"/>
              <a:t>Think of who constitute interest groups.</a:t>
            </a:r>
          </a:p>
          <a:p>
            <a:r>
              <a:rPr lang="en-US" dirty="0" smtClean="0"/>
              <a:t>Areas for potential lobbying and outcomes dependent on a political process:</a:t>
            </a:r>
          </a:p>
          <a:p>
            <a:pPr lvl="1"/>
            <a:r>
              <a:rPr lang="en-US" dirty="0" smtClean="0"/>
              <a:t>Tax policies</a:t>
            </a:r>
          </a:p>
          <a:p>
            <a:pPr lvl="1"/>
            <a:r>
              <a:rPr lang="en-US" dirty="0" smtClean="0"/>
              <a:t>Fiscal policies</a:t>
            </a:r>
          </a:p>
          <a:p>
            <a:pPr lvl="1"/>
            <a:r>
              <a:rPr lang="en-US" dirty="0" smtClean="0"/>
              <a:t>Monetary policies (cf. recent discussion on ethics rules related </a:t>
            </a:r>
            <a:r>
              <a:rPr lang="en-US" dirty="0"/>
              <a:t>to QE (</a:t>
            </a:r>
            <a:r>
              <a:rPr lang="en-US" dirty="0">
                <a:hlinkClick r:id="rId2"/>
              </a:rPr>
              <a:t>https://</a:t>
            </a:r>
            <a:r>
              <a:rPr lang="en-US" dirty="0" smtClean="0">
                <a:hlinkClick r:id="rId2"/>
              </a:rPr>
              <a:t>www.politico.com/news/2021/09/16/powell-fed-ethics-trading-512233</a:t>
            </a:r>
            <a:r>
              <a:rPr lang="en-US" dirty="0" smtClean="0"/>
              <a:t>)</a:t>
            </a:r>
          </a:p>
          <a:p>
            <a:pPr lvl="1"/>
            <a:r>
              <a:rPr lang="en-US" dirty="0" smtClean="0"/>
              <a:t>Usury laws</a:t>
            </a:r>
          </a:p>
          <a:p>
            <a:pPr lvl="1"/>
            <a:r>
              <a:rPr lang="en-US" dirty="0" smtClean="0"/>
              <a:t>Reporting and disclosure laws</a:t>
            </a:r>
          </a:p>
          <a:p>
            <a:r>
              <a:rPr lang="en-US" dirty="0"/>
              <a:t>Marco Pagano and Paolo </a:t>
            </a:r>
            <a:r>
              <a:rPr lang="en-US" dirty="0" err="1"/>
              <a:t>Volpin</a:t>
            </a:r>
            <a:r>
              <a:rPr lang="en-US" dirty="0"/>
              <a:t>, “The Political Economy of Finance,” Review of Economic Policy, 2001, vol. 17, no. </a:t>
            </a:r>
            <a:r>
              <a:rPr lang="en-US"/>
              <a:t>4, 502-519 (</a:t>
            </a:r>
            <a:r>
              <a:rPr lang="en-US" u="sng">
                <a:hlinkClick r:id="rId3"/>
              </a:rPr>
              <a:t>http://faculty.london.edu/pvolpin/review.pdf</a:t>
            </a:r>
            <a:r>
              <a:rPr lang="en-US"/>
              <a:t>)</a:t>
            </a:r>
          </a:p>
          <a:p>
            <a:endParaRPr lang="en-US" dirty="0"/>
          </a:p>
        </p:txBody>
      </p:sp>
    </p:spTree>
    <p:extLst>
      <p:ext uri="{BB962C8B-B14F-4D97-AF65-F5344CB8AC3E}">
        <p14:creationId xmlns:p14="http://schemas.microsoft.com/office/powerpoint/2010/main" val="19421832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88181"/>
            <a:ext cx="8596668" cy="838200"/>
          </a:xfrm>
        </p:spPr>
        <p:txBody>
          <a:bodyPr>
            <a:normAutofit fontScale="90000"/>
          </a:bodyPr>
          <a:lstStyle/>
          <a:p>
            <a:r>
              <a:rPr lang="en-US" dirty="0" smtClean="0"/>
              <a:t>Examples of interest groups affecting outcomes </a:t>
            </a:r>
            <a:endParaRPr lang="en-US" dirty="0"/>
          </a:p>
        </p:txBody>
      </p:sp>
      <p:sp>
        <p:nvSpPr>
          <p:cNvPr id="3" name="Content Placeholder 2"/>
          <p:cNvSpPr>
            <a:spLocks noGrp="1"/>
          </p:cNvSpPr>
          <p:nvPr>
            <p:ph idx="1"/>
          </p:nvPr>
        </p:nvSpPr>
        <p:spPr>
          <a:xfrm>
            <a:off x="677334" y="1304014"/>
            <a:ext cx="8596668" cy="5216055"/>
          </a:xfrm>
        </p:spPr>
        <p:txBody>
          <a:bodyPr>
            <a:normAutofit lnSpcReduction="10000"/>
          </a:bodyPr>
          <a:lstStyle/>
          <a:p>
            <a:r>
              <a:rPr lang="en-US" dirty="0" smtClean="0"/>
              <a:t>Co-determination in Germany gives representation to labor on corporate boards.</a:t>
            </a:r>
          </a:p>
          <a:p>
            <a:pPr lvl="1"/>
            <a:r>
              <a:rPr lang="en-US" dirty="0" smtClean="0"/>
              <a:t>This tends to shield management from the market for corporate control by reinforcing employees’ power to resist mergers of takeovers</a:t>
            </a:r>
          </a:p>
          <a:p>
            <a:pPr lvl="1"/>
            <a:r>
              <a:rPr lang="en-US" dirty="0" smtClean="0"/>
              <a:t>Diminishes control over management by fractionalizing the supervisory board and making it a vehicle for collusion between managers and workers.</a:t>
            </a:r>
          </a:p>
          <a:p>
            <a:r>
              <a:rPr lang="en-US" dirty="0" smtClean="0"/>
              <a:t>Creation of Conrail in 1976 under the pressure of customers, existing claimants and employees led to government cash inflows to Conrail.</a:t>
            </a:r>
          </a:p>
          <a:p>
            <a:r>
              <a:rPr lang="en-US" dirty="0" smtClean="0"/>
              <a:t>In 1997, Krupp made a hostile bid for </a:t>
            </a:r>
            <a:r>
              <a:rPr lang="en-US" dirty="0" err="1" smtClean="0"/>
              <a:t>Thyssen</a:t>
            </a:r>
            <a:r>
              <a:rPr lang="en-US" dirty="0" smtClean="0"/>
              <a:t> AG in Germany.  Workers’ Unions helped prevent a successful conclusion to this bid. </a:t>
            </a:r>
          </a:p>
          <a:p>
            <a:r>
              <a:rPr lang="en-US" dirty="0"/>
              <a:t>Case-by-case government interventions can have an impact on rules</a:t>
            </a:r>
          </a:p>
          <a:p>
            <a:pPr lvl="1"/>
            <a:r>
              <a:rPr lang="en-US" dirty="0"/>
              <a:t>For example, frequent government bailouts of distressed banks can cause bank managers to see this as systematic policy and hence change their attitudes towards risk-taking. This is called moral hazard. </a:t>
            </a:r>
          </a:p>
          <a:p>
            <a:pPr lvl="1"/>
            <a:r>
              <a:rPr lang="en-US" dirty="0"/>
              <a:t>What are the possible effects of the Chinese governments’ continued bailouts of large firms in 2021?  When do governments decide that moral hazard issues are important (Lehmann) and when do they intervene?  </a:t>
            </a:r>
          </a:p>
        </p:txBody>
      </p:sp>
    </p:spTree>
    <p:extLst>
      <p:ext uri="{BB962C8B-B14F-4D97-AF65-F5344CB8AC3E}">
        <p14:creationId xmlns:p14="http://schemas.microsoft.com/office/powerpoint/2010/main" val="17030385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Bibliography</a:t>
            </a:r>
            <a:endParaRPr lang="en-US" dirty="0"/>
          </a:p>
        </p:txBody>
      </p:sp>
      <p:sp>
        <p:nvSpPr>
          <p:cNvPr id="3" name="Content Placeholder 2"/>
          <p:cNvSpPr>
            <a:spLocks noGrp="1"/>
          </p:cNvSpPr>
          <p:nvPr>
            <p:ph idx="1"/>
          </p:nvPr>
        </p:nvSpPr>
        <p:spPr/>
        <p:txBody>
          <a:bodyPr/>
          <a:lstStyle/>
          <a:p>
            <a:r>
              <a:rPr lang="en-US" dirty="0" smtClean="0"/>
              <a:t>Lambert, Thomas and Paolo </a:t>
            </a:r>
            <a:r>
              <a:rPr lang="en-US" dirty="0" err="1" smtClean="0"/>
              <a:t>Volpin</a:t>
            </a:r>
            <a:r>
              <a:rPr lang="en-US" dirty="0" smtClean="0"/>
              <a:t>.  2017. Endogenous Political Institutions and Financial Development, </a:t>
            </a:r>
            <a:r>
              <a:rPr lang="en-US" i="1" dirty="0"/>
              <a:t>Handbook of Finance and Development </a:t>
            </a:r>
            <a:r>
              <a:rPr lang="en-US" dirty="0"/>
              <a:t>edited </a:t>
            </a:r>
            <a:r>
              <a:rPr lang="en-US" dirty="0" err="1" smtClean="0"/>
              <a:t>byThorsten</a:t>
            </a:r>
            <a:r>
              <a:rPr lang="en-US" dirty="0" smtClean="0"/>
              <a:t> </a:t>
            </a:r>
            <a:r>
              <a:rPr lang="en-US" dirty="0"/>
              <a:t>Beck and Ross Levine (Edward Elgar Publishing</a:t>
            </a:r>
            <a:r>
              <a:rPr lang="en-US" dirty="0" smtClean="0"/>
              <a:t>).</a:t>
            </a:r>
          </a:p>
          <a:p>
            <a:r>
              <a:rPr lang="en-US" dirty="0"/>
              <a:t>Roe, Mark, 2003, </a:t>
            </a:r>
            <a:r>
              <a:rPr lang="en-US" i="1" dirty="0"/>
              <a:t>Political Determinants of Corporate Governance: Political Context</a:t>
            </a:r>
            <a:r>
              <a:rPr lang="en-US" i="1" dirty="0" smtClean="0"/>
              <a:t>, Corporate </a:t>
            </a:r>
            <a:r>
              <a:rPr lang="en-US" i="1" dirty="0"/>
              <a:t>Impact </a:t>
            </a:r>
            <a:r>
              <a:rPr lang="en-US" dirty="0"/>
              <a:t>(Oxford University Press, Oxford</a:t>
            </a:r>
            <a:r>
              <a:rPr lang="en-US" dirty="0" smtClean="0"/>
              <a:t>).</a:t>
            </a:r>
          </a:p>
          <a:p>
            <a:r>
              <a:rPr lang="en-US" dirty="0" err="1" smtClean="0"/>
              <a:t>LaPorta</a:t>
            </a:r>
            <a:endParaRPr lang="en-US" dirty="0"/>
          </a:p>
        </p:txBody>
      </p:sp>
    </p:spTree>
    <p:extLst>
      <p:ext uri="{BB962C8B-B14F-4D97-AF65-F5344CB8AC3E}">
        <p14:creationId xmlns:p14="http://schemas.microsoft.com/office/powerpoint/2010/main" val="10238023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Interplay between Political Constituencies and Regulation</a:t>
            </a:r>
            <a:endParaRPr lang="en-US" dirty="0"/>
          </a:p>
        </p:txBody>
      </p:sp>
      <p:sp>
        <p:nvSpPr>
          <p:cNvPr id="3" name="Content Placeholder 2"/>
          <p:cNvSpPr>
            <a:spLocks noGrp="1"/>
          </p:cNvSpPr>
          <p:nvPr>
            <p:ph idx="1"/>
          </p:nvPr>
        </p:nvSpPr>
        <p:spPr>
          <a:xfrm>
            <a:off x="677333" y="2154188"/>
            <a:ext cx="8596668" cy="1147343"/>
          </a:xfrm>
        </p:spPr>
        <p:txBody>
          <a:bodyPr/>
          <a:lstStyle/>
          <a:p>
            <a:r>
              <a:rPr lang="en-US" dirty="0"/>
              <a:t>Regulation shapes and entrenches political constituencies via its economic effects.  This can lead to vicious circles and increased </a:t>
            </a:r>
            <a:r>
              <a:rPr lang="en-US" dirty="0" smtClean="0"/>
              <a:t>inequalities (Lambert and </a:t>
            </a:r>
            <a:r>
              <a:rPr lang="en-US" dirty="0" err="1" smtClean="0"/>
              <a:t>Volpin</a:t>
            </a:r>
            <a:r>
              <a:rPr lang="en-US" dirty="0" smtClean="0"/>
              <a:t>, 2017).</a:t>
            </a:r>
            <a:endParaRPr lang="en-US" dirty="0"/>
          </a:p>
        </p:txBody>
      </p:sp>
      <p:sp>
        <p:nvSpPr>
          <p:cNvPr id="4" name="TextBox 3"/>
          <p:cNvSpPr txBox="1"/>
          <p:nvPr/>
        </p:nvSpPr>
        <p:spPr>
          <a:xfrm>
            <a:off x="3657600" y="2978365"/>
            <a:ext cx="2806810" cy="646331"/>
          </a:xfrm>
          <a:prstGeom prst="rect">
            <a:avLst/>
          </a:prstGeom>
          <a:noFill/>
        </p:spPr>
        <p:txBody>
          <a:bodyPr wrap="square" rtlCol="0">
            <a:spAutoFit/>
          </a:bodyPr>
          <a:lstStyle/>
          <a:p>
            <a:pPr algn="ctr"/>
            <a:r>
              <a:rPr lang="en-US" dirty="0" smtClean="0"/>
              <a:t>Electoral Competition </a:t>
            </a:r>
          </a:p>
          <a:p>
            <a:pPr algn="ctr"/>
            <a:r>
              <a:rPr lang="en-US" dirty="0" smtClean="0"/>
              <a:t>Lobbies</a:t>
            </a:r>
            <a:endParaRPr lang="en-US" dirty="0"/>
          </a:p>
        </p:txBody>
      </p:sp>
      <p:sp>
        <p:nvSpPr>
          <p:cNvPr id="5" name="TextBox 4"/>
          <p:cNvSpPr txBox="1"/>
          <p:nvPr/>
        </p:nvSpPr>
        <p:spPr>
          <a:xfrm>
            <a:off x="3896940" y="4877975"/>
            <a:ext cx="2173357" cy="369332"/>
          </a:xfrm>
          <a:prstGeom prst="rect">
            <a:avLst/>
          </a:prstGeom>
          <a:noFill/>
        </p:spPr>
        <p:txBody>
          <a:bodyPr wrap="square" rtlCol="0">
            <a:spAutoFit/>
          </a:bodyPr>
          <a:lstStyle/>
          <a:p>
            <a:pPr algn="ctr"/>
            <a:r>
              <a:rPr lang="en-US" dirty="0"/>
              <a:t>Economic outcome</a:t>
            </a:r>
          </a:p>
        </p:txBody>
      </p:sp>
      <p:sp>
        <p:nvSpPr>
          <p:cNvPr id="6" name="TextBox 5"/>
          <p:cNvSpPr txBox="1"/>
          <p:nvPr/>
        </p:nvSpPr>
        <p:spPr>
          <a:xfrm>
            <a:off x="1242528" y="3974181"/>
            <a:ext cx="2121672" cy="646331"/>
          </a:xfrm>
          <a:prstGeom prst="rect">
            <a:avLst/>
          </a:prstGeom>
          <a:noFill/>
        </p:spPr>
        <p:txBody>
          <a:bodyPr wrap="square" rtlCol="0">
            <a:spAutoFit/>
          </a:bodyPr>
          <a:lstStyle/>
          <a:p>
            <a:pPr algn="ctr"/>
            <a:r>
              <a:rPr lang="en-US" dirty="0" smtClean="0"/>
              <a:t>Constituencies</a:t>
            </a:r>
          </a:p>
          <a:p>
            <a:pPr algn="ctr"/>
            <a:r>
              <a:rPr lang="en-US" dirty="0" smtClean="0"/>
              <a:t>(individuals</a:t>
            </a:r>
            <a:r>
              <a:rPr lang="en-US" dirty="0"/>
              <a:t>, firms)</a:t>
            </a:r>
          </a:p>
        </p:txBody>
      </p:sp>
      <p:sp>
        <p:nvSpPr>
          <p:cNvPr id="7" name="TextBox 6"/>
          <p:cNvSpPr txBox="1"/>
          <p:nvPr/>
        </p:nvSpPr>
        <p:spPr>
          <a:xfrm>
            <a:off x="6720178" y="3945400"/>
            <a:ext cx="1537252" cy="646331"/>
          </a:xfrm>
          <a:prstGeom prst="rect">
            <a:avLst/>
          </a:prstGeom>
          <a:noFill/>
        </p:spPr>
        <p:txBody>
          <a:bodyPr wrap="square" rtlCol="0">
            <a:spAutoFit/>
          </a:bodyPr>
          <a:lstStyle/>
          <a:p>
            <a:pPr algn="ctr"/>
            <a:r>
              <a:rPr lang="en-US" dirty="0" smtClean="0"/>
              <a:t>Regulation, </a:t>
            </a:r>
            <a:endParaRPr lang="en-US" dirty="0"/>
          </a:p>
          <a:p>
            <a:pPr algn="ctr"/>
            <a:r>
              <a:rPr lang="en-US" dirty="0"/>
              <a:t>Enforcement</a:t>
            </a:r>
          </a:p>
        </p:txBody>
      </p:sp>
      <p:cxnSp>
        <p:nvCxnSpPr>
          <p:cNvPr id="8" name="Curved Connector 7"/>
          <p:cNvCxnSpPr>
            <a:stCxn id="6" idx="0"/>
          </p:cNvCxnSpPr>
          <p:nvPr/>
        </p:nvCxnSpPr>
        <p:spPr>
          <a:xfrm rot="5400000" flipH="1" flipV="1">
            <a:off x="2706795" y="2852422"/>
            <a:ext cx="718328" cy="1525191"/>
          </a:xfrm>
          <a:prstGeom prst="curved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Curved Connector 8"/>
          <p:cNvCxnSpPr/>
          <p:nvPr/>
        </p:nvCxnSpPr>
        <p:spPr>
          <a:xfrm>
            <a:off x="6585666" y="3203091"/>
            <a:ext cx="485030" cy="742309"/>
          </a:xfrm>
          <a:prstGeom prst="curved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Curved Connector 9"/>
          <p:cNvCxnSpPr>
            <a:stCxn id="7" idx="2"/>
          </p:cNvCxnSpPr>
          <p:nvPr/>
        </p:nvCxnSpPr>
        <p:spPr>
          <a:xfrm rot="5400000">
            <a:off x="6543801" y="4161822"/>
            <a:ext cx="515095" cy="1374913"/>
          </a:xfrm>
          <a:prstGeom prst="curved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Curved Connector 10"/>
          <p:cNvCxnSpPr>
            <a:endCxn id="6" idx="2"/>
          </p:cNvCxnSpPr>
          <p:nvPr/>
        </p:nvCxnSpPr>
        <p:spPr>
          <a:xfrm rot="10800000">
            <a:off x="2303364" y="4620512"/>
            <a:ext cx="1593576" cy="486814"/>
          </a:xfrm>
          <a:prstGeom prst="curved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065475" y="5589767"/>
            <a:ext cx="7665057" cy="923330"/>
          </a:xfrm>
          <a:prstGeom prst="rect">
            <a:avLst/>
          </a:prstGeom>
          <a:noFill/>
        </p:spPr>
        <p:txBody>
          <a:bodyPr wrap="square" rtlCol="0">
            <a:spAutoFit/>
          </a:bodyPr>
          <a:lstStyle/>
          <a:p>
            <a:r>
              <a:rPr lang="en-US" dirty="0" smtClean="0"/>
              <a:t>This analysis assumes that political institutions are given.  However, political institutions, too, are endogenous, as seen in the figure on the next slide.</a:t>
            </a:r>
            <a:endParaRPr lang="en-US" dirty="0"/>
          </a:p>
        </p:txBody>
      </p:sp>
    </p:spTree>
    <p:extLst>
      <p:ext uri="{BB962C8B-B14F-4D97-AF65-F5344CB8AC3E}">
        <p14:creationId xmlns:p14="http://schemas.microsoft.com/office/powerpoint/2010/main" val="16442870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147638"/>
          </a:xfrm>
        </p:spPr>
        <p:txBody>
          <a:bodyPr>
            <a:normAutofit fontScale="90000"/>
          </a:bodyPr>
          <a:lstStyle/>
          <a:p>
            <a:r>
              <a:rPr lang="en-US" dirty="0" err="1" smtClean="0"/>
              <a:t>Endogeneity</a:t>
            </a:r>
            <a:r>
              <a:rPr lang="en-US" dirty="0" smtClean="0"/>
              <a:t> of Political and Financial Institutions</a:t>
            </a:r>
            <a:endParaRPr lang="en-US" dirty="0"/>
          </a:p>
        </p:txBody>
      </p:sp>
      <p:pic>
        <p:nvPicPr>
          <p:cNvPr id="4" name="Picture 3"/>
          <p:cNvPicPr>
            <a:picLocks noChangeAspect="1"/>
          </p:cNvPicPr>
          <p:nvPr/>
        </p:nvPicPr>
        <p:blipFill>
          <a:blip r:embed="rId2"/>
          <a:stretch>
            <a:fillRect/>
          </a:stretch>
        </p:blipFill>
        <p:spPr>
          <a:xfrm>
            <a:off x="63610" y="1558795"/>
            <a:ext cx="10246575" cy="2349938"/>
          </a:xfrm>
          <a:prstGeom prst="rect">
            <a:avLst/>
          </a:prstGeom>
        </p:spPr>
      </p:pic>
      <p:sp>
        <p:nvSpPr>
          <p:cNvPr id="3" name="Rectangle 2"/>
          <p:cNvSpPr/>
          <p:nvPr/>
        </p:nvSpPr>
        <p:spPr>
          <a:xfrm>
            <a:off x="302149" y="3816626"/>
            <a:ext cx="9509760" cy="1200329"/>
          </a:xfrm>
          <a:prstGeom prst="rect">
            <a:avLst/>
          </a:prstGeom>
        </p:spPr>
        <p:txBody>
          <a:bodyPr wrap="square">
            <a:spAutoFit/>
          </a:bodyPr>
          <a:lstStyle/>
          <a:p>
            <a:r>
              <a:rPr lang="en-US" dirty="0"/>
              <a:t>Contracting institutions are the laws and regulations that govern contracts and contractual enforcement between borrowers, investors and other corporate stakeholders.  They include investor protection </a:t>
            </a:r>
            <a:r>
              <a:rPr lang="en-US" dirty="0" smtClean="0"/>
              <a:t>laws/regulations, but </a:t>
            </a:r>
            <a:r>
              <a:rPr lang="en-US" dirty="0"/>
              <a:t>also other policy variables such as taxation, labor laws, competition laws, financial regulation and macroeconomic policies.  </a:t>
            </a:r>
          </a:p>
        </p:txBody>
      </p:sp>
      <p:sp>
        <p:nvSpPr>
          <p:cNvPr id="5" name="Rectangle 4"/>
          <p:cNvSpPr/>
          <p:nvPr/>
        </p:nvSpPr>
        <p:spPr>
          <a:xfrm>
            <a:off x="302149" y="5016955"/>
            <a:ext cx="9167854" cy="1477328"/>
          </a:xfrm>
          <a:prstGeom prst="rect">
            <a:avLst/>
          </a:prstGeom>
        </p:spPr>
        <p:txBody>
          <a:bodyPr wrap="square">
            <a:spAutoFit/>
          </a:bodyPr>
          <a:lstStyle/>
          <a:p>
            <a:r>
              <a:rPr lang="en-US" dirty="0"/>
              <a:t>Political Institutions refers to the </a:t>
            </a:r>
            <a:r>
              <a:rPr lang="en-US" dirty="0"/>
              <a:t>set of formal rules typically laid down by explicit provisions </a:t>
            </a:r>
            <a:r>
              <a:rPr lang="en-US" dirty="0"/>
              <a:t>in constitutions </a:t>
            </a:r>
            <a:r>
              <a:rPr lang="en-US" dirty="0"/>
              <a:t>(e.g., electoral and legislative rules associated with the forms of </a:t>
            </a:r>
            <a:r>
              <a:rPr lang="en-US" dirty="0" smtClean="0"/>
              <a:t>government, such as who can vote, how power is contested and constraints on the power of politicians and elites) </a:t>
            </a:r>
            <a:r>
              <a:rPr lang="en-US" dirty="0"/>
              <a:t>that determine the </a:t>
            </a:r>
            <a:r>
              <a:rPr lang="en-US" dirty="0" smtClean="0"/>
              <a:t>degree of </a:t>
            </a:r>
            <a:r>
              <a:rPr lang="en-US" dirty="0"/>
              <a:t>accountability and representativeness of a political system.</a:t>
            </a:r>
          </a:p>
        </p:txBody>
      </p:sp>
    </p:spTree>
    <p:extLst>
      <p:ext uri="{BB962C8B-B14F-4D97-AF65-F5344CB8AC3E}">
        <p14:creationId xmlns:p14="http://schemas.microsoft.com/office/powerpoint/2010/main" val="14392131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67694"/>
            <a:ext cx="8596668" cy="838200"/>
          </a:xfrm>
        </p:spPr>
        <p:txBody>
          <a:bodyPr/>
          <a:lstStyle/>
          <a:p>
            <a:r>
              <a:rPr lang="en-US" dirty="0" smtClean="0"/>
              <a:t>The Political Economy Approach</a:t>
            </a:r>
            <a:endParaRPr lang="en-US" dirty="0"/>
          </a:p>
        </p:txBody>
      </p:sp>
      <p:sp>
        <p:nvSpPr>
          <p:cNvPr id="3" name="Content Placeholder 2"/>
          <p:cNvSpPr>
            <a:spLocks noGrp="1"/>
          </p:cNvSpPr>
          <p:nvPr>
            <p:ph idx="1"/>
          </p:nvPr>
        </p:nvSpPr>
        <p:spPr>
          <a:xfrm>
            <a:off x="677334" y="1391478"/>
            <a:ext cx="8596668" cy="5009322"/>
          </a:xfrm>
        </p:spPr>
        <p:txBody>
          <a:bodyPr>
            <a:normAutofit/>
          </a:bodyPr>
          <a:lstStyle/>
          <a:p>
            <a:r>
              <a:rPr lang="en-US" dirty="0"/>
              <a:t>Political institutions and the distribution of resources are the fundamental variables in </a:t>
            </a:r>
            <a:r>
              <a:rPr lang="en-US" dirty="0" smtClean="0"/>
              <a:t>this </a:t>
            </a:r>
            <a:r>
              <a:rPr lang="en-US" dirty="0"/>
              <a:t>framework because they change relatively slowly, and they ultimately determine financial and economic outcomes.</a:t>
            </a:r>
          </a:p>
          <a:p>
            <a:r>
              <a:rPr lang="en-US" dirty="0" smtClean="0"/>
              <a:t>When </a:t>
            </a:r>
            <a:r>
              <a:rPr lang="en-US" dirty="0"/>
              <a:t>contracting institutions protect outside investors, they ease financial contracting by reducing agency costs and asymmetries of information and improve governance and contract enforceability, all of which is conducive to economic development</a:t>
            </a:r>
            <a:r>
              <a:rPr lang="en-US" dirty="0" smtClean="0"/>
              <a:t>.</a:t>
            </a:r>
            <a:endParaRPr lang="en-US" dirty="0"/>
          </a:p>
          <a:p>
            <a:r>
              <a:rPr lang="en-US" dirty="0" smtClean="0"/>
              <a:t>However, the </a:t>
            </a:r>
            <a:r>
              <a:rPr lang="en-US" dirty="0"/>
              <a:t>prevailing </a:t>
            </a:r>
            <a:r>
              <a:rPr lang="en-US" dirty="0" smtClean="0"/>
              <a:t>set </a:t>
            </a:r>
            <a:r>
              <a:rPr lang="en-US" dirty="0"/>
              <a:t>of contracting institutions depends on the relative political power of the different constituencies. </a:t>
            </a:r>
            <a:r>
              <a:rPr lang="en-US" dirty="0" smtClean="0"/>
              <a:t> The </a:t>
            </a:r>
            <a:r>
              <a:rPr lang="en-US" dirty="0"/>
              <a:t>resulting contracting institutions are those that are best fit to satisfy the political wishes of the winning constituencies. The political power is highly influenced by the distribution of resources.  </a:t>
            </a:r>
            <a:endParaRPr lang="en-US" dirty="0" smtClean="0"/>
          </a:p>
          <a:p>
            <a:r>
              <a:rPr lang="en-US" dirty="0" smtClean="0"/>
              <a:t>This </a:t>
            </a:r>
            <a:r>
              <a:rPr lang="en-US" dirty="0"/>
              <a:t>equilibrium outcome does not necessarily serve the common good and/or maximize economic welfare, but rather serves those who have political power. </a:t>
            </a:r>
          </a:p>
          <a:p>
            <a:endParaRPr lang="en-US" dirty="0"/>
          </a:p>
        </p:txBody>
      </p:sp>
    </p:spTree>
    <p:extLst>
      <p:ext uri="{BB962C8B-B14F-4D97-AF65-F5344CB8AC3E}">
        <p14:creationId xmlns:p14="http://schemas.microsoft.com/office/powerpoint/2010/main" val="6267804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3710" y="315401"/>
            <a:ext cx="9064487" cy="838200"/>
          </a:xfrm>
        </p:spPr>
        <p:txBody>
          <a:bodyPr>
            <a:normAutofit fontScale="90000"/>
          </a:bodyPr>
          <a:lstStyle/>
          <a:p>
            <a:r>
              <a:rPr lang="en-US" dirty="0" smtClean="0"/>
              <a:t>Corporate Governance: History as determinant</a:t>
            </a:r>
            <a:endParaRPr lang="en-US" dirty="0"/>
          </a:p>
        </p:txBody>
      </p:sp>
      <p:sp>
        <p:nvSpPr>
          <p:cNvPr id="3" name="Content Placeholder 2"/>
          <p:cNvSpPr>
            <a:spLocks noGrp="1"/>
          </p:cNvSpPr>
          <p:nvPr>
            <p:ph idx="1"/>
          </p:nvPr>
        </p:nvSpPr>
        <p:spPr>
          <a:xfrm>
            <a:off x="1041621" y="1248354"/>
            <a:ext cx="8038770" cy="5422789"/>
          </a:xfrm>
        </p:spPr>
        <p:txBody>
          <a:bodyPr/>
          <a:lstStyle/>
          <a:p>
            <a:r>
              <a:rPr lang="en-US" dirty="0" smtClean="0"/>
              <a:t>What determines the level of legal protection for securities market investors?</a:t>
            </a:r>
          </a:p>
          <a:p>
            <a:r>
              <a:rPr lang="en-US" dirty="0" smtClean="0"/>
              <a:t>Roe (1999) suggests that it is ideology.  E.g. in Europe, the State is entrusted with the task of sustaining a social pact between all classes, whereby greater equality is exchanged for reduced efficiency.</a:t>
            </a:r>
          </a:p>
          <a:p>
            <a:r>
              <a:rPr lang="en-US" dirty="0" smtClean="0"/>
              <a:t>According to La Porta et al. (1998), it is history.  Countries with commercial law regimes inspired by the French Civil code (which is more bureaucratic) have lower protection for minority shareholders and creditors.  Anglo-Saxon countries that follow a common law tradition where courts tend to determine laws through precedent-setting have more protection.</a:t>
            </a:r>
          </a:p>
          <a:p>
            <a:r>
              <a:rPr lang="en-US" dirty="0" smtClean="0"/>
              <a:t>This may be because judicial discretion allows for more flexibility to adapt to changing circumstances.</a:t>
            </a:r>
          </a:p>
          <a:p>
            <a:r>
              <a:rPr lang="en-US" dirty="0" smtClean="0"/>
              <a:t>The political economy approach asks why some countries have more protection for minority shareholders and others less?</a:t>
            </a:r>
          </a:p>
        </p:txBody>
      </p:sp>
    </p:spTree>
    <p:extLst>
      <p:ext uri="{BB962C8B-B14F-4D97-AF65-F5344CB8AC3E}">
        <p14:creationId xmlns:p14="http://schemas.microsoft.com/office/powerpoint/2010/main" val="18710452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3955" y="609600"/>
            <a:ext cx="9215561" cy="838200"/>
          </a:xfrm>
        </p:spPr>
        <p:txBody>
          <a:bodyPr>
            <a:normAutofit fontScale="90000"/>
          </a:bodyPr>
          <a:lstStyle/>
          <a:p>
            <a:r>
              <a:rPr lang="en-US" dirty="0" smtClean="0"/>
              <a:t>Corporate Governance: The Pagano-</a:t>
            </a:r>
            <a:r>
              <a:rPr lang="en-US" dirty="0" err="1" smtClean="0"/>
              <a:t>Volpin</a:t>
            </a:r>
            <a:r>
              <a:rPr lang="en-US" dirty="0" smtClean="0"/>
              <a:t> model</a:t>
            </a:r>
            <a:endParaRPr lang="en-US" dirty="0"/>
          </a:p>
        </p:txBody>
      </p:sp>
      <p:sp>
        <p:nvSpPr>
          <p:cNvPr id="3" name="Content Placeholder 2"/>
          <p:cNvSpPr>
            <a:spLocks noGrp="1"/>
          </p:cNvSpPr>
          <p:nvPr>
            <p:ph idx="1"/>
          </p:nvPr>
        </p:nvSpPr>
        <p:spPr>
          <a:xfrm>
            <a:off x="677334" y="1256307"/>
            <a:ext cx="8596668" cy="4785056"/>
          </a:xfrm>
        </p:spPr>
        <p:txBody>
          <a:bodyPr>
            <a:normAutofit/>
          </a:bodyPr>
          <a:lstStyle/>
          <a:p>
            <a:r>
              <a:rPr lang="en-US" dirty="0" smtClean="0"/>
              <a:t>The Pagano-</a:t>
            </a:r>
            <a:r>
              <a:rPr lang="en-US" dirty="0" err="1" smtClean="0"/>
              <a:t>Volpin</a:t>
            </a:r>
            <a:r>
              <a:rPr lang="en-US" dirty="0" smtClean="0"/>
              <a:t> model divides society into three competing groups:</a:t>
            </a:r>
          </a:p>
          <a:p>
            <a:pPr lvl="1"/>
            <a:r>
              <a:rPr lang="en-US" dirty="0" smtClean="0"/>
              <a:t>Controlling shareholders/entrepreneurs/corporate insiders</a:t>
            </a:r>
          </a:p>
          <a:p>
            <a:pPr lvl="1"/>
            <a:r>
              <a:rPr lang="en-US" dirty="0" smtClean="0"/>
              <a:t>Non-controlling </a:t>
            </a:r>
            <a:r>
              <a:rPr lang="en-US" dirty="0" smtClean="0"/>
              <a:t>investors</a:t>
            </a:r>
            <a:endParaRPr lang="en-US" dirty="0" smtClean="0"/>
          </a:p>
          <a:p>
            <a:pPr lvl="1"/>
            <a:r>
              <a:rPr lang="en-US" dirty="0" smtClean="0"/>
              <a:t>Employees</a:t>
            </a:r>
          </a:p>
          <a:p>
            <a:r>
              <a:rPr lang="en-US" dirty="0" smtClean="0"/>
              <a:t>Controlling shareholders want low investor protection to extract larger private benefits of control</a:t>
            </a:r>
            <a:r>
              <a:rPr lang="en-US" dirty="0" smtClean="0"/>
              <a:t>.  To </a:t>
            </a:r>
            <a:r>
              <a:rPr lang="en-US" dirty="0" smtClean="0"/>
              <a:t>win the support of employees in electoral competition, they make concessions to them.  This is the corporatist or stakeholder model.</a:t>
            </a:r>
          </a:p>
          <a:p>
            <a:r>
              <a:rPr lang="en-US" dirty="0" smtClean="0"/>
              <a:t>Alternatively, controlling </a:t>
            </a:r>
            <a:r>
              <a:rPr lang="en-US" dirty="0" smtClean="0"/>
              <a:t>shareholders ally with outside </a:t>
            </a:r>
            <a:r>
              <a:rPr lang="en-US" dirty="0" smtClean="0"/>
              <a:t>investors </a:t>
            </a:r>
            <a:r>
              <a:rPr lang="en-US" dirty="0" smtClean="0"/>
              <a:t>to extract value from employees. </a:t>
            </a:r>
            <a:r>
              <a:rPr lang="en-US" dirty="0" smtClean="0"/>
              <a:t>This is </a:t>
            </a:r>
            <a:r>
              <a:rPr lang="en-US" dirty="0"/>
              <a:t>the shareholder primacy </a:t>
            </a:r>
            <a:r>
              <a:rPr lang="en-US" dirty="0" smtClean="0"/>
              <a:t>model.  This </a:t>
            </a:r>
            <a:r>
              <a:rPr lang="en-US" dirty="0" smtClean="0"/>
              <a:t>model </a:t>
            </a:r>
            <a:r>
              <a:rPr lang="en-US" dirty="0" smtClean="0"/>
              <a:t>implies stockholder-protection </a:t>
            </a:r>
            <a:r>
              <a:rPr lang="en-US" dirty="0" smtClean="0"/>
              <a:t>laws. </a:t>
            </a:r>
          </a:p>
          <a:p>
            <a:r>
              <a:rPr lang="en-US" dirty="0" smtClean="0"/>
              <a:t>When would we expect to see the corporatist outcome versus the stockholder primacy outcome?</a:t>
            </a:r>
            <a:endParaRPr lang="en-US" dirty="0"/>
          </a:p>
        </p:txBody>
      </p:sp>
    </p:spTree>
    <p:extLst>
      <p:ext uri="{BB962C8B-B14F-4D97-AF65-F5344CB8AC3E}">
        <p14:creationId xmlns:p14="http://schemas.microsoft.com/office/powerpoint/2010/main" val="6615420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Corporate Governance and Coalitions</a:t>
            </a:r>
            <a:endParaRPr lang="en-US" dirty="0"/>
          </a:p>
        </p:txBody>
      </p:sp>
      <p:sp>
        <p:nvSpPr>
          <p:cNvPr id="4" name="TextBox 3"/>
          <p:cNvSpPr txBox="1"/>
          <p:nvPr/>
        </p:nvSpPr>
        <p:spPr>
          <a:xfrm>
            <a:off x="4350687" y="4039264"/>
            <a:ext cx="1661823" cy="646331"/>
          </a:xfrm>
          <a:prstGeom prst="rect">
            <a:avLst/>
          </a:prstGeom>
          <a:noFill/>
        </p:spPr>
        <p:txBody>
          <a:bodyPr wrap="square" rtlCol="0">
            <a:spAutoFit/>
          </a:bodyPr>
          <a:lstStyle/>
          <a:p>
            <a:r>
              <a:rPr lang="en-US" dirty="0" smtClean="0"/>
              <a:t>Outsider </a:t>
            </a:r>
            <a:r>
              <a:rPr lang="en-US" dirty="0" smtClean="0"/>
              <a:t>shareholders</a:t>
            </a:r>
            <a:endParaRPr lang="en-US" dirty="0"/>
          </a:p>
        </p:txBody>
      </p:sp>
      <p:sp>
        <p:nvSpPr>
          <p:cNvPr id="5" name="Oval 4"/>
          <p:cNvSpPr/>
          <p:nvPr/>
        </p:nvSpPr>
        <p:spPr>
          <a:xfrm>
            <a:off x="2122998" y="5120640"/>
            <a:ext cx="5335325" cy="139943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2339008" y="5443805"/>
            <a:ext cx="1661823" cy="646331"/>
          </a:xfrm>
          <a:prstGeom prst="rect">
            <a:avLst/>
          </a:prstGeom>
          <a:noFill/>
        </p:spPr>
        <p:txBody>
          <a:bodyPr wrap="square" rtlCol="0">
            <a:spAutoFit/>
          </a:bodyPr>
          <a:lstStyle/>
          <a:p>
            <a:r>
              <a:rPr lang="en-US" dirty="0" smtClean="0"/>
              <a:t>Insider shareholders</a:t>
            </a:r>
            <a:endParaRPr lang="en-US" dirty="0"/>
          </a:p>
        </p:txBody>
      </p:sp>
      <p:sp>
        <p:nvSpPr>
          <p:cNvPr id="7" name="TextBox 6"/>
          <p:cNvSpPr txBox="1"/>
          <p:nvPr/>
        </p:nvSpPr>
        <p:spPr>
          <a:xfrm>
            <a:off x="6012510" y="5582304"/>
            <a:ext cx="1111859" cy="369332"/>
          </a:xfrm>
          <a:prstGeom prst="rect">
            <a:avLst/>
          </a:prstGeom>
          <a:noFill/>
        </p:spPr>
        <p:txBody>
          <a:bodyPr wrap="square" rtlCol="0">
            <a:spAutoFit/>
          </a:bodyPr>
          <a:lstStyle/>
          <a:p>
            <a:r>
              <a:rPr lang="en-US" dirty="0" smtClean="0"/>
              <a:t>Workers</a:t>
            </a:r>
            <a:endParaRPr lang="en-US" dirty="0"/>
          </a:p>
        </p:txBody>
      </p:sp>
      <p:cxnSp>
        <p:nvCxnSpPr>
          <p:cNvPr id="8" name="Straight Arrow Connector 7"/>
          <p:cNvCxnSpPr>
            <a:stCxn id="6" idx="3"/>
          </p:cNvCxnSpPr>
          <p:nvPr/>
        </p:nvCxnSpPr>
        <p:spPr>
          <a:xfrm flipV="1">
            <a:off x="4000831" y="5732890"/>
            <a:ext cx="1684352" cy="34081"/>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4975668" y="4651514"/>
            <a:ext cx="0" cy="4520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747423" y="4362429"/>
            <a:ext cx="2687540" cy="369332"/>
          </a:xfrm>
          <a:prstGeom prst="rect">
            <a:avLst/>
          </a:prstGeom>
          <a:noFill/>
        </p:spPr>
        <p:txBody>
          <a:bodyPr wrap="square" rtlCol="0">
            <a:spAutoFit/>
          </a:bodyPr>
          <a:lstStyle/>
          <a:p>
            <a:r>
              <a:rPr lang="en-US" b="1" dirty="0" smtClean="0"/>
              <a:t>Corporatist</a:t>
            </a:r>
            <a:r>
              <a:rPr lang="en-US" dirty="0" smtClean="0"/>
              <a:t> </a:t>
            </a:r>
            <a:r>
              <a:rPr lang="en-US" b="1" dirty="0" smtClean="0"/>
              <a:t>Model</a:t>
            </a:r>
            <a:endParaRPr lang="en-US" b="1" dirty="0"/>
          </a:p>
        </p:txBody>
      </p:sp>
      <p:sp>
        <p:nvSpPr>
          <p:cNvPr id="12" name="TextBox 11"/>
          <p:cNvSpPr txBox="1"/>
          <p:nvPr/>
        </p:nvSpPr>
        <p:spPr>
          <a:xfrm>
            <a:off x="3943845" y="3305750"/>
            <a:ext cx="1152939" cy="369332"/>
          </a:xfrm>
          <a:prstGeom prst="rect">
            <a:avLst/>
          </a:prstGeom>
          <a:noFill/>
        </p:spPr>
        <p:txBody>
          <a:bodyPr wrap="square" rtlCol="0">
            <a:spAutoFit/>
          </a:bodyPr>
          <a:lstStyle/>
          <a:p>
            <a:r>
              <a:rPr lang="en-US" dirty="0" smtClean="0"/>
              <a:t>Workers</a:t>
            </a:r>
            <a:endParaRPr lang="en-US" dirty="0"/>
          </a:p>
        </p:txBody>
      </p:sp>
      <p:sp>
        <p:nvSpPr>
          <p:cNvPr id="13" name="TextBox 12"/>
          <p:cNvSpPr txBox="1"/>
          <p:nvPr/>
        </p:nvSpPr>
        <p:spPr>
          <a:xfrm>
            <a:off x="5096784" y="1998371"/>
            <a:ext cx="1661823" cy="646331"/>
          </a:xfrm>
          <a:prstGeom prst="rect">
            <a:avLst/>
          </a:prstGeom>
          <a:noFill/>
        </p:spPr>
        <p:txBody>
          <a:bodyPr wrap="square" rtlCol="0">
            <a:spAutoFit/>
          </a:bodyPr>
          <a:lstStyle/>
          <a:p>
            <a:r>
              <a:rPr lang="en-US" dirty="0" smtClean="0"/>
              <a:t>Insider shareholders</a:t>
            </a:r>
            <a:endParaRPr lang="en-US" dirty="0"/>
          </a:p>
        </p:txBody>
      </p:sp>
      <p:sp>
        <p:nvSpPr>
          <p:cNvPr id="14" name="TextBox 13"/>
          <p:cNvSpPr txBox="1"/>
          <p:nvPr/>
        </p:nvSpPr>
        <p:spPr>
          <a:xfrm>
            <a:off x="2470204" y="2044882"/>
            <a:ext cx="1661823" cy="646331"/>
          </a:xfrm>
          <a:prstGeom prst="rect">
            <a:avLst/>
          </a:prstGeom>
          <a:noFill/>
        </p:spPr>
        <p:txBody>
          <a:bodyPr wrap="square" rtlCol="0">
            <a:spAutoFit/>
          </a:bodyPr>
          <a:lstStyle/>
          <a:p>
            <a:r>
              <a:rPr lang="en-US" dirty="0" smtClean="0"/>
              <a:t>Outsider </a:t>
            </a:r>
            <a:r>
              <a:rPr lang="en-US" dirty="0" smtClean="0"/>
              <a:t>shareholders</a:t>
            </a:r>
            <a:endParaRPr lang="en-US" dirty="0"/>
          </a:p>
        </p:txBody>
      </p:sp>
      <p:sp>
        <p:nvSpPr>
          <p:cNvPr id="15" name="Oval 14"/>
          <p:cNvSpPr/>
          <p:nvPr/>
        </p:nvSpPr>
        <p:spPr>
          <a:xfrm>
            <a:off x="1852653" y="1709287"/>
            <a:ext cx="5335325" cy="113307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Arrow Connector 15"/>
          <p:cNvCxnSpPr/>
          <p:nvPr/>
        </p:nvCxnSpPr>
        <p:spPr>
          <a:xfrm flipV="1">
            <a:off x="3677144" y="2226605"/>
            <a:ext cx="1347086" cy="28072"/>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4350687" y="2887745"/>
            <a:ext cx="0" cy="5203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7260532" y="2422485"/>
            <a:ext cx="2687540" cy="646331"/>
          </a:xfrm>
          <a:prstGeom prst="rect">
            <a:avLst/>
          </a:prstGeom>
          <a:noFill/>
        </p:spPr>
        <p:txBody>
          <a:bodyPr wrap="square" rtlCol="0">
            <a:spAutoFit/>
          </a:bodyPr>
          <a:lstStyle/>
          <a:p>
            <a:r>
              <a:rPr lang="en-US" b="1" dirty="0" smtClean="0"/>
              <a:t>Shareholder Primacy Model</a:t>
            </a:r>
            <a:endParaRPr lang="en-US" b="1" dirty="0"/>
          </a:p>
        </p:txBody>
      </p:sp>
      <p:cxnSp>
        <p:nvCxnSpPr>
          <p:cNvPr id="22" name="Straight Connector 21"/>
          <p:cNvCxnSpPr/>
          <p:nvPr/>
        </p:nvCxnSpPr>
        <p:spPr>
          <a:xfrm>
            <a:off x="747423" y="3776870"/>
            <a:ext cx="8380674" cy="103367"/>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46907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07450"/>
            <a:ext cx="8596668" cy="838200"/>
          </a:xfrm>
        </p:spPr>
        <p:txBody>
          <a:bodyPr/>
          <a:lstStyle/>
          <a:p>
            <a:r>
              <a:rPr lang="en-US" dirty="0" smtClean="0"/>
              <a:t>What determines the outcome?</a:t>
            </a:r>
            <a:endParaRPr lang="en-US" dirty="0"/>
          </a:p>
        </p:txBody>
      </p:sp>
      <p:sp>
        <p:nvSpPr>
          <p:cNvPr id="3" name="Content Placeholder 2"/>
          <p:cNvSpPr>
            <a:spLocks noGrp="1"/>
          </p:cNvSpPr>
          <p:nvPr>
            <p:ph idx="1"/>
          </p:nvPr>
        </p:nvSpPr>
        <p:spPr>
          <a:xfrm>
            <a:off x="677333" y="993913"/>
            <a:ext cx="8983501" cy="5478449"/>
          </a:xfrm>
        </p:spPr>
        <p:txBody>
          <a:bodyPr>
            <a:normAutofit lnSpcReduction="10000"/>
          </a:bodyPr>
          <a:lstStyle/>
          <a:p>
            <a:r>
              <a:rPr lang="en-US" dirty="0" smtClean="0"/>
              <a:t>In a majoritarian voting system, winning the majority of districts/constituencies matters; in a proportional system, winning a majority of the votes is crucial.  </a:t>
            </a:r>
          </a:p>
          <a:p>
            <a:r>
              <a:rPr lang="en-US" dirty="0" smtClean="0"/>
              <a:t>The Pagano-</a:t>
            </a:r>
            <a:r>
              <a:rPr lang="en-US" dirty="0" err="1" smtClean="0"/>
              <a:t>Volpin</a:t>
            </a:r>
            <a:r>
              <a:rPr lang="en-US" dirty="0" smtClean="0"/>
              <a:t> model assumes that entrepreneurs care strongly about investor rights; they prefer lower investor rights.  Workers care strongly about labor rights.  These two are homogeneous groups.  However, outsider investors don’t have a strong preference one way or the other; some are more strongly in favor of labor rights and others are less strongly in favor of labor rights. </a:t>
            </a:r>
          </a:p>
          <a:p>
            <a:r>
              <a:rPr lang="en-US" dirty="0" smtClean="0"/>
              <a:t>This makes a difference because districts are not cross-sections of the country.  In a proportional system, there is only one district, the entire country.  Hence political parties would want to court the homogeneous groups.  A party that is in favor of worker rights and against investor rights can win both worker and entrepreneur votes. Championing investor rights is less valuable because investors are not single-issue voters.  The outcome will be a system where labor and entrepreneurs are allied and there will be more employee rights legislation.</a:t>
            </a:r>
          </a:p>
          <a:p>
            <a:r>
              <a:rPr lang="en-US" dirty="0" smtClean="0"/>
              <a:t>However, in a majoritarian system, there will be some constituencies where there will be enough of a concentration of outside shareholders such that a party will need to champion shareholder rights in order to win that constituency.  The outcome here will be one where there is a greater tendency for entrepreneurs and outside shareholders to be allied with correspondingly greater investor rights legislation. </a:t>
            </a:r>
          </a:p>
        </p:txBody>
      </p:sp>
    </p:spTree>
    <p:extLst>
      <p:ext uri="{BB962C8B-B14F-4D97-AF65-F5344CB8AC3E}">
        <p14:creationId xmlns:p14="http://schemas.microsoft.com/office/powerpoint/2010/main" val="117351015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4E81107FE0A704B8458C943278B4E1F" ma:contentTypeVersion="13" ma:contentTypeDescription="Create a new document." ma:contentTypeScope="" ma:versionID="0b9b530ecb6b81c140e81c3300bd0307">
  <xsd:schema xmlns:xsd="http://www.w3.org/2001/XMLSchema" xmlns:xs="http://www.w3.org/2001/XMLSchema" xmlns:p="http://schemas.microsoft.com/office/2006/metadata/properties" xmlns:ns3="bcb18cd9-2614-41de-a438-05e8f58d2b4e" xmlns:ns4="9cd9834e-9656-4a9f-bc4d-b5b5e1a3e387" targetNamespace="http://schemas.microsoft.com/office/2006/metadata/properties" ma:root="true" ma:fieldsID="1beeed5a04154245fc1551d8103b577a" ns3:_="" ns4:_="">
    <xsd:import namespace="bcb18cd9-2614-41de-a438-05e8f58d2b4e"/>
    <xsd:import namespace="9cd9834e-9656-4a9f-bc4d-b5b5e1a3e38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b18cd9-2614-41de-a438-05e8f58d2b4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cd9834e-9656-4a9f-bc4d-b5b5e1a3e387"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2D4AEE4-A3E5-4809-A799-7EB07E2DBFE6}">
  <ds:schemaRefs>
    <ds:schemaRef ds:uri="http://schemas.microsoft.com/sharepoint/v3/contenttype/forms"/>
  </ds:schemaRefs>
</ds:datastoreItem>
</file>

<file path=customXml/itemProps2.xml><?xml version="1.0" encoding="utf-8"?>
<ds:datastoreItem xmlns:ds="http://schemas.openxmlformats.org/officeDocument/2006/customXml" ds:itemID="{B79AB573-98CA-4519-9DF5-CCA8A92769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b18cd9-2614-41de-a438-05e8f58d2b4e"/>
    <ds:schemaRef ds:uri="9cd9834e-9656-4a9f-bc4d-b5b5e1a3e38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AF76D98-1643-41EA-88DB-A61362FB0658}">
  <ds:schemaRefs>
    <ds:schemaRef ds:uri="http://purl.org/dc/terms/"/>
    <ds:schemaRef ds:uri="http://purl.org/dc/elements/1.1/"/>
    <ds:schemaRef ds:uri="9cd9834e-9656-4a9f-bc4d-b5b5e1a3e387"/>
    <ds:schemaRef ds:uri="http://schemas.openxmlformats.org/package/2006/metadata/core-properties"/>
    <ds:schemaRef ds:uri="bcb18cd9-2614-41de-a438-05e8f58d2b4e"/>
    <ds:schemaRef ds:uri="http://purl.org/dc/dcmitype/"/>
    <ds:schemaRef ds:uri="http://schemas.microsoft.com/office/2006/documentManagement/types"/>
    <ds:schemaRef ds:uri="http://schemas.microsoft.com/office/infopath/2007/PartnerControl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Facet</Template>
  <TotalTime>22156</TotalTime>
  <Words>4218</Words>
  <Application>Microsoft Office PowerPoint</Application>
  <PresentationFormat>Widescreen</PresentationFormat>
  <Paragraphs>166</Paragraphs>
  <Slides>28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Gisha</vt:lpstr>
      <vt:lpstr>Trebuchet MS</vt:lpstr>
      <vt:lpstr>Wingdings 3</vt:lpstr>
      <vt:lpstr>Facet</vt:lpstr>
      <vt:lpstr>The Political Economy of Finance</vt:lpstr>
      <vt:lpstr>Political economy and financial structure</vt:lpstr>
      <vt:lpstr>Interplay between Political Constituencies and Regulation</vt:lpstr>
      <vt:lpstr>Endogeneity of Political and Financial Institutions</vt:lpstr>
      <vt:lpstr>The Political Economy Approach</vt:lpstr>
      <vt:lpstr>Corporate Governance: History as determinant</vt:lpstr>
      <vt:lpstr>Corporate Governance: The Pagano-Volpin model</vt:lpstr>
      <vt:lpstr>Corporate Governance and Coalitions</vt:lpstr>
      <vt:lpstr>What determines the outcome?</vt:lpstr>
      <vt:lpstr>What determines the outcome?</vt:lpstr>
      <vt:lpstr>Empirical Evidence</vt:lpstr>
      <vt:lpstr>Costs of Corporatism</vt:lpstr>
      <vt:lpstr>The Market for Corporate Control</vt:lpstr>
      <vt:lpstr>Banking versus Stock Markets</vt:lpstr>
      <vt:lpstr>Public Ownership of Companies</vt:lpstr>
      <vt:lpstr>Public Ownership of Companies </vt:lpstr>
      <vt:lpstr>Banking</vt:lpstr>
      <vt:lpstr>Bankruptcy laws, bailouts and moratoria</vt:lpstr>
      <vt:lpstr>Bankruptcy laws, bailouts and moratoria</vt:lpstr>
      <vt:lpstr>Bankruptcy Reform</vt:lpstr>
      <vt:lpstr>Politics and Securities Markets</vt:lpstr>
      <vt:lpstr>Democratization of Investment</vt:lpstr>
      <vt:lpstr>Democratization of Investment</vt:lpstr>
      <vt:lpstr>Democratization of Investment</vt:lpstr>
      <vt:lpstr>Questions to ask in a critical reading</vt:lpstr>
      <vt:lpstr>Takeaways and questions</vt:lpstr>
      <vt:lpstr>Examples of interest groups affecting outcomes </vt:lpstr>
      <vt:lpstr>Bibliography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Origins of Banking</dc:title>
  <dc:creator>Viswanath, Prof. P.V.</dc:creator>
  <cp:lastModifiedBy>Viswanath, Prof. P.V.</cp:lastModifiedBy>
  <cp:revision>121</cp:revision>
  <cp:lastPrinted>2022-10-12T02:07:00Z</cp:lastPrinted>
  <dcterms:created xsi:type="dcterms:W3CDTF">2021-09-20T22:03:42Z</dcterms:created>
  <dcterms:modified xsi:type="dcterms:W3CDTF">2023-09-04T01:58:52Z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0x01010004E81107FE0A704B8458C943278B4E1F</vt:lpwstr>
  </property>
</Properties>
</file>