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4"/>
  </p:notesMasterIdLst>
  <p:handoutMasterIdLst>
    <p:handoutMasterId r:id="rId15"/>
  </p:handoutMasterIdLst>
  <p:sldIdLst>
    <p:sldId id="256" r:id="rId5"/>
    <p:sldId id="257" r:id="rId6"/>
    <p:sldId id="258" r:id="rId7"/>
    <p:sldId id="259" r:id="rId8"/>
    <p:sldId id="261" r:id="rId9"/>
    <p:sldId id="262" r:id="rId10"/>
    <p:sldId id="263" r:id="rId11"/>
    <p:sldId id="264" r:id="rId12"/>
    <p:sldId id="260" r:id="rId13"/>
  </p:sldIdLst>
  <p:sldSz cx="9144000" cy="6858000" type="screen4x3"/>
  <p:notesSz cx="6950075" cy="9236075"/>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2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2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2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2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5148" autoAdjust="0"/>
  </p:normalViewPr>
  <p:slideViewPr>
    <p:cSldViewPr>
      <p:cViewPr varScale="1">
        <p:scale>
          <a:sx n="85" d="100"/>
          <a:sy n="85" d="100"/>
        </p:scale>
        <p:origin x="704"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5EE559-2D84-4368-8258-93C654956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524000"/>
            <a:ext cx="8229600" cy="48006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4A001B-AA65-4345-8038-A744E5E8F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FC2E7C-25D8-4C0C-8624-0082DBF588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aceuniversity-my.sharepoint.com/topics/rav-yehudah-b-yechezke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sianstudies.org/publications/eaa/archives/borrowing-from-the-buddha-buddhist-temples-as-financial-centers-in-premodern-east-asia/" TargetMode="External"/><Relationship Id="rId2" Type="http://schemas.openxmlformats.org/officeDocument/2006/relationships/hyperlink" Target="https://www.asianstudies.org/publications/eaa/archives/?fwp_eaa-volume=242" TargetMode="External"/><Relationship Id="rId1" Type="http://schemas.openxmlformats.org/officeDocument/2006/relationships/slideLayout" Target="../slideLayouts/slideLayout2.xml"/><Relationship Id="rId4" Type="http://schemas.openxmlformats.org/officeDocument/2006/relationships/hyperlink" Target="https://carnegieendowment.org/2021/06/07/islamic-institutions-in-arab-states-mapping-dynamics-of-control-co-option-and-contention-pub-846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457200" y="2133600"/>
            <a:ext cx="8305800" cy="523220"/>
          </a:xfrm>
        </p:spPr>
        <p:txBody>
          <a:bodyPr>
            <a:normAutofit fontScale="90000"/>
          </a:bodyPr>
          <a:lstStyle/>
          <a:p>
            <a:r>
              <a:rPr lang="en-US" dirty="0" smtClean="0">
                <a:effectLst/>
              </a:rPr>
              <a:t>Religion and Clerical Bias</a:t>
            </a:r>
            <a:endParaRPr lang="en-US" dirty="0">
              <a:effectLst/>
            </a:endParaRPr>
          </a:p>
        </p:txBody>
      </p:sp>
      <p:sp>
        <p:nvSpPr>
          <p:cNvPr id="21507" name="Rectangle 3"/>
          <p:cNvSpPr>
            <a:spLocks noGrp="1" noChangeArrowheads="1"/>
          </p:cNvSpPr>
          <p:nvPr>
            <p:ph type="subTitle" idx="1"/>
          </p:nvPr>
        </p:nvSpPr>
        <p:spPr>
          <a:xfrm>
            <a:off x="457200" y="3048000"/>
            <a:ext cx="6096000" cy="3200400"/>
          </a:xfrm>
        </p:spPr>
        <p:txBody>
          <a:bodyPr>
            <a:normAutofit/>
          </a:bodyPr>
          <a:lstStyle/>
          <a:p>
            <a:endParaRPr lang="en-US" sz="2400" dirty="0"/>
          </a:p>
          <a:p>
            <a:r>
              <a:rPr lang="en-US" dirty="0" smtClean="0"/>
              <a:t>Prof. P.V. Viswanath</a:t>
            </a:r>
            <a:endParaRPr lang="en-US" dirty="0"/>
          </a:p>
          <a:p>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dirty="0" smtClean="0"/>
              <a:t>Clerical Bias</a:t>
            </a:r>
            <a:endParaRPr lang="en-US" dirty="0"/>
          </a:p>
        </p:txBody>
      </p:sp>
      <p:sp>
        <p:nvSpPr>
          <p:cNvPr id="3" name="Content Placeholder 2"/>
          <p:cNvSpPr>
            <a:spLocks noGrp="1"/>
          </p:cNvSpPr>
          <p:nvPr>
            <p:ph idx="1"/>
          </p:nvPr>
        </p:nvSpPr>
        <p:spPr>
          <a:xfrm>
            <a:off x="457200" y="1259174"/>
            <a:ext cx="8229600" cy="4800600"/>
          </a:xfrm>
        </p:spPr>
        <p:txBody>
          <a:bodyPr/>
          <a:lstStyle/>
          <a:p>
            <a:r>
              <a:rPr lang="en-US" dirty="0" smtClean="0"/>
              <a:t>Although religion has been a potent force in society for solving prisoner’s dilemma sorts of problems, there have been, in all religions, actions by the clergy that would seem to be tainted by self-interest and corresponding religious legislation benefiting the clergy.</a:t>
            </a:r>
          </a:p>
          <a:p>
            <a:r>
              <a:rPr lang="en-US" dirty="0" smtClean="0"/>
              <a:t>Here are a few </a:t>
            </a:r>
            <a:r>
              <a:rPr lang="en-US" dirty="0" smtClean="0"/>
              <a:t>examples from different religious faiths.</a:t>
            </a:r>
          </a:p>
          <a:p>
            <a:r>
              <a:rPr lang="en-US" dirty="0" smtClean="0"/>
              <a:t>These examples are not intended to suggest that corruption was endemic in these religions or that these examples are emblematic of </a:t>
            </a:r>
            <a:r>
              <a:rPr lang="en-US" smtClean="0"/>
              <a:t>these religions.</a:t>
            </a:r>
            <a:endParaRPr lang="en-US" dirty="0"/>
          </a:p>
        </p:txBody>
      </p:sp>
    </p:spTree>
    <p:extLst>
      <p:ext uri="{BB962C8B-B14F-4D97-AF65-F5344CB8AC3E}">
        <p14:creationId xmlns:p14="http://schemas.microsoft.com/office/powerpoint/2010/main" val="10077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Buddhist monastic wealth</a:t>
            </a:r>
            <a:endParaRPr lang="en-US" dirty="0"/>
          </a:p>
        </p:txBody>
      </p:sp>
      <p:sp>
        <p:nvSpPr>
          <p:cNvPr id="3" name="Content Placeholder 2"/>
          <p:cNvSpPr>
            <a:spLocks noGrp="1"/>
          </p:cNvSpPr>
          <p:nvPr>
            <p:ph idx="1"/>
          </p:nvPr>
        </p:nvSpPr>
        <p:spPr/>
        <p:txBody>
          <a:bodyPr>
            <a:normAutofit fontScale="92500" lnSpcReduction="20000"/>
          </a:bodyPr>
          <a:lstStyle/>
          <a:p>
            <a:r>
              <a:rPr lang="en-US" dirty="0"/>
              <a:t>Buddhist clergy owned property including slaves</a:t>
            </a:r>
          </a:p>
          <a:p>
            <a:r>
              <a:rPr lang="en-US" dirty="0"/>
              <a:t>The Buddha discouraged ownership (Horner’s introduction to </a:t>
            </a:r>
            <a:r>
              <a:rPr lang="en-US" i="1" dirty="0"/>
              <a:t>The Book of the Discipline</a:t>
            </a:r>
            <a:r>
              <a:rPr lang="en-US" dirty="0"/>
              <a:t>)</a:t>
            </a:r>
          </a:p>
          <a:p>
            <a:r>
              <a:rPr lang="en-US" dirty="0"/>
              <a:t>“The Buddhist </a:t>
            </a:r>
            <a:r>
              <a:rPr lang="en-US" dirty="0" err="1"/>
              <a:t>bhikkhu</a:t>
            </a:r>
            <a:r>
              <a:rPr lang="en-US" dirty="0"/>
              <a:t> has to renounce his worldly possessions before he is ordained, and after his ordination he should own no private property, but should regard his bowl and robe and other requisites as being the communal property of the Order, lent to him for his use.”</a:t>
            </a:r>
          </a:p>
          <a:p>
            <a:r>
              <a:rPr lang="en-US" dirty="0"/>
              <a:t>Nevertheless, individual Buddhists and Buddhist monasteries inherited property and owned property, including slaves (</a:t>
            </a:r>
            <a:r>
              <a:rPr lang="en-US" dirty="0" err="1"/>
              <a:t>Mahaviharin</a:t>
            </a:r>
            <a:r>
              <a:rPr lang="en-US" dirty="0"/>
              <a:t> and </a:t>
            </a:r>
            <a:r>
              <a:rPr lang="en-US" dirty="0" err="1"/>
              <a:t>Mulasarvastivada</a:t>
            </a:r>
            <a:r>
              <a:rPr lang="en-US" dirty="0"/>
              <a:t> vinaya</a:t>
            </a:r>
            <a:r>
              <a:rPr lang="en-US" dirty="0" smtClean="0"/>
              <a:t>).</a:t>
            </a:r>
          </a:p>
          <a:p>
            <a:r>
              <a:rPr lang="en-US" dirty="0" smtClean="0"/>
              <a:t>In China, Buddhist monasteries owned a lot of land and other </a:t>
            </a:r>
            <a:r>
              <a:rPr lang="en-US" dirty="0" smtClean="0"/>
              <a:t>wealth (</a:t>
            </a:r>
            <a:r>
              <a:rPr lang="en-US" dirty="0" err="1" smtClean="0"/>
              <a:t>Gernet</a:t>
            </a:r>
            <a:r>
              <a:rPr lang="en-US" dirty="0" smtClean="0"/>
              <a:t>, </a:t>
            </a:r>
            <a:endParaRPr lang="en-US" dirty="0"/>
          </a:p>
          <a:p>
            <a:endParaRPr lang="en-US" dirty="0"/>
          </a:p>
        </p:txBody>
      </p:sp>
    </p:spTree>
    <p:extLst>
      <p:ext uri="{BB962C8B-B14F-4D97-AF65-F5344CB8AC3E}">
        <p14:creationId xmlns:p14="http://schemas.microsoft.com/office/powerpoint/2010/main" val="167820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Buddhist Monasteries as Lenders</a:t>
            </a:r>
            <a:endParaRPr lang="en-US" dirty="0"/>
          </a:p>
        </p:txBody>
      </p:sp>
      <p:sp>
        <p:nvSpPr>
          <p:cNvPr id="3" name="Content Placeholder 2"/>
          <p:cNvSpPr>
            <a:spLocks noGrp="1"/>
          </p:cNvSpPr>
          <p:nvPr>
            <p:ph idx="1"/>
          </p:nvPr>
        </p:nvSpPr>
        <p:spPr/>
        <p:txBody>
          <a:bodyPr>
            <a:normAutofit fontScale="92500"/>
          </a:bodyPr>
          <a:lstStyle/>
          <a:p>
            <a:r>
              <a:rPr lang="en-US" dirty="0" smtClean="0"/>
              <a:t>Mitchell notes that Buddhist Monasteries were directly involved in money lending demanding and seizing collateral when loans were not paid, and at times, charging very high rates of interest.</a:t>
            </a:r>
          </a:p>
          <a:p>
            <a:r>
              <a:rPr lang="en-US" dirty="0" err="1" smtClean="0"/>
              <a:t>Vinayasutra</a:t>
            </a:r>
            <a:r>
              <a:rPr lang="en-US" dirty="0" smtClean="0"/>
              <a:t> of </a:t>
            </a:r>
            <a:r>
              <a:rPr lang="en-US" dirty="0" err="1" smtClean="0"/>
              <a:t>Gunaprabha</a:t>
            </a:r>
            <a:r>
              <a:rPr lang="en-US" dirty="0" smtClean="0"/>
              <a:t>:</a:t>
            </a:r>
            <a:br>
              <a:rPr lang="en-US" dirty="0" smtClean="0"/>
            </a:br>
            <a:r>
              <a:rPr lang="en-US" dirty="0" smtClean="0"/>
              <a:t>It </a:t>
            </a:r>
            <a:r>
              <a:rPr lang="en-US" dirty="0"/>
              <a:t>should be lent on interest for the sake of the (three) Jewel(s). When there is a monastery attendant or lay-brother he should be used. (It should be loaned) after taking a pledge of twice the value (of the loan and) after recording in a </a:t>
            </a:r>
            <a:r>
              <a:rPr lang="en-US" dirty="0" err="1"/>
              <a:t>docu</a:t>
            </a:r>
            <a:r>
              <a:rPr lang="en-US" dirty="0"/>
              <a:t>- </a:t>
            </a:r>
            <a:r>
              <a:rPr lang="en-US" dirty="0" err="1"/>
              <a:t>ment</a:t>
            </a:r>
            <a:r>
              <a:rPr lang="en-US" dirty="0"/>
              <a:t> the witness, the year, the month, the day, the El- der of the Community, the Provost of the monastery, the borrower, the capital, and the chattel. </a:t>
            </a:r>
          </a:p>
        </p:txBody>
      </p:sp>
    </p:spTree>
    <p:extLst>
      <p:ext uri="{BB962C8B-B14F-4D97-AF65-F5344CB8AC3E}">
        <p14:creationId xmlns:p14="http://schemas.microsoft.com/office/powerpoint/2010/main" val="267748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Preferences for Rabbis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Talmud discusses the possibility of </a:t>
            </a:r>
            <a:r>
              <a:rPr lang="en-US" dirty="0" smtClean="0"/>
              <a:t>Torah scholars being </a:t>
            </a:r>
            <a:r>
              <a:rPr lang="en-US" dirty="0"/>
              <a:t>permitted to lend at interest </a:t>
            </a:r>
            <a:r>
              <a:rPr lang="en-US" dirty="0" smtClean="0"/>
              <a:t>to non-Jews at </a:t>
            </a:r>
            <a:r>
              <a:rPr lang="en-US" dirty="0"/>
              <a:t>a time when ordinary Jews were not allowed to do </a:t>
            </a:r>
            <a:r>
              <a:rPr lang="en-US" dirty="0" smtClean="0"/>
              <a:t>so. </a:t>
            </a:r>
            <a:r>
              <a:rPr lang="en-US" dirty="0"/>
              <a:t> </a:t>
            </a:r>
            <a:endParaRPr lang="en-US" dirty="0" smtClean="0"/>
          </a:p>
          <a:p>
            <a:pPr lvl="1"/>
            <a:r>
              <a:rPr lang="en-US" dirty="0" smtClean="0"/>
              <a:t>Yoreh </a:t>
            </a:r>
            <a:r>
              <a:rPr lang="en-US" dirty="0" err="1" smtClean="0"/>
              <a:t>Deah</a:t>
            </a:r>
            <a:r>
              <a:rPr lang="en-US" dirty="0" smtClean="0"/>
              <a:t>, 159: 1, “From a biblical perspective, it is permitted to lend to non-Jews, but the Rabbis forbade it unless it is necessary to earn a living, or the lender is a Torah scholar.</a:t>
            </a:r>
          </a:p>
          <a:p>
            <a:r>
              <a:rPr lang="en-US" dirty="0" smtClean="0"/>
              <a:t>Rabbis get a break on taxes:</a:t>
            </a:r>
          </a:p>
          <a:p>
            <a:pPr lvl="1"/>
            <a:r>
              <a:rPr lang="en-US" dirty="0" err="1" smtClean="0"/>
              <a:t>Bava</a:t>
            </a:r>
            <a:r>
              <a:rPr lang="en-US" dirty="0" smtClean="0"/>
              <a:t> </a:t>
            </a:r>
            <a:r>
              <a:rPr lang="en-US" dirty="0" err="1"/>
              <a:t>Metsia</a:t>
            </a:r>
            <a:r>
              <a:rPr lang="en-US" dirty="0"/>
              <a:t> </a:t>
            </a:r>
            <a:r>
              <a:rPr lang="en-US" dirty="0" smtClean="0"/>
              <a:t>108a, “</a:t>
            </a:r>
            <a:r>
              <a:rPr lang="en-US" u="sng" dirty="0" err="1" smtClean="0">
                <a:hlinkClick r:id="rId2"/>
              </a:rPr>
              <a:t>Rav</a:t>
            </a:r>
            <a:r>
              <a:rPr lang="en-US" u="sng" dirty="0" smtClean="0">
                <a:hlinkClick r:id="rId2"/>
              </a:rPr>
              <a:t> </a:t>
            </a:r>
            <a:r>
              <a:rPr lang="en-US" u="sng" dirty="0">
                <a:hlinkClick r:id="rId2"/>
              </a:rPr>
              <a:t>Yehuda</a:t>
            </a:r>
            <a:r>
              <a:rPr lang="en-US" dirty="0"/>
              <a:t> says: All participate in the payment for the construction of the city wall, and this sum is collected even from orphans, but not from the Torah scholars</a:t>
            </a:r>
            <a:r>
              <a:rPr lang="en-US" dirty="0" smtClean="0"/>
              <a:t>.” </a:t>
            </a:r>
            <a:endParaRPr lang="en-US" dirty="0"/>
          </a:p>
          <a:p>
            <a:pPr lvl="1"/>
            <a:r>
              <a:rPr lang="en-US" dirty="0" smtClean="0"/>
              <a:t>This is codified </a:t>
            </a:r>
            <a:r>
              <a:rPr lang="en-US" dirty="0"/>
              <a:t>in </a:t>
            </a:r>
            <a:r>
              <a:rPr lang="en-US" dirty="0" smtClean="0"/>
              <a:t>the </a:t>
            </a:r>
            <a:r>
              <a:rPr lang="en-US" dirty="0" err="1" smtClean="0"/>
              <a:t>jewish</a:t>
            </a:r>
            <a:r>
              <a:rPr lang="en-US" dirty="0" smtClean="0"/>
              <a:t> </a:t>
            </a:r>
            <a:r>
              <a:rPr lang="en-US" dirty="0" err="1" smtClean="0"/>
              <a:t>lawbooks</a:t>
            </a:r>
            <a:r>
              <a:rPr lang="en-US" dirty="0" smtClean="0"/>
              <a:t> (</a:t>
            </a:r>
            <a:r>
              <a:rPr lang="en-US" dirty="0" err="1" smtClean="0"/>
              <a:t>Shulchan</a:t>
            </a:r>
            <a:r>
              <a:rPr lang="en-US" dirty="0" smtClean="0"/>
              <a:t> </a:t>
            </a:r>
            <a:r>
              <a:rPr lang="en-US" dirty="0" err="1"/>
              <a:t>Arukh</a:t>
            </a:r>
            <a:r>
              <a:rPr lang="en-US" dirty="0"/>
              <a:t>, </a:t>
            </a:r>
            <a:r>
              <a:rPr lang="en-US" dirty="0" err="1"/>
              <a:t>Yoreh</a:t>
            </a:r>
            <a:r>
              <a:rPr lang="en-US" dirty="0"/>
              <a:t> </a:t>
            </a:r>
            <a:r>
              <a:rPr lang="en-US" dirty="0" err="1"/>
              <a:t>De'ah</a:t>
            </a:r>
            <a:r>
              <a:rPr lang="en-US" dirty="0"/>
              <a:t> 243: </a:t>
            </a:r>
            <a:r>
              <a:rPr lang="en-US" dirty="0" smtClean="0"/>
              <a:t>1)</a:t>
            </a:r>
            <a:endParaRPr lang="en-US" dirty="0"/>
          </a:p>
          <a:p>
            <a:r>
              <a:rPr lang="en-US" dirty="0"/>
              <a:t>Also, rabbis being given preferential access to markets to sell their wares.</a:t>
            </a:r>
          </a:p>
          <a:p>
            <a:pPr lvl="1"/>
            <a:r>
              <a:rPr lang="en-US" dirty="0" smtClean="0"/>
              <a:t>If </a:t>
            </a:r>
            <a:r>
              <a:rPr lang="en-US" dirty="0"/>
              <a:t>a Torah Scholar has good to sell in the market place, he must be allowed to deplete his inventory before non-scholars are allowed to sell their goods.  </a:t>
            </a:r>
            <a:r>
              <a:rPr lang="en-US" dirty="0" smtClean="0"/>
              <a:t>(</a:t>
            </a:r>
            <a:r>
              <a:rPr lang="en-US" dirty="0" err="1"/>
              <a:t>Shulchan</a:t>
            </a:r>
            <a:r>
              <a:rPr lang="en-US" dirty="0"/>
              <a:t> </a:t>
            </a:r>
            <a:r>
              <a:rPr lang="en-US" dirty="0" err="1"/>
              <a:t>Arukh</a:t>
            </a:r>
            <a:r>
              <a:rPr lang="en-US" dirty="0"/>
              <a:t>, </a:t>
            </a:r>
            <a:r>
              <a:rPr lang="en-US" dirty="0" err="1"/>
              <a:t>Yoreh</a:t>
            </a:r>
            <a:r>
              <a:rPr lang="en-US" dirty="0"/>
              <a:t> </a:t>
            </a:r>
            <a:r>
              <a:rPr lang="en-US" dirty="0" err="1"/>
              <a:t>De'ah</a:t>
            </a:r>
            <a:r>
              <a:rPr lang="en-US" dirty="0"/>
              <a:t> 243: </a:t>
            </a:r>
            <a:r>
              <a:rPr lang="en-US" dirty="0" smtClean="0"/>
              <a:t>4).</a:t>
            </a:r>
            <a:endParaRPr lang="en-US" dirty="0"/>
          </a:p>
          <a:p>
            <a:endParaRPr lang="en-US" dirty="0"/>
          </a:p>
        </p:txBody>
      </p:sp>
    </p:spTree>
    <p:extLst>
      <p:ext uri="{BB962C8B-B14F-4D97-AF65-F5344CB8AC3E}">
        <p14:creationId xmlns:p14="http://schemas.microsoft.com/office/powerpoint/2010/main" val="117854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52400"/>
            <a:ext cx="8763000" cy="838200"/>
          </a:xfrm>
        </p:spPr>
        <p:txBody>
          <a:bodyPr>
            <a:normAutofit fontScale="90000"/>
          </a:bodyPr>
          <a:lstStyle/>
          <a:p>
            <a:r>
              <a:rPr lang="en-US" dirty="0" smtClean="0"/>
              <a:t>Finance and the Politicization of Islam</a:t>
            </a:r>
            <a:endParaRPr lang="en-US" dirty="0"/>
          </a:p>
        </p:txBody>
      </p:sp>
      <p:sp>
        <p:nvSpPr>
          <p:cNvPr id="3" name="Content Placeholder 2"/>
          <p:cNvSpPr>
            <a:spLocks noGrp="1"/>
          </p:cNvSpPr>
          <p:nvPr>
            <p:ph idx="1"/>
          </p:nvPr>
        </p:nvSpPr>
        <p:spPr>
          <a:xfrm>
            <a:off x="457200" y="1066800"/>
            <a:ext cx="8229600" cy="5257800"/>
          </a:xfrm>
        </p:spPr>
        <p:txBody>
          <a:bodyPr>
            <a:normAutofit fontScale="85000" lnSpcReduction="10000"/>
          </a:bodyPr>
          <a:lstStyle/>
          <a:p>
            <a:r>
              <a:rPr lang="en-US" dirty="0"/>
              <a:t>The Imam of Egypt gave postal banks permission to charge interest; this may have been tainted by political </a:t>
            </a:r>
            <a:r>
              <a:rPr lang="en-US" dirty="0" smtClean="0"/>
              <a:t>considerations.</a:t>
            </a:r>
            <a:endParaRPr lang="en-US" dirty="0"/>
          </a:p>
          <a:p>
            <a:pPr lvl="1"/>
            <a:r>
              <a:rPr lang="en-US" dirty="0"/>
              <a:t>In 1989, Shaikh Muhammad Sayyid </a:t>
            </a:r>
            <a:r>
              <a:rPr lang="en-US" dirty="0" err="1"/>
              <a:t>Tantawi</a:t>
            </a:r>
            <a:r>
              <a:rPr lang="en-US" dirty="0"/>
              <a:t>, Grand Mufti of Egypt, declared legal the interest-bearing bonds issued by the Egyptian government and underwritten by Egyptian banks</a:t>
            </a:r>
            <a:r>
              <a:rPr lang="en-US" dirty="0" smtClean="0"/>
              <a:t>. (Tripp, 2006)</a:t>
            </a:r>
            <a:r>
              <a:rPr lang="en-US" dirty="0"/>
              <a:t> </a:t>
            </a:r>
            <a:endParaRPr lang="en-US" dirty="0"/>
          </a:p>
          <a:p>
            <a:r>
              <a:rPr lang="en-US" dirty="0" smtClean="0"/>
              <a:t>Clerical control of Libyan </a:t>
            </a:r>
            <a:r>
              <a:rPr lang="en-US" dirty="0" err="1" smtClean="0"/>
              <a:t>awqaf</a:t>
            </a:r>
            <a:r>
              <a:rPr lang="en-US" dirty="0" smtClean="0"/>
              <a:t> (religious endowments funded by charitable donations)</a:t>
            </a:r>
          </a:p>
          <a:p>
            <a:pPr lvl="1"/>
            <a:r>
              <a:rPr lang="en-US" dirty="0" smtClean="0"/>
              <a:t>Throughout </a:t>
            </a:r>
            <a:r>
              <a:rPr lang="en-US" dirty="0"/>
              <a:t>history, the institutions of the </a:t>
            </a:r>
            <a:r>
              <a:rPr lang="en-US" dirty="0" err="1"/>
              <a:t>awqaf</a:t>
            </a:r>
            <a:r>
              <a:rPr lang="en-US" dirty="0"/>
              <a:t> in Libya and elsewhere in the Muslim world have always been inherently political. They have also been influenced by an array of foreign powers, from within the Arab and Muslim world and from outside. </a:t>
            </a:r>
            <a:endParaRPr lang="en-US" dirty="0" smtClean="0"/>
          </a:p>
          <a:p>
            <a:r>
              <a:rPr lang="en-US" dirty="0" smtClean="0"/>
              <a:t>Cooptation of </a:t>
            </a:r>
            <a:r>
              <a:rPr lang="en-US" dirty="0" err="1" smtClean="0"/>
              <a:t>sufi</a:t>
            </a:r>
            <a:r>
              <a:rPr lang="en-US" dirty="0" smtClean="0"/>
              <a:t> institutions (</a:t>
            </a:r>
            <a:r>
              <a:rPr lang="en-US" dirty="0" err="1" smtClean="0"/>
              <a:t>zawaya</a:t>
            </a:r>
            <a:r>
              <a:rPr lang="en-US" dirty="0" smtClean="0"/>
              <a:t>) in Morocco:</a:t>
            </a:r>
          </a:p>
          <a:p>
            <a:pPr lvl="1"/>
            <a:r>
              <a:rPr lang="en-US" dirty="0" smtClean="0"/>
              <a:t>For </a:t>
            </a:r>
            <a:r>
              <a:rPr lang="en-US" dirty="0"/>
              <a:t>various ruling powers over the years, certain </a:t>
            </a:r>
            <a:r>
              <a:rPr lang="en-US" dirty="0" err="1"/>
              <a:t>zawaya</a:t>
            </a:r>
            <a:r>
              <a:rPr lang="en-US" dirty="0"/>
              <a:t> served as a tool for proxy control in remote areas where the sultan’s armies did not have access or support, and in exchange these </a:t>
            </a:r>
            <a:r>
              <a:rPr lang="en-US" dirty="0" err="1"/>
              <a:t>zawaya</a:t>
            </a:r>
            <a:r>
              <a:rPr lang="en-US" dirty="0"/>
              <a:t> were able to accumulate financial gains</a:t>
            </a:r>
            <a:endParaRPr lang="en-US" dirty="0"/>
          </a:p>
          <a:p>
            <a:endParaRPr lang="en-US" dirty="0"/>
          </a:p>
        </p:txBody>
      </p:sp>
    </p:spTree>
    <p:extLst>
      <p:ext uri="{BB962C8B-B14F-4D97-AF65-F5344CB8AC3E}">
        <p14:creationId xmlns:p14="http://schemas.microsoft.com/office/powerpoint/2010/main" val="221475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705" y="76200"/>
            <a:ext cx="8229600" cy="838200"/>
          </a:xfrm>
        </p:spPr>
        <p:txBody>
          <a:bodyPr/>
          <a:lstStyle/>
          <a:p>
            <a:r>
              <a:rPr lang="en-US" dirty="0" smtClean="0"/>
              <a:t>Hinduism</a:t>
            </a:r>
            <a:endParaRPr lang="en-US" dirty="0"/>
          </a:p>
        </p:txBody>
      </p:sp>
      <p:sp>
        <p:nvSpPr>
          <p:cNvPr id="3" name="Content Placeholder 2"/>
          <p:cNvSpPr>
            <a:spLocks noGrp="1"/>
          </p:cNvSpPr>
          <p:nvPr>
            <p:ph idx="1"/>
          </p:nvPr>
        </p:nvSpPr>
        <p:spPr>
          <a:xfrm>
            <a:off x="457200" y="1066800"/>
            <a:ext cx="8229600" cy="5257800"/>
          </a:xfrm>
        </p:spPr>
        <p:txBody>
          <a:bodyPr>
            <a:normAutofit fontScale="92500"/>
          </a:bodyPr>
          <a:lstStyle/>
          <a:p>
            <a:r>
              <a:rPr lang="en-US" dirty="0"/>
              <a:t>Hindu scriptures prescribed lower interest rates for brahmins.</a:t>
            </a:r>
          </a:p>
          <a:p>
            <a:pPr lvl="1"/>
            <a:r>
              <a:rPr lang="en-US" dirty="0"/>
              <a:t>The </a:t>
            </a:r>
            <a:r>
              <a:rPr lang="en-US" dirty="0" err="1"/>
              <a:t>Manushastra</a:t>
            </a:r>
            <a:r>
              <a:rPr lang="en-US" dirty="0"/>
              <a:t> rules (8.142) that the acceptable rate of interest depends upon the caste of a person.  Persons of the priestly class pay 2% per month, persons of the warrior class pay 3%, those of the trading caste 4% and those of the lowest class 5% per month</a:t>
            </a:r>
            <a:r>
              <a:rPr lang="en-US" dirty="0" smtClean="0"/>
              <a:t>.</a:t>
            </a:r>
          </a:p>
          <a:p>
            <a:r>
              <a:rPr lang="en-US" dirty="0" smtClean="0"/>
              <a:t>Brahmin access by law to </a:t>
            </a:r>
            <a:r>
              <a:rPr lang="en-US" dirty="0" err="1" smtClean="0"/>
              <a:t>shudra</a:t>
            </a:r>
            <a:r>
              <a:rPr lang="en-US" dirty="0" smtClean="0"/>
              <a:t> (low caste) property</a:t>
            </a:r>
          </a:p>
          <a:p>
            <a:pPr lvl="1"/>
            <a:r>
              <a:rPr lang="en-US" dirty="0" smtClean="0"/>
              <a:t>But </a:t>
            </a:r>
            <a:r>
              <a:rPr lang="en-US" dirty="0"/>
              <a:t>a Sudra, whether bought or unbought, he may compel to do servile work; for he was created by the Self-existent </a:t>
            </a:r>
            <a:r>
              <a:rPr lang="en-US" dirty="0" smtClean="0"/>
              <a:t>to </a:t>
            </a:r>
            <a:r>
              <a:rPr lang="en-US" dirty="0"/>
              <a:t>be the slave of a Brahmana</a:t>
            </a:r>
            <a:r>
              <a:rPr lang="en-US" dirty="0" smtClean="0"/>
              <a:t>. (</a:t>
            </a:r>
            <a:r>
              <a:rPr lang="en-US" dirty="0" err="1" smtClean="0"/>
              <a:t>Manusmriti</a:t>
            </a:r>
            <a:r>
              <a:rPr lang="en-US" dirty="0" smtClean="0"/>
              <a:t> 8.413)</a:t>
            </a:r>
            <a:endParaRPr lang="en-US" dirty="0"/>
          </a:p>
          <a:p>
            <a:pPr lvl="1"/>
            <a:r>
              <a:rPr lang="en-US" dirty="0" smtClean="0"/>
              <a:t>A </a:t>
            </a:r>
            <a:r>
              <a:rPr lang="en-US" dirty="0"/>
              <a:t>Brahmana may confidently seize the goods of (his) Sudra (slave); for, as that (slave) can have no property, his master may take his possessions</a:t>
            </a:r>
            <a:r>
              <a:rPr lang="en-US" dirty="0" smtClean="0"/>
              <a:t>. (Naradasmriti 8.417)</a:t>
            </a:r>
            <a:endParaRPr lang="en-US" dirty="0"/>
          </a:p>
          <a:p>
            <a:endParaRPr lang="en-US" dirty="0"/>
          </a:p>
        </p:txBody>
      </p:sp>
    </p:spTree>
    <p:extLst>
      <p:ext uri="{BB962C8B-B14F-4D97-AF65-F5344CB8AC3E}">
        <p14:creationId xmlns:p14="http://schemas.microsoft.com/office/powerpoint/2010/main" val="3362749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Christianity</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r>
              <a:rPr lang="en-US" dirty="0"/>
              <a:t>The involvement of the Catholic church in the economy:</a:t>
            </a:r>
          </a:p>
          <a:p>
            <a:pPr lvl="1"/>
            <a:r>
              <a:rPr lang="en-US" dirty="0"/>
              <a:t>Churches relied upon the collection of tithes, rents, and voluntary offerings; as agricultural producers they sold grain and livestock in regional and national markets; bishops and religious houses cooperated in the collection of royal taxes on the clergy; the church courts oversaw the administration of wills and adjudicated failed credit agreements. </a:t>
            </a:r>
          </a:p>
          <a:p>
            <a:pPr lvl="1"/>
            <a:r>
              <a:rPr lang="en-US" dirty="0"/>
              <a:t>In 1381 a priest of Great Torrington in Devon, acting as the </a:t>
            </a:r>
            <a:r>
              <a:rPr lang="en-US" dirty="0" err="1"/>
              <a:t>feoffee</a:t>
            </a:r>
            <a:r>
              <a:rPr lang="en-US" dirty="0"/>
              <a:t> and executor for one John Clay, was accused of putting the whole estate into the hands. </a:t>
            </a:r>
          </a:p>
          <a:p>
            <a:r>
              <a:rPr lang="en-US" dirty="0" smtClean="0"/>
              <a:t>The </a:t>
            </a:r>
            <a:r>
              <a:rPr lang="en-US" dirty="0"/>
              <a:t>church owned a lot of property in medieval times.  </a:t>
            </a:r>
          </a:p>
          <a:p>
            <a:pPr lvl="1"/>
            <a:r>
              <a:rPr lang="en-US" dirty="0"/>
              <a:t>According to Joseph </a:t>
            </a:r>
            <a:r>
              <a:rPr lang="en-US" dirty="0" err="1"/>
              <a:t>Henrich</a:t>
            </a:r>
            <a:r>
              <a:rPr lang="en-US" dirty="0"/>
              <a:t>, the church by outlawing cousin marriage and through other mechanisms, encouraged the gifting of property to itself.</a:t>
            </a:r>
          </a:p>
          <a:p>
            <a:pPr lvl="1"/>
            <a:r>
              <a:rPr lang="en-US" dirty="0"/>
              <a:t>For example, in the period 1750-1780, the Church owned 25-30 percent of all property in Spain and nearly 25 percent in France (Piketty, 2020</a:t>
            </a:r>
            <a:r>
              <a:rPr lang="en-US" dirty="0" smtClean="0"/>
              <a:t>).</a:t>
            </a:r>
            <a:endParaRPr lang="en-US" dirty="0"/>
          </a:p>
        </p:txBody>
      </p:sp>
    </p:spTree>
    <p:extLst>
      <p:ext uri="{BB962C8B-B14F-4D97-AF65-F5344CB8AC3E}">
        <p14:creationId xmlns:p14="http://schemas.microsoft.com/office/powerpoint/2010/main" val="1787528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dirty="0"/>
              <a:t>Matthew Mitchell, “</a:t>
            </a:r>
            <a:r>
              <a:rPr lang="en-US" b="1" dirty="0"/>
              <a:t>Borrowing from the Buddha: Buddhist Temples as Financial Centers in </a:t>
            </a:r>
            <a:r>
              <a:rPr lang="en-US" b="1" dirty="0" err="1"/>
              <a:t>Premodern</a:t>
            </a:r>
            <a:r>
              <a:rPr lang="en-US" b="1" dirty="0"/>
              <a:t> East Asia,” Association for Asian Studies, </a:t>
            </a:r>
            <a:r>
              <a:rPr lang="en-US" dirty="0">
                <a:hlinkClick r:id="rId2"/>
              </a:rPr>
              <a:t>Volume 24:2 (Fall 2019): Entrepreneurship in Asia</a:t>
            </a:r>
            <a:r>
              <a:rPr lang="en-US" dirty="0"/>
              <a:t>, </a:t>
            </a:r>
            <a:r>
              <a:rPr lang="en-US" dirty="0">
                <a:hlinkClick r:id="rId3"/>
              </a:rPr>
              <a:t>https://www.asianstudies.org/publications/eaa/archives/borrowing-from-the-buddha-buddhist-temples-as-financial-centers-in-premodern-east-asia</a:t>
            </a:r>
            <a:r>
              <a:rPr lang="en-US" dirty="0" smtClean="0">
                <a:hlinkClick r:id="rId3"/>
              </a:rPr>
              <a:t>/</a:t>
            </a:r>
            <a:endParaRPr lang="en-US" dirty="0" smtClean="0"/>
          </a:p>
          <a:p>
            <a:r>
              <a:rPr lang="en-US" dirty="0" smtClean="0"/>
              <a:t>Gregory </a:t>
            </a:r>
            <a:r>
              <a:rPr lang="en-US" dirty="0" err="1" smtClean="0"/>
              <a:t>Schopen</a:t>
            </a:r>
            <a:r>
              <a:rPr lang="en-US" dirty="0" smtClean="0"/>
              <a:t>, </a:t>
            </a:r>
            <a:r>
              <a:rPr lang="en-US" dirty="0"/>
              <a:t>1994b. “Doing Business for the Lord: Lending on Interest </a:t>
            </a:r>
            <a:r>
              <a:rPr lang="en-US" dirty="0" smtClean="0"/>
              <a:t>and Written </a:t>
            </a:r>
            <a:r>
              <a:rPr lang="en-US" dirty="0"/>
              <a:t>Loan Contracts in the </a:t>
            </a:r>
            <a:r>
              <a:rPr lang="en-US" i="1" dirty="0" err="1"/>
              <a:t>Mūlasarvāstivāda</a:t>
            </a:r>
            <a:r>
              <a:rPr lang="en-US" i="1" dirty="0"/>
              <a:t>-vinaya</a:t>
            </a:r>
            <a:r>
              <a:rPr lang="en-US" dirty="0" smtClean="0"/>
              <a:t>.” </a:t>
            </a:r>
            <a:r>
              <a:rPr lang="en-US" i="1" dirty="0" smtClean="0"/>
              <a:t>Journal </a:t>
            </a:r>
            <a:r>
              <a:rPr lang="en-US" i="1" dirty="0"/>
              <a:t>of the American Oriental Society </a:t>
            </a:r>
            <a:r>
              <a:rPr lang="en-US" dirty="0"/>
              <a:t>114.4: 527–554</a:t>
            </a:r>
            <a:r>
              <a:rPr lang="en-US" dirty="0" smtClean="0"/>
              <a:t>.</a:t>
            </a:r>
          </a:p>
          <a:p>
            <a:r>
              <a:rPr lang="en-US" dirty="0" smtClean="0"/>
              <a:t>Gregory </a:t>
            </a:r>
            <a:r>
              <a:rPr lang="en-US" dirty="0" err="1" smtClean="0"/>
              <a:t>Schopen</a:t>
            </a:r>
            <a:r>
              <a:rPr lang="en-US" dirty="0" smtClean="0"/>
              <a:t>, 1994c</a:t>
            </a:r>
            <a:r>
              <a:rPr lang="en-US" dirty="0"/>
              <a:t>. “The Monastic Ownership of Servants or Slaves: </a:t>
            </a:r>
            <a:r>
              <a:rPr lang="en-US" dirty="0" smtClean="0"/>
              <a:t>Local and </a:t>
            </a:r>
            <a:r>
              <a:rPr lang="en-US" dirty="0"/>
              <a:t>Legal Factors in the </a:t>
            </a:r>
            <a:r>
              <a:rPr lang="en-US" dirty="0" err="1"/>
              <a:t>Redactional</a:t>
            </a:r>
            <a:r>
              <a:rPr lang="en-US" dirty="0"/>
              <a:t> History of Two </a:t>
            </a:r>
            <a:r>
              <a:rPr lang="en-US" i="1" dirty="0"/>
              <a:t>Vinayas</a:t>
            </a:r>
            <a:r>
              <a:rPr lang="en-US" dirty="0" smtClean="0"/>
              <a:t>.” </a:t>
            </a:r>
            <a:r>
              <a:rPr lang="en-US" i="1" dirty="0" smtClean="0"/>
              <a:t>Journal </a:t>
            </a:r>
            <a:r>
              <a:rPr lang="en-US" i="1" dirty="0"/>
              <a:t>of the International Association of Buddhist Studies </a:t>
            </a:r>
            <a:r>
              <a:rPr lang="en-US" dirty="0" smtClean="0"/>
              <a:t>17.2:</a:t>
            </a:r>
            <a:r>
              <a:rPr lang="yi-001" dirty="0" smtClean="0"/>
              <a:t>145–174.</a:t>
            </a:r>
            <a:endParaRPr lang="en-US" dirty="0" smtClean="0"/>
          </a:p>
          <a:p>
            <a:r>
              <a:rPr lang="en-US" dirty="0" smtClean="0"/>
              <a:t>Charles Tripp, 2006.  </a:t>
            </a:r>
            <a:r>
              <a:rPr lang="en-US" i="1" dirty="0" smtClean="0"/>
              <a:t>Islam and the Moral Economy.</a:t>
            </a:r>
          </a:p>
          <a:p>
            <a:r>
              <a:rPr lang="en-US" dirty="0" smtClean="0"/>
              <a:t>Thomas Piketty, 2020.  Capital and Ideology.</a:t>
            </a:r>
          </a:p>
          <a:p>
            <a:r>
              <a:rPr lang="en-US" dirty="0" smtClean="0"/>
              <a:t>Joseph </a:t>
            </a:r>
            <a:r>
              <a:rPr lang="en-US" dirty="0" err="1" smtClean="0"/>
              <a:t>Henrich</a:t>
            </a:r>
            <a:r>
              <a:rPr lang="en-US" dirty="0" smtClean="0"/>
              <a:t>, 2021. </a:t>
            </a:r>
            <a:r>
              <a:rPr lang="en-US" dirty="0"/>
              <a:t>The Weirdest People in the World: How the West Became Psychologically Peculiar and Particularly </a:t>
            </a:r>
            <a:r>
              <a:rPr lang="en-US" dirty="0" smtClean="0"/>
              <a:t>Prosperous</a:t>
            </a:r>
            <a:r>
              <a:rPr lang="en-US" dirty="0" smtClean="0"/>
              <a:t>.</a:t>
            </a:r>
          </a:p>
          <a:p>
            <a:r>
              <a:rPr lang="en-US" dirty="0" smtClean="0"/>
              <a:t>Frederic </a:t>
            </a:r>
            <a:r>
              <a:rPr lang="en-US" dirty="0" err="1" smtClean="0"/>
              <a:t>Wehrey</a:t>
            </a:r>
            <a:r>
              <a:rPr lang="en-US" dirty="0" smtClean="0"/>
              <a:t>, 2021. “</a:t>
            </a:r>
            <a:r>
              <a:rPr lang="en-US" dirty="0" smtClean="0"/>
              <a:t>Islamic </a:t>
            </a:r>
            <a:r>
              <a:rPr lang="en-US" dirty="0"/>
              <a:t>Institutions in Arab States: Mapping the Dynamics of Control, Co-option, and </a:t>
            </a:r>
            <a:r>
              <a:rPr lang="en-US" dirty="0"/>
              <a:t>Contention,” </a:t>
            </a:r>
            <a:r>
              <a:rPr lang="en-US" dirty="0">
                <a:hlinkClick r:id="rId4"/>
              </a:rPr>
              <a:t>https://</a:t>
            </a:r>
            <a:r>
              <a:rPr lang="en-US" dirty="0" smtClean="0">
                <a:hlinkClick r:id="rId4"/>
              </a:rPr>
              <a:t>carnegieendowment.org/2021/06/07/islamic-institutions-in-arab-states-mapping-dynamics-of-control-co-option-and-contention-pub-84647</a:t>
            </a:r>
            <a:r>
              <a:rPr lang="en-US" dirty="0" smtClean="0"/>
              <a:t> </a:t>
            </a:r>
          </a:p>
          <a:p>
            <a:r>
              <a:rPr lang="en-US" dirty="0"/>
              <a:t>Ian Forrest, </a:t>
            </a:r>
            <a:r>
              <a:rPr lang="en-US" dirty="0" smtClean="0"/>
              <a:t>“Other </a:t>
            </a:r>
            <a:r>
              <a:rPr lang="en-US" dirty="0" smtClean="0"/>
              <a:t>People’s Money,” </a:t>
            </a:r>
            <a:r>
              <a:rPr lang="en-US" dirty="0"/>
              <a:t>in </a:t>
            </a:r>
            <a:r>
              <a:rPr lang="en-US" i="1" dirty="0" smtClean="0"/>
              <a:t>Trustworthy </a:t>
            </a:r>
            <a:r>
              <a:rPr lang="en-US" i="1" dirty="0"/>
              <a:t>Men: How Inequality and Faith Made the Medieval </a:t>
            </a:r>
            <a:r>
              <a:rPr lang="en-US" i="1" dirty="0" smtClean="0"/>
              <a:t>Church</a:t>
            </a:r>
            <a:r>
              <a:rPr lang="en-US" dirty="0" smtClean="0"/>
              <a:t>, Chapter </a:t>
            </a:r>
            <a:r>
              <a:rPr lang="en-US" dirty="0" smtClean="0"/>
              <a:t>11, Princeton University Press.</a:t>
            </a:r>
            <a:endParaRPr lang="en-US" dirty="0"/>
          </a:p>
          <a:p>
            <a:endParaRPr lang="en-US" dirty="0"/>
          </a:p>
        </p:txBody>
      </p:sp>
    </p:spTree>
    <p:extLst>
      <p:ext uri="{BB962C8B-B14F-4D97-AF65-F5344CB8AC3E}">
        <p14:creationId xmlns:p14="http://schemas.microsoft.com/office/powerpoint/2010/main" val="90785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2.xml><?xml version="1.0" encoding="utf-8"?>
<ds:datastoreItem xmlns:ds="http://schemas.openxmlformats.org/officeDocument/2006/customXml" ds:itemID="{1B70D0F3-E9D6-4EBF-B36B-748A8E2FB716}">
  <ds:schemaRefs>
    <ds:schemaRef ds:uri="http://purl.org/dc/dcmitype/"/>
    <ds:schemaRef ds:uri="bcb18cd9-2614-41de-a438-05e8f58d2b4e"/>
    <ds:schemaRef ds:uri="http://schemas.microsoft.com/office/2006/documentManagement/types"/>
    <ds:schemaRef ds:uri="http://purl.org/dc/elements/1.1/"/>
    <ds:schemaRef ds:uri="http://schemas.microsoft.com/office/2006/metadata/properties"/>
    <ds:schemaRef ds:uri="http://purl.org/dc/terms/"/>
    <ds:schemaRef ds:uri="9cd9834e-9656-4a9f-bc4d-b5b5e1a3e387"/>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808381D5-898E-4C52-8AA1-673A4E515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45132</TotalTime>
  <Words>1222</Words>
  <Application>Microsoft Office PowerPoint</Application>
  <PresentationFormat>On-screen Show (4:3)</PresentationFormat>
  <Paragraphs>56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Constantia</vt:lpstr>
      <vt:lpstr>David</vt:lpstr>
      <vt:lpstr>Times New Roman</vt:lpstr>
      <vt:lpstr>Wingdings 2</vt:lpstr>
      <vt:lpstr>Flow</vt:lpstr>
      <vt:lpstr>Religion and Clerical Bias</vt:lpstr>
      <vt:lpstr>Clerical Bias</vt:lpstr>
      <vt:lpstr>Buddhist monastic wealth</vt:lpstr>
      <vt:lpstr>Buddhist Monasteries as Lenders</vt:lpstr>
      <vt:lpstr>Preferences for Rabbis</vt:lpstr>
      <vt:lpstr>Finance and the Politicization of Islam</vt:lpstr>
      <vt:lpstr>Hinduism</vt:lpstr>
      <vt:lpstr>Christianity</vt:lpstr>
      <vt:lpstr>Bibliography</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470</cp:revision>
  <cp:lastPrinted>2021-08-06T12:46:39Z</cp:lastPrinted>
  <dcterms:created xsi:type="dcterms:W3CDTF">2001-07-11T16:59:30Z</dcterms:created>
  <dcterms:modified xsi:type="dcterms:W3CDTF">2022-10-26T00:06:43Z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