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3"/>
  </p:notesMasterIdLst>
  <p:handoutMasterIdLst>
    <p:handoutMasterId r:id="rId34"/>
  </p:handoutMasterIdLst>
  <p:sldIdLst>
    <p:sldId id="256" r:id="rId5"/>
    <p:sldId id="307" r:id="rId6"/>
    <p:sldId id="290" r:id="rId7"/>
    <p:sldId id="312" r:id="rId8"/>
    <p:sldId id="288" r:id="rId9"/>
    <p:sldId id="338" r:id="rId10"/>
    <p:sldId id="339" r:id="rId11"/>
    <p:sldId id="291" r:id="rId12"/>
    <p:sldId id="289" r:id="rId13"/>
    <p:sldId id="340" r:id="rId14"/>
    <p:sldId id="295" r:id="rId15"/>
    <p:sldId id="292" r:id="rId16"/>
    <p:sldId id="298" r:id="rId17"/>
    <p:sldId id="294" r:id="rId18"/>
    <p:sldId id="293" r:id="rId19"/>
    <p:sldId id="341" r:id="rId20"/>
    <p:sldId id="296" r:id="rId21"/>
    <p:sldId id="301" r:id="rId22"/>
    <p:sldId id="302" r:id="rId23"/>
    <p:sldId id="299" r:id="rId24"/>
    <p:sldId id="303" r:id="rId25"/>
    <p:sldId id="300" r:id="rId26"/>
    <p:sldId id="335" r:id="rId27"/>
    <p:sldId id="304" r:id="rId28"/>
    <p:sldId id="305" r:id="rId29"/>
    <p:sldId id="321" r:id="rId30"/>
    <p:sldId id="323" r:id="rId31"/>
    <p:sldId id="306" r:id="rId32"/>
  </p:sldIdLst>
  <p:sldSz cx="9144000" cy="6858000" type="screen4x3"/>
  <p:notesSz cx="6950075" cy="9236075"/>
  <p:defaultTextStyle>
    <a:defPPr>
      <a:defRPr lang="en-US"/>
    </a:defPPr>
    <a:lvl1pPr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2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2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2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2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0" autoAdjust="0"/>
    <p:restoredTop sz="95148" autoAdjust="0"/>
  </p:normalViewPr>
  <p:slideViewPr>
    <p:cSldViewPr>
      <p:cViewPr varScale="1">
        <p:scale>
          <a:sx n="85" d="100"/>
          <a:sy n="85" d="100"/>
        </p:scale>
        <p:origin x="704"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85BE07-1063-4A16-A4AC-7B064B5EA1F4}" type="slidenum">
              <a:rPr lang="en-US" smtClean="0"/>
              <a:pPr/>
              <a:t>22</a:t>
            </a:fld>
            <a:endParaRPr lang="en-US"/>
          </a:p>
        </p:txBody>
      </p:sp>
    </p:spTree>
    <p:extLst>
      <p:ext uri="{BB962C8B-B14F-4D97-AF65-F5344CB8AC3E}">
        <p14:creationId xmlns:p14="http://schemas.microsoft.com/office/powerpoint/2010/main" val="418768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5EE559-2D84-4368-8258-93C654956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524000"/>
            <a:ext cx="8229600" cy="48006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94A001B-AA65-4345-8038-A744E5E8F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FC2E7C-25D8-4C0C-8624-0082DBF588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treasurers.org/hub/treasurer-magazine/what-are-sukuk-and-how-do-they-work" TargetMode="External"/><Relationship Id="rId2" Type="http://schemas.openxmlformats.org/officeDocument/2006/relationships/hyperlink" Target="https://www.lexology.com/library/detail.aspx?g=2407133b-7b12-4e7f-8061-18b19be7de9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Clergy" TargetMode="External"/><Relationship Id="rId2" Type="http://schemas.openxmlformats.org/officeDocument/2006/relationships/hyperlink" Target="https://en.wikipedia.org/wiki/First_Council_of_Nicaea" TargetMode="External"/><Relationship Id="rId1" Type="http://schemas.openxmlformats.org/officeDocument/2006/relationships/slideLayout" Target="../slideLayouts/slideLayout2.xml"/><Relationship Id="rId6" Type="http://schemas.openxmlformats.org/officeDocument/2006/relationships/hyperlink" Target="https://en.wikipedia.org/wiki/Heresy" TargetMode="External"/><Relationship Id="rId5" Type="http://schemas.openxmlformats.org/officeDocument/2006/relationships/hyperlink" Target="https://en.wikipedia.org/wiki/Council_of_Vienne" TargetMode="External"/><Relationship Id="rId4" Type="http://schemas.openxmlformats.org/officeDocument/2006/relationships/hyperlink" Target="https://en.wikipedia.org/wiki/Sacram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457200" y="2133600"/>
            <a:ext cx="8305800" cy="523220"/>
          </a:xfrm>
        </p:spPr>
        <p:txBody>
          <a:bodyPr>
            <a:normAutofit fontScale="90000"/>
          </a:bodyPr>
          <a:lstStyle/>
          <a:p>
            <a:r>
              <a:rPr lang="en-US" dirty="0" smtClean="0">
                <a:effectLst/>
              </a:rPr>
              <a:t>Religious Perspectives on Interest Rates</a:t>
            </a:r>
            <a:br>
              <a:rPr lang="en-US" dirty="0" smtClean="0">
                <a:effectLst/>
              </a:rPr>
            </a:br>
            <a:r>
              <a:rPr lang="en-US" dirty="0" smtClean="0">
                <a:effectLst/>
              </a:rPr>
              <a:t>with special reference to Islam</a:t>
            </a:r>
            <a:endParaRPr lang="en-US" dirty="0">
              <a:effectLst/>
            </a:endParaRPr>
          </a:p>
        </p:txBody>
      </p:sp>
      <p:sp>
        <p:nvSpPr>
          <p:cNvPr id="21507" name="Rectangle 3"/>
          <p:cNvSpPr>
            <a:spLocks noGrp="1" noChangeArrowheads="1"/>
          </p:cNvSpPr>
          <p:nvPr>
            <p:ph type="subTitle" idx="1"/>
          </p:nvPr>
        </p:nvSpPr>
        <p:spPr>
          <a:xfrm>
            <a:off x="457200" y="3048000"/>
            <a:ext cx="6096000" cy="3200400"/>
          </a:xfrm>
        </p:spPr>
        <p:txBody>
          <a:bodyPr>
            <a:normAutofit/>
          </a:bodyPr>
          <a:lstStyle/>
          <a:p>
            <a:endParaRPr lang="en-US" sz="2400" dirty="0"/>
          </a:p>
          <a:p>
            <a:r>
              <a:rPr lang="en-US" dirty="0" smtClean="0"/>
              <a:t>Prof. P.V. Viswanath</a:t>
            </a:r>
            <a:endParaRPr lang="en-US" dirty="0"/>
          </a:p>
          <a:p>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 to facilitate purchases</a:t>
            </a:r>
            <a:endParaRPr lang="en-US" dirty="0"/>
          </a:p>
        </p:txBody>
      </p:sp>
      <p:sp>
        <p:nvSpPr>
          <p:cNvPr id="3" name="Content Placeholder 2"/>
          <p:cNvSpPr>
            <a:spLocks noGrp="1"/>
          </p:cNvSpPr>
          <p:nvPr>
            <p:ph idx="1"/>
          </p:nvPr>
        </p:nvSpPr>
        <p:spPr/>
        <p:txBody>
          <a:bodyPr/>
          <a:lstStyle/>
          <a:p>
            <a:r>
              <a:rPr lang="en-US" dirty="0" smtClean="0"/>
              <a:t>In contrast to the previous cases, here we will look at loan-like transactions that are undertaken to facilitate purchases of assets/commodities with the purchase price paid over time in a series of payments or a single future payment.  </a:t>
            </a:r>
          </a:p>
          <a:p>
            <a:r>
              <a:rPr lang="en-US" dirty="0" smtClean="0"/>
              <a:t>We will look at four different types:</a:t>
            </a:r>
          </a:p>
          <a:p>
            <a:pPr lvl="1"/>
            <a:r>
              <a:rPr lang="en-US" dirty="0"/>
              <a:t>Bai bi-</a:t>
            </a:r>
            <a:r>
              <a:rPr lang="en-US" dirty="0" err="1"/>
              <a:t>thamin</a:t>
            </a:r>
            <a:r>
              <a:rPr lang="en-US" dirty="0"/>
              <a:t> </a:t>
            </a:r>
            <a:r>
              <a:rPr lang="en-US" dirty="0" smtClean="0"/>
              <a:t>ajil (credit sale)</a:t>
            </a:r>
          </a:p>
          <a:p>
            <a:pPr lvl="1"/>
            <a:r>
              <a:rPr lang="en-US" dirty="0" smtClean="0"/>
              <a:t>Murabaha (for equipment/asset purchases)</a:t>
            </a:r>
          </a:p>
          <a:p>
            <a:pPr lvl="1"/>
            <a:r>
              <a:rPr lang="en-US" dirty="0" err="1" smtClean="0"/>
              <a:t>Istisna</a:t>
            </a:r>
            <a:r>
              <a:rPr lang="en-US" dirty="0" smtClean="0"/>
              <a:t> (where the loan amount is made in a series of payments as the asset is manufactured)</a:t>
            </a:r>
          </a:p>
          <a:p>
            <a:pPr lvl="1"/>
            <a:r>
              <a:rPr lang="en-US" dirty="0" smtClean="0"/>
              <a:t>Salam (financing of agricultural activity)</a:t>
            </a:r>
            <a:endParaRPr lang="en-US" dirty="0"/>
          </a:p>
        </p:txBody>
      </p:sp>
    </p:spTree>
    <p:extLst>
      <p:ext uri="{BB962C8B-B14F-4D97-AF65-F5344CB8AC3E}">
        <p14:creationId xmlns:p14="http://schemas.microsoft.com/office/powerpoint/2010/main" val="1046059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Bai bi-</a:t>
            </a:r>
            <a:r>
              <a:rPr lang="en-US" dirty="0" err="1"/>
              <a:t>thamin</a:t>
            </a:r>
            <a:r>
              <a:rPr lang="en-US" dirty="0"/>
              <a:t> ajil </a:t>
            </a:r>
            <a:r>
              <a:rPr lang="en-US" dirty="0" smtClean="0"/>
              <a:t/>
            </a:r>
            <a:br>
              <a:rPr lang="en-US" dirty="0" smtClean="0"/>
            </a:br>
            <a:r>
              <a:rPr lang="en-US" i="1" dirty="0" smtClean="0"/>
              <a:t>(</a:t>
            </a:r>
            <a:r>
              <a:rPr lang="en-US" i="1" dirty="0"/>
              <a:t>deferred payment financing</a:t>
            </a:r>
            <a:r>
              <a:rPr lang="en-US" i="1" dirty="0" smtClean="0"/>
              <a:t>)</a:t>
            </a:r>
            <a:endParaRPr lang="en-US" dirty="0"/>
          </a:p>
        </p:txBody>
      </p:sp>
      <p:sp>
        <p:nvSpPr>
          <p:cNvPr id="3" name="Content Placeholder 2"/>
          <p:cNvSpPr>
            <a:spLocks noGrp="1"/>
          </p:cNvSpPr>
          <p:nvPr>
            <p:ph idx="1"/>
          </p:nvPr>
        </p:nvSpPr>
        <p:spPr>
          <a:xfrm>
            <a:off x="457200" y="2209800"/>
            <a:ext cx="8229600" cy="4114800"/>
          </a:xfrm>
        </p:spPr>
        <p:txBody>
          <a:bodyPr>
            <a:normAutofit/>
          </a:bodyPr>
          <a:lstStyle/>
          <a:p>
            <a:r>
              <a:rPr lang="en-US" dirty="0" smtClean="0"/>
              <a:t>This involves </a:t>
            </a:r>
            <a:r>
              <a:rPr lang="en-US" dirty="0"/>
              <a:t>a credit sale of goods on a deferred payment basis. </a:t>
            </a:r>
            <a:endParaRPr lang="en-US" dirty="0" smtClean="0"/>
          </a:p>
          <a:p>
            <a:r>
              <a:rPr lang="en-US" dirty="0" smtClean="0"/>
              <a:t>At the request </a:t>
            </a:r>
            <a:r>
              <a:rPr lang="en-US" dirty="0"/>
              <a:t>of its </a:t>
            </a:r>
            <a:r>
              <a:rPr lang="en-US" dirty="0" smtClean="0"/>
              <a:t>client, </a:t>
            </a:r>
            <a:r>
              <a:rPr lang="en-US" dirty="0"/>
              <a:t>the bank purchases an existing contract </a:t>
            </a:r>
            <a:r>
              <a:rPr lang="en-US" dirty="0" smtClean="0"/>
              <a:t>between the client and a supplier to </a:t>
            </a:r>
            <a:r>
              <a:rPr lang="en-US" dirty="0"/>
              <a:t>buy certain goods </a:t>
            </a:r>
            <a:r>
              <a:rPr lang="en-US" dirty="0" smtClean="0"/>
              <a:t>on </a:t>
            </a:r>
            <a:r>
              <a:rPr lang="en-US" dirty="0"/>
              <a:t>a deferred payment </a:t>
            </a:r>
            <a:r>
              <a:rPr lang="en-US" dirty="0" smtClean="0"/>
              <a:t>schedule.</a:t>
            </a:r>
          </a:p>
          <a:p>
            <a:r>
              <a:rPr lang="en-US" dirty="0" smtClean="0"/>
              <a:t>It pays the original supplier upon delivery of the goods.</a:t>
            </a:r>
          </a:p>
          <a:p>
            <a:r>
              <a:rPr lang="en-US" dirty="0" smtClean="0"/>
              <a:t>It then sells </a:t>
            </a:r>
            <a:r>
              <a:rPr lang="en-US" dirty="0"/>
              <a:t>the goods back to the customer at an </a:t>
            </a:r>
            <a:r>
              <a:rPr lang="en-US" dirty="0" smtClean="0"/>
              <a:t>agreed price, which </a:t>
            </a:r>
            <a:r>
              <a:rPr lang="en-US" dirty="0"/>
              <a:t>s/he can repay in a lump sum or make instalment payments over an agreed period</a:t>
            </a:r>
            <a:r>
              <a:rPr lang="en-US" dirty="0" smtClean="0"/>
              <a:t>.</a:t>
            </a:r>
            <a:endParaRPr lang="en-US" dirty="0"/>
          </a:p>
        </p:txBody>
      </p:sp>
    </p:spTree>
    <p:extLst>
      <p:ext uri="{BB962C8B-B14F-4D97-AF65-F5344CB8AC3E}">
        <p14:creationId xmlns:p14="http://schemas.microsoft.com/office/powerpoint/2010/main" val="98085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871" y="152400"/>
            <a:ext cx="8229600" cy="1143000"/>
          </a:xfrm>
        </p:spPr>
        <p:txBody>
          <a:bodyPr/>
          <a:lstStyle/>
          <a:p>
            <a:r>
              <a:rPr lang="en-US" dirty="0" err="1"/>
              <a:t>Murabaha</a:t>
            </a:r>
            <a:r>
              <a:rPr lang="en-US" dirty="0"/>
              <a:t> </a:t>
            </a:r>
            <a:r>
              <a:rPr lang="en-US" i="1" dirty="0"/>
              <a:t>(cost-plus financing)</a:t>
            </a:r>
            <a:endParaRPr lang="en-US" dirty="0"/>
          </a:p>
        </p:txBody>
      </p:sp>
      <p:sp>
        <p:nvSpPr>
          <p:cNvPr id="3" name="Content Placeholder 2"/>
          <p:cNvSpPr>
            <a:spLocks noGrp="1"/>
          </p:cNvSpPr>
          <p:nvPr>
            <p:ph idx="1"/>
          </p:nvPr>
        </p:nvSpPr>
        <p:spPr>
          <a:xfrm>
            <a:off x="457200" y="1371600"/>
            <a:ext cx="8229600" cy="5105400"/>
          </a:xfrm>
        </p:spPr>
        <p:txBody>
          <a:bodyPr>
            <a:normAutofit fontScale="85000" lnSpcReduction="20000"/>
          </a:bodyPr>
          <a:lstStyle/>
          <a:p>
            <a:r>
              <a:rPr lang="en-US" dirty="0"/>
              <a:t>In a </a:t>
            </a:r>
            <a:r>
              <a:rPr lang="en-US" i="1" dirty="0" err="1"/>
              <a:t>murabaha</a:t>
            </a:r>
            <a:r>
              <a:rPr lang="en-US" i="1" dirty="0"/>
              <a:t> </a:t>
            </a:r>
            <a:r>
              <a:rPr lang="en-US" dirty="0"/>
              <a:t>contract, the bank agrees to buy an asset or goods from a third party, </a:t>
            </a:r>
            <a:r>
              <a:rPr lang="en-US" dirty="0" smtClean="0"/>
              <a:t>and then </a:t>
            </a:r>
            <a:r>
              <a:rPr lang="en-US" dirty="0"/>
              <a:t>resells the goods to its client with a mark-up. </a:t>
            </a:r>
            <a:endParaRPr lang="en-US" dirty="0" smtClean="0"/>
          </a:p>
          <a:p>
            <a:r>
              <a:rPr lang="en-US" dirty="0" smtClean="0"/>
              <a:t>The </a:t>
            </a:r>
            <a:r>
              <a:rPr lang="en-US" dirty="0"/>
              <a:t>client purchases the goods </a:t>
            </a:r>
            <a:r>
              <a:rPr lang="en-US" dirty="0" smtClean="0"/>
              <a:t>against either </a:t>
            </a:r>
            <a:r>
              <a:rPr lang="en-US" dirty="0"/>
              <a:t>immediate or deferred payment. Some observers see this mode of Islamic </a:t>
            </a:r>
            <a:r>
              <a:rPr lang="en-US" dirty="0" smtClean="0"/>
              <a:t>finance to </a:t>
            </a:r>
            <a:r>
              <a:rPr lang="en-US" dirty="0"/>
              <a:t>be very close to a conventional interest-based lending operation. </a:t>
            </a:r>
            <a:endParaRPr lang="en-US" dirty="0" smtClean="0"/>
          </a:p>
          <a:p>
            <a:r>
              <a:rPr lang="en-US" dirty="0" smtClean="0"/>
              <a:t>A major difference </a:t>
            </a:r>
            <a:r>
              <a:rPr lang="en-US" dirty="0"/>
              <a:t>between </a:t>
            </a:r>
            <a:r>
              <a:rPr lang="en-US" i="1" dirty="0" err="1"/>
              <a:t>murabaha</a:t>
            </a:r>
            <a:r>
              <a:rPr lang="en-US" i="1" dirty="0"/>
              <a:t> </a:t>
            </a:r>
            <a:r>
              <a:rPr lang="en-US" dirty="0"/>
              <a:t>and interest-based lending is that the mark-up in </a:t>
            </a:r>
            <a:r>
              <a:rPr lang="en-US" i="1" dirty="0" err="1" smtClean="0"/>
              <a:t>murabaha</a:t>
            </a:r>
            <a:r>
              <a:rPr lang="en-US" i="1" dirty="0" smtClean="0"/>
              <a:t> </a:t>
            </a:r>
            <a:r>
              <a:rPr lang="en-US" dirty="0" smtClean="0"/>
              <a:t>is </a:t>
            </a:r>
            <a:r>
              <a:rPr lang="en-US" dirty="0"/>
              <a:t>for the services the bank provides (for example, seeking and purchasing the </a:t>
            </a:r>
            <a:r>
              <a:rPr lang="en-US" dirty="0" smtClean="0"/>
              <a:t>required goods </a:t>
            </a:r>
            <a:r>
              <a:rPr lang="en-US" dirty="0"/>
              <a:t>at the best price) and the mark-up is not stipulated in terms of a time period. </a:t>
            </a:r>
          </a:p>
          <a:p>
            <a:r>
              <a:rPr lang="en-US" dirty="0" smtClean="0"/>
              <a:t>If </a:t>
            </a:r>
            <a:r>
              <a:rPr lang="en-US" dirty="0"/>
              <a:t>the client fails to make a deferred payment on time, the mark-up does not increase </a:t>
            </a:r>
            <a:r>
              <a:rPr lang="en-US" dirty="0" smtClean="0"/>
              <a:t>from the </a:t>
            </a:r>
            <a:r>
              <a:rPr lang="en-US" dirty="0"/>
              <a:t>agreed price owing to delay. Also the bank owns the goods between the two sales</a:t>
            </a:r>
            <a:r>
              <a:rPr lang="en-US" dirty="0" smtClean="0"/>
              <a:t>, which </a:t>
            </a:r>
            <a:r>
              <a:rPr lang="en-US" dirty="0"/>
              <a:t>means it carries the associated risks.</a:t>
            </a:r>
          </a:p>
        </p:txBody>
      </p:sp>
    </p:spTree>
    <p:extLst>
      <p:ext uri="{BB962C8B-B14F-4D97-AF65-F5344CB8AC3E}">
        <p14:creationId xmlns:p14="http://schemas.microsoft.com/office/powerpoint/2010/main" val="56850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normAutofit fontScale="90000"/>
          </a:bodyPr>
          <a:lstStyle/>
          <a:p>
            <a:r>
              <a:rPr lang="en-US" dirty="0" err="1"/>
              <a:t>Istisnaa</a:t>
            </a:r>
            <a:r>
              <a:rPr lang="en-US" dirty="0"/>
              <a:t> </a:t>
            </a:r>
            <a:r>
              <a:rPr lang="en-US" dirty="0" smtClean="0"/>
              <a:t/>
            </a:r>
            <a:br>
              <a:rPr lang="en-US" dirty="0" smtClean="0"/>
            </a:br>
            <a:r>
              <a:rPr lang="en-US" i="1" dirty="0" smtClean="0"/>
              <a:t>(</a:t>
            </a:r>
            <a:r>
              <a:rPr lang="en-US" i="1" dirty="0"/>
              <a:t>commissioned manufacture</a:t>
            </a:r>
            <a:r>
              <a:rPr lang="en-US" i="1" dirty="0" smtClean="0"/>
              <a:t>)</a:t>
            </a:r>
            <a:endParaRPr lang="en-US" dirty="0"/>
          </a:p>
        </p:txBody>
      </p:sp>
      <p:sp>
        <p:nvSpPr>
          <p:cNvPr id="3" name="Content Placeholder 2"/>
          <p:cNvSpPr>
            <a:spLocks noGrp="1"/>
          </p:cNvSpPr>
          <p:nvPr>
            <p:ph idx="1"/>
          </p:nvPr>
        </p:nvSpPr>
        <p:spPr>
          <a:xfrm>
            <a:off x="381000" y="2438400"/>
            <a:ext cx="8229600" cy="3962400"/>
          </a:xfrm>
        </p:spPr>
        <p:txBody>
          <a:bodyPr/>
          <a:lstStyle/>
          <a:p>
            <a:r>
              <a:rPr lang="en-US" dirty="0" smtClean="0"/>
              <a:t>Although </a:t>
            </a:r>
            <a:r>
              <a:rPr lang="en-US" dirty="0"/>
              <a:t>similar to </a:t>
            </a:r>
            <a:r>
              <a:rPr lang="en-US" i="1" dirty="0" err="1"/>
              <a:t>bai</a:t>
            </a:r>
            <a:r>
              <a:rPr lang="en-US" i="1" dirty="0"/>
              <a:t> bi-</a:t>
            </a:r>
            <a:r>
              <a:rPr lang="en-US" i="1" dirty="0" err="1"/>
              <a:t>thamin</a:t>
            </a:r>
            <a:r>
              <a:rPr lang="en-US" i="1" dirty="0"/>
              <a:t> </a:t>
            </a:r>
            <a:r>
              <a:rPr lang="en-US" i="1" dirty="0" err="1"/>
              <a:t>ajil</a:t>
            </a:r>
            <a:r>
              <a:rPr lang="en-US" i="1" dirty="0"/>
              <a:t> </a:t>
            </a:r>
            <a:r>
              <a:rPr lang="en-US" dirty="0"/>
              <a:t>transactions, </a:t>
            </a:r>
            <a:r>
              <a:rPr lang="en-US" i="1" dirty="0" err="1"/>
              <a:t>istisnaa</a:t>
            </a:r>
            <a:r>
              <a:rPr lang="en-US" i="1" dirty="0"/>
              <a:t> </a:t>
            </a:r>
            <a:r>
              <a:rPr lang="en-US" dirty="0"/>
              <a:t>offers greater future </a:t>
            </a:r>
            <a:r>
              <a:rPr lang="en-US" dirty="0" smtClean="0"/>
              <a:t>structuring possibilities </a:t>
            </a:r>
            <a:r>
              <a:rPr lang="en-US" dirty="0"/>
              <a:t>for trading and financing. </a:t>
            </a:r>
            <a:endParaRPr lang="en-US" dirty="0" smtClean="0"/>
          </a:p>
          <a:p>
            <a:r>
              <a:rPr lang="en-US" dirty="0" smtClean="0"/>
              <a:t>One </a:t>
            </a:r>
            <a:r>
              <a:rPr lang="en-US" dirty="0"/>
              <a:t>party buys the </a:t>
            </a:r>
            <a:r>
              <a:rPr lang="en-US" dirty="0" smtClean="0"/>
              <a:t>product and pays for it up front or according to a schedule; the </a:t>
            </a:r>
            <a:r>
              <a:rPr lang="en-US" dirty="0"/>
              <a:t>other </a:t>
            </a:r>
            <a:r>
              <a:rPr lang="en-US" dirty="0" smtClean="0"/>
              <a:t>party undertakes </a:t>
            </a:r>
            <a:r>
              <a:rPr lang="en-US" dirty="0"/>
              <a:t>to manufacture </a:t>
            </a:r>
            <a:r>
              <a:rPr lang="en-US" dirty="0" smtClean="0"/>
              <a:t>the product, </a:t>
            </a:r>
            <a:r>
              <a:rPr lang="en-US" dirty="0"/>
              <a:t>according to </a:t>
            </a:r>
            <a:r>
              <a:rPr lang="en-US" dirty="0" smtClean="0"/>
              <a:t>the agreed </a:t>
            </a:r>
            <a:r>
              <a:rPr lang="en-US" dirty="0"/>
              <a:t>specifications. </a:t>
            </a:r>
            <a:endParaRPr lang="en-US" dirty="0" smtClean="0"/>
          </a:p>
          <a:p>
            <a:r>
              <a:rPr lang="en-US" dirty="0" smtClean="0"/>
              <a:t>Islamic </a:t>
            </a:r>
            <a:r>
              <a:rPr lang="en-US" dirty="0"/>
              <a:t>banks </a:t>
            </a:r>
            <a:r>
              <a:rPr lang="en-US" dirty="0" smtClean="0"/>
              <a:t>frequently use </a:t>
            </a:r>
            <a:r>
              <a:rPr lang="en-US" i="1" dirty="0" err="1"/>
              <a:t>istisnaa</a:t>
            </a:r>
            <a:r>
              <a:rPr lang="en-US" i="1" dirty="0"/>
              <a:t> </a:t>
            </a:r>
            <a:r>
              <a:rPr lang="en-US" dirty="0"/>
              <a:t>to finance construction and manufacturing projects.</a:t>
            </a:r>
          </a:p>
        </p:txBody>
      </p:sp>
    </p:spTree>
    <p:extLst>
      <p:ext uri="{BB962C8B-B14F-4D97-AF65-F5344CB8AC3E}">
        <p14:creationId xmlns:p14="http://schemas.microsoft.com/office/powerpoint/2010/main" val="4286400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Salam</a:t>
            </a:r>
            <a:endParaRPr lang="en-US" dirty="0"/>
          </a:p>
        </p:txBody>
      </p:sp>
      <p:sp>
        <p:nvSpPr>
          <p:cNvPr id="3" name="Content Placeholder 2"/>
          <p:cNvSpPr>
            <a:spLocks noGrp="1"/>
          </p:cNvSpPr>
          <p:nvPr>
            <p:ph idx="1"/>
          </p:nvPr>
        </p:nvSpPr>
        <p:spPr/>
        <p:txBody>
          <a:bodyPr>
            <a:normAutofit/>
          </a:bodyPr>
          <a:lstStyle/>
          <a:p>
            <a:r>
              <a:rPr lang="en-US" i="1" dirty="0"/>
              <a:t>Salam </a:t>
            </a:r>
            <a:r>
              <a:rPr lang="en-US" dirty="0"/>
              <a:t>is purchase of specified goods for forward payment. </a:t>
            </a:r>
            <a:r>
              <a:rPr lang="en-US" dirty="0" smtClean="0"/>
              <a:t> </a:t>
            </a:r>
          </a:p>
          <a:p>
            <a:r>
              <a:rPr lang="en-US" dirty="0"/>
              <a:t>It is a contract for delivery of future goods with pre-payment. The purchaser pays the seller in cash and fixes a certain time for the delivery of the goods. </a:t>
            </a:r>
            <a:endParaRPr lang="en-US" dirty="0" smtClean="0"/>
          </a:p>
          <a:p>
            <a:r>
              <a:rPr lang="en-US" dirty="0" smtClean="0"/>
              <a:t>For </a:t>
            </a:r>
            <a:r>
              <a:rPr lang="en-US" dirty="0"/>
              <a:t>example, in exchange for </a:t>
            </a:r>
            <a:r>
              <a:rPr lang="en-US" dirty="0" smtClean="0"/>
              <a:t>$1000 </a:t>
            </a:r>
            <a:r>
              <a:rPr lang="en-US" dirty="0"/>
              <a:t>to be paid immediately 500 </a:t>
            </a:r>
            <a:r>
              <a:rPr lang="en-US" dirty="0" smtClean="0"/>
              <a:t>pounds of wheat </a:t>
            </a:r>
            <a:r>
              <a:rPr lang="en-US" dirty="0"/>
              <a:t>would be supplied after it is harvested. </a:t>
            </a:r>
            <a:endParaRPr lang="en-US" dirty="0" smtClean="0"/>
          </a:p>
          <a:p>
            <a:r>
              <a:rPr lang="en-US" dirty="0" smtClean="0"/>
              <a:t>This </a:t>
            </a:r>
            <a:r>
              <a:rPr lang="en-US" dirty="0"/>
              <a:t>contract is regularly </a:t>
            </a:r>
            <a:r>
              <a:rPr lang="en-US" dirty="0" smtClean="0"/>
              <a:t>used for </a:t>
            </a:r>
            <a:r>
              <a:rPr lang="en-US" dirty="0"/>
              <a:t>financing agricultural production</a:t>
            </a:r>
            <a:r>
              <a:rPr lang="en-US" dirty="0" smtClean="0"/>
              <a:t>.</a:t>
            </a:r>
          </a:p>
          <a:p>
            <a:r>
              <a:rPr lang="en-US" dirty="0" smtClean="0"/>
              <a:t>The risk of price changes is borne by the financier.</a:t>
            </a:r>
            <a:endParaRPr lang="en-US" dirty="0"/>
          </a:p>
        </p:txBody>
      </p:sp>
    </p:spTree>
    <p:extLst>
      <p:ext uri="{BB962C8B-B14F-4D97-AF65-F5344CB8AC3E}">
        <p14:creationId xmlns:p14="http://schemas.microsoft.com/office/powerpoint/2010/main" val="263163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848600" cy="914400"/>
          </a:xfrm>
        </p:spPr>
        <p:txBody>
          <a:bodyPr>
            <a:normAutofit/>
          </a:bodyPr>
          <a:lstStyle/>
          <a:p>
            <a:r>
              <a:rPr lang="en-US" dirty="0" smtClean="0"/>
              <a:t>Ijara or lease financing</a:t>
            </a:r>
            <a:endParaRPr lang="en-US" dirty="0"/>
          </a:p>
        </p:txBody>
      </p:sp>
      <p:sp>
        <p:nvSpPr>
          <p:cNvPr id="3" name="Content Placeholder 2"/>
          <p:cNvSpPr>
            <a:spLocks noGrp="1"/>
          </p:cNvSpPr>
          <p:nvPr>
            <p:ph idx="1"/>
          </p:nvPr>
        </p:nvSpPr>
        <p:spPr>
          <a:xfrm>
            <a:off x="457200" y="1257300"/>
            <a:ext cx="8534400" cy="5219700"/>
          </a:xfrm>
        </p:spPr>
        <p:txBody>
          <a:bodyPr>
            <a:normAutofit fontScale="85000" lnSpcReduction="10000"/>
          </a:bodyPr>
          <a:lstStyle/>
          <a:p>
            <a:r>
              <a:rPr lang="en-US" dirty="0"/>
              <a:t>Like a conventional lease, </a:t>
            </a:r>
            <a:r>
              <a:rPr lang="en-US" i="1" dirty="0" err="1"/>
              <a:t>ijara</a:t>
            </a:r>
            <a:r>
              <a:rPr lang="en-US" i="1" dirty="0"/>
              <a:t> </a:t>
            </a:r>
            <a:r>
              <a:rPr lang="en-US" dirty="0"/>
              <a:t>is the sale of </a:t>
            </a:r>
            <a:r>
              <a:rPr lang="en-US" i="1" dirty="0" err="1"/>
              <a:t>manfa’a</a:t>
            </a:r>
            <a:r>
              <a:rPr lang="en-US" i="1" dirty="0"/>
              <a:t> </a:t>
            </a:r>
            <a:r>
              <a:rPr lang="en-US" dirty="0"/>
              <a:t>(the right to use goods) for a </a:t>
            </a:r>
            <a:r>
              <a:rPr lang="en-US" dirty="0" smtClean="0"/>
              <a:t>specific period</a:t>
            </a:r>
            <a:r>
              <a:rPr lang="en-US" dirty="0"/>
              <a:t>. </a:t>
            </a:r>
            <a:endParaRPr lang="en-US" dirty="0" smtClean="0"/>
          </a:p>
          <a:p>
            <a:r>
              <a:rPr lang="en-US" dirty="0" smtClean="0"/>
              <a:t>In </a:t>
            </a:r>
            <a:r>
              <a:rPr lang="en-US" dirty="0"/>
              <a:t>Muslim countries, leasing originated as a trading activity </a:t>
            </a:r>
            <a:r>
              <a:rPr lang="en-US" dirty="0" smtClean="0"/>
              <a:t>(rental) and </a:t>
            </a:r>
            <a:r>
              <a:rPr lang="en-US" dirty="0"/>
              <a:t>later on </a:t>
            </a:r>
            <a:r>
              <a:rPr lang="en-US" dirty="0" smtClean="0"/>
              <a:t>became a </a:t>
            </a:r>
            <a:r>
              <a:rPr lang="en-US" dirty="0"/>
              <a:t>mode of finance. </a:t>
            </a:r>
            <a:endParaRPr lang="en-US" dirty="0" smtClean="0"/>
          </a:p>
          <a:p>
            <a:r>
              <a:rPr lang="en-US" i="1" dirty="0" err="1" smtClean="0"/>
              <a:t>Ijara</a:t>
            </a:r>
            <a:r>
              <a:rPr lang="en-US" i="1" dirty="0" smtClean="0"/>
              <a:t> </a:t>
            </a:r>
            <a:r>
              <a:rPr lang="en-US" dirty="0"/>
              <a:t>is a contract under which a bank buys and leases out an asset </a:t>
            </a:r>
            <a:r>
              <a:rPr lang="en-US" dirty="0" smtClean="0"/>
              <a:t>or equipment </a:t>
            </a:r>
            <a:r>
              <a:rPr lang="en-US" dirty="0"/>
              <a:t>required by its client for a rental fee. </a:t>
            </a:r>
            <a:endParaRPr lang="en-US" dirty="0" smtClean="0"/>
          </a:p>
          <a:p>
            <a:r>
              <a:rPr lang="en-US" dirty="0" smtClean="0"/>
              <a:t>During </a:t>
            </a:r>
            <a:r>
              <a:rPr lang="en-US" dirty="0"/>
              <a:t>a predetermined period, the ownership of the asset </a:t>
            </a:r>
            <a:r>
              <a:rPr lang="en-US" dirty="0" smtClean="0"/>
              <a:t>remains with </a:t>
            </a:r>
            <a:r>
              <a:rPr lang="en-US" dirty="0"/>
              <a:t>the lessor (that is, the bank) who is responsible for its maintenance, which means </a:t>
            </a:r>
            <a:r>
              <a:rPr lang="en-US" dirty="0" smtClean="0"/>
              <a:t>that it </a:t>
            </a:r>
            <a:r>
              <a:rPr lang="en-US" dirty="0"/>
              <a:t>assumes the risk of ownership. </a:t>
            </a:r>
            <a:endParaRPr lang="en-US" dirty="0" smtClean="0"/>
          </a:p>
          <a:p>
            <a:r>
              <a:rPr lang="en-US" dirty="0" smtClean="0"/>
              <a:t>Under </a:t>
            </a:r>
            <a:r>
              <a:rPr lang="en-US" dirty="0"/>
              <a:t>an </a:t>
            </a:r>
            <a:r>
              <a:rPr lang="en-US" i="1" dirty="0" err="1"/>
              <a:t>ijara</a:t>
            </a:r>
            <a:r>
              <a:rPr lang="en-US" i="1" dirty="0"/>
              <a:t> </a:t>
            </a:r>
            <a:r>
              <a:rPr lang="en-US" dirty="0"/>
              <a:t>contract, the lessor has the right to </a:t>
            </a:r>
            <a:r>
              <a:rPr lang="en-US" dirty="0" smtClean="0"/>
              <a:t>renegotiate the </a:t>
            </a:r>
            <a:r>
              <a:rPr lang="en-US" dirty="0"/>
              <a:t>terms of the lease payment at agreed intervals. </a:t>
            </a:r>
            <a:endParaRPr lang="en-US" dirty="0" smtClean="0"/>
          </a:p>
          <a:p>
            <a:r>
              <a:rPr lang="en-US" dirty="0" smtClean="0"/>
              <a:t>This </a:t>
            </a:r>
            <a:r>
              <a:rPr lang="en-US" dirty="0"/>
              <a:t>is to ensure that </a:t>
            </a:r>
            <a:r>
              <a:rPr lang="en-US" dirty="0" smtClean="0"/>
              <a:t>the rental </a:t>
            </a:r>
            <a:r>
              <a:rPr lang="en-US" dirty="0"/>
              <a:t>remains in line with market leasing rates and the residual value of the leased asset</a:t>
            </a:r>
            <a:r>
              <a:rPr lang="en-US" dirty="0" smtClean="0"/>
              <a:t>. </a:t>
            </a:r>
          </a:p>
          <a:p>
            <a:r>
              <a:rPr lang="en-US" dirty="0" smtClean="0"/>
              <a:t>Under </a:t>
            </a:r>
            <a:r>
              <a:rPr lang="en-US" dirty="0"/>
              <a:t>this contract, the lessee (that is, the client) does not have the option to </a:t>
            </a:r>
            <a:r>
              <a:rPr lang="en-US" dirty="0" smtClean="0"/>
              <a:t>purchase the </a:t>
            </a:r>
            <a:r>
              <a:rPr lang="en-US" dirty="0"/>
              <a:t>asset during or at the end of the lease term.</a:t>
            </a:r>
          </a:p>
        </p:txBody>
      </p:sp>
    </p:spTree>
    <p:extLst>
      <p:ext uri="{BB962C8B-B14F-4D97-AF65-F5344CB8AC3E}">
        <p14:creationId xmlns:p14="http://schemas.microsoft.com/office/powerpoint/2010/main" val="289940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Securitized loans</a:t>
            </a:r>
            <a:endParaRPr lang="en-US" dirty="0"/>
          </a:p>
        </p:txBody>
      </p:sp>
      <p:sp>
        <p:nvSpPr>
          <p:cNvPr id="3" name="Content Placeholder 2"/>
          <p:cNvSpPr>
            <a:spLocks noGrp="1"/>
          </p:cNvSpPr>
          <p:nvPr>
            <p:ph idx="1"/>
          </p:nvPr>
        </p:nvSpPr>
        <p:spPr/>
        <p:txBody>
          <a:bodyPr/>
          <a:lstStyle/>
          <a:p>
            <a:r>
              <a:rPr lang="en-US" dirty="0" smtClean="0"/>
              <a:t>We now come to loans that can be easily transferred from one party to another and can even be traded on an exchange.</a:t>
            </a:r>
          </a:p>
          <a:p>
            <a:r>
              <a:rPr lang="en-US" dirty="0" smtClean="0"/>
              <a:t>There is still real business activity underlying the securitized loan, which satisfies the Islamic requirements.</a:t>
            </a:r>
          </a:p>
          <a:p>
            <a:r>
              <a:rPr lang="en-US" dirty="0" smtClean="0"/>
              <a:t>The </a:t>
            </a:r>
            <a:r>
              <a:rPr lang="en-US" dirty="0"/>
              <a:t>securitization makes it similar to a bond</a:t>
            </a:r>
            <a:r>
              <a:rPr lang="en-US" dirty="0" smtClean="0"/>
              <a:t>.</a:t>
            </a:r>
          </a:p>
          <a:p>
            <a:r>
              <a:rPr lang="en-US" dirty="0" smtClean="0"/>
              <a:t>The underlying financing can be a mudaraba contract or an ijara contract.</a:t>
            </a:r>
          </a:p>
        </p:txBody>
      </p:sp>
    </p:spTree>
    <p:extLst>
      <p:ext uri="{BB962C8B-B14F-4D97-AF65-F5344CB8AC3E}">
        <p14:creationId xmlns:p14="http://schemas.microsoft.com/office/powerpoint/2010/main" val="3761165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err="1" smtClean="0"/>
              <a:t>Sukuk</a:t>
            </a:r>
            <a:r>
              <a:rPr lang="en-US" dirty="0" smtClean="0"/>
              <a:t> (participation certificates)</a:t>
            </a:r>
            <a:endParaRPr lang="en-US" dirty="0"/>
          </a:p>
        </p:txBody>
      </p:sp>
      <p:sp>
        <p:nvSpPr>
          <p:cNvPr id="3" name="Content Placeholder 2"/>
          <p:cNvSpPr>
            <a:spLocks noGrp="1"/>
          </p:cNvSpPr>
          <p:nvPr>
            <p:ph idx="1"/>
          </p:nvPr>
        </p:nvSpPr>
        <p:spPr>
          <a:xfrm>
            <a:off x="457200" y="1676400"/>
            <a:ext cx="8229600" cy="4648200"/>
          </a:xfrm>
        </p:spPr>
        <p:txBody>
          <a:bodyPr>
            <a:normAutofit fontScale="85000" lnSpcReduction="10000"/>
          </a:bodyPr>
          <a:lstStyle/>
          <a:p>
            <a:r>
              <a:rPr lang="en-US" dirty="0"/>
              <a:t>The basic difference between conventional bonds and </a:t>
            </a:r>
            <a:r>
              <a:rPr lang="en-US" i="1" dirty="0" err="1"/>
              <a:t>sukuk</a:t>
            </a:r>
            <a:r>
              <a:rPr lang="en-US" i="1" dirty="0"/>
              <a:t> </a:t>
            </a:r>
            <a:r>
              <a:rPr lang="en-US" dirty="0"/>
              <a:t>lies in the way they </a:t>
            </a:r>
            <a:r>
              <a:rPr lang="en-US" dirty="0" smtClean="0"/>
              <a:t>are structured </a:t>
            </a:r>
            <a:r>
              <a:rPr lang="en-US" dirty="0"/>
              <a:t>and floated. </a:t>
            </a:r>
            <a:endParaRPr lang="en-US" dirty="0" smtClean="0"/>
          </a:p>
          <a:p>
            <a:r>
              <a:rPr lang="en-US" dirty="0" smtClean="0"/>
              <a:t>In </a:t>
            </a:r>
            <a:r>
              <a:rPr lang="en-US" dirty="0"/>
              <a:t>the conventional system of bond issue and trading, the </a:t>
            </a:r>
            <a:r>
              <a:rPr lang="en-US" dirty="0" smtClean="0"/>
              <a:t>interest rate </a:t>
            </a:r>
            <a:r>
              <a:rPr lang="en-US" dirty="0"/>
              <a:t>is at the core of all transactions. </a:t>
            </a:r>
            <a:endParaRPr lang="en-US" dirty="0" smtClean="0"/>
          </a:p>
          <a:p>
            <a:r>
              <a:rPr lang="en-US" dirty="0" smtClean="0"/>
              <a:t>In </a:t>
            </a:r>
            <a:r>
              <a:rPr lang="en-US" dirty="0"/>
              <a:t>contrast, the Islamic </a:t>
            </a:r>
            <a:r>
              <a:rPr lang="en-US" i="1" dirty="0" err="1"/>
              <a:t>sukuk</a:t>
            </a:r>
            <a:r>
              <a:rPr lang="en-US" i="1" dirty="0"/>
              <a:t> </a:t>
            </a:r>
            <a:r>
              <a:rPr lang="en-US" i="1" dirty="0" smtClean="0"/>
              <a:t>(pl. </a:t>
            </a:r>
            <a:r>
              <a:rPr lang="en-US" i="1" dirty="0" err="1" smtClean="0"/>
              <a:t>sakk</a:t>
            </a:r>
            <a:r>
              <a:rPr lang="en-US" i="1" dirty="0" smtClean="0"/>
              <a:t>) </a:t>
            </a:r>
            <a:r>
              <a:rPr lang="en-US" dirty="0" smtClean="0"/>
              <a:t>are </a:t>
            </a:r>
            <a:r>
              <a:rPr lang="en-US" dirty="0"/>
              <a:t>structured in </a:t>
            </a:r>
            <a:r>
              <a:rPr lang="en-US" dirty="0" smtClean="0"/>
              <a:t>such a </a:t>
            </a:r>
            <a:r>
              <a:rPr lang="en-US" dirty="0"/>
              <a:t>way that the issue is based on the exchange of an </a:t>
            </a:r>
            <a:r>
              <a:rPr lang="en-US" dirty="0" smtClean="0"/>
              <a:t> approved </a:t>
            </a:r>
            <a:r>
              <a:rPr lang="en-US" dirty="0"/>
              <a:t>asset (for example, </a:t>
            </a:r>
            <a:r>
              <a:rPr lang="en-US" dirty="0" smtClean="0"/>
              <a:t>the underlying </a:t>
            </a:r>
            <a:r>
              <a:rPr lang="en-US" dirty="0"/>
              <a:t>assets could include buildings, hire cars, oil and gas pipelines and other </a:t>
            </a:r>
            <a:r>
              <a:rPr lang="en-US" dirty="0" smtClean="0"/>
              <a:t>infrastructure components</a:t>
            </a:r>
            <a:r>
              <a:rPr lang="en-US" dirty="0"/>
              <a:t>) for a specified financial consideration</a:t>
            </a:r>
            <a:r>
              <a:rPr lang="en-US" dirty="0" smtClean="0"/>
              <a:t>.</a:t>
            </a:r>
          </a:p>
          <a:p>
            <a:r>
              <a:rPr lang="en-US" dirty="0"/>
              <a:t>In other words, </a:t>
            </a:r>
            <a:r>
              <a:rPr lang="en-US" i="1" dirty="0" err="1"/>
              <a:t>sukuk</a:t>
            </a:r>
            <a:r>
              <a:rPr lang="en-US" i="1" dirty="0"/>
              <a:t> </a:t>
            </a:r>
            <a:r>
              <a:rPr lang="en-US" dirty="0"/>
              <a:t>are based on an exchange of an underlying asset but with the proviso that they are </a:t>
            </a:r>
            <a:r>
              <a:rPr lang="en-US" i="1" dirty="0" err="1" smtClean="0"/>
              <a:t>shari’a</a:t>
            </a:r>
            <a:r>
              <a:rPr lang="en-US" dirty="0" smtClean="0"/>
              <a:t>-compliant (e.g. it cannot be a distillery); </a:t>
            </a:r>
            <a:r>
              <a:rPr lang="en-US" dirty="0"/>
              <a:t>that is, the financial transaction is based on the application of various Islamic commercial contracts.</a:t>
            </a:r>
          </a:p>
        </p:txBody>
      </p:sp>
    </p:spTree>
    <p:extLst>
      <p:ext uri="{BB962C8B-B14F-4D97-AF65-F5344CB8AC3E}">
        <p14:creationId xmlns:p14="http://schemas.microsoft.com/office/powerpoint/2010/main" val="3649401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529" y="152400"/>
            <a:ext cx="8229600" cy="838200"/>
          </a:xfrm>
        </p:spPr>
        <p:txBody>
          <a:bodyPr/>
          <a:lstStyle/>
          <a:p>
            <a:r>
              <a:rPr lang="en-US" dirty="0" smtClean="0"/>
              <a:t>Mudaraba </a:t>
            </a:r>
            <a:r>
              <a:rPr lang="en-US" dirty="0" err="1" smtClean="0"/>
              <a:t>Sukuk</a:t>
            </a:r>
            <a:endParaRPr lang="en-US" dirty="0"/>
          </a:p>
        </p:txBody>
      </p:sp>
      <p:sp>
        <p:nvSpPr>
          <p:cNvPr id="3" name="Content Placeholder 2"/>
          <p:cNvSpPr>
            <a:spLocks noGrp="1"/>
          </p:cNvSpPr>
          <p:nvPr>
            <p:ph idx="1"/>
          </p:nvPr>
        </p:nvSpPr>
        <p:spPr>
          <a:xfrm>
            <a:off x="457200" y="1066800"/>
            <a:ext cx="8229600" cy="5638800"/>
          </a:xfrm>
        </p:spPr>
        <p:txBody>
          <a:bodyPr>
            <a:normAutofit fontScale="92500" lnSpcReduction="20000"/>
          </a:bodyPr>
          <a:lstStyle/>
          <a:p>
            <a:r>
              <a:rPr lang="en-US" i="1" dirty="0"/>
              <a:t>Mudaraba </a:t>
            </a:r>
            <a:r>
              <a:rPr lang="en-US" i="1" dirty="0" err="1" smtClean="0"/>
              <a:t>sukuk</a:t>
            </a:r>
            <a:r>
              <a:rPr lang="en-US" i="1" dirty="0" smtClean="0"/>
              <a:t> </a:t>
            </a:r>
            <a:r>
              <a:rPr lang="en-US" dirty="0"/>
              <a:t>have as an underlying instrument a </a:t>
            </a:r>
            <a:r>
              <a:rPr lang="en-US" i="1" dirty="0"/>
              <a:t>mudaraba </a:t>
            </a:r>
            <a:r>
              <a:rPr lang="en-US" dirty="0"/>
              <a:t>contract </a:t>
            </a:r>
            <a:r>
              <a:rPr lang="en-US" dirty="0" smtClean="0"/>
              <a:t>in which one </a:t>
            </a:r>
            <a:r>
              <a:rPr lang="en-US" dirty="0"/>
              <a:t>party provides the capital, while the other party brings </a:t>
            </a:r>
            <a:r>
              <a:rPr lang="en-US" dirty="0" smtClean="0"/>
              <a:t>its labor </a:t>
            </a:r>
            <a:r>
              <a:rPr lang="en-US" dirty="0"/>
              <a:t>to the partnership, and the profit is to be shared between them according to </a:t>
            </a:r>
            <a:r>
              <a:rPr lang="en-US" dirty="0" smtClean="0"/>
              <a:t>an agreed </a:t>
            </a:r>
            <a:r>
              <a:rPr lang="en-US" dirty="0"/>
              <a:t>ratio. </a:t>
            </a:r>
            <a:endParaRPr lang="en-US" dirty="0" smtClean="0"/>
          </a:p>
          <a:p>
            <a:r>
              <a:rPr lang="en-US" dirty="0" smtClean="0"/>
              <a:t>The </a:t>
            </a:r>
            <a:r>
              <a:rPr lang="en-US" dirty="0"/>
              <a:t>issuer of the certificate is called a </a:t>
            </a:r>
            <a:r>
              <a:rPr lang="en-US" i="1" dirty="0" err="1"/>
              <a:t>mudarib</a:t>
            </a:r>
            <a:r>
              <a:rPr lang="en-US" dirty="0"/>
              <a:t>, the subscribers are the </a:t>
            </a:r>
            <a:r>
              <a:rPr lang="en-US" dirty="0" smtClean="0"/>
              <a:t>capital owners</a:t>
            </a:r>
            <a:r>
              <a:rPr lang="en-US" dirty="0"/>
              <a:t>, and the realized funds are the </a:t>
            </a:r>
            <a:r>
              <a:rPr lang="en-US" i="1" dirty="0"/>
              <a:t>mudaraba </a:t>
            </a:r>
            <a:r>
              <a:rPr lang="en-US" dirty="0"/>
              <a:t>capital. </a:t>
            </a:r>
            <a:endParaRPr lang="en-US" dirty="0" smtClean="0"/>
          </a:p>
          <a:p>
            <a:r>
              <a:rPr lang="en-US" dirty="0" smtClean="0"/>
              <a:t>The </a:t>
            </a:r>
            <a:r>
              <a:rPr lang="en-US" dirty="0"/>
              <a:t>certificate holders own </a:t>
            </a:r>
            <a:r>
              <a:rPr lang="en-US" dirty="0" smtClean="0"/>
              <a:t>the assets </a:t>
            </a:r>
            <a:r>
              <a:rPr lang="en-US" dirty="0"/>
              <a:t>of the </a:t>
            </a:r>
            <a:r>
              <a:rPr lang="en-US" dirty="0" smtClean="0"/>
              <a:t>mudaraba </a:t>
            </a:r>
            <a:r>
              <a:rPr lang="en-US" dirty="0"/>
              <a:t>operation and share the profit and losses as specified in </a:t>
            </a:r>
            <a:r>
              <a:rPr lang="en-US" dirty="0" smtClean="0"/>
              <a:t>the agreement</a:t>
            </a:r>
            <a:r>
              <a:rPr lang="en-US" dirty="0"/>
              <a:t>. Thus the </a:t>
            </a:r>
            <a:r>
              <a:rPr lang="en-US" i="1" dirty="0"/>
              <a:t>mudaraba </a:t>
            </a:r>
            <a:r>
              <a:rPr lang="en-US" i="1" dirty="0" err="1"/>
              <a:t>sukuk</a:t>
            </a:r>
            <a:r>
              <a:rPr lang="en-US" i="1" dirty="0"/>
              <a:t> </a:t>
            </a:r>
            <a:r>
              <a:rPr lang="en-US" dirty="0"/>
              <a:t>give their owner the right to receive their capital </a:t>
            </a:r>
            <a:r>
              <a:rPr lang="en-US" dirty="0" smtClean="0"/>
              <a:t>at the </a:t>
            </a:r>
            <a:r>
              <a:rPr lang="en-US" dirty="0"/>
              <a:t>time the </a:t>
            </a:r>
            <a:r>
              <a:rPr lang="en-US" i="1" dirty="0" err="1"/>
              <a:t>sukuk</a:t>
            </a:r>
            <a:r>
              <a:rPr lang="en-US" i="1" dirty="0"/>
              <a:t> </a:t>
            </a:r>
            <a:r>
              <a:rPr lang="en-US" dirty="0"/>
              <a:t>are surrendered, and an annual proportion of the realized profits </a:t>
            </a:r>
            <a:r>
              <a:rPr lang="en-US" dirty="0" smtClean="0"/>
              <a:t>as mentioned </a:t>
            </a:r>
            <a:r>
              <a:rPr lang="en-US" dirty="0"/>
              <a:t>in the issuance publication. </a:t>
            </a:r>
            <a:endParaRPr lang="en-US" dirty="0" smtClean="0"/>
          </a:p>
          <a:p>
            <a:r>
              <a:rPr lang="en-US" dirty="0" smtClean="0"/>
              <a:t>While this is somewhat similar to dividend payments on a share, the periodic payments are not discretionary, as with a share of stock.</a:t>
            </a:r>
            <a:endParaRPr lang="en-US" dirty="0"/>
          </a:p>
        </p:txBody>
      </p:sp>
    </p:spTree>
    <p:extLst>
      <p:ext uri="{BB962C8B-B14F-4D97-AF65-F5344CB8AC3E}">
        <p14:creationId xmlns:p14="http://schemas.microsoft.com/office/powerpoint/2010/main" val="208018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12"/>
          </a:xfrm>
        </p:spPr>
        <p:txBody>
          <a:bodyPr>
            <a:noAutofit/>
          </a:bodyPr>
          <a:lstStyle/>
          <a:p>
            <a:r>
              <a:rPr lang="en-US" dirty="0" smtClean="0"/>
              <a:t>Mudaraba </a:t>
            </a:r>
            <a:r>
              <a:rPr lang="en-US" dirty="0" err="1" smtClean="0"/>
              <a:t>sukuk</a:t>
            </a:r>
            <a:endParaRPr lang="en-US" dirty="0"/>
          </a:p>
        </p:txBody>
      </p:sp>
      <p:sp>
        <p:nvSpPr>
          <p:cNvPr id="3" name="Content Placeholder 2"/>
          <p:cNvSpPr>
            <a:spLocks noGrp="1"/>
          </p:cNvSpPr>
          <p:nvPr>
            <p:ph idx="1"/>
          </p:nvPr>
        </p:nvSpPr>
        <p:spPr>
          <a:xfrm>
            <a:off x="457200" y="1524000"/>
            <a:ext cx="8229600" cy="4800600"/>
          </a:xfrm>
        </p:spPr>
        <p:txBody>
          <a:bodyPr>
            <a:normAutofit fontScale="92500"/>
          </a:bodyPr>
          <a:lstStyle/>
          <a:p>
            <a:r>
              <a:rPr lang="en-US" i="1" dirty="0"/>
              <a:t>Mudaraba </a:t>
            </a:r>
            <a:r>
              <a:rPr lang="en-US" i="1" dirty="0" err="1"/>
              <a:t>sukuk</a:t>
            </a:r>
            <a:r>
              <a:rPr lang="en-US" i="1" dirty="0"/>
              <a:t> </a:t>
            </a:r>
            <a:r>
              <a:rPr lang="en-US" dirty="0"/>
              <a:t>may be issued by an </a:t>
            </a:r>
            <a:r>
              <a:rPr lang="en-US" dirty="0" smtClean="0"/>
              <a:t>existing company </a:t>
            </a:r>
            <a:r>
              <a:rPr lang="en-US" dirty="0"/>
              <a:t>(which acts as </a:t>
            </a:r>
            <a:r>
              <a:rPr lang="en-US" i="1" dirty="0" err="1"/>
              <a:t>mudarib</a:t>
            </a:r>
            <a:r>
              <a:rPr lang="en-US" dirty="0"/>
              <a:t>) to investors (who act as partners, or </a:t>
            </a:r>
            <a:r>
              <a:rPr lang="en-US" i="1" dirty="0" err="1"/>
              <a:t>rab</a:t>
            </a:r>
            <a:r>
              <a:rPr lang="en-US" i="1" dirty="0"/>
              <a:t> al-mal</a:t>
            </a:r>
            <a:r>
              <a:rPr lang="en-US" dirty="0"/>
              <a:t>) for </a:t>
            </a:r>
            <a:r>
              <a:rPr lang="en-US" dirty="0" smtClean="0"/>
              <a:t>the purpose </a:t>
            </a:r>
            <a:r>
              <a:rPr lang="en-US" dirty="0"/>
              <a:t>of financing a specific project or activity, which can be separated for </a:t>
            </a:r>
            <a:r>
              <a:rPr lang="en-US" dirty="0" smtClean="0"/>
              <a:t>accounting purposes </a:t>
            </a:r>
            <a:r>
              <a:rPr lang="en-US" dirty="0"/>
              <a:t>from the company’s general activities. </a:t>
            </a:r>
            <a:endParaRPr lang="en-US" dirty="0" smtClean="0"/>
          </a:p>
          <a:p>
            <a:r>
              <a:rPr lang="en-US" dirty="0" smtClean="0"/>
              <a:t>The </a:t>
            </a:r>
            <a:r>
              <a:rPr lang="en-US" dirty="0"/>
              <a:t>profits from this separate activity </a:t>
            </a:r>
            <a:r>
              <a:rPr lang="en-US" dirty="0" smtClean="0"/>
              <a:t>are split </a:t>
            </a:r>
            <a:r>
              <a:rPr lang="en-US" dirty="0"/>
              <a:t>according to an agreed percentage amongst the certificate holders. </a:t>
            </a:r>
            <a:endParaRPr lang="en-US" dirty="0" smtClean="0"/>
          </a:p>
          <a:p>
            <a:r>
              <a:rPr lang="en-US" dirty="0" smtClean="0"/>
              <a:t>The contract may </a:t>
            </a:r>
            <a:r>
              <a:rPr lang="en-US" dirty="0"/>
              <a:t>provide for future retirement of the </a:t>
            </a:r>
            <a:r>
              <a:rPr lang="en-US" i="1" dirty="0" err="1"/>
              <a:t>sukuk</a:t>
            </a:r>
            <a:r>
              <a:rPr lang="en-US" i="1" dirty="0"/>
              <a:t> </a:t>
            </a:r>
            <a:r>
              <a:rPr lang="en-US" dirty="0"/>
              <a:t>at the then market price, and often </a:t>
            </a:r>
            <a:r>
              <a:rPr lang="en-US" dirty="0" smtClean="0"/>
              <a:t>stipulates that </a:t>
            </a:r>
            <a:r>
              <a:rPr lang="en-US" dirty="0"/>
              <a:t>a specific percentage of the </a:t>
            </a:r>
            <a:r>
              <a:rPr lang="en-US" i="1" dirty="0" err="1"/>
              <a:t>mudarib’s</a:t>
            </a:r>
            <a:r>
              <a:rPr lang="en-US" i="1" dirty="0"/>
              <a:t> </a:t>
            </a:r>
            <a:r>
              <a:rPr lang="en-US" dirty="0"/>
              <a:t>profit share is paid periodically to </a:t>
            </a:r>
            <a:r>
              <a:rPr lang="en-US" dirty="0" smtClean="0"/>
              <a:t>the </a:t>
            </a:r>
            <a:r>
              <a:rPr lang="en-US" i="1" dirty="0" err="1" smtClean="0"/>
              <a:t>sukuk</a:t>
            </a:r>
            <a:r>
              <a:rPr lang="en-US" dirty="0" smtClean="0"/>
              <a:t>-holders </a:t>
            </a:r>
            <a:r>
              <a:rPr lang="en-US" dirty="0"/>
              <a:t>to withdraw their investment in stages.</a:t>
            </a:r>
          </a:p>
          <a:p>
            <a:endParaRPr lang="en-US" dirty="0"/>
          </a:p>
        </p:txBody>
      </p:sp>
    </p:spTree>
    <p:extLst>
      <p:ext uri="{BB962C8B-B14F-4D97-AF65-F5344CB8AC3E}">
        <p14:creationId xmlns:p14="http://schemas.microsoft.com/office/powerpoint/2010/main" val="370457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Interest-taking on money loans</a:t>
            </a:r>
            <a:endParaRPr lang="en-US" dirty="0"/>
          </a:p>
        </p:txBody>
      </p:sp>
      <p:sp>
        <p:nvSpPr>
          <p:cNvPr id="3" name="Content Placeholder 2"/>
          <p:cNvSpPr>
            <a:spLocks noGrp="1"/>
          </p:cNvSpPr>
          <p:nvPr>
            <p:ph idx="1"/>
          </p:nvPr>
        </p:nvSpPr>
        <p:spPr>
          <a:xfrm>
            <a:off x="457200" y="1752600"/>
            <a:ext cx="8229600" cy="4572000"/>
          </a:xfrm>
        </p:spPr>
        <p:txBody>
          <a:bodyPr>
            <a:normAutofit fontScale="92500" lnSpcReduction="10000"/>
          </a:bodyPr>
          <a:lstStyle/>
          <a:p>
            <a:r>
              <a:rPr lang="en-US" dirty="0"/>
              <a:t>Aristotle accepted the medium of exchange function of money, but not the store of value function.  </a:t>
            </a:r>
            <a:endParaRPr lang="en-US" dirty="0" smtClean="0"/>
          </a:p>
          <a:p>
            <a:r>
              <a:rPr lang="en-US" i="1" dirty="0"/>
              <a:t>Usury is most reasonably hated because its gain comes from money itself and not from that for the sake of which money was invented. For money was brought into existence for the purpose of exchange, but interest increases the amount of money itself and this is the actual origin of the Greek </a:t>
            </a:r>
            <a:r>
              <a:rPr lang="en-US" i="1" dirty="0" smtClean="0"/>
              <a:t>word (for interest - </a:t>
            </a:r>
            <a:r>
              <a:rPr lang="el-GR" dirty="0" smtClean="0"/>
              <a:t>τοκογλυφία</a:t>
            </a:r>
            <a:r>
              <a:rPr lang="en-US" dirty="0" smtClean="0"/>
              <a:t>)</a:t>
            </a:r>
            <a:r>
              <a:rPr lang="en-US" i="1" dirty="0" smtClean="0"/>
              <a:t>: </a:t>
            </a:r>
            <a:r>
              <a:rPr lang="en-US" i="1" dirty="0"/>
              <a:t>offspring resembles parent, and interest is money born of money; consequently this form of the getting of wealth is of all </a:t>
            </a:r>
            <a:r>
              <a:rPr lang="en-US" i="1" dirty="0" smtClean="0"/>
              <a:t>forms, </a:t>
            </a:r>
            <a:r>
              <a:rPr lang="en-US" i="1" dirty="0"/>
              <a:t>the most contrary to nature</a:t>
            </a:r>
            <a:r>
              <a:rPr lang="en-US" i="1" dirty="0" smtClean="0"/>
              <a:t>.</a:t>
            </a:r>
          </a:p>
          <a:p>
            <a:r>
              <a:rPr lang="en-US" dirty="0" smtClean="0"/>
              <a:t>Hawkes</a:t>
            </a:r>
            <a:r>
              <a:rPr lang="en-US" dirty="0"/>
              <a:t>, D.. </a:t>
            </a:r>
            <a:r>
              <a:rPr lang="en-US" i="1" dirty="0"/>
              <a:t>The Culture of Usury in Renaissance England</a:t>
            </a:r>
            <a:r>
              <a:rPr lang="en-US" dirty="0"/>
              <a:t>, Palgrave Macmillan US, 2010.</a:t>
            </a:r>
            <a:r>
              <a:rPr lang="en-US" i="1" dirty="0"/>
              <a:t> </a:t>
            </a:r>
            <a:endParaRPr lang="en-US" dirty="0"/>
          </a:p>
        </p:txBody>
      </p:sp>
    </p:spTree>
    <p:extLst>
      <p:ext uri="{BB962C8B-B14F-4D97-AF65-F5344CB8AC3E}">
        <p14:creationId xmlns:p14="http://schemas.microsoft.com/office/powerpoint/2010/main" val="3870509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Traded </a:t>
            </a:r>
            <a:r>
              <a:rPr lang="en-US" dirty="0" err="1"/>
              <a:t>sukuk</a:t>
            </a:r>
            <a:endParaRPr lang="en-US" dirty="0"/>
          </a:p>
        </p:txBody>
      </p:sp>
      <p:sp>
        <p:nvSpPr>
          <p:cNvPr id="3" name="Content Placeholder 2"/>
          <p:cNvSpPr>
            <a:spLocks noGrp="1"/>
          </p:cNvSpPr>
          <p:nvPr>
            <p:ph idx="1"/>
          </p:nvPr>
        </p:nvSpPr>
        <p:spPr/>
        <p:txBody>
          <a:bodyPr>
            <a:normAutofit/>
          </a:bodyPr>
          <a:lstStyle/>
          <a:p>
            <a:r>
              <a:rPr lang="en-US" dirty="0" smtClean="0"/>
              <a:t>Under </a:t>
            </a:r>
            <a:r>
              <a:rPr lang="en-US" dirty="0"/>
              <a:t>the </a:t>
            </a:r>
            <a:r>
              <a:rPr lang="en-US" i="1" dirty="0" err="1"/>
              <a:t>shari’a</a:t>
            </a:r>
            <a:r>
              <a:rPr lang="en-US" dirty="0"/>
              <a:t>, a </a:t>
            </a:r>
            <a:r>
              <a:rPr lang="en-US" dirty="0" smtClean="0"/>
              <a:t>financial instrument </a:t>
            </a:r>
            <a:r>
              <a:rPr lang="en-US" dirty="0"/>
              <a:t>is eligible for trading in primary as well as secondary markets only if </a:t>
            </a:r>
            <a:r>
              <a:rPr lang="en-US" dirty="0" smtClean="0"/>
              <a:t>it assumes </a:t>
            </a:r>
            <a:r>
              <a:rPr lang="en-US" dirty="0"/>
              <a:t>the role of </a:t>
            </a:r>
            <a:r>
              <a:rPr lang="en-US" i="1" dirty="0"/>
              <a:t>al-mal </a:t>
            </a:r>
            <a:r>
              <a:rPr lang="en-US" dirty="0"/>
              <a:t>or property. </a:t>
            </a:r>
            <a:endParaRPr lang="en-US" dirty="0" smtClean="0"/>
          </a:p>
          <a:p>
            <a:r>
              <a:rPr lang="en-US" dirty="0" smtClean="0"/>
              <a:t>Insofar </a:t>
            </a:r>
            <a:r>
              <a:rPr lang="en-US" dirty="0"/>
              <a:t>as a bond certificate is supported by </a:t>
            </a:r>
            <a:r>
              <a:rPr lang="en-US" dirty="0" smtClean="0"/>
              <a:t>an asset</a:t>
            </a:r>
            <a:r>
              <a:rPr lang="en-US" dirty="0"/>
              <a:t>, and is transformed into an object of value, it qualifies to become an object </a:t>
            </a:r>
            <a:r>
              <a:rPr lang="en-US" dirty="0" smtClean="0"/>
              <a:t>of trade</a:t>
            </a:r>
            <a:r>
              <a:rPr lang="en-US" dirty="0"/>
              <a:t>. </a:t>
            </a:r>
            <a:endParaRPr lang="en-US" dirty="0" smtClean="0"/>
          </a:p>
          <a:p>
            <a:r>
              <a:rPr lang="en-US" dirty="0" smtClean="0"/>
              <a:t>The </a:t>
            </a:r>
            <a:r>
              <a:rPr lang="en-US" dirty="0"/>
              <a:t>investor can sell the bond to the issuer or even to the third party if a </a:t>
            </a:r>
            <a:r>
              <a:rPr lang="en-US" dirty="0" smtClean="0"/>
              <a:t>secondary market </a:t>
            </a:r>
            <a:r>
              <a:rPr lang="en-US" dirty="0"/>
              <a:t>for Islamic bonds exists. Therefore asset securitization is essential </a:t>
            </a:r>
            <a:r>
              <a:rPr lang="en-US" dirty="0" smtClean="0"/>
              <a:t>for Islamic </a:t>
            </a:r>
            <a:r>
              <a:rPr lang="en-US" dirty="0"/>
              <a:t>bond </a:t>
            </a:r>
            <a:r>
              <a:rPr lang="en-US" dirty="0" smtClean="0"/>
              <a:t>issuance.</a:t>
            </a:r>
            <a:endParaRPr lang="en-US" dirty="0"/>
          </a:p>
        </p:txBody>
      </p:sp>
    </p:spTree>
    <p:extLst>
      <p:ext uri="{BB962C8B-B14F-4D97-AF65-F5344CB8AC3E}">
        <p14:creationId xmlns:p14="http://schemas.microsoft.com/office/powerpoint/2010/main" val="56061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dirty="0" smtClean="0"/>
              <a:t>AAOIFI Statement 2008</a:t>
            </a: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r>
              <a:rPr lang="en-US" dirty="0"/>
              <a:t>In late 2007, Sheikh Muhammad Taqi </a:t>
            </a:r>
            <a:r>
              <a:rPr lang="en-US" dirty="0" err="1"/>
              <a:t>Usmani</a:t>
            </a:r>
            <a:r>
              <a:rPr lang="en-US" dirty="0"/>
              <a:t>, chairman of AAOIFI, issued a </a:t>
            </a:r>
            <a:r>
              <a:rPr lang="en-US" dirty="0" smtClean="0"/>
              <a:t>statement </a:t>
            </a:r>
            <a:r>
              <a:rPr lang="en-US" dirty="0"/>
              <a:t>questioning whether the majority of </a:t>
            </a:r>
            <a:r>
              <a:rPr lang="en-US" dirty="0" err="1"/>
              <a:t>sukuk</a:t>
            </a:r>
            <a:r>
              <a:rPr lang="en-US" dirty="0"/>
              <a:t> instruments existing in the market were in fact compliant with </a:t>
            </a:r>
            <a:r>
              <a:rPr lang="en-US" i="1" dirty="0" err="1"/>
              <a:t>Shari’ah</a:t>
            </a:r>
            <a:r>
              <a:rPr lang="en-US" i="1" dirty="0"/>
              <a:t> </a:t>
            </a:r>
            <a:r>
              <a:rPr lang="en-US" dirty="0"/>
              <a:t>principles. </a:t>
            </a:r>
            <a:endParaRPr lang="en-US" dirty="0" smtClean="0"/>
          </a:p>
          <a:p>
            <a:r>
              <a:rPr lang="en-US" dirty="0" smtClean="0"/>
              <a:t>A </a:t>
            </a:r>
            <a:r>
              <a:rPr lang="en-US" dirty="0"/>
              <a:t>number of </a:t>
            </a:r>
            <a:r>
              <a:rPr lang="en-US" dirty="0" err="1"/>
              <a:t>sukuk</a:t>
            </a:r>
            <a:r>
              <a:rPr lang="en-US" dirty="0"/>
              <a:t> issuances, particularly those </a:t>
            </a:r>
            <a:r>
              <a:rPr lang="en-US" dirty="0" smtClean="0"/>
              <a:t>utilizing </a:t>
            </a:r>
            <a:r>
              <a:rPr lang="en-US" i="1" dirty="0"/>
              <a:t>mudaraba </a:t>
            </a:r>
            <a:r>
              <a:rPr lang="en-US" dirty="0"/>
              <a:t>and </a:t>
            </a:r>
            <a:r>
              <a:rPr lang="en-US" i="1" dirty="0"/>
              <a:t>musharaka </a:t>
            </a:r>
            <a:r>
              <a:rPr lang="en-US" dirty="0" smtClean="0"/>
              <a:t>structures, </a:t>
            </a:r>
            <a:r>
              <a:rPr lang="en-US" dirty="0"/>
              <a:t>had previously been structured to provide the issuer (typically a special purpose vehicle (SPV)) with a purchase undertaking from </a:t>
            </a:r>
            <a:r>
              <a:rPr lang="en-US" dirty="0" smtClean="0"/>
              <a:t>the firm using the asset, </a:t>
            </a:r>
            <a:r>
              <a:rPr lang="en-US" dirty="0"/>
              <a:t>pursuant to which </a:t>
            </a:r>
            <a:r>
              <a:rPr lang="en-US" dirty="0" smtClean="0"/>
              <a:t>it would </a:t>
            </a:r>
            <a:r>
              <a:rPr lang="en-US" dirty="0"/>
              <a:t>buy back the underlying assets from the </a:t>
            </a:r>
            <a:r>
              <a:rPr lang="en-US" dirty="0" smtClean="0"/>
              <a:t>SPV at </a:t>
            </a:r>
            <a:r>
              <a:rPr lang="en-US" dirty="0"/>
              <a:t>the face value of the </a:t>
            </a:r>
            <a:r>
              <a:rPr lang="en-US" dirty="0" err="1"/>
              <a:t>sukuk</a:t>
            </a:r>
            <a:r>
              <a:rPr lang="en-US" dirty="0"/>
              <a:t> on maturity or in the event of a default. </a:t>
            </a:r>
            <a:endParaRPr lang="en-US" dirty="0" smtClean="0"/>
          </a:p>
          <a:p>
            <a:r>
              <a:rPr lang="en-US" dirty="0" smtClean="0"/>
              <a:t>The </a:t>
            </a:r>
            <a:r>
              <a:rPr lang="en-US" dirty="0"/>
              <a:t>AAOIFI Statement clarified that, </a:t>
            </a:r>
            <a:r>
              <a:rPr lang="en-US" dirty="0" smtClean="0"/>
              <a:t>under </a:t>
            </a:r>
            <a:r>
              <a:rPr lang="en-US" i="1" dirty="0" err="1" smtClean="0"/>
              <a:t>Shari’ah</a:t>
            </a:r>
            <a:r>
              <a:rPr lang="en-US" i="1" dirty="0" smtClean="0"/>
              <a:t>, </a:t>
            </a:r>
            <a:r>
              <a:rPr lang="en-US" dirty="0" smtClean="0"/>
              <a:t>the firm could not agree to buy back the asset at the face value of the bonds since this would remove all asset-risk from the </a:t>
            </a:r>
            <a:r>
              <a:rPr lang="en-US" dirty="0" err="1" smtClean="0"/>
              <a:t>sukuk</a:t>
            </a:r>
            <a:r>
              <a:rPr lang="en-US" dirty="0" smtClean="0"/>
              <a:t> certificate holders.</a:t>
            </a:r>
          </a:p>
          <a:p>
            <a:r>
              <a:rPr lang="en-US" i="1" dirty="0" smtClean="0"/>
              <a:t>Sukuk</a:t>
            </a:r>
            <a:r>
              <a:rPr lang="en-US" dirty="0" smtClean="0"/>
              <a:t>holders </a:t>
            </a:r>
            <a:r>
              <a:rPr lang="en-US" dirty="0"/>
              <a:t>in a </a:t>
            </a:r>
            <a:r>
              <a:rPr lang="en-US" i="1" dirty="0"/>
              <a:t>mudaraba </a:t>
            </a:r>
            <a:r>
              <a:rPr lang="en-US" dirty="0"/>
              <a:t>or </a:t>
            </a:r>
            <a:r>
              <a:rPr lang="en-US" i="1" dirty="0"/>
              <a:t>musharaka</a:t>
            </a:r>
            <a:r>
              <a:rPr lang="en-US" dirty="0"/>
              <a:t>-based structure </a:t>
            </a:r>
            <a:r>
              <a:rPr lang="en-US" dirty="0" smtClean="0"/>
              <a:t>must </a:t>
            </a:r>
            <a:r>
              <a:rPr lang="en-US" dirty="0"/>
              <a:t>have some risk in these </a:t>
            </a:r>
            <a:r>
              <a:rPr lang="en-US" dirty="0" smtClean="0"/>
              <a:t>structures in order for the </a:t>
            </a:r>
            <a:r>
              <a:rPr lang="en-US" dirty="0" err="1" smtClean="0"/>
              <a:t>sukuk</a:t>
            </a:r>
            <a:r>
              <a:rPr lang="en-US" dirty="0" smtClean="0"/>
              <a:t> to be permissible according to </a:t>
            </a:r>
            <a:r>
              <a:rPr lang="en-US" i="1" dirty="0" err="1"/>
              <a:t>Shari’ah</a:t>
            </a:r>
            <a:r>
              <a:rPr lang="en-US" dirty="0" smtClean="0"/>
              <a:t>.</a:t>
            </a:r>
            <a:r>
              <a:rPr lang="en-US" dirty="0"/>
              <a:t> </a:t>
            </a:r>
          </a:p>
        </p:txBody>
      </p:sp>
    </p:spTree>
    <p:extLst>
      <p:ext uri="{BB962C8B-B14F-4D97-AF65-F5344CB8AC3E}">
        <p14:creationId xmlns:p14="http://schemas.microsoft.com/office/powerpoint/2010/main" val="170458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dirty="0" smtClean="0"/>
              <a:t>Ijara versus Mudaraba </a:t>
            </a:r>
            <a:r>
              <a:rPr lang="en-US" dirty="0" err="1" smtClean="0"/>
              <a:t>Sukuk</a:t>
            </a:r>
            <a:endParaRPr lang="en-US" dirty="0"/>
          </a:p>
        </p:txBody>
      </p:sp>
      <p:sp>
        <p:nvSpPr>
          <p:cNvPr id="3" name="Content Placeholder 2"/>
          <p:cNvSpPr>
            <a:spLocks noGrp="1"/>
          </p:cNvSpPr>
          <p:nvPr>
            <p:ph idx="1"/>
          </p:nvPr>
        </p:nvSpPr>
        <p:spPr>
          <a:xfrm>
            <a:off x="457200" y="990600"/>
            <a:ext cx="8229600" cy="5334000"/>
          </a:xfrm>
        </p:spPr>
        <p:txBody>
          <a:bodyPr>
            <a:normAutofit fontScale="85000" lnSpcReduction="10000"/>
          </a:bodyPr>
          <a:lstStyle/>
          <a:p>
            <a:r>
              <a:rPr lang="en-US" dirty="0"/>
              <a:t>The equity-based nature of </a:t>
            </a:r>
            <a:r>
              <a:rPr lang="en-US" i="1" dirty="0"/>
              <a:t>mudaraba </a:t>
            </a:r>
            <a:r>
              <a:rPr lang="en-US" dirty="0"/>
              <a:t>and </a:t>
            </a:r>
            <a:r>
              <a:rPr lang="en-US" i="1" dirty="0"/>
              <a:t>musharaka </a:t>
            </a:r>
            <a:r>
              <a:rPr lang="en-US" i="1" dirty="0" err="1"/>
              <a:t>sukuk</a:t>
            </a:r>
            <a:r>
              <a:rPr lang="en-US" i="1" dirty="0"/>
              <a:t> </a:t>
            </a:r>
            <a:r>
              <a:rPr lang="en-US" dirty="0"/>
              <a:t>exposes investors to the risks connected with the performance of the project or venture for which the financing was raised. </a:t>
            </a:r>
            <a:endParaRPr lang="en-US" dirty="0" smtClean="0"/>
          </a:p>
          <a:p>
            <a:r>
              <a:rPr lang="en-US" dirty="0" smtClean="0"/>
              <a:t>Following the 2008 statement, </a:t>
            </a:r>
            <a:r>
              <a:rPr lang="en-US" i="1" dirty="0" smtClean="0"/>
              <a:t>mudaraba </a:t>
            </a:r>
            <a:r>
              <a:rPr lang="en-US" i="1" dirty="0" err="1" smtClean="0"/>
              <a:t>sukuk</a:t>
            </a:r>
            <a:r>
              <a:rPr lang="en-US" i="1" dirty="0" smtClean="0"/>
              <a:t> </a:t>
            </a:r>
            <a:r>
              <a:rPr lang="en-US" dirty="0" smtClean="0"/>
              <a:t>became too risky, since the asset originator could not issue a capital-back guarantee to make it comparable to a standard bond.</a:t>
            </a:r>
          </a:p>
          <a:p>
            <a:r>
              <a:rPr lang="en-US" dirty="0" smtClean="0"/>
              <a:t>On </a:t>
            </a:r>
            <a:r>
              <a:rPr lang="en-US" dirty="0"/>
              <a:t>the other hand, the issuance of </a:t>
            </a:r>
            <a:r>
              <a:rPr lang="en-US" i="1" dirty="0" err="1"/>
              <a:t>sukuk</a:t>
            </a:r>
            <a:r>
              <a:rPr lang="en-US" i="1" dirty="0"/>
              <a:t> </a:t>
            </a:r>
            <a:r>
              <a:rPr lang="en-US" dirty="0"/>
              <a:t>on principles of </a:t>
            </a:r>
            <a:r>
              <a:rPr lang="en-US" i="1" dirty="0"/>
              <a:t>ijara </a:t>
            </a:r>
            <a:r>
              <a:rPr lang="en-US" dirty="0"/>
              <a:t>(leasing) and </a:t>
            </a:r>
            <a:r>
              <a:rPr lang="en-US" i="1" dirty="0"/>
              <a:t>murabaha </a:t>
            </a:r>
            <a:r>
              <a:rPr lang="en-US" dirty="0"/>
              <a:t>(cost plus sale) provides predictable and in some respects even a fixed return for the prospective investors. </a:t>
            </a:r>
            <a:endParaRPr lang="en-US" dirty="0" smtClean="0"/>
          </a:p>
          <a:p>
            <a:r>
              <a:rPr lang="en-US" i="1" dirty="0"/>
              <a:t>Ijara </a:t>
            </a:r>
            <a:r>
              <a:rPr lang="en-US" i="1" dirty="0" err="1"/>
              <a:t>sukuk</a:t>
            </a:r>
            <a:r>
              <a:rPr lang="en-US" i="1" dirty="0"/>
              <a:t> </a:t>
            </a:r>
            <a:r>
              <a:rPr lang="en-US" dirty="0"/>
              <a:t>are securities of equal denomination of each issue, representing physical durable assets that are tied to an </a:t>
            </a:r>
            <a:r>
              <a:rPr lang="en-US" i="1" dirty="0"/>
              <a:t>ijara </a:t>
            </a:r>
            <a:r>
              <a:rPr lang="en-US" dirty="0"/>
              <a:t>contract as defined by the </a:t>
            </a:r>
            <a:r>
              <a:rPr lang="en-US" i="1" dirty="0" err="1"/>
              <a:t>shari’a</a:t>
            </a:r>
            <a:r>
              <a:rPr lang="en-US" dirty="0"/>
              <a:t>. </a:t>
            </a:r>
          </a:p>
          <a:p>
            <a:r>
              <a:rPr lang="en-US" dirty="0"/>
              <a:t>The </a:t>
            </a:r>
            <a:r>
              <a:rPr lang="en-US" i="1" dirty="0"/>
              <a:t>ijara </a:t>
            </a:r>
            <a:r>
              <a:rPr lang="en-US" i="1" dirty="0" err="1"/>
              <a:t>sukuk</a:t>
            </a:r>
            <a:r>
              <a:rPr lang="en-US" i="1" dirty="0"/>
              <a:t> </a:t>
            </a:r>
            <a:r>
              <a:rPr lang="en-US" dirty="0"/>
              <a:t>are based on leased </a:t>
            </a:r>
            <a:r>
              <a:rPr lang="en-US" dirty="0" smtClean="0"/>
              <a:t>assets and represent </a:t>
            </a:r>
            <a:r>
              <a:rPr lang="en-US" dirty="0"/>
              <a:t>the undivided pro rata ownership by the holder of the underlying asset; they are freely tradable at par, premium or discount in primary as well as secondary markets</a:t>
            </a:r>
            <a:r>
              <a:rPr lang="en-US" dirty="0" smtClean="0"/>
              <a:t>.</a:t>
            </a:r>
            <a:endParaRPr lang="en-US" dirty="0"/>
          </a:p>
          <a:p>
            <a:endParaRPr lang="en-US" dirty="0"/>
          </a:p>
        </p:txBody>
      </p:sp>
    </p:spTree>
    <p:extLst>
      <p:ext uri="{BB962C8B-B14F-4D97-AF65-F5344CB8AC3E}">
        <p14:creationId xmlns:p14="http://schemas.microsoft.com/office/powerpoint/2010/main" val="490114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591312"/>
          </a:xfrm>
        </p:spPr>
        <p:txBody>
          <a:bodyPr>
            <a:normAutofit fontScale="90000"/>
          </a:bodyPr>
          <a:lstStyle/>
          <a:p>
            <a:r>
              <a:rPr lang="en-US" dirty="0" smtClean="0"/>
              <a:t>How an Ijara </a:t>
            </a:r>
            <a:r>
              <a:rPr lang="en-US" dirty="0" err="1" smtClean="0"/>
              <a:t>Sukuk</a:t>
            </a:r>
            <a:r>
              <a:rPr lang="en-US" dirty="0" smtClean="0"/>
              <a:t> works</a:t>
            </a:r>
            <a:endParaRPr lang="en-US" dirty="0"/>
          </a:p>
        </p:txBody>
      </p:sp>
      <p:sp>
        <p:nvSpPr>
          <p:cNvPr id="3" name="Content Placeholder 2"/>
          <p:cNvSpPr>
            <a:spLocks noGrp="1"/>
          </p:cNvSpPr>
          <p:nvPr>
            <p:ph idx="1"/>
          </p:nvPr>
        </p:nvSpPr>
        <p:spPr>
          <a:xfrm>
            <a:off x="457200" y="1048512"/>
            <a:ext cx="8229600" cy="5276088"/>
          </a:xfrm>
        </p:spPr>
        <p:txBody>
          <a:bodyPr>
            <a:normAutofit lnSpcReduction="10000"/>
          </a:bodyPr>
          <a:lstStyle/>
          <a:p>
            <a:r>
              <a:rPr lang="en-US" dirty="0" smtClean="0"/>
              <a:t>Consider </a:t>
            </a:r>
            <a:r>
              <a:rPr lang="en-US" dirty="0"/>
              <a:t>a </a:t>
            </a:r>
            <a:r>
              <a:rPr lang="en-US" dirty="0" smtClean="0"/>
              <a:t>firm </a:t>
            </a:r>
            <a:r>
              <a:rPr lang="en-US" dirty="0"/>
              <a:t>that wants </a:t>
            </a:r>
            <a:r>
              <a:rPr lang="en-US" dirty="0" smtClean="0"/>
              <a:t>to raise </a:t>
            </a:r>
            <a:r>
              <a:rPr lang="en-US" dirty="0"/>
              <a:t>funds amounting to $50 million for the purchase of land or equipment. It can </a:t>
            </a:r>
            <a:r>
              <a:rPr lang="en-US" dirty="0" smtClean="0"/>
              <a:t>issue </a:t>
            </a:r>
            <a:r>
              <a:rPr lang="en-US" i="1" dirty="0" smtClean="0"/>
              <a:t>ijara </a:t>
            </a:r>
            <a:r>
              <a:rPr lang="en-US" i="1" dirty="0" err="1"/>
              <a:t>sukuk</a:t>
            </a:r>
            <a:r>
              <a:rPr lang="en-US" i="1" dirty="0"/>
              <a:t> </a:t>
            </a:r>
            <a:r>
              <a:rPr lang="en-US" dirty="0" err="1"/>
              <a:t>totalling</a:t>
            </a:r>
            <a:r>
              <a:rPr lang="en-US" dirty="0"/>
              <a:t> that amount in small denominations of $</a:t>
            </a:r>
            <a:r>
              <a:rPr lang="en-US" dirty="0" smtClean="0"/>
              <a:t>10,000 </a:t>
            </a:r>
            <a:r>
              <a:rPr lang="en-US" dirty="0"/>
              <a:t>each. </a:t>
            </a:r>
            <a:endParaRPr lang="en-US" dirty="0" smtClean="0"/>
          </a:p>
          <a:p>
            <a:r>
              <a:rPr lang="en-US" dirty="0" smtClean="0"/>
              <a:t>The </a:t>
            </a:r>
            <a:r>
              <a:rPr lang="en-US" dirty="0"/>
              <a:t>firm </a:t>
            </a:r>
            <a:r>
              <a:rPr lang="en-US" dirty="0" smtClean="0"/>
              <a:t>then either </a:t>
            </a:r>
            <a:r>
              <a:rPr lang="en-US" dirty="0"/>
              <a:t>purchases the asset on behalf of the </a:t>
            </a:r>
            <a:r>
              <a:rPr lang="en-US" i="1" dirty="0" err="1"/>
              <a:t>sukuk</a:t>
            </a:r>
            <a:r>
              <a:rPr lang="en-US" i="1" dirty="0"/>
              <a:t> </a:t>
            </a:r>
            <a:r>
              <a:rPr lang="en-US" dirty="0"/>
              <a:t>holders or transfers the ownership </a:t>
            </a:r>
            <a:r>
              <a:rPr lang="en-US" dirty="0" smtClean="0"/>
              <a:t>of the </a:t>
            </a:r>
            <a:r>
              <a:rPr lang="en-US" dirty="0"/>
              <a:t>already acquired asset to certificate holders who will be the real owners of the asset</a:t>
            </a:r>
            <a:r>
              <a:rPr lang="en-US" dirty="0" smtClean="0"/>
              <a:t>. </a:t>
            </a:r>
            <a:endParaRPr lang="en-US" dirty="0"/>
          </a:p>
          <a:p>
            <a:r>
              <a:rPr lang="en-US" dirty="0"/>
              <a:t>The asset is then leased back to the firm and the lease proceeds from the asset are </a:t>
            </a:r>
            <a:r>
              <a:rPr lang="en-US" dirty="0" smtClean="0"/>
              <a:t>distributed to </a:t>
            </a:r>
            <a:r>
              <a:rPr lang="en-US" dirty="0"/>
              <a:t>the </a:t>
            </a:r>
            <a:r>
              <a:rPr lang="en-US" i="1" dirty="0" err="1"/>
              <a:t>sukuk</a:t>
            </a:r>
            <a:r>
              <a:rPr lang="en-US" i="1" dirty="0"/>
              <a:t> </a:t>
            </a:r>
            <a:r>
              <a:rPr lang="en-US" dirty="0"/>
              <a:t>holders as dividend</a:t>
            </a:r>
            <a:r>
              <a:rPr lang="en-US" dirty="0" smtClean="0"/>
              <a:t>.</a:t>
            </a:r>
          </a:p>
          <a:p>
            <a:r>
              <a:rPr lang="en-US" dirty="0" smtClean="0"/>
              <a:t>Legally, the process is more complex and may be something similar to the following.</a:t>
            </a:r>
          </a:p>
          <a:p>
            <a:endParaRPr lang="en-US" dirty="0"/>
          </a:p>
        </p:txBody>
      </p:sp>
    </p:spTree>
    <p:extLst>
      <p:ext uri="{BB962C8B-B14F-4D97-AF65-F5344CB8AC3E}">
        <p14:creationId xmlns:p14="http://schemas.microsoft.com/office/powerpoint/2010/main" val="13292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dirty="0" smtClean="0"/>
              <a:t>Ijara </a:t>
            </a:r>
            <a:r>
              <a:rPr lang="en-US" dirty="0" err="1" smtClean="0"/>
              <a:t>Sukuk</a:t>
            </a:r>
            <a:r>
              <a:rPr lang="en-US" dirty="0" smtClean="0"/>
              <a:t> (in normal conditions) </a:t>
            </a:r>
            <a:endParaRPr lang="en-US" dirty="0"/>
          </a:p>
        </p:txBody>
      </p:sp>
      <p:sp>
        <p:nvSpPr>
          <p:cNvPr id="3" name="Content Placeholder 2"/>
          <p:cNvSpPr>
            <a:spLocks noGrp="1"/>
          </p:cNvSpPr>
          <p:nvPr>
            <p:ph idx="1"/>
          </p:nvPr>
        </p:nvSpPr>
        <p:spPr>
          <a:xfrm>
            <a:off x="457200" y="1371600"/>
            <a:ext cx="8229600" cy="4953000"/>
          </a:xfrm>
        </p:spPr>
        <p:txBody>
          <a:bodyPr>
            <a:normAutofit fontScale="85000" lnSpcReduction="10000"/>
          </a:bodyPr>
          <a:lstStyle/>
          <a:p>
            <a:r>
              <a:rPr lang="en-US" dirty="0"/>
              <a:t>Typically, the </a:t>
            </a:r>
            <a:r>
              <a:rPr lang="en-US" dirty="0" smtClean="0"/>
              <a:t>firm transfers </a:t>
            </a:r>
            <a:r>
              <a:rPr lang="en-US" dirty="0"/>
              <a:t>the ownership of the asset to a Special Purpose Vehicle (SPV), then sells investor shares </a:t>
            </a:r>
            <a:r>
              <a:rPr lang="en-US" dirty="0" smtClean="0"/>
              <a:t>(</a:t>
            </a:r>
            <a:r>
              <a:rPr lang="en-US" i="1" dirty="0" smtClean="0"/>
              <a:t>ijara </a:t>
            </a:r>
            <a:r>
              <a:rPr lang="en-US" i="1" dirty="0" err="1" smtClean="0"/>
              <a:t>sukuk</a:t>
            </a:r>
            <a:r>
              <a:rPr lang="en-US" i="1" dirty="0" smtClean="0"/>
              <a:t> </a:t>
            </a:r>
            <a:r>
              <a:rPr lang="en-US" dirty="0" smtClean="0"/>
              <a:t>certificates) in </a:t>
            </a:r>
            <a:r>
              <a:rPr lang="en-US" dirty="0"/>
              <a:t>the SPV. </a:t>
            </a:r>
            <a:r>
              <a:rPr lang="en-US" dirty="0" smtClean="0"/>
              <a:t>The firm then </a:t>
            </a:r>
            <a:r>
              <a:rPr lang="en-US" dirty="0"/>
              <a:t>leases it back from the SPV for the</a:t>
            </a:r>
            <a:r>
              <a:rPr lang="en-US" i="1" dirty="0"/>
              <a:t> </a:t>
            </a:r>
            <a:r>
              <a:rPr lang="en-US" i="1" dirty="0" err="1"/>
              <a:t>Sukuk</a:t>
            </a:r>
            <a:r>
              <a:rPr lang="en-US" dirty="0"/>
              <a:t> term. </a:t>
            </a:r>
          </a:p>
          <a:p>
            <a:r>
              <a:rPr lang="en-US" dirty="0" smtClean="0"/>
              <a:t>The </a:t>
            </a:r>
            <a:r>
              <a:rPr lang="en-US" dirty="0"/>
              <a:t>returns on </a:t>
            </a:r>
            <a:r>
              <a:rPr lang="en-US" dirty="0" smtClean="0"/>
              <a:t>the </a:t>
            </a:r>
            <a:r>
              <a:rPr lang="en-US" i="1" dirty="0" err="1" smtClean="0"/>
              <a:t>sukuk</a:t>
            </a:r>
            <a:r>
              <a:rPr lang="en-US" i="1" dirty="0" smtClean="0"/>
              <a:t> </a:t>
            </a:r>
            <a:r>
              <a:rPr lang="en-US" dirty="0"/>
              <a:t>certificates, </a:t>
            </a:r>
            <a:r>
              <a:rPr lang="en-US" dirty="0" smtClean="0"/>
              <a:t>come </a:t>
            </a:r>
            <a:r>
              <a:rPr lang="en-US" dirty="0"/>
              <a:t>from leasing out the assets owned by the </a:t>
            </a:r>
            <a:r>
              <a:rPr lang="en-US" dirty="0" smtClean="0"/>
              <a:t>SPV.  These </a:t>
            </a:r>
            <a:r>
              <a:rPr lang="en-US" dirty="0"/>
              <a:t>could be either fixed or floating, </a:t>
            </a:r>
            <a:r>
              <a:rPr lang="en-US" dirty="0" smtClean="0"/>
              <a:t>and the </a:t>
            </a:r>
            <a:r>
              <a:rPr lang="en-US" dirty="0"/>
              <a:t>expected returns are as predictable as a coupon on a conventional bond.</a:t>
            </a:r>
          </a:p>
          <a:p>
            <a:r>
              <a:rPr lang="en-US" dirty="0" smtClean="0"/>
              <a:t>The </a:t>
            </a:r>
            <a:r>
              <a:rPr lang="en-US" dirty="0"/>
              <a:t>lease payments from the </a:t>
            </a:r>
            <a:r>
              <a:rPr lang="en-US" dirty="0" smtClean="0"/>
              <a:t>firm </a:t>
            </a:r>
            <a:r>
              <a:rPr lang="en-US" dirty="0"/>
              <a:t>to the SPV are used to pay the </a:t>
            </a:r>
            <a:r>
              <a:rPr lang="en-US" i="1" dirty="0"/>
              <a:t>Sukuk</a:t>
            </a:r>
            <a:r>
              <a:rPr lang="en-US" dirty="0"/>
              <a:t>holders their periodic distributions. It is permissible for the originator to undertake to purchase the tangible asset at face value on the maturity date. </a:t>
            </a:r>
            <a:endParaRPr lang="en-US" dirty="0" smtClean="0"/>
          </a:p>
          <a:p>
            <a:r>
              <a:rPr lang="en-US" dirty="0" smtClean="0"/>
              <a:t>The</a:t>
            </a:r>
            <a:r>
              <a:rPr lang="en-US" dirty="0"/>
              <a:t> </a:t>
            </a:r>
            <a:r>
              <a:rPr lang="en-US" i="1" dirty="0" err="1"/>
              <a:t>s</a:t>
            </a:r>
            <a:r>
              <a:rPr lang="en-US" i="1" dirty="0" err="1" smtClean="0"/>
              <a:t>ukuk</a:t>
            </a:r>
            <a:r>
              <a:rPr lang="en-US" i="1" dirty="0" smtClean="0"/>
              <a:t> </a:t>
            </a:r>
            <a:r>
              <a:rPr lang="en-US" dirty="0" smtClean="0"/>
              <a:t>holders </a:t>
            </a:r>
            <a:r>
              <a:rPr lang="en-US" dirty="0"/>
              <a:t>still bear the risk of total loss of the asset. If the asset is destroyed in some way the originator (in accordance with  </a:t>
            </a:r>
            <a:r>
              <a:rPr lang="en-US" i="1" dirty="0" err="1"/>
              <a:t>shari’a</a:t>
            </a:r>
            <a:r>
              <a:rPr lang="en-US" dirty="0" smtClean="0"/>
              <a:t>) </a:t>
            </a:r>
            <a:r>
              <a:rPr lang="en-US" dirty="0"/>
              <a:t>will not be under an obligation to buy the asset</a:t>
            </a:r>
            <a:r>
              <a:rPr lang="en-US" dirty="0" smtClean="0"/>
              <a:t>.</a:t>
            </a:r>
          </a:p>
        </p:txBody>
      </p:sp>
    </p:spTree>
    <p:extLst>
      <p:ext uri="{BB962C8B-B14F-4D97-AF65-F5344CB8AC3E}">
        <p14:creationId xmlns:p14="http://schemas.microsoft.com/office/powerpoint/2010/main" val="2400165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62712"/>
          </a:xfrm>
        </p:spPr>
        <p:txBody>
          <a:bodyPr>
            <a:normAutofit fontScale="90000"/>
          </a:bodyPr>
          <a:lstStyle/>
          <a:p>
            <a:r>
              <a:rPr lang="en-US" dirty="0" smtClean="0"/>
              <a:t>Ijara </a:t>
            </a:r>
            <a:r>
              <a:rPr lang="en-US" dirty="0" err="1" smtClean="0"/>
              <a:t>Sukuk</a:t>
            </a:r>
            <a:r>
              <a:rPr lang="en-US" dirty="0" smtClean="0"/>
              <a:t> (under bankruptcy)</a:t>
            </a:r>
            <a:endParaRPr lang="en-US" dirty="0"/>
          </a:p>
        </p:txBody>
      </p:sp>
      <p:sp>
        <p:nvSpPr>
          <p:cNvPr id="3" name="Content Placeholder 2"/>
          <p:cNvSpPr>
            <a:spLocks noGrp="1"/>
          </p:cNvSpPr>
          <p:nvPr>
            <p:ph idx="1"/>
          </p:nvPr>
        </p:nvSpPr>
        <p:spPr>
          <a:xfrm>
            <a:off x="228600" y="873579"/>
            <a:ext cx="8686800" cy="5908221"/>
          </a:xfrm>
        </p:spPr>
        <p:txBody>
          <a:bodyPr>
            <a:normAutofit fontScale="92500" lnSpcReduction="10000"/>
          </a:bodyPr>
          <a:lstStyle/>
          <a:p>
            <a:r>
              <a:rPr lang="en-US" dirty="0" smtClean="0"/>
              <a:t>If there is default, however, </a:t>
            </a:r>
            <a:r>
              <a:rPr lang="en-US" dirty="0"/>
              <a:t>the </a:t>
            </a:r>
            <a:r>
              <a:rPr lang="en-US" i="1" dirty="0"/>
              <a:t>sukuk</a:t>
            </a:r>
            <a:r>
              <a:rPr lang="en-US" dirty="0"/>
              <a:t>holders would not have recourse to the assets </a:t>
            </a:r>
            <a:r>
              <a:rPr lang="en-US" dirty="0" smtClean="0"/>
              <a:t>of the SPV themselves, but only to the firm. </a:t>
            </a:r>
          </a:p>
          <a:p>
            <a:r>
              <a:rPr lang="en-US" dirty="0" smtClean="0"/>
              <a:t>As noted before, the firm agrees to buy back the asset from the SPV at maturity; hence the </a:t>
            </a:r>
            <a:r>
              <a:rPr lang="en-US" i="1" dirty="0" smtClean="0"/>
              <a:t>sukuk</a:t>
            </a:r>
            <a:r>
              <a:rPr lang="en-US" dirty="0" smtClean="0"/>
              <a:t>holders get cash from the firm instead of the asset.  However, if the firm goes bankrupt, the </a:t>
            </a:r>
            <a:r>
              <a:rPr lang="en-US" i="1" dirty="0" err="1" smtClean="0"/>
              <a:t>sukuk</a:t>
            </a:r>
            <a:r>
              <a:rPr lang="en-US" i="1" dirty="0" smtClean="0"/>
              <a:t> </a:t>
            </a:r>
            <a:r>
              <a:rPr lang="en-US" dirty="0" smtClean="0"/>
              <a:t>holders end up being unsecured creditors of the firm.</a:t>
            </a:r>
          </a:p>
          <a:p>
            <a:r>
              <a:rPr lang="en-US" dirty="0" smtClean="0"/>
              <a:t>Hence, while </a:t>
            </a:r>
            <a:r>
              <a:rPr lang="en-US" i="1" dirty="0" err="1"/>
              <a:t>sukuk</a:t>
            </a:r>
            <a:r>
              <a:rPr lang="en-US" dirty="0"/>
              <a:t> certificates represent an underlying ownership interest in an asset from a </a:t>
            </a:r>
            <a:r>
              <a:rPr lang="en-US" i="1" dirty="0" err="1"/>
              <a:t>Shari’ah</a:t>
            </a:r>
            <a:r>
              <a:rPr lang="en-US" i="1" dirty="0"/>
              <a:t> </a:t>
            </a:r>
            <a:r>
              <a:rPr lang="en-US" dirty="0"/>
              <a:t>perspective, the commercial </a:t>
            </a:r>
            <a:r>
              <a:rPr lang="en-US" dirty="0" smtClean="0"/>
              <a:t>reality </a:t>
            </a:r>
            <a:r>
              <a:rPr lang="en-US" dirty="0"/>
              <a:t>is that most issued </a:t>
            </a:r>
            <a:r>
              <a:rPr lang="en-US" i="1" dirty="0" err="1"/>
              <a:t>sukuk</a:t>
            </a:r>
            <a:r>
              <a:rPr lang="en-US" dirty="0"/>
              <a:t> are unsecured and equivalent to conventional bonds (</a:t>
            </a:r>
            <a:r>
              <a:rPr lang="en-US" i="1" dirty="0"/>
              <a:t>i.e. </a:t>
            </a:r>
            <a:r>
              <a:rPr lang="en-US" dirty="0"/>
              <a:t>corporate credit-risk instruments). </a:t>
            </a:r>
            <a:endParaRPr lang="en-US" dirty="0" smtClean="0"/>
          </a:p>
          <a:p>
            <a:r>
              <a:rPr lang="en-US" dirty="0" smtClean="0"/>
              <a:t>This means that the structure of an </a:t>
            </a:r>
            <a:r>
              <a:rPr lang="en-US" i="1" dirty="0" smtClean="0"/>
              <a:t>ijara </a:t>
            </a:r>
            <a:r>
              <a:rPr lang="en-US" i="1" dirty="0" err="1" smtClean="0"/>
              <a:t>sukuk</a:t>
            </a:r>
            <a:r>
              <a:rPr lang="en-US" i="1" dirty="0" smtClean="0"/>
              <a:t> </a:t>
            </a:r>
            <a:r>
              <a:rPr lang="en-US" dirty="0" smtClean="0"/>
              <a:t>mirrors a corporate bond perfectly, with the only proviso being that such a </a:t>
            </a:r>
            <a:r>
              <a:rPr lang="en-US" i="1" dirty="0" err="1" smtClean="0"/>
              <a:t>sukuk</a:t>
            </a:r>
            <a:r>
              <a:rPr lang="en-US" dirty="0" smtClean="0"/>
              <a:t> has to be tied to an asset.  </a:t>
            </a:r>
            <a:endParaRPr lang="en-US" dirty="0"/>
          </a:p>
        </p:txBody>
      </p:sp>
    </p:spTree>
    <p:extLst>
      <p:ext uri="{BB962C8B-B14F-4D97-AF65-F5344CB8AC3E}">
        <p14:creationId xmlns:p14="http://schemas.microsoft.com/office/powerpoint/2010/main" val="4217261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Modern </a:t>
            </a:r>
            <a:r>
              <a:rPr lang="en-US" dirty="0" err="1" smtClean="0"/>
              <a:t>Tawarruq</a:t>
            </a:r>
            <a:r>
              <a:rPr lang="en-US" dirty="0" smtClean="0"/>
              <a:t>: A test case</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A </a:t>
            </a:r>
            <a:r>
              <a:rPr lang="en-US" dirty="0" err="1"/>
              <a:t>Monetizer</a:t>
            </a:r>
            <a:r>
              <a:rPr lang="en-US" dirty="0"/>
              <a:t> (</a:t>
            </a:r>
            <a:r>
              <a:rPr lang="en-US" dirty="0" err="1"/>
              <a:t>mustawriq</a:t>
            </a:r>
            <a:r>
              <a:rPr lang="en-US" dirty="0"/>
              <a:t>) purchases </a:t>
            </a:r>
            <a:r>
              <a:rPr lang="en-US" dirty="0" smtClean="0"/>
              <a:t>commodities </a:t>
            </a:r>
            <a:r>
              <a:rPr lang="en-US" dirty="0"/>
              <a:t>on the </a:t>
            </a:r>
            <a:r>
              <a:rPr lang="en-US" dirty="0" smtClean="0"/>
              <a:t>commodity </a:t>
            </a:r>
            <a:r>
              <a:rPr lang="en-US" dirty="0"/>
              <a:t>market on a deferred price basis either through </a:t>
            </a:r>
            <a:r>
              <a:rPr lang="en-US" dirty="0" err="1"/>
              <a:t>Musawamah</a:t>
            </a:r>
            <a:r>
              <a:rPr lang="en-US" dirty="0"/>
              <a:t> </a:t>
            </a:r>
            <a:r>
              <a:rPr lang="en-US" dirty="0" smtClean="0"/>
              <a:t>(Bargaining) or Murabaha (Mark-up); this allows him to get the commodity without making any immediate payment. </a:t>
            </a:r>
          </a:p>
          <a:p>
            <a:r>
              <a:rPr lang="en-US" dirty="0" smtClean="0"/>
              <a:t>The </a:t>
            </a:r>
            <a:r>
              <a:rPr lang="en-US" dirty="0" err="1" smtClean="0"/>
              <a:t>mustawriq</a:t>
            </a:r>
            <a:r>
              <a:rPr lang="en-US" dirty="0" smtClean="0"/>
              <a:t> arranges to sell the commodity to the financier on the spot market at a price lower than the deferred price ; this allows him to get immediate cash. </a:t>
            </a:r>
          </a:p>
          <a:p>
            <a:r>
              <a:rPr lang="en-US" dirty="0" smtClean="0"/>
              <a:t>Both transactions are done simultaneously through the financier.</a:t>
            </a:r>
          </a:p>
          <a:p>
            <a:r>
              <a:rPr lang="en-US" dirty="0" smtClean="0"/>
              <a:t>Effectively, the </a:t>
            </a:r>
            <a:r>
              <a:rPr lang="en-US" dirty="0" err="1" smtClean="0"/>
              <a:t>mustawriq</a:t>
            </a:r>
            <a:r>
              <a:rPr lang="en-US" dirty="0" smtClean="0"/>
              <a:t> gets immediate money and pays a higher amount later.  S/he never has to take possession of the commodity at all.  </a:t>
            </a:r>
          </a:p>
          <a:p>
            <a:r>
              <a:rPr lang="en-US" dirty="0" smtClean="0"/>
              <a:t>Hence there is no “real” transaction.</a:t>
            </a:r>
          </a:p>
          <a:p>
            <a:r>
              <a:rPr lang="en-US" dirty="0" smtClean="0"/>
              <a:t>The AAOIFI's </a:t>
            </a:r>
            <a:r>
              <a:rPr lang="en-US" dirty="0"/>
              <a:t>chairman, Mufti Taqi </a:t>
            </a:r>
            <a:r>
              <a:rPr lang="en-US" dirty="0" err="1"/>
              <a:t>Usmani</a:t>
            </a:r>
            <a:r>
              <a:rPr lang="en-US" dirty="0"/>
              <a:t>, </a:t>
            </a:r>
            <a:r>
              <a:rPr lang="en-US" dirty="0" smtClean="0"/>
              <a:t>has publicly criticized such transactions.</a:t>
            </a:r>
          </a:p>
          <a:p>
            <a:endParaRPr lang="en-US" dirty="0"/>
          </a:p>
        </p:txBody>
      </p:sp>
    </p:spTree>
    <p:extLst>
      <p:ext uri="{BB962C8B-B14F-4D97-AF65-F5344CB8AC3E}">
        <p14:creationId xmlns:p14="http://schemas.microsoft.com/office/powerpoint/2010/main" val="244296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Permissible </a:t>
            </a:r>
            <a:r>
              <a:rPr lang="en-US" dirty="0" err="1" smtClean="0"/>
              <a:t>Tawarruq</a:t>
            </a:r>
            <a:endParaRPr lang="en-US" dirty="0"/>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r>
              <a:rPr lang="en-US" dirty="0" smtClean="0"/>
              <a:t>Suppose the </a:t>
            </a:r>
            <a:r>
              <a:rPr lang="en-US" dirty="0" err="1" smtClean="0"/>
              <a:t>mustawriq</a:t>
            </a:r>
            <a:r>
              <a:rPr lang="en-US" dirty="0" smtClean="0"/>
              <a:t> actually purchases the commodity at a deferred price from a financier (who might have bought it from a dealer) and sells it immediately on the spot market at a lower price, not back to the financier but to another party (who might or might not be the same dealer from whom the financier bought the commodity).</a:t>
            </a:r>
          </a:p>
          <a:p>
            <a:r>
              <a:rPr lang="en-US" dirty="0" smtClean="0"/>
              <a:t>Then, once again, the </a:t>
            </a:r>
            <a:r>
              <a:rPr lang="en-US" dirty="0" err="1" smtClean="0"/>
              <a:t>mustawriq</a:t>
            </a:r>
            <a:r>
              <a:rPr lang="en-US" dirty="0" smtClean="0"/>
              <a:t> has been able to get funds up-front and has to pay a larger sum at a later date.  This provides the </a:t>
            </a:r>
            <a:r>
              <a:rPr lang="en-US" dirty="0" err="1" smtClean="0"/>
              <a:t>mustawriq</a:t>
            </a:r>
            <a:r>
              <a:rPr lang="en-US" dirty="0" smtClean="0"/>
              <a:t> with financing.</a:t>
            </a:r>
          </a:p>
          <a:p>
            <a:r>
              <a:rPr lang="en-US" dirty="0" smtClean="0"/>
              <a:t>However, in this case, there is an actual sale of the commodity, not just a fictitious sale.  Furthermore, the commodity is not being re-sold to the financier.  The deferred-payment purchase from the financier is independent of the subsequent spot sale of the commodity.</a:t>
            </a:r>
            <a:endParaRPr lang="en-US" dirty="0"/>
          </a:p>
        </p:txBody>
      </p:sp>
    </p:spTree>
    <p:extLst>
      <p:ext uri="{BB962C8B-B14F-4D97-AF65-F5344CB8AC3E}">
        <p14:creationId xmlns:p14="http://schemas.microsoft.com/office/powerpoint/2010/main" val="1138784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Sources</a:t>
            </a:r>
            <a:endParaRPr lang="en-US" dirty="0"/>
          </a:p>
        </p:txBody>
      </p:sp>
      <p:sp>
        <p:nvSpPr>
          <p:cNvPr id="3" name="Content Placeholder 2"/>
          <p:cNvSpPr>
            <a:spLocks noGrp="1"/>
          </p:cNvSpPr>
          <p:nvPr>
            <p:ph idx="1"/>
          </p:nvPr>
        </p:nvSpPr>
        <p:spPr>
          <a:xfrm>
            <a:off x="381000" y="1219200"/>
            <a:ext cx="8610600" cy="5410200"/>
          </a:xfrm>
        </p:spPr>
        <p:txBody>
          <a:bodyPr>
            <a:normAutofit/>
          </a:bodyPr>
          <a:lstStyle/>
          <a:p>
            <a:r>
              <a:rPr lang="en-US" dirty="0"/>
              <a:t>AAOIFI statement on </a:t>
            </a:r>
            <a:r>
              <a:rPr lang="en-US" dirty="0" err="1"/>
              <a:t>Sukuk</a:t>
            </a:r>
            <a:r>
              <a:rPr lang="en-US" dirty="0"/>
              <a:t> and its </a:t>
            </a:r>
            <a:r>
              <a:rPr lang="en-US" dirty="0" smtClean="0"/>
              <a:t>implications, Norton Rose Fulbright, </a:t>
            </a:r>
            <a:r>
              <a:rPr lang="en-US" dirty="0" smtClean="0">
                <a:hlinkClick r:id="rId2"/>
              </a:rPr>
              <a:t>https</a:t>
            </a:r>
            <a:r>
              <a:rPr lang="en-US" dirty="0">
                <a:hlinkClick r:id="rId2"/>
              </a:rPr>
              <a:t>://</a:t>
            </a:r>
            <a:r>
              <a:rPr lang="en-US" dirty="0" smtClean="0">
                <a:hlinkClick r:id="rId2"/>
              </a:rPr>
              <a:t>www.lexology.com/library/detail.aspx?g=2407133b-7b12-4e7f-8061-18b19be7de98</a:t>
            </a:r>
            <a:endParaRPr lang="en-US" dirty="0"/>
          </a:p>
          <a:p>
            <a:r>
              <a:rPr lang="en-US" dirty="0" smtClean="0"/>
              <a:t>The </a:t>
            </a:r>
            <a:r>
              <a:rPr lang="en-US" dirty="0" err="1" smtClean="0"/>
              <a:t>Sukuk</a:t>
            </a:r>
            <a:r>
              <a:rPr lang="en-US" dirty="0" smtClean="0"/>
              <a:t> Handbook: A Guide to Structuring </a:t>
            </a:r>
            <a:r>
              <a:rPr lang="en-US" dirty="0" err="1" smtClean="0"/>
              <a:t>Sukuk</a:t>
            </a:r>
            <a:r>
              <a:rPr lang="en-US" dirty="0" smtClean="0"/>
              <a:t>, 2</a:t>
            </a:r>
            <a:r>
              <a:rPr lang="en-US" baseline="30000" dirty="0" smtClean="0"/>
              <a:t>nd</a:t>
            </a:r>
            <a:r>
              <a:rPr lang="en-US" dirty="0" smtClean="0"/>
              <a:t> edition, Latham and Watkins.</a:t>
            </a:r>
          </a:p>
          <a:p>
            <a:r>
              <a:rPr lang="en-US" dirty="0">
                <a:hlinkClick r:id="rId3"/>
              </a:rPr>
              <a:t>https://</a:t>
            </a:r>
            <a:r>
              <a:rPr lang="en-US" dirty="0" smtClean="0">
                <a:hlinkClick r:id="rId3"/>
              </a:rPr>
              <a:t>www.treasurers.org/hub/treasurer-magazine/what-are-sukuk-and-how-do-they-work</a:t>
            </a:r>
            <a:r>
              <a:rPr lang="en-US" dirty="0" smtClean="0"/>
              <a:t> </a:t>
            </a:r>
          </a:p>
          <a:p>
            <a:r>
              <a:rPr lang="en-US" dirty="0" smtClean="0"/>
              <a:t>Abbas </a:t>
            </a:r>
            <a:r>
              <a:rPr lang="en-US" dirty="0" err="1"/>
              <a:t>Mirakhor</a:t>
            </a:r>
            <a:r>
              <a:rPr lang="en-US" dirty="0"/>
              <a:t> and Iqbal Zaidi, “Profit-and-loss sharing contracts in Islamic finance,” Chapter 4 of Hassan, </a:t>
            </a:r>
            <a:r>
              <a:rPr lang="en-US" dirty="0" err="1"/>
              <a:t>Kabir</a:t>
            </a:r>
            <a:r>
              <a:rPr lang="en-US" dirty="0"/>
              <a:t> and Mervyn Lewis </a:t>
            </a:r>
            <a:r>
              <a:rPr lang="en-US" i="1" dirty="0"/>
              <a:t>Handbook of Islamic Banking</a:t>
            </a:r>
            <a:r>
              <a:rPr lang="en-US" dirty="0" smtClean="0"/>
              <a:t>.</a:t>
            </a:r>
          </a:p>
        </p:txBody>
      </p:sp>
    </p:spTree>
    <p:extLst>
      <p:ext uri="{BB962C8B-B14F-4D97-AF65-F5344CB8AC3E}">
        <p14:creationId xmlns:p14="http://schemas.microsoft.com/office/powerpoint/2010/main" val="124213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Interest Payment (</a:t>
            </a:r>
            <a:r>
              <a:rPr lang="en-US" dirty="0" err="1" smtClean="0"/>
              <a:t>riba</a:t>
            </a:r>
            <a:r>
              <a:rPr lang="en-US" dirty="0" smtClean="0"/>
              <a:t>) in Islam</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20000"/>
          </a:bodyPr>
          <a:lstStyle/>
          <a:p>
            <a:r>
              <a:rPr lang="en-US" dirty="0" smtClean="0"/>
              <a:t>The Qur’an in many places forbids usury, which is simply defined as an increase in the loan amount.  For example in 2:278, we are told: </a:t>
            </a:r>
            <a:r>
              <a:rPr lang="en-US" dirty="0"/>
              <a:t>O ye who believe! Observe your duty to Allah, and give up what </a:t>
            </a:r>
            <a:r>
              <a:rPr lang="en-US" dirty="0" err="1"/>
              <a:t>remaineth</a:t>
            </a:r>
            <a:r>
              <a:rPr lang="en-US" dirty="0"/>
              <a:t> (due to you) from usury, if ye are (in truth) believers. </a:t>
            </a:r>
            <a:endParaRPr lang="en-US" dirty="0" smtClean="0"/>
          </a:p>
          <a:p>
            <a:r>
              <a:rPr lang="en-US" dirty="0" smtClean="0"/>
              <a:t>Verse 3:130 </a:t>
            </a:r>
            <a:r>
              <a:rPr lang="en-US" dirty="0"/>
              <a:t>O ye who believe! Devour not usury, doubling and quadrupling (the sum lent). Observe your duty to Allah, that ye may be successful. </a:t>
            </a:r>
            <a:endParaRPr lang="en-US" dirty="0" smtClean="0"/>
          </a:p>
          <a:p>
            <a:r>
              <a:rPr lang="en-US" dirty="0" smtClean="0"/>
              <a:t>Verse 2:275 </a:t>
            </a:r>
            <a:r>
              <a:rPr lang="en-US" dirty="0"/>
              <a:t>Those who swallow usury cannot rise up save as he </a:t>
            </a:r>
            <a:r>
              <a:rPr lang="en-US" dirty="0" err="1"/>
              <a:t>ariseth</a:t>
            </a:r>
            <a:r>
              <a:rPr lang="en-US" dirty="0"/>
              <a:t> whom the devil hath prostrated by (his) touch. That is because they say: Trade is just like usury; whereas Allah </a:t>
            </a:r>
            <a:r>
              <a:rPr lang="en-US" dirty="0" err="1"/>
              <a:t>permitteth</a:t>
            </a:r>
            <a:r>
              <a:rPr lang="en-US" dirty="0"/>
              <a:t> trading and </a:t>
            </a:r>
            <a:r>
              <a:rPr lang="en-US" dirty="0" err="1"/>
              <a:t>forbiddeth</a:t>
            </a:r>
            <a:r>
              <a:rPr lang="en-US" dirty="0"/>
              <a:t> usury. </a:t>
            </a:r>
            <a:endParaRPr lang="en-US" dirty="0" smtClean="0"/>
          </a:p>
          <a:p>
            <a:r>
              <a:rPr lang="en-US" dirty="0" smtClean="0"/>
              <a:t>Verse 2: 280 says: </a:t>
            </a:r>
            <a:r>
              <a:rPr lang="en-US" dirty="0"/>
              <a:t>And if the debtor is in straitened circumstances, then (let there be) postponement to (the time of) ease; and that ye remit the debt as almsgiving would be better for you if ye did but know. </a:t>
            </a:r>
            <a:endParaRPr lang="en-US" dirty="0" smtClean="0"/>
          </a:p>
        </p:txBody>
      </p:sp>
    </p:spTree>
    <p:extLst>
      <p:ext uri="{BB962C8B-B14F-4D97-AF65-F5344CB8AC3E}">
        <p14:creationId xmlns:p14="http://schemas.microsoft.com/office/powerpoint/2010/main" val="383985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r>
              <a:rPr lang="en-US" dirty="0" smtClean="0"/>
              <a:t>Usury in Christianity</a:t>
            </a:r>
            <a:endParaRPr lang="en-US" dirty="0"/>
          </a:p>
        </p:txBody>
      </p:sp>
      <p:sp>
        <p:nvSpPr>
          <p:cNvPr id="3" name="Content Placeholder 2"/>
          <p:cNvSpPr>
            <a:spLocks noGrp="1"/>
          </p:cNvSpPr>
          <p:nvPr>
            <p:ph idx="1"/>
          </p:nvPr>
        </p:nvSpPr>
        <p:spPr>
          <a:xfrm>
            <a:off x="381000" y="990600"/>
            <a:ext cx="8382000" cy="5638800"/>
          </a:xfrm>
        </p:spPr>
        <p:txBody>
          <a:bodyPr>
            <a:normAutofit fontScale="85000" lnSpcReduction="10000"/>
          </a:bodyPr>
          <a:lstStyle/>
          <a:p>
            <a:r>
              <a:rPr lang="en-US" dirty="0" smtClean="0"/>
              <a:t>Christianity, at the outset, seems to have looked at usury, defined as the taking of any kind of interest, as an immoral activity, per se.  The Church gradually increased the strictures on interest.</a:t>
            </a:r>
          </a:p>
          <a:p>
            <a:r>
              <a:rPr lang="en-US" dirty="0"/>
              <a:t>The </a:t>
            </a:r>
            <a:r>
              <a:rPr lang="en-US" dirty="0">
                <a:hlinkClick r:id="rId2" tooltip="First Council of Nicaea"/>
              </a:rPr>
              <a:t>First Council of Nicaea</a:t>
            </a:r>
            <a:r>
              <a:rPr lang="en-US" dirty="0"/>
              <a:t>, in 325, forbade </a:t>
            </a:r>
            <a:r>
              <a:rPr lang="en-US" dirty="0">
                <a:hlinkClick r:id="rId3" tooltip="Clergy"/>
              </a:rPr>
              <a:t>clergy</a:t>
            </a:r>
            <a:r>
              <a:rPr lang="en-US" dirty="0"/>
              <a:t> from engaging in </a:t>
            </a:r>
            <a:r>
              <a:rPr lang="en-US" dirty="0" smtClean="0"/>
              <a:t>usury.</a:t>
            </a:r>
          </a:p>
          <a:p>
            <a:r>
              <a:rPr lang="en-US" dirty="0" smtClean="0"/>
              <a:t>The Third </a:t>
            </a:r>
            <a:r>
              <a:rPr lang="en-US" dirty="0"/>
              <a:t>Lateran Council in 1179 decreed that persons who accepted interest on loans could receive neither the </a:t>
            </a:r>
            <a:r>
              <a:rPr lang="en-US" dirty="0">
                <a:hlinkClick r:id="rId4" tooltip="Sacrament"/>
              </a:rPr>
              <a:t>sacraments</a:t>
            </a:r>
            <a:r>
              <a:rPr lang="en-US" dirty="0"/>
              <a:t> nor Christian </a:t>
            </a:r>
            <a:r>
              <a:rPr lang="en-US" dirty="0" smtClean="0"/>
              <a:t>burial.</a:t>
            </a:r>
          </a:p>
          <a:p>
            <a:r>
              <a:rPr lang="en-US" dirty="0"/>
              <a:t>Finally, </a:t>
            </a:r>
            <a:r>
              <a:rPr lang="en-US" dirty="0" smtClean="0"/>
              <a:t>the </a:t>
            </a:r>
            <a:r>
              <a:rPr lang="en-US" dirty="0">
                <a:hlinkClick r:id="rId5" tooltip="Council of Vienne"/>
              </a:rPr>
              <a:t>Council of Vienne</a:t>
            </a:r>
            <a:r>
              <a:rPr lang="en-US" dirty="0"/>
              <a:t> made the belief in the right to usury a </a:t>
            </a:r>
            <a:r>
              <a:rPr lang="en-US" dirty="0">
                <a:hlinkClick r:id="rId6" tooltip="Heresy"/>
              </a:rPr>
              <a:t>heresy</a:t>
            </a:r>
            <a:r>
              <a:rPr lang="en-US" dirty="0"/>
              <a:t> in 1311, and condemned all secular legislation that allowed it. </a:t>
            </a:r>
            <a:endParaRPr lang="en-US" dirty="0" smtClean="0"/>
          </a:p>
          <a:p>
            <a:r>
              <a:rPr lang="en-US" dirty="0" smtClean="0"/>
              <a:t>However, over time, only excessive interest came to be seen as immoral.  Sometime </a:t>
            </a:r>
            <a:r>
              <a:rPr lang="en-US" dirty="0"/>
              <a:t>around 1620, according to the theologian Ruston</a:t>
            </a:r>
            <a:r>
              <a:rPr lang="en-US" dirty="0" smtClean="0"/>
              <a:t>, 'usury </a:t>
            </a:r>
            <a:r>
              <a:rPr lang="en-US" dirty="0"/>
              <a:t>passed from being an offence against public morality which </a:t>
            </a:r>
            <a:r>
              <a:rPr lang="en-US" dirty="0" smtClean="0"/>
              <a:t>a Christian </a:t>
            </a:r>
            <a:r>
              <a:rPr lang="en-US" dirty="0"/>
              <a:t>government was expected to suppress to being a matter of </a:t>
            </a:r>
            <a:r>
              <a:rPr lang="en-US" dirty="0" smtClean="0"/>
              <a:t>private conscience </a:t>
            </a:r>
            <a:r>
              <a:rPr lang="en-US" dirty="0"/>
              <a:t>[and] a new generation of Christian moralists redefined </a:t>
            </a:r>
            <a:r>
              <a:rPr lang="en-US" dirty="0" smtClean="0"/>
              <a:t>usury as </a:t>
            </a:r>
            <a:r>
              <a:rPr lang="en-US" dirty="0"/>
              <a:t>excessive </a:t>
            </a:r>
            <a:r>
              <a:rPr lang="en-US" dirty="0" smtClean="0"/>
              <a:t>interest.'</a:t>
            </a:r>
          </a:p>
          <a:p>
            <a:endParaRPr lang="en-US" dirty="0"/>
          </a:p>
        </p:txBody>
      </p:sp>
    </p:spTree>
    <p:extLst>
      <p:ext uri="{BB962C8B-B14F-4D97-AF65-F5344CB8AC3E}">
        <p14:creationId xmlns:p14="http://schemas.microsoft.com/office/powerpoint/2010/main" val="305345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718" y="228600"/>
            <a:ext cx="8229600" cy="533400"/>
          </a:xfrm>
        </p:spPr>
        <p:txBody>
          <a:bodyPr>
            <a:normAutofit fontScale="90000"/>
          </a:bodyPr>
          <a:lstStyle/>
          <a:p>
            <a:r>
              <a:rPr lang="en-US" dirty="0" smtClean="0"/>
              <a:t>Debt versus Equity</a:t>
            </a:r>
            <a:endParaRPr lang="en-US" dirty="0"/>
          </a:p>
        </p:txBody>
      </p:sp>
      <p:sp>
        <p:nvSpPr>
          <p:cNvPr id="3" name="Content Placeholder 2"/>
          <p:cNvSpPr>
            <a:spLocks noGrp="1"/>
          </p:cNvSpPr>
          <p:nvPr>
            <p:ph idx="1"/>
          </p:nvPr>
        </p:nvSpPr>
        <p:spPr>
          <a:xfrm>
            <a:off x="429718" y="988102"/>
            <a:ext cx="8229600" cy="5565098"/>
          </a:xfrm>
        </p:spPr>
        <p:txBody>
          <a:bodyPr>
            <a:normAutofit lnSpcReduction="10000"/>
          </a:bodyPr>
          <a:lstStyle/>
          <a:p>
            <a:r>
              <a:rPr lang="en-US" dirty="0" smtClean="0"/>
              <a:t>Advantages of Equity</a:t>
            </a:r>
          </a:p>
          <a:p>
            <a:pPr lvl="1"/>
            <a:r>
              <a:rPr lang="en-US" dirty="0" smtClean="0"/>
              <a:t>No premature foreclosure, leading to abandonment of project</a:t>
            </a:r>
            <a:endParaRPr lang="en-US" dirty="0"/>
          </a:p>
          <a:p>
            <a:r>
              <a:rPr lang="en-US" dirty="0" smtClean="0"/>
              <a:t>Disadvantages of Equity</a:t>
            </a:r>
          </a:p>
          <a:p>
            <a:pPr lvl="1"/>
            <a:r>
              <a:rPr lang="en-US" dirty="0" smtClean="0"/>
              <a:t>Need for increased monitoring of borrower</a:t>
            </a:r>
          </a:p>
          <a:p>
            <a:pPr lvl="1"/>
            <a:r>
              <a:rPr lang="en-US" dirty="0" smtClean="0"/>
              <a:t>Increased risk for lender</a:t>
            </a:r>
            <a:endParaRPr lang="en-US" dirty="0"/>
          </a:p>
          <a:p>
            <a:r>
              <a:rPr lang="en-US" dirty="0" smtClean="0"/>
              <a:t>So although equity is a substitute for debt, it is an imperfect substitute.</a:t>
            </a:r>
          </a:p>
          <a:p>
            <a:r>
              <a:rPr lang="en-US" dirty="0" smtClean="0"/>
              <a:t>As such, there will continue to be demand for debt-like transactions, which puts a pressure on the enforcement of religious legislation like that in Islam and Christian, which are, more-or-less economy-wide.</a:t>
            </a:r>
          </a:p>
          <a:p>
            <a:r>
              <a:rPr lang="en-US" dirty="0" smtClean="0"/>
              <a:t>In this lecture, we focus on the law of </a:t>
            </a:r>
            <a:r>
              <a:rPr lang="en-US" dirty="0" err="1" smtClean="0"/>
              <a:t>riba</a:t>
            </a:r>
            <a:r>
              <a:rPr lang="en-US" dirty="0" smtClean="0"/>
              <a:t> or interest in Islam.</a:t>
            </a:r>
          </a:p>
        </p:txBody>
      </p:sp>
    </p:spTree>
    <p:extLst>
      <p:ext uri="{BB962C8B-B14F-4D97-AF65-F5344CB8AC3E}">
        <p14:creationId xmlns:p14="http://schemas.microsoft.com/office/powerpoint/2010/main" val="3853781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fontScale="90000"/>
          </a:bodyPr>
          <a:lstStyle/>
          <a:p>
            <a:r>
              <a:rPr lang="en-US" dirty="0" smtClean="0"/>
              <a:t>Islamic Debt-Substitute Contracts</a:t>
            </a:r>
            <a:endParaRPr lang="en-US" dirty="0"/>
          </a:p>
        </p:txBody>
      </p:sp>
      <p:sp>
        <p:nvSpPr>
          <p:cNvPr id="3" name="Content Placeholder 2"/>
          <p:cNvSpPr>
            <a:spLocks noGrp="1"/>
          </p:cNvSpPr>
          <p:nvPr>
            <p:ph idx="1"/>
          </p:nvPr>
        </p:nvSpPr>
        <p:spPr>
          <a:xfrm>
            <a:off x="457200" y="914400"/>
            <a:ext cx="8229600" cy="5638800"/>
          </a:xfrm>
        </p:spPr>
        <p:txBody>
          <a:bodyPr>
            <a:normAutofit fontScale="92500" lnSpcReduction="20000"/>
          </a:bodyPr>
          <a:lstStyle/>
          <a:p>
            <a:r>
              <a:rPr lang="en-US" dirty="0" smtClean="0"/>
              <a:t>Although lending at interest without accepting any risk was prohibited, trade was looked upon favorably.</a:t>
            </a:r>
          </a:p>
          <a:p>
            <a:r>
              <a:rPr lang="en-US" dirty="0" smtClean="0"/>
              <a:t>Although on the face of it, lending/trading would seem to be distinct transactions, sometimes the two were difficult to distinguish.  For example, what is a sale-repurchase agreement?  Is it trade or is it a loan.</a:t>
            </a:r>
          </a:p>
          <a:p>
            <a:r>
              <a:rPr lang="en-US" dirty="0" smtClean="0"/>
              <a:t>Considering the transactions that were permitted in Islam, it would seem that any loan that is incidental to a legitimate transaction in a good is permissible. </a:t>
            </a:r>
          </a:p>
          <a:p>
            <a:r>
              <a:rPr lang="en-US" dirty="0" smtClean="0"/>
              <a:t>Here are some debt </a:t>
            </a:r>
            <a:r>
              <a:rPr lang="en-US" dirty="0"/>
              <a:t>substitutes that were devised in Islamic </a:t>
            </a:r>
            <a:r>
              <a:rPr lang="en-US" dirty="0" smtClean="0"/>
              <a:t>law; these can be broadly divided into five types:</a:t>
            </a:r>
          </a:p>
          <a:p>
            <a:pPr lvl="1"/>
            <a:r>
              <a:rPr lang="en-US" dirty="0" smtClean="0"/>
              <a:t>Loans for continuing business relationships</a:t>
            </a:r>
          </a:p>
          <a:p>
            <a:pPr lvl="1"/>
            <a:r>
              <a:rPr lang="en-US" dirty="0" smtClean="0"/>
              <a:t>Loans for product/asset purchases</a:t>
            </a:r>
          </a:p>
          <a:p>
            <a:pPr lvl="1"/>
            <a:r>
              <a:rPr lang="en-US" dirty="0" smtClean="0"/>
              <a:t>Loans for rentals/leases</a:t>
            </a:r>
          </a:p>
          <a:p>
            <a:pPr lvl="1"/>
            <a:r>
              <a:rPr lang="en-US" dirty="0" smtClean="0"/>
              <a:t>Securitized loans for business firms</a:t>
            </a:r>
          </a:p>
          <a:p>
            <a:r>
              <a:rPr lang="en-US" dirty="0" smtClean="0"/>
              <a:t>As we will see, all of these loans were tied to the corresponding commodity/asset transactions.</a:t>
            </a:r>
          </a:p>
          <a:p>
            <a:pPr lvl="1"/>
            <a:endParaRPr lang="en-US" dirty="0" smtClean="0"/>
          </a:p>
          <a:p>
            <a:pPr lvl="1"/>
            <a:endParaRPr lang="en-US" dirty="0"/>
          </a:p>
          <a:p>
            <a:endParaRPr lang="en-US" dirty="0"/>
          </a:p>
        </p:txBody>
      </p:sp>
    </p:spTree>
    <p:extLst>
      <p:ext uri="{BB962C8B-B14F-4D97-AF65-F5344CB8AC3E}">
        <p14:creationId xmlns:p14="http://schemas.microsoft.com/office/powerpoint/2010/main" val="59635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 to ongoing businesses</a:t>
            </a:r>
            <a:endParaRPr lang="en-US" dirty="0"/>
          </a:p>
        </p:txBody>
      </p:sp>
      <p:sp>
        <p:nvSpPr>
          <p:cNvPr id="3" name="Content Placeholder 2"/>
          <p:cNvSpPr>
            <a:spLocks noGrp="1"/>
          </p:cNvSpPr>
          <p:nvPr>
            <p:ph idx="1"/>
          </p:nvPr>
        </p:nvSpPr>
        <p:spPr/>
        <p:txBody>
          <a:bodyPr/>
          <a:lstStyle/>
          <a:p>
            <a:r>
              <a:rPr lang="en-US" dirty="0" smtClean="0"/>
              <a:t>We will consider two types of loan substitutes:</a:t>
            </a:r>
          </a:p>
          <a:p>
            <a:pPr lvl="1"/>
            <a:r>
              <a:rPr lang="en-US" dirty="0" smtClean="0"/>
              <a:t>Musharaka: This is effectively an equity investment in a business where both parties are involved in the business.</a:t>
            </a:r>
          </a:p>
          <a:p>
            <a:pPr lvl="1"/>
            <a:r>
              <a:rPr lang="en-US" dirty="0" smtClean="0"/>
              <a:t>Murabaha: This is an equity investment in a business, where one of the parties provides financing, while the business is run by the other party, who does not provide any capital. </a:t>
            </a:r>
            <a:endParaRPr lang="en-US" dirty="0"/>
          </a:p>
        </p:txBody>
      </p:sp>
    </p:spTree>
    <p:extLst>
      <p:ext uri="{BB962C8B-B14F-4D97-AF65-F5344CB8AC3E}">
        <p14:creationId xmlns:p14="http://schemas.microsoft.com/office/powerpoint/2010/main" val="997286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lang="en-US" dirty="0" smtClean="0"/>
              <a:t>Musharaka</a:t>
            </a:r>
            <a:endParaRPr lang="en-US" dirty="0"/>
          </a:p>
        </p:txBody>
      </p:sp>
      <p:sp>
        <p:nvSpPr>
          <p:cNvPr id="3" name="Content Placeholder 2"/>
          <p:cNvSpPr>
            <a:spLocks noGrp="1"/>
          </p:cNvSpPr>
          <p:nvPr>
            <p:ph idx="1"/>
          </p:nvPr>
        </p:nvSpPr>
        <p:spPr>
          <a:xfrm>
            <a:off x="457200" y="1371600"/>
            <a:ext cx="8229600" cy="5181600"/>
          </a:xfrm>
        </p:spPr>
        <p:txBody>
          <a:bodyPr>
            <a:normAutofit fontScale="92500" lnSpcReduction="20000"/>
          </a:bodyPr>
          <a:lstStyle/>
          <a:p>
            <a:r>
              <a:rPr lang="en-US" dirty="0"/>
              <a:t>Partners contribute capital to </a:t>
            </a:r>
            <a:r>
              <a:rPr lang="en-US" dirty="0" smtClean="0"/>
              <a:t>a project </a:t>
            </a:r>
            <a:r>
              <a:rPr lang="en-US" dirty="0"/>
              <a:t>and share its risks and rewards. Profits are shared between partners on a </a:t>
            </a:r>
            <a:r>
              <a:rPr lang="en-US" dirty="0" smtClean="0"/>
              <a:t>pre-agreed ratio</a:t>
            </a:r>
            <a:r>
              <a:rPr lang="en-US" dirty="0"/>
              <a:t>, but losses are shared in exact proportion to the capital invested by each party</a:t>
            </a:r>
            <a:r>
              <a:rPr lang="en-US" dirty="0" smtClean="0"/>
              <a:t>.</a:t>
            </a:r>
          </a:p>
          <a:p>
            <a:r>
              <a:rPr lang="en-US" dirty="0" smtClean="0"/>
              <a:t>This is clearly not a debt-like contract because both parties share in the loss.</a:t>
            </a:r>
          </a:p>
          <a:p>
            <a:r>
              <a:rPr lang="en-US" dirty="0" smtClean="0"/>
              <a:t>However, diminishing musharaka has been used as the basis for mortgage loans.  </a:t>
            </a:r>
          </a:p>
          <a:p>
            <a:r>
              <a:rPr lang="en-US" dirty="0" smtClean="0"/>
              <a:t>In a diminishing musharaka, one partner over time buys out the other partner, as would happen in a mortgage where the amount of the loan decreases over time, as periodic payments are made.</a:t>
            </a:r>
          </a:p>
          <a:p>
            <a:r>
              <a:rPr lang="en-US" dirty="0" smtClean="0"/>
              <a:t>The difference here is that the other “bank” partner is on the hook for real estate losses, to the extent of his/her owned share.  A bank in a conventional mortgage has no share in the risk of housing market volatility.</a:t>
            </a:r>
            <a:endParaRPr lang="en-US" dirty="0"/>
          </a:p>
        </p:txBody>
      </p:sp>
    </p:spTree>
    <p:extLst>
      <p:ext uri="{BB962C8B-B14F-4D97-AF65-F5344CB8AC3E}">
        <p14:creationId xmlns:p14="http://schemas.microsoft.com/office/powerpoint/2010/main" val="3438803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197" y="609600"/>
            <a:ext cx="8229600" cy="591312"/>
          </a:xfrm>
        </p:spPr>
        <p:txBody>
          <a:bodyPr>
            <a:normAutofit fontScale="90000"/>
          </a:bodyPr>
          <a:lstStyle/>
          <a:p>
            <a:r>
              <a:rPr lang="en-US" dirty="0" err="1" smtClean="0"/>
              <a:t>Mudaraba</a:t>
            </a:r>
            <a:endParaRPr lang="en-US" dirty="0"/>
          </a:p>
        </p:txBody>
      </p:sp>
      <p:sp>
        <p:nvSpPr>
          <p:cNvPr id="3" name="Content Placeholder 2"/>
          <p:cNvSpPr>
            <a:spLocks noGrp="1"/>
          </p:cNvSpPr>
          <p:nvPr>
            <p:ph idx="1"/>
          </p:nvPr>
        </p:nvSpPr>
        <p:spPr>
          <a:xfrm>
            <a:off x="457200" y="1447800"/>
            <a:ext cx="8229600" cy="5029200"/>
          </a:xfrm>
        </p:spPr>
        <p:txBody>
          <a:bodyPr>
            <a:normAutofit lnSpcReduction="10000"/>
          </a:bodyPr>
          <a:lstStyle/>
          <a:p>
            <a:r>
              <a:rPr lang="en-US" i="1" dirty="0" err="1"/>
              <a:t>Mudaraba</a:t>
            </a:r>
            <a:r>
              <a:rPr lang="en-US" i="1" dirty="0"/>
              <a:t> </a:t>
            </a:r>
            <a:r>
              <a:rPr lang="en-US" dirty="0"/>
              <a:t>is a form of partnership in which one partner (</a:t>
            </a:r>
            <a:r>
              <a:rPr lang="en-US" i="1" dirty="0" err="1"/>
              <a:t>rabb</a:t>
            </a:r>
            <a:r>
              <a:rPr lang="en-US" i="1" dirty="0"/>
              <a:t> al-mal</a:t>
            </a:r>
            <a:r>
              <a:rPr lang="en-US" dirty="0"/>
              <a:t>) finances the project</a:t>
            </a:r>
            <a:r>
              <a:rPr lang="en-US" dirty="0" smtClean="0"/>
              <a:t>, while </a:t>
            </a:r>
            <a:r>
              <a:rPr lang="en-US" dirty="0"/>
              <a:t>the other party (</a:t>
            </a:r>
            <a:r>
              <a:rPr lang="en-US" i="1" dirty="0" err="1"/>
              <a:t>mudarib</a:t>
            </a:r>
            <a:r>
              <a:rPr lang="en-US" dirty="0"/>
              <a:t>) manages it. Although similar to a </a:t>
            </a:r>
            <a:r>
              <a:rPr lang="en-US" i="1" dirty="0" err="1"/>
              <a:t>musharaka</a:t>
            </a:r>
            <a:r>
              <a:rPr lang="en-US" dirty="0"/>
              <a:t>, this mode </a:t>
            </a:r>
            <a:r>
              <a:rPr lang="en-US" dirty="0" smtClean="0"/>
              <a:t>of financing </a:t>
            </a:r>
            <a:r>
              <a:rPr lang="en-US" dirty="0"/>
              <a:t>does not require that a company be created; the financial institution provides </a:t>
            </a:r>
            <a:r>
              <a:rPr lang="en-US" dirty="0" smtClean="0"/>
              <a:t>all of </a:t>
            </a:r>
            <a:r>
              <a:rPr lang="en-US" dirty="0"/>
              <a:t>the capital and the customer is responsible for the management of the project</a:t>
            </a:r>
            <a:r>
              <a:rPr lang="en-US" dirty="0" smtClean="0"/>
              <a:t>.</a:t>
            </a:r>
          </a:p>
          <a:p>
            <a:r>
              <a:rPr lang="en-US" dirty="0" smtClean="0"/>
              <a:t>Profits </a:t>
            </a:r>
            <a:r>
              <a:rPr lang="en-US" dirty="0"/>
              <a:t>from the investment are distributed according to a fixed, predetermined ratio. The </a:t>
            </a:r>
            <a:r>
              <a:rPr lang="en-US" i="1" dirty="0" err="1"/>
              <a:t>rabb</a:t>
            </a:r>
            <a:r>
              <a:rPr lang="en-US" i="1" dirty="0"/>
              <a:t> </a:t>
            </a:r>
            <a:r>
              <a:rPr lang="en-US" i="1" dirty="0" smtClean="0"/>
              <a:t>al-mal </a:t>
            </a:r>
            <a:r>
              <a:rPr lang="en-US" dirty="0" smtClean="0"/>
              <a:t>has </a:t>
            </a:r>
            <a:r>
              <a:rPr lang="en-US" dirty="0"/>
              <a:t>possession of the assets, but the </a:t>
            </a:r>
            <a:r>
              <a:rPr lang="en-US" i="1" dirty="0" err="1"/>
              <a:t>mudarib</a:t>
            </a:r>
            <a:r>
              <a:rPr lang="en-US" i="1" dirty="0"/>
              <a:t> </a:t>
            </a:r>
            <a:r>
              <a:rPr lang="en-US" dirty="0"/>
              <a:t>has the option to buy out the </a:t>
            </a:r>
            <a:r>
              <a:rPr lang="en-US" i="1" dirty="0" err="1"/>
              <a:t>rabb</a:t>
            </a:r>
            <a:r>
              <a:rPr lang="en-US" i="1" dirty="0"/>
              <a:t> </a:t>
            </a:r>
            <a:r>
              <a:rPr lang="en-US" i="1" dirty="0" smtClean="0"/>
              <a:t>al-</a:t>
            </a:r>
            <a:r>
              <a:rPr lang="en-US" i="1" dirty="0" err="1" smtClean="0"/>
              <a:t>mal</a:t>
            </a:r>
            <a:r>
              <a:rPr lang="en-US" dirty="0" err="1" smtClean="0"/>
              <a:t>’s</a:t>
            </a:r>
            <a:r>
              <a:rPr lang="en-US" dirty="0" smtClean="0"/>
              <a:t> investment.</a:t>
            </a:r>
          </a:p>
          <a:p>
            <a:r>
              <a:rPr lang="en-US" dirty="0" smtClean="0"/>
              <a:t>The </a:t>
            </a:r>
            <a:r>
              <a:rPr lang="en-US" dirty="0" err="1" smtClean="0"/>
              <a:t>mudarib</a:t>
            </a:r>
            <a:r>
              <a:rPr lang="en-US" dirty="0" smtClean="0"/>
              <a:t> does not share in the losses because s/he has no capital investment.</a:t>
            </a:r>
            <a:endParaRPr lang="en-US" dirty="0"/>
          </a:p>
        </p:txBody>
      </p:sp>
    </p:spTree>
    <p:extLst>
      <p:ext uri="{BB962C8B-B14F-4D97-AF65-F5344CB8AC3E}">
        <p14:creationId xmlns:p14="http://schemas.microsoft.com/office/powerpoint/2010/main" val="20661150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70D0F3-E9D6-4EBF-B36B-748A8E2FB716}">
  <ds:schemaRefs>
    <ds:schemaRef ds:uri="http://purl.org/dc/elements/1.1/"/>
    <ds:schemaRef ds:uri="9cd9834e-9656-4a9f-bc4d-b5b5e1a3e387"/>
    <ds:schemaRef ds:uri="http://schemas.openxmlformats.org/package/2006/metadata/core-properties"/>
    <ds:schemaRef ds:uri="http://schemas.microsoft.com/office/2006/documentManagement/types"/>
    <ds:schemaRef ds:uri="http://purl.org/dc/dcmitype/"/>
    <ds:schemaRef ds:uri="http://purl.org/dc/terms/"/>
    <ds:schemaRef ds:uri="http://www.w3.org/XML/1998/namespace"/>
    <ds:schemaRef ds:uri="bcb18cd9-2614-41de-a438-05e8f58d2b4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808381D5-898E-4C52-8AA1-673A4E515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233DBF-5891-451C-8F33-749D5EC168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45274</TotalTime>
  <Words>3511</Words>
  <Application>Microsoft Office PowerPoint</Application>
  <PresentationFormat>On-screen Show (4:3)</PresentationFormat>
  <Paragraphs>156</Paragraphs>
  <Slides>28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Constantia</vt:lpstr>
      <vt:lpstr>Times New Roman</vt:lpstr>
      <vt:lpstr>Wingdings 2</vt:lpstr>
      <vt:lpstr>Flow</vt:lpstr>
      <vt:lpstr>Religious Perspectives on Interest Rates with special reference to Islam</vt:lpstr>
      <vt:lpstr>Interest-taking on money loans</vt:lpstr>
      <vt:lpstr>Interest Payment (riba) in Islam</vt:lpstr>
      <vt:lpstr>Usury in Christianity</vt:lpstr>
      <vt:lpstr>Debt versus Equity</vt:lpstr>
      <vt:lpstr>Islamic Debt-Substitute Contracts</vt:lpstr>
      <vt:lpstr>Loans to ongoing businesses</vt:lpstr>
      <vt:lpstr>Musharaka</vt:lpstr>
      <vt:lpstr>Mudaraba</vt:lpstr>
      <vt:lpstr>Loans to facilitate purchases</vt:lpstr>
      <vt:lpstr>Bai bi-thamin ajil  (deferred payment financing)</vt:lpstr>
      <vt:lpstr>Murabaha (cost-plus financing)</vt:lpstr>
      <vt:lpstr>Istisnaa  (commissioned manufacture)</vt:lpstr>
      <vt:lpstr>Salam</vt:lpstr>
      <vt:lpstr>Ijara or lease financing</vt:lpstr>
      <vt:lpstr>Securitized loans</vt:lpstr>
      <vt:lpstr>Sukuk (participation certificates)</vt:lpstr>
      <vt:lpstr>Mudaraba Sukuk</vt:lpstr>
      <vt:lpstr>Mudaraba sukuk</vt:lpstr>
      <vt:lpstr>Traded sukuk</vt:lpstr>
      <vt:lpstr>AAOIFI Statement 2008</vt:lpstr>
      <vt:lpstr>Ijara versus Mudaraba Sukuk</vt:lpstr>
      <vt:lpstr>How an Ijara Sukuk works</vt:lpstr>
      <vt:lpstr>Ijara Sukuk (in normal conditions) </vt:lpstr>
      <vt:lpstr>Ijara Sukuk (under bankruptcy)</vt:lpstr>
      <vt:lpstr>Modern Tawarruq: A test case</vt:lpstr>
      <vt:lpstr>Permissible Tawarruq</vt:lpstr>
      <vt:lpstr>Sources</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469</cp:revision>
  <cp:lastPrinted>2021-08-06T12:46:39Z</cp:lastPrinted>
  <dcterms:created xsi:type="dcterms:W3CDTF">2001-07-11T16:59:30Z</dcterms:created>
  <dcterms:modified xsi:type="dcterms:W3CDTF">2023-09-01T18:24:56Z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