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58" r:id="rId2"/>
    <p:sldId id="259" r:id="rId3"/>
    <p:sldId id="260" r:id="rId4"/>
    <p:sldId id="269" r:id="rId5"/>
    <p:sldId id="263" r:id="rId6"/>
    <p:sldId id="261" r:id="rId7"/>
    <p:sldId id="262" r:id="rId8"/>
    <p:sldId id="264" r:id="rId9"/>
    <p:sldId id="265" r:id="rId10"/>
    <p:sldId id="268" r:id="rId11"/>
    <p:sldId id="270" r:id="rId12"/>
    <p:sldId id="271" r:id="rId13"/>
    <p:sldId id="266" r:id="rId14"/>
    <p:sldId id="267" r:id="rId15"/>
    <p:sldId id="272"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97" d="100"/>
          <a:sy n="97" d="100"/>
        </p:scale>
        <p:origin x="-114"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96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96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96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6532A81-B518-4BAB-83D9-F26FCFA39BF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3731"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3732"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3733"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4"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3735"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C833DB7-024B-43C3-AD41-6F9225582A2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BE80BFF-1438-44B9-A0D0-08BE5468A490}" type="slidenum">
              <a:rPr lang="en-US"/>
              <a:pPr/>
              <a:t>1</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833DB7-024B-43C3-AD41-6F9225582A2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833DB7-024B-43C3-AD41-6F9225582A2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ChangeArrowheads="1" noTextEdit="1"/>
          </p:cNvSpPr>
          <p:nvPr>
            <p:ph type="sldImg"/>
          </p:nvPr>
        </p:nvSpPr>
        <p:spPr>
          <a:xfrm>
            <a:off x="1150938" y="692150"/>
            <a:ext cx="4556125" cy="3416300"/>
          </a:xfrm>
          <a:ln/>
        </p:spPr>
      </p:sp>
      <p:sp>
        <p:nvSpPr>
          <p:cNvPr id="346115" name="Rectangle 3"/>
          <p:cNvSpPr>
            <a:spLocks noGrp="1" noChangeArrowheads="1"/>
          </p:cNvSpPr>
          <p:nvPr>
            <p:ph type="body" idx="1"/>
          </p:nvPr>
        </p:nvSpPr>
        <p:spPr>
          <a:noFill/>
          <a:ln w="9525"/>
        </p:spPr>
        <p:txBody>
          <a:bodyPr/>
          <a:lstStyle/>
          <a:p>
            <a:r>
              <a:rPr lang="en-US" smtClean="0"/>
              <a:t>This violates the relationship between reinvestment and growth. If the net cap ex and working capital needs are zero, the reinvestment rate is zero. If the reinvestment rate is zero, the expected growth has to be zero. Improving efficiency can be a finite source of growth, but not growth forever.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Grp="1" noRot="1" noChangeAspect="1" noChangeArrowheads="1" noTextEdit="1"/>
          </p:cNvSpPr>
          <p:nvPr>
            <p:ph type="sldImg"/>
          </p:nvPr>
        </p:nvSpPr>
        <p:spPr>
          <a:xfrm>
            <a:off x="1150938" y="692150"/>
            <a:ext cx="4556125" cy="3416300"/>
          </a:xfrm>
          <a:ln/>
        </p:spPr>
      </p:sp>
      <p:sp>
        <p:nvSpPr>
          <p:cNvPr id="528387" name="Rectangle 3"/>
          <p:cNvSpPr>
            <a:spLocks noGrp="1" noChangeArrowheads="1"/>
          </p:cNvSpPr>
          <p:nvPr>
            <p:ph type="body" idx="1"/>
          </p:nvPr>
        </p:nvSpPr>
        <p:spPr/>
        <p:txBody>
          <a:bodyPr/>
          <a:lstStyle/>
          <a:p>
            <a:r>
              <a:rPr lang="en-US"/>
              <a:t>As Amro’s growth decreases from 8.51% to 5%, the payout ratio increases to reflect the lower growth. If we are willing to assume the return on equity in stable growth, the payout ratio can be computed from the growth rate and the return on equity.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Rot="1" noChangeAspect="1" noChangeArrowheads="1" noTextEdit="1"/>
          </p:cNvSpPr>
          <p:nvPr>
            <p:ph type="sldImg"/>
          </p:nvPr>
        </p:nvSpPr>
        <p:spPr>
          <a:xfrm>
            <a:off x="1150938" y="692150"/>
            <a:ext cx="4556125" cy="3416300"/>
          </a:xfrm>
          <a:ln/>
        </p:spPr>
      </p:sp>
      <p:sp>
        <p:nvSpPr>
          <p:cNvPr id="529411" name="Rectangle 3"/>
          <p:cNvSpPr>
            <a:spLocks noGrp="1" noChangeArrowheads="1"/>
          </p:cNvSpPr>
          <p:nvPr>
            <p:ph type="body" idx="1"/>
          </p:nvPr>
        </p:nvSpPr>
        <p:spPr/>
        <p:txBody>
          <a:bodyPr/>
          <a:lstStyle/>
          <a:p>
            <a:r>
              <a:rPr lang="en-US"/>
              <a:t>Similar to what we did for Amro, with cashflows and reinvestment rates. </a:t>
            </a:r>
          </a:p>
          <a:p>
            <a:r>
              <a:rPr lang="en-US"/>
              <a:t>As an exercise, if you assume that Cisco’s return on capital in stable growth will drop to 10% instead of 16.52%, the reinvestment rate in stable growth would be much higher and the terminal value much lower.</a:t>
            </a:r>
          </a:p>
          <a:p>
            <a:r>
              <a:rPr lang="en-US"/>
              <a:t>In fact, it is not the stable growth rate that is the key input in valuation, it is the return on capital. If the return on capital is equal to the stable growth rate, the terminal value will be unaffected by changes in the stable growth rate. Whatever you gain with a higher growth rate will be exactly offset by what you lose because of a higher reinvestment rate.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833DB7-024B-43C3-AD41-6F9225582A2C}"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Rot="1" noChangeAspect="1"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3624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To put closure on valuation, we assume that we stop forecasting cashflows at some point in time and estimate a terminal value.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noTextEdit="1"/>
          </p:cNvSpPr>
          <p:nvPr>
            <p:ph type="sldImg"/>
          </p:nvPr>
        </p:nvSpPr>
        <p:spPr>
          <a:xfrm>
            <a:off x="1150938" y="692150"/>
            <a:ext cx="4556125" cy="3416300"/>
          </a:xfrm>
          <a:ln/>
        </p:spPr>
      </p:sp>
      <p:sp>
        <p:nvSpPr>
          <p:cNvPr id="522243" name="Rectangle 3"/>
          <p:cNvSpPr>
            <a:spLocks noGrp="1" noChangeArrowheads="1"/>
          </p:cNvSpPr>
          <p:nvPr>
            <p:ph type="body" idx="1"/>
          </p:nvPr>
        </p:nvSpPr>
        <p:spPr/>
        <p:txBody>
          <a:bodyPr/>
          <a:lstStyle/>
          <a:p>
            <a:r>
              <a:rPr lang="en-US"/>
              <a:t>Firms have infinite lives. Since we cannot estimate cash flows forever, we assume a constant growth rate forever as a way of closing off the valuation.</a:t>
            </a:r>
          </a:p>
          <a:p>
            <a:endParaRPr lang="en-US"/>
          </a:p>
          <a:p>
            <a:r>
              <a:rPr lang="en-US"/>
              <a:t>A very commonly used variant is to use a multiple of the terminal year’s earnings. This brings an element of relative valuation into the analysis. In a pure DCF model, the terminal value has to be estimated with a  stable growth rate.</a:t>
            </a:r>
          </a:p>
          <a:p>
            <a:endParaRPr lang="en-US"/>
          </a:p>
          <a:p>
            <a:r>
              <a:rPr lang="en-US"/>
              <a:t>The real choice is between stable growth models and liquidation value. One values the firm as a going concern and the other is based upon shutting the firm down and getting what you can for its assets.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833DB7-024B-43C3-AD41-6F9225582A2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Rot="1" noChangeAspect="1" noChangeArrowheads="1" noTextEdit="1"/>
          </p:cNvSpPr>
          <p:nvPr>
            <p:ph type="sldImg"/>
          </p:nvPr>
        </p:nvSpPr>
        <p:spPr>
          <a:xfrm>
            <a:off x="1150938" y="692150"/>
            <a:ext cx="4556125" cy="3416300"/>
          </a:xfrm>
          <a:ln/>
        </p:spPr>
      </p:sp>
      <p:sp>
        <p:nvSpPr>
          <p:cNvPr id="525315" name="Rectangle 3"/>
          <p:cNvSpPr>
            <a:spLocks noGrp="1" noChangeArrowheads="1"/>
          </p:cNvSpPr>
          <p:nvPr>
            <p:ph type="body" idx="1"/>
          </p:nvPr>
        </p:nvSpPr>
        <p:spPr/>
        <p:txBody>
          <a:bodyPr/>
          <a:lstStyle/>
          <a:p>
            <a:r>
              <a:rPr lang="en-US"/>
              <a:t>In each and every pattern, your firm ends in stable growth. It is not a question of whether, it is a question of when.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Rot="1" noChangeAspect="1" noChangeArrowheads="1" noTextEdit="1"/>
          </p:cNvSpPr>
          <p:nvPr>
            <p:ph type="sldImg"/>
          </p:nvPr>
        </p:nvSpPr>
        <p:spPr>
          <a:xfrm>
            <a:off x="1150938" y="692150"/>
            <a:ext cx="4556125" cy="3416300"/>
          </a:xfrm>
          <a:ln/>
        </p:spPr>
      </p:sp>
      <p:sp>
        <p:nvSpPr>
          <p:cNvPr id="523267" name="Rectangle 3"/>
          <p:cNvSpPr>
            <a:spLocks noGrp="1" noChangeArrowheads="1"/>
          </p:cNvSpPr>
          <p:nvPr>
            <p:ph type="body" idx="1"/>
          </p:nvPr>
        </p:nvSpPr>
        <p:spPr/>
        <p:txBody>
          <a:bodyPr/>
          <a:lstStyle/>
          <a:p>
            <a:r>
              <a:rPr lang="en-US" dirty="0"/>
              <a:t>In a stable growth model, the </a:t>
            </a:r>
            <a:r>
              <a:rPr lang="en-US" dirty="0" err="1"/>
              <a:t>cashflows</a:t>
            </a:r>
            <a:r>
              <a:rPr lang="en-US" dirty="0"/>
              <a:t> grow at a constant rate forever. Consequently, this growth rate cannot exceed the growth rate of the economy in which the firm operates - in nominal (real) terms, if you are doing a nominal (real) valuation. In fact, as a simple rule of thumb, the stable growth rate should not be higher than the </a:t>
            </a:r>
            <a:r>
              <a:rPr lang="en-US" dirty="0" err="1"/>
              <a:t>riskfree</a:t>
            </a:r>
            <a:r>
              <a:rPr lang="en-US" dirty="0"/>
              <a:t> rate, since the riskless rate can be viewed as the sum of expected inflation and real growth.</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Rot="1" noChangeAspect="1" noChangeArrowheads="1" noTextEdit="1"/>
          </p:cNvSpPr>
          <p:nvPr>
            <p:ph type="sldImg"/>
          </p:nvPr>
        </p:nvSpPr>
        <p:spPr>
          <a:xfrm>
            <a:off x="1150938" y="692150"/>
            <a:ext cx="4556125" cy="3416300"/>
          </a:xfrm>
          <a:ln/>
        </p:spPr>
      </p:sp>
      <p:sp>
        <p:nvSpPr>
          <p:cNvPr id="524291" name="Rectangle 3"/>
          <p:cNvSpPr>
            <a:spLocks noGrp="1" noChangeArrowheads="1"/>
          </p:cNvSpPr>
          <p:nvPr>
            <p:ph type="body" idx="1"/>
          </p:nvPr>
        </p:nvSpPr>
        <p:spPr/>
        <p:txBody>
          <a:bodyPr/>
          <a:lstStyle/>
          <a:p>
            <a:r>
              <a:rPr lang="en-US" dirty="0"/>
              <a:t>(If the overall economy is composed of high growth and mature companies, and is growing at 5%, the mature companies must be growing at a rate less than 5%).</a:t>
            </a:r>
          </a:p>
          <a:p>
            <a:r>
              <a:rPr lang="en-US" dirty="0"/>
              <a:t>The stable growth rate can be a negative number. This is an intermediate solution between the infinite growth model and liquidation value. Using a negative stable growth rate will make your firm disappear gradually over time.</a:t>
            </a:r>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Rot="1" noChangeAspect="1" noChangeArrowheads="1" noTextEdit="1"/>
          </p:cNvSpPr>
          <p:nvPr>
            <p:ph type="sldImg"/>
          </p:nvPr>
        </p:nvSpPr>
        <p:spPr>
          <a:xfrm>
            <a:off x="1150938" y="692150"/>
            <a:ext cx="4556125" cy="3416300"/>
          </a:xfrm>
          <a:ln/>
        </p:spPr>
      </p:sp>
      <p:sp>
        <p:nvSpPr>
          <p:cNvPr id="526339" name="Rectangle 3"/>
          <p:cNvSpPr>
            <a:spLocks noGrp="1" noChangeArrowheads="1"/>
          </p:cNvSpPr>
          <p:nvPr>
            <p:ph type="body" idx="1"/>
          </p:nvPr>
        </p:nvSpPr>
        <p:spPr/>
        <p:txBody>
          <a:bodyPr/>
          <a:lstStyle/>
          <a:p>
            <a:r>
              <a:rPr lang="en-US"/>
              <a:t>When looking at the firm, you probably want to also look at the size of the market and the growth rate in that market. Even large firms may be able to get some breathing room on growth if they operate in markets that are growing - eg. Microsoft in the software market.</a:t>
            </a:r>
          </a:p>
          <a:p>
            <a:r>
              <a:rPr lang="en-US"/>
              <a:t>You want to give some weight to momentum in past growth. I would weight revenue growth a lot more than income growth, since accounting rules can be used to pump up the latter.</a:t>
            </a:r>
          </a:p>
          <a:p>
            <a:r>
              <a:rPr lang="en-US"/>
              <a:t>Ultimately, though, it is not growth that creates value but excess returns. The essence of value creating growth then is the existence of competitive advantages that are large and sustainable. The larger and more sustainable these advantages are, the longer the growth period can be.</a:t>
            </a:r>
          </a:p>
          <a:p>
            <a:r>
              <a:rPr lang="en-US" i="1"/>
              <a:t>Company	Competitive Advantage	Assessment</a:t>
            </a:r>
            <a:endParaRPr lang="en-US"/>
          </a:p>
          <a:p>
            <a:r>
              <a:rPr lang="en-US"/>
              <a:t>Coca Cola	Brand Name		Large and sustainable. Difficult to 			replicate brand name.</a:t>
            </a:r>
          </a:p>
          <a:p>
            <a:r>
              <a:rPr lang="en-US"/>
              <a:t>Bristol Myers	Patents, R&amp;D		Large and sustainable because of 			legal protection in the U.S. Less 			so in overseas expansion.</a:t>
            </a:r>
          </a:p>
          <a:p>
            <a:r>
              <a:rPr lang="en-US"/>
              <a:t>Amazon	First Mover, Technological,	Firm seems to be still searching </a:t>
            </a:r>
          </a:p>
          <a:p>
            <a:r>
              <a:rPr lang="en-US"/>
              <a:t>	Brand Name 		for its advantage.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Rot="1" noChangeAspect="1" noChangeArrowheads="1" noTextEdit="1"/>
          </p:cNvSpPr>
          <p:nvPr>
            <p:ph type="sldImg"/>
          </p:nvPr>
        </p:nvSpPr>
        <p:spPr>
          <a:xfrm>
            <a:off x="1150938" y="692150"/>
            <a:ext cx="4556125" cy="3416300"/>
          </a:xfrm>
          <a:ln/>
        </p:spPr>
      </p:sp>
      <p:sp>
        <p:nvSpPr>
          <p:cNvPr id="527363" name="Rectangle 3"/>
          <p:cNvSpPr>
            <a:spLocks noGrp="1" noChangeArrowheads="1"/>
          </p:cNvSpPr>
          <p:nvPr>
            <p:ph type="body" idx="1"/>
          </p:nvPr>
        </p:nvSpPr>
        <p:spPr/>
        <p:txBody>
          <a:bodyPr/>
          <a:lstStyle/>
          <a:p>
            <a:r>
              <a:rPr lang="en-US"/>
              <a:t>As growth rate drops to stable growth, the rest of the characteristics of the firm should change to reflect the lower growth. The firm’s risk should move towards the market average (beta towards one), the excess returns should move towards zero (if not to zero) and the firm should use more debt as its cashflows increase and growth decreases.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19050" y="1109663"/>
            <a:ext cx="9156700" cy="757237"/>
            <a:chOff x="0" y="0"/>
            <a:chExt cx="5768" cy="477"/>
          </a:xfrm>
        </p:grpSpPr>
        <p:sp>
          <p:nvSpPr>
            <p:cNvPr id="4099" name="Freeform 3"/>
            <p:cNvSpPr>
              <a:spLocks/>
            </p:cNvSpPr>
            <p:nvPr userDrawn="1"/>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000"/>
              </a:schemeClr>
            </a:solidFill>
            <a:ln w="9525" cap="flat" cmpd="sng">
              <a:noFill/>
              <a:prstDash val="solid"/>
              <a:round/>
              <a:headEnd/>
              <a:tailEnd/>
            </a:ln>
            <a:effectLst/>
          </p:spPr>
          <p:txBody>
            <a:bodyPr wrap="none" anchor="ctr"/>
            <a:lstStyle/>
            <a:p>
              <a:endParaRPr lang="en-US"/>
            </a:p>
          </p:txBody>
        </p:sp>
        <p:sp>
          <p:nvSpPr>
            <p:cNvPr id="4100" name="Freeform 4"/>
            <p:cNvSpPr>
              <a:spLocks/>
            </p:cNvSpPr>
            <p:nvPr userDrawn="1"/>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w="9525">
              <a:noFill/>
              <a:round/>
              <a:headEnd/>
              <a:tailEnd/>
            </a:ln>
            <a:effectLst/>
          </p:spPr>
          <p:txBody>
            <a:bodyPr wrap="none" anchor="ctr"/>
            <a:lstStyle/>
            <a:p>
              <a:endParaRPr lang="en-US"/>
            </a:p>
          </p:txBody>
        </p:sp>
        <p:sp>
          <p:nvSpPr>
            <p:cNvPr id="4101"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4102" name="Freeform 6"/>
            <p:cNvSpPr>
              <a:spLocks/>
            </p:cNvSpPr>
            <p:nvPr userDrawn="1"/>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4103" name="Freeform 7"/>
            <p:cNvSpPr>
              <a:spLocks/>
            </p:cNvSpPr>
            <p:nvPr userDrawn="1"/>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4104" name="Freeform 8"/>
            <p:cNvSpPr>
              <a:spLocks/>
            </p:cNvSpPr>
            <p:nvPr userDrawn="1"/>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endParaRPr lang="en-US"/>
            </a:p>
          </p:txBody>
        </p:sp>
        <p:sp>
          <p:nvSpPr>
            <p:cNvPr id="4105" name="Freeform 9"/>
            <p:cNvSpPr>
              <a:spLocks/>
            </p:cNvSpPr>
            <p:nvPr userDrawn="1"/>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06" name="Freeform 10"/>
            <p:cNvSpPr>
              <a:spLocks/>
            </p:cNvSpPr>
            <p:nvPr userDrawn="1"/>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4107" name="Freeform 11"/>
            <p:cNvSpPr>
              <a:spLocks/>
            </p:cNvSpPr>
            <p:nvPr userDrawn="1"/>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4108" name="Freeform 12"/>
            <p:cNvSpPr>
              <a:spLocks/>
            </p:cNvSpPr>
            <p:nvPr userDrawn="1"/>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4109" name="Freeform 13"/>
            <p:cNvSpPr>
              <a:spLocks/>
            </p:cNvSpPr>
            <p:nvPr userDrawn="1"/>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4110" name="Freeform 14"/>
            <p:cNvSpPr>
              <a:spLocks/>
            </p:cNvSpPr>
            <p:nvPr userDrawn="1"/>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11" name="Freeform 15"/>
            <p:cNvSpPr>
              <a:spLocks/>
            </p:cNvSpPr>
            <p:nvPr userDrawn="1"/>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12" name="Freeform 16"/>
            <p:cNvSpPr>
              <a:spLocks/>
            </p:cNvSpPr>
            <p:nvPr userDrawn="1"/>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endParaRPr lang="en-US"/>
            </a:p>
          </p:txBody>
        </p:sp>
        <p:sp>
          <p:nvSpPr>
            <p:cNvPr id="4113" name="Freeform 17"/>
            <p:cNvSpPr>
              <a:spLocks/>
            </p:cNvSpPr>
            <p:nvPr userDrawn="1"/>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14" name="Freeform 18"/>
            <p:cNvSpPr>
              <a:spLocks/>
            </p:cNvSpPr>
            <p:nvPr userDrawn="1"/>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15"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endParaRPr lang="en-US"/>
            </a:p>
          </p:txBody>
        </p:sp>
        <p:sp>
          <p:nvSpPr>
            <p:cNvPr id="4116" name="Freeform 20"/>
            <p:cNvSpPr>
              <a:spLocks/>
            </p:cNvSpPr>
            <p:nvPr userDrawn="1"/>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17" name="Freeform 21"/>
            <p:cNvSpPr>
              <a:spLocks/>
            </p:cNvSpPr>
            <p:nvPr userDrawn="1"/>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4118"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endParaRPr lang="en-US"/>
            </a:p>
          </p:txBody>
        </p:sp>
        <p:sp>
          <p:nvSpPr>
            <p:cNvPr id="4119"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endParaRPr lang="en-US"/>
            </a:p>
          </p:txBody>
        </p:sp>
        <p:sp>
          <p:nvSpPr>
            <p:cNvPr id="4120" name="Freeform 24"/>
            <p:cNvSpPr>
              <a:spLocks/>
            </p:cNvSpPr>
            <p:nvPr userDrawn="1"/>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121" name="Group 25"/>
          <p:cNvGrpSpPr>
            <a:grpSpLocks/>
          </p:cNvGrpSpPr>
          <p:nvPr/>
        </p:nvGrpSpPr>
        <p:grpSpPr bwMode="auto">
          <a:xfrm>
            <a:off x="20638" y="6161088"/>
            <a:ext cx="9169400" cy="138112"/>
            <a:chOff x="0" y="4032"/>
            <a:chExt cx="5776" cy="87"/>
          </a:xfrm>
        </p:grpSpPr>
        <p:sp>
          <p:nvSpPr>
            <p:cNvPr id="4122" name="Freeform 26"/>
            <p:cNvSpPr>
              <a:spLocks/>
            </p:cNvSpPr>
            <p:nvPr userDrawn="1"/>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4123" name="Freeform 27"/>
            <p:cNvSpPr>
              <a:spLocks/>
            </p:cNvSpPr>
            <p:nvPr userDrawn="1"/>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4124" name="Freeform 28"/>
            <p:cNvSpPr>
              <a:spLocks/>
            </p:cNvSpPr>
            <p:nvPr userDrawn="1"/>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en-US"/>
            </a:p>
          </p:txBody>
        </p:sp>
      </p:grpSp>
      <p:sp>
        <p:nvSpPr>
          <p:cNvPr id="4125" name="Rectangle 29"/>
          <p:cNvSpPr>
            <a:spLocks noGrp="1" noChangeArrowheads="1"/>
          </p:cNvSpPr>
          <p:nvPr>
            <p:ph type="ctrTitle" sz="quarter"/>
          </p:nvPr>
        </p:nvSpPr>
        <p:spPr>
          <a:xfrm>
            <a:off x="685800" y="1868488"/>
            <a:ext cx="7772400" cy="1600200"/>
          </a:xfrm>
        </p:spPr>
        <p:txBody>
          <a:bodyPr anchorCtr="1"/>
          <a:lstStyle>
            <a:lvl1pPr>
              <a:defRPr/>
            </a:lvl1pPr>
          </a:lstStyle>
          <a:p>
            <a:r>
              <a:rPr lang="en-US"/>
              <a:t>Click to edit Master title style</a:t>
            </a:r>
          </a:p>
        </p:txBody>
      </p:sp>
      <p:sp>
        <p:nvSpPr>
          <p:cNvPr id="4126" name="Rectangle 30"/>
          <p:cNvSpPr>
            <a:spLocks noGrp="1" noChangeArrowheads="1"/>
          </p:cNvSpPr>
          <p:nvPr>
            <p:ph type="subTitle" sz="quarter" idx="1"/>
          </p:nvPr>
        </p:nvSpPr>
        <p:spPr>
          <a:xfrm>
            <a:off x="1273175" y="3729038"/>
            <a:ext cx="6400800" cy="1371600"/>
          </a:xfrm>
        </p:spPr>
        <p:txBody>
          <a:bodyPr anchorCtr="1"/>
          <a:lstStyle>
            <a:lvl1pPr marL="0" indent="0" algn="ctr">
              <a:buFontTx/>
              <a:buNone/>
              <a:defRPr/>
            </a:lvl1pPr>
          </a:lstStyle>
          <a:p>
            <a:r>
              <a:rPr lang="en-US"/>
              <a:t>Click to edit Master subtitle style</a:t>
            </a:r>
          </a:p>
        </p:txBody>
      </p:sp>
      <p:sp>
        <p:nvSpPr>
          <p:cNvPr id="4127" name="Rectangle 31"/>
          <p:cNvSpPr>
            <a:spLocks noGrp="1" noChangeArrowheads="1"/>
          </p:cNvSpPr>
          <p:nvPr>
            <p:ph type="dt" sz="quarter" idx="2"/>
          </p:nvPr>
        </p:nvSpPr>
        <p:spPr>
          <a:xfrm>
            <a:off x="685800" y="6348413"/>
            <a:ext cx="1905000" cy="457200"/>
          </a:xfrm>
        </p:spPr>
        <p:txBody>
          <a:bodyPr/>
          <a:lstStyle>
            <a:lvl1pPr>
              <a:defRPr/>
            </a:lvl1pPr>
          </a:lstStyle>
          <a:p>
            <a:endParaRPr lang="en-US"/>
          </a:p>
        </p:txBody>
      </p:sp>
      <p:sp>
        <p:nvSpPr>
          <p:cNvPr id="4128" name="Rectangle 32"/>
          <p:cNvSpPr>
            <a:spLocks noGrp="1" noChangeArrowheads="1"/>
          </p:cNvSpPr>
          <p:nvPr>
            <p:ph type="ftr" sz="quarter" idx="3"/>
          </p:nvPr>
        </p:nvSpPr>
        <p:spPr>
          <a:xfrm>
            <a:off x="3124200" y="6348413"/>
            <a:ext cx="2895600" cy="457200"/>
          </a:xfrm>
        </p:spPr>
        <p:txBody>
          <a:bodyPr/>
          <a:lstStyle>
            <a:lvl1pPr>
              <a:defRPr/>
            </a:lvl1pPr>
          </a:lstStyle>
          <a:p>
            <a:endParaRPr lang="en-US"/>
          </a:p>
        </p:txBody>
      </p:sp>
      <p:sp>
        <p:nvSpPr>
          <p:cNvPr id="4129" name="Rectangle 33"/>
          <p:cNvSpPr>
            <a:spLocks noGrp="1" noChangeArrowheads="1"/>
          </p:cNvSpPr>
          <p:nvPr>
            <p:ph type="sldNum" sz="quarter" idx="4"/>
          </p:nvPr>
        </p:nvSpPr>
        <p:spPr>
          <a:xfrm>
            <a:off x="6553200" y="6348413"/>
            <a:ext cx="1905000" cy="457200"/>
          </a:xfrm>
        </p:spPr>
        <p:txBody>
          <a:bodyPr/>
          <a:lstStyle>
            <a:lvl1pPr>
              <a:defRPr/>
            </a:lvl1pPr>
          </a:lstStyle>
          <a:p>
            <a:fld id="{5E666B26-BE30-4E8A-8C95-6B420260A13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05D8EF-02AE-4CC3-9B47-E9E13CFF720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BF7BDC-84AF-419A-9622-A035F3EA8ED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2F0091-74E7-4124-B8C6-B2E9A066083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DD7940-0F8C-4611-A73D-2AC7780D70E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277C401-C383-421A-957C-55F38D553EF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8098416-2DB8-417D-838D-1D6E6CA47C5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7189D56-394A-4114-AD94-1556B459DA3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D1CD09C-E809-4A17-B446-5E12A0CCEF3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88FEB7B-68CC-4FEF-B806-F4D055BEF04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983A7A3-A677-437B-BC7E-F9713CAF7F6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56700" cy="757238"/>
            <a:chOff x="0" y="0"/>
            <a:chExt cx="5768" cy="477"/>
          </a:xfrm>
        </p:grpSpPr>
        <p:sp>
          <p:nvSpPr>
            <p:cNvPr id="3075" name="Freeform 3"/>
            <p:cNvSpPr>
              <a:spLocks/>
            </p:cNvSpPr>
            <p:nvPr userDrawn="1"/>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000"/>
              </a:schemeClr>
            </a:solidFill>
            <a:ln w="9525" cap="flat" cmpd="sng">
              <a:noFill/>
              <a:prstDash val="solid"/>
              <a:round/>
              <a:headEnd/>
              <a:tailEnd/>
            </a:ln>
            <a:effectLst/>
          </p:spPr>
          <p:txBody>
            <a:bodyPr wrap="none" anchor="ctr"/>
            <a:lstStyle/>
            <a:p>
              <a:endParaRPr lang="en-US"/>
            </a:p>
          </p:txBody>
        </p:sp>
        <p:sp>
          <p:nvSpPr>
            <p:cNvPr id="3076" name="Freeform 4"/>
            <p:cNvSpPr>
              <a:spLocks/>
            </p:cNvSpPr>
            <p:nvPr userDrawn="1"/>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w="9525">
              <a:noFill/>
              <a:round/>
              <a:headEnd/>
              <a:tailEnd/>
            </a:ln>
            <a:effectLst/>
          </p:spPr>
          <p:txBody>
            <a:bodyPr wrap="none" anchor="ctr"/>
            <a:lstStyle/>
            <a:p>
              <a:endParaRPr lang="en-US"/>
            </a:p>
          </p:txBody>
        </p:sp>
        <p:sp>
          <p:nvSpPr>
            <p:cNvPr id="3077"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3078" name="Freeform 6"/>
            <p:cNvSpPr>
              <a:spLocks/>
            </p:cNvSpPr>
            <p:nvPr userDrawn="1"/>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3079" name="Freeform 7"/>
            <p:cNvSpPr>
              <a:spLocks/>
            </p:cNvSpPr>
            <p:nvPr userDrawn="1"/>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3080" name="Freeform 8"/>
            <p:cNvSpPr>
              <a:spLocks/>
            </p:cNvSpPr>
            <p:nvPr userDrawn="1"/>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endParaRPr lang="en-US"/>
            </a:p>
          </p:txBody>
        </p:sp>
        <p:sp>
          <p:nvSpPr>
            <p:cNvPr id="3081" name="Freeform 9"/>
            <p:cNvSpPr>
              <a:spLocks/>
            </p:cNvSpPr>
            <p:nvPr userDrawn="1"/>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3082" name="Freeform 10"/>
            <p:cNvSpPr>
              <a:spLocks/>
            </p:cNvSpPr>
            <p:nvPr userDrawn="1"/>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3083" name="Freeform 11"/>
            <p:cNvSpPr>
              <a:spLocks/>
            </p:cNvSpPr>
            <p:nvPr userDrawn="1"/>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3084" name="Freeform 12"/>
            <p:cNvSpPr>
              <a:spLocks/>
            </p:cNvSpPr>
            <p:nvPr userDrawn="1"/>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3085" name="Freeform 13"/>
            <p:cNvSpPr>
              <a:spLocks/>
            </p:cNvSpPr>
            <p:nvPr userDrawn="1"/>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3086" name="Freeform 14"/>
            <p:cNvSpPr>
              <a:spLocks/>
            </p:cNvSpPr>
            <p:nvPr userDrawn="1"/>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3087" name="Freeform 15"/>
            <p:cNvSpPr>
              <a:spLocks/>
            </p:cNvSpPr>
            <p:nvPr userDrawn="1"/>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3088" name="Freeform 16"/>
            <p:cNvSpPr>
              <a:spLocks/>
            </p:cNvSpPr>
            <p:nvPr userDrawn="1"/>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endParaRPr lang="en-US"/>
            </a:p>
          </p:txBody>
        </p:sp>
        <p:sp>
          <p:nvSpPr>
            <p:cNvPr id="3089" name="Freeform 17"/>
            <p:cNvSpPr>
              <a:spLocks/>
            </p:cNvSpPr>
            <p:nvPr userDrawn="1"/>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3090" name="Freeform 18"/>
            <p:cNvSpPr>
              <a:spLocks/>
            </p:cNvSpPr>
            <p:nvPr userDrawn="1"/>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309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endParaRPr lang="en-US"/>
            </a:p>
          </p:txBody>
        </p:sp>
        <p:sp>
          <p:nvSpPr>
            <p:cNvPr id="3092" name="Freeform 20"/>
            <p:cNvSpPr>
              <a:spLocks/>
            </p:cNvSpPr>
            <p:nvPr userDrawn="1"/>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3093" name="Freeform 21"/>
            <p:cNvSpPr>
              <a:spLocks/>
            </p:cNvSpPr>
            <p:nvPr userDrawn="1"/>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309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endParaRPr lang="en-US"/>
            </a:p>
          </p:txBody>
        </p:sp>
        <p:sp>
          <p:nvSpPr>
            <p:cNvPr id="309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endParaRPr lang="en-US"/>
            </a:p>
          </p:txBody>
        </p:sp>
        <p:sp>
          <p:nvSpPr>
            <p:cNvPr id="3096" name="Freeform 24"/>
            <p:cNvSpPr>
              <a:spLocks/>
            </p:cNvSpPr>
            <p:nvPr userDrawn="1"/>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3097" name="Group 25"/>
          <p:cNvGrpSpPr>
            <a:grpSpLocks/>
          </p:cNvGrpSpPr>
          <p:nvPr/>
        </p:nvGrpSpPr>
        <p:grpSpPr bwMode="auto">
          <a:xfrm>
            <a:off x="0" y="6180138"/>
            <a:ext cx="9169400" cy="138112"/>
            <a:chOff x="0" y="4032"/>
            <a:chExt cx="5776" cy="87"/>
          </a:xfrm>
        </p:grpSpPr>
        <p:sp>
          <p:nvSpPr>
            <p:cNvPr id="3098" name="Freeform 26"/>
            <p:cNvSpPr>
              <a:spLocks/>
            </p:cNvSpPr>
            <p:nvPr userDrawn="1"/>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3099" name="Freeform 27"/>
            <p:cNvSpPr>
              <a:spLocks/>
            </p:cNvSpPr>
            <p:nvPr userDrawn="1"/>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3100" name="Freeform 28"/>
            <p:cNvSpPr>
              <a:spLocks/>
            </p:cNvSpPr>
            <p:nvPr userDrawn="1"/>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en-US"/>
            </a:p>
          </p:txBody>
        </p:sp>
      </p:grpSp>
      <p:sp>
        <p:nvSpPr>
          <p:cNvPr id="3101" name="Rectangle 29"/>
          <p:cNvSpPr>
            <a:spLocks noGrp="1" noChangeArrowheads="1"/>
          </p:cNvSpPr>
          <p:nvPr>
            <p:ph type="title"/>
          </p:nvPr>
        </p:nvSpPr>
        <p:spPr bwMode="auto">
          <a:xfrm>
            <a:off x="685800" y="304800"/>
            <a:ext cx="7772400" cy="762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102" name="Rectangle 30"/>
          <p:cNvSpPr>
            <a:spLocks noGrp="1" noChangeArrowheads="1"/>
          </p:cNvSpPr>
          <p:nvPr>
            <p:ph type="body" idx="1"/>
          </p:nvPr>
        </p:nvSpPr>
        <p:spPr bwMode="auto">
          <a:xfrm>
            <a:off x="685800" y="1295400"/>
            <a:ext cx="77724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03" name="Rectangle 31"/>
          <p:cNvSpPr>
            <a:spLocks noGrp="1" noChangeArrowheads="1"/>
          </p:cNvSpPr>
          <p:nvPr>
            <p:ph type="dt" sz="half" idx="2"/>
          </p:nvPr>
        </p:nvSpPr>
        <p:spPr bwMode="auto">
          <a:xfrm>
            <a:off x="6651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3104" name="Rectangle 32"/>
          <p:cNvSpPr>
            <a:spLocks noGrp="1" noChangeArrowheads="1"/>
          </p:cNvSpPr>
          <p:nvPr>
            <p:ph type="ftr" sz="quarter" idx="3"/>
          </p:nvPr>
        </p:nvSpPr>
        <p:spPr bwMode="auto">
          <a:xfrm>
            <a:off x="3103563" y="63674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3105" name="Rectangle 33"/>
          <p:cNvSpPr>
            <a:spLocks noGrp="1" noChangeArrowheads="1"/>
          </p:cNvSpPr>
          <p:nvPr>
            <p:ph type="sldNum" sz="quarter" idx="4"/>
          </p:nvPr>
        </p:nvSpPr>
        <p:spPr bwMode="auto">
          <a:xfrm>
            <a:off x="65325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2DFEA80F-03F3-46BE-8C0B-C7902C623A5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ahoma" pitchFamily="34" charset="0"/>
        </a:defRPr>
      </a:lvl2pPr>
      <a:lvl3pPr algn="ctr" rtl="0" fontAlgn="base">
        <a:spcBef>
          <a:spcPct val="0"/>
        </a:spcBef>
        <a:spcAft>
          <a:spcPct val="0"/>
        </a:spcAft>
        <a:defRPr sz="4400">
          <a:solidFill>
            <a:schemeClr val="tx2"/>
          </a:solidFill>
          <a:latin typeface="Tahoma" pitchFamily="34" charset="0"/>
        </a:defRPr>
      </a:lvl3pPr>
      <a:lvl4pPr algn="ctr" rtl="0" fontAlgn="base">
        <a:spcBef>
          <a:spcPct val="0"/>
        </a:spcBef>
        <a:spcAft>
          <a:spcPct val="0"/>
        </a:spcAft>
        <a:defRPr sz="4400">
          <a:solidFill>
            <a:schemeClr val="tx2"/>
          </a:solidFill>
          <a:latin typeface="Tahoma" pitchFamily="34" charset="0"/>
        </a:defRPr>
      </a:lvl4pPr>
      <a:lvl5pPr algn="ctr" rtl="0" fontAlgn="base">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SzPct val="90000"/>
        <a:buBlip>
          <a:blip r:embed="rId14"/>
        </a:buBlip>
        <a:defRPr sz="3200">
          <a:solidFill>
            <a:schemeClr val="tx1"/>
          </a:solidFill>
          <a:latin typeface="+mn-lt"/>
          <a:ea typeface="+mn-ea"/>
          <a:cs typeface="+mn-cs"/>
        </a:defRPr>
      </a:lvl1pPr>
      <a:lvl2pPr marL="742950" indent="-285750" algn="l" rtl="0" fontAlgn="base">
        <a:spcBef>
          <a:spcPct val="20000"/>
        </a:spcBef>
        <a:spcAft>
          <a:spcPct val="0"/>
        </a:spcAft>
        <a:buSzPct val="80000"/>
        <a:buBlip>
          <a:blip r:embed="rId15"/>
        </a:buBlip>
        <a:defRPr sz="2800">
          <a:solidFill>
            <a:schemeClr val="tx1"/>
          </a:solidFill>
          <a:latin typeface="+mn-lt"/>
        </a:defRPr>
      </a:lvl2pPr>
      <a:lvl3pPr marL="1143000" indent="-228600" algn="l" rtl="0" fontAlgn="base">
        <a:spcBef>
          <a:spcPct val="20000"/>
        </a:spcBef>
        <a:spcAft>
          <a:spcPct val="0"/>
        </a:spcAft>
        <a:buSzPct val="70000"/>
        <a:buBlip>
          <a:blip r:embed="rId16"/>
        </a:buBlip>
        <a:defRPr sz="2400">
          <a:solidFill>
            <a:schemeClr val="tx1"/>
          </a:solidFill>
          <a:latin typeface="+mn-lt"/>
        </a:defRPr>
      </a:lvl3pPr>
      <a:lvl4pPr marL="1600200" indent="-228600" algn="l" rtl="0" fontAlgn="base">
        <a:spcBef>
          <a:spcPct val="20000"/>
        </a:spcBef>
        <a:spcAft>
          <a:spcPct val="0"/>
        </a:spcAft>
        <a:buSzPct val="70000"/>
        <a:buBlip>
          <a:blip r:embed="rId17"/>
        </a:buBlip>
        <a:defRPr sz="2000">
          <a:solidFill>
            <a:schemeClr val="tx1"/>
          </a:solidFill>
          <a:latin typeface="+mn-lt"/>
        </a:defRPr>
      </a:lvl4pPr>
      <a:lvl5pPr marL="2057400" indent="-228600" algn="l" rtl="0" fontAlgn="base">
        <a:spcBef>
          <a:spcPct val="20000"/>
        </a:spcBef>
        <a:spcAft>
          <a:spcPct val="0"/>
        </a:spcAft>
        <a:buSzPct val="70000"/>
        <a:buBlip>
          <a:blip r:embed="rId18"/>
        </a:buBlip>
        <a:defRPr sz="2000">
          <a:solidFill>
            <a:schemeClr val="tx1"/>
          </a:solidFill>
          <a:latin typeface="+mn-lt"/>
        </a:defRPr>
      </a:lvl5pPr>
      <a:lvl6pPr marL="2514600" indent="-228600" algn="l" rtl="0" fontAlgn="base">
        <a:spcBef>
          <a:spcPct val="20000"/>
        </a:spcBef>
        <a:spcAft>
          <a:spcPct val="0"/>
        </a:spcAft>
        <a:buSzPct val="70000"/>
        <a:buBlip>
          <a:blip r:embed="rId18"/>
        </a:buBlip>
        <a:defRPr sz="2000">
          <a:solidFill>
            <a:schemeClr val="tx1"/>
          </a:solidFill>
          <a:latin typeface="+mn-lt"/>
        </a:defRPr>
      </a:lvl6pPr>
      <a:lvl7pPr marL="2971800" indent="-228600" algn="l" rtl="0" fontAlgn="base">
        <a:spcBef>
          <a:spcPct val="20000"/>
        </a:spcBef>
        <a:spcAft>
          <a:spcPct val="0"/>
        </a:spcAft>
        <a:buSzPct val="70000"/>
        <a:buBlip>
          <a:blip r:embed="rId18"/>
        </a:buBlip>
        <a:defRPr sz="2000">
          <a:solidFill>
            <a:schemeClr val="tx1"/>
          </a:solidFill>
          <a:latin typeface="+mn-lt"/>
        </a:defRPr>
      </a:lvl7pPr>
      <a:lvl8pPr marL="3429000" indent="-228600" algn="l" rtl="0" fontAlgn="base">
        <a:spcBef>
          <a:spcPct val="20000"/>
        </a:spcBef>
        <a:spcAft>
          <a:spcPct val="0"/>
        </a:spcAft>
        <a:buSzPct val="70000"/>
        <a:buBlip>
          <a:blip r:embed="rId18"/>
        </a:buBlip>
        <a:defRPr sz="2000">
          <a:solidFill>
            <a:schemeClr val="tx1"/>
          </a:solidFill>
          <a:latin typeface="+mn-lt"/>
        </a:defRPr>
      </a:lvl8pPr>
      <a:lvl9pPr marL="3886200" indent="-228600" algn="l" rtl="0" fontAlgn="base">
        <a:spcBef>
          <a:spcPct val="20000"/>
        </a:spcBef>
        <a:spcAft>
          <a:spcPct val="0"/>
        </a:spcAft>
        <a:buSzPct val="70000"/>
        <a:buBlip>
          <a:blip r:embed="rId18"/>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t>Terminal Value</a:t>
            </a:r>
            <a:endParaRPr lang="en-US" dirty="0"/>
          </a:p>
        </p:txBody>
      </p:sp>
      <p:graphicFrame>
        <p:nvGraphicFramePr>
          <p:cNvPr id="28676" name="Rectangle 4"/>
          <p:cNvGraphicFramePr>
            <a:graphicFrameLocks/>
          </p:cNvGraphicFramePr>
          <p:nvPr/>
        </p:nvGraphicFramePr>
        <p:xfrm>
          <a:off x="1524000" y="1397000"/>
          <a:ext cx="6096000" cy="4064000"/>
        </p:xfrm>
        <a:graphic>
          <a:graphicData uri="http://schemas.openxmlformats.org/presentationml/2006/ole">
            <p:oleObj spid="_x0000_s28676" name="Clip" r:id="rId4" imgW="0" imgH="0" progId="">
              <p:embed/>
            </p:oleObj>
          </a:graphicData>
        </a:graphic>
      </p:graphicFrame>
      <p:sp>
        <p:nvSpPr>
          <p:cNvPr id="28680" name="Text Box 8"/>
          <p:cNvSpPr txBox="1">
            <a:spLocks noChangeArrowheads="1"/>
          </p:cNvSpPr>
          <p:nvPr/>
        </p:nvSpPr>
        <p:spPr bwMode="auto">
          <a:xfrm>
            <a:off x="2514600" y="3048000"/>
            <a:ext cx="4419600" cy="641350"/>
          </a:xfrm>
          <a:prstGeom prst="rect">
            <a:avLst/>
          </a:prstGeom>
          <a:noFill/>
          <a:ln w="9525">
            <a:noFill/>
            <a:miter lim="800000"/>
            <a:headEnd/>
            <a:tailEnd/>
          </a:ln>
          <a:effectLst/>
        </p:spPr>
        <p:txBody>
          <a:bodyPr>
            <a:spAutoFit/>
          </a:bodyPr>
          <a:lstStyle/>
          <a:p>
            <a:pPr algn="ctr">
              <a:spcBef>
                <a:spcPct val="50000"/>
              </a:spcBef>
            </a:pPr>
            <a:r>
              <a:rPr lang="en-US" sz="3600">
                <a:latin typeface="Tahoma" pitchFamily="34" charset="0"/>
                <a:cs typeface="Tahoma" pitchFamily="34" charset="0"/>
              </a:rPr>
              <a:t>P.V. Viswanath</a:t>
            </a:r>
          </a:p>
        </p:txBody>
      </p:sp>
      <p:sp>
        <p:nvSpPr>
          <p:cNvPr id="28681" name="Rectangle 9"/>
          <p:cNvSpPr>
            <a:spLocks noChangeArrowheads="1"/>
          </p:cNvSpPr>
          <p:nvPr/>
        </p:nvSpPr>
        <p:spPr bwMode="auto">
          <a:xfrm>
            <a:off x="1143000" y="5029200"/>
            <a:ext cx="7772400" cy="1143000"/>
          </a:xfrm>
          <a:prstGeom prst="rect">
            <a:avLst/>
          </a:prstGeom>
          <a:noFill/>
          <a:ln w="9525">
            <a:noFill/>
            <a:miter lim="800000"/>
            <a:headEnd/>
            <a:tailEnd/>
          </a:ln>
          <a:effectLst/>
        </p:spPr>
        <p:txBody>
          <a:bodyPr anchor="b"/>
          <a:lstStyle/>
          <a:p>
            <a:pPr algn="ctr"/>
            <a:r>
              <a:rPr lang="en-US" sz="4600">
                <a:solidFill>
                  <a:schemeClr val="tx2"/>
                </a:solidFill>
                <a:latin typeface="Tahoma" pitchFamily="34" charset="0"/>
              </a:rPr>
              <a:t>Valuation of the Firm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additive="base">
                                        <p:cTn id="7" dur="500" fill="hold"/>
                                        <p:tgtEl>
                                          <p:spTgt spid="28676"/>
                                        </p:tgtEl>
                                        <p:attrNameLst>
                                          <p:attrName>ppt_x</p:attrName>
                                        </p:attrNameLst>
                                      </p:cBhvr>
                                      <p:tavLst>
                                        <p:tav tm="0">
                                          <p:val>
                                            <p:strVal val="0-#ppt_w/2"/>
                                          </p:val>
                                        </p:tav>
                                        <p:tav tm="100000">
                                          <p:val>
                                            <p:strVal val="#ppt_x"/>
                                          </p:val>
                                        </p:tav>
                                      </p:tavLst>
                                    </p:anim>
                                    <p:anim calcmode="lin" valueType="num">
                                      <p:cBhvr additive="base">
                                        <p:cTn id="8" dur="500" fill="hold"/>
                                        <p:tgtEl>
                                          <p:spTgt spid="286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Stable Growth Determinants</a:t>
            </a:r>
            <a:endParaRPr lang="en-US" dirty="0"/>
          </a:p>
        </p:txBody>
      </p:sp>
      <p:sp>
        <p:nvSpPr>
          <p:cNvPr id="3" name="Content Placeholder 2"/>
          <p:cNvSpPr>
            <a:spLocks noGrp="1"/>
          </p:cNvSpPr>
          <p:nvPr>
            <p:ph idx="1"/>
          </p:nvPr>
        </p:nvSpPr>
        <p:spPr/>
        <p:txBody>
          <a:bodyPr/>
          <a:lstStyle/>
          <a:p>
            <a:r>
              <a:rPr lang="en-US" sz="2600" dirty="0" smtClean="0"/>
              <a:t>Growth rate of entire economy</a:t>
            </a:r>
          </a:p>
          <a:p>
            <a:r>
              <a:rPr lang="en-US" sz="2600" dirty="0" smtClean="0"/>
              <a:t>Growth rate of primary drivers – thus, the stable growth rate of an industry that depends on direct consumer consumption, such as coffee, will depend on population growth and growth in disposable income per capital.</a:t>
            </a:r>
          </a:p>
          <a:p>
            <a:r>
              <a:rPr lang="en-US" sz="2600" dirty="0" smtClean="0"/>
              <a:t>If an industry profits from selling oil, its stable growth rate will depend upon the growth rate in oil demand.</a:t>
            </a:r>
          </a:p>
          <a:p>
            <a:r>
              <a:rPr lang="en-US" sz="2600" dirty="0" smtClean="0"/>
              <a:t>Competition within </a:t>
            </a:r>
            <a:r>
              <a:rPr lang="en-US" sz="2600" smtClean="0"/>
              <a:t>the industry</a:t>
            </a:r>
            <a:endParaRPr lang="en-US" sz="2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62000"/>
          </a:xfrm>
        </p:spPr>
        <p:txBody>
          <a:bodyPr/>
          <a:lstStyle/>
          <a:p>
            <a:r>
              <a:rPr lang="en-US" dirty="0" smtClean="0"/>
              <a:t>Stable ROC &amp; Reinvestment Rate</a:t>
            </a:r>
            <a:endParaRPr lang="en-US" dirty="0"/>
          </a:p>
        </p:txBody>
      </p:sp>
      <p:sp>
        <p:nvSpPr>
          <p:cNvPr id="3" name="Content Placeholder 2"/>
          <p:cNvSpPr>
            <a:spLocks noGrp="1"/>
          </p:cNvSpPr>
          <p:nvPr>
            <p:ph idx="1"/>
          </p:nvPr>
        </p:nvSpPr>
        <p:spPr>
          <a:xfrm>
            <a:off x="381000" y="1295400"/>
            <a:ext cx="8534400" cy="4800600"/>
          </a:xfrm>
        </p:spPr>
        <p:txBody>
          <a:bodyPr/>
          <a:lstStyle/>
          <a:p>
            <a:r>
              <a:rPr lang="en-US" sz="2400" dirty="0" smtClean="0"/>
              <a:t>When looking at growth in operating income, the </a:t>
            </a:r>
            <a:r>
              <a:rPr lang="en-US" sz="2400" dirty="0" smtClean="0"/>
              <a:t>crucial determinants are Reinvestment </a:t>
            </a:r>
            <a:r>
              <a:rPr lang="en-US" sz="2400" dirty="0" smtClean="0"/>
              <a:t>Rate and Return on </a:t>
            </a:r>
            <a:r>
              <a:rPr lang="en-US" sz="2400" dirty="0" smtClean="0"/>
              <a:t>Capital</a:t>
            </a:r>
            <a:endParaRPr lang="en-US" sz="2400" dirty="0" smtClean="0"/>
          </a:p>
          <a:p>
            <a:pPr lvl="1">
              <a:buFontTx/>
              <a:buNone/>
            </a:pPr>
            <a:r>
              <a:rPr lang="en-US" sz="2200" dirty="0" smtClean="0"/>
              <a:t>Reinvestment Rate = (Net Capital Expenditures + Change in WC)/EBIT(1-t) </a:t>
            </a:r>
          </a:p>
          <a:p>
            <a:pPr lvl="1">
              <a:buFontTx/>
              <a:buNone/>
            </a:pPr>
            <a:r>
              <a:rPr lang="en-US" sz="2200" dirty="0" smtClean="0"/>
              <a:t>Return on Investment = ROC = EBIT(1-t)/(BV of Debt + BV of Equity)</a:t>
            </a:r>
          </a:p>
          <a:p>
            <a:pPr lvl="1">
              <a:buFontTx/>
              <a:buNone/>
            </a:pPr>
            <a:r>
              <a:rPr lang="en-US" sz="2200" dirty="0" err="1" smtClean="0"/>
              <a:t>g</a:t>
            </a:r>
            <a:r>
              <a:rPr lang="en-US" sz="2200" baseline="-17000" dirty="0" err="1" smtClean="0"/>
              <a:t>EBIT</a:t>
            </a:r>
            <a:r>
              <a:rPr lang="en-US" sz="2200" baseline="-17000" dirty="0" smtClean="0"/>
              <a:t> </a:t>
            </a:r>
            <a:r>
              <a:rPr lang="en-US" sz="2200" dirty="0" smtClean="0"/>
              <a:t>= </a:t>
            </a:r>
            <a:r>
              <a:rPr lang="en-US" sz="2200" dirty="0" smtClean="0"/>
              <a:t>(Net Capital Expenditures + Change in WC</a:t>
            </a:r>
            <a:r>
              <a:rPr lang="en-US" sz="2200" dirty="0" smtClean="0"/>
              <a:t>)/(BV </a:t>
            </a:r>
            <a:r>
              <a:rPr lang="en-US" sz="2200" dirty="0" smtClean="0"/>
              <a:t>of Debt + BV of Equity</a:t>
            </a:r>
            <a:r>
              <a:rPr lang="en-US" sz="2200" dirty="0" smtClean="0"/>
              <a:t>) </a:t>
            </a:r>
          </a:p>
          <a:p>
            <a:pPr lvl="1">
              <a:buFontTx/>
              <a:buNone/>
            </a:pPr>
            <a:r>
              <a:rPr lang="en-US" sz="2200" dirty="0" smtClean="0"/>
              <a:t>= (</a:t>
            </a:r>
            <a:r>
              <a:rPr lang="en-US" sz="2200" dirty="0" smtClean="0"/>
              <a:t>Net Capital Expenditures + Change in WC</a:t>
            </a:r>
            <a:r>
              <a:rPr lang="en-US" sz="2200" dirty="0" smtClean="0"/>
              <a:t>)/[EBIT(1-t)]/ROC] = </a:t>
            </a:r>
            <a:r>
              <a:rPr lang="en-US" sz="2200" dirty="0" smtClean="0"/>
              <a:t>Reinvestment Rate * ROC</a:t>
            </a:r>
          </a:p>
          <a:p>
            <a:r>
              <a:rPr lang="en-US" sz="2400" dirty="0" smtClean="0"/>
              <a:t>Note: </a:t>
            </a:r>
            <a:r>
              <a:rPr lang="en-US" sz="2400" dirty="0" smtClean="0"/>
              <a:t>The net capital expenditure needs of a firm, for a given growth rate, should be inversely proportional to the quality of its investments.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152400" y="304800"/>
            <a:ext cx="8763000" cy="762000"/>
          </a:xfrm>
        </p:spPr>
        <p:txBody>
          <a:bodyPr/>
          <a:lstStyle/>
          <a:p>
            <a:pPr>
              <a:defRPr/>
            </a:pPr>
            <a:r>
              <a:rPr lang="en-US" sz="4000" dirty="0" smtClean="0"/>
              <a:t>No Net </a:t>
            </a:r>
            <a:r>
              <a:rPr lang="en-US" sz="4000" dirty="0" err="1" smtClean="0"/>
              <a:t>Capex</a:t>
            </a:r>
            <a:r>
              <a:rPr lang="en-US" sz="4000" dirty="0" smtClean="0"/>
              <a:t> &amp; </a:t>
            </a:r>
            <a:r>
              <a:rPr lang="en-US" sz="4000" dirty="0" smtClean="0"/>
              <a:t>Long Term Growth</a:t>
            </a:r>
          </a:p>
        </p:txBody>
      </p:sp>
      <p:sp>
        <p:nvSpPr>
          <p:cNvPr id="146435" name="Rectangle 3"/>
          <p:cNvSpPr>
            <a:spLocks noGrp="1" noChangeArrowheads="1"/>
          </p:cNvSpPr>
          <p:nvPr>
            <p:ph type="body" idx="1"/>
          </p:nvPr>
        </p:nvSpPr>
        <p:spPr>
          <a:xfrm>
            <a:off x="685800" y="1295400"/>
            <a:ext cx="8077200" cy="4800600"/>
          </a:xfrm>
          <a:noFill/>
        </p:spPr>
        <p:txBody>
          <a:bodyPr/>
          <a:lstStyle/>
          <a:p>
            <a:r>
              <a:rPr lang="en-US" sz="2400" dirty="0" smtClean="0"/>
              <a:t>Terminal ROC and Reinvestment rates should be consistent with each other.</a:t>
            </a:r>
          </a:p>
          <a:p>
            <a:r>
              <a:rPr lang="en-US" sz="2400" dirty="0" smtClean="0"/>
              <a:t>Example: </a:t>
            </a:r>
          </a:p>
          <a:p>
            <a:pPr lvl="1"/>
            <a:r>
              <a:rPr lang="en-US" sz="2000" dirty="0" smtClean="0"/>
              <a:t>You </a:t>
            </a:r>
            <a:r>
              <a:rPr lang="en-US" sz="2000" dirty="0" smtClean="0"/>
              <a:t>are looking at a valuation, where the terminal value is based upon the assumption that operating income will grow 3% a year forever, but there are no net cap ex or working capital investments being made after the terminal year. </a:t>
            </a:r>
            <a:endParaRPr lang="en-US" sz="2000" dirty="0" smtClean="0"/>
          </a:p>
          <a:p>
            <a:pPr lvl="1"/>
            <a:r>
              <a:rPr lang="en-US" sz="2000" dirty="0" smtClean="0"/>
              <a:t>When </a:t>
            </a:r>
            <a:r>
              <a:rPr lang="en-US" sz="2000" dirty="0" smtClean="0"/>
              <a:t>you confront the analyst, he contends that this is still feasible because the company is becoming more efficient with its existing assets and can be expected to increase its return on capital over time. </a:t>
            </a:r>
            <a:endParaRPr lang="en-US" sz="2000" dirty="0" smtClean="0"/>
          </a:p>
          <a:p>
            <a:pPr lvl="1"/>
            <a:r>
              <a:rPr lang="en-US" sz="2000" dirty="0" smtClean="0"/>
              <a:t>Is </a:t>
            </a:r>
            <a:r>
              <a:rPr lang="en-US" sz="2000" dirty="0" smtClean="0"/>
              <a:t>this a reasonable explanation</a:t>
            </a:r>
            <a:r>
              <a:rPr lang="en-US" sz="2000" dirty="0" smtClean="0"/>
              <a:t>?</a:t>
            </a:r>
            <a:endParaRPr lang="en-US" sz="2000" dirty="0" smtClean="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noFill/>
          <a:ln/>
        </p:spPr>
        <p:txBody>
          <a:bodyPr/>
          <a:lstStyle/>
          <a:p>
            <a:r>
              <a:rPr lang="en-US" dirty="0" smtClean="0"/>
              <a:t>DDM: Stable </a:t>
            </a:r>
            <a:r>
              <a:rPr lang="en-US" dirty="0"/>
              <a:t>Growth Inputs</a:t>
            </a:r>
          </a:p>
        </p:txBody>
      </p:sp>
      <p:sp>
        <p:nvSpPr>
          <p:cNvPr id="183299" name="Rectangle 3"/>
          <p:cNvSpPr>
            <a:spLocks noGrp="1" noChangeArrowheads="1"/>
          </p:cNvSpPr>
          <p:nvPr>
            <p:ph type="body" idx="1"/>
          </p:nvPr>
        </p:nvSpPr>
        <p:spPr>
          <a:noFill/>
          <a:ln/>
        </p:spPr>
        <p:txBody>
          <a:bodyPr/>
          <a:lstStyle/>
          <a:p>
            <a:r>
              <a:rPr lang="en-US" sz="2000" dirty="0" smtClean="0"/>
              <a:t>How do we compute a payout ratio for the stable period?</a:t>
            </a:r>
            <a:endParaRPr lang="en-US" sz="2000" dirty="0" smtClean="0"/>
          </a:p>
          <a:p>
            <a:r>
              <a:rPr lang="en-US" sz="2000" dirty="0" smtClean="0"/>
              <a:t>Consider </a:t>
            </a:r>
            <a:r>
              <a:rPr lang="en-US" sz="2000" dirty="0" smtClean="0"/>
              <a:t>ABN </a:t>
            </a:r>
            <a:r>
              <a:rPr lang="en-US" sz="2000" dirty="0" err="1"/>
              <a:t>Amro</a:t>
            </a:r>
            <a:r>
              <a:rPr lang="en-US" sz="2000" dirty="0"/>
              <a:t>. </a:t>
            </a:r>
            <a:r>
              <a:rPr lang="en-US" sz="2000" dirty="0" smtClean="0"/>
              <a:t> </a:t>
            </a:r>
            <a:r>
              <a:rPr lang="en-US" sz="2000" dirty="0" smtClean="0"/>
              <a:t>Suppose, b</a:t>
            </a:r>
            <a:r>
              <a:rPr lang="en-US" sz="2000" dirty="0" smtClean="0"/>
              <a:t>ased </a:t>
            </a:r>
            <a:r>
              <a:rPr lang="en-US" sz="2000" dirty="0"/>
              <a:t>upon its current return on equity of 15.79% and its retention ratio of 53.88%, we </a:t>
            </a:r>
            <a:r>
              <a:rPr lang="en-US" sz="2000" dirty="0" smtClean="0"/>
              <a:t>estimate </a:t>
            </a:r>
            <a:r>
              <a:rPr lang="en-US" sz="2000" dirty="0"/>
              <a:t>a growth in earnings per share of 8.51%.</a:t>
            </a:r>
          </a:p>
          <a:p>
            <a:r>
              <a:rPr lang="en-US" sz="2000" dirty="0"/>
              <a:t>Let us assume that ABN </a:t>
            </a:r>
            <a:r>
              <a:rPr lang="en-US" sz="2000" dirty="0" err="1"/>
              <a:t>Amro</a:t>
            </a:r>
            <a:r>
              <a:rPr lang="en-US" sz="2000" dirty="0"/>
              <a:t> will be in stable growth in 5 years. </a:t>
            </a:r>
            <a:r>
              <a:rPr lang="en-US" sz="2000" dirty="0" smtClean="0"/>
              <a:t> At </a:t>
            </a:r>
            <a:r>
              <a:rPr lang="en-US" sz="2000" dirty="0"/>
              <a:t>that point, let us assume that its return on equity will be closer to the average for European banks of 15%, and that it will grow at a nominal rate of 5% (Real Growth + Inflation Rate in NV)</a:t>
            </a:r>
          </a:p>
          <a:p>
            <a:r>
              <a:rPr lang="en-US" sz="2000" dirty="0"/>
              <a:t>The expected payout ratio in stable growth can then be estimated as follows</a:t>
            </a:r>
            <a:r>
              <a:rPr lang="en-US" sz="2000" dirty="0" smtClean="0"/>
              <a:t>:</a:t>
            </a:r>
          </a:p>
          <a:p>
            <a:r>
              <a:rPr lang="en-US" sz="2000" dirty="0" smtClean="0"/>
              <a:t>ROE(Retention Ratio) = g; g = ROE(1-payout ratio).  Hence, </a:t>
            </a:r>
            <a:endParaRPr lang="en-US" sz="2000" dirty="0"/>
          </a:p>
          <a:p>
            <a:pPr>
              <a:buFont typeface="Monotype Sorts" charset="2"/>
              <a:buNone/>
            </a:pPr>
            <a:r>
              <a:rPr lang="en-US" sz="2000" dirty="0" smtClean="0"/>
              <a:t>  </a:t>
            </a:r>
            <a:r>
              <a:rPr lang="en-US" sz="2000" dirty="0" smtClean="0"/>
              <a:t>	</a:t>
            </a:r>
            <a:r>
              <a:rPr lang="en-US" sz="2000" dirty="0" smtClean="0"/>
              <a:t>Stable </a:t>
            </a:r>
            <a:r>
              <a:rPr lang="en-US" sz="2000" dirty="0"/>
              <a:t>Growth Payout Ratio = 1 - </a:t>
            </a:r>
            <a:r>
              <a:rPr lang="en-US" sz="2000" dirty="0" smtClean="0"/>
              <a:t>g/ROE </a:t>
            </a:r>
            <a:r>
              <a:rPr lang="en-US" sz="2000" dirty="0"/>
              <a:t>= 1 - .05/.15 = 66.67%</a:t>
            </a:r>
          </a:p>
          <a:p>
            <a:pPr lvl="1">
              <a:buFontTx/>
              <a:buNone/>
            </a:pPr>
            <a:endParaRPr lang="en-US" sz="20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noFill/>
          <a:ln/>
        </p:spPr>
        <p:txBody>
          <a:bodyPr/>
          <a:lstStyle/>
          <a:p>
            <a:r>
              <a:rPr lang="en-US" dirty="0" smtClean="0"/>
              <a:t>FCFE/FCFF: Stable Growth</a:t>
            </a:r>
            <a:endParaRPr lang="en-US" dirty="0"/>
          </a:p>
        </p:txBody>
      </p:sp>
      <p:sp>
        <p:nvSpPr>
          <p:cNvPr id="184323" name="Rectangle 3"/>
          <p:cNvSpPr>
            <a:spLocks noGrp="1" noChangeArrowheads="1"/>
          </p:cNvSpPr>
          <p:nvPr>
            <p:ph type="body" idx="1"/>
          </p:nvPr>
        </p:nvSpPr>
        <p:spPr>
          <a:noFill/>
          <a:ln/>
        </p:spPr>
        <p:txBody>
          <a:bodyPr/>
          <a:lstStyle/>
          <a:p>
            <a:r>
              <a:rPr lang="en-US" sz="2000" dirty="0"/>
              <a:t>The soundest way of estimating reinvestment rates in stable growth is to relate them to expected growth and returns on capital:</a:t>
            </a:r>
          </a:p>
          <a:p>
            <a:pPr algn="ctr">
              <a:buFont typeface="Monotype Sorts" charset="2"/>
              <a:buNone/>
            </a:pPr>
            <a:r>
              <a:rPr lang="en-US" sz="2000" dirty="0"/>
              <a:t>Reinvestment Rate = Growth in Operating Income/ROC</a:t>
            </a:r>
          </a:p>
          <a:p>
            <a:r>
              <a:rPr lang="en-US" sz="2000" dirty="0"/>
              <a:t>For instance, Cisco is expected to be in stable growth 13 years from now, growing at 5% a year and earning a return on capital of 16.52% (which is the industry average). The reinvestment rate in year 13 can be estimated as follows:</a:t>
            </a:r>
          </a:p>
          <a:p>
            <a:pPr algn="ctr">
              <a:buFont typeface="Monotype Sorts" charset="2"/>
              <a:buNone/>
            </a:pPr>
            <a:r>
              <a:rPr lang="en-US" sz="2000" dirty="0"/>
              <a:t>Reinvestment Rate = 5%/16.52% = 30.27%</a:t>
            </a:r>
          </a:p>
          <a:p>
            <a:r>
              <a:rPr lang="en-US" sz="2000" dirty="0"/>
              <a:t>If you are consistent about estimating reinvestment rates, you will find that it is not the stable growth rate that drives your value but your excess returns. If your return on capital is equal to your cost of capital, your terminal value will be unaffected by your stable growth assumption.</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FCFE/FCFF: Stable Growth</a:t>
            </a:r>
            <a:endParaRPr lang="en-US" dirty="0"/>
          </a:p>
        </p:txBody>
      </p:sp>
      <p:sp>
        <p:nvSpPr>
          <p:cNvPr id="3" name="Content Placeholder 2"/>
          <p:cNvSpPr>
            <a:spLocks noGrp="1"/>
          </p:cNvSpPr>
          <p:nvPr>
            <p:ph idx="1"/>
          </p:nvPr>
        </p:nvSpPr>
        <p:spPr/>
        <p:txBody>
          <a:bodyPr/>
          <a:lstStyle/>
          <a:p>
            <a:r>
              <a:rPr lang="en-US" dirty="0" smtClean="0"/>
              <a:t>Terminal Value = FCFF/(WACC-g)</a:t>
            </a:r>
          </a:p>
          <a:p>
            <a:r>
              <a:rPr lang="en-US" dirty="0" smtClean="0"/>
              <a:t>Now, FCFF = EBIT(1-t) – Reinvestment</a:t>
            </a:r>
          </a:p>
          <a:p>
            <a:r>
              <a:rPr lang="en-US" dirty="0" smtClean="0"/>
              <a:t> </a:t>
            </a:r>
            <a:r>
              <a:rPr lang="en-US" dirty="0" smtClean="0"/>
              <a:t>           = EBIT(1-t)[1-Reinv Rate]</a:t>
            </a:r>
          </a:p>
          <a:p>
            <a:r>
              <a:rPr lang="en-US" dirty="0" smtClean="0"/>
              <a:t>g = ROC * </a:t>
            </a:r>
            <a:r>
              <a:rPr lang="en-US" dirty="0" err="1" smtClean="0"/>
              <a:t>Reinv</a:t>
            </a:r>
            <a:r>
              <a:rPr lang="en-US" smtClean="0"/>
              <a:t> Rate</a:t>
            </a:r>
          </a:p>
          <a:p>
            <a:r>
              <a:rPr lang="en-US" smtClean="0"/>
              <a:t>In </a:t>
            </a:r>
            <a:r>
              <a:rPr lang="en-US" dirty="0" smtClean="0"/>
              <a:t>equilibrium, ROC = WACC; hence</a:t>
            </a:r>
          </a:p>
          <a:p>
            <a:pPr>
              <a:buNone/>
            </a:pPr>
            <a:r>
              <a:rPr lang="en-US" dirty="0" smtClean="0"/>
              <a:t>         g = WACC * </a:t>
            </a:r>
            <a:r>
              <a:rPr lang="en-US" dirty="0" err="1" smtClean="0"/>
              <a:t>Reinv</a:t>
            </a:r>
            <a:r>
              <a:rPr lang="en-US" dirty="0" smtClean="0"/>
              <a:t> Rate</a:t>
            </a:r>
          </a:p>
          <a:p>
            <a:pPr>
              <a:buNone/>
            </a:pPr>
            <a:r>
              <a:rPr lang="en-US" dirty="0" smtClean="0"/>
              <a:t>	</a:t>
            </a:r>
            <a:r>
              <a:rPr lang="en-US" dirty="0" smtClean="0"/>
              <a:t>	 WACC – g = WACC (1 - </a:t>
            </a:r>
            <a:r>
              <a:rPr lang="en-US" dirty="0" err="1" smtClean="0"/>
              <a:t>Reinv</a:t>
            </a:r>
            <a:r>
              <a:rPr lang="en-US" dirty="0" smtClean="0"/>
              <a:t> Rate)</a:t>
            </a:r>
            <a:endParaRPr lang="en-US" dirty="0" smtClean="0"/>
          </a:p>
          <a:p>
            <a:r>
              <a:rPr lang="en-US" dirty="0" smtClean="0"/>
              <a:t>Terminal Value = EBIT(1-t)/WACC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a:noFill/>
          <a:ln/>
        </p:spPr>
        <p:txBody>
          <a:bodyPr/>
          <a:lstStyle/>
          <a:p>
            <a:r>
              <a:rPr lang="en-US"/>
              <a:t>Getting Closure in Valuation</a:t>
            </a:r>
          </a:p>
        </p:txBody>
      </p:sp>
      <p:sp>
        <p:nvSpPr>
          <p:cNvPr id="361475" name="Rectangle 3"/>
          <p:cNvSpPr>
            <a:spLocks noGrp="1" noChangeArrowheads="1"/>
          </p:cNvSpPr>
          <p:nvPr>
            <p:ph type="body" idx="1"/>
          </p:nvPr>
        </p:nvSpPr>
        <p:spPr>
          <a:noFill/>
          <a:ln/>
        </p:spPr>
        <p:txBody>
          <a:bodyPr/>
          <a:lstStyle/>
          <a:p>
            <a:r>
              <a:rPr lang="en-US" sz="2600" dirty="0"/>
              <a:t>A publicly traded firm potentially has an infinite life. The value is therefore the present value of cash flows forever.</a:t>
            </a:r>
          </a:p>
          <a:p>
            <a:pPr>
              <a:buFont typeface="Monotype Sorts" charset="2"/>
              <a:buNone/>
            </a:pPr>
            <a:endParaRPr lang="en-US" dirty="0" smtClean="0"/>
          </a:p>
          <a:p>
            <a:pPr>
              <a:buFont typeface="Monotype Sorts" charset="2"/>
              <a:buNone/>
            </a:pPr>
            <a:endParaRPr lang="en-US" dirty="0" smtClean="0"/>
          </a:p>
          <a:p>
            <a:r>
              <a:rPr lang="en-US" sz="2600" dirty="0" smtClean="0"/>
              <a:t>Since </a:t>
            </a:r>
            <a:r>
              <a:rPr lang="en-US" sz="2600" dirty="0"/>
              <a:t>we cannot estimate cash flows forever, we estimate cash flows for a “growth period” and then estimate a terminal value, to capture the value at the end of the period:</a:t>
            </a:r>
          </a:p>
          <a:p>
            <a:endParaRPr lang="en-US" dirty="0"/>
          </a:p>
        </p:txBody>
      </p:sp>
      <p:graphicFrame>
        <p:nvGraphicFramePr>
          <p:cNvPr id="361476" name="Object 4"/>
          <p:cNvGraphicFramePr>
            <a:graphicFrameLocks/>
          </p:cNvGraphicFramePr>
          <p:nvPr/>
        </p:nvGraphicFramePr>
        <p:xfrm>
          <a:off x="4038600" y="2362200"/>
          <a:ext cx="2590800" cy="1092200"/>
        </p:xfrm>
        <a:graphic>
          <a:graphicData uri="http://schemas.openxmlformats.org/presentationml/2006/ole">
            <p:oleObj spid="_x0000_s43010" name="Equation" r:id="rId4" imgW="2019300" imgH="711200" progId="Equation.3">
              <p:embed/>
            </p:oleObj>
          </a:graphicData>
        </a:graphic>
      </p:graphicFrame>
      <p:graphicFrame>
        <p:nvGraphicFramePr>
          <p:cNvPr id="361477" name="Object 5"/>
          <p:cNvGraphicFramePr>
            <a:graphicFrameLocks/>
          </p:cNvGraphicFramePr>
          <p:nvPr/>
        </p:nvGraphicFramePr>
        <p:xfrm>
          <a:off x="2667000" y="5638800"/>
          <a:ext cx="4648200" cy="1066800"/>
        </p:xfrm>
        <a:graphic>
          <a:graphicData uri="http://schemas.openxmlformats.org/presentationml/2006/ole">
            <p:oleObj spid="_x0000_s43011" name="Equation" r:id="rId5" imgW="3454400" imgH="889000" progId="Equation.3">
              <p:embed/>
            </p:oleObj>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r>
              <a:rPr lang="en-US" dirty="0" smtClean="0"/>
              <a:t>Estimating </a:t>
            </a:r>
            <a:r>
              <a:rPr lang="en-US" dirty="0"/>
              <a:t>Terminal Value</a:t>
            </a:r>
          </a:p>
        </p:txBody>
      </p:sp>
      <p:pic>
        <p:nvPicPr>
          <p:cNvPr id="359428" name="Picture 4"/>
          <p:cNvPicPr>
            <a:picLocks noGrp="1" noChangeAspect="1" noChangeArrowheads="1"/>
          </p:cNvPicPr>
          <p:nvPr>
            <p:ph type="body" idx="1"/>
          </p:nvPr>
        </p:nvPicPr>
        <p:blipFill>
          <a:blip r:embed="rId3"/>
          <a:srcRect/>
          <a:stretch>
            <a:fillRect/>
          </a:stretch>
        </p:blipFill>
        <p:spPr>
          <a:xfrm>
            <a:off x="685800" y="1371600"/>
            <a:ext cx="8003080" cy="4592040"/>
          </a:xfrm>
          <a:solidFill>
            <a:schemeClr val="accent1"/>
          </a:solid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Estimating Terminal Value</a:t>
            </a:r>
            <a:endParaRPr lang="en-US" dirty="0"/>
          </a:p>
        </p:txBody>
      </p:sp>
      <p:sp>
        <p:nvSpPr>
          <p:cNvPr id="3" name="Content Placeholder 2"/>
          <p:cNvSpPr>
            <a:spLocks noGrp="1"/>
          </p:cNvSpPr>
          <p:nvPr>
            <p:ph idx="1"/>
          </p:nvPr>
        </p:nvSpPr>
        <p:spPr/>
        <p:txBody>
          <a:bodyPr/>
          <a:lstStyle/>
          <a:p>
            <a:r>
              <a:rPr lang="en-US" sz="2400" dirty="0" smtClean="0"/>
              <a:t>Liquidation Value can be used only if the firm is not expected to have any value as a continuing business at the terminal date.</a:t>
            </a:r>
          </a:p>
          <a:p>
            <a:r>
              <a:rPr lang="en-US" sz="2400" dirty="0" smtClean="0"/>
              <a:t>The liquidation values used should be consistent with the assumptions made regarding the development of the business and the industry up to that point.</a:t>
            </a:r>
          </a:p>
          <a:p>
            <a:pPr lvl="1"/>
            <a:r>
              <a:rPr lang="en-US" sz="2000" dirty="0" smtClean="0"/>
              <a:t>Terminal Values today may not be a good proxy automatically for terminal values in the future.</a:t>
            </a:r>
          </a:p>
          <a:p>
            <a:r>
              <a:rPr lang="en-US" sz="2400" dirty="0" smtClean="0"/>
              <a:t>Similarly, if relative valuation is used to estimate terminal values, current valuation ratios should not be used.  For example, the firm may be growing currently implying a high P/E ratio.  However, at the terminal date, growth may have slowed leading to a much lower P/E ratio.</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noFill/>
          <a:ln/>
        </p:spPr>
        <p:txBody>
          <a:bodyPr/>
          <a:lstStyle/>
          <a:p>
            <a:r>
              <a:rPr lang="en-US" dirty="0"/>
              <a:t>Growth Patterns</a:t>
            </a:r>
          </a:p>
        </p:txBody>
      </p:sp>
      <p:sp>
        <p:nvSpPr>
          <p:cNvPr id="180227" name="Rectangle 3"/>
          <p:cNvSpPr>
            <a:spLocks noGrp="1" noChangeArrowheads="1"/>
          </p:cNvSpPr>
          <p:nvPr>
            <p:ph type="body" idx="1"/>
          </p:nvPr>
        </p:nvSpPr>
        <p:spPr>
          <a:xfrm>
            <a:off x="381000" y="1066800"/>
            <a:ext cx="8382000" cy="5257800"/>
          </a:xfrm>
          <a:noFill/>
          <a:ln/>
        </p:spPr>
        <p:txBody>
          <a:bodyPr/>
          <a:lstStyle/>
          <a:p>
            <a:r>
              <a:rPr lang="en-US" sz="2400" dirty="0"/>
              <a:t>A key assumption in all discounted cash flow models is the period of high growth, and the pattern of growth during that period. In general, we can make one of three assumptions:</a:t>
            </a:r>
          </a:p>
          <a:p>
            <a:pPr lvl="1"/>
            <a:r>
              <a:rPr lang="en-US" sz="2000" dirty="0"/>
              <a:t>there is no high growth, in which case the firm is already in stable growth</a:t>
            </a:r>
          </a:p>
          <a:p>
            <a:pPr lvl="1"/>
            <a:r>
              <a:rPr lang="en-US" sz="2000" dirty="0"/>
              <a:t>there will be high growth for a period, at the end of which the growth rate will drop to the stable growth rate (2-stage)</a:t>
            </a:r>
          </a:p>
          <a:p>
            <a:pPr lvl="1"/>
            <a:r>
              <a:rPr lang="en-US" sz="2000" dirty="0"/>
              <a:t>there will be high growth for a period, at the end of which the growth rate will decline gradually to a stable growth rate(3-stage)</a:t>
            </a:r>
          </a:p>
          <a:p>
            <a:pPr lvl="1"/>
            <a:r>
              <a:rPr lang="en-US" sz="2000" dirty="0"/>
              <a:t>Each year will have different margins and different growth rates (n stage</a:t>
            </a:r>
            <a:r>
              <a:rPr lang="en-US" sz="2000" dirty="0" smtClean="0"/>
              <a:t>)</a:t>
            </a:r>
          </a:p>
          <a:p>
            <a:r>
              <a:rPr lang="en-US" sz="2400" dirty="0" smtClean="0"/>
              <a:t>However, in all models, given the infinite potential life of most firms, it is necessary to resort to a stable final stage.</a:t>
            </a:r>
            <a:endParaRPr lang="en-US" sz="2400" dirty="0"/>
          </a:p>
          <a:p>
            <a:endParaRPr lang="en-US" sz="1800"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457200" y="304800"/>
            <a:ext cx="8382000" cy="762000"/>
          </a:xfrm>
          <a:noFill/>
          <a:ln/>
        </p:spPr>
        <p:txBody>
          <a:bodyPr/>
          <a:lstStyle/>
          <a:p>
            <a:r>
              <a:rPr lang="en-US" dirty="0"/>
              <a:t>Stable Growth </a:t>
            </a:r>
            <a:r>
              <a:rPr lang="en-US" dirty="0" smtClean="0"/>
              <a:t>&amp; </a:t>
            </a:r>
            <a:r>
              <a:rPr lang="en-US" dirty="0"/>
              <a:t>Terminal Value</a:t>
            </a:r>
          </a:p>
        </p:txBody>
      </p:sp>
      <p:sp>
        <p:nvSpPr>
          <p:cNvPr id="179203" name="Rectangle 3"/>
          <p:cNvSpPr>
            <a:spLocks noGrp="1" noChangeArrowheads="1"/>
          </p:cNvSpPr>
          <p:nvPr>
            <p:ph type="body" idx="1"/>
          </p:nvPr>
        </p:nvSpPr>
        <p:spPr>
          <a:noFill/>
          <a:ln/>
        </p:spPr>
        <p:txBody>
          <a:bodyPr/>
          <a:lstStyle/>
          <a:p>
            <a:r>
              <a:rPr lang="en-US" sz="2000" dirty="0" smtClean="0"/>
              <a:t>The terminal value refers to the value of the entity at the beginning of this terminal stage.  When </a:t>
            </a:r>
            <a:r>
              <a:rPr lang="en-US" sz="2000" dirty="0"/>
              <a:t>a firm’s cash flows grow at a “constant” rate forever, the present value of those cash flows can be written as:</a:t>
            </a:r>
          </a:p>
          <a:p>
            <a:pPr lvl="1">
              <a:buFontTx/>
              <a:buNone/>
            </a:pPr>
            <a:r>
              <a:rPr lang="en-US" sz="1600" dirty="0"/>
              <a:t>Value = Expected Cash Flow Next Period / (r - g)</a:t>
            </a:r>
          </a:p>
          <a:p>
            <a:pPr lvl="1">
              <a:buFontTx/>
              <a:buNone/>
            </a:pPr>
            <a:r>
              <a:rPr lang="en-US" sz="1600" dirty="0" smtClean="0"/>
              <a:t>where              r </a:t>
            </a:r>
            <a:r>
              <a:rPr lang="en-US" sz="1600" dirty="0"/>
              <a:t>= Discount rate (Cost of Equity or Cost of Capital)</a:t>
            </a:r>
          </a:p>
          <a:p>
            <a:pPr lvl="1">
              <a:buFontTx/>
              <a:buNone/>
            </a:pPr>
            <a:r>
              <a:rPr lang="en-US" sz="1600" dirty="0" smtClean="0"/>
              <a:t>        </a:t>
            </a:r>
            <a:r>
              <a:rPr lang="en-US" sz="1600" dirty="0"/>
              <a:t>	</a:t>
            </a:r>
            <a:r>
              <a:rPr lang="en-US" sz="1600" dirty="0" smtClean="0"/>
              <a:t> g </a:t>
            </a:r>
            <a:r>
              <a:rPr lang="en-US" sz="1600" dirty="0"/>
              <a:t>= Expected growth rate</a:t>
            </a:r>
          </a:p>
          <a:p>
            <a:r>
              <a:rPr lang="en-US" sz="2000" dirty="0"/>
              <a:t>This “constant” growth rate is called a stable growth rate and cannot be higher than the growth rate of the economy in which the firm operates.</a:t>
            </a:r>
          </a:p>
          <a:p>
            <a:r>
              <a:rPr lang="en-US" sz="2000" dirty="0"/>
              <a:t>While companies can maintain high growth rates for extended periods, they will all approach “stable growth” at some point in time.</a:t>
            </a:r>
          </a:p>
          <a:p>
            <a:r>
              <a:rPr lang="en-US" sz="2000" dirty="0"/>
              <a:t>When they do approach stable growth, the valuation formula above can be used to estimate the “terminal value” of all cash flows </a:t>
            </a:r>
            <a:r>
              <a:rPr lang="en-US" sz="2000" dirty="0" smtClean="0"/>
              <a:t>beyond the terminal date.</a:t>
            </a:r>
            <a:endParaRPr lang="en-US" sz="200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r>
              <a:rPr lang="en-US"/>
              <a:t>Limits on Stable Growth</a:t>
            </a:r>
          </a:p>
        </p:txBody>
      </p:sp>
      <p:sp>
        <p:nvSpPr>
          <p:cNvPr id="363523" name="Rectangle 3"/>
          <p:cNvSpPr>
            <a:spLocks noGrp="1" noChangeArrowheads="1"/>
          </p:cNvSpPr>
          <p:nvPr>
            <p:ph type="body" idx="1"/>
          </p:nvPr>
        </p:nvSpPr>
        <p:spPr>
          <a:xfrm>
            <a:off x="457200" y="1295400"/>
            <a:ext cx="8382000" cy="4800600"/>
          </a:xfrm>
        </p:spPr>
        <p:txBody>
          <a:bodyPr/>
          <a:lstStyle/>
          <a:p>
            <a:r>
              <a:rPr lang="en-US" sz="2200" dirty="0"/>
              <a:t>The stable growth rate cannot exceed the growth rate of the economy but it can be set lower. </a:t>
            </a:r>
          </a:p>
          <a:p>
            <a:pPr lvl="1"/>
            <a:r>
              <a:rPr lang="en-US" sz="1800" dirty="0"/>
              <a:t>If you assume that the economy is composed of high growth and stable growth firms, the growth rate of the latter will probably be lower than the growth rate of the economy.</a:t>
            </a:r>
          </a:p>
          <a:p>
            <a:pPr lvl="1"/>
            <a:r>
              <a:rPr lang="en-US" sz="1800" dirty="0"/>
              <a:t>The stable growth rate can be negative. The terminal value will be lower and you are assuming that your firm will disappear over time. </a:t>
            </a:r>
          </a:p>
          <a:p>
            <a:pPr lvl="1"/>
            <a:r>
              <a:rPr lang="en-US" sz="1800" dirty="0"/>
              <a:t>If you use nominal </a:t>
            </a:r>
            <a:r>
              <a:rPr lang="en-US" sz="1800" dirty="0" err="1"/>
              <a:t>cashflows</a:t>
            </a:r>
            <a:r>
              <a:rPr lang="en-US" sz="1800" dirty="0"/>
              <a:t> and discount rates, the growth rate should be nominal </a:t>
            </a:r>
            <a:r>
              <a:rPr lang="en-US" sz="1800" u="sng" dirty="0"/>
              <a:t>in the currency</a:t>
            </a:r>
            <a:r>
              <a:rPr lang="en-US" sz="1800" dirty="0"/>
              <a:t> in </a:t>
            </a:r>
            <a:r>
              <a:rPr lang="en-US" sz="2000" dirty="0"/>
              <a:t>which the valuation is denominated.</a:t>
            </a:r>
          </a:p>
          <a:p>
            <a:r>
              <a:rPr lang="en-US" sz="2200" dirty="0"/>
              <a:t>One simple proxy for the nominal growth rate of the economy is the </a:t>
            </a:r>
            <a:r>
              <a:rPr lang="en-US" sz="2200" dirty="0" err="1"/>
              <a:t>riskfree</a:t>
            </a:r>
            <a:r>
              <a:rPr lang="en-US" sz="2200" dirty="0"/>
              <a:t> </a:t>
            </a:r>
            <a:r>
              <a:rPr lang="en-US" sz="2200" dirty="0" smtClean="0"/>
              <a:t>rate, since the riskless rate can be viewed as the sum of expected inflation and real growth.</a:t>
            </a:r>
          </a:p>
          <a:p>
            <a:r>
              <a:rPr lang="en-US" sz="2200" dirty="0" smtClean="0"/>
              <a:t>Assumptions about the terminal growth can be used on theories of firm growth at any stage.</a:t>
            </a: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685800" y="304800"/>
            <a:ext cx="7772400" cy="609600"/>
          </a:xfrm>
          <a:noFill/>
          <a:ln/>
        </p:spPr>
        <p:txBody>
          <a:bodyPr/>
          <a:lstStyle/>
          <a:p>
            <a:r>
              <a:rPr lang="en-US" dirty="0" smtClean="0"/>
              <a:t>Growth Pattern Determinants</a:t>
            </a:r>
            <a:endParaRPr lang="en-US" dirty="0"/>
          </a:p>
        </p:txBody>
      </p:sp>
      <p:sp>
        <p:nvSpPr>
          <p:cNvPr id="181251" name="Rectangle 3"/>
          <p:cNvSpPr>
            <a:spLocks noGrp="1" noChangeArrowheads="1"/>
          </p:cNvSpPr>
          <p:nvPr>
            <p:ph type="body" idx="1"/>
          </p:nvPr>
        </p:nvSpPr>
        <p:spPr>
          <a:xfrm>
            <a:off x="228600" y="990600"/>
            <a:ext cx="8610600" cy="5105400"/>
          </a:xfrm>
          <a:noFill/>
          <a:ln/>
        </p:spPr>
        <p:txBody>
          <a:bodyPr/>
          <a:lstStyle/>
          <a:p>
            <a:r>
              <a:rPr lang="en-US" sz="2400" dirty="0"/>
              <a:t>Size of the firm </a:t>
            </a:r>
          </a:p>
          <a:p>
            <a:pPr lvl="1"/>
            <a:r>
              <a:rPr lang="en-US" sz="2000" dirty="0"/>
              <a:t>Success usually makes a firm larger. As firms </a:t>
            </a:r>
            <a:r>
              <a:rPr lang="en-US" sz="2000" u="sng" dirty="0"/>
              <a:t>become larger</a:t>
            </a:r>
            <a:r>
              <a:rPr lang="en-US" sz="2000" dirty="0"/>
              <a:t>, it becomes much more difficult for them to maintain high growth rates</a:t>
            </a:r>
          </a:p>
          <a:p>
            <a:r>
              <a:rPr lang="en-US" sz="2400" dirty="0"/>
              <a:t>Current growth rate </a:t>
            </a:r>
          </a:p>
          <a:p>
            <a:pPr lvl="1"/>
            <a:r>
              <a:rPr lang="en-US" sz="2000" dirty="0"/>
              <a:t>While past growth is not always a reliable indicator of future growth, there is a </a:t>
            </a:r>
            <a:r>
              <a:rPr lang="en-US" sz="2000" u="sng" dirty="0"/>
              <a:t>correlation between current growth and future growth</a:t>
            </a:r>
            <a:r>
              <a:rPr lang="en-US" sz="2000" dirty="0"/>
              <a:t>. Thus, a firm growing at 30% currently probably has higher growth and a longer expected growth period than one growing 10% a year now.</a:t>
            </a:r>
          </a:p>
          <a:p>
            <a:r>
              <a:rPr lang="en-US" sz="2400" dirty="0"/>
              <a:t>Barriers to entry and differential advantages </a:t>
            </a:r>
          </a:p>
          <a:p>
            <a:pPr lvl="1"/>
            <a:r>
              <a:rPr lang="en-US" sz="2000" dirty="0"/>
              <a:t>Ultimately, high growth comes from high project returns, which,  in turn, comes from </a:t>
            </a:r>
            <a:r>
              <a:rPr lang="en-US" sz="2000" u="sng" dirty="0"/>
              <a:t>barriers to entry </a:t>
            </a:r>
            <a:r>
              <a:rPr lang="en-US" sz="2000" dirty="0"/>
              <a:t>and </a:t>
            </a:r>
            <a:r>
              <a:rPr lang="en-US" sz="2000" u="sng" dirty="0"/>
              <a:t>differential advantages</a:t>
            </a:r>
            <a:r>
              <a:rPr lang="en-US" sz="2000" dirty="0"/>
              <a:t>.</a:t>
            </a:r>
          </a:p>
          <a:p>
            <a:pPr lvl="1"/>
            <a:r>
              <a:rPr lang="en-US" sz="2000" dirty="0"/>
              <a:t>The question of how long growth will last and how high it will be can therefore be framed as a question about </a:t>
            </a:r>
            <a:r>
              <a:rPr lang="en-US" sz="2000" u="sng" dirty="0"/>
              <a:t>what the barriers to entry are, how long they will stay up and how strong they will remain.</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noFill/>
          <a:ln/>
        </p:spPr>
        <p:txBody>
          <a:bodyPr/>
          <a:lstStyle/>
          <a:p>
            <a:r>
              <a:rPr lang="en-US" dirty="0"/>
              <a:t>Stable </a:t>
            </a:r>
            <a:r>
              <a:rPr lang="en-US" dirty="0" smtClean="0"/>
              <a:t>Growth: Fundamentals</a:t>
            </a:r>
            <a:endParaRPr lang="en-US" dirty="0"/>
          </a:p>
        </p:txBody>
      </p:sp>
      <p:sp>
        <p:nvSpPr>
          <p:cNvPr id="182275" name="Rectangle 3"/>
          <p:cNvSpPr>
            <a:spLocks noGrp="1" noChangeArrowheads="1"/>
          </p:cNvSpPr>
          <p:nvPr>
            <p:ph type="body" idx="1"/>
          </p:nvPr>
        </p:nvSpPr>
        <p:spPr>
          <a:noFill/>
          <a:ln/>
        </p:spPr>
        <p:txBody>
          <a:bodyPr/>
          <a:lstStyle/>
          <a:p>
            <a:pPr>
              <a:tabLst>
                <a:tab pos="1320800" algn="l"/>
                <a:tab pos="4351338" algn="l"/>
              </a:tabLst>
            </a:pPr>
            <a:r>
              <a:rPr lang="en-US" sz="2000" dirty="0"/>
              <a:t>The growth rate of a firm is driven by its fundamentals - how much it reinvests and how high project returns are. As growth rates approach “stability”, the firm should be given the characteristics of a stable growth firm</a:t>
            </a:r>
            <a:r>
              <a:rPr lang="en-US" sz="2000" dirty="0" smtClean="0"/>
              <a:t>.</a:t>
            </a:r>
          </a:p>
          <a:p>
            <a:pPr>
              <a:tabLst>
                <a:tab pos="1320800" algn="l"/>
                <a:tab pos="4351338" algn="l"/>
              </a:tabLst>
            </a:pPr>
            <a:endParaRPr lang="en-US" sz="2000" dirty="0"/>
          </a:p>
          <a:p>
            <a:pPr>
              <a:buFont typeface="Monotype Sorts" charset="2"/>
              <a:buNone/>
              <a:tabLst>
                <a:tab pos="1320800" algn="l"/>
                <a:tab pos="4351338" algn="l"/>
              </a:tabLst>
            </a:pPr>
            <a:r>
              <a:rPr lang="en-US" sz="2000" i="1" dirty="0" smtClean="0"/>
              <a:t>Model      High </a:t>
            </a:r>
            <a:r>
              <a:rPr lang="en-US" sz="2000" i="1" dirty="0"/>
              <a:t>Growth Firms usually	</a:t>
            </a:r>
            <a:r>
              <a:rPr lang="en-US" sz="2000" i="1" dirty="0" smtClean="0"/>
              <a:t>Stable </a:t>
            </a:r>
            <a:r>
              <a:rPr lang="en-US" sz="2000" i="1" dirty="0"/>
              <a:t>growth firms usually</a:t>
            </a:r>
          </a:p>
          <a:p>
            <a:pPr>
              <a:buFont typeface="Monotype Sorts" charset="2"/>
              <a:buNone/>
              <a:tabLst>
                <a:tab pos="1320800" algn="l"/>
                <a:tab pos="4351338" algn="l"/>
              </a:tabLst>
            </a:pPr>
            <a:r>
              <a:rPr lang="en-US" sz="2000" dirty="0" smtClean="0"/>
              <a:t>DDM        1</a:t>
            </a:r>
            <a:r>
              <a:rPr lang="en-US" sz="2000" dirty="0"/>
              <a:t>. Pay no or low dividends	</a:t>
            </a:r>
            <a:r>
              <a:rPr lang="en-US" sz="2000" dirty="0" smtClean="0"/>
              <a:t>1</a:t>
            </a:r>
            <a:r>
              <a:rPr lang="en-US" sz="2000" dirty="0"/>
              <a:t>. Pay high dividends</a:t>
            </a:r>
          </a:p>
          <a:p>
            <a:pPr>
              <a:buFont typeface="Monotype Sorts" charset="2"/>
              <a:buNone/>
              <a:tabLst>
                <a:tab pos="1320800" algn="l"/>
                <a:tab pos="4351338" algn="l"/>
              </a:tabLst>
            </a:pPr>
            <a:r>
              <a:rPr lang="en-US" sz="2000" dirty="0"/>
              <a:t>	</a:t>
            </a:r>
            <a:r>
              <a:rPr lang="en-US" sz="2000" dirty="0" smtClean="0"/>
              <a:t>          2</a:t>
            </a:r>
            <a:r>
              <a:rPr lang="en-US" sz="2000" dirty="0"/>
              <a:t>. Have high risk	</a:t>
            </a:r>
            <a:r>
              <a:rPr lang="en-US" sz="2000" dirty="0" smtClean="0"/>
              <a:t>2</a:t>
            </a:r>
            <a:r>
              <a:rPr lang="en-US" sz="2000" dirty="0"/>
              <a:t>. Have average risk</a:t>
            </a:r>
          </a:p>
          <a:p>
            <a:pPr>
              <a:buFont typeface="Monotype Sorts" charset="2"/>
              <a:buNone/>
              <a:tabLst>
                <a:tab pos="1320800" algn="l"/>
                <a:tab pos="4351338" algn="l"/>
              </a:tabLst>
            </a:pPr>
            <a:r>
              <a:rPr lang="en-US" sz="2000" dirty="0"/>
              <a:t>	</a:t>
            </a:r>
            <a:r>
              <a:rPr lang="en-US" sz="2000" dirty="0" smtClean="0"/>
              <a:t>          3</a:t>
            </a:r>
            <a:r>
              <a:rPr lang="en-US" sz="2000" dirty="0"/>
              <a:t>. Earn high ROC	</a:t>
            </a:r>
            <a:r>
              <a:rPr lang="en-US" sz="2000" dirty="0" smtClean="0"/>
              <a:t>3</a:t>
            </a:r>
            <a:r>
              <a:rPr lang="en-US" sz="2000" dirty="0"/>
              <a:t>. Earn ROC closer to WACC</a:t>
            </a:r>
          </a:p>
          <a:p>
            <a:pPr>
              <a:buFont typeface="Monotype Sorts" charset="2"/>
              <a:buNone/>
              <a:tabLst>
                <a:tab pos="1320800" algn="l"/>
                <a:tab pos="4351338" algn="l"/>
              </a:tabLst>
            </a:pPr>
            <a:r>
              <a:rPr lang="en-US" sz="2000" dirty="0" smtClean="0"/>
              <a:t>FCFE/      1</a:t>
            </a:r>
            <a:r>
              <a:rPr lang="en-US" sz="2000" dirty="0"/>
              <a:t>. Have high net cap ex	1. Have lower net cap ex</a:t>
            </a:r>
          </a:p>
          <a:p>
            <a:pPr>
              <a:buFont typeface="Monotype Sorts" charset="2"/>
              <a:buNone/>
              <a:tabLst>
                <a:tab pos="1320800" algn="l"/>
                <a:tab pos="4351338" algn="l"/>
              </a:tabLst>
            </a:pPr>
            <a:r>
              <a:rPr lang="en-US" sz="2000" dirty="0" smtClean="0"/>
              <a:t>FCFF       2</a:t>
            </a:r>
            <a:r>
              <a:rPr lang="en-US" sz="2000" dirty="0"/>
              <a:t>. Have high risk	2. Have average risk</a:t>
            </a:r>
          </a:p>
          <a:p>
            <a:pPr>
              <a:buFont typeface="Monotype Sorts" charset="2"/>
              <a:buNone/>
              <a:tabLst>
                <a:tab pos="1320800" algn="l"/>
                <a:tab pos="4351338" algn="l"/>
              </a:tabLst>
            </a:pPr>
            <a:r>
              <a:rPr lang="en-US" sz="2000" dirty="0"/>
              <a:t>	</a:t>
            </a:r>
            <a:r>
              <a:rPr lang="en-US" sz="2000" dirty="0" smtClean="0"/>
              <a:t>         3</a:t>
            </a:r>
            <a:r>
              <a:rPr lang="en-US" sz="2000" dirty="0"/>
              <a:t>. Earn high ROC	3. Earn ROC closer to WACC</a:t>
            </a:r>
          </a:p>
          <a:p>
            <a:pPr>
              <a:buFont typeface="Monotype Sorts" charset="2"/>
              <a:buNone/>
              <a:tabLst>
                <a:tab pos="1320800" algn="l"/>
                <a:tab pos="4351338" algn="l"/>
              </a:tabLst>
            </a:pPr>
            <a:r>
              <a:rPr lang="en-US" sz="2000" dirty="0"/>
              <a:t>	</a:t>
            </a:r>
            <a:r>
              <a:rPr lang="en-US" sz="2000" dirty="0" smtClean="0"/>
              <a:t>         4</a:t>
            </a:r>
            <a:r>
              <a:rPr lang="en-US" sz="2000" dirty="0"/>
              <a:t>. Have low leverage	4. Have leverage closer to 				industry average</a:t>
            </a:r>
          </a:p>
          <a:p>
            <a:pPr>
              <a:tabLst>
                <a:tab pos="1320800" algn="l"/>
                <a:tab pos="4351338" algn="l"/>
              </a:tabLst>
            </a:pPr>
            <a:endParaRPr lang="en-US" sz="2000" dirty="0"/>
          </a:p>
        </p:txBody>
      </p:sp>
    </p:spTree>
  </p:cSld>
  <p:clrMapOvr>
    <a:masterClrMapping/>
  </p:clrMapOvr>
  <p:transition/>
</p:sld>
</file>

<file path=ppt/theme/theme1.xml><?xml version="1.0" encoding="utf-8"?>
<a:theme xmlns:a="http://schemas.openxmlformats.org/drawingml/2006/main" name="Sumi Painting">
  <a:themeElements>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Sumi Paint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Sumi Painting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Sumi Painting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Sumi Painting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Sumi Painting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Designs\Sumi Painting.pot</Template>
  <TotalTime>12293</TotalTime>
  <Words>2206</Words>
  <Application>Microsoft PowerPoint</Application>
  <PresentationFormat>On-screen Show (4:3)</PresentationFormat>
  <Paragraphs>124</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Sumi Painting</vt:lpstr>
      <vt:lpstr>Clip</vt:lpstr>
      <vt:lpstr>Equation</vt:lpstr>
      <vt:lpstr>Terminal Value</vt:lpstr>
      <vt:lpstr>Getting Closure in Valuation</vt:lpstr>
      <vt:lpstr>Estimating Terminal Value</vt:lpstr>
      <vt:lpstr>Estimating Terminal Value</vt:lpstr>
      <vt:lpstr>Growth Patterns</vt:lpstr>
      <vt:lpstr>Stable Growth &amp; Terminal Value</vt:lpstr>
      <vt:lpstr>Limits on Stable Growth</vt:lpstr>
      <vt:lpstr>Growth Pattern Determinants</vt:lpstr>
      <vt:lpstr>Stable Growth: Fundamentals</vt:lpstr>
      <vt:lpstr>Stable Growth Determinants</vt:lpstr>
      <vt:lpstr>Stable ROC &amp; Reinvestment Rate</vt:lpstr>
      <vt:lpstr>No Net Capex &amp; Long Term Growth</vt:lpstr>
      <vt:lpstr>DDM: Stable Growth Inputs</vt:lpstr>
      <vt:lpstr>FCFE/FCFF: Stable Growth</vt:lpstr>
      <vt:lpstr>FCFE/FCFF: Stable Growth</vt:lpstr>
    </vt:vector>
  </TitlesOfParts>
  <Company>Pace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Tax/Regulation Motivated Financial Innovation</dc:title>
  <dc:creator>P.V. Viswanath</dc:creator>
  <cp:lastModifiedBy>Pace University</cp:lastModifiedBy>
  <cp:revision>172</cp:revision>
  <dcterms:created xsi:type="dcterms:W3CDTF">1999-10-19T17:15:03Z</dcterms:created>
  <dcterms:modified xsi:type="dcterms:W3CDTF">2008-12-04T22:59:42Z</dcterms:modified>
</cp:coreProperties>
</file>