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61" r:id="rId2"/>
    <p:sldId id="262" r:id="rId3"/>
    <p:sldId id="263" r:id="rId4"/>
    <p:sldId id="264" r:id="rId5"/>
    <p:sldId id="265" r:id="rId6"/>
    <p:sldId id="266" r:id="rId7"/>
    <p:sldId id="268" r:id="rId8"/>
    <p:sldId id="269" r:id="rId9"/>
    <p:sldId id="270" r:id="rId10"/>
    <p:sldId id="272" r:id="rId11"/>
    <p:sldId id="271" r:id="rId12"/>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7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9/12/2011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9/12/2011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of January 29, 1998, the divisor was equal to 0.25</a:t>
            </a:r>
          </a:p>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23072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Asset Classes and Financial Instruments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Equally Weighted Indices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357985349"/>
              </p:ext>
            </p:extLst>
          </p:nvPr>
        </p:nvGraphicFramePr>
        <p:xfrm>
          <a:off x="838200" y="4495800"/>
          <a:ext cx="7162800" cy="1622612"/>
        </p:xfrm>
        <a:graphic>
          <a:graphicData uri="http://schemas.openxmlformats.org/drawingml/2006/table">
            <a:tbl>
              <a:tblPr firstRow="1" firstCol="1" bandRow="1">
                <a:tableStyleId>{5C22544A-7EE6-4342-B048-85BDC9FD1C3A}</a:tableStyleId>
              </a:tblPr>
              <a:tblGrid>
                <a:gridCol w="3581400"/>
                <a:gridCol w="3581400"/>
              </a:tblGrid>
              <a:tr h="336176">
                <a:tc>
                  <a:txBody>
                    <a:bodyPr/>
                    <a:lstStyle/>
                    <a:p>
                      <a:pPr marL="0" marR="0" algn="ctr"/>
                      <a:r>
                        <a:rPr lang="en-US" sz="2000" dirty="0">
                          <a:effectLst/>
                        </a:rPr>
                        <a:t>Index value: Day 1</a:t>
                      </a:r>
                      <a:endParaRPr lang="en-US" sz="2000" dirty="0">
                        <a:effectLst/>
                        <a:latin typeface="Times New Roman"/>
                        <a:ea typeface="Times New Roman"/>
                      </a:endParaRPr>
                    </a:p>
                  </a:txBody>
                  <a:tcPr marL="68580" marR="68580" marT="0" marB="0"/>
                </a:tc>
                <a:tc>
                  <a:txBody>
                    <a:bodyPr/>
                    <a:lstStyle/>
                    <a:p>
                      <a:pPr marL="0" marR="0" algn="ctr"/>
                      <a:r>
                        <a:rPr lang="en-US" sz="2000" dirty="0">
                          <a:effectLst/>
                        </a:rPr>
                        <a:t>0.7843(63.75) + .3697(135.25) = 100</a:t>
                      </a:r>
                      <a:endParaRPr lang="en-US" sz="2000" dirty="0">
                        <a:effectLst/>
                        <a:latin typeface="Times New Roman"/>
                        <a:ea typeface="Times New Roman"/>
                      </a:endParaRPr>
                    </a:p>
                  </a:txBody>
                  <a:tcPr marL="68580" marR="68580" marT="0" marB="0"/>
                </a:tc>
              </a:tr>
              <a:tr h="403412">
                <a:tc>
                  <a:txBody>
                    <a:bodyPr/>
                    <a:lstStyle/>
                    <a:p>
                      <a:pPr marL="0" marR="0" algn="ctr">
                        <a:spcBef>
                          <a:spcPts val="0"/>
                        </a:spcBef>
                        <a:spcAft>
                          <a:spcPts val="0"/>
                        </a:spcAft>
                      </a:pPr>
                      <a:r>
                        <a:rPr lang="en-US" sz="2000" dirty="0">
                          <a:effectLst/>
                        </a:rPr>
                        <a:t>Index value: Day 2</a:t>
                      </a:r>
                      <a:endParaRPr lang="en-US" sz="2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dirty="0">
                          <a:effectLst/>
                        </a:rPr>
                        <a:t>0.7843(64.5) + .3697(132.375) = </a:t>
                      </a:r>
                      <a:r>
                        <a:rPr lang="en-US" sz="2000" dirty="0" smtClean="0">
                          <a:effectLst/>
                        </a:rPr>
                        <a:t>99.525</a:t>
                      </a:r>
                      <a:endParaRPr lang="en-US" sz="2000" dirty="0">
                        <a:effectLst/>
                        <a:latin typeface="Times New Roman"/>
                        <a:ea typeface="Times New Roman"/>
                      </a:endParaRPr>
                    </a:p>
                  </a:txBody>
                  <a:tcPr marL="68580" marR="68580" marT="0" marB="0"/>
                </a:tc>
              </a:tr>
              <a:tr h="403412">
                <a:tc>
                  <a:txBody>
                    <a:bodyPr/>
                    <a:lstStyle/>
                    <a:p>
                      <a:pPr marL="0" marR="0" algn="ctr">
                        <a:spcBef>
                          <a:spcPts val="0"/>
                        </a:spcBef>
                        <a:spcAft>
                          <a:spcPts val="0"/>
                        </a:spcAft>
                      </a:pPr>
                      <a:r>
                        <a:rPr lang="en-US" sz="2000">
                          <a:effectLst/>
                        </a:rPr>
                        <a:t>Percentage Price Change</a:t>
                      </a:r>
                      <a:endParaRPr lang="en-US" sz="2000">
                        <a:effectLst/>
                        <a:latin typeface="Tahoma"/>
                        <a:ea typeface="Times New Roman"/>
                      </a:endParaRPr>
                    </a:p>
                  </a:txBody>
                  <a:tcPr marL="68580" marR="68580" marT="0" marB="0"/>
                </a:tc>
                <a:tc>
                  <a:txBody>
                    <a:bodyPr/>
                    <a:lstStyle/>
                    <a:p>
                      <a:pPr marL="0" marR="0" algn="ctr"/>
                      <a:r>
                        <a:rPr lang="en-US" sz="2000" dirty="0">
                          <a:effectLst/>
                        </a:rPr>
                        <a:t>99.526/100 - 1 = -0.47%</a:t>
                      </a:r>
                      <a:endParaRPr lang="en-US" sz="2000" dirty="0">
                        <a:effectLst/>
                        <a:latin typeface="Times New Roman"/>
                        <a:ea typeface="Times New Roman"/>
                      </a:endParaRPr>
                    </a:p>
                  </a:txBody>
                  <a:tcPr marL="68580" marR="68580" marT="0" marB="0"/>
                </a:tc>
              </a:tr>
            </a:tbl>
          </a:graphicData>
        </a:graphic>
      </p:graphicFrame>
      <p:sp>
        <p:nvSpPr>
          <p:cNvPr id="6" name="Content Placeholder 3"/>
          <p:cNvSpPr txBox="1">
            <a:spLocks/>
          </p:cNvSpPr>
          <p:nvPr/>
        </p:nvSpPr>
        <p:spPr>
          <a:xfrm>
            <a:off x="339852" y="1600200"/>
            <a:ext cx="8503920" cy="2819400"/>
          </a:xfrm>
          <a:prstGeom prst="rect">
            <a:avLst/>
          </a:prstGeom>
        </p:spPr>
        <p:txBody>
          <a:bodyPr vert="horz">
            <a:normAutofit fontScale="85000" lnSpcReduction="10000"/>
          </a:bodyPr>
          <a:lst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a:lstStyle>
          <a:p>
            <a:r>
              <a:rPr lang="en-US" dirty="0" smtClean="0"/>
              <a:t>From the first day to the second day, the return on Coca Cola would be (64.5/63.75) – 1 or 1.1765%; the return on Microsoft would be (132.375-125.25) – 1 or -2.126%.  Hence the return on the portfolio would be a simple average of these two returns, or </a:t>
            </a:r>
            <a:r>
              <a:rPr lang="en-US" dirty="0"/>
              <a:t>-0.475%. </a:t>
            </a:r>
            <a:r>
              <a:rPr lang="en-US" dirty="0" smtClean="0"/>
              <a:t>The value of the index, then, is 100(1-0.00475) or 99.525.  This can also be computed by taking the number of shares in each stock and multiplying by the new share prices and adding.</a:t>
            </a:r>
            <a:endParaRPr lang="en-US" dirty="0"/>
          </a:p>
        </p:txBody>
      </p:sp>
    </p:spTree>
    <p:extLst>
      <p:ext uri="{BB962C8B-B14F-4D97-AF65-F5344CB8AC3E}">
        <p14:creationId xmlns:p14="http://schemas.microsoft.com/office/powerpoint/2010/main" val="3502337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Equally Weighted Indices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a:t>On day 2, the same number of shares in each stock would no longer be an equally-weighted portfolio, since the Microsoft shares would be worth 0.3697(132.375) or $48.94, while the Coca-Cola shares would be worth 0.7843(64.5) = $50.59. </a:t>
            </a:r>
            <a:endParaRPr lang="en-US" dirty="0" smtClean="0"/>
          </a:p>
          <a:p>
            <a:r>
              <a:rPr lang="en-US" dirty="0" smtClean="0"/>
              <a:t>Hence </a:t>
            </a:r>
            <a:r>
              <a:rPr lang="en-US" dirty="0"/>
              <a:t>the next index value is computed by taking the simple average of the </a:t>
            </a:r>
            <a:r>
              <a:rPr lang="en-US" b="1" i="1" dirty="0"/>
              <a:t>returns</a:t>
            </a:r>
            <a:r>
              <a:rPr lang="en-US" dirty="0"/>
              <a:t> on the two stocks from day 2 to day 3 and grossing the index by that amount. For example, if Microsoft traded at 133 on day 3 and Coca-Cola at 65, their respective returns would be 0.47% (133/132.375) and 0.78% (65/64.5 - 1</a:t>
            </a:r>
            <a:r>
              <a:rPr lang="en-US" dirty="0" smtClean="0"/>
              <a:t>)</a:t>
            </a:r>
          </a:p>
          <a:p>
            <a:r>
              <a:rPr lang="en-US" dirty="0" smtClean="0"/>
              <a:t>The </a:t>
            </a:r>
            <a:r>
              <a:rPr lang="en-US" dirty="0"/>
              <a:t>simple average is 0.63%, and 99.526(1.0063) = 100.1491, which would be the next index value.</a:t>
            </a:r>
          </a:p>
        </p:txBody>
      </p:sp>
    </p:spTree>
    <p:extLst>
      <p:ext uri="{BB962C8B-B14F-4D97-AF65-F5344CB8AC3E}">
        <p14:creationId xmlns:p14="http://schemas.microsoft.com/office/powerpoint/2010/main" val="3501450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endParaRPr lang="en-US" dirty="0" smtClean="0"/>
          </a:p>
          <a:p>
            <a:r>
              <a:rPr lang="en-US" dirty="0" smtClean="0"/>
              <a:t>What are the different asset classes?</a:t>
            </a:r>
          </a:p>
          <a:p>
            <a:r>
              <a:rPr lang="en-US" dirty="0"/>
              <a:t>Why is it important to separate them by asset class</a:t>
            </a:r>
            <a:r>
              <a:rPr lang="en-US" dirty="0" smtClean="0"/>
              <a:t>?</a:t>
            </a:r>
          </a:p>
          <a:p>
            <a:r>
              <a:rPr lang="en-US" dirty="0" smtClean="0"/>
              <a:t>What distinguishes the various asset classes?</a:t>
            </a:r>
            <a:endParaRPr lang="en-US" dirty="0"/>
          </a:p>
          <a:p>
            <a:r>
              <a:rPr lang="en-US" dirty="0" smtClean="0"/>
              <a:t>Why are indices important and how are they constructed?</a:t>
            </a:r>
          </a:p>
          <a:p>
            <a:endParaRPr lang="en-US" dirty="0"/>
          </a:p>
        </p:txBody>
      </p:sp>
    </p:spTree>
    <p:extLst>
      <p:ext uri="{BB962C8B-B14F-4D97-AF65-F5344CB8AC3E}">
        <p14:creationId xmlns:p14="http://schemas.microsoft.com/office/powerpoint/2010/main" val="11536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Classes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1752" y="1371600"/>
            <a:ext cx="8503920" cy="4727448"/>
          </a:xfrm>
        </p:spPr>
        <p:txBody>
          <a:bodyPr/>
          <a:lstStyle/>
          <a:p>
            <a:r>
              <a:rPr lang="en-US" dirty="0" smtClean="0"/>
              <a:t>Financial Assets can be categorized in different ways:</a:t>
            </a:r>
          </a:p>
          <a:p>
            <a:r>
              <a:rPr lang="en-US" dirty="0" smtClean="0"/>
              <a:t>Criteria </a:t>
            </a:r>
            <a:r>
              <a:rPr lang="en-US" dirty="0"/>
              <a:t>for categorization</a:t>
            </a:r>
          </a:p>
          <a:p>
            <a:pPr lvl="1"/>
            <a:r>
              <a:rPr lang="en-US" dirty="0"/>
              <a:t>Maturity</a:t>
            </a:r>
          </a:p>
          <a:p>
            <a:pPr lvl="1"/>
            <a:r>
              <a:rPr lang="en-US" dirty="0"/>
              <a:t>Liability/equity</a:t>
            </a:r>
          </a:p>
          <a:p>
            <a:pPr lvl="1"/>
            <a:r>
              <a:rPr lang="en-US" dirty="0"/>
              <a:t>Tax Status</a:t>
            </a:r>
          </a:p>
          <a:p>
            <a:pPr lvl="1"/>
            <a:r>
              <a:rPr lang="en-US" dirty="0"/>
              <a:t>Option characteristics</a:t>
            </a:r>
          </a:p>
          <a:p>
            <a:r>
              <a:rPr lang="en-US" dirty="0" smtClean="0"/>
              <a:t>Q: Why </a:t>
            </a:r>
            <a:r>
              <a:rPr lang="en-US" dirty="0"/>
              <a:t>is it important to separate them by asset class?</a:t>
            </a:r>
          </a:p>
          <a:p>
            <a:endParaRPr lang="en-US" dirty="0"/>
          </a:p>
        </p:txBody>
      </p:sp>
    </p:spTree>
    <p:extLst>
      <p:ext uri="{BB962C8B-B14F-4D97-AF65-F5344CB8AC3E}">
        <p14:creationId xmlns:p14="http://schemas.microsoft.com/office/powerpoint/2010/main" val="387270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T-bill Quotations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a:t>T-bills represent promises of the government to the holder to pay a certain amount at a future date, usually within a year. </a:t>
            </a:r>
            <a:endParaRPr lang="en-US" dirty="0" smtClean="0"/>
          </a:p>
          <a:p>
            <a:r>
              <a:rPr lang="en-US" dirty="0" smtClean="0"/>
              <a:t>Investors </a:t>
            </a:r>
            <a:r>
              <a:rPr lang="en-US" dirty="0"/>
              <a:t>buy the bills at a discount from the government from the stated maturity value. The return to the holder is the difference between the stated value received at maturity and the price paid in the beginning.</a:t>
            </a:r>
          </a:p>
          <a:p>
            <a:r>
              <a:rPr lang="en-US" dirty="0"/>
              <a:t>T-bills are usually quoted using the </a:t>
            </a:r>
            <a:r>
              <a:rPr lang="en-US" u="sng" dirty="0"/>
              <a:t>bank discount yield</a:t>
            </a:r>
            <a:r>
              <a:rPr lang="en-US" dirty="0" smtClean="0"/>
              <a:t>.</a:t>
            </a:r>
            <a:br>
              <a:rPr lang="en-US" dirty="0" smtClean="0"/>
            </a:br>
            <a:endParaRPr lang="en-US" dirty="0"/>
          </a:p>
          <a:p>
            <a:r>
              <a:rPr lang="en-US" dirty="0" smtClean="0"/>
              <a:t/>
            </a:r>
            <a:br>
              <a:rPr lang="en-US" dirty="0" smtClean="0"/>
            </a:br>
            <a:r>
              <a:rPr lang="en-US" dirty="0" smtClean="0"/>
              <a:t>where FV </a:t>
            </a:r>
            <a:r>
              <a:rPr lang="en-US" dirty="0"/>
              <a:t>is the face value of the bill, P is the price of the bill, and </a:t>
            </a:r>
            <a:r>
              <a:rPr lang="en-US" i="1" dirty="0"/>
              <a:t>n</a:t>
            </a:r>
            <a:r>
              <a:rPr lang="en-US" dirty="0"/>
              <a:t> is the number of days left to maturity on the bill. This is equal to the number of days left to maturity on the trade day less the one </a:t>
            </a:r>
            <a:r>
              <a:rPr lang="en-US" dirty="0" smtClean="0"/>
              <a:t>business </a:t>
            </a:r>
            <a:r>
              <a:rPr lang="en-US" dirty="0"/>
              <a:t>day allowed for payment, following the skip-day settlement convention.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3810000"/>
            <a:ext cx="142875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13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Index Construction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34672365"/>
              </p:ext>
            </p:extLst>
          </p:nvPr>
        </p:nvGraphicFramePr>
        <p:xfrm>
          <a:off x="457200" y="1676399"/>
          <a:ext cx="8534400" cy="3651339"/>
        </p:xfrm>
        <a:graphic>
          <a:graphicData uri="http://schemas.openxmlformats.org/drawingml/2006/table">
            <a:tbl>
              <a:tblPr>
                <a:tableStyleId>{5C22544A-7EE6-4342-B048-85BDC9FD1C3A}</a:tableStyleId>
              </a:tblPr>
              <a:tblGrid>
                <a:gridCol w="1295400"/>
                <a:gridCol w="1143000"/>
                <a:gridCol w="1524000"/>
                <a:gridCol w="1600200"/>
                <a:gridCol w="1549400"/>
                <a:gridCol w="1422400"/>
              </a:tblGrid>
              <a:tr h="1905001">
                <a:tc>
                  <a:txBody>
                    <a:bodyPr/>
                    <a:lstStyle/>
                    <a:p>
                      <a:pPr algn="l" fontAlgn="ctr"/>
                      <a:r>
                        <a:rPr lang="en-US" sz="2000" u="none" strike="noStrike" dirty="0">
                          <a:effectLst/>
                        </a:rPr>
                        <a:t>Stock</a:t>
                      </a:r>
                      <a:endParaRPr lang="en-US" sz="2000" b="0" i="0" u="none" strike="noStrike" dirty="0">
                        <a:solidFill>
                          <a:srgbClr val="000000"/>
                        </a:solidFill>
                        <a:effectLst/>
                        <a:latin typeface="Times New Roman"/>
                      </a:endParaRPr>
                    </a:p>
                  </a:txBody>
                  <a:tcPr marL="9525" marR="9525" marT="9525" marB="0" anchor="ctr"/>
                </a:tc>
                <a:tc>
                  <a:txBody>
                    <a:bodyPr/>
                    <a:lstStyle/>
                    <a:p>
                      <a:pPr algn="l" fontAlgn="ctr"/>
                      <a:r>
                        <a:rPr lang="en-US" sz="2000" u="none" strike="noStrike" dirty="0">
                          <a:effectLst/>
                        </a:rPr>
                        <a:t>Closing Price (Day 1)</a:t>
                      </a:r>
                      <a:endParaRPr lang="en-US" sz="2000" b="0" i="0" u="none" strike="noStrike" dirty="0">
                        <a:solidFill>
                          <a:srgbClr val="000000"/>
                        </a:solidFill>
                        <a:effectLst/>
                        <a:latin typeface="Times New Roman"/>
                      </a:endParaRPr>
                    </a:p>
                  </a:txBody>
                  <a:tcPr marL="9525" marR="9525" marT="9525" marB="0" anchor="ctr"/>
                </a:tc>
                <a:tc>
                  <a:txBody>
                    <a:bodyPr/>
                    <a:lstStyle/>
                    <a:p>
                      <a:pPr algn="l" fontAlgn="ctr"/>
                      <a:r>
                        <a:rPr lang="en-US" sz="2000" u="none" strike="noStrike" dirty="0">
                          <a:effectLst/>
                        </a:rPr>
                        <a:t>Closing Price (Day 2)</a:t>
                      </a:r>
                      <a:endParaRPr lang="en-US" sz="2000" b="0" i="0" u="none" strike="noStrike" dirty="0">
                        <a:solidFill>
                          <a:srgbClr val="000000"/>
                        </a:solidFill>
                        <a:effectLst/>
                        <a:latin typeface="Times New Roman"/>
                      </a:endParaRPr>
                    </a:p>
                  </a:txBody>
                  <a:tcPr marL="9525" marR="9525" marT="9525" marB="0" anchor="ctr"/>
                </a:tc>
                <a:tc>
                  <a:txBody>
                    <a:bodyPr/>
                    <a:lstStyle/>
                    <a:p>
                      <a:pPr algn="l" fontAlgn="ctr"/>
                      <a:r>
                        <a:rPr lang="en-US" sz="2000" u="none" strike="noStrike" dirty="0">
                          <a:effectLst/>
                        </a:rPr>
                        <a:t>No. of Shares Outstanding (millions)</a:t>
                      </a:r>
                      <a:endParaRPr lang="en-US" sz="2000" b="0" i="0" u="none" strike="noStrike" dirty="0">
                        <a:solidFill>
                          <a:srgbClr val="000000"/>
                        </a:solidFill>
                        <a:effectLst/>
                        <a:latin typeface="Times New Roman"/>
                      </a:endParaRPr>
                    </a:p>
                  </a:txBody>
                  <a:tcPr marL="9525" marR="9525" marT="9525" marB="0" anchor="ctr"/>
                </a:tc>
                <a:tc>
                  <a:txBody>
                    <a:bodyPr/>
                    <a:lstStyle/>
                    <a:p>
                      <a:pPr algn="l" fontAlgn="ctr"/>
                      <a:r>
                        <a:rPr lang="en-US" sz="2000" u="none" strike="noStrike" dirty="0">
                          <a:effectLst/>
                        </a:rPr>
                        <a:t>Value of Outstanding Stock (end of Day 1; billions)</a:t>
                      </a:r>
                      <a:endParaRPr lang="en-US" sz="2000" b="0" i="0" u="none" strike="noStrike" dirty="0">
                        <a:solidFill>
                          <a:srgbClr val="000000"/>
                        </a:solidFill>
                        <a:effectLst/>
                        <a:latin typeface="Times New Roman"/>
                      </a:endParaRPr>
                    </a:p>
                  </a:txBody>
                  <a:tcPr marL="9525" marR="9525" marT="9525" marB="0" anchor="ctr"/>
                </a:tc>
                <a:tc>
                  <a:txBody>
                    <a:bodyPr/>
                    <a:lstStyle/>
                    <a:p>
                      <a:pPr algn="l" fontAlgn="ctr"/>
                      <a:r>
                        <a:rPr lang="en-US" sz="2000" u="none" strike="noStrike" dirty="0">
                          <a:effectLst/>
                        </a:rPr>
                        <a:t>Value of Outstanding Stock (end of Day 2)</a:t>
                      </a:r>
                      <a:endParaRPr lang="en-US" sz="2000" b="0" i="0" u="none" strike="noStrike" dirty="0">
                        <a:solidFill>
                          <a:srgbClr val="000000"/>
                        </a:solidFill>
                        <a:effectLst/>
                        <a:latin typeface="Times New Roman"/>
                      </a:endParaRPr>
                    </a:p>
                  </a:txBody>
                  <a:tcPr marL="9525" marR="9525" marT="9525" marB="0" anchor="ctr"/>
                </a:tc>
              </a:tr>
              <a:tr h="873169">
                <a:tc>
                  <a:txBody>
                    <a:bodyPr/>
                    <a:lstStyle/>
                    <a:p>
                      <a:pPr algn="l" fontAlgn="ctr"/>
                      <a:r>
                        <a:rPr lang="en-US" sz="2000" u="none" strike="noStrike">
                          <a:effectLst/>
                        </a:rPr>
                        <a:t>Coca Cola</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a:effectLst/>
                        </a:rPr>
                        <a:t>63.75</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a:effectLst/>
                        </a:rPr>
                        <a:t>64.5</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a:effectLst/>
                        </a:rPr>
                        <a:t>2480</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a:effectLst/>
                        </a:rPr>
                        <a:t>158.1</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159.96</a:t>
                      </a:r>
                      <a:endParaRPr lang="en-US" sz="2000" b="0" i="0" u="none" strike="noStrike" dirty="0">
                        <a:solidFill>
                          <a:srgbClr val="000000"/>
                        </a:solidFill>
                        <a:effectLst/>
                        <a:latin typeface="Times New Roman"/>
                      </a:endParaRPr>
                    </a:p>
                  </a:txBody>
                  <a:tcPr marL="9525" marR="9525" marT="9525" marB="0" anchor="ctr"/>
                </a:tc>
              </a:tr>
              <a:tr h="873169">
                <a:tc>
                  <a:txBody>
                    <a:bodyPr/>
                    <a:lstStyle/>
                    <a:p>
                      <a:pPr algn="l" fontAlgn="ctr"/>
                      <a:r>
                        <a:rPr lang="en-US" sz="2000" u="none" strike="noStrike">
                          <a:effectLst/>
                        </a:rPr>
                        <a:t>Microsoft</a:t>
                      </a:r>
                      <a:endParaRPr lang="en-US" sz="2000" b="0" i="0" u="none" strike="noStrike">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135.25</a:t>
                      </a:r>
                      <a:endParaRPr lang="en-US" sz="2000" b="0" i="0"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132.375</a:t>
                      </a:r>
                      <a:endParaRPr lang="en-US" sz="2000" b="0" i="0"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1198</a:t>
                      </a:r>
                      <a:endParaRPr lang="en-US" sz="2000" b="0" i="0"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162.03</a:t>
                      </a:r>
                      <a:endParaRPr lang="en-US" sz="2000" b="0" i="0"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effectLst/>
                        </a:rPr>
                        <a:t>158.585</a:t>
                      </a:r>
                      <a:endParaRPr lang="en-US" sz="2000" b="0" i="0" u="none" strike="noStrike" dirty="0">
                        <a:solidFill>
                          <a:srgbClr val="00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249722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 Jones Index</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p:txBody>
          <a:bodyPr/>
          <a:lstStyle/>
          <a:p>
            <a:r>
              <a:rPr lang="en-US" dirty="0"/>
              <a:t>The Dow, which represents 30 large "blue-chip" corporations, was originally computed as the simple average of the prices of the stocks in the index. </a:t>
            </a:r>
            <a:endParaRPr lang="en-US" dirty="0" smtClean="0"/>
          </a:p>
          <a:p>
            <a:r>
              <a:rPr lang="en-US" dirty="0" smtClean="0"/>
              <a:t>However</a:t>
            </a:r>
            <a:r>
              <a:rPr lang="en-US" dirty="0"/>
              <a:t>, to ensure that the average did not change when there was a stock split, there were some adjustments to the weights, and hence to the divisor. </a:t>
            </a:r>
            <a:endParaRPr lang="en-US" dirty="0" smtClean="0"/>
          </a:p>
          <a:p>
            <a:r>
              <a:rPr lang="en-US" dirty="0" smtClean="0"/>
              <a:t>The </a:t>
            </a:r>
            <a:r>
              <a:rPr lang="en-US" dirty="0"/>
              <a:t>percentage change in the Dow measures the return on a portfolio that holds one share in each stock. The amount of money invested in each stock is equal to the price of that stock.</a:t>
            </a:r>
          </a:p>
        </p:txBody>
      </p:sp>
    </p:spTree>
    <p:extLst>
      <p:ext uri="{BB962C8B-B14F-4D97-AF65-F5344CB8AC3E}">
        <p14:creationId xmlns:p14="http://schemas.microsoft.com/office/powerpoint/2010/main" val="28863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 Jones Index</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152400" y="3810000"/>
            <a:ext cx="8839200" cy="2667000"/>
          </a:xfrm>
        </p:spPr>
        <p:txBody>
          <a:bodyPr>
            <a:normAutofit fontScale="77500" lnSpcReduction="20000"/>
          </a:bodyPr>
          <a:lstStyle/>
          <a:p>
            <a:r>
              <a:rPr lang="en-US" dirty="0"/>
              <a:t>If Coca Cola splits as of the end of day 2, then we need to adjust the divisor (currently 2), so that the value of the index does not change. </a:t>
            </a:r>
            <a:endParaRPr lang="en-US" dirty="0" smtClean="0"/>
          </a:p>
          <a:p>
            <a:r>
              <a:rPr lang="en-US" dirty="0" smtClean="0"/>
              <a:t>This </a:t>
            </a:r>
            <a:r>
              <a:rPr lang="en-US" dirty="0"/>
              <a:t>is necessary, if we presume that the stock split has not affected the "level" of the market. </a:t>
            </a:r>
            <a:endParaRPr lang="en-US" dirty="0" smtClean="0"/>
          </a:p>
          <a:p>
            <a:r>
              <a:rPr lang="en-US" dirty="0" smtClean="0"/>
              <a:t>Assuming </a:t>
            </a:r>
            <a:r>
              <a:rPr lang="en-US" dirty="0"/>
              <a:t>that the split simply halved the price of Coca Cola’s stock, the new divisor, D, must satisfy the equation (32.25+132.375)/D = 98.4375; i.e. D = 1.67238. </a:t>
            </a:r>
            <a:endParaRPr lang="en-US" dirty="0" smtClean="0"/>
          </a:p>
          <a:p>
            <a:r>
              <a:rPr lang="en-US" dirty="0" smtClean="0"/>
              <a:t>Changes in the Dow Jones Index do not represent changes in the value of any portfolio.</a:t>
            </a:r>
          </a:p>
        </p:txBody>
      </p:sp>
      <p:graphicFrame>
        <p:nvGraphicFramePr>
          <p:cNvPr id="5" name="Table 4"/>
          <p:cNvGraphicFramePr>
            <a:graphicFrameLocks noGrp="1"/>
          </p:cNvGraphicFramePr>
          <p:nvPr>
            <p:extLst>
              <p:ext uri="{D42A27DB-BD31-4B8C-83A1-F6EECF244321}">
                <p14:modId xmlns:p14="http://schemas.microsoft.com/office/powerpoint/2010/main" val="3032455307"/>
              </p:ext>
            </p:extLst>
          </p:nvPr>
        </p:nvGraphicFramePr>
        <p:xfrm>
          <a:off x="1524000" y="1524000"/>
          <a:ext cx="6624960" cy="2133600"/>
        </p:xfrm>
        <a:graphic>
          <a:graphicData uri="http://schemas.openxmlformats.org/drawingml/2006/table">
            <a:tbl>
              <a:tblPr firstRow="1" firstCol="1" bandRow="1">
                <a:tableStyleId>{5C22544A-7EE6-4342-B048-85BDC9FD1C3A}</a:tableStyleId>
              </a:tblPr>
              <a:tblGrid>
                <a:gridCol w="3312480"/>
                <a:gridCol w="3312480"/>
              </a:tblGrid>
              <a:tr h="711200">
                <a:tc>
                  <a:txBody>
                    <a:bodyPr/>
                    <a:lstStyle/>
                    <a:p>
                      <a:pPr marL="0" marR="0" algn="ctr">
                        <a:spcBef>
                          <a:spcPts val="0"/>
                        </a:spcBef>
                        <a:spcAft>
                          <a:spcPts val="0"/>
                        </a:spcAft>
                      </a:pPr>
                      <a:r>
                        <a:rPr lang="en-US" sz="2000" dirty="0">
                          <a:effectLst/>
                        </a:rPr>
                        <a:t>Index value: Day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(63.75+135.25)/2 = 99.5 </a:t>
                      </a:r>
                      <a:endParaRPr lang="en-US" sz="2000" dirty="0">
                        <a:effectLst/>
                        <a:latin typeface="Times New Roman"/>
                        <a:ea typeface="Times New Roman"/>
                      </a:endParaRPr>
                    </a:p>
                  </a:txBody>
                  <a:tcPr marL="68580" marR="68580" marT="0" marB="0"/>
                </a:tc>
              </a:tr>
              <a:tr h="711200">
                <a:tc>
                  <a:txBody>
                    <a:bodyPr/>
                    <a:lstStyle/>
                    <a:p>
                      <a:pPr marL="0" marR="0" algn="ctr">
                        <a:spcBef>
                          <a:spcPts val="0"/>
                        </a:spcBef>
                        <a:spcAft>
                          <a:spcPts val="0"/>
                        </a:spcAft>
                      </a:pPr>
                      <a:r>
                        <a:rPr lang="en-US" sz="2000">
                          <a:effectLst/>
                        </a:rPr>
                        <a:t>Index value: Day 2</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(64.5+132.375)/2 = 98.4375 </a:t>
                      </a:r>
                      <a:endParaRPr lang="en-US" sz="2000" dirty="0">
                        <a:effectLst/>
                        <a:latin typeface="Times New Roman"/>
                        <a:ea typeface="Times New Roman"/>
                      </a:endParaRPr>
                    </a:p>
                  </a:txBody>
                  <a:tcPr marL="68580" marR="68580" marT="0" marB="0"/>
                </a:tc>
              </a:tr>
              <a:tr h="711200">
                <a:tc>
                  <a:txBody>
                    <a:bodyPr/>
                    <a:lstStyle/>
                    <a:p>
                      <a:pPr marL="0" marR="0" algn="ctr">
                        <a:spcBef>
                          <a:spcPts val="0"/>
                        </a:spcBef>
                        <a:spcAft>
                          <a:spcPts val="0"/>
                        </a:spcAft>
                      </a:pPr>
                      <a:r>
                        <a:rPr lang="en-US" sz="2000">
                          <a:effectLst/>
                        </a:rPr>
                        <a:t>Percentage Price Change</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98.4375/99.5 - 1 = -1.07%</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2391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S&amp;P 500 Index</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295400"/>
            <a:ext cx="8503920" cy="2514600"/>
          </a:xfrm>
        </p:spPr>
        <p:txBody>
          <a:bodyPr>
            <a:normAutofit lnSpcReduction="10000"/>
          </a:bodyPr>
          <a:lstStyle/>
          <a:p>
            <a:r>
              <a:rPr lang="en-US" dirty="0"/>
              <a:t>Represents a broad-based index of 500 stocks. </a:t>
            </a:r>
            <a:endParaRPr lang="en-US" dirty="0" smtClean="0"/>
          </a:p>
          <a:p>
            <a:r>
              <a:rPr lang="en-US" dirty="0" smtClean="0"/>
              <a:t>The </a:t>
            </a:r>
            <a:r>
              <a:rPr lang="en-US" dirty="0"/>
              <a:t>Index is effectively the total market value of all the stocks in the index on each day. </a:t>
            </a:r>
            <a:endParaRPr lang="en-US" dirty="0" smtClean="0"/>
          </a:p>
          <a:p>
            <a:r>
              <a:rPr lang="en-US" dirty="0" smtClean="0"/>
              <a:t>Measures </a:t>
            </a:r>
            <a:r>
              <a:rPr lang="en-US" dirty="0"/>
              <a:t>the return on a portfolio that invests an amount in each stock proportional to the market value of the outstanding shares.</a:t>
            </a:r>
          </a:p>
        </p:txBody>
      </p:sp>
      <p:graphicFrame>
        <p:nvGraphicFramePr>
          <p:cNvPr id="5" name="Table 4"/>
          <p:cNvGraphicFramePr>
            <a:graphicFrameLocks noGrp="1"/>
          </p:cNvGraphicFramePr>
          <p:nvPr>
            <p:extLst>
              <p:ext uri="{D42A27DB-BD31-4B8C-83A1-F6EECF244321}">
                <p14:modId xmlns:p14="http://schemas.microsoft.com/office/powerpoint/2010/main" val="1022869217"/>
              </p:ext>
            </p:extLst>
          </p:nvPr>
        </p:nvGraphicFramePr>
        <p:xfrm>
          <a:off x="990600" y="4191000"/>
          <a:ext cx="7162800" cy="1905000"/>
        </p:xfrm>
        <a:graphic>
          <a:graphicData uri="http://schemas.openxmlformats.org/drawingml/2006/table">
            <a:tbl>
              <a:tblPr/>
              <a:tblGrid>
                <a:gridCol w="2363724"/>
                <a:gridCol w="4799076"/>
              </a:tblGrid>
              <a:tr h="505408">
                <a:tc>
                  <a:txBody>
                    <a:bodyPr/>
                    <a:lstStyle/>
                    <a:p>
                      <a:pPr algn="ctr"/>
                      <a:r>
                        <a:rPr lang="en-US" sz="2000" dirty="0"/>
                        <a:t>Index value: Day 1</a:t>
                      </a:r>
                    </a:p>
                  </a:txBody>
                  <a:tcPr>
                    <a:lnL>
                      <a:noFill/>
                    </a:lnL>
                    <a:lnR>
                      <a:noFill/>
                    </a:lnR>
                    <a:lnT>
                      <a:noFill/>
                    </a:lnT>
                    <a:lnB>
                      <a:noFill/>
                    </a:lnB>
                  </a:tcPr>
                </a:tc>
                <a:tc>
                  <a:txBody>
                    <a:bodyPr/>
                    <a:lstStyle/>
                    <a:p>
                      <a:r>
                        <a:rPr lang="en-US" sz="2000" dirty="0"/>
                        <a:t>158.1+162.03 = 320.13</a:t>
                      </a:r>
                    </a:p>
                  </a:txBody>
                  <a:tcPr>
                    <a:lnL>
                      <a:noFill/>
                    </a:lnL>
                    <a:lnR>
                      <a:noFill/>
                    </a:lnR>
                    <a:lnT>
                      <a:noFill/>
                    </a:lnT>
                    <a:lnB>
                      <a:noFill/>
                    </a:lnB>
                  </a:tcPr>
                </a:tc>
              </a:tr>
              <a:tr h="505408">
                <a:tc>
                  <a:txBody>
                    <a:bodyPr/>
                    <a:lstStyle/>
                    <a:p>
                      <a:pPr algn="ctr"/>
                      <a:r>
                        <a:rPr lang="en-US" sz="2000"/>
                        <a:t>Index value: Day 2</a:t>
                      </a:r>
                    </a:p>
                  </a:txBody>
                  <a:tcPr>
                    <a:lnL>
                      <a:noFill/>
                    </a:lnL>
                    <a:lnR>
                      <a:noFill/>
                    </a:lnR>
                    <a:lnT>
                      <a:noFill/>
                    </a:lnT>
                    <a:lnB>
                      <a:noFill/>
                    </a:lnB>
                  </a:tcPr>
                </a:tc>
                <a:tc>
                  <a:txBody>
                    <a:bodyPr/>
                    <a:lstStyle/>
                    <a:p>
                      <a:r>
                        <a:rPr lang="en-US" sz="2000" dirty="0"/>
                        <a:t>159.96+158.585 = 318.545</a:t>
                      </a:r>
                    </a:p>
                  </a:txBody>
                  <a:tcPr>
                    <a:lnL>
                      <a:noFill/>
                    </a:lnL>
                    <a:lnR>
                      <a:noFill/>
                    </a:lnR>
                    <a:lnT>
                      <a:noFill/>
                    </a:lnT>
                    <a:lnB>
                      <a:noFill/>
                    </a:lnB>
                  </a:tcPr>
                </a:tc>
              </a:tr>
              <a:tr h="894184">
                <a:tc>
                  <a:txBody>
                    <a:bodyPr/>
                    <a:lstStyle/>
                    <a:p>
                      <a:pPr algn="ctr"/>
                      <a:r>
                        <a:rPr lang="en-US" sz="2000"/>
                        <a:t>Percentage Price Change</a:t>
                      </a:r>
                    </a:p>
                  </a:txBody>
                  <a:tcPr>
                    <a:lnL>
                      <a:noFill/>
                    </a:lnL>
                    <a:lnR>
                      <a:noFill/>
                    </a:lnR>
                    <a:lnT>
                      <a:noFill/>
                    </a:lnT>
                    <a:lnB>
                      <a:noFill/>
                    </a:lnB>
                  </a:tcPr>
                </a:tc>
                <a:tc>
                  <a:txBody>
                    <a:bodyPr/>
                    <a:lstStyle/>
                    <a:p>
                      <a:r>
                        <a:rPr lang="en-US" sz="2000" dirty="0"/>
                        <a:t>318.545/320.13 = -0.495%</a:t>
                      </a:r>
                    </a:p>
                  </a:txBody>
                  <a:tcPr>
                    <a:lnL>
                      <a:noFill/>
                    </a:lnL>
                    <a:lnR>
                      <a:noFill/>
                    </a:lnR>
                    <a:lnT>
                      <a:noFill/>
                    </a:lnT>
                    <a:lnB>
                      <a:noFill/>
                    </a:lnB>
                  </a:tcPr>
                </a:tc>
              </a:tr>
            </a:tbl>
          </a:graphicData>
        </a:graphic>
      </p:graphicFrame>
    </p:spTree>
    <p:extLst>
      <p:ext uri="{BB962C8B-B14F-4D97-AF65-F5344CB8AC3E}">
        <p14:creationId xmlns:p14="http://schemas.microsoft.com/office/powerpoint/2010/main" val="95086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Equally Weighted Indices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lstStyle/>
          <a:p>
            <a:r>
              <a:rPr lang="en-US" dirty="0"/>
              <a:t>Measures the value of a portfolio that invests an equal amount in each stock at each point in time. </a:t>
            </a:r>
            <a:endParaRPr lang="en-US" dirty="0" smtClean="0"/>
          </a:p>
          <a:p>
            <a:r>
              <a:rPr lang="en-US" dirty="0" smtClean="0"/>
              <a:t>The </a:t>
            </a:r>
            <a:r>
              <a:rPr lang="en-US" dirty="0"/>
              <a:t>percentage change in the index does not correspond to the return on any buy-and-hold portfolio. </a:t>
            </a:r>
            <a:endParaRPr lang="en-US" dirty="0" smtClean="0"/>
          </a:p>
          <a:p>
            <a:r>
              <a:rPr lang="en-US" dirty="0" smtClean="0"/>
              <a:t>For </a:t>
            </a:r>
            <a:r>
              <a:rPr lang="en-US" dirty="0"/>
              <a:t>example, on day 1, to achieve the goal of investing an equal number of dollars in each stock, if we were to invest $50 in each stock, we would have to buy 50/63.75 = 0.7843 units of stock 1 and 50/135.25 = 0.3697 units of stock 2. </a:t>
            </a:r>
          </a:p>
        </p:txBody>
      </p:sp>
    </p:spTree>
    <p:extLst>
      <p:ext uri="{BB962C8B-B14F-4D97-AF65-F5344CB8AC3E}">
        <p14:creationId xmlns:p14="http://schemas.microsoft.com/office/powerpoint/2010/main" val="4176759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930</Words>
  <Application>Microsoft Office PowerPoint</Application>
  <PresentationFormat>On-screen Show (4:3)</PresentationFormat>
  <Paragraphs>99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Process diagram</vt:lpstr>
      <vt:lpstr>Asset Classes and Financial Instruments</vt:lpstr>
      <vt:lpstr>Learning Goals</vt:lpstr>
      <vt:lpstr>Asset Classes</vt:lpstr>
      <vt:lpstr>T-bill Quotations</vt:lpstr>
      <vt:lpstr>Data for Index Construction</vt:lpstr>
      <vt:lpstr>Dow Jones Index</vt:lpstr>
      <vt:lpstr>Dow Jones Index</vt:lpstr>
      <vt:lpstr>S&amp;P 500 Index</vt:lpstr>
      <vt:lpstr>Equally Weighted Indices</vt:lpstr>
      <vt:lpstr>Equally Weighted Indices</vt:lpstr>
      <vt:lpstr>Equally Weighted Indices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2011-09-12T21:04:41Z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