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261" r:id="rId2"/>
    <p:sldId id="262" r:id="rId3"/>
    <p:sldId id="263" r:id="rId4"/>
    <p:sldId id="264" r:id="rId5"/>
    <p:sldId id="265" r:id="rId6"/>
    <p:sldId id="266" r:id="rId7"/>
    <p:sldId id="267" r:id="rId8"/>
    <p:sldId id="268" r:id="rId9"/>
    <p:sldId id="269" r:id="rId10"/>
    <p:sldId id="270" r:id="rId11"/>
    <p:sldId id="271" r:id="rId12"/>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660"/>
  </p:normalViewPr>
  <p:slideViewPr>
    <p:cSldViewPr>
      <p:cViewPr>
        <p:scale>
          <a:sx n="100" d="100"/>
          <a:sy n="100" d="100"/>
        </p:scale>
        <p:origin x="-37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10/27/2011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10/27/2011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1569057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extLst>
      <p:ext uri="{BB962C8B-B14F-4D97-AF65-F5344CB8AC3E}">
        <p14:creationId xmlns:p14="http://schemas.microsoft.com/office/powerpoint/2010/main" val="82576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23100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extLst>
      <p:ext uri="{BB962C8B-B14F-4D97-AF65-F5344CB8AC3E}">
        <p14:creationId xmlns:p14="http://schemas.microsoft.com/office/powerpoint/2010/main" val="3212964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4114912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1069581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2921553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extLst>
      <p:ext uri="{BB962C8B-B14F-4D97-AF65-F5344CB8AC3E}">
        <p14:creationId xmlns:p14="http://schemas.microsoft.com/office/powerpoint/2010/main" val="1270117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471136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2702143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077200" cy="1143000"/>
          </a:xfrm>
          <a:noFill/>
          <a:ln/>
        </p:spPr>
        <p:txBody>
          <a:bodyPr lIns="90487" tIns="44450" rIns="90487" bIns="44450">
            <a:normAutofit fontScale="90000"/>
          </a:bodyPr>
          <a:lstStyle/>
          <a:p>
            <a:r>
              <a:rPr lang="en-US" dirty="0" smtClean="0"/>
              <a:t>Mutual Funds and Other Investment Companies</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ETFs </a:t>
            </a:r>
            <a:r>
              <a:rPr lang="en-US" dirty="0" err="1" smtClean="0"/>
              <a:t>vs</a:t>
            </a:r>
            <a:r>
              <a:rPr lang="en-US" dirty="0" smtClean="0"/>
              <a:t> MFs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301752" y="1295400"/>
            <a:ext cx="8503920" cy="5257800"/>
          </a:xfrm>
        </p:spPr>
        <p:txBody>
          <a:bodyPr>
            <a:normAutofit fontScale="77500" lnSpcReduction="20000"/>
          </a:bodyPr>
          <a:lstStyle/>
          <a:p>
            <a:r>
              <a:rPr lang="en-US" dirty="0" smtClean="0"/>
              <a:t>An ETF allows investors to trade during the day, while an investor in an open-ended mutual fund (MF) can only buy or sell at the end-of-day price.</a:t>
            </a:r>
          </a:p>
          <a:p>
            <a:r>
              <a:rPr lang="en-US" dirty="0" smtClean="0"/>
              <a:t>ETF investors have relatively high transactions costs (brokerage fees) because their trades are likely to be small.  In a MF, the fund does the trading and can do it more cheaply.</a:t>
            </a:r>
          </a:p>
          <a:p>
            <a:r>
              <a:rPr lang="en-US" dirty="0" smtClean="0"/>
              <a:t>However, since an MF has to trade large amounts, market impact costs could be high; ETF trades don’t have this problem.  However, an investor disinvesting from an MF doesn’t bear this cost because s/he gets the NAV.  In other words, a MF investor buys illiquidity insurance, which is spread out among all the MF investors.  </a:t>
            </a:r>
          </a:p>
          <a:p>
            <a:r>
              <a:rPr lang="en-US" dirty="0" smtClean="0"/>
              <a:t>However this insurance is not valuable for the long-term investor who only trades infrequently.  Hence, in equilibrium, MFs may have short-term investors, while ETFs may have long-term investors.</a:t>
            </a:r>
          </a:p>
          <a:p>
            <a:r>
              <a:rPr lang="en-US" dirty="0" smtClean="0"/>
              <a:t>On the other hand, investors who believe they have above-average proficiency in short-term market timing would want to use ETFs.  (The evidence suggests that most such investors have incorrect beliefs.)</a:t>
            </a:r>
            <a:endParaRPr lang="en-US" dirty="0"/>
          </a:p>
        </p:txBody>
      </p:sp>
    </p:spTree>
    <p:extLst>
      <p:ext uri="{BB962C8B-B14F-4D97-AF65-F5344CB8AC3E}">
        <p14:creationId xmlns:p14="http://schemas.microsoft.com/office/powerpoint/2010/main" val="1296049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ETFs </a:t>
            </a:r>
            <a:r>
              <a:rPr lang="en-US" dirty="0" err="1" smtClean="0"/>
              <a:t>vs</a:t>
            </a:r>
            <a:r>
              <a:rPr lang="en-US" dirty="0" smtClean="0"/>
              <a:t> MFs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p:txBody>
          <a:bodyPr/>
          <a:lstStyle/>
          <a:p>
            <a:r>
              <a:rPr lang="en-US" dirty="0" smtClean="0"/>
              <a:t>According to an Economist article (Jan 2010), the average expense ratio for ETFs was 0.31% at the end of 2009, while it was about 0.78 for index-tracking MFs.</a:t>
            </a:r>
            <a:endParaRPr lang="en-US" dirty="0"/>
          </a:p>
        </p:txBody>
      </p:sp>
    </p:spTree>
    <p:extLst>
      <p:ext uri="{BB962C8B-B14F-4D97-AF65-F5344CB8AC3E}">
        <p14:creationId xmlns:p14="http://schemas.microsoft.com/office/powerpoint/2010/main" val="53288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lstStyle/>
          <a:p>
            <a:endParaRPr lang="en-US" dirty="0" smtClean="0"/>
          </a:p>
          <a:p>
            <a:r>
              <a:rPr lang="en-US" dirty="0" smtClean="0"/>
              <a:t>What are investment companies?</a:t>
            </a:r>
          </a:p>
          <a:p>
            <a:r>
              <a:rPr lang="en-US" dirty="0" smtClean="0"/>
              <a:t>What are the different kinds of investment companies?</a:t>
            </a:r>
          </a:p>
          <a:p>
            <a:r>
              <a:rPr lang="en-US" dirty="0" smtClean="0"/>
              <a:t>What are the different kinds of mutual funds?</a:t>
            </a:r>
            <a:endParaRPr lang="en-US" dirty="0"/>
          </a:p>
          <a:p>
            <a:r>
              <a:rPr lang="en-US" dirty="0" smtClean="0"/>
              <a:t>How are they sold?</a:t>
            </a:r>
          </a:p>
          <a:p>
            <a:r>
              <a:rPr lang="en-US" dirty="0" smtClean="0"/>
              <a:t>What are exchange-traded funds?</a:t>
            </a:r>
          </a:p>
          <a:p>
            <a:endParaRPr lang="en-US" dirty="0"/>
          </a:p>
        </p:txBody>
      </p:sp>
    </p:spTree>
    <p:extLst>
      <p:ext uri="{BB962C8B-B14F-4D97-AF65-F5344CB8AC3E}">
        <p14:creationId xmlns:p14="http://schemas.microsoft.com/office/powerpoint/2010/main" val="115361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Investment Companies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p:txBody>
          <a:bodyPr/>
          <a:lstStyle/>
          <a:p>
            <a:pPr lvl="0"/>
            <a:endParaRPr lang="en-US" dirty="0" smtClean="0"/>
          </a:p>
          <a:p>
            <a:pPr lvl="0"/>
            <a:r>
              <a:rPr lang="en-US" dirty="0" smtClean="0"/>
              <a:t>Record </a:t>
            </a:r>
            <a:r>
              <a:rPr lang="en-US" dirty="0"/>
              <a:t>keeping and administration</a:t>
            </a:r>
          </a:p>
          <a:p>
            <a:pPr lvl="0"/>
            <a:r>
              <a:rPr lang="en-US" dirty="0"/>
              <a:t>Diversification and divisibility</a:t>
            </a:r>
          </a:p>
          <a:p>
            <a:pPr lvl="0"/>
            <a:r>
              <a:rPr lang="en-US" dirty="0"/>
              <a:t>Professional </a:t>
            </a:r>
            <a:r>
              <a:rPr lang="en-US" dirty="0" smtClean="0"/>
              <a:t>management</a:t>
            </a:r>
          </a:p>
          <a:p>
            <a:pPr lvl="1"/>
            <a:r>
              <a:rPr lang="en-US" dirty="0" smtClean="0"/>
              <a:t>Active </a:t>
            </a:r>
            <a:r>
              <a:rPr lang="en-US" dirty="0"/>
              <a:t>portfolio </a:t>
            </a:r>
            <a:r>
              <a:rPr lang="en-US" dirty="0" smtClean="0"/>
              <a:t>management</a:t>
            </a:r>
          </a:p>
          <a:p>
            <a:pPr lvl="1"/>
            <a:r>
              <a:rPr lang="en-US" dirty="0" smtClean="0"/>
              <a:t>Tax minimization</a:t>
            </a:r>
            <a:endParaRPr lang="en-US" dirty="0"/>
          </a:p>
          <a:p>
            <a:pPr lvl="0"/>
            <a:r>
              <a:rPr lang="en-US" dirty="0"/>
              <a:t>Lower transaction costs</a:t>
            </a:r>
          </a:p>
          <a:p>
            <a:pPr marL="0" indent="0">
              <a:buNone/>
            </a:pPr>
            <a:endParaRPr lang="en-US" dirty="0"/>
          </a:p>
        </p:txBody>
      </p:sp>
    </p:spTree>
    <p:extLst>
      <p:ext uri="{BB962C8B-B14F-4D97-AF65-F5344CB8AC3E}">
        <p14:creationId xmlns:p14="http://schemas.microsoft.com/office/powerpoint/2010/main" val="42884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Investment </a:t>
            </a:r>
            <a:r>
              <a:rPr lang="en-US" dirty="0" smtClean="0"/>
              <a:t>Companies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1752" y="1295400"/>
            <a:ext cx="8503920" cy="5029200"/>
          </a:xfrm>
        </p:spPr>
        <p:txBody>
          <a:bodyPr>
            <a:normAutofit fontScale="92500" lnSpcReduction="20000"/>
          </a:bodyPr>
          <a:lstStyle/>
          <a:p>
            <a:pPr lvl="0"/>
            <a:r>
              <a:rPr lang="en-US" sz="2800" dirty="0"/>
              <a:t>Unit Investment </a:t>
            </a:r>
            <a:r>
              <a:rPr lang="en-US" sz="2800" dirty="0" smtClean="0"/>
              <a:t>Trusts</a:t>
            </a:r>
          </a:p>
          <a:p>
            <a:pPr lvl="1"/>
            <a:r>
              <a:rPr lang="en-US" sz="2300" dirty="0" smtClean="0"/>
              <a:t>Closed-end Mutual Funds where there is no trading in the underlying assets</a:t>
            </a:r>
            <a:endParaRPr lang="en-US" sz="2300" dirty="0"/>
          </a:p>
          <a:p>
            <a:pPr lvl="0"/>
            <a:r>
              <a:rPr lang="en-US" sz="2800" dirty="0"/>
              <a:t>Managed Investment Companies</a:t>
            </a:r>
          </a:p>
          <a:p>
            <a:pPr lvl="1"/>
            <a:r>
              <a:rPr lang="en-US" sz="2400" dirty="0"/>
              <a:t>Open-end funds (mutual funds)</a:t>
            </a:r>
          </a:p>
          <a:p>
            <a:pPr lvl="1"/>
            <a:r>
              <a:rPr lang="en-US" sz="2400" dirty="0"/>
              <a:t>Closed-end funds</a:t>
            </a:r>
          </a:p>
          <a:p>
            <a:pPr lvl="0"/>
            <a:r>
              <a:rPr lang="en-US" sz="2800" dirty="0"/>
              <a:t>Commingled </a:t>
            </a:r>
            <a:r>
              <a:rPr lang="en-US" sz="2800" dirty="0" smtClean="0"/>
              <a:t>funds</a:t>
            </a:r>
          </a:p>
          <a:p>
            <a:pPr lvl="1"/>
            <a:r>
              <a:rPr lang="en-US" sz="2300" dirty="0" smtClean="0"/>
              <a:t>These are similar to mutual funds, but they are not open to all investors and hence have less regulation and disclosure</a:t>
            </a:r>
            <a:endParaRPr lang="en-US" sz="2300" dirty="0"/>
          </a:p>
          <a:p>
            <a:pPr lvl="0"/>
            <a:r>
              <a:rPr lang="en-US" sz="2800" dirty="0" smtClean="0"/>
              <a:t>REITs</a:t>
            </a:r>
          </a:p>
          <a:p>
            <a:pPr lvl="1"/>
            <a:r>
              <a:rPr lang="en-US" sz="2300" dirty="0" smtClean="0"/>
              <a:t>Corporate entities investing in real estate that pay out 90% of their income; in return they don’t have to pay corporate taxes</a:t>
            </a:r>
            <a:endParaRPr lang="en-US" sz="2300" dirty="0"/>
          </a:p>
          <a:p>
            <a:pPr lvl="0"/>
            <a:r>
              <a:rPr lang="en-US" sz="2800" dirty="0"/>
              <a:t>Hedge </a:t>
            </a:r>
            <a:r>
              <a:rPr lang="en-US" sz="2800" dirty="0" smtClean="0"/>
              <a:t>funds</a:t>
            </a:r>
          </a:p>
          <a:p>
            <a:pPr lvl="1"/>
            <a:r>
              <a:rPr lang="en-US" sz="2300" dirty="0" smtClean="0"/>
              <a:t>Mutual funds that are structured as private partnerships and have minimal SEC regulation</a:t>
            </a:r>
            <a:endParaRPr lang="en-US" sz="2300" dirty="0"/>
          </a:p>
          <a:p>
            <a:endParaRPr lang="en-US" dirty="0"/>
          </a:p>
        </p:txBody>
      </p:sp>
    </p:spTree>
    <p:extLst>
      <p:ext uri="{BB962C8B-B14F-4D97-AF65-F5344CB8AC3E}">
        <p14:creationId xmlns:p14="http://schemas.microsoft.com/office/powerpoint/2010/main" val="326209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Mutual Funds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a:xfrm>
            <a:off x="301752" y="1447800"/>
            <a:ext cx="8503920" cy="4953000"/>
          </a:xfrm>
        </p:spPr>
        <p:txBody>
          <a:bodyPr>
            <a:normAutofit fontScale="92500" lnSpcReduction="10000"/>
          </a:bodyPr>
          <a:lstStyle/>
          <a:p>
            <a:pPr lvl="0"/>
            <a:r>
              <a:rPr lang="en-US" dirty="0"/>
              <a:t>Money Market Funds</a:t>
            </a:r>
          </a:p>
          <a:p>
            <a:pPr lvl="0"/>
            <a:r>
              <a:rPr lang="en-US" dirty="0"/>
              <a:t>Equity Funds</a:t>
            </a:r>
          </a:p>
          <a:p>
            <a:pPr lvl="0"/>
            <a:r>
              <a:rPr lang="en-US" dirty="0"/>
              <a:t>Sector </a:t>
            </a:r>
            <a:r>
              <a:rPr lang="en-US" dirty="0" smtClean="0"/>
              <a:t>Funds</a:t>
            </a:r>
          </a:p>
          <a:p>
            <a:pPr lvl="1"/>
            <a:r>
              <a:rPr lang="en-US" dirty="0" smtClean="0"/>
              <a:t>Concentrate on a particular sector</a:t>
            </a:r>
            <a:endParaRPr lang="en-US" dirty="0"/>
          </a:p>
          <a:p>
            <a:pPr lvl="0"/>
            <a:r>
              <a:rPr lang="en-US" dirty="0"/>
              <a:t>Bond Funds</a:t>
            </a:r>
          </a:p>
          <a:p>
            <a:pPr lvl="0"/>
            <a:r>
              <a:rPr lang="en-US" dirty="0"/>
              <a:t>International </a:t>
            </a:r>
            <a:r>
              <a:rPr lang="en-US" dirty="0" smtClean="0"/>
              <a:t>Funds</a:t>
            </a:r>
          </a:p>
          <a:p>
            <a:pPr lvl="1"/>
            <a:r>
              <a:rPr lang="en-US" dirty="0" smtClean="0"/>
              <a:t>Invest in securities of firms located outside the US</a:t>
            </a:r>
            <a:endParaRPr lang="en-US" dirty="0"/>
          </a:p>
          <a:p>
            <a:pPr lvl="0"/>
            <a:r>
              <a:rPr lang="en-US" dirty="0"/>
              <a:t>Balanced </a:t>
            </a:r>
            <a:r>
              <a:rPr lang="en-US" dirty="0" smtClean="0"/>
              <a:t>Funds</a:t>
            </a:r>
          </a:p>
          <a:p>
            <a:pPr lvl="1"/>
            <a:r>
              <a:rPr lang="en-US" dirty="0" smtClean="0"/>
              <a:t>Hold stocks and bonds; meant to be an individual’s entire portfolio</a:t>
            </a:r>
          </a:p>
          <a:p>
            <a:pPr lvl="1"/>
            <a:r>
              <a:rPr lang="en-US" dirty="0" smtClean="0"/>
              <a:t>Life cycle funds take the investor’s age into account</a:t>
            </a:r>
            <a:endParaRPr lang="en-US" dirty="0"/>
          </a:p>
          <a:p>
            <a:pPr lvl="0"/>
            <a:r>
              <a:rPr lang="en-US" dirty="0"/>
              <a:t>Asset Allocation Funds and Flexible Funds</a:t>
            </a:r>
          </a:p>
          <a:p>
            <a:pPr lvl="0"/>
            <a:r>
              <a:rPr lang="en-US" dirty="0"/>
              <a:t>Index </a:t>
            </a:r>
            <a:r>
              <a:rPr lang="en-US" dirty="0" smtClean="0"/>
              <a:t>Funds</a:t>
            </a:r>
            <a:endParaRPr lang="en-US" dirty="0"/>
          </a:p>
        </p:txBody>
      </p:sp>
    </p:spTree>
    <p:extLst>
      <p:ext uri="{BB962C8B-B14F-4D97-AF65-F5344CB8AC3E}">
        <p14:creationId xmlns:p14="http://schemas.microsoft.com/office/powerpoint/2010/main" val="205325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Funds are Sold </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a:xfrm>
            <a:off x="301752" y="1447800"/>
            <a:ext cx="8503920" cy="4651248"/>
          </a:xfrm>
        </p:spPr>
        <p:txBody>
          <a:bodyPr>
            <a:normAutofit/>
          </a:bodyPr>
          <a:lstStyle/>
          <a:p>
            <a:pPr lvl="0"/>
            <a:r>
              <a:rPr lang="en-US" dirty="0"/>
              <a:t>Directly by the Fund </a:t>
            </a:r>
            <a:r>
              <a:rPr lang="en-US" dirty="0" smtClean="0"/>
              <a:t>Underwriter/Distributor, who</a:t>
            </a:r>
          </a:p>
          <a:p>
            <a:pPr lvl="1"/>
            <a:r>
              <a:rPr lang="en-US" dirty="0" smtClean="0"/>
              <a:t>Creates </a:t>
            </a:r>
            <a:r>
              <a:rPr lang="en-US" dirty="0"/>
              <a:t>prospectus for </a:t>
            </a:r>
            <a:r>
              <a:rPr lang="en-US" dirty="0" smtClean="0"/>
              <a:t>the fund</a:t>
            </a:r>
            <a:endParaRPr lang="en-US" dirty="0"/>
          </a:p>
          <a:p>
            <a:pPr lvl="1"/>
            <a:r>
              <a:rPr lang="en-US" dirty="0" smtClean="0"/>
              <a:t>Develops </a:t>
            </a:r>
            <a:r>
              <a:rPr lang="en-US" dirty="0"/>
              <a:t>marketing campaigns (</a:t>
            </a:r>
            <a:r>
              <a:rPr lang="en-US" dirty="0" err="1"/>
              <a:t>tv</a:t>
            </a:r>
            <a:r>
              <a:rPr lang="en-US" dirty="0"/>
              <a:t>, internet, magazine)</a:t>
            </a:r>
          </a:p>
          <a:p>
            <a:pPr lvl="1"/>
            <a:r>
              <a:rPr lang="en-US" dirty="0" smtClean="0"/>
              <a:t>Sells </a:t>
            </a:r>
            <a:r>
              <a:rPr lang="en-US" dirty="0"/>
              <a:t>the shares directly to the public</a:t>
            </a:r>
          </a:p>
          <a:p>
            <a:pPr lvl="1"/>
            <a:r>
              <a:rPr lang="en-US" dirty="0" smtClean="0"/>
              <a:t>Provides </a:t>
            </a:r>
            <a:r>
              <a:rPr lang="en-US" dirty="0"/>
              <a:t>a wholesale market to reach a larger number of </a:t>
            </a:r>
            <a:r>
              <a:rPr lang="en-US" dirty="0" smtClean="0"/>
              <a:t>investors</a:t>
            </a:r>
            <a:endParaRPr lang="en-US" dirty="0"/>
          </a:p>
          <a:p>
            <a:pPr lvl="0"/>
            <a:r>
              <a:rPr lang="en-US" dirty="0"/>
              <a:t>Indirectly through brokers or financial </a:t>
            </a:r>
            <a:r>
              <a:rPr lang="en-US" dirty="0" smtClean="0"/>
              <a:t>advisers</a:t>
            </a:r>
          </a:p>
          <a:p>
            <a:pPr lvl="1"/>
            <a:r>
              <a:rPr lang="en-US" dirty="0" smtClean="0"/>
              <a:t>Funds </a:t>
            </a:r>
            <a:r>
              <a:rPr lang="en-US" dirty="0"/>
              <a:t>pay brokers for preferential treatment when making investment recommendations – revenue sharing</a:t>
            </a:r>
            <a:r>
              <a:rPr lang="en-US" dirty="0" smtClean="0"/>
              <a:t>.  Note conflict of interest!</a:t>
            </a:r>
            <a:endParaRPr lang="en-US" dirty="0"/>
          </a:p>
          <a:p>
            <a:pPr lvl="0"/>
            <a:r>
              <a:rPr lang="en-US" dirty="0" smtClean="0"/>
              <a:t>Fund </a:t>
            </a:r>
            <a:r>
              <a:rPr lang="en-US" dirty="0"/>
              <a:t>Supermarkets</a:t>
            </a:r>
          </a:p>
          <a:p>
            <a:endParaRPr lang="en-US" dirty="0"/>
          </a:p>
        </p:txBody>
      </p:sp>
    </p:spTree>
    <p:extLst>
      <p:ext uri="{BB962C8B-B14F-4D97-AF65-F5344CB8AC3E}">
        <p14:creationId xmlns:p14="http://schemas.microsoft.com/office/powerpoint/2010/main" val="148027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of Investing </a:t>
            </a:r>
            <a:r>
              <a:rPr lang="en-US" smtClean="0"/>
              <a:t>in Mutual Funds</a:t>
            </a:r>
            <a:endParaRPr lang="en-US"/>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a:xfrm>
            <a:off x="152400" y="1295400"/>
            <a:ext cx="8839200" cy="5257800"/>
          </a:xfrm>
        </p:spPr>
        <p:txBody>
          <a:bodyPr>
            <a:normAutofit fontScale="77500" lnSpcReduction="20000"/>
          </a:bodyPr>
          <a:lstStyle/>
          <a:p>
            <a:pPr lvl="0"/>
            <a:r>
              <a:rPr lang="en-US" dirty="0"/>
              <a:t>Operating Expenses</a:t>
            </a:r>
          </a:p>
          <a:p>
            <a:pPr lvl="0"/>
            <a:r>
              <a:rPr lang="en-US" dirty="0"/>
              <a:t>Front-End Load</a:t>
            </a:r>
          </a:p>
          <a:p>
            <a:pPr lvl="0"/>
            <a:r>
              <a:rPr lang="en-US" dirty="0"/>
              <a:t>Back-End</a:t>
            </a:r>
          </a:p>
          <a:p>
            <a:pPr lvl="0"/>
            <a:r>
              <a:rPr lang="en-US" dirty="0"/>
              <a:t>12b-1 charges</a:t>
            </a:r>
          </a:p>
          <a:p>
            <a:pPr lvl="0"/>
            <a:r>
              <a:rPr lang="en-US" dirty="0"/>
              <a:t>Soft </a:t>
            </a:r>
            <a:r>
              <a:rPr lang="en-US" dirty="0" smtClean="0"/>
              <a:t>dollars</a:t>
            </a:r>
          </a:p>
          <a:p>
            <a:pPr lvl="1"/>
            <a:r>
              <a:rPr lang="en-US" dirty="0" smtClean="0"/>
              <a:t>A portfolio manager earns soft dollar credits with a brokerage firm by directing the fund’s trades to that broker.  On the basis of these credits, the broker will pay for some of the fund’s expenses.  Purchases made with soft dollars are not included in the fund’s expenses, so funds with soft-dollar arrangements may report artificially low expense ratios.  However, the fund may have paid the broker needlessly high commissions; alternatively the broker may not provide good execution.  This will show up in lower returns.  But this signal is much noisier..</a:t>
            </a:r>
            <a:endParaRPr lang="en-US" dirty="0"/>
          </a:p>
          <a:p>
            <a:pPr lvl="0"/>
            <a:r>
              <a:rPr lang="en-US" dirty="0"/>
              <a:t>Late </a:t>
            </a:r>
            <a:r>
              <a:rPr lang="en-US" dirty="0" smtClean="0"/>
              <a:t>Trading</a:t>
            </a:r>
          </a:p>
          <a:p>
            <a:pPr lvl="1"/>
            <a:r>
              <a:rPr lang="en-US" dirty="0" smtClean="0"/>
              <a:t>The practice of allowing some traders to buy or sell after the market has closed and the NAV has been established – these traders can then time the market.</a:t>
            </a:r>
            <a:endParaRPr lang="en-US" dirty="0"/>
          </a:p>
          <a:p>
            <a:pPr lvl="0"/>
            <a:r>
              <a:rPr lang="en-US" dirty="0" smtClean="0"/>
              <a:t>Tax </a:t>
            </a:r>
            <a:r>
              <a:rPr lang="en-US" dirty="0"/>
              <a:t>inefficient </a:t>
            </a:r>
            <a:r>
              <a:rPr lang="en-US" dirty="0" smtClean="0"/>
              <a:t>trading</a:t>
            </a:r>
          </a:p>
          <a:p>
            <a:pPr lvl="1"/>
            <a:r>
              <a:rPr lang="en-US" dirty="0" smtClean="0"/>
              <a:t>Unnecessary generation of capital gains, which are passed on investors and causes them to lose out on the timing option.</a:t>
            </a:r>
            <a:endParaRPr lang="en-US" dirty="0"/>
          </a:p>
        </p:txBody>
      </p:sp>
    </p:spTree>
    <p:extLst>
      <p:ext uri="{BB962C8B-B14F-4D97-AF65-F5344CB8AC3E}">
        <p14:creationId xmlns:p14="http://schemas.microsoft.com/office/powerpoint/2010/main" val="2777149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an ETF (Exchange Traded Funds)?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85000" lnSpcReduction="10000"/>
          </a:bodyPr>
          <a:lstStyle/>
          <a:p>
            <a:pPr lvl="0"/>
            <a:r>
              <a:rPr lang="en-US" dirty="0"/>
              <a:t>Issues (or redeems) creation units in exchange for the deposit (or delivery) of basket assets the current value of which is disseminated per share by a national securities exchange at regular intervals during the trading day;</a:t>
            </a:r>
          </a:p>
          <a:p>
            <a:pPr lvl="0"/>
            <a:r>
              <a:rPr lang="en-US" dirty="0"/>
              <a:t>Identifies itself as an ETF in any sales literature;</a:t>
            </a:r>
          </a:p>
          <a:p>
            <a:pPr lvl="0"/>
            <a:r>
              <a:rPr lang="en-US" dirty="0"/>
              <a:t>Issues shares that are approved for listing and trading on a securities exchange;</a:t>
            </a:r>
          </a:p>
          <a:p>
            <a:pPr lvl="0"/>
            <a:r>
              <a:rPr lang="en-US" dirty="0"/>
              <a:t>Discloses each business day on its publicly available web site the prior business day's net asset value and closing market price of the fund's shares, and the premium or discount of the closing market price against the net asset value of the fund's shares as a percentage of net asset value; and</a:t>
            </a:r>
          </a:p>
          <a:p>
            <a:pPr lvl="0"/>
            <a:r>
              <a:rPr lang="en-US" dirty="0"/>
              <a:t>Either is an index fund, or discloses each business day on its publicly available web site the identities and weighting of the component securities and other assets held by the fund</a:t>
            </a:r>
            <a:r>
              <a:rPr lang="en-US" dirty="0" smtClean="0"/>
              <a:t>.</a:t>
            </a:r>
            <a:endParaRPr lang="en-US" dirty="0"/>
          </a:p>
        </p:txBody>
      </p:sp>
    </p:spTree>
    <p:extLst>
      <p:ext uri="{BB962C8B-B14F-4D97-AF65-F5344CB8AC3E}">
        <p14:creationId xmlns:p14="http://schemas.microsoft.com/office/powerpoint/2010/main" val="1152278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ETFs </a:t>
            </a:r>
            <a:r>
              <a:rPr lang="en-US" dirty="0" err="1" smtClean="0"/>
              <a:t>vs</a:t>
            </a:r>
            <a:r>
              <a:rPr lang="en-US" dirty="0" smtClean="0"/>
              <a:t> Mutual Funds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85000" lnSpcReduction="20000"/>
          </a:bodyPr>
          <a:lstStyle/>
          <a:p>
            <a:r>
              <a:rPr lang="en-US" dirty="0" smtClean="0"/>
              <a:t>An ETF is similar to an open-ended fund in some ways – for example, there can be withdrawals from the fund and there can be additions to the fund.  However, the way in which this happens is crucially different.</a:t>
            </a:r>
          </a:p>
          <a:p>
            <a:r>
              <a:rPr lang="en-US" dirty="0" smtClean="0"/>
              <a:t>With an open-ended fund, investors sell back to the fund or invest additional money with the fund, which then buys additional shares.</a:t>
            </a:r>
          </a:p>
          <a:p>
            <a:r>
              <a:rPr lang="en-US" dirty="0" smtClean="0"/>
              <a:t>With an ETF, investors buy from or sell shares to other investors.  Addition to or reduction of the size of the fund occurs when entities called Authorized Participants (AP) exchange ETF shares for the shares of the financial assets (stocks in a stock ETF) that underlie the ETF.  They buy or sell these financial assets in the open market.</a:t>
            </a:r>
          </a:p>
          <a:p>
            <a:r>
              <a:rPr lang="en-US" dirty="0" smtClean="0"/>
              <a:t>The actions of these APs ensures that the ETF trading price is close to the NAV of the fund.  This happens directly with an open-ended mutual fund because the fund stands ready to buy or sell at the NAV.</a:t>
            </a:r>
          </a:p>
        </p:txBody>
      </p:sp>
    </p:spTree>
    <p:extLst>
      <p:ext uri="{BB962C8B-B14F-4D97-AF65-F5344CB8AC3E}">
        <p14:creationId xmlns:p14="http://schemas.microsoft.com/office/powerpoint/2010/main" val="2812923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1071</Words>
  <Application>Microsoft Office PowerPoint</Application>
  <PresentationFormat>On-screen Show (4:3)</PresentationFormat>
  <Paragraphs>107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Process diagram</vt:lpstr>
      <vt:lpstr>Mutual Funds and Other Investment Companies</vt:lpstr>
      <vt:lpstr>Learning Goals</vt:lpstr>
      <vt:lpstr>Functions of Investment Companies</vt:lpstr>
      <vt:lpstr>Types of Investment Companies</vt:lpstr>
      <vt:lpstr>Types of Mutual Funds</vt:lpstr>
      <vt:lpstr>How Funds are Sold </vt:lpstr>
      <vt:lpstr>Costs of Investing in Mutual Funds</vt:lpstr>
      <vt:lpstr>What’s an ETF (Exchange Traded Funds)?</vt:lpstr>
      <vt:lpstr>More on ETFs vs Mutual Funds</vt:lpstr>
      <vt:lpstr>More on ETFs vs MFs</vt:lpstr>
      <vt:lpstr>More on ETFs vs MFs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2011-10-27T18:18:51Z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