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handoutMasterIdLst>
    <p:handoutMasterId r:id="rId33"/>
  </p:handoutMasterIdLst>
  <p:sldIdLst>
    <p:sldId id="261" r:id="rId2"/>
    <p:sldId id="262" r:id="rId3"/>
    <p:sldId id="263" r:id="rId4"/>
    <p:sldId id="267" r:id="rId5"/>
    <p:sldId id="265" r:id="rId6"/>
    <p:sldId id="268" r:id="rId7"/>
    <p:sldId id="264" r:id="rId8"/>
    <p:sldId id="270" r:id="rId9"/>
    <p:sldId id="271" r:id="rId10"/>
    <p:sldId id="269" r:id="rId11"/>
    <p:sldId id="272" r:id="rId12"/>
    <p:sldId id="289" r:id="rId13"/>
    <p:sldId id="287" r:id="rId14"/>
    <p:sldId id="288" r:id="rId15"/>
    <p:sldId id="273" r:id="rId16"/>
    <p:sldId id="274" r:id="rId17"/>
    <p:sldId id="290" r:id="rId18"/>
    <p:sldId id="291" r:id="rId19"/>
    <p:sldId id="275" r:id="rId20"/>
    <p:sldId id="276" r:id="rId21"/>
    <p:sldId id="277" r:id="rId22"/>
    <p:sldId id="278" r:id="rId23"/>
    <p:sldId id="279" r:id="rId24"/>
    <p:sldId id="280" r:id="rId25"/>
    <p:sldId id="281" r:id="rId26"/>
    <p:sldId id="292" r:id="rId27"/>
    <p:sldId id="282" r:id="rId28"/>
    <p:sldId id="283" r:id="rId29"/>
    <p:sldId id="285" r:id="rId30"/>
    <p:sldId id="286" r:id="rId31"/>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9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10/10/2012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10/10/2012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416407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49589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F208F0-D407-4571-86EE-3963C67D7B4C}"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Corr</a:t>
            </a:r>
            <a:r>
              <a:rPr lang="en-US" dirty="0" smtClean="0"/>
              <a:t>(R-</a:t>
            </a:r>
            <a:r>
              <a:rPr lang="en-US" i="1" dirty="0" smtClean="0"/>
              <a:t>i</a:t>
            </a:r>
            <a:r>
              <a:rPr lang="en-US" i="0" dirty="0" smtClean="0"/>
              <a:t>,</a:t>
            </a:r>
            <a:r>
              <a:rPr lang="en-US" dirty="0" smtClean="0"/>
              <a:t> </a:t>
            </a:r>
            <a:r>
              <a:rPr lang="en-US" i="1" dirty="0" smtClean="0"/>
              <a:t>i</a:t>
            </a:r>
            <a:r>
              <a:rPr lang="en-US" i="0" dirty="0" smtClean="0"/>
              <a:t>)</a:t>
            </a:r>
            <a:r>
              <a:rPr lang="en-US" i="1" dirty="0" smtClean="0"/>
              <a:t> </a:t>
            </a:r>
            <a:r>
              <a:rPr lang="en-US" dirty="0" smtClean="0"/>
              <a:t>= </a:t>
            </a:r>
            <a:r>
              <a:rPr lang="en-US" dirty="0" err="1" smtClean="0"/>
              <a:t>Corr</a:t>
            </a:r>
            <a:r>
              <a:rPr lang="en-US" dirty="0" smtClean="0"/>
              <a:t>(r, </a:t>
            </a:r>
            <a:r>
              <a:rPr lang="en-US" i="1" dirty="0" smtClean="0"/>
              <a:t>i</a:t>
            </a:r>
            <a:r>
              <a:rPr lang="en-US" i="0" dirty="0" smtClean="0"/>
              <a:t>)</a:t>
            </a:r>
            <a:r>
              <a:rPr lang="en-US" dirty="0" smtClean="0"/>
              <a:t> + </a:t>
            </a:r>
            <a:r>
              <a:rPr lang="en-US" dirty="0" err="1" smtClean="0"/>
              <a:t>Corr</a:t>
            </a:r>
            <a:r>
              <a:rPr lang="en-US" dirty="0" smtClean="0"/>
              <a:t>(E(</a:t>
            </a:r>
            <a:r>
              <a:rPr lang="en-US" i="1" dirty="0" smtClean="0"/>
              <a:t>i</a:t>
            </a:r>
            <a:r>
              <a:rPr lang="en-US" dirty="0" smtClean="0"/>
              <a:t>),</a:t>
            </a:r>
            <a:r>
              <a:rPr lang="en-US" baseline="0" dirty="0" smtClean="0"/>
              <a:t> </a:t>
            </a:r>
            <a:r>
              <a:rPr lang="en-US" i="1" baseline="0" dirty="0" smtClean="0"/>
              <a:t>i</a:t>
            </a:r>
            <a:r>
              <a:rPr lang="en-US" i="0" baseline="0" dirty="0" smtClean="0"/>
              <a:t>)</a:t>
            </a:r>
            <a:r>
              <a:rPr lang="en-US" dirty="0" smtClean="0"/>
              <a:t> –</a:t>
            </a:r>
            <a:r>
              <a:rPr lang="en-US" i="1" dirty="0" err="1" smtClean="0"/>
              <a:t>Corr</a:t>
            </a:r>
            <a:r>
              <a:rPr lang="en-US" i="1" dirty="0" smtClean="0"/>
              <a:t>(i</a:t>
            </a:r>
            <a:r>
              <a:rPr lang="en-US" i="0" dirty="0" smtClean="0"/>
              <a:t>, </a:t>
            </a:r>
            <a:r>
              <a:rPr lang="en-US" i="1" dirty="0" smtClean="0"/>
              <a:t>i</a:t>
            </a:r>
            <a:r>
              <a:rPr lang="en-US" i="0" dirty="0" smtClean="0"/>
              <a:t>)</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1787482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1909065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227072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2831171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338052-09D1-40C9-BB2A-FD89D0BA130B}"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B2CE00-F71D-4720-9D3C-C25C211577A3}"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AC69A4-9AD5-4737-AF75-301C444A27CB}"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D12F59-8330-4B10-A083-927A44C12741}"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77C2F0-00D5-4FEA-BEF5-728729D807E7}"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100323-B1A8-4458-B7D2-138C5495DAA0}" type="slidenum">
              <a:rPr lang="en-US" smtClean="0"/>
              <a:pPr eaLnBrk="1" hangingPunct="1"/>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20BF76-EAAD-41A6-9242-65170CDAA177}" type="slidenum">
              <a:rPr lang="en-US" smtClean="0"/>
              <a:pPr eaLnBrk="1" hangingPunct="1"/>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5AFE3B-87C6-49B3-A66A-572D787EC724}" type="slidenum">
              <a:rPr lang="en-US" smtClean="0"/>
              <a:pPr eaLnBrk="1" hangingPunct="1"/>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F7C258-CEFA-43E8-A307-23A1F2036574}" type="slidenum">
              <a:rPr lang="en-US" smtClean="0"/>
              <a:pPr eaLnBrk="1" hangingPunct="1"/>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352407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2615DF-18EA-4C52-93AB-3060FB4CD081}" type="slidenum">
              <a:rPr lang="en-US" smtClean="0"/>
              <a:pPr eaLnBrk="1" hangingPunct="1"/>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3B1484-14A6-4E87-AC31-881FB80EAD66}" type="slidenum">
              <a:rPr lang="en-US" smtClean="0"/>
              <a:pPr eaLnBrk="1" hangingPunct="1"/>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B60BEE-2F15-40B3-9204-AF1B3C40BEE4}"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3810238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713193-9C2B-4AE2-BFFC-AE5DD4371518}" type="slidenum">
              <a:rPr lang="en-US" smtClean="0"/>
              <a:pPr eaLnBrk="1" hangingPunct="1"/>
              <a:t>30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08695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3346657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2445592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367969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94338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34630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restmontresearch.com/docs/i-rate-history7.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GPDH1e-rxl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Introduction to Risk, Return and the Historical Record</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equilibrium real rate of interest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152400" y="1295400"/>
            <a:ext cx="8839200" cy="5181600"/>
          </a:xfrm>
        </p:spPr>
        <p:txBody>
          <a:bodyPr>
            <a:normAutofit fontScale="85000" lnSpcReduction="10000"/>
          </a:bodyPr>
          <a:lstStyle/>
          <a:p>
            <a:r>
              <a:rPr lang="en-US" dirty="0" smtClean="0"/>
              <a:t>Assuming that investors’ time preference for real resources do not vary too much over time, </a:t>
            </a:r>
            <a:r>
              <a:rPr lang="en-US" dirty="0"/>
              <a:t>changes in the nominal interest rate </a:t>
            </a:r>
            <a:r>
              <a:rPr lang="en-US" dirty="0" smtClean="0"/>
              <a:t>will simply track changes in the inflation rate.  </a:t>
            </a:r>
          </a:p>
          <a:p>
            <a:r>
              <a:rPr lang="en-US" dirty="0" smtClean="0"/>
              <a:t>However, this assumes that the inflation rate is easy to predict.  Changes in the money supply are the primary determinant of the inflation rate and unfortunately, changes in the money supply can </a:t>
            </a:r>
            <a:r>
              <a:rPr lang="en-US" dirty="0"/>
              <a:t>be difficult to forecast. </a:t>
            </a:r>
            <a:endParaRPr lang="en-US" dirty="0" smtClean="0"/>
          </a:p>
          <a:p>
            <a:r>
              <a:rPr lang="en-US" dirty="0" smtClean="0"/>
              <a:t>Furthermore</a:t>
            </a:r>
            <a:r>
              <a:rPr lang="en-US" dirty="0"/>
              <a:t>, there is a certain amount of money illusion.  People think and contract, to some extent, in terms of nominal prices and nominal quantities.  As a result, changes in money supply could also have an impact on real quantities.  </a:t>
            </a:r>
            <a:endParaRPr lang="en-US" dirty="0" smtClean="0"/>
          </a:p>
          <a:p>
            <a:r>
              <a:rPr lang="en-US" dirty="0" smtClean="0"/>
              <a:t>In addition, money </a:t>
            </a:r>
            <a:r>
              <a:rPr lang="en-US" dirty="0"/>
              <a:t>is needed as a medium of exchange.  Hence it has a “real” role in the economy, as well</a:t>
            </a:r>
            <a:r>
              <a:rPr lang="en-US" dirty="0" smtClean="0"/>
              <a:t>.  Hence the nominal side of the economy could affect the real economy.</a:t>
            </a:r>
          </a:p>
        </p:txBody>
      </p:sp>
    </p:spTree>
    <p:extLst>
      <p:ext uri="{BB962C8B-B14F-4D97-AF65-F5344CB8AC3E}">
        <p14:creationId xmlns:p14="http://schemas.microsoft.com/office/powerpoint/2010/main" val="157591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Fisher equation: evidence on money illusion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10000"/>
          </a:bodyPr>
          <a:lstStyle/>
          <a:p>
            <a:r>
              <a:rPr lang="en-US" dirty="0" smtClean="0"/>
              <a:t>If </a:t>
            </a:r>
            <a:r>
              <a:rPr lang="en-US" dirty="0"/>
              <a:t>there were complete inflation illusion and the nominal interest rate were constant, the inflation rate would be uncorrelated with the nominal interest rate.</a:t>
            </a:r>
          </a:p>
          <a:p>
            <a:r>
              <a:rPr lang="en-US" dirty="0"/>
              <a:t>On the other </a:t>
            </a:r>
            <a:r>
              <a:rPr lang="en-US" dirty="0" smtClean="0"/>
              <a:t>hand, if the Fisher Hypothesis held, and if expected real interest rates were relatively constant, then nominal interest rates would move one-to-one with </a:t>
            </a:r>
            <a:r>
              <a:rPr lang="en-US" dirty="0"/>
              <a:t>inflation </a:t>
            </a:r>
            <a:r>
              <a:rPr lang="en-US" dirty="0" smtClean="0"/>
              <a:t>rates.</a:t>
            </a:r>
          </a:p>
          <a:p>
            <a:r>
              <a:rPr lang="en-US" dirty="0" smtClean="0"/>
              <a:t>Up to 1967, there seems to have been money illusion, since the correlation of the inflation rate with the nominal T-bill rate was close to zero (</a:t>
            </a:r>
            <a:r>
              <a:rPr lang="en-US" dirty="0" smtClean="0">
                <a:latin typeface="Symbol" pitchFamily="18" charset="2"/>
              </a:rPr>
              <a:t>r</a:t>
            </a:r>
            <a:r>
              <a:rPr lang="en-US" dirty="0" smtClean="0"/>
              <a:t> = -0.17).  However, since 1968, the correlation has increased </a:t>
            </a:r>
            <a:r>
              <a:rPr lang="en-US" dirty="0"/>
              <a:t>(</a:t>
            </a:r>
            <a:r>
              <a:rPr lang="en-US" dirty="0">
                <a:latin typeface="Symbol" pitchFamily="18" charset="2"/>
              </a:rPr>
              <a:t>r</a:t>
            </a:r>
            <a:r>
              <a:rPr lang="en-US" dirty="0"/>
              <a:t> = </a:t>
            </a:r>
            <a:r>
              <a:rPr lang="en-US" dirty="0" smtClean="0"/>
              <a:t>0.64).  This suggests that markets are less subject to money illusion.</a:t>
            </a:r>
          </a:p>
          <a:p>
            <a:r>
              <a:rPr lang="en-US" dirty="0" smtClean="0"/>
              <a:t>The next graph shows the much closer connection between interest rates and inflation in the post-1967 period.</a:t>
            </a:r>
          </a:p>
        </p:txBody>
      </p:sp>
    </p:spTree>
    <p:extLst>
      <p:ext uri="{BB962C8B-B14F-4D97-AF65-F5344CB8AC3E}">
        <p14:creationId xmlns:p14="http://schemas.microsoft.com/office/powerpoint/2010/main" val="1522821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a:xfrm>
            <a:off x="304800" y="457200"/>
            <a:ext cx="8534400" cy="758952"/>
          </a:xfrm>
        </p:spPr>
        <p:txBody>
          <a:bodyPr lIns="90488" tIns="44450" rIns="90488" bIns="44450" anchorCtr="1">
            <a:normAutofit fontScale="90000"/>
          </a:bodyPr>
          <a:lstStyle/>
          <a:p>
            <a:pPr eaLnBrk="1" hangingPunct="1"/>
            <a:r>
              <a:rPr lang="en-US" sz="3400" dirty="0" smtClean="0"/>
              <a:t>Figure 5.3 Interest Rates and Inflation, 1926-2009</a:t>
            </a:r>
          </a:p>
        </p:txBody>
      </p:sp>
      <p:pic>
        <p:nvPicPr>
          <p:cNvPr id="28675" name="Content Placeholder 5" descr="5.3.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3400" y="1447800"/>
            <a:ext cx="7924800" cy="4749800"/>
          </a:xfrm>
        </p:spPr>
      </p:pic>
    </p:spTree>
    <p:extLst>
      <p:ext uri="{BB962C8B-B14F-4D97-AF65-F5344CB8AC3E}">
        <p14:creationId xmlns:p14="http://schemas.microsoft.com/office/powerpoint/2010/main" val="14733200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real and nominal sectors are connected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152400" y="1447800"/>
            <a:ext cx="8839200" cy="5257800"/>
          </a:xfrm>
        </p:spPr>
        <p:txBody>
          <a:bodyPr>
            <a:normAutofit fontScale="55000" lnSpcReduction="20000"/>
          </a:bodyPr>
          <a:lstStyle/>
          <a:p>
            <a:r>
              <a:rPr lang="en-US" dirty="0" smtClean="0"/>
              <a:t>If </a:t>
            </a:r>
            <a:r>
              <a:rPr lang="en-US" dirty="0"/>
              <a:t>the Fisher Hypothesis held, </a:t>
            </a:r>
            <a:r>
              <a:rPr lang="en-US" dirty="0" smtClean="0"/>
              <a:t>and the real interest rate were constant, then the </a:t>
            </a:r>
            <a:r>
              <a:rPr lang="en-US" dirty="0"/>
              <a:t>realized real T-bill rate (i.e. nominal minus inflation) should be perfectly </a:t>
            </a:r>
            <a:r>
              <a:rPr lang="en-US" dirty="0" smtClean="0"/>
              <a:t>negatively </a:t>
            </a:r>
            <a:r>
              <a:rPr lang="en-US" dirty="0"/>
              <a:t>correlated with the inflation rate, because any increase in inflation would reduce the realized real rate by an equal amount.  </a:t>
            </a:r>
            <a:r>
              <a:rPr lang="en-US" dirty="0" smtClean="0"/>
              <a:t/>
            </a:r>
            <a:br>
              <a:rPr lang="en-US" dirty="0" smtClean="0"/>
            </a:br>
            <a:r>
              <a:rPr lang="en-US" dirty="0" smtClean="0"/>
              <a:t/>
            </a:r>
            <a:br>
              <a:rPr lang="en-US" dirty="0" smtClean="0"/>
            </a:br>
            <a:r>
              <a:rPr lang="en-US" dirty="0" smtClean="0"/>
              <a:t>R = r + E(</a:t>
            </a:r>
            <a:r>
              <a:rPr lang="en-US" i="1" dirty="0" smtClean="0"/>
              <a:t>i</a:t>
            </a:r>
            <a:r>
              <a:rPr lang="en-US" dirty="0" smtClean="0"/>
              <a:t>) = r + </a:t>
            </a:r>
            <a:r>
              <a:rPr lang="en-US" i="1" dirty="0"/>
              <a:t>i</a:t>
            </a:r>
            <a:r>
              <a:rPr lang="en-US" dirty="0" smtClean="0"/>
              <a:t> + </a:t>
            </a:r>
            <a:r>
              <a:rPr lang="en-US" dirty="0"/>
              <a:t>E(</a:t>
            </a:r>
            <a:r>
              <a:rPr lang="en-US" i="1" dirty="0"/>
              <a:t>i</a:t>
            </a:r>
            <a:r>
              <a:rPr lang="en-US" dirty="0"/>
              <a:t>) </a:t>
            </a:r>
            <a:r>
              <a:rPr lang="en-US" dirty="0" smtClean="0"/>
              <a:t>– </a:t>
            </a:r>
            <a:r>
              <a:rPr lang="en-US" i="1" dirty="0" smtClean="0"/>
              <a:t>i </a:t>
            </a:r>
            <a:r>
              <a:rPr lang="en-US" dirty="0" smtClean="0"/>
              <a:t>or </a:t>
            </a:r>
            <a:r>
              <a:rPr lang="en-US" dirty="0"/>
              <a:t>R = r + E(</a:t>
            </a:r>
            <a:r>
              <a:rPr lang="en-US" i="1" dirty="0"/>
              <a:t>i</a:t>
            </a:r>
            <a:r>
              <a:rPr lang="en-US" dirty="0"/>
              <a:t>) = r + </a:t>
            </a:r>
            <a:r>
              <a:rPr lang="en-US" i="1" dirty="0"/>
              <a:t>i</a:t>
            </a:r>
            <a:r>
              <a:rPr lang="en-US" dirty="0"/>
              <a:t> </a:t>
            </a:r>
            <a:r>
              <a:rPr lang="en-US" dirty="0" smtClean="0"/>
              <a:t>– </a:t>
            </a:r>
            <a:r>
              <a:rPr lang="en-US" dirty="0" smtClean="0">
                <a:latin typeface="Symbol" pitchFamily="18" charset="2"/>
              </a:rPr>
              <a:t>e</a:t>
            </a:r>
            <a:r>
              <a:rPr lang="en-US" dirty="0" smtClean="0"/>
              <a:t>, where </a:t>
            </a:r>
            <a:r>
              <a:rPr lang="en-US" dirty="0" smtClean="0">
                <a:latin typeface="Symbol" pitchFamily="18" charset="2"/>
              </a:rPr>
              <a:t>e</a:t>
            </a:r>
            <a:r>
              <a:rPr lang="en-US" dirty="0" smtClean="0"/>
              <a:t> = </a:t>
            </a:r>
            <a:r>
              <a:rPr lang="en-US" i="1" dirty="0" smtClean="0"/>
              <a:t>i </a:t>
            </a:r>
            <a:r>
              <a:rPr lang="en-US" dirty="0"/>
              <a:t>–</a:t>
            </a:r>
            <a:r>
              <a:rPr lang="en-US" dirty="0" smtClean="0"/>
              <a:t>E(</a:t>
            </a:r>
            <a:r>
              <a:rPr lang="en-US" i="1" dirty="0" smtClean="0"/>
              <a:t>i</a:t>
            </a:r>
            <a:r>
              <a:rPr lang="en-US" dirty="0" smtClean="0"/>
              <a:t>) is the inflation forecast error; hence </a:t>
            </a:r>
            <a:r>
              <a:rPr lang="en-US" dirty="0"/>
              <a:t>R-</a:t>
            </a:r>
            <a:r>
              <a:rPr lang="en-US" i="1" dirty="0"/>
              <a:t>i</a:t>
            </a:r>
            <a:r>
              <a:rPr lang="en-US" dirty="0"/>
              <a:t> = r – </a:t>
            </a:r>
            <a:r>
              <a:rPr lang="en-US" dirty="0" smtClean="0">
                <a:latin typeface="Symbol" pitchFamily="18" charset="2"/>
              </a:rPr>
              <a:t>e</a:t>
            </a:r>
            <a:r>
              <a:rPr lang="en-US" i="1" dirty="0" smtClean="0"/>
              <a:t/>
            </a:r>
            <a:br>
              <a:rPr lang="en-US" i="1" dirty="0" smtClean="0"/>
            </a:br>
            <a:r>
              <a:rPr lang="en-US" i="1" dirty="0" smtClean="0"/>
              <a:t/>
            </a:r>
            <a:br>
              <a:rPr lang="en-US" i="1" dirty="0" smtClean="0"/>
            </a:br>
            <a:r>
              <a:rPr lang="en-US" dirty="0" smtClean="0"/>
              <a:t>Why does inflation change over time?  </a:t>
            </a:r>
            <a:r>
              <a:rPr lang="en-US" dirty="0" smtClean="0"/>
              <a:t>In the first instance because of monetary policy; when money growth is low, inflation is low and when money growth is high, inflation is high, all other things being the same.  </a:t>
            </a:r>
          </a:p>
          <a:p>
            <a:r>
              <a:rPr lang="en-US" dirty="0" smtClean="0"/>
              <a:t>If the Fisher Hypothesis is correct, then the monetary and real sectors </a:t>
            </a:r>
            <a:r>
              <a:rPr lang="en-US" dirty="0" smtClean="0"/>
              <a:t>are independent, and </a:t>
            </a:r>
            <a:r>
              <a:rPr lang="en-US" dirty="0" err="1" smtClean="0"/>
              <a:t>Corr</a:t>
            </a:r>
            <a:r>
              <a:rPr lang="en-US" dirty="0" smtClean="0"/>
              <a:t>(</a:t>
            </a:r>
            <a:r>
              <a:rPr lang="en-US" dirty="0" err="1" smtClean="0"/>
              <a:t>r,</a:t>
            </a:r>
            <a:r>
              <a:rPr lang="en-US" i="1" dirty="0" err="1" smtClean="0"/>
              <a:t>i</a:t>
            </a:r>
            <a:r>
              <a:rPr lang="en-US" dirty="0" smtClean="0"/>
              <a:t>) = 0.  If inflation forecast errors are not systematic, then the forecast error should be unrelated to the level of inflation, and </a:t>
            </a:r>
            <a:r>
              <a:rPr lang="en-US" dirty="0" err="1" smtClean="0"/>
              <a:t>Corr</a:t>
            </a:r>
            <a:r>
              <a:rPr lang="en-US" dirty="0" smtClean="0"/>
              <a:t>(</a:t>
            </a:r>
            <a:r>
              <a:rPr lang="en-US" dirty="0" smtClean="0">
                <a:latin typeface="Symbol" pitchFamily="18" charset="2"/>
              </a:rPr>
              <a:t>e, </a:t>
            </a:r>
            <a:r>
              <a:rPr lang="en-US" i="1" dirty="0" smtClean="0">
                <a:latin typeface="+mj-lt"/>
              </a:rPr>
              <a:t>i</a:t>
            </a:r>
            <a:r>
              <a:rPr lang="en-US" dirty="0" smtClean="0">
                <a:latin typeface="+mj-lt"/>
              </a:rPr>
              <a:t>)</a:t>
            </a:r>
            <a:r>
              <a:rPr lang="en-US" dirty="0" smtClean="0"/>
              <a:t> = 0.  Hence the realized real rate should be unrelated to inflation.  In other words, when money growth is high, investors will expect inflation to be higher and adjust the nominal rate upwards.  As a result, there will be zero correlation between the realized real rate and the inflation rate.</a:t>
            </a:r>
          </a:p>
          <a:p>
            <a:r>
              <a:rPr lang="en-US" dirty="0" smtClean="0"/>
              <a:t>However, if there is money illusion, and investors ignore the role of inflation, they will </a:t>
            </a:r>
            <a:r>
              <a:rPr lang="en-US" dirty="0" smtClean="0"/>
              <a:t>ignore money growth in their determination of the real rate, and the higher the inflation rate, the lower the realized real rate will be because they have not adjusted the nominal rate for the higher inflation.  As a result, if there is money illusion, </a:t>
            </a:r>
            <a:r>
              <a:rPr lang="en-US" dirty="0" err="1" smtClean="0"/>
              <a:t>Corr</a:t>
            </a:r>
            <a:r>
              <a:rPr lang="en-US" dirty="0" smtClean="0"/>
              <a:t>(r-</a:t>
            </a:r>
            <a:r>
              <a:rPr lang="en-US" i="1" dirty="0" smtClean="0"/>
              <a:t>i</a:t>
            </a:r>
            <a:r>
              <a:rPr lang="en-US" dirty="0" smtClean="0"/>
              <a:t>, </a:t>
            </a:r>
            <a:r>
              <a:rPr lang="en-US" i="1" dirty="0" smtClean="0"/>
              <a:t>i</a:t>
            </a:r>
            <a:r>
              <a:rPr lang="en-US" dirty="0" smtClean="0"/>
              <a:t>) = -1.0</a:t>
            </a:r>
            <a:endParaRPr lang="en-US" i="1" dirty="0" smtClean="0"/>
          </a:p>
          <a:p>
            <a:r>
              <a:rPr lang="en-US" dirty="0" smtClean="0"/>
              <a:t>In </a:t>
            </a:r>
            <a:r>
              <a:rPr lang="en-US" dirty="0"/>
              <a:t>practice, this correlation has been about -</a:t>
            </a:r>
            <a:r>
              <a:rPr lang="en-US" dirty="0" smtClean="0"/>
              <a:t>0.44 after 1967, compared to -1.0 before 1967</a:t>
            </a:r>
            <a:r>
              <a:rPr lang="en-US" dirty="0" smtClean="0"/>
              <a:t>.</a:t>
            </a:r>
          </a:p>
          <a:p>
            <a:r>
              <a:rPr lang="en-US" dirty="0" smtClean="0"/>
              <a:t>This suggests, as we have said before, that there is less money illusion.  However, it is not zero, either.  That is, </a:t>
            </a:r>
            <a:r>
              <a:rPr lang="en-US" dirty="0" smtClean="0"/>
              <a:t>nominal </a:t>
            </a:r>
            <a:r>
              <a:rPr lang="en-US" dirty="0" smtClean="0"/>
              <a:t>rates are not keeping pace with expected inflation.  This would happen if real rates and inflation rates were positively correlated.  That is, the real and nominal sectors of the economy are connected – </a:t>
            </a:r>
            <a:r>
              <a:rPr lang="en-US" dirty="0" err="1" smtClean="0"/>
              <a:t>Corr</a:t>
            </a:r>
            <a:r>
              <a:rPr lang="en-US" dirty="0" smtClean="0"/>
              <a:t>(r</a:t>
            </a:r>
            <a:r>
              <a:rPr lang="en-US" dirty="0"/>
              <a:t>, </a:t>
            </a:r>
            <a:r>
              <a:rPr lang="en-US" i="1" dirty="0"/>
              <a:t>i</a:t>
            </a:r>
            <a:r>
              <a:rPr lang="en-US" dirty="0"/>
              <a:t>) </a:t>
            </a:r>
            <a:r>
              <a:rPr lang="en-US" dirty="0" smtClean="0"/>
              <a:t>&gt; 0.</a:t>
            </a:r>
            <a:endParaRPr lang="en-US" dirty="0"/>
          </a:p>
          <a:p>
            <a:endParaRPr lang="en-US" dirty="0"/>
          </a:p>
        </p:txBody>
      </p:sp>
    </p:spTree>
    <p:extLst>
      <p:ext uri="{BB962C8B-B14F-4D97-AF65-F5344CB8AC3E}">
        <p14:creationId xmlns:p14="http://schemas.microsoft.com/office/powerpoint/2010/main" val="4284416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History of Interest </a:t>
            </a:r>
            <a:r>
              <a:rPr lang="en-US" dirty="0" smtClean="0"/>
              <a:t>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p:txBody>
          <a:bodyPr/>
          <a:lstStyle/>
          <a:p>
            <a:endParaRPr lang="en-US" dirty="0" smtClean="0"/>
          </a:p>
          <a:p>
            <a:endParaRPr lang="en-US" dirty="0"/>
          </a:p>
          <a:p>
            <a:r>
              <a:rPr lang="en-US" dirty="0">
                <a:hlinkClick r:id="rId3"/>
              </a:rPr>
              <a:t>http://www.crestmontresearch.com/docs/i-rate-history7.xls</a:t>
            </a:r>
            <a:endParaRPr lang="en-US" dirty="0"/>
          </a:p>
          <a:p>
            <a:endParaRPr lang="en-US" dirty="0"/>
          </a:p>
        </p:txBody>
      </p:sp>
    </p:spTree>
    <p:extLst>
      <p:ext uri="{BB962C8B-B14F-4D97-AF65-F5344CB8AC3E}">
        <p14:creationId xmlns:p14="http://schemas.microsoft.com/office/powerpoint/2010/main" val="1052731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return when it is uncertain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p:txBody>
          <a:bodyPr/>
          <a:lstStyle/>
          <a:p>
            <a:r>
              <a:rPr lang="en-US" dirty="0" smtClean="0"/>
              <a:t>Arithmetic and Geometric Averages</a:t>
            </a:r>
          </a:p>
          <a:p>
            <a:r>
              <a:rPr lang="en-US" dirty="0" smtClean="0"/>
              <a:t>The arithmetic average is the estimated average return over the next one year.</a:t>
            </a:r>
          </a:p>
          <a:p>
            <a:r>
              <a:rPr lang="en-US" dirty="0" smtClean="0"/>
              <a:t>The geometric average is the actual yearly return over the next </a:t>
            </a:r>
            <a:r>
              <a:rPr lang="en-US" i="1" dirty="0" smtClean="0"/>
              <a:t>n</a:t>
            </a:r>
            <a:r>
              <a:rPr lang="en-US" dirty="0" smtClean="0"/>
              <a:t> years, where </a:t>
            </a:r>
            <a:r>
              <a:rPr lang="en-US" i="1" dirty="0" smtClean="0"/>
              <a:t>n</a:t>
            </a:r>
            <a:r>
              <a:rPr lang="en-US" dirty="0" smtClean="0"/>
              <a:t> is the number of years over which the average is computed.</a:t>
            </a:r>
          </a:p>
          <a:p>
            <a:r>
              <a:rPr lang="en-US" dirty="0" smtClean="0"/>
              <a:t>So if we wanted the average annual return over the next five years, how should we compute it?</a:t>
            </a:r>
            <a:endParaRPr lang="en-US" dirty="0"/>
          </a:p>
        </p:txBody>
      </p:sp>
    </p:spTree>
    <p:extLst>
      <p:ext uri="{BB962C8B-B14F-4D97-AF65-F5344CB8AC3E}">
        <p14:creationId xmlns:p14="http://schemas.microsoft.com/office/powerpoint/2010/main" val="29038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 Return Averages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p:txBody>
          <a:bodyPr>
            <a:normAutofit fontScale="92500" lnSpcReduction="20000"/>
          </a:bodyPr>
          <a:lstStyle/>
          <a:p>
            <a:endParaRPr lang="en-US" dirty="0" smtClean="0"/>
          </a:p>
          <a:p>
            <a:r>
              <a:rPr lang="en-US" dirty="0">
                <a:hlinkClick r:id="rId3"/>
              </a:rPr>
              <a:t>http://</a:t>
            </a:r>
            <a:r>
              <a:rPr lang="en-US" dirty="0" smtClean="0">
                <a:hlinkClick r:id="rId3"/>
              </a:rPr>
              <a:t>www.youtube.com/watch?v=GPDH1e-rxlY</a:t>
            </a:r>
            <a:endParaRPr lang="en-US" dirty="0" smtClean="0"/>
          </a:p>
          <a:p>
            <a:endParaRPr lang="en-US" dirty="0"/>
          </a:p>
          <a:p>
            <a:r>
              <a:rPr lang="en-US" dirty="0" smtClean="0"/>
              <a:t>Ibbotson  and Matthew </a:t>
            </a:r>
            <a:r>
              <a:rPr lang="en-US" dirty="0" err="1" smtClean="0"/>
              <a:t>Rettick</a:t>
            </a:r>
            <a:endParaRPr lang="en-US" dirty="0" smtClean="0"/>
          </a:p>
          <a:p>
            <a:r>
              <a:rPr lang="en-US" dirty="0" smtClean="0"/>
              <a:t>Arithmetic and Geometric Averages</a:t>
            </a:r>
            <a:endParaRPr lang="en-US" dirty="0"/>
          </a:p>
          <a:p>
            <a:r>
              <a:rPr lang="en-US" dirty="0" smtClean="0"/>
              <a:t>E(</a:t>
            </a:r>
            <a:r>
              <a:rPr lang="en-US" dirty="0" err="1" smtClean="0"/>
              <a:t>Geom</a:t>
            </a:r>
            <a:r>
              <a:rPr lang="en-US" dirty="0" smtClean="0"/>
              <a:t> Average) = E(</a:t>
            </a:r>
            <a:r>
              <a:rPr lang="en-US" dirty="0" err="1" smtClean="0"/>
              <a:t>Arith</a:t>
            </a:r>
            <a:r>
              <a:rPr lang="en-US" dirty="0" smtClean="0"/>
              <a:t> Average) – Variance/2</a:t>
            </a:r>
            <a:endParaRPr lang="en-US" dirty="0"/>
          </a:p>
          <a:p>
            <a:r>
              <a:rPr lang="en-US" dirty="0" smtClean="0"/>
              <a:t>Watch this </a:t>
            </a:r>
            <a:r>
              <a:rPr lang="en-US" dirty="0" err="1" smtClean="0"/>
              <a:t>youtube</a:t>
            </a:r>
            <a:r>
              <a:rPr lang="en-US" dirty="0" smtClean="0"/>
              <a:t> video and see what’s wrong with the arguments made.</a:t>
            </a:r>
          </a:p>
          <a:p>
            <a:endParaRPr lang="en-US" dirty="0"/>
          </a:p>
          <a:p>
            <a:r>
              <a:rPr lang="en-US" dirty="0" smtClean="0"/>
              <a:t>The next two graphs will show that bond and equity returns are volatile.  As a result, it’s not sufficient for an investor to simply look at average returns; it’s necessary to look at average returns in comparison to volatility.</a:t>
            </a:r>
            <a:endParaRPr lang="en-US" dirty="0"/>
          </a:p>
        </p:txBody>
      </p:sp>
    </p:spTree>
    <p:extLst>
      <p:ext uri="{BB962C8B-B14F-4D97-AF65-F5344CB8AC3E}">
        <p14:creationId xmlns:p14="http://schemas.microsoft.com/office/powerpoint/2010/main" val="147830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idx="4294967295"/>
          </p:nvPr>
        </p:nvSpPr>
        <p:spPr>
          <a:xfrm>
            <a:off x="304800" y="457200"/>
            <a:ext cx="8534400" cy="758952"/>
          </a:xfrm>
        </p:spPr>
        <p:txBody>
          <a:bodyPr lIns="90488" tIns="44450" rIns="90488" bIns="44450" anchorCtr="1">
            <a:normAutofit fontScale="90000"/>
          </a:bodyPr>
          <a:lstStyle/>
          <a:p>
            <a:pPr eaLnBrk="1" hangingPunct="1"/>
            <a:r>
              <a:rPr lang="en-US" sz="3400" dirty="0" smtClean="0"/>
              <a:t>Nominal and Real Equity Returns Around the World, 1900-2000</a:t>
            </a:r>
          </a:p>
        </p:txBody>
      </p:sp>
      <p:pic>
        <p:nvPicPr>
          <p:cNvPr id="41987" name="Content Placeholder 5" descr="5.7.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838200" y="1504950"/>
            <a:ext cx="7543800" cy="4819650"/>
          </a:xfrm>
        </p:spPr>
      </p:pic>
    </p:spTree>
    <p:extLst>
      <p:ext uri="{BB962C8B-B14F-4D97-AF65-F5344CB8AC3E}">
        <p14:creationId xmlns:p14="http://schemas.microsoft.com/office/powerpoint/2010/main" val="385412528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idx="4294967295"/>
          </p:nvPr>
        </p:nvSpPr>
        <p:spPr>
          <a:xfrm>
            <a:off x="381000" y="274638"/>
            <a:ext cx="8001000" cy="1020762"/>
          </a:xfrm>
        </p:spPr>
        <p:txBody>
          <a:bodyPr lIns="90488" tIns="44450" rIns="90488" bIns="44450" anchorCtr="1"/>
          <a:lstStyle/>
          <a:p>
            <a:pPr eaLnBrk="1" hangingPunct="1"/>
            <a:r>
              <a:rPr lang="en-US" sz="2800" dirty="0" smtClean="0"/>
              <a:t>Standard Deviations of Real Equity and Bond Returns Around the World, 1900-2000</a:t>
            </a:r>
          </a:p>
        </p:txBody>
      </p:sp>
      <p:pic>
        <p:nvPicPr>
          <p:cNvPr id="43011" name="Content Placeholder 5" descr="5.8.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974725" y="1600200"/>
            <a:ext cx="7194550" cy="4525963"/>
          </a:xfrm>
        </p:spPr>
      </p:pic>
    </p:spTree>
    <p:extLst>
      <p:ext uri="{BB962C8B-B14F-4D97-AF65-F5344CB8AC3E}">
        <p14:creationId xmlns:p14="http://schemas.microsoft.com/office/powerpoint/2010/main" val="1395004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Grp="1" noChangeArrowheads="1"/>
          </p:cNvSpPr>
          <p:nvPr>
            <p:ph type="title" idx="4294967295"/>
          </p:nvPr>
        </p:nvSpPr>
        <p:spPr>
          <a:xfrm>
            <a:off x="457200" y="274638"/>
            <a:ext cx="7772400" cy="1143000"/>
          </a:xfrm>
        </p:spPr>
        <p:txBody>
          <a:bodyPr lIns="90488" tIns="44450" rIns="90488" bIns="44450" anchorCtr="1">
            <a:normAutofit fontScale="90000"/>
          </a:bodyPr>
          <a:lstStyle/>
          <a:p>
            <a:pPr eaLnBrk="1" hangingPunct="1"/>
            <a:r>
              <a:rPr lang="en-US" sz="3800" smtClean="0"/>
              <a:t>The Reward-to-Volatility (Sharpe) Ratio</a:t>
            </a:r>
          </a:p>
        </p:txBody>
      </p:sp>
      <p:sp>
        <p:nvSpPr>
          <p:cNvPr id="15364" name="Content Placeholder 8"/>
          <p:cNvSpPr>
            <a:spLocks noGrp="1"/>
          </p:cNvSpPr>
          <p:nvPr>
            <p:ph idx="4294967295"/>
          </p:nvPr>
        </p:nvSpPr>
        <p:spPr>
          <a:xfrm>
            <a:off x="304800" y="1447800"/>
            <a:ext cx="8534400" cy="4876800"/>
          </a:xfrm>
        </p:spPr>
        <p:txBody>
          <a:bodyPr>
            <a:normAutofit fontScale="92500" lnSpcReduction="20000"/>
          </a:bodyPr>
          <a:lstStyle/>
          <a:p>
            <a:pPr eaLnBrk="1" hangingPunct="1"/>
            <a:r>
              <a:rPr lang="en-US" dirty="0" smtClean="0"/>
              <a:t>We have seen that financial portfolio returns are volatile.  Investors need to consider the average return in comparison with the risk/volatility of portfolios.</a:t>
            </a:r>
          </a:p>
          <a:p>
            <a:pPr eaLnBrk="1" hangingPunct="1"/>
            <a:r>
              <a:rPr lang="en-US" dirty="0" smtClean="0"/>
              <a:t>The Sharpe Portfolio compares the average return on portfolios over and above the risk-free rate of return as a multiple of the volatility of this excess return.</a:t>
            </a:r>
          </a:p>
          <a:p>
            <a:pPr eaLnBrk="1" hangingPunct="1"/>
            <a:r>
              <a:rPr lang="en-US" dirty="0" smtClean="0"/>
              <a:t>Sharpe Ratio for Portfolios:</a:t>
            </a:r>
            <a:br>
              <a:rPr lang="en-US" dirty="0" smtClean="0"/>
            </a:br>
            <a:r>
              <a:rPr lang="en-US" dirty="0" smtClean="0"/>
              <a:t>                   [E(R)-</a:t>
            </a:r>
            <a:r>
              <a:rPr lang="en-US" dirty="0" err="1" smtClean="0"/>
              <a:t>R</a:t>
            </a:r>
            <a:r>
              <a:rPr lang="en-US" baseline="-25000" dirty="0" err="1" smtClean="0"/>
              <a:t>f</a:t>
            </a:r>
            <a:r>
              <a:rPr lang="en-US" dirty="0" smtClean="0"/>
              <a:t>]/</a:t>
            </a:r>
            <a:r>
              <a:rPr lang="en-US" dirty="0" err="1" smtClean="0"/>
              <a:t>sd</a:t>
            </a:r>
            <a:r>
              <a:rPr lang="en-US" dirty="0" smtClean="0"/>
              <a:t>(R)</a:t>
            </a:r>
            <a:br>
              <a:rPr lang="en-US" dirty="0" smtClean="0"/>
            </a:br>
            <a:endParaRPr lang="en-US" dirty="0" smtClean="0"/>
          </a:p>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that this is not appropriate for individual assets</a:t>
            </a:r>
          </a:p>
        </p:txBody>
      </p:sp>
      <p:graphicFrame>
        <p:nvGraphicFramePr>
          <p:cNvPr id="15362" name="Object 9"/>
          <p:cNvGraphicFramePr>
            <a:graphicFrameLocks noChangeAspect="1"/>
          </p:cNvGraphicFramePr>
          <p:nvPr>
            <p:extLst>
              <p:ext uri="{D42A27DB-BD31-4B8C-83A1-F6EECF244321}">
                <p14:modId xmlns:p14="http://schemas.microsoft.com/office/powerpoint/2010/main" val="3451799836"/>
              </p:ext>
            </p:extLst>
          </p:nvPr>
        </p:nvGraphicFramePr>
        <p:xfrm>
          <a:off x="1981200" y="4419600"/>
          <a:ext cx="3505200" cy="913152"/>
        </p:xfrm>
        <a:graphic>
          <a:graphicData uri="http://schemas.openxmlformats.org/presentationml/2006/ole">
            <mc:AlternateContent xmlns:mc="http://schemas.openxmlformats.org/markup-compatibility/2006">
              <mc:Choice xmlns:v="urn:schemas-microsoft-com:vml" Requires="v">
                <p:oleObj spid="_x0000_s1048" name="Equation" r:id="rId4" imgW="1511280" imgH="393480" progId="Equation.3">
                  <p:embed/>
                </p:oleObj>
              </mc:Choice>
              <mc:Fallback>
                <p:oleObj name="Equation" r:id="rId4" imgW="15112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4419600"/>
                        <a:ext cx="3505200" cy="91315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3009459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lnSpcReduction="10000"/>
          </a:bodyPr>
          <a:lstStyle/>
          <a:p>
            <a:endParaRPr lang="en-US" dirty="0" smtClean="0"/>
          </a:p>
          <a:p>
            <a:r>
              <a:rPr lang="en-US" dirty="0" smtClean="0"/>
              <a:t>How are interest rates determined?</a:t>
            </a:r>
          </a:p>
          <a:p>
            <a:r>
              <a:rPr lang="en-US" dirty="0" smtClean="0"/>
              <a:t>How can we compare rates of return for different holding periods?</a:t>
            </a:r>
          </a:p>
          <a:p>
            <a:r>
              <a:rPr lang="en-US" dirty="0" smtClean="0"/>
              <a:t>What is the relation between inflation rates and interest rates?</a:t>
            </a:r>
          </a:p>
          <a:p>
            <a:r>
              <a:rPr lang="en-US" dirty="0" smtClean="0"/>
              <a:t>How do we analyze a time series of returns?</a:t>
            </a:r>
          </a:p>
          <a:p>
            <a:r>
              <a:rPr lang="en-US" dirty="0" smtClean="0"/>
              <a:t>How do we characterize the distribution of a series of returns?</a:t>
            </a:r>
          </a:p>
          <a:p>
            <a:r>
              <a:rPr lang="en-US" dirty="0" smtClean="0"/>
              <a:t>How do we construct risk measures when the probability distribution is not normal?</a:t>
            </a:r>
            <a:endParaRPr lang="en-US" dirty="0"/>
          </a:p>
        </p:txBody>
      </p:sp>
    </p:spTree>
    <p:extLst>
      <p:ext uri="{BB962C8B-B14F-4D97-AF65-F5344CB8AC3E}">
        <p14:creationId xmlns:p14="http://schemas.microsoft.com/office/powerpoint/2010/main" val="115361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pPr eaLnBrk="1" hangingPunct="1"/>
            <a:r>
              <a:rPr lang="en-US" smtClean="0"/>
              <a:t>The Normal Distribution</a:t>
            </a:r>
          </a:p>
        </p:txBody>
      </p:sp>
      <p:sp>
        <p:nvSpPr>
          <p:cNvPr id="29699" name="Content Placeholder 2"/>
          <p:cNvSpPr>
            <a:spLocks noGrp="1"/>
          </p:cNvSpPr>
          <p:nvPr>
            <p:ph idx="4294967295"/>
          </p:nvPr>
        </p:nvSpPr>
        <p:spPr/>
        <p:txBody>
          <a:bodyPr/>
          <a:lstStyle/>
          <a:p>
            <a:pPr eaLnBrk="1" hangingPunct="1"/>
            <a:r>
              <a:rPr lang="en-US" smtClean="0"/>
              <a:t>Investment management is easier when returns are normal.</a:t>
            </a:r>
          </a:p>
          <a:p>
            <a:pPr lvl="1" eaLnBrk="1" hangingPunct="1"/>
            <a:r>
              <a:rPr lang="en-US" smtClean="0"/>
              <a:t>Standard deviation is a good measure of risk when returns are symmetric.</a:t>
            </a:r>
          </a:p>
          <a:p>
            <a:pPr lvl="1" eaLnBrk="1" hangingPunct="1"/>
            <a:r>
              <a:rPr lang="en-US" smtClean="0"/>
              <a:t>If security returns are symmetric, portfolio returns will be, too.</a:t>
            </a:r>
          </a:p>
          <a:p>
            <a:pPr lvl="1" eaLnBrk="1" hangingPunct="1"/>
            <a:r>
              <a:rPr lang="en-US" smtClean="0"/>
              <a:t>Future scenarios can be estimated using only the mean and the standard deviation.</a:t>
            </a:r>
          </a:p>
        </p:txBody>
      </p:sp>
    </p:spTree>
    <p:extLst>
      <p:ext uri="{BB962C8B-B14F-4D97-AF65-F5344CB8AC3E}">
        <p14:creationId xmlns:p14="http://schemas.microsoft.com/office/powerpoint/2010/main" val="21775150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idx="4294967295"/>
          </p:nvPr>
        </p:nvSpPr>
        <p:spPr/>
        <p:txBody>
          <a:bodyPr lIns="90488" tIns="44450" rIns="90488" bIns="44450" anchorCtr="1"/>
          <a:lstStyle/>
          <a:p>
            <a:pPr eaLnBrk="1" hangingPunct="1"/>
            <a:r>
              <a:rPr lang="en-US" sz="3800" smtClean="0"/>
              <a:t>Figure 5.4 The Normal Distribution</a:t>
            </a:r>
          </a:p>
        </p:txBody>
      </p:sp>
      <p:pic>
        <p:nvPicPr>
          <p:cNvPr id="32771" name="Content Placeholder 5" descr="5.4.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3400" y="1470025"/>
            <a:ext cx="8229600" cy="4699000"/>
          </a:xfrm>
        </p:spPr>
      </p:pic>
    </p:spTree>
    <p:extLst>
      <p:ext uri="{BB962C8B-B14F-4D97-AF65-F5344CB8AC3E}">
        <p14:creationId xmlns:p14="http://schemas.microsoft.com/office/powerpoint/2010/main" val="94647749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pPr eaLnBrk="1" hangingPunct="1"/>
            <a:r>
              <a:rPr lang="en-US" smtClean="0"/>
              <a:t>Normality and Risk Measures</a:t>
            </a:r>
          </a:p>
        </p:txBody>
      </p:sp>
      <p:sp>
        <p:nvSpPr>
          <p:cNvPr id="31747" name="Content Placeholder 2"/>
          <p:cNvSpPr>
            <a:spLocks noGrp="1"/>
          </p:cNvSpPr>
          <p:nvPr>
            <p:ph idx="4294967295"/>
          </p:nvPr>
        </p:nvSpPr>
        <p:spPr/>
        <p:txBody>
          <a:bodyPr/>
          <a:lstStyle/>
          <a:p>
            <a:pPr eaLnBrk="1" hangingPunct="1"/>
            <a:r>
              <a:rPr lang="en-US" smtClean="0"/>
              <a:t>What if excess returns are not normally distributed?</a:t>
            </a:r>
          </a:p>
          <a:p>
            <a:pPr lvl="1" eaLnBrk="1" hangingPunct="1"/>
            <a:r>
              <a:rPr lang="en-US" smtClean="0"/>
              <a:t>Standard deviation is no longer a complete measure of risk</a:t>
            </a:r>
          </a:p>
          <a:p>
            <a:pPr lvl="1" eaLnBrk="1" hangingPunct="1"/>
            <a:r>
              <a:rPr lang="en-US" smtClean="0"/>
              <a:t>Sharpe ratio is not a complete measure of portfolio performance</a:t>
            </a:r>
          </a:p>
          <a:p>
            <a:pPr lvl="1" eaLnBrk="1" hangingPunct="1"/>
            <a:r>
              <a:rPr lang="en-US" smtClean="0"/>
              <a:t>Need to consider skew and kurtosis</a:t>
            </a:r>
          </a:p>
        </p:txBody>
      </p:sp>
    </p:spTree>
    <p:extLst>
      <p:ext uri="{BB962C8B-B14F-4D97-AF65-F5344CB8AC3E}">
        <p14:creationId xmlns:p14="http://schemas.microsoft.com/office/powerpoint/2010/main" val="27872219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idx="4294967295"/>
          </p:nvPr>
        </p:nvSpPr>
        <p:spPr/>
        <p:txBody>
          <a:bodyPr/>
          <a:lstStyle/>
          <a:p>
            <a:pPr eaLnBrk="1" hangingPunct="1"/>
            <a:r>
              <a:rPr lang="en-US" smtClean="0"/>
              <a:t>Skew and Kurtosis</a:t>
            </a:r>
          </a:p>
        </p:txBody>
      </p:sp>
      <p:sp>
        <p:nvSpPr>
          <p:cNvPr id="16389" name="Text Placeholder 6"/>
          <p:cNvSpPr>
            <a:spLocks noGrp="1"/>
          </p:cNvSpPr>
          <p:nvPr>
            <p:ph type="body" idx="4294967295"/>
          </p:nvPr>
        </p:nvSpPr>
        <p:spPr>
          <a:xfrm>
            <a:off x="457200" y="1535113"/>
            <a:ext cx="4040188" cy="639762"/>
          </a:xfrm>
        </p:spPr>
        <p:txBody>
          <a:bodyPr anchor="b"/>
          <a:lstStyle/>
          <a:p>
            <a:pPr marL="0" indent="0" eaLnBrk="1" hangingPunct="1">
              <a:buFontTx/>
              <a:buNone/>
            </a:pPr>
            <a:r>
              <a:rPr lang="en-US" sz="2400" b="1" smtClean="0"/>
              <a:t>Skew</a:t>
            </a:r>
          </a:p>
        </p:txBody>
      </p:sp>
      <p:sp>
        <p:nvSpPr>
          <p:cNvPr id="16390" name="Content Placeholder 2"/>
          <p:cNvSpPr>
            <a:spLocks noGrp="1"/>
          </p:cNvSpPr>
          <p:nvPr>
            <p:ph sz="half" idx="4294967295"/>
          </p:nvPr>
        </p:nvSpPr>
        <p:spPr>
          <a:xfrm>
            <a:off x="457200" y="2174875"/>
            <a:ext cx="4040188" cy="3951288"/>
          </a:xfrm>
        </p:spPr>
        <p:txBody>
          <a:bodyPr/>
          <a:lstStyle/>
          <a:p>
            <a:pPr eaLnBrk="1" hangingPunct="1">
              <a:buFontTx/>
              <a:buNone/>
            </a:pPr>
            <a:r>
              <a:rPr lang="en-US" sz="2400" smtClean="0"/>
              <a:t>Equation 5.19</a:t>
            </a:r>
          </a:p>
        </p:txBody>
      </p:sp>
      <p:sp>
        <p:nvSpPr>
          <p:cNvPr id="16391" name="Text Placeholder 7"/>
          <p:cNvSpPr>
            <a:spLocks noGrp="1"/>
          </p:cNvSpPr>
          <p:nvPr>
            <p:ph type="body" sz="quarter" idx="4294967295"/>
          </p:nvPr>
        </p:nvSpPr>
        <p:spPr>
          <a:xfrm>
            <a:off x="4645025" y="1535113"/>
            <a:ext cx="4041775" cy="639762"/>
          </a:xfrm>
        </p:spPr>
        <p:txBody>
          <a:bodyPr anchor="b"/>
          <a:lstStyle/>
          <a:p>
            <a:pPr marL="0" indent="0" eaLnBrk="1" hangingPunct="1">
              <a:buFontTx/>
              <a:buNone/>
            </a:pPr>
            <a:r>
              <a:rPr lang="en-US" sz="2400" b="1" smtClean="0"/>
              <a:t>Kurtosis</a:t>
            </a:r>
          </a:p>
        </p:txBody>
      </p:sp>
      <p:sp>
        <p:nvSpPr>
          <p:cNvPr id="16392" name="Content Placeholder 8"/>
          <p:cNvSpPr>
            <a:spLocks noGrp="1"/>
          </p:cNvSpPr>
          <p:nvPr>
            <p:ph sz="quarter" idx="4294967295"/>
          </p:nvPr>
        </p:nvSpPr>
        <p:spPr>
          <a:xfrm>
            <a:off x="4645025" y="2174875"/>
            <a:ext cx="4041775" cy="3951288"/>
          </a:xfrm>
        </p:spPr>
        <p:txBody>
          <a:bodyPr/>
          <a:lstStyle/>
          <a:p>
            <a:pPr eaLnBrk="1" hangingPunct="1"/>
            <a:r>
              <a:rPr lang="en-US" sz="2400" smtClean="0"/>
              <a:t>Equation 5.20</a:t>
            </a:r>
          </a:p>
        </p:txBody>
      </p:sp>
      <p:graphicFrame>
        <p:nvGraphicFramePr>
          <p:cNvPr id="14338" name="Object 2"/>
          <p:cNvGraphicFramePr>
            <a:graphicFrameLocks noChangeAspect="1"/>
          </p:cNvGraphicFramePr>
          <p:nvPr/>
        </p:nvGraphicFramePr>
        <p:xfrm>
          <a:off x="304800" y="3048000"/>
          <a:ext cx="3733800" cy="2076450"/>
        </p:xfrm>
        <a:graphic>
          <a:graphicData uri="http://schemas.openxmlformats.org/presentationml/2006/ole">
            <mc:AlternateContent xmlns:mc="http://schemas.openxmlformats.org/markup-compatibility/2006">
              <mc:Choice xmlns:v="urn:schemas-microsoft-com:vml" Requires="v">
                <p:oleObj spid="_x0000_s2094" name="Equation" r:id="rId4" imgW="1688760" imgH="939600" progId="Equation.3">
                  <p:embed/>
                </p:oleObj>
              </mc:Choice>
              <mc:Fallback>
                <p:oleObj name="Equation" r:id="rId4" imgW="1688760" imgH="939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0"/>
                        <a:ext cx="3733800" cy="207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3"/>
          <p:cNvGraphicFramePr>
            <a:graphicFrameLocks noChangeAspect="1"/>
          </p:cNvGraphicFramePr>
          <p:nvPr/>
        </p:nvGraphicFramePr>
        <p:xfrm>
          <a:off x="4606925" y="3200400"/>
          <a:ext cx="4156075" cy="1874838"/>
        </p:xfrm>
        <a:graphic>
          <a:graphicData uri="http://schemas.openxmlformats.org/presentationml/2006/ole">
            <mc:AlternateContent xmlns:mc="http://schemas.openxmlformats.org/markup-compatibility/2006">
              <mc:Choice xmlns:v="urn:schemas-microsoft-com:vml" Requires="v">
                <p:oleObj spid="_x0000_s2095" name="Equation" r:id="rId6" imgW="2082600" imgH="939600" progId="Equation.3">
                  <p:embed/>
                </p:oleObj>
              </mc:Choice>
              <mc:Fallback>
                <p:oleObj name="Equation" r:id="rId6" imgW="2082600" imgH="939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6925" y="3200400"/>
                        <a:ext cx="4156075" cy="187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507260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idx="4294967295"/>
          </p:nvPr>
        </p:nvSpPr>
        <p:spPr/>
        <p:txBody>
          <a:bodyPr lIns="0" tIns="0" rIns="0" bIns="0" anchorCtr="1">
            <a:normAutofit/>
          </a:bodyPr>
          <a:lstStyle/>
          <a:p>
            <a:pPr eaLnBrk="1" hangingPunct="1"/>
            <a:r>
              <a:rPr lang="en-US" sz="3400" dirty="0" smtClean="0"/>
              <a:t>Normal and Skewed Distributions </a:t>
            </a:r>
          </a:p>
        </p:txBody>
      </p:sp>
      <p:pic>
        <p:nvPicPr>
          <p:cNvPr id="34819" name="Content Placeholder 5" descr="5.5a.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966913" y="1600200"/>
            <a:ext cx="5210175" cy="4525963"/>
          </a:xfrm>
        </p:spPr>
      </p:pic>
    </p:spTree>
    <p:extLst>
      <p:ext uri="{BB962C8B-B14F-4D97-AF65-F5344CB8AC3E}">
        <p14:creationId xmlns:p14="http://schemas.microsoft.com/office/powerpoint/2010/main" val="362215606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idx="4294967295"/>
          </p:nvPr>
        </p:nvSpPr>
        <p:spPr>
          <a:xfrm>
            <a:off x="304800" y="381000"/>
            <a:ext cx="8534400" cy="758952"/>
          </a:xfrm>
        </p:spPr>
        <p:txBody>
          <a:bodyPr lIns="0" tIns="0" rIns="0" bIns="0" anchorCtr="1">
            <a:normAutofit fontScale="90000"/>
          </a:bodyPr>
          <a:lstStyle/>
          <a:p>
            <a:pPr eaLnBrk="1" hangingPunct="1"/>
            <a:r>
              <a:rPr lang="en-US" sz="3400" dirty="0" smtClean="0"/>
              <a:t>Normal and Fat-Tailed Distributions (mean = .1, SD =.2)</a:t>
            </a:r>
          </a:p>
        </p:txBody>
      </p:sp>
      <p:pic>
        <p:nvPicPr>
          <p:cNvPr id="35843" name="Content Placeholder 5" descr="5.5b.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162175" y="1477963"/>
            <a:ext cx="5000625" cy="4694237"/>
          </a:xfrm>
        </p:spPr>
      </p:pic>
    </p:spTree>
    <p:extLst>
      <p:ext uri="{BB962C8B-B14F-4D97-AF65-F5344CB8AC3E}">
        <p14:creationId xmlns:p14="http://schemas.microsoft.com/office/powerpoint/2010/main" val="144762916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Non-normal distributions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If return distributions are not asymmetric, then:</a:t>
            </a:r>
          </a:p>
          <a:p>
            <a:pPr lvl="1"/>
            <a:r>
              <a:rPr lang="en-US" dirty="0" smtClean="0"/>
              <a:t>We should look at negative outcomes separately</a:t>
            </a:r>
          </a:p>
          <a:p>
            <a:pPr lvl="1"/>
            <a:r>
              <a:rPr lang="en-US" dirty="0" smtClean="0"/>
              <a:t>Because an alternative to a risky portfolio is a risk-free investment vehicle, we should look at deviations of returns from the risk-free rate rather than from the sample average</a:t>
            </a:r>
          </a:p>
          <a:p>
            <a:pPr lvl="1"/>
            <a:r>
              <a:rPr lang="en-US" dirty="0" smtClean="0"/>
              <a:t>Fat tails should be accounted for</a:t>
            </a:r>
          </a:p>
          <a:p>
            <a:r>
              <a:rPr lang="en-US" dirty="0" smtClean="0"/>
              <a:t>LPSD</a:t>
            </a:r>
            <a:r>
              <a:rPr lang="en-US" dirty="0"/>
              <a:t>: similar to usual standard deviation, but uses only negative deviations from </a:t>
            </a:r>
            <a:r>
              <a:rPr lang="en-US" dirty="0" err="1" smtClean="0"/>
              <a:t>r</a:t>
            </a:r>
            <a:r>
              <a:rPr lang="en-US" baseline="-25000" dirty="0" err="1" smtClean="0"/>
              <a:t>f</a:t>
            </a:r>
            <a:endParaRPr lang="en-US" baseline="-25000" dirty="0" smtClean="0"/>
          </a:p>
          <a:p>
            <a:pPr lvl="1"/>
            <a:r>
              <a:rPr lang="en-US" dirty="0"/>
              <a:t>The LPSD is the square root of the average squared deviation, conditional on a negative excess return</a:t>
            </a:r>
            <a:r>
              <a:rPr lang="en-US" dirty="0" smtClean="0"/>
              <a:t>.</a:t>
            </a:r>
          </a:p>
          <a:p>
            <a:pPr lvl="1"/>
            <a:r>
              <a:rPr lang="en-US" dirty="0" smtClean="0"/>
              <a:t>However, this measure ignores the frequency of negative excess returns!  </a:t>
            </a:r>
          </a:p>
          <a:p>
            <a:r>
              <a:rPr lang="en-US" dirty="0" err="1" smtClean="0"/>
              <a:t>Sortino</a:t>
            </a:r>
            <a:r>
              <a:rPr lang="en-US" dirty="0" smtClean="0"/>
              <a:t> </a:t>
            </a:r>
            <a:r>
              <a:rPr lang="en-US" dirty="0"/>
              <a:t>Ratio replaces Sharpe Ratio</a:t>
            </a:r>
            <a:br>
              <a:rPr lang="en-US" dirty="0"/>
            </a:br>
            <a:r>
              <a:rPr lang="en-US" dirty="0" err="1"/>
              <a:t>Sortino</a:t>
            </a:r>
            <a:r>
              <a:rPr lang="en-US" dirty="0"/>
              <a:t> Ratio = Average excess return/LPSD</a:t>
            </a:r>
          </a:p>
          <a:p>
            <a:endParaRPr lang="en-US" dirty="0"/>
          </a:p>
        </p:txBody>
      </p:sp>
    </p:spTree>
    <p:extLst>
      <p:ext uri="{BB962C8B-B14F-4D97-AF65-F5344CB8AC3E}">
        <p14:creationId xmlns:p14="http://schemas.microsoft.com/office/powerpoint/2010/main" val="3364087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pPr eaLnBrk="1" hangingPunct="1"/>
            <a:r>
              <a:rPr lang="en-US" smtClean="0"/>
              <a:t>Value at Risk (VaR)</a:t>
            </a:r>
          </a:p>
        </p:txBody>
      </p:sp>
      <p:sp>
        <p:nvSpPr>
          <p:cNvPr id="34819" name="Content Placeholder 2"/>
          <p:cNvSpPr>
            <a:spLocks noGrp="1"/>
          </p:cNvSpPr>
          <p:nvPr>
            <p:ph idx="4294967295"/>
          </p:nvPr>
        </p:nvSpPr>
        <p:spPr>
          <a:xfrm>
            <a:off x="838200" y="1600200"/>
            <a:ext cx="7696200" cy="4267200"/>
          </a:xfrm>
        </p:spPr>
        <p:txBody>
          <a:bodyPr/>
          <a:lstStyle/>
          <a:p>
            <a:pPr eaLnBrk="1" hangingPunct="1"/>
            <a:r>
              <a:rPr lang="en-US" smtClean="0"/>
              <a:t>A measure of loss most frequently associated with extreme negative returns</a:t>
            </a:r>
          </a:p>
          <a:p>
            <a:pPr eaLnBrk="1" hangingPunct="1"/>
            <a:r>
              <a:rPr lang="en-US" smtClean="0"/>
              <a:t>VaR is the quantile of a distribution below which lies q % of the possible values of that distribution</a:t>
            </a:r>
          </a:p>
          <a:p>
            <a:pPr lvl="1" eaLnBrk="1" hangingPunct="1"/>
            <a:r>
              <a:rPr lang="en-US" smtClean="0"/>
              <a:t>The 5% VaR , commonly estimated in practice, is the return at the 5</a:t>
            </a:r>
            <a:r>
              <a:rPr lang="en-US" baseline="30000" smtClean="0"/>
              <a:t>th</a:t>
            </a:r>
            <a:r>
              <a:rPr lang="en-US" smtClean="0"/>
              <a:t> percentile when returns are sorted from high to low</a:t>
            </a:r>
            <a:r>
              <a:rPr lang="en-US" i="1" smtClean="0"/>
              <a:t>.</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4680989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pPr eaLnBrk="1" hangingPunct="1"/>
            <a:r>
              <a:rPr lang="en-US" smtClean="0"/>
              <a:t>Expected Shortfall (ES)</a:t>
            </a:r>
          </a:p>
        </p:txBody>
      </p:sp>
      <p:sp>
        <p:nvSpPr>
          <p:cNvPr id="35843" name="Content Placeholder 2"/>
          <p:cNvSpPr>
            <a:spLocks noGrp="1"/>
          </p:cNvSpPr>
          <p:nvPr>
            <p:ph idx="4294967295"/>
          </p:nvPr>
        </p:nvSpPr>
        <p:spPr>
          <a:xfrm>
            <a:off x="914400" y="1600200"/>
            <a:ext cx="7543800" cy="4525963"/>
          </a:xfrm>
        </p:spPr>
        <p:txBody>
          <a:bodyPr/>
          <a:lstStyle/>
          <a:p>
            <a:pPr eaLnBrk="1" hangingPunct="1"/>
            <a:r>
              <a:rPr lang="en-US" dirty="0" smtClean="0"/>
              <a:t>Also called conditional tail expectation (CTE)</a:t>
            </a:r>
          </a:p>
          <a:p>
            <a:pPr eaLnBrk="1" hangingPunct="1"/>
            <a:r>
              <a:rPr lang="en-US" dirty="0" smtClean="0"/>
              <a:t>More conservative measure of downside risk than </a:t>
            </a:r>
            <a:r>
              <a:rPr lang="en-US" dirty="0" err="1" smtClean="0"/>
              <a:t>VaR</a:t>
            </a:r>
            <a:endParaRPr lang="en-US" dirty="0" smtClean="0"/>
          </a:p>
          <a:p>
            <a:pPr lvl="1" eaLnBrk="1" hangingPunct="1"/>
            <a:r>
              <a:rPr lang="en-US" dirty="0" err="1" smtClean="0"/>
              <a:t>VaR</a:t>
            </a:r>
            <a:r>
              <a:rPr lang="en-US" dirty="0" smtClean="0"/>
              <a:t> takes the highest return from the worst cases</a:t>
            </a:r>
          </a:p>
          <a:p>
            <a:pPr lvl="1" eaLnBrk="1" hangingPunct="1"/>
            <a:r>
              <a:rPr lang="en-US" dirty="0" smtClean="0"/>
              <a:t>ES takes an average return of the worst cases</a:t>
            </a:r>
          </a:p>
          <a:p>
            <a:pPr lvl="1" eaLnBrk="1" hangingPunct="1"/>
            <a:r>
              <a:rPr lang="en-US" dirty="0" smtClean="0"/>
              <a:t>This </a:t>
            </a:r>
            <a:r>
              <a:rPr lang="en-US" smtClean="0"/>
              <a:t>is related to the </a:t>
            </a:r>
            <a:r>
              <a:rPr lang="en-US" dirty="0" smtClean="0"/>
              <a:t>LPSD</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7307812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457200" y="274638"/>
            <a:ext cx="7772400" cy="1143000"/>
          </a:xfrm>
        </p:spPr>
        <p:txBody>
          <a:bodyPr>
            <a:normAutofit fontScale="90000"/>
          </a:bodyPr>
          <a:lstStyle/>
          <a:p>
            <a:pPr eaLnBrk="1" hangingPunct="1"/>
            <a:r>
              <a:rPr lang="en-US" sz="4000" smtClean="0"/>
              <a:t>Historic Returns on Risky Portfolios</a:t>
            </a:r>
          </a:p>
        </p:txBody>
      </p:sp>
      <p:sp>
        <p:nvSpPr>
          <p:cNvPr id="37891" name="Content Placeholder 2"/>
          <p:cNvSpPr>
            <a:spLocks noGrp="1"/>
          </p:cNvSpPr>
          <p:nvPr>
            <p:ph idx="4294967295"/>
          </p:nvPr>
        </p:nvSpPr>
        <p:spPr>
          <a:xfrm>
            <a:off x="685800" y="1600200"/>
            <a:ext cx="8001000" cy="4525963"/>
          </a:xfrm>
        </p:spPr>
        <p:txBody>
          <a:bodyPr/>
          <a:lstStyle/>
          <a:p>
            <a:pPr eaLnBrk="1" hangingPunct="1"/>
            <a:r>
              <a:rPr lang="en-US" sz="2800" smtClean="0"/>
              <a:t>Returns appear normally distributed</a:t>
            </a:r>
          </a:p>
          <a:p>
            <a:pPr eaLnBrk="1" hangingPunct="1"/>
            <a:endParaRPr lang="en-US" sz="2800" smtClean="0"/>
          </a:p>
          <a:p>
            <a:pPr eaLnBrk="1" hangingPunct="1"/>
            <a:r>
              <a:rPr lang="en-US" sz="2800" smtClean="0"/>
              <a:t>Returns are lower over the most recent half of the period (1986-2009)</a:t>
            </a:r>
          </a:p>
          <a:p>
            <a:pPr eaLnBrk="1" hangingPunct="1"/>
            <a:endParaRPr lang="en-US" sz="2800" smtClean="0"/>
          </a:p>
          <a:p>
            <a:pPr eaLnBrk="1" hangingPunct="1"/>
            <a:r>
              <a:rPr lang="en-US" sz="2800" smtClean="0"/>
              <a:t>SD for small stocks became smaller; SD for long-term bonds got bigger</a:t>
            </a:r>
          </a:p>
          <a:p>
            <a:pPr eaLnBrk="1" hangingPunct="1"/>
            <a:endParaRPr lang="en-US" smtClean="0"/>
          </a:p>
        </p:txBody>
      </p:sp>
    </p:spTree>
    <p:extLst>
      <p:ext uri="{BB962C8B-B14F-4D97-AF65-F5344CB8AC3E}">
        <p14:creationId xmlns:p14="http://schemas.microsoft.com/office/powerpoint/2010/main" val="15669726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Return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1752" y="1295400"/>
            <a:ext cx="8503920" cy="4953000"/>
          </a:xfrm>
        </p:spPr>
        <p:txBody>
          <a:bodyPr>
            <a:normAutofit lnSpcReduction="10000"/>
          </a:bodyPr>
          <a:lstStyle/>
          <a:p>
            <a:r>
              <a:rPr lang="en-US" dirty="0" smtClean="0"/>
              <a:t>We are interested in determining if there is a relationship between risk and return in US capital markets.  If there is one, then it needs to be taken into account in portfolio construction.</a:t>
            </a:r>
          </a:p>
          <a:p>
            <a:r>
              <a:rPr lang="en-US" dirty="0" smtClean="0"/>
              <a:t>To do this, we need to define what we mean by return and what we mean by risk.</a:t>
            </a:r>
          </a:p>
          <a:p>
            <a:r>
              <a:rPr lang="en-US" dirty="0" smtClean="0"/>
              <a:t>Let’s take the notion of return.</a:t>
            </a:r>
          </a:p>
          <a:p>
            <a:r>
              <a:rPr lang="en-US" dirty="0" smtClean="0"/>
              <a:t>This is easiest to do when discussing a risk-free security where the investor puts up his money at one point in time and then gets a payoff in the next period.</a:t>
            </a:r>
          </a:p>
          <a:p>
            <a:r>
              <a:rPr lang="en-US" dirty="0" smtClean="0"/>
              <a:t>This return is called an interest rate. </a:t>
            </a:r>
            <a:endParaRPr lang="en-US" dirty="0"/>
          </a:p>
        </p:txBody>
      </p:sp>
    </p:spTree>
    <p:extLst>
      <p:ext uri="{BB962C8B-B14F-4D97-AF65-F5344CB8AC3E}">
        <p14:creationId xmlns:p14="http://schemas.microsoft.com/office/powerpoint/2010/main" val="38315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457200" y="274638"/>
            <a:ext cx="7924800" cy="1143000"/>
          </a:xfrm>
        </p:spPr>
        <p:txBody>
          <a:bodyPr>
            <a:normAutofit fontScale="90000"/>
          </a:bodyPr>
          <a:lstStyle/>
          <a:p>
            <a:pPr eaLnBrk="1" hangingPunct="1"/>
            <a:r>
              <a:rPr lang="en-US" sz="4000" smtClean="0"/>
              <a:t>Historic Returns on Risky Portfolios</a:t>
            </a:r>
          </a:p>
        </p:txBody>
      </p:sp>
      <p:sp>
        <p:nvSpPr>
          <p:cNvPr id="40963" name="Content Placeholder 2"/>
          <p:cNvSpPr>
            <a:spLocks noGrp="1"/>
          </p:cNvSpPr>
          <p:nvPr>
            <p:ph idx="4294967295"/>
          </p:nvPr>
        </p:nvSpPr>
        <p:spPr>
          <a:xfrm>
            <a:off x="762000" y="1600200"/>
            <a:ext cx="7924800" cy="4525963"/>
          </a:xfrm>
        </p:spPr>
        <p:txBody>
          <a:bodyPr/>
          <a:lstStyle/>
          <a:p>
            <a:pPr eaLnBrk="1" hangingPunct="1"/>
            <a:r>
              <a:rPr lang="en-US" smtClean="0"/>
              <a:t>Better diversified portfolios have higher Sharpe Ratios</a:t>
            </a:r>
          </a:p>
          <a:p>
            <a:pPr eaLnBrk="1" hangingPunct="1"/>
            <a:endParaRPr lang="en-US" smtClean="0"/>
          </a:p>
          <a:p>
            <a:pPr eaLnBrk="1" hangingPunct="1"/>
            <a:r>
              <a:rPr lang="en-US" smtClean="0"/>
              <a:t>Negative skew</a:t>
            </a:r>
          </a:p>
          <a:p>
            <a:pPr eaLnBrk="1" hangingPunct="1"/>
            <a:endParaRPr lang="en-US" smtClean="0"/>
          </a:p>
        </p:txBody>
      </p:sp>
    </p:spTree>
    <p:extLst>
      <p:ext uri="{BB962C8B-B14F-4D97-AF65-F5344CB8AC3E}">
        <p14:creationId xmlns:p14="http://schemas.microsoft.com/office/powerpoint/2010/main" val="3142667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and nominal interest rates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a:t>The real interest rate is the price of access to real resources today as opposed to a point later in time. </a:t>
            </a:r>
            <a:endParaRPr lang="en-US" dirty="0" smtClean="0"/>
          </a:p>
          <a:p>
            <a:r>
              <a:rPr lang="en-US" dirty="0" smtClean="0"/>
              <a:t>The </a:t>
            </a:r>
            <a:r>
              <a:rPr lang="en-US" dirty="0"/>
              <a:t>nominal interest rate is the price of access to money today as opposed to later.  </a:t>
            </a:r>
            <a:endParaRPr lang="en-US" dirty="0" smtClean="0"/>
          </a:p>
          <a:p>
            <a:r>
              <a:rPr lang="en-US" dirty="0" smtClean="0"/>
              <a:t>Money</a:t>
            </a:r>
            <a:r>
              <a:rPr lang="en-US" dirty="0"/>
              <a:t>, of course, is needed in a money economy to obtain access to real resources.  </a:t>
            </a:r>
            <a:endParaRPr lang="en-US" dirty="0" smtClean="0"/>
          </a:p>
          <a:p>
            <a:r>
              <a:rPr lang="en-US" dirty="0" smtClean="0"/>
              <a:t>However</a:t>
            </a:r>
            <a:r>
              <a:rPr lang="en-US" dirty="0"/>
              <a:t>, the total amount of money can change over time depending upon the actions of the Federal Reserve.  </a:t>
            </a:r>
            <a:endParaRPr lang="en-US" dirty="0" smtClean="0"/>
          </a:p>
          <a:p>
            <a:r>
              <a:rPr lang="en-US" dirty="0" smtClean="0"/>
              <a:t>If </a:t>
            </a:r>
            <a:r>
              <a:rPr lang="en-US" dirty="0"/>
              <a:t>the supply of money increases over time without a change in the amount of goods, then there is a larger amount of money chasing the same amount of goods.  </a:t>
            </a:r>
            <a:endParaRPr lang="en-US" dirty="0" smtClean="0"/>
          </a:p>
          <a:p>
            <a:r>
              <a:rPr lang="en-US" dirty="0" smtClean="0"/>
              <a:t>As </a:t>
            </a:r>
            <a:r>
              <a:rPr lang="en-US" dirty="0"/>
              <a:t>a result prices increase.  </a:t>
            </a:r>
          </a:p>
          <a:p>
            <a:endParaRPr lang="en-US" dirty="0"/>
          </a:p>
        </p:txBody>
      </p:sp>
    </p:spTree>
    <p:extLst>
      <p:ext uri="{BB962C8B-B14F-4D97-AF65-F5344CB8AC3E}">
        <p14:creationId xmlns:p14="http://schemas.microsoft.com/office/powerpoint/2010/main" val="296548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and nominal interest rates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lstStyle/>
          <a:p>
            <a:r>
              <a:rPr lang="en-US" dirty="0" smtClean="0"/>
              <a:t>Investors are interested in return in terms of purchasing power. </a:t>
            </a:r>
          </a:p>
          <a:p>
            <a:r>
              <a:rPr lang="en-US" dirty="0" smtClean="0"/>
              <a:t>However, risk-free securities are risk-free only in nominal terms.</a:t>
            </a:r>
          </a:p>
          <a:p>
            <a:r>
              <a:rPr lang="en-US" dirty="0" smtClean="0"/>
              <a:t>To compute the return in nominal terms, we need to know the change in the purchasing power of the unit of currency, i.e. the rate of inflation, </a:t>
            </a:r>
            <a:r>
              <a:rPr lang="en-US" i="1" dirty="0" smtClean="0"/>
              <a:t>i</a:t>
            </a:r>
            <a:r>
              <a:rPr lang="en-US" dirty="0" smtClean="0"/>
              <a:t>.</a:t>
            </a:r>
          </a:p>
          <a:p>
            <a:r>
              <a:rPr lang="en-US" dirty="0" smtClean="0"/>
              <a:t>The real rate of return r, is approximately equal to R, the nominal rate of return less the rate of inflation, </a:t>
            </a:r>
            <a:r>
              <a:rPr lang="en-US" i="1" dirty="0" smtClean="0"/>
              <a:t>i</a:t>
            </a:r>
            <a:r>
              <a:rPr lang="en-US" dirty="0" smtClean="0"/>
              <a:t>.</a:t>
            </a:r>
            <a:br>
              <a:rPr lang="en-US" dirty="0" smtClean="0"/>
            </a:br>
            <a:r>
              <a:rPr lang="en-US" dirty="0" smtClean="0"/>
              <a:t>                                         r = R - </a:t>
            </a:r>
            <a:r>
              <a:rPr lang="en-US" i="1" dirty="0" smtClean="0"/>
              <a:t>i</a:t>
            </a:r>
            <a:endParaRPr lang="en-US" dirty="0"/>
          </a:p>
        </p:txBody>
      </p:sp>
    </p:spTree>
    <p:extLst>
      <p:ext uri="{BB962C8B-B14F-4D97-AF65-F5344CB8AC3E}">
        <p14:creationId xmlns:p14="http://schemas.microsoft.com/office/powerpoint/2010/main" val="305375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and nominal interest rates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1752" y="1295400"/>
            <a:ext cx="8503920" cy="5029200"/>
          </a:xfrm>
        </p:spPr>
        <p:txBody>
          <a:bodyPr>
            <a:normAutofit fontScale="77500" lnSpcReduction="20000"/>
          </a:bodyPr>
          <a:lstStyle/>
          <a:p>
            <a:endParaRPr lang="en-US" dirty="0"/>
          </a:p>
          <a:p>
            <a:r>
              <a:rPr lang="en-US" dirty="0" smtClean="0"/>
              <a:t>Because </a:t>
            </a:r>
            <a:r>
              <a:rPr lang="en-US" dirty="0"/>
              <a:t>of this, nominal interest rates are not the same as real interest rates.  </a:t>
            </a:r>
            <a:endParaRPr lang="en-US" dirty="0" smtClean="0"/>
          </a:p>
          <a:p>
            <a:r>
              <a:rPr lang="en-US" dirty="0" smtClean="0"/>
              <a:t>If </a:t>
            </a:r>
            <a:r>
              <a:rPr lang="en-US" dirty="0"/>
              <a:t>we assume that people care about the consumption of real goods, then the markets would be expected to </a:t>
            </a:r>
            <a:r>
              <a:rPr lang="en-US" dirty="0" smtClean="0"/>
              <a:t>determine </a:t>
            </a:r>
            <a:r>
              <a:rPr lang="en-US" dirty="0"/>
              <a:t>the real interest rate.  </a:t>
            </a:r>
            <a:endParaRPr lang="en-US" dirty="0" smtClean="0"/>
          </a:p>
          <a:p>
            <a:r>
              <a:rPr lang="en-US" dirty="0" smtClean="0"/>
              <a:t>On the other hand, market interest rates are clearly nominal.  If so, where are real interest rates determined?</a:t>
            </a:r>
          </a:p>
          <a:p>
            <a:r>
              <a:rPr lang="en-US" dirty="0" smtClean="0"/>
              <a:t>One answer is that when nominal interest rates are determined in the market, so are real interest rates.  How does this happen?</a:t>
            </a:r>
          </a:p>
          <a:p>
            <a:r>
              <a:rPr lang="en-US" dirty="0" smtClean="0"/>
              <a:t>This process is </a:t>
            </a:r>
            <a:r>
              <a:rPr lang="en-US" dirty="0"/>
              <a:t>embodied in the Fisher Equation, which says that the nominal interest rate is simply the real interest rate plus the expected inflation </a:t>
            </a:r>
            <a:r>
              <a:rPr lang="en-US" dirty="0" smtClean="0"/>
              <a:t>rate.</a:t>
            </a:r>
          </a:p>
          <a:p>
            <a:r>
              <a:rPr lang="en-US" dirty="0" smtClean="0"/>
              <a:t>This is based on the assumption that the real and nominal sectors of the economy are independent and unrelated.</a:t>
            </a:r>
          </a:p>
          <a:p>
            <a:r>
              <a:rPr lang="en-US" dirty="0" smtClean="0"/>
              <a:t>Here’s how interest rates are determined according to this approach.</a:t>
            </a:r>
            <a:endParaRPr lang="en-US" dirty="0"/>
          </a:p>
        </p:txBody>
      </p:sp>
    </p:spTree>
    <p:extLst>
      <p:ext uri="{BB962C8B-B14F-4D97-AF65-F5344CB8AC3E}">
        <p14:creationId xmlns:p14="http://schemas.microsoft.com/office/powerpoint/2010/main" val="2798559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 Determination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p:txBody>
          <a:bodyPr/>
          <a:lstStyle/>
          <a:p>
            <a:pPr lvl="0"/>
            <a:r>
              <a:rPr lang="en-US" dirty="0"/>
              <a:t>The equilibrium real rate of interest is the point at which the Demand Curve for </a:t>
            </a:r>
            <a:r>
              <a:rPr lang="en-US" dirty="0" smtClean="0"/>
              <a:t>real resources (funds) </a:t>
            </a:r>
            <a:r>
              <a:rPr lang="en-US" dirty="0"/>
              <a:t>intersects the Supply curve for </a:t>
            </a:r>
            <a:r>
              <a:rPr lang="en-US" dirty="0" smtClean="0"/>
              <a:t>(real) loanable funds.</a:t>
            </a:r>
          </a:p>
          <a:p>
            <a:pPr lvl="0"/>
            <a:r>
              <a:rPr lang="en-US" dirty="0"/>
              <a:t>The Supply curve consists of the supply of funds from savers, primarily households</a:t>
            </a:r>
          </a:p>
          <a:p>
            <a:pPr lvl="0"/>
            <a:r>
              <a:rPr lang="en-US" dirty="0"/>
              <a:t>The Demand for funds consists of the demand from businesses who invest in plant, equipment and inventories (real assets).</a:t>
            </a:r>
          </a:p>
          <a:p>
            <a:pPr lvl="0"/>
            <a:r>
              <a:rPr lang="en-US" dirty="0"/>
              <a:t>The government is sometimes a net demander and sometimes a net supplier of loanable funds</a:t>
            </a:r>
            <a:r>
              <a:rPr lang="en-US" dirty="0" smtClean="0"/>
              <a:t>.</a:t>
            </a:r>
            <a:endParaRPr lang="en-US" dirty="0"/>
          </a:p>
          <a:p>
            <a:endParaRPr lang="en-US" dirty="0"/>
          </a:p>
        </p:txBody>
      </p:sp>
    </p:spTree>
    <p:extLst>
      <p:ext uri="{BB962C8B-B14F-4D97-AF65-F5344CB8AC3E}">
        <p14:creationId xmlns:p14="http://schemas.microsoft.com/office/powerpoint/2010/main" val="68739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the Real Interest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pic>
        <p:nvPicPr>
          <p:cNvPr id="5" name="Content Placeholder 5" descr="5.1.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370013" y="1524000"/>
            <a:ext cx="6783387" cy="4794250"/>
          </a:xfrm>
          <a:prstGeom prst="rect">
            <a:avLst/>
          </a:prstGeom>
        </p:spPr>
      </p:pic>
    </p:spTree>
    <p:extLst>
      <p:ext uri="{BB962C8B-B14F-4D97-AF65-F5344CB8AC3E}">
        <p14:creationId xmlns:p14="http://schemas.microsoft.com/office/powerpoint/2010/main" val="2195368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Equilibrium Rate of Interest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Both suppliers and demanders of capital thus determine their supply and demand for capital at different real rates of interest.</a:t>
            </a:r>
          </a:p>
          <a:p>
            <a:r>
              <a:rPr lang="en-US" dirty="0" smtClean="0"/>
              <a:t>However</a:t>
            </a:r>
            <a:r>
              <a:rPr lang="en-US" dirty="0"/>
              <a:t>, since loan contracts are nominal, they have to contract for a nominal rate of return.  To ensure that the resulting real return is consistent with what they are looking for, they forecast the </a:t>
            </a:r>
            <a:r>
              <a:rPr lang="en-US" dirty="0" smtClean="0"/>
              <a:t>expected inflation </a:t>
            </a:r>
            <a:r>
              <a:rPr lang="en-US" dirty="0"/>
              <a:t>rate and add that to the desired real rate of return and then come up with the desired nominal rate of return or nominal rate of interest.  </a:t>
            </a:r>
            <a:endParaRPr lang="en-US" dirty="0" smtClean="0"/>
          </a:p>
          <a:p>
            <a:r>
              <a:rPr lang="en-US" dirty="0" smtClean="0"/>
              <a:t>In this way, they generate their nominal supply and demand curves.</a:t>
            </a:r>
            <a:endParaRPr lang="en-US" dirty="0"/>
          </a:p>
          <a:p>
            <a:endParaRPr lang="en-US" dirty="0"/>
          </a:p>
        </p:txBody>
      </p:sp>
    </p:spTree>
    <p:extLst>
      <p:ext uri="{BB962C8B-B14F-4D97-AF65-F5344CB8AC3E}">
        <p14:creationId xmlns:p14="http://schemas.microsoft.com/office/powerpoint/2010/main" val="3593826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1819</Words>
  <Application>Microsoft Office PowerPoint</Application>
  <PresentationFormat>On-screen Show (4:3)</PresentationFormat>
  <Paragraphs>188</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Process diagram</vt:lpstr>
      <vt:lpstr>Equation</vt:lpstr>
      <vt:lpstr>Introduction to Risk, Return and the Historical Record</vt:lpstr>
      <vt:lpstr>Learning Goals</vt:lpstr>
      <vt:lpstr>Risk and Return</vt:lpstr>
      <vt:lpstr>Real and nominal interest rates</vt:lpstr>
      <vt:lpstr>Real and nominal interest rates</vt:lpstr>
      <vt:lpstr>Real and nominal interest rates</vt:lpstr>
      <vt:lpstr>Interest Rate Determination</vt:lpstr>
      <vt:lpstr>Determination of the Real Interest Rate</vt:lpstr>
      <vt:lpstr>The Equilibrium Rate of Interest</vt:lpstr>
      <vt:lpstr>The equilibrium real rate of interest</vt:lpstr>
      <vt:lpstr>The Fisher equation: evidence on money illusion</vt:lpstr>
      <vt:lpstr>Figure 5.3 Interest Rates and Inflation, 1926-2009</vt:lpstr>
      <vt:lpstr>Evidence: real and nominal sectors are connected</vt:lpstr>
      <vt:lpstr>History of Interest Rates</vt:lpstr>
      <vt:lpstr>Measuring return when it is uncertain</vt:lpstr>
      <vt:lpstr>Stock Market Return Averages</vt:lpstr>
      <vt:lpstr>Nominal and Real Equity Returns Around the World, 1900-2000</vt:lpstr>
      <vt:lpstr>Standard Deviations of Real Equity and Bond Returns Around the World, 1900-2000</vt:lpstr>
      <vt:lpstr>The Reward-to-Volatility (Sharpe) Ratio</vt:lpstr>
      <vt:lpstr>The Normal Distribution</vt:lpstr>
      <vt:lpstr>Figure 5.4 The Normal Distribution</vt:lpstr>
      <vt:lpstr>Normality and Risk Measures</vt:lpstr>
      <vt:lpstr>Skew and Kurtosis</vt:lpstr>
      <vt:lpstr>Normal and Skewed Distributions </vt:lpstr>
      <vt:lpstr>Normal and Fat-Tailed Distributions (mean = .1, SD =.2)</vt:lpstr>
      <vt:lpstr>Non-normal distributions</vt:lpstr>
      <vt:lpstr>Value at Risk (VaR)</vt:lpstr>
      <vt:lpstr>Expected Shortfall (ES)</vt:lpstr>
      <vt:lpstr>Historic Returns on Risky Portfolios</vt:lpstr>
      <vt:lpstr>Historic Returns on Risky Portfolios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2012-10-10T16:45:29Z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