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comment1.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handoutMasterIdLst>
    <p:handoutMasterId r:id="rId33"/>
  </p:handoutMasterIdLst>
  <p:sldIdLst>
    <p:sldId id="261" r:id="rId2"/>
    <p:sldId id="273" r:id="rId3"/>
    <p:sldId id="274" r:id="rId4"/>
    <p:sldId id="262" r:id="rId5"/>
    <p:sldId id="286" r:id="rId6"/>
    <p:sldId id="275" r:id="rId7"/>
    <p:sldId id="284" r:id="rId8"/>
    <p:sldId id="283" r:id="rId9"/>
    <p:sldId id="285" r:id="rId10"/>
    <p:sldId id="276" r:id="rId11"/>
    <p:sldId id="277" r:id="rId12"/>
    <p:sldId id="278" r:id="rId13"/>
    <p:sldId id="279" r:id="rId14"/>
    <p:sldId id="280" r:id="rId15"/>
    <p:sldId id="281" r:id="rId16"/>
    <p:sldId id="265" r:id="rId17"/>
    <p:sldId id="263" r:id="rId18"/>
    <p:sldId id="287" r:id="rId19"/>
    <p:sldId id="288" r:id="rId20"/>
    <p:sldId id="289" r:id="rId21"/>
    <p:sldId id="292" r:id="rId22"/>
    <p:sldId id="297" r:id="rId23"/>
    <p:sldId id="298" r:id="rId24"/>
    <p:sldId id="293" r:id="rId25"/>
    <p:sldId id="294" r:id="rId26"/>
    <p:sldId id="295" r:id="rId27"/>
    <p:sldId id="296" r:id="rId28"/>
    <p:sldId id="299" r:id="rId29"/>
    <p:sldId id="300" r:id="rId30"/>
    <p:sldId id="301" r:id="rId3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87" autoAdjust="0"/>
    <p:restoredTop sz="94660"/>
  </p:normalViewPr>
  <p:slideViewPr>
    <p:cSldViewPr>
      <p:cViewPr>
        <p:scale>
          <a:sx n="70" d="100"/>
          <a:sy n="70" d="100"/>
        </p:scale>
        <p:origin x="-14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9-01-21T19:15:13.997" idx="1">
    <p:pos x="10" y="10"/>
    <p:text>The moral hazard problem occurs because people figure that the government is not able politically to not help them in difficult siutations.  As a result, they take excessive risk.</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6/24/2012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6/24/2012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46766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3974579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extLst>
      <p:ext uri="{BB962C8B-B14F-4D97-AF65-F5344CB8AC3E}">
        <p14:creationId xmlns:p14="http://schemas.microsoft.com/office/powerpoint/2010/main" val="72247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are examples of financial assets and real assets?</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1891082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4134696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425805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971734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420839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312575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2455131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Adverse_selectio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en.wikipedia.org/wiki/Insurance" TargetMode="External"/><Relationship Id="rId4" Type="http://schemas.openxmlformats.org/officeDocument/2006/relationships/hyperlink" Target="http://en.wikipedia.org/wiki/Moral_hazard" TargetMode="Externa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smtClean="0"/>
              <a:t>The Investment Environment</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EC7C1C7-3E93-43E8-AD54-1648CF94A370}" type="slidenum">
              <a:rPr lang="en-US" sz="1400">
                <a:solidFill>
                  <a:schemeClr val="folHlink"/>
                </a:solidFill>
              </a:rPr>
              <a:pPr eaLnBrk="1" hangingPunct="1"/>
              <a:t>10</a:t>
            </a:fld>
            <a:endParaRPr lang="en-US" sz="1400">
              <a:solidFill>
                <a:schemeClr val="folHlink"/>
              </a:solidFill>
            </a:endParaRPr>
          </a:p>
        </p:txBody>
      </p:sp>
      <p:sp>
        <p:nvSpPr>
          <p:cNvPr id="6148" name="Rectangle 2"/>
          <p:cNvSpPr>
            <a:spLocks noGrp="1" noChangeArrowheads="1"/>
          </p:cNvSpPr>
          <p:nvPr>
            <p:ph type="title"/>
          </p:nvPr>
        </p:nvSpPr>
        <p:spPr/>
        <p:txBody>
          <a:bodyPr/>
          <a:lstStyle/>
          <a:p>
            <a:pPr eaLnBrk="1" hangingPunct="1"/>
            <a:r>
              <a:rPr lang="en-US" smtClean="0"/>
              <a:t>Examples of Financial Intermediaries</a:t>
            </a:r>
          </a:p>
        </p:txBody>
      </p:sp>
      <p:sp>
        <p:nvSpPr>
          <p:cNvPr id="6149" name="Rectangle 3"/>
          <p:cNvSpPr>
            <a:spLocks noGrp="1" noChangeArrowheads="1"/>
          </p:cNvSpPr>
          <p:nvPr>
            <p:ph type="body" idx="4294967295"/>
          </p:nvPr>
        </p:nvSpPr>
        <p:spPr>
          <a:xfrm>
            <a:off x="838200" y="1752600"/>
            <a:ext cx="7958138" cy="3881438"/>
          </a:xfrm>
          <a:prstGeom prst="rect">
            <a:avLst/>
          </a:prstGeom>
        </p:spPr>
        <p:txBody>
          <a:bodyPr/>
          <a:lstStyle/>
          <a:p>
            <a:pPr eaLnBrk="1" hangingPunct="1">
              <a:lnSpc>
                <a:spcPct val="90000"/>
              </a:lnSpc>
            </a:pPr>
            <a:r>
              <a:rPr lang="en-US" smtClean="0"/>
              <a:t>Commercial Banks</a:t>
            </a:r>
          </a:p>
          <a:p>
            <a:pPr eaLnBrk="1" hangingPunct="1">
              <a:lnSpc>
                <a:spcPct val="90000"/>
              </a:lnSpc>
            </a:pPr>
            <a:r>
              <a:rPr lang="en-US" smtClean="0"/>
              <a:t>Insurance Companies</a:t>
            </a:r>
          </a:p>
          <a:p>
            <a:pPr eaLnBrk="1" hangingPunct="1">
              <a:lnSpc>
                <a:spcPct val="90000"/>
              </a:lnSpc>
            </a:pPr>
            <a:r>
              <a:rPr lang="en-US" smtClean="0"/>
              <a:t>Pension and Retirement Funds</a:t>
            </a:r>
          </a:p>
          <a:p>
            <a:pPr eaLnBrk="1" hangingPunct="1">
              <a:lnSpc>
                <a:spcPct val="90000"/>
              </a:lnSpc>
            </a:pPr>
            <a:r>
              <a:rPr lang="en-US" smtClean="0"/>
              <a:t>Mutual Funds</a:t>
            </a:r>
          </a:p>
          <a:p>
            <a:pPr eaLnBrk="1" hangingPunct="1">
              <a:lnSpc>
                <a:spcPct val="90000"/>
              </a:lnSpc>
            </a:pPr>
            <a:r>
              <a:rPr lang="en-US" smtClean="0"/>
              <a:t>Investment Banks</a:t>
            </a:r>
          </a:p>
          <a:p>
            <a:pPr eaLnBrk="1" hangingPunct="1">
              <a:lnSpc>
                <a:spcPct val="90000"/>
              </a:lnSpc>
            </a:pPr>
            <a:r>
              <a:rPr lang="en-US" smtClean="0"/>
              <a:t>Venture Capital Firms</a:t>
            </a:r>
          </a:p>
          <a:p>
            <a:pPr eaLnBrk="1" hangingPunct="1">
              <a:lnSpc>
                <a:spcPct val="90000"/>
              </a:lnSpc>
            </a:pPr>
            <a:r>
              <a:rPr lang="en-US" smtClean="0"/>
              <a:t>Asset Management Firms</a:t>
            </a:r>
          </a:p>
          <a:p>
            <a:pPr eaLnBrk="1" hangingPunct="1">
              <a:lnSpc>
                <a:spcPct val="90000"/>
              </a:lnSpc>
            </a:pPr>
            <a:r>
              <a:rPr lang="en-US" smtClean="0"/>
              <a:t>Information Service Providers</a:t>
            </a:r>
          </a:p>
        </p:txBody>
      </p:sp>
    </p:spTree>
    <p:extLst>
      <p:ext uri="{BB962C8B-B14F-4D97-AF65-F5344CB8AC3E}">
        <p14:creationId xmlns:p14="http://schemas.microsoft.com/office/powerpoint/2010/main" val="387890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Commercial Banks</a:t>
            </a:r>
          </a:p>
        </p:txBody>
      </p:sp>
      <p:sp>
        <p:nvSpPr>
          <p:cNvPr id="7171" name="Content Placeholder 2"/>
          <p:cNvSpPr>
            <a:spLocks noGrp="1"/>
          </p:cNvSpPr>
          <p:nvPr>
            <p:ph idx="4294967295"/>
          </p:nvPr>
        </p:nvSpPr>
        <p:spPr>
          <a:xfrm>
            <a:off x="838200" y="1752600"/>
            <a:ext cx="7958138" cy="3881438"/>
          </a:xfrm>
          <a:prstGeom prst="rect">
            <a:avLst/>
          </a:prstGeom>
        </p:spPr>
        <p:txBody>
          <a:bodyPr/>
          <a:lstStyle/>
          <a:p>
            <a:r>
              <a:rPr lang="en-US" smtClean="0"/>
              <a:t>These are financial intermediaries that offer checking accounts, savings accounts, money market accounts and accepts time deposits.  </a:t>
            </a:r>
          </a:p>
          <a:p>
            <a:r>
              <a:rPr lang="en-US" smtClean="0"/>
              <a:t>They also facilitate payments by way of telegraphic transfer, electronic funds transfer, internet banking, or other means.</a:t>
            </a:r>
          </a:p>
          <a:p>
            <a:r>
              <a:rPr lang="en-US" smtClean="0"/>
              <a:t>They make loans to businesses and consumers. They also buy corporate and government bonds. </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08F8EC8-7FFA-435A-A8B0-BD383E41EBCB}" type="slidenum">
              <a:rPr lang="en-US" sz="1400">
                <a:solidFill>
                  <a:schemeClr val="folHlink"/>
                </a:solidFill>
              </a:rPr>
              <a:pPr eaLnBrk="1" hangingPunct="1"/>
              <a:t>11</a:t>
            </a:fld>
            <a:endParaRPr lang="en-US" sz="1400">
              <a:solidFill>
                <a:schemeClr val="folHlink"/>
              </a:solidFill>
            </a:endParaRPr>
          </a:p>
        </p:txBody>
      </p:sp>
    </p:spTree>
    <p:extLst>
      <p:ext uri="{BB962C8B-B14F-4D97-AF65-F5344CB8AC3E}">
        <p14:creationId xmlns:p14="http://schemas.microsoft.com/office/powerpoint/2010/main" val="260180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Investment Banks</a:t>
            </a:r>
          </a:p>
        </p:txBody>
      </p:sp>
      <p:sp>
        <p:nvSpPr>
          <p:cNvPr id="3" name="Content Placeholder 2"/>
          <p:cNvSpPr>
            <a:spLocks noGrp="1"/>
          </p:cNvSpPr>
          <p:nvPr>
            <p:ph idx="4294967295"/>
          </p:nvPr>
        </p:nvSpPr>
        <p:spPr>
          <a:xfrm>
            <a:off x="838200" y="1752600"/>
            <a:ext cx="7958138" cy="4572000"/>
          </a:xfrm>
          <a:prstGeom prst="rect">
            <a:avLst/>
          </a:prstGeom>
        </p:spPr>
        <p:txBody>
          <a:bodyPr>
            <a:normAutofit/>
          </a:bodyPr>
          <a:lstStyle/>
          <a:p>
            <a:pPr>
              <a:lnSpc>
                <a:spcPct val="80000"/>
              </a:lnSpc>
            </a:pPr>
            <a:r>
              <a:rPr lang="en-US" sz="2600" smtClean="0"/>
              <a:t>An investment bank is a financial institution that </a:t>
            </a:r>
          </a:p>
          <a:p>
            <a:pPr lvl="1">
              <a:lnSpc>
                <a:spcPct val="80000"/>
              </a:lnSpc>
            </a:pPr>
            <a:r>
              <a:rPr lang="en-US" sz="2200" smtClean="0"/>
              <a:t>raises capital and advises regarding such matters,</a:t>
            </a:r>
          </a:p>
          <a:p>
            <a:pPr lvl="1">
              <a:lnSpc>
                <a:spcPct val="80000"/>
              </a:lnSpc>
            </a:pPr>
            <a:r>
              <a:rPr lang="en-US" sz="2200" smtClean="0"/>
              <a:t>advises regarding and sells corporate “insurance” products like credit default swaps,</a:t>
            </a:r>
          </a:p>
          <a:p>
            <a:pPr lvl="1">
              <a:lnSpc>
                <a:spcPct val="80000"/>
              </a:lnSpc>
            </a:pPr>
            <a:r>
              <a:rPr lang="en-US" sz="2200" smtClean="0"/>
              <a:t>trades securities and </a:t>
            </a:r>
          </a:p>
          <a:p>
            <a:pPr lvl="1">
              <a:lnSpc>
                <a:spcPct val="80000"/>
              </a:lnSpc>
            </a:pPr>
            <a:r>
              <a:rPr lang="en-US" sz="2200" smtClean="0"/>
              <a:t>manages corporate mergers and acquisitions.</a:t>
            </a:r>
          </a:p>
          <a:p>
            <a:pPr>
              <a:lnSpc>
                <a:spcPct val="80000"/>
              </a:lnSpc>
            </a:pPr>
            <a:r>
              <a:rPr lang="en-US" sz="2600" smtClean="0"/>
              <a:t>It may also have a wing that does research on the prospects of companies.</a:t>
            </a:r>
          </a:p>
          <a:p>
            <a:pPr>
              <a:lnSpc>
                <a:spcPct val="80000"/>
              </a:lnSpc>
            </a:pPr>
            <a:r>
              <a:rPr lang="en-US" sz="2600" smtClean="0"/>
              <a:t>Some investment banks are also involved in private equity, where the bank invests its own capital.</a:t>
            </a:r>
          </a:p>
          <a:p>
            <a:pPr>
              <a:lnSpc>
                <a:spcPct val="80000"/>
              </a:lnSpc>
            </a:pPr>
            <a:r>
              <a:rPr lang="en-US" sz="2600" smtClean="0"/>
              <a:t>In contrast to commercial banks that deal with individuals, investment banks tend to work with corporations and governments.</a:t>
            </a:r>
          </a:p>
          <a:p>
            <a:pPr>
              <a:lnSpc>
                <a:spcPct val="80000"/>
              </a:lnSpc>
            </a:pPr>
            <a:endParaRPr lang="en-US" sz="2600" smtClean="0"/>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0389B13-3A79-4E89-8527-4F6EE3CDC25B}" type="slidenum">
              <a:rPr lang="en-US" sz="1400">
                <a:solidFill>
                  <a:schemeClr val="folHlink"/>
                </a:solidFill>
              </a:rPr>
              <a:pPr eaLnBrk="1" hangingPunct="1"/>
              <a:t>12</a:t>
            </a:fld>
            <a:endParaRPr lang="en-US" sz="1400">
              <a:solidFill>
                <a:schemeClr val="folHlink"/>
              </a:solidFill>
            </a:endParaRPr>
          </a:p>
        </p:txBody>
      </p:sp>
    </p:spTree>
    <p:extLst>
      <p:ext uri="{BB962C8B-B14F-4D97-AF65-F5344CB8AC3E}">
        <p14:creationId xmlns:p14="http://schemas.microsoft.com/office/powerpoint/2010/main" val="1428552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Venture Capital Firms</a:t>
            </a:r>
          </a:p>
        </p:txBody>
      </p:sp>
      <p:sp>
        <p:nvSpPr>
          <p:cNvPr id="3" name="Content Placeholder 2"/>
          <p:cNvSpPr>
            <a:spLocks noGrp="1"/>
          </p:cNvSpPr>
          <p:nvPr>
            <p:ph idx="4294967295"/>
          </p:nvPr>
        </p:nvSpPr>
        <p:spPr>
          <a:xfrm>
            <a:off x="838200" y="1752600"/>
            <a:ext cx="7958138" cy="4114800"/>
          </a:xfrm>
          <a:prstGeom prst="rect">
            <a:avLst/>
          </a:prstGeom>
        </p:spPr>
        <p:txBody>
          <a:bodyPr>
            <a:normAutofit fontScale="92500"/>
          </a:bodyPr>
          <a:lstStyle/>
          <a:p>
            <a:pPr>
              <a:defRPr/>
            </a:pPr>
            <a:r>
              <a:rPr lang="en-US" dirty="0" smtClean="0"/>
              <a:t>Venture Capital is a type of private equity capital typically provided for early-stage, high-potential, growth companies in the interest of generating a return through an eventual realization event such as an IPO or trade sale of the company. </a:t>
            </a:r>
          </a:p>
          <a:p>
            <a:pPr>
              <a:defRPr/>
            </a:pPr>
            <a:r>
              <a:rPr lang="en-US" dirty="0" smtClean="0"/>
              <a:t>Venture capital investments are generally made as cash in exchange for shares in the invested company. </a:t>
            </a:r>
          </a:p>
          <a:p>
            <a:pPr>
              <a:defRPr/>
            </a:pPr>
            <a:r>
              <a:rPr lang="en-US" dirty="0" smtClean="0"/>
              <a:t>For ventures that need financing at earlier, more speculative, stages of the business, angel financing is more appropriate.</a:t>
            </a:r>
            <a:endParaRPr lang="en-US" dirty="0"/>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7161B996-B689-47E6-8F57-C6A0A44E902D}" type="slidenum">
              <a:rPr lang="en-US" sz="1400">
                <a:solidFill>
                  <a:schemeClr val="folHlink"/>
                </a:solidFill>
              </a:rPr>
              <a:pPr eaLnBrk="1" hangingPunct="1"/>
              <a:t>13</a:t>
            </a:fld>
            <a:endParaRPr lang="en-US" sz="1400">
              <a:solidFill>
                <a:schemeClr val="folHlink"/>
              </a:solidFill>
            </a:endParaRPr>
          </a:p>
        </p:txBody>
      </p:sp>
      <p:sp>
        <p:nvSpPr>
          <p:cNvPr id="9222" name="TextBox 5"/>
          <p:cNvSpPr txBox="1">
            <a:spLocks noChangeArrowheads="1"/>
          </p:cNvSpPr>
          <p:nvPr/>
        </p:nvSpPr>
        <p:spPr bwMode="auto">
          <a:xfrm>
            <a:off x="1295400" y="5943600"/>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a:t>Part of this information was taken from Wikipedia</a:t>
            </a:r>
          </a:p>
        </p:txBody>
      </p:sp>
    </p:spTree>
    <p:extLst>
      <p:ext uri="{BB962C8B-B14F-4D97-AF65-F5344CB8AC3E}">
        <p14:creationId xmlns:p14="http://schemas.microsoft.com/office/powerpoint/2010/main" val="2655384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Asset Management Companies</a:t>
            </a:r>
          </a:p>
        </p:txBody>
      </p:sp>
      <p:sp>
        <p:nvSpPr>
          <p:cNvPr id="3" name="Content Placeholder 2"/>
          <p:cNvSpPr>
            <a:spLocks noGrp="1"/>
          </p:cNvSpPr>
          <p:nvPr>
            <p:ph idx="4294967295"/>
          </p:nvPr>
        </p:nvSpPr>
        <p:spPr>
          <a:xfrm>
            <a:off x="838200" y="1752600"/>
            <a:ext cx="7958138" cy="4495800"/>
          </a:xfrm>
          <a:prstGeom prst="rect">
            <a:avLst/>
          </a:prstGeom>
        </p:spPr>
        <p:txBody>
          <a:bodyPr>
            <a:normAutofit lnSpcReduction="10000"/>
          </a:bodyPr>
          <a:lstStyle/>
          <a:p>
            <a:pPr>
              <a:lnSpc>
                <a:spcPct val="80000"/>
              </a:lnSpc>
            </a:pPr>
            <a:r>
              <a:rPr lang="en-US" sz="2600" smtClean="0"/>
              <a:t>These include hedge funds and other mutual funds.  </a:t>
            </a:r>
          </a:p>
          <a:p>
            <a:pPr>
              <a:lnSpc>
                <a:spcPct val="80000"/>
              </a:lnSpc>
            </a:pPr>
            <a:r>
              <a:rPr lang="en-US" sz="2600" smtClean="0"/>
              <a:t>Typically, they invest in existing securities, as opposed to investing directly in companies.</a:t>
            </a:r>
          </a:p>
          <a:p>
            <a:pPr>
              <a:lnSpc>
                <a:spcPct val="80000"/>
              </a:lnSpc>
            </a:pPr>
            <a:r>
              <a:rPr lang="en-US" sz="2600" smtClean="0"/>
              <a:t>For example, Halcyon uses portfolio risk managers and independent risk analysts and engages in research across capital structures, regions, and business/economic cycles; </a:t>
            </a:r>
          </a:p>
          <a:p>
            <a:pPr>
              <a:lnSpc>
                <a:spcPct val="80000"/>
              </a:lnSpc>
            </a:pPr>
            <a:r>
              <a:rPr lang="en-US" sz="2600" smtClean="0"/>
              <a:t>It uses both a Bottom-Up and Top-Down Investment method</a:t>
            </a:r>
          </a:p>
          <a:p>
            <a:pPr lvl="1">
              <a:lnSpc>
                <a:spcPct val="80000"/>
              </a:lnSpc>
            </a:pPr>
            <a:r>
              <a:rPr lang="en-US" sz="2200" smtClean="0"/>
              <a:t>Individual position comparison based on risk/reward analysis </a:t>
            </a:r>
          </a:p>
          <a:p>
            <a:pPr lvl="1">
              <a:lnSpc>
                <a:spcPct val="80000"/>
              </a:lnSpc>
            </a:pPr>
            <a:r>
              <a:rPr lang="en-US" sz="2200" smtClean="0"/>
              <a:t>Structures portfolios and allocate capital among strategies </a:t>
            </a:r>
          </a:p>
          <a:p>
            <a:pPr lvl="1">
              <a:lnSpc>
                <a:spcPct val="80000"/>
              </a:lnSpc>
            </a:pPr>
            <a:r>
              <a:rPr lang="en-US" sz="2200" smtClean="0"/>
              <a:t>Uses attribution analysis for macro decision making and planning</a:t>
            </a:r>
          </a:p>
          <a:p>
            <a:pPr>
              <a:lnSpc>
                <a:spcPct val="80000"/>
              </a:lnSpc>
            </a:pPr>
            <a:endParaRPr lang="en-US" sz="2600" smtClean="0"/>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7F1A2481-924E-4618-A268-C0A1EA38D2DC}" type="slidenum">
              <a:rPr lang="en-US" sz="1400">
                <a:solidFill>
                  <a:schemeClr val="folHlink"/>
                </a:solidFill>
              </a:rPr>
              <a:pPr eaLnBrk="1" hangingPunct="1"/>
              <a:t>14</a:t>
            </a:fld>
            <a:endParaRPr lang="en-US" sz="1400">
              <a:solidFill>
                <a:schemeClr val="folHlink"/>
              </a:solidFill>
            </a:endParaRPr>
          </a:p>
        </p:txBody>
      </p:sp>
    </p:spTree>
    <p:extLst>
      <p:ext uri="{BB962C8B-B14F-4D97-AF65-F5344CB8AC3E}">
        <p14:creationId xmlns:p14="http://schemas.microsoft.com/office/powerpoint/2010/main" val="69474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F6CA46A-65EA-4E9F-A633-098DD78D6804}" type="slidenum">
              <a:rPr lang="en-US" sz="1400">
                <a:solidFill>
                  <a:schemeClr val="folHlink"/>
                </a:solidFill>
              </a:rPr>
              <a:pPr eaLnBrk="1" hangingPunct="1"/>
              <a:t>15</a:t>
            </a:fld>
            <a:endParaRPr lang="en-US" sz="1400">
              <a:solidFill>
                <a:schemeClr val="folHlink"/>
              </a:solidFill>
            </a:endParaRPr>
          </a:p>
        </p:txBody>
      </p:sp>
      <p:sp>
        <p:nvSpPr>
          <p:cNvPr id="11268" name="Rectangle 2"/>
          <p:cNvSpPr>
            <a:spLocks noGrp="1" noChangeArrowheads="1"/>
          </p:cNvSpPr>
          <p:nvPr>
            <p:ph type="title"/>
          </p:nvPr>
        </p:nvSpPr>
        <p:spPr/>
        <p:txBody>
          <a:bodyPr/>
          <a:lstStyle/>
          <a:p>
            <a:pPr eaLnBrk="1" hangingPunct="1"/>
            <a:r>
              <a:rPr lang="en-US" smtClean="0"/>
              <a:t>Regulatory Institutions</a:t>
            </a:r>
          </a:p>
        </p:txBody>
      </p:sp>
      <p:sp>
        <p:nvSpPr>
          <p:cNvPr id="11269" name="Rectangle 3"/>
          <p:cNvSpPr>
            <a:spLocks noGrp="1" noChangeArrowheads="1"/>
          </p:cNvSpPr>
          <p:nvPr>
            <p:ph type="body" idx="4294967295"/>
          </p:nvPr>
        </p:nvSpPr>
        <p:spPr>
          <a:xfrm>
            <a:off x="838200" y="1752600"/>
            <a:ext cx="7958138" cy="3881438"/>
          </a:xfrm>
          <a:prstGeom prst="rect">
            <a:avLst/>
          </a:prstGeom>
        </p:spPr>
        <p:txBody>
          <a:bodyPr/>
          <a:lstStyle/>
          <a:p>
            <a:pPr eaLnBrk="1" hangingPunct="1">
              <a:lnSpc>
                <a:spcPct val="90000"/>
              </a:lnSpc>
            </a:pPr>
            <a:r>
              <a:rPr lang="en-US" smtClean="0"/>
              <a:t>Central Banks</a:t>
            </a:r>
          </a:p>
          <a:p>
            <a:pPr eaLnBrk="1" hangingPunct="1">
              <a:lnSpc>
                <a:spcPct val="90000"/>
              </a:lnSpc>
            </a:pPr>
            <a:r>
              <a:rPr lang="en-US" smtClean="0"/>
              <a:t>SEC, FASB and other institutions that regulate financial intermediaries or financial markets</a:t>
            </a:r>
          </a:p>
          <a:p>
            <a:pPr eaLnBrk="1" hangingPunct="1">
              <a:lnSpc>
                <a:spcPct val="90000"/>
              </a:lnSpc>
            </a:pPr>
            <a:r>
              <a:rPr lang="en-US" smtClean="0"/>
              <a:t>International Co-ordinating Organizations</a:t>
            </a:r>
          </a:p>
          <a:p>
            <a:pPr lvl="1" eaLnBrk="1" hangingPunct="1">
              <a:lnSpc>
                <a:spcPct val="90000"/>
              </a:lnSpc>
            </a:pPr>
            <a:r>
              <a:rPr lang="en-US" smtClean="0"/>
              <a:t>World Bank – to promote international development</a:t>
            </a:r>
          </a:p>
          <a:p>
            <a:pPr lvl="1" eaLnBrk="1" hangingPunct="1">
              <a:lnSpc>
                <a:spcPct val="90000"/>
              </a:lnSpc>
            </a:pPr>
            <a:r>
              <a:rPr lang="en-US" smtClean="0"/>
              <a:t>International Monetary Fund – to promote international trade and finance.</a:t>
            </a:r>
          </a:p>
          <a:p>
            <a:pPr lvl="1" eaLnBrk="1" hangingPunct="1">
              <a:lnSpc>
                <a:spcPct val="90000"/>
              </a:lnSpc>
            </a:pPr>
            <a:r>
              <a:rPr lang="en-US" smtClean="0"/>
              <a:t>Bank for International Settlements – to promote uniformity of banking regulations</a:t>
            </a:r>
          </a:p>
        </p:txBody>
      </p:sp>
    </p:spTree>
    <p:extLst>
      <p:ext uri="{BB962C8B-B14F-4D97-AF65-F5344CB8AC3E}">
        <p14:creationId xmlns:p14="http://schemas.microsoft.com/office/powerpoint/2010/main" val="182088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Investment Process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01752" y="1524000"/>
            <a:ext cx="8503920" cy="4575048"/>
          </a:xfrm>
        </p:spPr>
        <p:txBody>
          <a:bodyPr/>
          <a:lstStyle/>
          <a:p>
            <a:r>
              <a:rPr lang="en-US" dirty="0" smtClean="0"/>
              <a:t>Top down</a:t>
            </a:r>
          </a:p>
          <a:p>
            <a:pPr lvl="1"/>
            <a:r>
              <a:rPr lang="en-US" dirty="0" smtClean="0"/>
              <a:t>Asset Allocation – how much to invest in broad security classes</a:t>
            </a:r>
            <a:endParaRPr lang="en-US" dirty="0"/>
          </a:p>
          <a:p>
            <a:pPr lvl="1"/>
            <a:r>
              <a:rPr lang="en-US" dirty="0"/>
              <a:t>Security </a:t>
            </a:r>
            <a:r>
              <a:rPr lang="en-US" dirty="0" smtClean="0"/>
              <a:t>Selection – what securities to hold within a security class</a:t>
            </a:r>
            <a:endParaRPr lang="en-US" dirty="0"/>
          </a:p>
          <a:p>
            <a:r>
              <a:rPr lang="en-US" dirty="0" smtClean="0"/>
              <a:t>Bottom up</a:t>
            </a:r>
          </a:p>
          <a:p>
            <a:pPr lvl="1"/>
            <a:r>
              <a:rPr lang="en-US" dirty="0"/>
              <a:t>Security Analysis</a:t>
            </a:r>
          </a:p>
          <a:p>
            <a:r>
              <a:rPr lang="en-US" dirty="0" smtClean="0"/>
              <a:t>Start with bottom up and pay attention to portfolio characteristics</a:t>
            </a:r>
          </a:p>
        </p:txBody>
      </p:sp>
    </p:spTree>
    <p:extLst>
      <p:ext uri="{BB962C8B-B14F-4D97-AF65-F5344CB8AC3E}">
        <p14:creationId xmlns:p14="http://schemas.microsoft.com/office/powerpoint/2010/main" val="16874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Financial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Consumption </a:t>
            </a:r>
            <a:r>
              <a:rPr lang="en-US" dirty="0" smtClean="0"/>
              <a:t>Transfer and Timing</a:t>
            </a:r>
            <a:r>
              <a:rPr lang="en-US" dirty="0"/>
              <a:t>: Use securities to store wealth and transfer consumption to the </a:t>
            </a:r>
            <a:r>
              <a:rPr lang="en-US" dirty="0" smtClean="0"/>
              <a:t>future</a:t>
            </a:r>
          </a:p>
          <a:p>
            <a:r>
              <a:rPr lang="en-US" dirty="0"/>
              <a:t>Allocation of Risk: Investors can select securities consistent with their tastes for </a:t>
            </a:r>
            <a:r>
              <a:rPr lang="en-US" dirty="0" smtClean="0"/>
              <a:t>risk</a:t>
            </a:r>
            <a:endParaRPr lang="en-US" dirty="0"/>
          </a:p>
          <a:p>
            <a:r>
              <a:rPr lang="en-US" dirty="0"/>
              <a:t>Information Role: Capital flows to companies with best prospects</a:t>
            </a:r>
          </a:p>
          <a:p>
            <a:r>
              <a:rPr lang="en-US" dirty="0" smtClean="0"/>
              <a:t>Separation </a:t>
            </a:r>
            <a:r>
              <a:rPr lang="en-US" dirty="0"/>
              <a:t>of Ownership and Management: </a:t>
            </a:r>
            <a:r>
              <a:rPr lang="en-US" dirty="0" smtClean="0"/>
              <a:t>This allows the firm to operate on a day-to-day basis even as shareholders acquire increased liquidity and change possibly from minute-to-minute.  However, with </a:t>
            </a:r>
            <a:r>
              <a:rPr lang="en-US" dirty="0"/>
              <a:t>stability comes agency </a:t>
            </a:r>
            <a:r>
              <a:rPr lang="en-US" dirty="0" smtClean="0"/>
              <a:t>problems.  Are managers interested in maximizing shareholder wealth?</a:t>
            </a:r>
            <a:endParaRPr lang="en-US" dirty="0"/>
          </a:p>
          <a:p>
            <a:endParaRPr lang="en-US" dirty="0"/>
          </a:p>
          <a:p>
            <a:endParaRPr lang="en-US" dirty="0"/>
          </a:p>
        </p:txBody>
      </p:sp>
    </p:spTree>
    <p:extLst>
      <p:ext uri="{BB962C8B-B14F-4D97-AF65-F5344CB8AC3E}">
        <p14:creationId xmlns:p14="http://schemas.microsoft.com/office/powerpoint/2010/main" val="3218107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CC93507-79BD-44D5-AFFD-83EC15F19D13}" type="slidenum">
              <a:rPr lang="en-US" sz="1400">
                <a:solidFill>
                  <a:schemeClr val="folHlink"/>
                </a:solidFill>
              </a:rPr>
              <a:pPr eaLnBrk="1" hangingPunct="1"/>
              <a:t>18</a:t>
            </a:fld>
            <a:endParaRPr lang="en-US" sz="1400">
              <a:solidFill>
                <a:schemeClr val="folHlink"/>
              </a:solidFill>
            </a:endParaRPr>
          </a:p>
        </p:txBody>
      </p:sp>
      <p:sp>
        <p:nvSpPr>
          <p:cNvPr id="16388" name="Rectangle 2"/>
          <p:cNvSpPr>
            <a:spLocks noGrp="1" noChangeArrowheads="1"/>
          </p:cNvSpPr>
          <p:nvPr>
            <p:ph type="title"/>
          </p:nvPr>
        </p:nvSpPr>
        <p:spPr/>
        <p:txBody>
          <a:bodyPr/>
          <a:lstStyle/>
          <a:p>
            <a:pPr eaLnBrk="1" hangingPunct="1"/>
            <a:r>
              <a:rPr lang="en-US" dirty="0" smtClean="0"/>
              <a:t>Transferring Economic Resources</a:t>
            </a:r>
          </a:p>
        </p:txBody>
      </p:sp>
      <p:sp>
        <p:nvSpPr>
          <p:cNvPr id="16389" name="Rectangle 3"/>
          <p:cNvSpPr>
            <a:spLocks noGrp="1" noChangeArrowheads="1"/>
          </p:cNvSpPr>
          <p:nvPr>
            <p:ph type="body" idx="4294967295"/>
          </p:nvPr>
        </p:nvSpPr>
        <p:spPr>
          <a:xfrm>
            <a:off x="304800" y="1752600"/>
            <a:ext cx="8491538" cy="3881438"/>
          </a:xfrm>
          <a:prstGeom prst="rect">
            <a:avLst/>
          </a:prstGeom>
        </p:spPr>
        <p:txBody>
          <a:bodyPr/>
          <a:lstStyle/>
          <a:p>
            <a:pPr eaLnBrk="1" hangingPunct="1">
              <a:lnSpc>
                <a:spcPct val="90000"/>
              </a:lnSpc>
            </a:pPr>
            <a:r>
              <a:rPr lang="en-US" dirty="0" err="1" smtClean="0"/>
              <a:t>Intertemporal</a:t>
            </a:r>
            <a:endParaRPr lang="en-US" dirty="0" smtClean="0"/>
          </a:p>
          <a:p>
            <a:pPr lvl="1" eaLnBrk="1" hangingPunct="1">
              <a:lnSpc>
                <a:spcPct val="90000"/>
              </a:lnSpc>
            </a:pPr>
            <a:r>
              <a:rPr lang="en-US" dirty="0" smtClean="0"/>
              <a:t>Borrowing and lending are ways of transferring resources across time; stocks and bonds and other financial instruments also facilitate this function.</a:t>
            </a:r>
          </a:p>
          <a:p>
            <a:pPr eaLnBrk="1" hangingPunct="1">
              <a:lnSpc>
                <a:spcPct val="90000"/>
              </a:lnSpc>
            </a:pPr>
            <a:r>
              <a:rPr lang="en-US" dirty="0" smtClean="0"/>
              <a:t>Across space</a:t>
            </a:r>
          </a:p>
          <a:p>
            <a:pPr lvl="1" eaLnBrk="1" hangingPunct="1">
              <a:lnSpc>
                <a:spcPct val="90000"/>
              </a:lnSpc>
            </a:pPr>
            <a:r>
              <a:rPr lang="en-US" dirty="0" smtClean="0"/>
              <a:t>If you have money in your checking account and you can access this via your Debit Card at your local store, this is transferring resources across space</a:t>
            </a:r>
          </a:p>
          <a:p>
            <a:pPr lvl="1" eaLnBrk="1" hangingPunct="1">
              <a:lnSpc>
                <a:spcPct val="90000"/>
              </a:lnSpc>
            </a:pPr>
            <a:r>
              <a:rPr lang="en-US" dirty="0" smtClean="0"/>
              <a:t>If investment banks collect financial resources in the US and invest it in developing countries like China or India, this is also a transfer of resources across space</a:t>
            </a:r>
          </a:p>
        </p:txBody>
      </p:sp>
    </p:spTree>
    <p:extLst>
      <p:ext uri="{BB962C8B-B14F-4D97-AF65-F5344CB8AC3E}">
        <p14:creationId xmlns:p14="http://schemas.microsoft.com/office/powerpoint/2010/main" val="2320820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EBC91441-93F5-4BAF-A788-7F9AA170CBEA}" type="slidenum">
              <a:rPr lang="en-US" sz="1400">
                <a:solidFill>
                  <a:schemeClr val="folHlink"/>
                </a:solidFill>
              </a:rPr>
              <a:pPr eaLnBrk="1" hangingPunct="1"/>
              <a:t>19</a:t>
            </a:fld>
            <a:endParaRPr lang="en-US" sz="1400">
              <a:solidFill>
                <a:schemeClr val="folHlink"/>
              </a:solidFill>
            </a:endParaRPr>
          </a:p>
        </p:txBody>
      </p:sp>
      <p:sp>
        <p:nvSpPr>
          <p:cNvPr id="17412" name="Rectangle 2"/>
          <p:cNvSpPr>
            <a:spLocks noGrp="1" noChangeArrowheads="1"/>
          </p:cNvSpPr>
          <p:nvPr>
            <p:ph type="title"/>
          </p:nvPr>
        </p:nvSpPr>
        <p:spPr/>
        <p:txBody>
          <a:bodyPr/>
          <a:lstStyle/>
          <a:p>
            <a:pPr eaLnBrk="1" hangingPunct="1"/>
            <a:r>
              <a:rPr lang="en-US" smtClean="0"/>
              <a:t>Managing Risk</a:t>
            </a:r>
          </a:p>
        </p:txBody>
      </p:sp>
      <p:sp>
        <p:nvSpPr>
          <p:cNvPr id="17413" name="Rectangle 3"/>
          <p:cNvSpPr>
            <a:spLocks noGrp="1" noChangeArrowheads="1"/>
          </p:cNvSpPr>
          <p:nvPr>
            <p:ph type="body" idx="4294967295"/>
          </p:nvPr>
        </p:nvSpPr>
        <p:spPr>
          <a:xfrm>
            <a:off x="304800" y="1752600"/>
            <a:ext cx="8491538" cy="4495800"/>
          </a:xfrm>
          <a:prstGeom prst="rect">
            <a:avLst/>
          </a:prstGeom>
        </p:spPr>
        <p:txBody>
          <a:bodyPr/>
          <a:lstStyle/>
          <a:p>
            <a:pPr eaLnBrk="1" hangingPunct="1"/>
            <a:r>
              <a:rPr lang="en-US" dirty="0" smtClean="0"/>
              <a:t>Futures contracts represent a way of offsetting risk</a:t>
            </a:r>
          </a:p>
          <a:p>
            <a:pPr eaLnBrk="1" hangingPunct="1"/>
            <a:r>
              <a:rPr lang="en-US" dirty="0" smtClean="0"/>
              <a:t>It is possible to buy insurance to lay off risk</a:t>
            </a:r>
          </a:p>
          <a:p>
            <a:pPr eaLnBrk="1" hangingPunct="1"/>
            <a:r>
              <a:rPr lang="en-US" dirty="0" smtClean="0"/>
              <a:t>CDOs (Collateralized Debt Obligations) represent complex ways of distributing risk</a:t>
            </a:r>
          </a:p>
          <a:p>
            <a:pPr eaLnBrk="1" hangingPunct="1"/>
            <a:r>
              <a:rPr lang="en-US" dirty="0" smtClean="0"/>
              <a:t>Credit swaps are another example of transferring firm-specific default risk.</a:t>
            </a:r>
          </a:p>
        </p:txBody>
      </p:sp>
    </p:spTree>
    <p:extLst>
      <p:ext uri="{BB962C8B-B14F-4D97-AF65-F5344CB8AC3E}">
        <p14:creationId xmlns:p14="http://schemas.microsoft.com/office/powerpoint/2010/main" val="3107164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676400"/>
            <a:ext cx="8503920" cy="4422648"/>
          </a:xfrm>
        </p:spPr>
        <p:txBody>
          <a:bodyPr/>
          <a:lstStyle/>
          <a:p>
            <a:r>
              <a:rPr lang="en-US" dirty="0" smtClean="0"/>
              <a:t>Distinguishing between the real economy and the financial economy</a:t>
            </a:r>
          </a:p>
          <a:p>
            <a:r>
              <a:rPr lang="en-US" dirty="0" smtClean="0"/>
              <a:t>What is the Financial System?</a:t>
            </a:r>
          </a:p>
          <a:p>
            <a:r>
              <a:rPr lang="en-US" dirty="0" smtClean="0"/>
              <a:t>Major Participants in the Financial Markets</a:t>
            </a:r>
          </a:p>
          <a:p>
            <a:r>
              <a:rPr lang="en-US" dirty="0" smtClean="0"/>
              <a:t>Steps in the Construction of an Investment Portfolio</a:t>
            </a:r>
          </a:p>
          <a:p>
            <a:r>
              <a:rPr lang="en-US" dirty="0" smtClean="0"/>
              <a:t>Major types of financial markets</a:t>
            </a:r>
          </a:p>
          <a:p>
            <a:r>
              <a:rPr lang="en-US" dirty="0" smtClean="0"/>
              <a:t>What is the Role of the financial markets?</a:t>
            </a:r>
          </a:p>
          <a:p>
            <a:endParaRPr lang="en-US" dirty="0" smtClean="0"/>
          </a:p>
        </p:txBody>
      </p:sp>
    </p:spTree>
    <p:extLst>
      <p:ext uri="{BB962C8B-B14F-4D97-AF65-F5344CB8AC3E}">
        <p14:creationId xmlns:p14="http://schemas.microsoft.com/office/powerpoint/2010/main" val="2625005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4849D161-FBEC-4993-B39F-664A152900F0}" type="slidenum">
              <a:rPr lang="en-US" sz="1400">
                <a:solidFill>
                  <a:schemeClr val="folHlink"/>
                </a:solidFill>
              </a:rPr>
              <a:pPr eaLnBrk="1" hangingPunct="1"/>
              <a:t>20</a:t>
            </a:fld>
            <a:endParaRPr lang="en-US" sz="1400">
              <a:solidFill>
                <a:schemeClr val="folHlink"/>
              </a:solidFill>
            </a:endParaRPr>
          </a:p>
        </p:txBody>
      </p:sp>
      <p:sp>
        <p:nvSpPr>
          <p:cNvPr id="25604" name="Rectangle 2"/>
          <p:cNvSpPr>
            <a:spLocks noGrp="1" noChangeArrowheads="1"/>
          </p:cNvSpPr>
          <p:nvPr>
            <p:ph type="title"/>
          </p:nvPr>
        </p:nvSpPr>
        <p:spPr/>
        <p:txBody>
          <a:bodyPr/>
          <a:lstStyle/>
          <a:p>
            <a:pPr eaLnBrk="1" hangingPunct="1"/>
            <a:r>
              <a:rPr lang="en-US" smtClean="0"/>
              <a:t>Providing Information</a:t>
            </a:r>
          </a:p>
        </p:txBody>
      </p:sp>
      <p:sp>
        <p:nvSpPr>
          <p:cNvPr id="25605" name="Rectangle 3"/>
          <p:cNvSpPr>
            <a:spLocks noGrp="1" noChangeArrowheads="1"/>
          </p:cNvSpPr>
          <p:nvPr>
            <p:ph type="body" idx="4294967295"/>
          </p:nvPr>
        </p:nvSpPr>
        <p:spPr>
          <a:xfrm>
            <a:off x="381000" y="1600200"/>
            <a:ext cx="8415338" cy="4724400"/>
          </a:xfrm>
          <a:prstGeom prst="rect">
            <a:avLst/>
          </a:prstGeom>
        </p:spPr>
        <p:txBody>
          <a:bodyPr>
            <a:normAutofit lnSpcReduction="10000"/>
          </a:bodyPr>
          <a:lstStyle/>
          <a:p>
            <a:pPr eaLnBrk="1" hangingPunct="1"/>
            <a:r>
              <a:rPr lang="en-US" sz="2400" dirty="0" smtClean="0"/>
              <a:t>Asset prices and interest rates provide critical signals to firm managers in their selection of investment projects.</a:t>
            </a:r>
          </a:p>
          <a:p>
            <a:pPr eaLnBrk="1" hangingPunct="1"/>
            <a:r>
              <a:rPr lang="en-US" sz="2400" dirty="0" smtClean="0"/>
              <a:t>If a manager notes that stock prices are up in a certain sector, that is indicative of higher profits in that sector.  It is, therefore, worthwhile investing there.</a:t>
            </a:r>
          </a:p>
          <a:p>
            <a:pPr eaLnBrk="1" hangingPunct="1"/>
            <a:r>
              <a:rPr lang="en-US" sz="2400" dirty="0" smtClean="0"/>
              <a:t>Should a firm finance its projects in dollars or in euros?</a:t>
            </a:r>
          </a:p>
          <a:p>
            <a:pPr lvl="1" eaLnBrk="1" hangingPunct="1"/>
            <a:r>
              <a:rPr lang="en-US" sz="2000" dirty="0" smtClean="0"/>
              <a:t>It can look at the forward euro rate, as well as euro-denominated interest rates to figure out the cost of borrowing in euros.</a:t>
            </a:r>
          </a:p>
          <a:p>
            <a:pPr lvl="1" eaLnBrk="1" hangingPunct="1"/>
            <a:r>
              <a:rPr lang="en-US" sz="2000" dirty="0" smtClean="0"/>
              <a:t>It can look at borrowing rates domestically</a:t>
            </a:r>
          </a:p>
          <a:p>
            <a:pPr lvl="1" eaLnBrk="1" hangingPunct="1"/>
            <a:r>
              <a:rPr lang="en-US" sz="2000" dirty="0" smtClean="0"/>
              <a:t>If the implied euro borrowing rate is lower, this means that there are more investors with euro resources and its better to finance in euros</a:t>
            </a:r>
            <a:r>
              <a:rPr lang="en-US" sz="2000" dirty="0" smtClean="0"/>
              <a:t>.</a:t>
            </a:r>
          </a:p>
          <a:p>
            <a:pPr lvl="1" eaLnBrk="1" hangingPunct="1"/>
            <a:r>
              <a:rPr lang="en-US" sz="2000" dirty="0" smtClean="0"/>
              <a:t>It can use the prices of securitized accounts receivables to make credit decisions.</a:t>
            </a:r>
            <a:endParaRPr lang="en-US" sz="2000" dirty="0" smtClean="0"/>
          </a:p>
        </p:txBody>
      </p:sp>
    </p:spTree>
    <p:extLst>
      <p:ext uri="{BB962C8B-B14F-4D97-AF65-F5344CB8AC3E}">
        <p14:creationId xmlns:p14="http://schemas.microsoft.com/office/powerpoint/2010/main" val="1761748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Other Providers of Information</a:t>
            </a:r>
          </a:p>
        </p:txBody>
      </p:sp>
      <p:sp>
        <p:nvSpPr>
          <p:cNvPr id="3" name="Content Placeholder 2"/>
          <p:cNvSpPr>
            <a:spLocks noGrp="1"/>
          </p:cNvSpPr>
          <p:nvPr>
            <p:ph idx="4294967295"/>
          </p:nvPr>
        </p:nvSpPr>
        <p:spPr>
          <a:xfrm>
            <a:off x="228600" y="1752600"/>
            <a:ext cx="8567738" cy="4495800"/>
          </a:xfrm>
          <a:prstGeom prst="rect">
            <a:avLst/>
          </a:prstGeom>
        </p:spPr>
        <p:txBody>
          <a:bodyPr>
            <a:normAutofit fontScale="85000" lnSpcReduction="20000"/>
          </a:bodyPr>
          <a:lstStyle/>
          <a:p>
            <a:pPr>
              <a:defRPr/>
            </a:pPr>
            <a:r>
              <a:rPr lang="en-US" dirty="0" smtClean="0"/>
              <a:t>We have seen that markets act as aggregators of individual pieces of private information and incorporate them in prices, so that resource allocation decisions can be taken.</a:t>
            </a:r>
          </a:p>
          <a:p>
            <a:pPr>
              <a:defRPr/>
            </a:pPr>
            <a:r>
              <a:rPr lang="en-US" dirty="0" smtClean="0"/>
              <a:t>In addition, individual firms collect information already available (but not necessarily easily), either about prices or about other aspects of firms so that individuals can make decisions.  </a:t>
            </a:r>
          </a:p>
          <a:p>
            <a:pPr lvl="1">
              <a:defRPr/>
            </a:pPr>
            <a:r>
              <a:rPr lang="en-US" dirty="0" smtClean="0"/>
              <a:t>For example, Bloomberg, </a:t>
            </a:r>
            <a:r>
              <a:rPr lang="en-US" dirty="0" err="1" smtClean="0"/>
              <a:t>Factset</a:t>
            </a:r>
            <a:r>
              <a:rPr lang="en-US" dirty="0" smtClean="0"/>
              <a:t>, </a:t>
            </a:r>
            <a:r>
              <a:rPr lang="en-US" dirty="0" err="1" smtClean="0"/>
              <a:t>Compustat</a:t>
            </a:r>
            <a:r>
              <a:rPr lang="en-US" dirty="0" smtClean="0"/>
              <a:t> and other such organizations provide firm and market information through their own databases.</a:t>
            </a:r>
          </a:p>
          <a:p>
            <a:pPr>
              <a:defRPr/>
            </a:pPr>
            <a:r>
              <a:rPr lang="en-US" dirty="0" smtClean="0"/>
              <a:t>Some firms might create “new” information by taking existing information, analyzing them and then presenting them in more useful ways for investors to make decision.</a:t>
            </a:r>
          </a:p>
          <a:p>
            <a:pPr lvl="1">
              <a:defRPr/>
            </a:pPr>
            <a:r>
              <a:rPr lang="en-US" dirty="0" smtClean="0"/>
              <a:t>Credit Rating Agencies like Fitch and Moody’s would fall in this category.</a:t>
            </a:r>
          </a:p>
          <a:p>
            <a:pPr lvl="1">
              <a:defRPr/>
            </a:pPr>
            <a:r>
              <a:rPr lang="en-US" dirty="0" smtClean="0"/>
              <a:t>So would equity research shops like JP Morgan, Goldman Sachs etc.</a:t>
            </a:r>
            <a:endParaRPr lang="en-US" dirty="0"/>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C55F4F28-577E-42F9-8CAC-0AD5CE9C166F}" type="slidenum">
              <a:rPr lang="en-US" sz="1400">
                <a:solidFill>
                  <a:schemeClr val="folHlink"/>
                </a:solidFill>
              </a:rPr>
              <a:pPr eaLnBrk="1" hangingPunct="1"/>
              <a:t>21</a:t>
            </a:fld>
            <a:endParaRPr lang="en-US" sz="1400">
              <a:solidFill>
                <a:schemeClr val="folHlink"/>
              </a:solidFill>
            </a:endParaRPr>
          </a:p>
        </p:txBody>
      </p:sp>
    </p:spTree>
    <p:extLst>
      <p:ext uri="{BB962C8B-B14F-4D97-AF65-F5344CB8AC3E}">
        <p14:creationId xmlns:p14="http://schemas.microsoft.com/office/powerpoint/2010/main" val="1306737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Separating Ownership and Management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152400" y="1295400"/>
            <a:ext cx="8839200" cy="5181600"/>
          </a:xfrm>
        </p:spPr>
        <p:txBody>
          <a:bodyPr>
            <a:normAutofit fontScale="85000" lnSpcReduction="20000"/>
          </a:bodyPr>
          <a:lstStyle/>
          <a:p>
            <a:r>
              <a:rPr lang="en-US" dirty="0" smtClean="0"/>
              <a:t>The limited liability corporation allows for the separation of ownership and management.  </a:t>
            </a:r>
          </a:p>
          <a:p>
            <a:r>
              <a:rPr lang="en-US" dirty="0" smtClean="0"/>
              <a:t>Without this innovation, individuals who wished to invest in a business venture would have to either lend money to the business or subject themselves to upside and downside risks.</a:t>
            </a:r>
          </a:p>
          <a:p>
            <a:r>
              <a:rPr lang="en-US" dirty="0" smtClean="0"/>
              <a:t>No individual would want to subject himself/herself to unlimited downside risk without a direct say in management.</a:t>
            </a:r>
          </a:p>
          <a:p>
            <a:r>
              <a:rPr lang="en-US" dirty="0" smtClean="0"/>
              <a:t>But management skills and possession of wealth don’t necessarily go hand in hand.  </a:t>
            </a:r>
            <a:endParaRPr lang="en-US" dirty="0"/>
          </a:p>
          <a:p>
            <a:r>
              <a:rPr lang="en-US" dirty="0" smtClean="0"/>
              <a:t>The inability to separate the two hampered businesses worldwide throughout history.</a:t>
            </a:r>
          </a:p>
          <a:p>
            <a:r>
              <a:rPr lang="en-US" dirty="0" smtClean="0"/>
              <a:t>The limited liability corporation shields the investor from downside risk; s/he is, therefore, willing to delegate day-to-day control to elected representatives.</a:t>
            </a:r>
          </a:p>
          <a:p>
            <a:r>
              <a:rPr lang="en-US" dirty="0" smtClean="0"/>
              <a:t>This separation also allows for liquidity of the investor’s capital by allowing the possibility of resale to other investors.</a:t>
            </a:r>
            <a:endParaRPr lang="en-US" dirty="0"/>
          </a:p>
        </p:txBody>
      </p:sp>
    </p:spTree>
    <p:extLst>
      <p:ext uri="{BB962C8B-B14F-4D97-AF65-F5344CB8AC3E}">
        <p14:creationId xmlns:p14="http://schemas.microsoft.com/office/powerpoint/2010/main" val="32364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Asymmetries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p:txBody>
          <a:bodyPr/>
          <a:lstStyle/>
          <a:p>
            <a:r>
              <a:rPr lang="en-US" dirty="0" smtClean="0"/>
              <a:t>Such delegation and separation of ownership from management means that owners/principals have less information compared to managers/agents.</a:t>
            </a:r>
          </a:p>
          <a:p>
            <a:r>
              <a:rPr lang="en-US" dirty="0" smtClean="0"/>
              <a:t>This raises some incentive problems.</a:t>
            </a:r>
          </a:p>
          <a:p>
            <a:r>
              <a:rPr lang="en-US" dirty="0" smtClean="0"/>
              <a:t>There are two kinds of incentive problems:</a:t>
            </a:r>
          </a:p>
          <a:p>
            <a:pPr lvl="1"/>
            <a:r>
              <a:rPr lang="en-US" dirty="0" smtClean="0"/>
              <a:t>Moral Hazard</a:t>
            </a:r>
          </a:p>
          <a:p>
            <a:pPr lvl="1"/>
            <a:r>
              <a:rPr lang="en-US" dirty="0" smtClean="0"/>
              <a:t>Adverse Selection</a:t>
            </a:r>
            <a:endParaRPr lang="en-US" dirty="0"/>
          </a:p>
        </p:txBody>
      </p:sp>
    </p:spTree>
    <p:extLst>
      <p:ext uri="{BB962C8B-B14F-4D97-AF65-F5344CB8AC3E}">
        <p14:creationId xmlns:p14="http://schemas.microsoft.com/office/powerpoint/2010/main" val="2101895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E5688FFF-9D82-45A8-B1A1-6B950AD558A9}" type="slidenum">
              <a:rPr lang="en-US" sz="1400">
                <a:solidFill>
                  <a:schemeClr val="folHlink"/>
                </a:solidFill>
              </a:rPr>
              <a:pPr eaLnBrk="1" hangingPunct="1"/>
              <a:t>24</a:t>
            </a:fld>
            <a:endParaRPr lang="en-US" sz="1400">
              <a:solidFill>
                <a:schemeClr val="folHlink"/>
              </a:solidFill>
            </a:endParaRPr>
          </a:p>
        </p:txBody>
      </p:sp>
      <p:sp>
        <p:nvSpPr>
          <p:cNvPr id="29700" name="Rectangle 2"/>
          <p:cNvSpPr>
            <a:spLocks noGrp="1" noChangeArrowheads="1"/>
          </p:cNvSpPr>
          <p:nvPr>
            <p:ph type="title"/>
          </p:nvPr>
        </p:nvSpPr>
        <p:spPr/>
        <p:txBody>
          <a:bodyPr/>
          <a:lstStyle/>
          <a:p>
            <a:pPr eaLnBrk="1" hangingPunct="1"/>
            <a:r>
              <a:rPr lang="en-US" smtClean="0"/>
              <a:t>Incentive Problems</a:t>
            </a:r>
          </a:p>
        </p:txBody>
      </p:sp>
      <p:sp>
        <p:nvSpPr>
          <p:cNvPr id="24581" name="Rectangle 3"/>
          <p:cNvSpPr>
            <a:spLocks noGrp="1" noChangeArrowheads="1"/>
          </p:cNvSpPr>
          <p:nvPr>
            <p:ph type="body" idx="4294967295"/>
          </p:nvPr>
        </p:nvSpPr>
        <p:spPr>
          <a:xfrm>
            <a:off x="152400" y="1447800"/>
            <a:ext cx="8839200" cy="5181600"/>
          </a:xfrm>
          <a:prstGeom prst="rect">
            <a:avLst/>
          </a:prstGeom>
        </p:spPr>
        <p:txBody>
          <a:bodyPr>
            <a:normAutofit/>
          </a:bodyPr>
          <a:lstStyle/>
          <a:p>
            <a:pPr eaLnBrk="1" hangingPunct="1">
              <a:lnSpc>
                <a:spcPct val="80000"/>
              </a:lnSpc>
            </a:pPr>
            <a:r>
              <a:rPr lang="en-US" sz="2000" dirty="0" smtClean="0"/>
              <a:t>A</a:t>
            </a:r>
            <a:r>
              <a:rPr lang="en-US" sz="2000" dirty="0" smtClean="0">
                <a:hlinkClick r:id="rId3" tooltip="Adverse selection"/>
              </a:rPr>
              <a:t>dverse selection</a:t>
            </a:r>
            <a:r>
              <a:rPr lang="en-US" sz="2000" dirty="0" smtClean="0"/>
              <a:t>: One of the parties to a transaction lacks information while negotiating.  </a:t>
            </a:r>
          </a:p>
          <a:p>
            <a:pPr lvl="1" eaLnBrk="1" hangingPunct="1">
              <a:lnSpc>
                <a:spcPct val="80000"/>
              </a:lnSpc>
            </a:pPr>
            <a:r>
              <a:rPr lang="en-US" sz="1800" dirty="0" smtClean="0"/>
              <a:t>An example of adverse selection is when people who are high risk are more likely to buy insurance, because the insurance company cannot effectively discriminate against them, usually due to lack of information about the particular individual's risk but also sometimes by force of law or other constraints.</a:t>
            </a:r>
          </a:p>
          <a:p>
            <a:pPr eaLnBrk="1" hangingPunct="1">
              <a:lnSpc>
                <a:spcPct val="80000"/>
              </a:lnSpc>
            </a:pPr>
            <a:r>
              <a:rPr lang="en-US" sz="2000" dirty="0" smtClean="0"/>
              <a:t>M</a:t>
            </a:r>
            <a:r>
              <a:rPr lang="en-US" sz="2000" dirty="0" smtClean="0">
                <a:hlinkClick r:id="rId4" tooltip="Moral hazard"/>
              </a:rPr>
              <a:t>oral hazard</a:t>
            </a:r>
            <a:r>
              <a:rPr lang="en-US" sz="2000" dirty="0" smtClean="0"/>
              <a:t>: The ignorant party lacks information about performance of the agreed-upon transaction or lacks the ability to retaliate for a breach of the agreement. </a:t>
            </a:r>
          </a:p>
          <a:p>
            <a:pPr lvl="1" eaLnBrk="1" hangingPunct="1">
              <a:lnSpc>
                <a:spcPct val="80000"/>
              </a:lnSpc>
            </a:pPr>
            <a:r>
              <a:rPr lang="en-US" sz="1800" dirty="0" smtClean="0"/>
              <a:t>An example of moral hazard is when people are more likely to behave recklessly if insured, either because the insurer cannot observe this behavior or cannot effectively retaliate against it, for example by failing to renew the </a:t>
            </a:r>
            <a:r>
              <a:rPr lang="en-US" sz="1800" dirty="0" smtClean="0">
                <a:hlinkClick r:id="rId5" tooltip="Insurance"/>
              </a:rPr>
              <a:t>insurance</a:t>
            </a:r>
            <a:r>
              <a:rPr lang="en-US" sz="1800" dirty="0" smtClean="0"/>
              <a:t>. </a:t>
            </a:r>
          </a:p>
          <a:p>
            <a:pPr eaLnBrk="1" hangingPunct="1">
              <a:lnSpc>
                <a:spcPct val="80000"/>
              </a:lnSpc>
            </a:pPr>
            <a:r>
              <a:rPr lang="en-US" sz="2000" dirty="0" smtClean="0"/>
              <a:t>Both issues are incentive problems and both have to do with lack of information; adverse selection manifests itself prior to the contract and moral hazard subsequent to the contract.</a:t>
            </a:r>
          </a:p>
          <a:p>
            <a:pPr eaLnBrk="1" hangingPunct="1">
              <a:lnSpc>
                <a:spcPct val="80000"/>
              </a:lnSpc>
            </a:pPr>
            <a:endParaRPr lang="en-US" sz="2200" dirty="0" smtClean="0"/>
          </a:p>
        </p:txBody>
      </p:sp>
    </p:spTree>
    <p:extLst>
      <p:ext uri="{BB962C8B-B14F-4D97-AF65-F5344CB8AC3E}">
        <p14:creationId xmlns:p14="http://schemas.microsoft.com/office/powerpoint/2010/main" val="3329364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Moral Hazard</a:t>
            </a:r>
          </a:p>
        </p:txBody>
      </p:sp>
      <p:sp>
        <p:nvSpPr>
          <p:cNvPr id="30723" name="Content Placeholder 2"/>
          <p:cNvSpPr>
            <a:spLocks noGrp="1"/>
          </p:cNvSpPr>
          <p:nvPr>
            <p:ph idx="4294967295"/>
          </p:nvPr>
        </p:nvSpPr>
        <p:spPr>
          <a:xfrm>
            <a:off x="838200" y="1752600"/>
            <a:ext cx="7958138" cy="3881438"/>
          </a:xfrm>
          <a:prstGeom prst="rect">
            <a:avLst/>
          </a:prstGeom>
        </p:spPr>
        <p:txBody>
          <a:bodyPr>
            <a:normAutofit fontScale="92500"/>
          </a:bodyPr>
          <a:lstStyle/>
          <a:p>
            <a:pPr eaLnBrk="1" hangingPunct="1"/>
            <a:r>
              <a:rPr lang="en-US" sz="2600" smtClean="0"/>
              <a:t>What moral hazard problem is induced by the Federal Reserve bailing out banks?</a:t>
            </a:r>
          </a:p>
          <a:p>
            <a:pPr eaLnBrk="1" hangingPunct="1"/>
            <a:r>
              <a:rPr lang="en-US" sz="2600" smtClean="0"/>
              <a:t>Is there a moral hazard problem when the Federal Government helps people affected by Hurricane Katrina?</a:t>
            </a:r>
          </a:p>
          <a:p>
            <a:pPr eaLnBrk="1" hangingPunct="1"/>
            <a:r>
              <a:rPr lang="en-US" sz="2600" smtClean="0"/>
              <a:t>Is there a moral hazard problem when the government helps people who can’t make their mortgage payments because they have lost their jobs?</a:t>
            </a:r>
          </a:p>
          <a:p>
            <a:pPr eaLnBrk="1" hangingPunct="1"/>
            <a:r>
              <a:rPr lang="en-US" sz="2600" smtClean="0"/>
              <a:t>How would you deal with these situations?</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CF876FF7-18BD-4B6E-B74A-AF2428889D5F}" type="slidenum">
              <a:rPr lang="en-US" sz="1400">
                <a:solidFill>
                  <a:schemeClr val="folHlink"/>
                </a:solidFill>
              </a:rPr>
              <a:pPr eaLnBrk="1" hangingPunct="1"/>
              <a:t>25</a:t>
            </a:fld>
            <a:endParaRPr lang="en-US" sz="1400">
              <a:solidFill>
                <a:schemeClr val="folHlink"/>
              </a:solidFill>
            </a:endParaRPr>
          </a:p>
        </p:txBody>
      </p:sp>
    </p:spTree>
    <p:extLst>
      <p:ext uri="{BB962C8B-B14F-4D97-AF65-F5344CB8AC3E}">
        <p14:creationId xmlns:p14="http://schemas.microsoft.com/office/powerpoint/2010/main" val="1809482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B0FF6A6-5274-4596-974E-6C3D33A41575}" type="slidenum">
              <a:rPr lang="en-US" sz="1400">
                <a:solidFill>
                  <a:schemeClr val="folHlink"/>
                </a:solidFill>
              </a:rPr>
              <a:pPr eaLnBrk="1" hangingPunct="1"/>
              <a:t>26</a:t>
            </a:fld>
            <a:endParaRPr lang="en-US" sz="1400">
              <a:solidFill>
                <a:schemeClr val="folHlink"/>
              </a:solidFill>
            </a:endParaRPr>
          </a:p>
        </p:txBody>
      </p:sp>
      <p:sp>
        <p:nvSpPr>
          <p:cNvPr id="31748" name="Rectangle 2"/>
          <p:cNvSpPr>
            <a:spLocks noGrp="1" noChangeArrowheads="1"/>
          </p:cNvSpPr>
          <p:nvPr>
            <p:ph type="title"/>
          </p:nvPr>
        </p:nvSpPr>
        <p:spPr/>
        <p:txBody>
          <a:bodyPr/>
          <a:lstStyle/>
          <a:p>
            <a:pPr eaLnBrk="1" hangingPunct="1"/>
            <a:r>
              <a:rPr lang="en-US" dirty="0" smtClean="0"/>
              <a:t>Moral Hazard Problems in the firm</a:t>
            </a:r>
          </a:p>
        </p:txBody>
      </p:sp>
      <p:sp>
        <p:nvSpPr>
          <p:cNvPr id="31749" name="Rectangle 3"/>
          <p:cNvSpPr>
            <a:spLocks noGrp="1" noChangeArrowheads="1"/>
          </p:cNvSpPr>
          <p:nvPr>
            <p:ph type="body" idx="4294967295"/>
          </p:nvPr>
        </p:nvSpPr>
        <p:spPr>
          <a:xfrm>
            <a:off x="838200" y="1752600"/>
            <a:ext cx="7958138" cy="3881438"/>
          </a:xfrm>
          <a:prstGeom prst="rect">
            <a:avLst/>
          </a:prstGeom>
        </p:spPr>
        <p:txBody>
          <a:bodyPr>
            <a:normAutofit fontScale="92500"/>
          </a:bodyPr>
          <a:lstStyle/>
          <a:p>
            <a:pPr eaLnBrk="1" hangingPunct="1">
              <a:lnSpc>
                <a:spcPct val="90000"/>
              </a:lnSpc>
            </a:pPr>
            <a:r>
              <a:rPr lang="en-US" dirty="0" smtClean="0"/>
              <a:t>The moral hazard problem is sometimes also called the Principal-Agent problem.</a:t>
            </a:r>
          </a:p>
          <a:p>
            <a:pPr eaLnBrk="1" hangingPunct="1">
              <a:lnSpc>
                <a:spcPct val="90000"/>
              </a:lnSpc>
            </a:pPr>
            <a:r>
              <a:rPr lang="en-US" dirty="0" smtClean="0"/>
              <a:t>This happens whenever one party (the agent) undertakes to act on behalf of the other (principal).  </a:t>
            </a:r>
          </a:p>
          <a:p>
            <a:pPr eaLnBrk="1" hangingPunct="1">
              <a:lnSpc>
                <a:spcPct val="90000"/>
              </a:lnSpc>
            </a:pPr>
            <a:r>
              <a:rPr lang="en-US" dirty="0" smtClean="0"/>
              <a:t>However, if the agent cannot be </a:t>
            </a:r>
            <a:r>
              <a:rPr lang="en-US" dirty="0" err="1" smtClean="0"/>
              <a:t>costlessly</a:t>
            </a:r>
            <a:r>
              <a:rPr lang="en-US" dirty="0" smtClean="0"/>
              <a:t> monitored, s/he might act in his own interests and to the detriment of the principal.</a:t>
            </a:r>
          </a:p>
          <a:p>
            <a:pPr lvl="1" eaLnBrk="1" hangingPunct="1">
              <a:lnSpc>
                <a:spcPct val="90000"/>
              </a:lnSpc>
            </a:pPr>
            <a:r>
              <a:rPr lang="en-US" dirty="0" smtClean="0"/>
              <a:t>An example is when managers might act too conservatively because they don’t want to lose their jobs if the business fails – and they turn down risky, but profitable investment opportunities</a:t>
            </a:r>
          </a:p>
        </p:txBody>
      </p:sp>
    </p:spTree>
    <p:extLst>
      <p:ext uri="{BB962C8B-B14F-4D97-AF65-F5344CB8AC3E}">
        <p14:creationId xmlns:p14="http://schemas.microsoft.com/office/powerpoint/2010/main" val="2381968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6B86F54-CD3D-4F34-B1B7-BD114F9EBDAD}" type="slidenum">
              <a:rPr lang="en-US" sz="1400">
                <a:solidFill>
                  <a:schemeClr val="folHlink"/>
                </a:solidFill>
              </a:rPr>
              <a:pPr eaLnBrk="1" hangingPunct="1"/>
              <a:t>27</a:t>
            </a:fld>
            <a:endParaRPr lang="en-US" sz="1400">
              <a:solidFill>
                <a:schemeClr val="folHlink"/>
              </a:solidFill>
            </a:endParaRPr>
          </a:p>
        </p:txBody>
      </p:sp>
      <p:sp>
        <p:nvSpPr>
          <p:cNvPr id="32772" name="Rectangle 2"/>
          <p:cNvSpPr>
            <a:spLocks noGrp="1" noChangeArrowheads="1"/>
          </p:cNvSpPr>
          <p:nvPr>
            <p:ph type="title"/>
          </p:nvPr>
        </p:nvSpPr>
        <p:spPr/>
        <p:txBody>
          <a:bodyPr/>
          <a:lstStyle/>
          <a:p>
            <a:pPr eaLnBrk="1" hangingPunct="1"/>
            <a:r>
              <a:rPr lang="en-US" smtClean="0"/>
              <a:t>Financial System Solutions</a:t>
            </a:r>
          </a:p>
        </p:txBody>
      </p:sp>
      <p:sp>
        <p:nvSpPr>
          <p:cNvPr id="32773" name="Rectangle 3"/>
          <p:cNvSpPr>
            <a:spLocks noGrp="1" noChangeArrowheads="1"/>
          </p:cNvSpPr>
          <p:nvPr>
            <p:ph type="body" idx="4294967295"/>
          </p:nvPr>
        </p:nvSpPr>
        <p:spPr>
          <a:xfrm>
            <a:off x="304800" y="1524000"/>
            <a:ext cx="8686800" cy="4648200"/>
          </a:xfrm>
          <a:prstGeom prst="rect">
            <a:avLst/>
          </a:prstGeom>
        </p:spPr>
        <p:txBody>
          <a:bodyPr>
            <a:normAutofit lnSpcReduction="10000"/>
          </a:bodyPr>
          <a:lstStyle/>
          <a:p>
            <a:pPr eaLnBrk="1" hangingPunct="1">
              <a:lnSpc>
                <a:spcPct val="80000"/>
              </a:lnSpc>
            </a:pPr>
            <a:r>
              <a:rPr lang="en-US" sz="2400" dirty="0" smtClean="0"/>
              <a:t>Moral Hazard</a:t>
            </a:r>
          </a:p>
          <a:p>
            <a:pPr lvl="1" eaLnBrk="1" hangingPunct="1">
              <a:lnSpc>
                <a:spcPct val="80000"/>
              </a:lnSpc>
            </a:pPr>
            <a:r>
              <a:rPr lang="en-US" sz="2000" dirty="0" smtClean="0"/>
              <a:t>Managers could be given shares of stock or stock options to give them incentives to act like stockholders.</a:t>
            </a:r>
          </a:p>
          <a:p>
            <a:pPr lvl="1" eaLnBrk="1" hangingPunct="1">
              <a:lnSpc>
                <a:spcPct val="80000"/>
              </a:lnSpc>
            </a:pPr>
            <a:r>
              <a:rPr lang="en-US" sz="2000" dirty="0" smtClean="0"/>
              <a:t>Collateralization of loans reduces the incentive for borrowers to act in a risky fashion since they would lose their collateral.</a:t>
            </a:r>
          </a:p>
          <a:p>
            <a:pPr lvl="1" eaLnBrk="1" hangingPunct="1">
              <a:lnSpc>
                <a:spcPct val="80000"/>
              </a:lnSpc>
            </a:pPr>
            <a:r>
              <a:rPr lang="en-US" sz="2000" dirty="0" smtClean="0"/>
              <a:t>The existence of liquid markets for collateral then allows lenders to dispose of the collateral.  Markets for collateralized assets also allow them to keep track of the value of the collateral.</a:t>
            </a:r>
          </a:p>
          <a:p>
            <a:pPr eaLnBrk="1" hangingPunct="1">
              <a:lnSpc>
                <a:spcPct val="80000"/>
              </a:lnSpc>
            </a:pPr>
            <a:r>
              <a:rPr lang="en-US" sz="2400" dirty="0" smtClean="0"/>
              <a:t>Adverse Selection</a:t>
            </a:r>
          </a:p>
          <a:p>
            <a:pPr lvl="1" eaLnBrk="1" hangingPunct="1">
              <a:lnSpc>
                <a:spcPct val="80000"/>
              </a:lnSpc>
            </a:pPr>
            <a:r>
              <a:rPr lang="en-US" sz="2000" dirty="0" smtClean="0"/>
              <a:t>Banks cultivate long-term relationships with their clients making it less risky for clients to share sensitive information with the banks and allowing banks to price risk in a more informed fashion.</a:t>
            </a:r>
          </a:p>
          <a:p>
            <a:pPr lvl="1" eaLnBrk="1" hangingPunct="1">
              <a:lnSpc>
                <a:spcPct val="80000"/>
              </a:lnSpc>
            </a:pPr>
            <a:r>
              <a:rPr lang="en-US" sz="2000" dirty="0" smtClean="0"/>
              <a:t>Firms can signal using mechanisms such as dividends and capital structure to reduce the adverse selection problem in the sale of securities.</a:t>
            </a:r>
          </a:p>
          <a:p>
            <a:pPr lvl="1" eaLnBrk="1" hangingPunct="1">
              <a:lnSpc>
                <a:spcPct val="80000"/>
              </a:lnSpc>
            </a:pPr>
            <a:r>
              <a:rPr lang="en-US" sz="2000" dirty="0" smtClean="0"/>
              <a:t>Firms can signal quality through the offering of guarantees; this reduces the adverse selection problem in the sale of products/services.</a:t>
            </a:r>
          </a:p>
        </p:txBody>
      </p:sp>
    </p:spTree>
    <p:extLst>
      <p:ext uri="{BB962C8B-B14F-4D97-AF65-F5344CB8AC3E}">
        <p14:creationId xmlns:p14="http://schemas.microsoft.com/office/powerpoint/2010/main" val="2968613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Trends in Securities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Globalization</a:t>
            </a:r>
          </a:p>
          <a:p>
            <a:pPr lvl="1"/>
            <a:r>
              <a:rPr lang="en-US" dirty="0" smtClean="0"/>
              <a:t>The tendency for investors to be available to invest in non-domestic securities and the tendency for issuers of securities to go to markets different from the ones in which they themselves are located.</a:t>
            </a:r>
          </a:p>
          <a:p>
            <a:pPr lvl="1"/>
            <a:r>
              <a:rPr lang="en-US" dirty="0" smtClean="0"/>
              <a:t>Q: What is the value added in globalization?</a:t>
            </a:r>
          </a:p>
          <a:p>
            <a:r>
              <a:rPr lang="en-US" dirty="0" smtClean="0"/>
              <a:t>Securitization</a:t>
            </a:r>
          </a:p>
          <a:p>
            <a:pPr lvl="1"/>
            <a:r>
              <a:rPr lang="en-US" dirty="0" smtClean="0"/>
              <a:t>The tendency to create financial assets to represent claims to specific sets of real and financial assets.</a:t>
            </a:r>
          </a:p>
          <a:p>
            <a:pPr lvl="1"/>
            <a:r>
              <a:rPr lang="en-US" dirty="0" smtClean="0"/>
              <a:t>Example: if accounts receivable can be securitized, they can potentially be valued independently by more informed investors and the firm can take better decisions in the provision of credit.  The firm can also concentrate on its core activities.</a:t>
            </a:r>
          </a:p>
          <a:p>
            <a:r>
              <a:rPr lang="en-US" dirty="0" smtClean="0"/>
              <a:t>Financial Engineering</a:t>
            </a:r>
          </a:p>
          <a:p>
            <a:pPr lvl="1"/>
            <a:r>
              <a:rPr lang="en-US" dirty="0" smtClean="0"/>
              <a:t>Bundling and Unbundling of financial </a:t>
            </a:r>
            <a:r>
              <a:rPr lang="en-US" smtClean="0"/>
              <a:t>asset claims</a:t>
            </a:r>
            <a:endParaRPr lang="en-US" dirty="0"/>
          </a:p>
        </p:txBody>
      </p:sp>
    </p:spTree>
    <p:extLst>
      <p:ext uri="{BB962C8B-B14F-4D97-AF65-F5344CB8AC3E}">
        <p14:creationId xmlns:p14="http://schemas.microsoft.com/office/powerpoint/2010/main" val="2982501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72EB8240-1FFD-4837-8690-C752BABD4B48}" type="slidenum">
              <a:rPr lang="en-US" sz="1400">
                <a:solidFill>
                  <a:schemeClr val="folHlink"/>
                </a:solidFill>
              </a:rPr>
              <a:pPr eaLnBrk="1" hangingPunct="1"/>
              <a:t>29</a:t>
            </a:fld>
            <a:endParaRPr lang="en-US" sz="1400">
              <a:solidFill>
                <a:schemeClr val="folHlink"/>
              </a:solidFill>
            </a:endParaRPr>
          </a:p>
        </p:txBody>
      </p:sp>
      <p:sp>
        <p:nvSpPr>
          <p:cNvPr id="26628" name="Rectangle 2"/>
          <p:cNvSpPr>
            <a:spLocks noGrp="1" noChangeArrowheads="1"/>
          </p:cNvSpPr>
          <p:nvPr>
            <p:ph type="title"/>
          </p:nvPr>
        </p:nvSpPr>
        <p:spPr/>
        <p:txBody>
          <a:bodyPr>
            <a:normAutofit fontScale="90000"/>
          </a:bodyPr>
          <a:lstStyle/>
          <a:p>
            <a:pPr eaLnBrk="1" hangingPunct="1"/>
            <a:r>
              <a:rPr lang="en-US" dirty="0" smtClean="0"/>
              <a:t>Financial Engineering, Markets </a:t>
            </a:r>
            <a:r>
              <a:rPr lang="en-US" dirty="0" smtClean="0"/>
              <a:t>and Information</a:t>
            </a:r>
          </a:p>
        </p:txBody>
      </p:sp>
      <p:sp>
        <p:nvSpPr>
          <p:cNvPr id="26629" name="Rectangle 3"/>
          <p:cNvSpPr>
            <a:spLocks noGrp="1" noChangeArrowheads="1"/>
          </p:cNvSpPr>
          <p:nvPr>
            <p:ph type="body" idx="4294967295"/>
          </p:nvPr>
        </p:nvSpPr>
        <p:spPr>
          <a:xfrm>
            <a:off x="304800" y="1600200"/>
            <a:ext cx="8491538" cy="4495800"/>
          </a:xfrm>
          <a:prstGeom prst="rect">
            <a:avLst/>
          </a:prstGeom>
        </p:spPr>
        <p:txBody>
          <a:bodyPr>
            <a:normAutofit lnSpcReduction="10000"/>
          </a:bodyPr>
          <a:lstStyle/>
          <a:p>
            <a:pPr eaLnBrk="1" hangingPunct="1">
              <a:lnSpc>
                <a:spcPct val="80000"/>
              </a:lnSpc>
            </a:pPr>
            <a:r>
              <a:rPr lang="en-US" sz="2400" dirty="0" smtClean="0"/>
              <a:t>In 1987, the stock market crashed.  Many people think this was because investors had synthesized put options to allow themselves to pull out of the stock market if prices dropped.</a:t>
            </a:r>
          </a:p>
          <a:p>
            <a:pPr eaLnBrk="1" hangingPunct="1">
              <a:lnSpc>
                <a:spcPct val="80000"/>
              </a:lnSpc>
            </a:pPr>
            <a:r>
              <a:rPr lang="en-US" sz="2400" dirty="0" smtClean="0"/>
              <a:t>A put option is a security that allows the holder to sell an underlying asset at a pre-specified price – this provides the holder with a floor value for the asset.  Synthetic put options work by sending electronic signals to trading programs to sell automatically if prices drop.</a:t>
            </a:r>
          </a:p>
          <a:p>
            <a:pPr eaLnBrk="1" hangingPunct="1">
              <a:lnSpc>
                <a:spcPct val="80000"/>
              </a:lnSpc>
            </a:pPr>
            <a:r>
              <a:rPr lang="en-US" sz="2400" dirty="0" smtClean="0"/>
              <a:t>A synthetic put option only works if the sell is executed.</a:t>
            </a:r>
          </a:p>
          <a:p>
            <a:pPr eaLnBrk="1" hangingPunct="1">
              <a:lnSpc>
                <a:spcPct val="80000"/>
              </a:lnSpc>
            </a:pPr>
            <a:r>
              <a:rPr lang="en-US" sz="2400" dirty="0" smtClean="0"/>
              <a:t>In 1987, investors thought that they had price floor because of these synthetic put options.  However, since these put options were not traded, investors did not know how many investors were planning on executing the same “sell” strategy. </a:t>
            </a:r>
          </a:p>
          <a:p>
            <a:pPr eaLnBrk="1" hangingPunct="1">
              <a:lnSpc>
                <a:spcPct val="80000"/>
              </a:lnSpc>
            </a:pPr>
            <a:endParaRPr lang="en-US" sz="2400" dirty="0" smtClean="0"/>
          </a:p>
        </p:txBody>
      </p:sp>
    </p:spTree>
    <p:extLst>
      <p:ext uri="{BB962C8B-B14F-4D97-AF65-F5344CB8AC3E}">
        <p14:creationId xmlns:p14="http://schemas.microsoft.com/office/powerpoint/2010/main" val="273162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2283FF1-99CA-488F-A873-49BB6DFBBA64}" type="slidenum">
              <a:rPr lang="en-US" sz="1400">
                <a:solidFill>
                  <a:schemeClr val="folHlink"/>
                </a:solidFill>
              </a:rPr>
              <a:pPr eaLnBrk="1" hangingPunct="1"/>
              <a:t>3</a:t>
            </a:fld>
            <a:endParaRPr lang="en-US" sz="1400">
              <a:solidFill>
                <a:schemeClr val="folHlink"/>
              </a:solidFill>
            </a:endParaRPr>
          </a:p>
        </p:txBody>
      </p:sp>
      <p:sp>
        <p:nvSpPr>
          <p:cNvPr id="4100" name="Rectangle 2"/>
          <p:cNvSpPr>
            <a:spLocks noGrp="1" noChangeArrowheads="1"/>
          </p:cNvSpPr>
          <p:nvPr>
            <p:ph type="title"/>
          </p:nvPr>
        </p:nvSpPr>
        <p:spPr/>
        <p:txBody>
          <a:bodyPr/>
          <a:lstStyle/>
          <a:p>
            <a:pPr eaLnBrk="1" hangingPunct="1"/>
            <a:r>
              <a:rPr lang="en-US" smtClean="0"/>
              <a:t>What is Finance</a:t>
            </a:r>
          </a:p>
        </p:txBody>
      </p:sp>
      <p:sp>
        <p:nvSpPr>
          <p:cNvPr id="4101" name="Rectangle 3"/>
          <p:cNvSpPr>
            <a:spLocks noGrp="1" noChangeArrowheads="1"/>
          </p:cNvSpPr>
          <p:nvPr>
            <p:ph type="body" idx="4294967295"/>
          </p:nvPr>
        </p:nvSpPr>
        <p:spPr>
          <a:xfrm>
            <a:off x="838200" y="1752600"/>
            <a:ext cx="7958138" cy="3881438"/>
          </a:xfrm>
          <a:prstGeom prst="rect">
            <a:avLst/>
          </a:prstGeom>
        </p:spPr>
        <p:txBody>
          <a:bodyPr/>
          <a:lstStyle/>
          <a:p>
            <a:pPr eaLnBrk="1" hangingPunct="1"/>
            <a:r>
              <a:rPr lang="en-US" smtClean="0"/>
              <a:t>Finance is the study of how people allocate scarce resources over time.</a:t>
            </a:r>
          </a:p>
          <a:p>
            <a:pPr lvl="1" eaLnBrk="1" hangingPunct="1"/>
            <a:r>
              <a:rPr lang="en-US" smtClean="0"/>
              <a:t>Decisions are made across time</a:t>
            </a:r>
          </a:p>
          <a:p>
            <a:pPr lvl="1" eaLnBrk="1" hangingPunct="1"/>
            <a:r>
              <a:rPr lang="en-US" smtClean="0"/>
              <a:t>Decisions are made in an environment of uncertainty</a:t>
            </a:r>
          </a:p>
          <a:p>
            <a:pPr lvl="1" eaLnBrk="1" hangingPunct="1"/>
            <a:r>
              <a:rPr lang="en-US" smtClean="0"/>
              <a:t>Decisions are made in the context of a financial system</a:t>
            </a:r>
          </a:p>
        </p:txBody>
      </p:sp>
    </p:spTree>
    <p:extLst>
      <p:ext uri="{BB962C8B-B14F-4D97-AF65-F5344CB8AC3E}">
        <p14:creationId xmlns:p14="http://schemas.microsoft.com/office/powerpoint/2010/main" val="28597943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Markets and Information</a:t>
            </a:r>
          </a:p>
        </p:txBody>
      </p:sp>
      <p:sp>
        <p:nvSpPr>
          <p:cNvPr id="27651" name="Content Placeholder 2"/>
          <p:cNvSpPr>
            <a:spLocks noGrp="1"/>
          </p:cNvSpPr>
          <p:nvPr>
            <p:ph idx="4294967295"/>
          </p:nvPr>
        </p:nvSpPr>
        <p:spPr>
          <a:xfrm>
            <a:off x="304800" y="1752600"/>
            <a:ext cx="8491538" cy="4495800"/>
          </a:xfrm>
          <a:prstGeom prst="rect">
            <a:avLst/>
          </a:prstGeom>
        </p:spPr>
        <p:txBody>
          <a:bodyPr/>
          <a:lstStyle/>
          <a:p>
            <a:pPr eaLnBrk="1" hangingPunct="1">
              <a:lnSpc>
                <a:spcPct val="80000"/>
              </a:lnSpc>
            </a:pPr>
            <a:r>
              <a:rPr lang="en-US" sz="2400" dirty="0" smtClean="0"/>
              <a:t>When stock prices dropped, all these programs tried to sell simultaneously.  However, there were many more sellers than buyers and most sellers were not able to sell at the prices that they had planned to. </a:t>
            </a:r>
          </a:p>
          <a:p>
            <a:pPr eaLnBrk="1" hangingPunct="1">
              <a:lnSpc>
                <a:spcPct val="80000"/>
              </a:lnSpc>
            </a:pPr>
            <a:r>
              <a:rPr lang="en-US" sz="2400" dirty="0" smtClean="0"/>
              <a:t>Prices plummeted, triggering fresh “program” selling.  Ultimately, the floor that investors thought they had, didn’t exist because they didn’t have the information they needed to evaluate the feasibility of the synthetic put strategy.</a:t>
            </a:r>
          </a:p>
          <a:p>
            <a:pPr eaLnBrk="1" hangingPunct="1">
              <a:lnSpc>
                <a:spcPct val="80000"/>
              </a:lnSpc>
            </a:pPr>
            <a:r>
              <a:rPr lang="en-US" sz="2400" dirty="0" smtClean="0"/>
              <a:t>The introduction of index options allowed investors to obtain information on the supply and demand for such options, as well as a more straightforward way of buying put “insurance.”</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B0C93DF7-C011-4138-AD30-5B24705BD097}" type="slidenum">
              <a:rPr lang="en-US" sz="1400">
                <a:solidFill>
                  <a:schemeClr val="folHlink"/>
                </a:solidFill>
              </a:rPr>
              <a:pPr eaLnBrk="1" hangingPunct="1"/>
              <a:t>30</a:t>
            </a:fld>
            <a:endParaRPr lang="en-US" sz="1400">
              <a:solidFill>
                <a:schemeClr val="folHlink"/>
              </a:solidFill>
            </a:endParaRPr>
          </a:p>
        </p:txBody>
      </p:sp>
    </p:spTree>
    <p:extLst>
      <p:ext uri="{BB962C8B-B14F-4D97-AF65-F5344CB8AC3E}">
        <p14:creationId xmlns:p14="http://schemas.microsoft.com/office/powerpoint/2010/main" val="215491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Assets </a:t>
            </a:r>
            <a:r>
              <a:rPr lang="en-US" dirty="0" err="1" smtClean="0"/>
              <a:t>vs</a:t>
            </a:r>
            <a:r>
              <a:rPr lang="en-US" dirty="0" smtClean="0"/>
              <a:t> Financial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371600"/>
            <a:ext cx="8689848" cy="5105400"/>
          </a:xfrm>
        </p:spPr>
        <p:txBody>
          <a:bodyPr>
            <a:normAutofit fontScale="85000" lnSpcReduction="20000"/>
          </a:bodyPr>
          <a:lstStyle/>
          <a:p>
            <a:pPr>
              <a:lnSpc>
                <a:spcPct val="90000"/>
              </a:lnSpc>
            </a:pPr>
            <a:r>
              <a:rPr lang="en-US" sz="3000" dirty="0"/>
              <a:t>Real Assets</a:t>
            </a:r>
          </a:p>
          <a:p>
            <a:pPr lvl="1">
              <a:lnSpc>
                <a:spcPct val="90000"/>
              </a:lnSpc>
            </a:pPr>
            <a:r>
              <a:rPr lang="en-US" sz="3000" dirty="0"/>
              <a:t>Determine the productive capacity and net income of the economy</a:t>
            </a:r>
          </a:p>
          <a:p>
            <a:pPr lvl="1">
              <a:lnSpc>
                <a:spcPct val="90000"/>
              </a:lnSpc>
            </a:pPr>
            <a:r>
              <a:rPr lang="en-US" sz="3000" dirty="0"/>
              <a:t>Examples: Land, buildings, machines, knowledge used to produce goods and services</a:t>
            </a:r>
          </a:p>
          <a:p>
            <a:pPr lvl="1">
              <a:lnSpc>
                <a:spcPct val="90000"/>
              </a:lnSpc>
              <a:buFontTx/>
              <a:buNone/>
            </a:pPr>
            <a:endParaRPr lang="en-US" sz="3000" dirty="0"/>
          </a:p>
          <a:p>
            <a:pPr>
              <a:lnSpc>
                <a:spcPct val="90000"/>
              </a:lnSpc>
            </a:pPr>
            <a:r>
              <a:rPr lang="en-US" sz="3000" dirty="0"/>
              <a:t>Financial Assets</a:t>
            </a:r>
          </a:p>
          <a:p>
            <a:pPr lvl="1">
              <a:lnSpc>
                <a:spcPct val="90000"/>
              </a:lnSpc>
            </a:pPr>
            <a:r>
              <a:rPr lang="en-US" sz="3000" dirty="0"/>
              <a:t>Claims on real </a:t>
            </a:r>
            <a:r>
              <a:rPr lang="en-US" sz="3000" dirty="0" smtClean="0"/>
              <a:t>assets.  In developed economies, individuals hold claims on real assets through financial assets.</a:t>
            </a:r>
          </a:p>
          <a:p>
            <a:pPr lvl="1">
              <a:lnSpc>
                <a:spcPct val="90000"/>
              </a:lnSpc>
            </a:pPr>
            <a:endParaRPr lang="en-US" sz="3000" dirty="0"/>
          </a:p>
          <a:p>
            <a:pPr>
              <a:lnSpc>
                <a:spcPct val="90000"/>
              </a:lnSpc>
            </a:pPr>
            <a:r>
              <a:rPr lang="en-US" sz="3000" dirty="0" smtClean="0"/>
              <a:t>Every financial asset is balanced by a financial liability; hence real assets are the only net wealth of the economy.</a:t>
            </a:r>
            <a:r>
              <a:rPr lang="en-US" sz="3000" dirty="0"/>
              <a:t> </a:t>
            </a:r>
            <a:endParaRPr lang="en-US" sz="3000" dirty="0" smtClean="0"/>
          </a:p>
          <a:p>
            <a:pPr>
              <a:lnSpc>
                <a:spcPct val="90000"/>
              </a:lnSpc>
            </a:pPr>
            <a:r>
              <a:rPr lang="en-US" sz="3000" dirty="0" smtClean="0"/>
              <a:t>The </a:t>
            </a:r>
            <a:r>
              <a:rPr lang="en-US" sz="3000" dirty="0"/>
              <a:t>two systems are parallel, but not entirely equivalent</a:t>
            </a:r>
          </a:p>
          <a:p>
            <a:pPr>
              <a:lnSpc>
                <a:spcPct val="90000"/>
              </a:lnSpc>
            </a:pPr>
            <a:endParaRPr lang="en-US" sz="3000" dirty="0"/>
          </a:p>
          <a:p>
            <a:endParaRPr lang="en-US" dirty="0"/>
          </a:p>
        </p:txBody>
      </p:sp>
    </p:spTree>
    <p:extLst>
      <p:ext uri="{BB962C8B-B14F-4D97-AF65-F5344CB8AC3E}">
        <p14:creationId xmlns:p14="http://schemas.microsoft.com/office/powerpoint/2010/main" val="104754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 of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p:txBody>
          <a:bodyPr>
            <a:normAutofit fontScale="92500"/>
          </a:bodyPr>
          <a:lstStyle/>
          <a:p>
            <a:r>
              <a:rPr lang="en-US" dirty="0" smtClean="0"/>
              <a:t>Fixed Income or Debt Securities</a:t>
            </a:r>
          </a:p>
          <a:p>
            <a:pPr lvl="1"/>
            <a:r>
              <a:rPr lang="en-US" dirty="0" smtClean="0"/>
              <a:t>They promise a fixed stream of income or a stream of income that is determined according to a specified formula.</a:t>
            </a:r>
          </a:p>
          <a:p>
            <a:pPr lvl="1"/>
            <a:r>
              <a:rPr lang="en-US" dirty="0" smtClean="0"/>
              <a:t>Examples are fixed-rate corporate bonds and floating-rate bonds that promise payments dependent on current interest rates.</a:t>
            </a:r>
          </a:p>
          <a:p>
            <a:r>
              <a:rPr lang="en-US" dirty="0" smtClean="0"/>
              <a:t>Equity Securities</a:t>
            </a:r>
          </a:p>
          <a:p>
            <a:pPr lvl="1"/>
            <a:r>
              <a:rPr lang="en-US" dirty="0" smtClean="0"/>
              <a:t>Represent ownership stakes in corporations.  There is no promise of a specific amount of payment each period.  Dividend payments are often stable, but there is no contractual obligation to pay them.</a:t>
            </a:r>
          </a:p>
          <a:p>
            <a:r>
              <a:rPr lang="en-US" dirty="0" smtClean="0"/>
              <a:t>Derivative Securities</a:t>
            </a:r>
          </a:p>
          <a:p>
            <a:pPr lvl="1"/>
            <a:r>
              <a:rPr lang="en-US" dirty="0" smtClean="0"/>
              <a:t>Options and Futures Contracts, whose payoffs depend on the value of other securities.</a:t>
            </a:r>
          </a:p>
          <a:p>
            <a:pPr lvl="1"/>
            <a:r>
              <a:rPr lang="en-US" dirty="0" smtClean="0"/>
              <a:t>For example, call options.</a:t>
            </a:r>
            <a:endParaRPr lang="en-US" dirty="0"/>
          </a:p>
        </p:txBody>
      </p:sp>
    </p:spTree>
    <p:extLst>
      <p:ext uri="{BB962C8B-B14F-4D97-AF65-F5344CB8AC3E}">
        <p14:creationId xmlns:p14="http://schemas.microsoft.com/office/powerpoint/2010/main" val="302874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DAFE1F7-1474-4B69-99D7-DFD4CBE7548B}" type="slidenum">
              <a:rPr lang="en-US" sz="1400">
                <a:solidFill>
                  <a:schemeClr val="folHlink"/>
                </a:solidFill>
              </a:rPr>
              <a:pPr eaLnBrk="1" hangingPunct="1"/>
              <a:t>6</a:t>
            </a:fld>
            <a:endParaRPr lang="en-US" sz="1400">
              <a:solidFill>
                <a:schemeClr val="folHlink"/>
              </a:solidFill>
            </a:endParaRPr>
          </a:p>
        </p:txBody>
      </p:sp>
      <p:sp>
        <p:nvSpPr>
          <p:cNvPr id="5124" name="Rectangle 2"/>
          <p:cNvSpPr>
            <a:spLocks noGrp="1" noChangeArrowheads="1"/>
          </p:cNvSpPr>
          <p:nvPr>
            <p:ph type="title"/>
          </p:nvPr>
        </p:nvSpPr>
        <p:spPr/>
        <p:txBody>
          <a:bodyPr/>
          <a:lstStyle/>
          <a:p>
            <a:pPr eaLnBrk="1" hangingPunct="1"/>
            <a:r>
              <a:rPr lang="en-US" smtClean="0"/>
              <a:t>Financial System</a:t>
            </a:r>
          </a:p>
        </p:txBody>
      </p:sp>
      <p:sp>
        <p:nvSpPr>
          <p:cNvPr id="5125" name="Rectangle 3"/>
          <p:cNvSpPr>
            <a:spLocks noGrp="1" noChangeArrowheads="1"/>
          </p:cNvSpPr>
          <p:nvPr>
            <p:ph type="body" idx="4294967295"/>
          </p:nvPr>
        </p:nvSpPr>
        <p:spPr>
          <a:xfrm>
            <a:off x="838200" y="1752600"/>
            <a:ext cx="7958138" cy="3881438"/>
          </a:xfrm>
          <a:prstGeom prst="rect">
            <a:avLst/>
          </a:prstGeom>
        </p:spPr>
        <p:txBody>
          <a:bodyPr/>
          <a:lstStyle/>
          <a:p>
            <a:pPr eaLnBrk="1" hangingPunct="1"/>
            <a:r>
              <a:rPr lang="en-US" smtClean="0"/>
              <a:t>The financial system is the set of markets and other institutions used for financial contracting and the exchange of assets and risks</a:t>
            </a:r>
          </a:p>
          <a:p>
            <a:pPr lvl="1" eaLnBrk="1" hangingPunct="1"/>
            <a:r>
              <a:rPr lang="en-US" smtClean="0"/>
              <a:t>Markets for stocks, bonds and other financial instruments</a:t>
            </a:r>
          </a:p>
          <a:p>
            <a:pPr lvl="1" eaLnBrk="1" hangingPunct="1"/>
            <a:r>
              <a:rPr lang="en-US" smtClean="0"/>
              <a:t>Financial intermediaries such as banks and insurance companies</a:t>
            </a:r>
          </a:p>
          <a:p>
            <a:pPr lvl="1" eaLnBrk="1" hangingPunct="1"/>
            <a:r>
              <a:rPr lang="en-US" smtClean="0"/>
              <a:t>The regulatory bodies that govern all of these institutions, such as the Federal Reserve, the Securities and Exchange Commission etc.</a:t>
            </a:r>
          </a:p>
        </p:txBody>
      </p:sp>
    </p:spTree>
    <p:extLst>
      <p:ext uri="{BB962C8B-B14F-4D97-AF65-F5344CB8AC3E}">
        <p14:creationId xmlns:p14="http://schemas.microsoft.com/office/powerpoint/2010/main" val="2274227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Flow of Funds</a:t>
            </a:r>
          </a:p>
        </p:txBody>
      </p:sp>
      <p:sp>
        <p:nvSpPr>
          <p:cNvPr id="12291" name="Content Placeholder 2"/>
          <p:cNvSpPr>
            <a:spLocks noGrp="1"/>
          </p:cNvSpPr>
          <p:nvPr>
            <p:ph idx="4294967295"/>
          </p:nvPr>
        </p:nvSpPr>
        <p:spPr>
          <a:xfrm>
            <a:off x="838200" y="1752600"/>
            <a:ext cx="7958138" cy="3881438"/>
          </a:xfrm>
          <a:prstGeom prst="rect">
            <a:avLst/>
          </a:prstGeom>
        </p:spPr>
        <p:txBody>
          <a:bodyPr>
            <a:normAutofit fontScale="92500" lnSpcReduction="10000"/>
          </a:bodyPr>
          <a:lstStyle/>
          <a:p>
            <a:pPr eaLnBrk="1" hangingPunct="1"/>
            <a:r>
              <a:rPr lang="en-US" smtClean="0"/>
              <a:t>The financial system allows for the transfer of funds from surplus units (such as savers) that have excess resources to deficit units, such as businesses that need resources.</a:t>
            </a:r>
          </a:p>
          <a:p>
            <a:pPr eaLnBrk="1" hangingPunct="1"/>
            <a:r>
              <a:rPr lang="en-US" smtClean="0"/>
              <a:t>This can happen either through the market, as when an individual uses his savings to buy shares issued  by a corporation.</a:t>
            </a:r>
          </a:p>
          <a:p>
            <a:pPr eaLnBrk="1" hangingPunct="1"/>
            <a:r>
              <a:rPr lang="en-US" smtClean="0"/>
              <a:t>Or through intermediaries, as when an individual deposits money in his banking account, and the bank then lends this money to a  firm.</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91078050-2D27-4EA2-A57F-591BD40C8ED4}" type="slidenum">
              <a:rPr lang="en-US" sz="1400">
                <a:solidFill>
                  <a:schemeClr val="folHlink"/>
                </a:solidFill>
              </a:rPr>
              <a:pPr eaLnBrk="1" hangingPunct="1"/>
              <a:t>7</a:t>
            </a:fld>
            <a:endParaRPr lang="en-US" sz="1400">
              <a:solidFill>
                <a:schemeClr val="folHlink"/>
              </a:solidFill>
            </a:endParaRPr>
          </a:p>
        </p:txBody>
      </p:sp>
    </p:spTree>
    <p:extLst>
      <p:ext uri="{BB962C8B-B14F-4D97-AF65-F5344CB8AC3E}">
        <p14:creationId xmlns:p14="http://schemas.microsoft.com/office/powerpoint/2010/main" val="3478039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smtClean="0">
                <a:solidFill>
                  <a:schemeClr val="folHlink"/>
                </a:solidFill>
              </a:rPr>
              <a:t>P.V. Viswanath</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EDFA5CDD-B659-42CA-8D0F-C50F43FDB8D7}" type="slidenum">
              <a:rPr lang="en-US" sz="1400">
                <a:solidFill>
                  <a:schemeClr val="folHlink"/>
                </a:solidFill>
              </a:rPr>
              <a:pPr eaLnBrk="1" hangingPunct="1"/>
              <a:t>8</a:t>
            </a:fld>
            <a:endParaRPr lang="en-US" sz="1400">
              <a:solidFill>
                <a:schemeClr val="folHlink"/>
              </a:solidFill>
            </a:endParaRPr>
          </a:p>
        </p:txBody>
      </p:sp>
      <p:sp>
        <p:nvSpPr>
          <p:cNvPr id="13316" name="Rectangle 2"/>
          <p:cNvSpPr>
            <a:spLocks noGrp="1" noChangeArrowheads="1"/>
          </p:cNvSpPr>
          <p:nvPr>
            <p:ph type="title"/>
          </p:nvPr>
        </p:nvSpPr>
        <p:spPr/>
        <p:txBody>
          <a:bodyPr/>
          <a:lstStyle/>
          <a:p>
            <a:pPr eaLnBrk="1" hangingPunct="1"/>
            <a:r>
              <a:rPr lang="en-US" smtClean="0"/>
              <a:t>Financial System: Flow of Funds</a:t>
            </a:r>
          </a:p>
        </p:txBody>
      </p:sp>
      <p:sp>
        <p:nvSpPr>
          <p:cNvPr id="13317" name="Rectangle 5"/>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p>
            <a:endParaRPr lang="en-US"/>
          </a:p>
        </p:txBody>
      </p:sp>
      <p:sp>
        <p:nvSpPr>
          <p:cNvPr id="13318" name="Rectangle 7"/>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p>
            <a:endParaRPr lang="en-US"/>
          </a:p>
        </p:txBody>
      </p:sp>
      <p:graphicFrame>
        <p:nvGraphicFramePr>
          <p:cNvPr id="13319" name="Object 6"/>
          <p:cNvGraphicFramePr>
            <a:graphicFrameLocks noChangeAspect="1"/>
          </p:cNvGraphicFramePr>
          <p:nvPr/>
        </p:nvGraphicFramePr>
        <p:xfrm>
          <a:off x="2286000" y="1752600"/>
          <a:ext cx="5715000" cy="4691063"/>
        </p:xfrm>
        <a:graphic>
          <a:graphicData uri="http://schemas.openxmlformats.org/presentationml/2006/ole">
            <mc:AlternateContent xmlns:mc="http://schemas.openxmlformats.org/markup-compatibility/2006">
              <mc:Choice xmlns:v="urn:schemas-microsoft-com:vml" Requires="v">
                <p:oleObj spid="_x0000_s4112" name="Picture" r:id="rId4" imgW="3565349" imgH="2934027" progId="Word.Picture.8">
                  <p:embed/>
                </p:oleObj>
              </mc:Choice>
              <mc:Fallback>
                <p:oleObj name="Picture" r:id="rId4" imgW="3565349" imgH="2934027"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752600"/>
                        <a:ext cx="57150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94793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a:t>Players in Financial </a:t>
            </a:r>
            <a:r>
              <a:rPr lang="en-US" sz="3600" dirty="0" smtClean="0"/>
              <a:t>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normAutofit/>
          </a:bodyPr>
          <a:lstStyle/>
          <a:p>
            <a:endParaRPr lang="en-US" sz="2800" dirty="0" smtClean="0"/>
          </a:p>
          <a:p>
            <a:r>
              <a:rPr lang="en-US" sz="2800" dirty="0" smtClean="0"/>
              <a:t>Households</a:t>
            </a:r>
            <a:endParaRPr lang="en-US" sz="2800" dirty="0"/>
          </a:p>
          <a:p>
            <a:r>
              <a:rPr lang="en-US" sz="2800" dirty="0"/>
              <a:t>Firms</a:t>
            </a:r>
          </a:p>
          <a:p>
            <a:r>
              <a:rPr lang="en-US" sz="2800" dirty="0"/>
              <a:t>Government</a:t>
            </a:r>
          </a:p>
          <a:p>
            <a:r>
              <a:rPr lang="en-US" sz="2800" dirty="0"/>
              <a:t>Financial Intermediaries/Financial Service Companies </a:t>
            </a:r>
          </a:p>
        </p:txBody>
      </p:sp>
    </p:spTree>
    <p:extLst>
      <p:ext uri="{BB962C8B-B14F-4D97-AF65-F5344CB8AC3E}">
        <p14:creationId xmlns:p14="http://schemas.microsoft.com/office/powerpoint/2010/main" val="2508771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2540</Words>
  <Application>Microsoft Office PowerPoint</Application>
  <PresentationFormat>On-screen Show (4:3)</PresentationFormat>
  <Paragraphs>251</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Process diagram</vt:lpstr>
      <vt:lpstr>Picture</vt:lpstr>
      <vt:lpstr>The Investment Environment</vt:lpstr>
      <vt:lpstr>Learning Goals</vt:lpstr>
      <vt:lpstr>What is Finance</vt:lpstr>
      <vt:lpstr>Real Assets vs Financial Assets</vt:lpstr>
      <vt:lpstr>Taxonomy of Assets</vt:lpstr>
      <vt:lpstr>Financial System</vt:lpstr>
      <vt:lpstr>Flow of Funds</vt:lpstr>
      <vt:lpstr>Financial System: Flow of Funds</vt:lpstr>
      <vt:lpstr>Players in Financial Markets</vt:lpstr>
      <vt:lpstr>Examples of Financial Intermediaries</vt:lpstr>
      <vt:lpstr>Commercial Banks</vt:lpstr>
      <vt:lpstr>Investment Banks</vt:lpstr>
      <vt:lpstr>Venture Capital Firms</vt:lpstr>
      <vt:lpstr>Asset Management Companies</vt:lpstr>
      <vt:lpstr>Regulatory Institutions</vt:lpstr>
      <vt:lpstr>The Investment Process</vt:lpstr>
      <vt:lpstr>Role of Financial Markets</vt:lpstr>
      <vt:lpstr>Transferring Economic Resources</vt:lpstr>
      <vt:lpstr>Managing Risk</vt:lpstr>
      <vt:lpstr>Providing Information</vt:lpstr>
      <vt:lpstr>Other Providers of Information</vt:lpstr>
      <vt:lpstr>Separating Ownership and Management</vt:lpstr>
      <vt:lpstr>Information Asymmetries</vt:lpstr>
      <vt:lpstr>Incentive Problems</vt:lpstr>
      <vt:lpstr>Moral Hazard</vt:lpstr>
      <vt:lpstr>Moral Hazard Problems in the firm</vt:lpstr>
      <vt:lpstr>Financial System Solutions</vt:lpstr>
      <vt:lpstr>Recent Trends in Securities Markets</vt:lpstr>
      <vt:lpstr>Financial Engineering, Markets and Information</vt:lpstr>
      <vt:lpstr>Markets and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2012-06-24T17:36:49Z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