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handoutMasterIdLst>
    <p:handoutMasterId r:id="rId19"/>
  </p:handoutMasterIdLst>
  <p:sldIdLst>
    <p:sldId id="261" r:id="rId2"/>
    <p:sldId id="262" r:id="rId3"/>
    <p:sldId id="263" r:id="rId4"/>
    <p:sldId id="264" r:id="rId5"/>
    <p:sldId id="265" r:id="rId6"/>
    <p:sldId id="266" r:id="rId7"/>
    <p:sldId id="267" r:id="rId8"/>
    <p:sldId id="268" r:id="rId9"/>
    <p:sldId id="269" r:id="rId10"/>
    <p:sldId id="270" r:id="rId11"/>
    <p:sldId id="272" r:id="rId12"/>
    <p:sldId id="273" r:id="rId13"/>
    <p:sldId id="271" r:id="rId14"/>
    <p:sldId id="274" r:id="rId15"/>
    <p:sldId id="275" r:id="rId16"/>
    <p:sldId id="276" r:id="rId17"/>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4660"/>
  </p:normalViewPr>
  <p:slideViewPr>
    <p:cSldViewPr>
      <p:cViewPr varScale="1">
        <p:scale>
          <a:sx n="70" d="100"/>
          <a:sy n="70" d="100"/>
        </p:scale>
        <p:origin x="1272"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rtlCol="0"/>
          <a:lstStyle>
            <a:lvl1pPr algn="r">
              <a:defRPr sz="1200"/>
            </a:lvl1pPr>
          </a:lstStyle>
          <a:p>
            <a:fld id="{ACCD1767-73A9-4933-BAEA-6DDCC58002A7}" type="datetimeFigureOut">
              <a:rPr lang="en-US" smtClean="0"/>
              <a:pPr/>
              <a:t>9/11/2020</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1219662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CFA4115B-A961-4E78-80F8-A8921D03BAA4}" type="datetimeFigureOut">
              <a:rPr lang="en-US" smtClean="0"/>
              <a:pPr/>
              <a:t>9/11/2020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448238585"/>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10</a:t>
            </a:fld>
            <a:endParaRPr lang="en-US"/>
          </a:p>
        </p:txBody>
      </p:sp>
    </p:spTree>
    <p:extLst>
      <p:ext uri="{BB962C8B-B14F-4D97-AF65-F5344CB8AC3E}">
        <p14:creationId xmlns:p14="http://schemas.microsoft.com/office/powerpoint/2010/main" val="1569057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11</a:t>
            </a:fld>
            <a:endParaRPr lang="en-US"/>
          </a:p>
        </p:txBody>
      </p:sp>
    </p:spTree>
    <p:extLst>
      <p:ext uri="{BB962C8B-B14F-4D97-AF65-F5344CB8AC3E}">
        <p14:creationId xmlns:p14="http://schemas.microsoft.com/office/powerpoint/2010/main" val="515271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12</a:t>
            </a:fld>
            <a:endParaRPr lang="en-US"/>
          </a:p>
        </p:txBody>
      </p:sp>
    </p:spTree>
    <p:extLst>
      <p:ext uri="{BB962C8B-B14F-4D97-AF65-F5344CB8AC3E}">
        <p14:creationId xmlns:p14="http://schemas.microsoft.com/office/powerpoint/2010/main" val="797198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13</a:t>
            </a:fld>
            <a:endParaRPr lang="en-US"/>
          </a:p>
        </p:txBody>
      </p:sp>
    </p:spTree>
    <p:extLst>
      <p:ext uri="{BB962C8B-B14F-4D97-AF65-F5344CB8AC3E}">
        <p14:creationId xmlns:p14="http://schemas.microsoft.com/office/powerpoint/2010/main" val="82576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14</a:t>
            </a:fld>
            <a:endParaRPr lang="en-US"/>
          </a:p>
        </p:txBody>
      </p:sp>
    </p:spTree>
    <p:extLst>
      <p:ext uri="{BB962C8B-B14F-4D97-AF65-F5344CB8AC3E}">
        <p14:creationId xmlns:p14="http://schemas.microsoft.com/office/powerpoint/2010/main" val="2576786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15</a:t>
            </a:fld>
            <a:endParaRPr lang="en-US"/>
          </a:p>
        </p:txBody>
      </p:sp>
    </p:spTree>
    <p:extLst>
      <p:ext uri="{BB962C8B-B14F-4D97-AF65-F5344CB8AC3E}">
        <p14:creationId xmlns:p14="http://schemas.microsoft.com/office/powerpoint/2010/main" val="32382656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16</a:t>
            </a:fld>
            <a:endParaRPr lang="en-US"/>
          </a:p>
        </p:txBody>
      </p:sp>
    </p:spTree>
    <p:extLst>
      <p:ext uri="{BB962C8B-B14F-4D97-AF65-F5344CB8AC3E}">
        <p14:creationId xmlns:p14="http://schemas.microsoft.com/office/powerpoint/2010/main" val="3082233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extLst>
      <p:ext uri="{BB962C8B-B14F-4D97-AF65-F5344CB8AC3E}">
        <p14:creationId xmlns:p14="http://schemas.microsoft.com/office/powerpoint/2010/main" val="23100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a:t>
            </a:fld>
            <a:endParaRPr lang="en-US"/>
          </a:p>
        </p:txBody>
      </p:sp>
    </p:spTree>
    <p:extLst>
      <p:ext uri="{BB962C8B-B14F-4D97-AF65-F5344CB8AC3E}">
        <p14:creationId xmlns:p14="http://schemas.microsoft.com/office/powerpoint/2010/main" val="3212964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extLst>
      <p:ext uri="{BB962C8B-B14F-4D97-AF65-F5344CB8AC3E}">
        <p14:creationId xmlns:p14="http://schemas.microsoft.com/office/powerpoint/2010/main" val="4114912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extLst>
      <p:ext uri="{BB962C8B-B14F-4D97-AF65-F5344CB8AC3E}">
        <p14:creationId xmlns:p14="http://schemas.microsoft.com/office/powerpoint/2010/main" val="1069581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6</a:t>
            </a:fld>
            <a:endParaRPr lang="en-US"/>
          </a:p>
        </p:txBody>
      </p:sp>
    </p:spTree>
    <p:extLst>
      <p:ext uri="{BB962C8B-B14F-4D97-AF65-F5344CB8AC3E}">
        <p14:creationId xmlns:p14="http://schemas.microsoft.com/office/powerpoint/2010/main" val="2921553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a:t>
            </a:fld>
            <a:endParaRPr lang="en-US"/>
          </a:p>
        </p:txBody>
      </p:sp>
    </p:spTree>
    <p:extLst>
      <p:ext uri="{BB962C8B-B14F-4D97-AF65-F5344CB8AC3E}">
        <p14:creationId xmlns:p14="http://schemas.microsoft.com/office/powerpoint/2010/main" val="1270117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extLst>
      <p:ext uri="{BB962C8B-B14F-4D97-AF65-F5344CB8AC3E}">
        <p14:creationId xmlns:p14="http://schemas.microsoft.com/office/powerpoint/2010/main" val="471136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extLst>
      <p:ext uri="{BB962C8B-B14F-4D97-AF65-F5344CB8AC3E}">
        <p14:creationId xmlns:p14="http://schemas.microsoft.com/office/powerpoint/2010/main" val="2702143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P.V. Viswanath</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P.V. Viswanath</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P.V. Viswanath</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P.V. Viswanath</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P.V. Viswanath</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P.V. Viswanath</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P.V. Viswanath</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monevator.com/how-a-synthetic-etf-work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8077200" cy="1143000"/>
          </a:xfrm>
          <a:noFill/>
          <a:ln/>
        </p:spPr>
        <p:txBody>
          <a:bodyPr lIns="90487" tIns="44450" rIns="90487" bIns="44450">
            <a:normAutofit fontScale="90000"/>
          </a:bodyPr>
          <a:lstStyle/>
          <a:p>
            <a:r>
              <a:rPr lang="en-US" dirty="0" smtClean="0"/>
              <a:t>Mutual Funds and Other Investment Companies</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fontScale="925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r>
              <a:rPr lang="en-US" dirty="0" smtClean="0"/>
              <a:t>For a First Course in </a:t>
            </a:r>
            <a:r>
              <a:rPr lang="en-US" dirty="0" err="1" smtClean="0"/>
              <a:t>INvestments</a:t>
            </a:r>
            <a:endParaRPr lang="en-US" dirty="0" smtClean="0"/>
          </a:p>
          <a:p>
            <a:pPr marL="342900" indent="-342900"/>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ETFs </a:t>
            </a:r>
            <a:r>
              <a:rPr lang="en-US" dirty="0" err="1" smtClean="0"/>
              <a:t>vs</a:t>
            </a:r>
            <a:r>
              <a:rPr lang="en-US" dirty="0" smtClean="0"/>
              <a:t> MFs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10</a:t>
            </a:fld>
            <a:endParaRPr lang="en-US" dirty="0"/>
          </a:p>
        </p:txBody>
      </p:sp>
      <p:sp>
        <p:nvSpPr>
          <p:cNvPr id="4" name="Content Placeholder 3"/>
          <p:cNvSpPr>
            <a:spLocks noGrp="1"/>
          </p:cNvSpPr>
          <p:nvPr>
            <p:ph sz="quarter" idx="13"/>
          </p:nvPr>
        </p:nvSpPr>
        <p:spPr>
          <a:xfrm>
            <a:off x="301752" y="1295400"/>
            <a:ext cx="8503920" cy="5257800"/>
          </a:xfrm>
        </p:spPr>
        <p:txBody>
          <a:bodyPr>
            <a:normAutofit fontScale="77500" lnSpcReduction="20000"/>
          </a:bodyPr>
          <a:lstStyle/>
          <a:p>
            <a:r>
              <a:rPr lang="en-US" dirty="0" smtClean="0"/>
              <a:t>An ETF allows investors to trade during the day, while an investor in an open-ended mutual fund (MF) can only buy or sell at the end-of-day price.</a:t>
            </a:r>
          </a:p>
          <a:p>
            <a:r>
              <a:rPr lang="en-US" dirty="0" smtClean="0"/>
              <a:t>ETF investors have relatively high transactions costs (brokerage fees) because their trades are likely to be small.  In a MF, the fund does the trading and can do it more cheaply.</a:t>
            </a:r>
          </a:p>
          <a:p>
            <a:r>
              <a:rPr lang="en-US" dirty="0" smtClean="0"/>
              <a:t>However, since an MF has to trade large amounts, market impact costs could be high; ETF trades don’t have this problem.  However, an investor disinvesting from an MF doesn’t bear this cost because s/he gets the NAV.  In other words, a MF investor buys illiquidity insurance, which is spread out among all the MF investors.  </a:t>
            </a:r>
          </a:p>
          <a:p>
            <a:r>
              <a:rPr lang="en-US" dirty="0" smtClean="0"/>
              <a:t>However this insurance is not valuable for the long-term investor who only trades infrequently.  Hence, in equilibrium, MFs may have short-term investors, while ETFs may have long-term investors.</a:t>
            </a:r>
          </a:p>
          <a:p>
            <a:r>
              <a:rPr lang="en-US" dirty="0" smtClean="0"/>
              <a:t>On the other hand, investors who believe they have above-average proficiency in short-term market timing would want to use ETFs.  (The evidence suggests that most such investors have incorrect beliefs.)</a:t>
            </a:r>
            <a:endParaRPr lang="en-US" dirty="0"/>
          </a:p>
        </p:txBody>
      </p:sp>
    </p:spTree>
    <p:extLst>
      <p:ext uri="{BB962C8B-B14F-4D97-AF65-F5344CB8AC3E}">
        <p14:creationId xmlns:p14="http://schemas.microsoft.com/office/powerpoint/2010/main" val="1296049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ETFs and Mutual Funds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11</a:t>
            </a:fld>
            <a:endParaRPr lang="en-US" dirty="0"/>
          </a:p>
        </p:txBody>
      </p:sp>
      <p:sp>
        <p:nvSpPr>
          <p:cNvPr id="4" name="Content Placeholder 3"/>
          <p:cNvSpPr>
            <a:spLocks noGrp="1"/>
          </p:cNvSpPr>
          <p:nvPr>
            <p:ph sz="quarter" idx="13"/>
          </p:nvPr>
        </p:nvSpPr>
        <p:spPr>
          <a:xfrm>
            <a:off x="301752" y="1295400"/>
            <a:ext cx="8503920" cy="5105400"/>
          </a:xfrm>
        </p:spPr>
        <p:txBody>
          <a:bodyPr>
            <a:normAutofit fontScale="77500" lnSpcReduction="20000"/>
          </a:bodyPr>
          <a:lstStyle/>
          <a:p>
            <a:r>
              <a:rPr lang="en-US" dirty="0"/>
              <a:t>ETFs can be more tax efficient than ordinary mutual funds.  Whereas with an ordinary mutual fund, whenever there is a redemption, the fund has to sell securities and recognize capital gains or losses (which must be passed on to fund holders), when an ETF holder sells an ETF, there is no corresponding tax event for other ETF holders.</a:t>
            </a:r>
          </a:p>
          <a:p>
            <a:r>
              <a:rPr lang="en-US" dirty="0"/>
              <a:t>Mutual funds have flow-induced costs.  When mutual fund investors redeem shares, their shares are sold at the NAV of the fund at the end of the day; the redemption is achieved by subsequent trades which may have market impact costs, especially since they may be large.  That is, the mere fact of selling securities is going to cause a drop in the total value of the fund (independent of the redemptions).  These are called flow-induced trading costs.  ETFs don’t have these costs, even when the redemptions occur on the part of an AP because the redemptions are in-kind.  With respect to other investors, there is no issue at all of any cost borne by the ETF fund itself</a:t>
            </a:r>
            <a:r>
              <a:rPr lang="en-US" dirty="0" smtClean="0"/>
              <a:t>.</a:t>
            </a:r>
          </a:p>
          <a:p>
            <a:r>
              <a:rPr lang="en-US" dirty="0" smtClean="0"/>
              <a:t>On the other hand, </a:t>
            </a:r>
            <a:r>
              <a:rPr lang="en-US" dirty="0"/>
              <a:t>ETF investors have to bear the costs of purchasing or liquidating their shares. </a:t>
            </a:r>
          </a:p>
        </p:txBody>
      </p:sp>
    </p:spTree>
    <p:extLst>
      <p:ext uri="{BB962C8B-B14F-4D97-AF65-F5344CB8AC3E}">
        <p14:creationId xmlns:p14="http://schemas.microsoft.com/office/powerpoint/2010/main" val="2250049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ETFs and MFs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12</a:t>
            </a:fld>
            <a:endParaRPr lang="en-US" dirty="0"/>
          </a:p>
        </p:txBody>
      </p:sp>
      <p:sp>
        <p:nvSpPr>
          <p:cNvPr id="4" name="Content Placeholder 3"/>
          <p:cNvSpPr>
            <a:spLocks noGrp="1"/>
          </p:cNvSpPr>
          <p:nvPr>
            <p:ph sz="quarter" idx="13"/>
          </p:nvPr>
        </p:nvSpPr>
        <p:spPr>
          <a:xfrm>
            <a:off x="152400" y="1436102"/>
            <a:ext cx="8763000" cy="5006608"/>
          </a:xfrm>
        </p:spPr>
        <p:txBody>
          <a:bodyPr>
            <a:normAutofit fontScale="62500" lnSpcReduction="20000"/>
          </a:bodyPr>
          <a:lstStyle/>
          <a:p>
            <a:r>
              <a:rPr lang="en-US" dirty="0"/>
              <a:t>Mutual fund investors, however, buy insurance against future liquidity shocks -- investors pay the cost of lower average returns in exchange for better prices when they experience liquidity shocks.  </a:t>
            </a:r>
            <a:r>
              <a:rPr lang="en-US" dirty="0" smtClean="0"/>
              <a:t/>
            </a:r>
            <a:br>
              <a:rPr lang="en-US" dirty="0" smtClean="0"/>
            </a:br>
            <a:r>
              <a:rPr lang="en-US" dirty="0" smtClean="0"/>
              <a:t>This is because when a fund investor wants to redeem his fund shares, the fund does not sell assets and charge him the expenses.  Rather, it buys back his shares at the daily closing price of the fund.</a:t>
            </a:r>
          </a:p>
          <a:p>
            <a:r>
              <a:rPr lang="en-US" dirty="0" smtClean="0"/>
              <a:t>Redemption demands are pooled and transacted at a later date.  At that time, there might be a drop in the price of the assets held by the fund because of the selling pressure.  But shares are redeemed at the daily closing price and do not reflect the potential price drop.  This is what has been termed as insurance against liquidity shocks.</a:t>
            </a:r>
          </a:p>
          <a:p>
            <a:r>
              <a:rPr lang="en-US" dirty="0" smtClean="0"/>
              <a:t>However</a:t>
            </a:r>
            <a:r>
              <a:rPr lang="en-US" dirty="0"/>
              <a:t>, this cost is paid by all investors, independent of whether they use the insurance or not. Furthermore, this protection from the liquidity shock can engender excess trading. </a:t>
            </a:r>
            <a:endParaRPr lang="en-US" dirty="0" smtClean="0"/>
          </a:p>
          <a:p>
            <a:r>
              <a:rPr lang="en-US" dirty="0" smtClean="0"/>
              <a:t>Hence</a:t>
            </a:r>
            <a:r>
              <a:rPr lang="en-US" dirty="0"/>
              <a:t>, in equilibrium, mutual funds would be used by short-term </a:t>
            </a:r>
            <a:r>
              <a:rPr lang="en-US" dirty="0" smtClean="0"/>
              <a:t>investors (who would rather have the insurance), </a:t>
            </a:r>
            <a:r>
              <a:rPr lang="en-US" dirty="0"/>
              <a:t>while ETFs would be used by long-term traders.  (However, to the extent that the MF investors’ liquidity needs are not correlated, </a:t>
            </a:r>
            <a:r>
              <a:rPr lang="en-US" dirty="0" smtClean="0"/>
              <a:t>this cost will not be as high, </a:t>
            </a:r>
            <a:r>
              <a:rPr lang="en-US" dirty="0"/>
              <a:t>since the MF will not need to trade as much.)  </a:t>
            </a:r>
          </a:p>
          <a:p>
            <a:r>
              <a:rPr lang="en-US" dirty="0"/>
              <a:t>If ETFs tend to have investors that are not as interested in frequent trading, then it would make sense to have ETFs track indexes that have less number of stocks, high industry concentration, high volatility, and low </a:t>
            </a:r>
            <a:r>
              <a:rPr lang="en-US" dirty="0" smtClean="0"/>
              <a:t>liquidity.</a:t>
            </a:r>
          </a:p>
          <a:p>
            <a:endParaRPr lang="en-US" dirty="0"/>
          </a:p>
        </p:txBody>
      </p:sp>
      <p:sp>
        <p:nvSpPr>
          <p:cNvPr id="5" name="Rectangle 4"/>
          <p:cNvSpPr/>
          <p:nvPr/>
        </p:nvSpPr>
        <p:spPr>
          <a:xfrm>
            <a:off x="257175" y="6302008"/>
            <a:ext cx="8763000" cy="338554"/>
          </a:xfrm>
          <a:prstGeom prst="rect">
            <a:avLst/>
          </a:prstGeom>
        </p:spPr>
        <p:txBody>
          <a:bodyPr wrap="square">
            <a:spAutoFit/>
          </a:bodyPr>
          <a:lstStyle/>
          <a:p>
            <a:r>
              <a:rPr lang="en-US" sz="1600" dirty="0"/>
              <a:t>Are ETFs Replacing Index Mutual Funds</a:t>
            </a:r>
            <a:r>
              <a:rPr lang="en-US" sz="1600" dirty="0" smtClean="0"/>
              <a:t>?, Ilan </a:t>
            </a:r>
            <a:r>
              <a:rPr lang="en-US" sz="1600" dirty="0" err="1"/>
              <a:t>Guedj</a:t>
            </a:r>
            <a:r>
              <a:rPr lang="en-US" sz="1600" dirty="0"/>
              <a:t> and Jennifer Huang, March 2009</a:t>
            </a:r>
          </a:p>
        </p:txBody>
      </p:sp>
    </p:spTree>
    <p:extLst>
      <p:ext uri="{BB962C8B-B14F-4D97-AF65-F5344CB8AC3E}">
        <p14:creationId xmlns:p14="http://schemas.microsoft.com/office/powerpoint/2010/main" val="971867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ETFs </a:t>
            </a:r>
            <a:r>
              <a:rPr lang="en-US" dirty="0" err="1" smtClean="0"/>
              <a:t>vs</a:t>
            </a:r>
            <a:r>
              <a:rPr lang="en-US" dirty="0" smtClean="0"/>
              <a:t> MFs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13</a:t>
            </a:fld>
            <a:endParaRPr lang="en-US" dirty="0"/>
          </a:p>
        </p:txBody>
      </p:sp>
      <p:sp>
        <p:nvSpPr>
          <p:cNvPr id="4" name="Content Placeholder 3"/>
          <p:cNvSpPr>
            <a:spLocks noGrp="1"/>
          </p:cNvSpPr>
          <p:nvPr>
            <p:ph sz="quarter" idx="13"/>
          </p:nvPr>
        </p:nvSpPr>
        <p:spPr/>
        <p:txBody>
          <a:bodyPr/>
          <a:lstStyle/>
          <a:p>
            <a:r>
              <a:rPr lang="en-US" dirty="0" smtClean="0"/>
              <a:t>According to an Economist article (Jan 2010), the average expense ratio for ETFs was 0.31% at the end of 2009, while it was about 0.78 for index-tracking MFs.</a:t>
            </a:r>
          </a:p>
          <a:p>
            <a:r>
              <a:rPr lang="en-US" dirty="0"/>
              <a:t>Synthetic </a:t>
            </a:r>
            <a:r>
              <a:rPr lang="en-US" dirty="0" smtClean="0"/>
              <a:t>ETFs</a:t>
            </a:r>
          </a:p>
          <a:p>
            <a:pPr lvl="1"/>
            <a:r>
              <a:rPr lang="en-US" dirty="0" smtClean="0">
                <a:hlinkClick r:id="rId3"/>
              </a:rPr>
              <a:t>http</a:t>
            </a:r>
            <a:r>
              <a:rPr lang="en-US" dirty="0">
                <a:hlinkClick r:id="rId3"/>
              </a:rPr>
              <a:t>://monevator.com/how-a-synthetic-etf-works</a:t>
            </a:r>
            <a:r>
              <a:rPr lang="en-US" dirty="0" smtClean="0">
                <a:hlinkClick r:id="rId3"/>
              </a:rPr>
              <a:t>/</a:t>
            </a:r>
            <a:endParaRPr lang="en-US" dirty="0" smtClean="0"/>
          </a:p>
          <a:p>
            <a:pPr lvl="1"/>
            <a:r>
              <a:rPr lang="en-US" dirty="0"/>
              <a:t>http://www.economist.com/node/21547989</a:t>
            </a:r>
          </a:p>
        </p:txBody>
      </p:sp>
    </p:spTree>
    <p:extLst>
      <p:ext uri="{BB962C8B-B14F-4D97-AF65-F5344CB8AC3E}">
        <p14:creationId xmlns:p14="http://schemas.microsoft.com/office/powerpoint/2010/main" val="532881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ETFs: Synthetic</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14</a:t>
            </a:fld>
            <a:endParaRPr lang="en-US" dirty="0"/>
          </a:p>
        </p:txBody>
      </p:sp>
      <p:sp>
        <p:nvSpPr>
          <p:cNvPr id="4" name="Content Placeholder 3"/>
          <p:cNvSpPr>
            <a:spLocks noGrp="1"/>
          </p:cNvSpPr>
          <p:nvPr>
            <p:ph sz="quarter" idx="13"/>
          </p:nvPr>
        </p:nvSpPr>
        <p:spPr/>
        <p:txBody>
          <a:bodyPr>
            <a:normAutofit lnSpcReduction="10000"/>
          </a:bodyPr>
          <a:lstStyle/>
          <a:p>
            <a:r>
              <a:rPr lang="en-US" dirty="0" smtClean="0"/>
              <a:t>There </a:t>
            </a:r>
            <a:r>
              <a:rPr lang="en-US" dirty="0"/>
              <a:t>is a slice of the ETF market, making up a little over 10% of global assets under management and concentrated in Europe, that is “synthetic”. </a:t>
            </a:r>
            <a:endParaRPr lang="en-US" dirty="0" smtClean="0"/>
          </a:p>
          <a:p>
            <a:r>
              <a:rPr lang="en-US" dirty="0" smtClean="0"/>
              <a:t>This </a:t>
            </a:r>
            <a:r>
              <a:rPr lang="en-US" dirty="0"/>
              <a:t>means that the returns generated by the fund come from a swap with a counterparty, often an affiliate of the fund manager. </a:t>
            </a:r>
            <a:endParaRPr lang="en-US" dirty="0" smtClean="0"/>
          </a:p>
          <a:p>
            <a:r>
              <a:rPr lang="en-US" dirty="0" smtClean="0"/>
              <a:t>Instead </a:t>
            </a:r>
            <a:r>
              <a:rPr lang="en-US" dirty="0"/>
              <a:t>of using investors' cash to buy the underlying securities, the money is put into a basket of collateral whose returns are swapped with a counterparty for the returns of the index being targeted</a:t>
            </a:r>
            <a:r>
              <a:rPr lang="en-US" dirty="0" smtClean="0"/>
              <a:t>.</a:t>
            </a:r>
          </a:p>
          <a:p>
            <a:r>
              <a:rPr lang="en-US" dirty="0" smtClean="0"/>
              <a:t>This generates counterparty risk.</a:t>
            </a:r>
            <a:endParaRPr lang="en-US" dirty="0"/>
          </a:p>
        </p:txBody>
      </p:sp>
    </p:spTree>
    <p:extLst>
      <p:ext uri="{BB962C8B-B14F-4D97-AF65-F5344CB8AC3E}">
        <p14:creationId xmlns:p14="http://schemas.microsoft.com/office/powerpoint/2010/main" val="3649792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Unfunded swap ETF structure </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15</a:t>
            </a:fld>
            <a:endParaRPr lang="en-US" dirty="0"/>
          </a:p>
        </p:txBody>
      </p:sp>
      <p:sp>
        <p:nvSpPr>
          <p:cNvPr id="5" name="Text Box 2"/>
          <p:cNvSpPr txBox="1">
            <a:spLocks noChangeArrowheads="1"/>
          </p:cNvSpPr>
          <p:nvPr/>
        </p:nvSpPr>
        <p:spPr bwMode="auto">
          <a:xfrm>
            <a:off x="2971801" y="2766060"/>
            <a:ext cx="2787332" cy="2755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200" dirty="0">
                <a:effectLst/>
                <a:latin typeface="Times New Roman"/>
                <a:ea typeface="Times New Roman"/>
              </a:rPr>
              <a:t>Swap Counterparty</a:t>
            </a:r>
          </a:p>
        </p:txBody>
      </p:sp>
      <p:sp>
        <p:nvSpPr>
          <p:cNvPr id="6" name="Text Box 2"/>
          <p:cNvSpPr txBox="1">
            <a:spLocks noChangeArrowheads="1"/>
          </p:cNvSpPr>
          <p:nvPr/>
        </p:nvSpPr>
        <p:spPr bwMode="auto">
          <a:xfrm>
            <a:off x="2971800" y="4572000"/>
            <a:ext cx="2768917" cy="2755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200" dirty="0">
                <a:effectLst/>
                <a:latin typeface="Times New Roman"/>
                <a:ea typeface="Times New Roman"/>
              </a:rPr>
              <a:t>ETF Sponsor</a:t>
            </a:r>
          </a:p>
        </p:txBody>
      </p:sp>
      <p:cxnSp>
        <p:nvCxnSpPr>
          <p:cNvPr id="8" name="Straight Arrow Connector 7"/>
          <p:cNvCxnSpPr/>
          <p:nvPr/>
        </p:nvCxnSpPr>
        <p:spPr>
          <a:xfrm>
            <a:off x="5562600" y="3872299"/>
            <a:ext cx="0" cy="6997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105400" y="3581400"/>
            <a:ext cx="1143000" cy="461665"/>
          </a:xfrm>
          <a:prstGeom prst="rect">
            <a:avLst/>
          </a:prstGeom>
          <a:noFill/>
        </p:spPr>
        <p:txBody>
          <a:bodyPr wrap="square" rtlCol="0">
            <a:spAutoFit/>
          </a:bodyPr>
          <a:lstStyle/>
          <a:p>
            <a:r>
              <a:rPr lang="en-US" sz="1200" dirty="0" smtClean="0"/>
              <a:t>Stock Basket sold</a:t>
            </a:r>
            <a:endParaRPr lang="en-US" sz="1200" dirty="0"/>
          </a:p>
        </p:txBody>
      </p:sp>
      <p:sp>
        <p:nvSpPr>
          <p:cNvPr id="15" name="TextBox 14"/>
          <p:cNvSpPr txBox="1"/>
          <p:nvPr/>
        </p:nvSpPr>
        <p:spPr>
          <a:xfrm>
            <a:off x="4419600" y="3733800"/>
            <a:ext cx="685800" cy="276999"/>
          </a:xfrm>
          <a:prstGeom prst="rect">
            <a:avLst/>
          </a:prstGeom>
          <a:noFill/>
        </p:spPr>
        <p:txBody>
          <a:bodyPr wrap="square" rtlCol="0">
            <a:spAutoFit/>
          </a:bodyPr>
          <a:lstStyle/>
          <a:p>
            <a:r>
              <a:rPr lang="en-US" sz="1200" dirty="0" smtClean="0"/>
              <a:t>Cash</a:t>
            </a:r>
            <a:endParaRPr lang="en-US" sz="1200" dirty="0"/>
          </a:p>
        </p:txBody>
      </p:sp>
      <p:cxnSp>
        <p:nvCxnSpPr>
          <p:cNvPr id="19" name="Straight Arrow Connector 18"/>
          <p:cNvCxnSpPr/>
          <p:nvPr/>
        </p:nvCxnSpPr>
        <p:spPr>
          <a:xfrm flipV="1">
            <a:off x="4648200" y="3041650"/>
            <a:ext cx="0" cy="7705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743200" y="3733800"/>
            <a:ext cx="914400" cy="461665"/>
          </a:xfrm>
          <a:prstGeom prst="rect">
            <a:avLst/>
          </a:prstGeom>
          <a:noFill/>
        </p:spPr>
        <p:txBody>
          <a:bodyPr wrap="square" rtlCol="0">
            <a:spAutoFit/>
          </a:bodyPr>
          <a:lstStyle/>
          <a:p>
            <a:r>
              <a:rPr lang="en-US" sz="1200" dirty="0" smtClean="0"/>
              <a:t>Index Return</a:t>
            </a:r>
            <a:endParaRPr lang="en-US" sz="1200" dirty="0"/>
          </a:p>
        </p:txBody>
      </p:sp>
      <p:sp>
        <p:nvSpPr>
          <p:cNvPr id="21" name="TextBox 20"/>
          <p:cNvSpPr txBox="1"/>
          <p:nvPr/>
        </p:nvSpPr>
        <p:spPr>
          <a:xfrm>
            <a:off x="3505200" y="3779966"/>
            <a:ext cx="1143000" cy="461665"/>
          </a:xfrm>
          <a:prstGeom prst="rect">
            <a:avLst/>
          </a:prstGeom>
          <a:noFill/>
        </p:spPr>
        <p:txBody>
          <a:bodyPr wrap="square" rtlCol="0">
            <a:spAutoFit/>
          </a:bodyPr>
          <a:lstStyle/>
          <a:p>
            <a:r>
              <a:rPr lang="en-US" sz="1200" dirty="0" smtClean="0"/>
              <a:t>Basket</a:t>
            </a:r>
          </a:p>
          <a:p>
            <a:r>
              <a:rPr lang="en-US" sz="1200" dirty="0" smtClean="0"/>
              <a:t> Return</a:t>
            </a:r>
            <a:endParaRPr lang="en-US" sz="1200" dirty="0"/>
          </a:p>
        </p:txBody>
      </p:sp>
      <p:cxnSp>
        <p:nvCxnSpPr>
          <p:cNvPr id="27" name="Straight Arrow Connector 26"/>
          <p:cNvCxnSpPr/>
          <p:nvPr/>
        </p:nvCxnSpPr>
        <p:spPr>
          <a:xfrm flipV="1">
            <a:off x="3810000" y="3041650"/>
            <a:ext cx="0" cy="7705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048000" y="4195465"/>
            <a:ext cx="0" cy="3003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590800" y="3581400"/>
            <a:ext cx="0" cy="73239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590800" y="3581400"/>
            <a:ext cx="16002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191000" y="3581400"/>
            <a:ext cx="0" cy="726132"/>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590800" y="4313798"/>
            <a:ext cx="16002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828800" y="3621300"/>
            <a:ext cx="685800" cy="646331"/>
          </a:xfrm>
          <a:prstGeom prst="rect">
            <a:avLst/>
          </a:prstGeom>
          <a:noFill/>
        </p:spPr>
        <p:txBody>
          <a:bodyPr wrap="square" rtlCol="0">
            <a:spAutoFit/>
          </a:bodyPr>
          <a:lstStyle/>
          <a:p>
            <a:r>
              <a:rPr lang="en-US" sz="1200" dirty="0" smtClean="0"/>
              <a:t>Total Return Swap</a:t>
            </a:r>
            <a:endParaRPr lang="en-US" sz="1200" dirty="0"/>
          </a:p>
        </p:txBody>
      </p:sp>
      <p:sp>
        <p:nvSpPr>
          <p:cNvPr id="56" name="Rectangle 55"/>
          <p:cNvSpPr/>
          <p:nvPr/>
        </p:nvSpPr>
        <p:spPr>
          <a:xfrm>
            <a:off x="2499155" y="6172200"/>
            <a:ext cx="4145687" cy="369332"/>
          </a:xfrm>
          <a:prstGeom prst="rect">
            <a:avLst/>
          </a:prstGeom>
        </p:spPr>
        <p:txBody>
          <a:bodyPr wrap="none">
            <a:spAutoFit/>
          </a:bodyPr>
          <a:lstStyle/>
          <a:p>
            <a:r>
              <a:rPr lang="en-US" dirty="0"/>
              <a:t>http://www.bis.org/publ/work343.pdf</a:t>
            </a:r>
          </a:p>
        </p:txBody>
      </p:sp>
      <p:sp>
        <p:nvSpPr>
          <p:cNvPr id="57" name="TextBox 56"/>
          <p:cNvSpPr txBox="1"/>
          <p:nvPr/>
        </p:nvSpPr>
        <p:spPr>
          <a:xfrm>
            <a:off x="6096000" y="4435802"/>
            <a:ext cx="990600" cy="276999"/>
          </a:xfrm>
          <a:prstGeom prst="rect">
            <a:avLst/>
          </a:prstGeom>
          <a:noFill/>
        </p:spPr>
        <p:txBody>
          <a:bodyPr wrap="square" rtlCol="0">
            <a:spAutoFit/>
          </a:bodyPr>
          <a:lstStyle/>
          <a:p>
            <a:r>
              <a:rPr lang="en-US" sz="1200" dirty="0" smtClean="0"/>
              <a:t>Cash</a:t>
            </a:r>
            <a:endParaRPr lang="en-US" sz="1200" dirty="0"/>
          </a:p>
        </p:txBody>
      </p:sp>
      <p:sp>
        <p:nvSpPr>
          <p:cNvPr id="58" name="TextBox 57"/>
          <p:cNvSpPr txBox="1"/>
          <p:nvPr/>
        </p:nvSpPr>
        <p:spPr>
          <a:xfrm>
            <a:off x="6096000" y="4679076"/>
            <a:ext cx="762000" cy="276999"/>
          </a:xfrm>
          <a:prstGeom prst="rect">
            <a:avLst/>
          </a:prstGeom>
          <a:noFill/>
        </p:spPr>
        <p:txBody>
          <a:bodyPr wrap="square" rtlCol="0">
            <a:spAutoFit/>
          </a:bodyPr>
          <a:lstStyle/>
          <a:p>
            <a:r>
              <a:rPr lang="en-US" sz="1200" dirty="0" smtClean="0"/>
              <a:t>ETFs</a:t>
            </a:r>
            <a:endParaRPr lang="en-US" sz="1200" dirty="0"/>
          </a:p>
        </p:txBody>
      </p:sp>
      <p:sp>
        <p:nvSpPr>
          <p:cNvPr id="59" name="TextBox 58"/>
          <p:cNvSpPr txBox="1"/>
          <p:nvPr/>
        </p:nvSpPr>
        <p:spPr>
          <a:xfrm>
            <a:off x="7086600" y="4448243"/>
            <a:ext cx="1066800" cy="461665"/>
          </a:xfrm>
          <a:prstGeom prst="rect">
            <a:avLst/>
          </a:prstGeom>
          <a:noFill/>
        </p:spPr>
        <p:txBody>
          <a:bodyPr wrap="square" rtlCol="0">
            <a:spAutoFit/>
          </a:bodyPr>
          <a:lstStyle/>
          <a:p>
            <a:r>
              <a:rPr lang="en-US" sz="1200" dirty="0" smtClean="0"/>
              <a:t>Authorized Participant</a:t>
            </a:r>
            <a:endParaRPr lang="en-US" sz="1200" dirty="0"/>
          </a:p>
        </p:txBody>
      </p:sp>
      <p:cxnSp>
        <p:nvCxnSpPr>
          <p:cNvPr id="63" name="Straight Connector 62"/>
          <p:cNvCxnSpPr/>
          <p:nvPr/>
        </p:nvCxnSpPr>
        <p:spPr>
          <a:xfrm flipV="1">
            <a:off x="5562600" y="3041650"/>
            <a:ext cx="0" cy="57965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4648200" y="3947599"/>
            <a:ext cx="0" cy="624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3810000" y="4195465"/>
            <a:ext cx="0" cy="37653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3048000" y="3041650"/>
            <a:ext cx="0" cy="7383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57" idx="1"/>
          </p:cNvCxnSpPr>
          <p:nvPr/>
        </p:nvCxnSpPr>
        <p:spPr>
          <a:xfrm flipH="1" flipV="1">
            <a:off x="5759133" y="4574301"/>
            <a:ext cx="336867"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6477000" y="4574302"/>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5740717" y="4847590"/>
            <a:ext cx="5076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6591300" y="4847590"/>
            <a:ext cx="5715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979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Motivations for Synthetic Replication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16</a:t>
            </a:fld>
            <a:endParaRPr lang="en-US" dirty="0"/>
          </a:p>
        </p:txBody>
      </p:sp>
      <p:sp>
        <p:nvSpPr>
          <p:cNvPr id="4" name="Content Placeholder 3"/>
          <p:cNvSpPr>
            <a:spLocks noGrp="1"/>
          </p:cNvSpPr>
          <p:nvPr>
            <p:ph sz="quarter" idx="13"/>
          </p:nvPr>
        </p:nvSpPr>
        <p:spPr>
          <a:xfrm>
            <a:off x="356616" y="1600200"/>
            <a:ext cx="8503920" cy="4803648"/>
          </a:xfrm>
        </p:spPr>
        <p:txBody>
          <a:bodyPr>
            <a:normAutofit fontScale="77500" lnSpcReduction="20000"/>
          </a:bodyPr>
          <a:lstStyle/>
          <a:p>
            <a:r>
              <a:rPr lang="en-US" dirty="0" smtClean="0"/>
              <a:t>Protects the investor from tracking error.</a:t>
            </a:r>
          </a:p>
          <a:p>
            <a:r>
              <a:rPr lang="en-US" dirty="0" smtClean="0"/>
              <a:t>Possible </a:t>
            </a:r>
            <a:r>
              <a:rPr lang="en-US" dirty="0"/>
              <a:t>synergies </a:t>
            </a:r>
            <a:r>
              <a:rPr lang="en-US" dirty="0" smtClean="0"/>
              <a:t>may exist </a:t>
            </a:r>
            <a:r>
              <a:rPr lang="en-US" dirty="0"/>
              <a:t>between the investment banking activities of the parent bank and </a:t>
            </a:r>
            <a:r>
              <a:rPr lang="en-US" dirty="0" smtClean="0"/>
              <a:t>the unit </a:t>
            </a:r>
            <a:r>
              <a:rPr lang="en-US" dirty="0"/>
              <a:t>within the parent bank that acts as the ETF sponsor. These synergies arise from the market-making activities of investment banking, which usually require maintaining a large inventory of stocks and bonds that has to be funded. </a:t>
            </a:r>
            <a:endParaRPr lang="en-US" dirty="0" smtClean="0"/>
          </a:p>
          <a:p>
            <a:r>
              <a:rPr lang="en-US" dirty="0" smtClean="0"/>
              <a:t>When </a:t>
            </a:r>
            <a:r>
              <a:rPr lang="en-US" dirty="0"/>
              <a:t>these stocks and bonds are less liquid, they will have to be funded either in the unsecured markets or in repo markets with deep haircuts. By transferring these stocks and bonds as collateral assets to the ETF provider sponsored by the parent bank, the investment banking activities may benefit from reduced warehousing costs for these assets. </a:t>
            </a:r>
            <a:endParaRPr lang="en-US" dirty="0" smtClean="0"/>
          </a:p>
          <a:p>
            <a:r>
              <a:rPr lang="en-US" dirty="0" smtClean="0"/>
              <a:t>Part </a:t>
            </a:r>
            <a:r>
              <a:rPr lang="en-US" dirty="0"/>
              <a:t>of this cost savings may then be passed on to the ETF investors through a lower total expense ratio for the fund holdings. </a:t>
            </a:r>
            <a:endParaRPr lang="en-US" dirty="0" smtClean="0"/>
          </a:p>
          <a:p>
            <a:r>
              <a:rPr lang="en-US" dirty="0" smtClean="0"/>
              <a:t>But this may lead to moral hazard problems, as well.</a:t>
            </a:r>
            <a:endParaRPr lang="en-US" dirty="0"/>
          </a:p>
        </p:txBody>
      </p:sp>
    </p:spTree>
    <p:extLst>
      <p:ext uri="{BB962C8B-B14F-4D97-AF65-F5344CB8AC3E}">
        <p14:creationId xmlns:p14="http://schemas.microsoft.com/office/powerpoint/2010/main" val="2124006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p:txBody>
          <a:bodyPr/>
          <a:lstStyle/>
          <a:p>
            <a:endParaRPr lang="en-US" dirty="0" smtClean="0"/>
          </a:p>
          <a:p>
            <a:r>
              <a:rPr lang="en-US" dirty="0" smtClean="0"/>
              <a:t>What are investment companies?</a:t>
            </a:r>
          </a:p>
          <a:p>
            <a:r>
              <a:rPr lang="en-US" dirty="0" smtClean="0"/>
              <a:t>What are the different kinds of investment companies?</a:t>
            </a:r>
          </a:p>
          <a:p>
            <a:r>
              <a:rPr lang="en-US" dirty="0" smtClean="0"/>
              <a:t>What are the different kinds of mutual funds?</a:t>
            </a:r>
            <a:endParaRPr lang="en-US" dirty="0"/>
          </a:p>
          <a:p>
            <a:r>
              <a:rPr lang="en-US" dirty="0" smtClean="0"/>
              <a:t>How are they sold?</a:t>
            </a:r>
          </a:p>
          <a:p>
            <a:r>
              <a:rPr lang="en-US" dirty="0" smtClean="0"/>
              <a:t>What are exchange-traded funds?</a:t>
            </a:r>
          </a:p>
          <a:p>
            <a:endParaRPr lang="en-US" dirty="0"/>
          </a:p>
        </p:txBody>
      </p:sp>
    </p:spTree>
    <p:extLst>
      <p:ext uri="{BB962C8B-B14F-4D97-AF65-F5344CB8AC3E}">
        <p14:creationId xmlns:p14="http://schemas.microsoft.com/office/powerpoint/2010/main" val="1153614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Investment Companies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a:t>
            </a:fld>
            <a:endParaRPr lang="en-US" dirty="0"/>
          </a:p>
        </p:txBody>
      </p:sp>
      <p:sp>
        <p:nvSpPr>
          <p:cNvPr id="4" name="Content Placeholder 3"/>
          <p:cNvSpPr>
            <a:spLocks noGrp="1"/>
          </p:cNvSpPr>
          <p:nvPr>
            <p:ph sz="quarter" idx="13"/>
          </p:nvPr>
        </p:nvSpPr>
        <p:spPr/>
        <p:txBody>
          <a:bodyPr/>
          <a:lstStyle/>
          <a:p>
            <a:pPr lvl="0"/>
            <a:endParaRPr lang="en-US" dirty="0" smtClean="0"/>
          </a:p>
          <a:p>
            <a:pPr lvl="0"/>
            <a:r>
              <a:rPr lang="en-US" dirty="0" smtClean="0"/>
              <a:t>Record </a:t>
            </a:r>
            <a:r>
              <a:rPr lang="en-US" dirty="0"/>
              <a:t>keeping and administration</a:t>
            </a:r>
          </a:p>
          <a:p>
            <a:pPr lvl="0"/>
            <a:r>
              <a:rPr lang="en-US" dirty="0"/>
              <a:t>Diversification and divisibility</a:t>
            </a:r>
          </a:p>
          <a:p>
            <a:pPr lvl="0"/>
            <a:r>
              <a:rPr lang="en-US" dirty="0"/>
              <a:t>Professional </a:t>
            </a:r>
            <a:r>
              <a:rPr lang="en-US" dirty="0" smtClean="0"/>
              <a:t>management</a:t>
            </a:r>
          </a:p>
          <a:p>
            <a:pPr lvl="1"/>
            <a:r>
              <a:rPr lang="en-US" dirty="0" smtClean="0"/>
              <a:t>Active </a:t>
            </a:r>
            <a:r>
              <a:rPr lang="en-US" dirty="0"/>
              <a:t>portfolio </a:t>
            </a:r>
            <a:r>
              <a:rPr lang="en-US" dirty="0" smtClean="0"/>
              <a:t>management</a:t>
            </a:r>
          </a:p>
          <a:p>
            <a:pPr lvl="1"/>
            <a:r>
              <a:rPr lang="en-US" dirty="0" smtClean="0"/>
              <a:t>Tax minimization</a:t>
            </a:r>
            <a:endParaRPr lang="en-US" dirty="0"/>
          </a:p>
          <a:p>
            <a:pPr lvl="0"/>
            <a:r>
              <a:rPr lang="en-US" dirty="0"/>
              <a:t>Lower transaction costs</a:t>
            </a:r>
          </a:p>
          <a:p>
            <a:pPr marL="0" indent="0">
              <a:buNone/>
            </a:pPr>
            <a:endParaRPr lang="en-US" dirty="0"/>
          </a:p>
        </p:txBody>
      </p:sp>
    </p:spTree>
    <p:extLst>
      <p:ext uri="{BB962C8B-B14F-4D97-AF65-F5344CB8AC3E}">
        <p14:creationId xmlns:p14="http://schemas.microsoft.com/office/powerpoint/2010/main" val="42884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Investment </a:t>
            </a:r>
            <a:r>
              <a:rPr lang="en-US" dirty="0" smtClean="0"/>
              <a:t>Companies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a:xfrm>
            <a:off x="301752" y="1295400"/>
            <a:ext cx="8503920" cy="5029200"/>
          </a:xfrm>
        </p:spPr>
        <p:txBody>
          <a:bodyPr>
            <a:normAutofit fontScale="92500" lnSpcReduction="20000"/>
          </a:bodyPr>
          <a:lstStyle/>
          <a:p>
            <a:pPr lvl="0"/>
            <a:r>
              <a:rPr lang="en-US" sz="2800" dirty="0"/>
              <a:t>Unit Investment </a:t>
            </a:r>
            <a:r>
              <a:rPr lang="en-US" sz="2800" dirty="0" smtClean="0"/>
              <a:t>Trusts</a:t>
            </a:r>
          </a:p>
          <a:p>
            <a:pPr lvl="1"/>
            <a:r>
              <a:rPr lang="en-US" sz="2300" dirty="0" smtClean="0"/>
              <a:t>Closed-end Mutual Funds where there is no trading in the underlying assets</a:t>
            </a:r>
            <a:endParaRPr lang="en-US" sz="2300" dirty="0"/>
          </a:p>
          <a:p>
            <a:pPr lvl="0"/>
            <a:r>
              <a:rPr lang="en-US" sz="2800" dirty="0"/>
              <a:t>Managed Investment Companies</a:t>
            </a:r>
          </a:p>
          <a:p>
            <a:pPr lvl="1"/>
            <a:r>
              <a:rPr lang="en-US" sz="2400" dirty="0"/>
              <a:t>Open-end funds (mutual funds)</a:t>
            </a:r>
          </a:p>
          <a:p>
            <a:pPr lvl="1"/>
            <a:r>
              <a:rPr lang="en-US" sz="2400" dirty="0"/>
              <a:t>Closed-end funds</a:t>
            </a:r>
          </a:p>
          <a:p>
            <a:pPr lvl="0"/>
            <a:r>
              <a:rPr lang="en-US" sz="2800" dirty="0"/>
              <a:t>Commingled </a:t>
            </a:r>
            <a:r>
              <a:rPr lang="en-US" sz="2800" dirty="0" smtClean="0"/>
              <a:t>funds</a:t>
            </a:r>
          </a:p>
          <a:p>
            <a:pPr lvl="1"/>
            <a:r>
              <a:rPr lang="en-US" sz="2300" dirty="0" smtClean="0"/>
              <a:t>These are similar to mutual funds, but they are not open to all investors and hence have less regulation and disclosure</a:t>
            </a:r>
            <a:endParaRPr lang="en-US" sz="2300" dirty="0"/>
          </a:p>
          <a:p>
            <a:pPr lvl="0"/>
            <a:r>
              <a:rPr lang="en-US" sz="2800" dirty="0" smtClean="0"/>
              <a:t>REITs</a:t>
            </a:r>
          </a:p>
          <a:p>
            <a:pPr lvl="1"/>
            <a:r>
              <a:rPr lang="en-US" sz="2300" dirty="0" smtClean="0"/>
              <a:t>Corporate entities investing in real estate that pay out 90% of their income; in return they don’t have to pay corporate taxes</a:t>
            </a:r>
            <a:endParaRPr lang="en-US" sz="2300" dirty="0"/>
          </a:p>
          <a:p>
            <a:pPr lvl="0"/>
            <a:r>
              <a:rPr lang="en-US" sz="2800" dirty="0"/>
              <a:t>Hedge </a:t>
            </a:r>
            <a:r>
              <a:rPr lang="en-US" sz="2800" dirty="0" smtClean="0"/>
              <a:t>funds</a:t>
            </a:r>
          </a:p>
          <a:p>
            <a:pPr lvl="1"/>
            <a:r>
              <a:rPr lang="en-US" sz="2300" dirty="0" smtClean="0"/>
              <a:t>Mutual funds that are structured as private partnerships and have minimal SEC regulation</a:t>
            </a:r>
            <a:endParaRPr lang="en-US" sz="2300" dirty="0"/>
          </a:p>
          <a:p>
            <a:endParaRPr lang="en-US" dirty="0"/>
          </a:p>
        </p:txBody>
      </p:sp>
    </p:spTree>
    <p:extLst>
      <p:ext uri="{BB962C8B-B14F-4D97-AF65-F5344CB8AC3E}">
        <p14:creationId xmlns:p14="http://schemas.microsoft.com/office/powerpoint/2010/main" val="3262098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Mutual Funds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sp>
        <p:nvSpPr>
          <p:cNvPr id="4" name="Content Placeholder 3"/>
          <p:cNvSpPr>
            <a:spLocks noGrp="1"/>
          </p:cNvSpPr>
          <p:nvPr>
            <p:ph sz="quarter" idx="13"/>
          </p:nvPr>
        </p:nvSpPr>
        <p:spPr>
          <a:xfrm>
            <a:off x="301752" y="1447800"/>
            <a:ext cx="8503920" cy="4953000"/>
          </a:xfrm>
        </p:spPr>
        <p:txBody>
          <a:bodyPr>
            <a:normAutofit fontScale="92500" lnSpcReduction="10000"/>
          </a:bodyPr>
          <a:lstStyle/>
          <a:p>
            <a:pPr lvl="0"/>
            <a:r>
              <a:rPr lang="en-US" dirty="0"/>
              <a:t>Money Market Funds</a:t>
            </a:r>
          </a:p>
          <a:p>
            <a:pPr lvl="0"/>
            <a:r>
              <a:rPr lang="en-US" dirty="0"/>
              <a:t>Equity Funds</a:t>
            </a:r>
          </a:p>
          <a:p>
            <a:pPr lvl="0"/>
            <a:r>
              <a:rPr lang="en-US" dirty="0"/>
              <a:t>Sector </a:t>
            </a:r>
            <a:r>
              <a:rPr lang="en-US" dirty="0" smtClean="0"/>
              <a:t>Funds</a:t>
            </a:r>
          </a:p>
          <a:p>
            <a:pPr lvl="1"/>
            <a:r>
              <a:rPr lang="en-US" dirty="0" smtClean="0"/>
              <a:t>Concentrate on a particular sector</a:t>
            </a:r>
            <a:endParaRPr lang="en-US" dirty="0"/>
          </a:p>
          <a:p>
            <a:pPr lvl="0"/>
            <a:r>
              <a:rPr lang="en-US" dirty="0"/>
              <a:t>Bond Funds</a:t>
            </a:r>
          </a:p>
          <a:p>
            <a:pPr lvl="0"/>
            <a:r>
              <a:rPr lang="en-US" dirty="0"/>
              <a:t>International </a:t>
            </a:r>
            <a:r>
              <a:rPr lang="en-US" dirty="0" smtClean="0"/>
              <a:t>Funds</a:t>
            </a:r>
          </a:p>
          <a:p>
            <a:pPr lvl="1"/>
            <a:r>
              <a:rPr lang="en-US" dirty="0" smtClean="0"/>
              <a:t>Invest in securities of firms located outside the US</a:t>
            </a:r>
            <a:endParaRPr lang="en-US" dirty="0"/>
          </a:p>
          <a:p>
            <a:pPr lvl="0"/>
            <a:r>
              <a:rPr lang="en-US" dirty="0"/>
              <a:t>Balanced </a:t>
            </a:r>
            <a:r>
              <a:rPr lang="en-US" dirty="0" smtClean="0"/>
              <a:t>Funds</a:t>
            </a:r>
          </a:p>
          <a:p>
            <a:pPr lvl="1"/>
            <a:r>
              <a:rPr lang="en-US" dirty="0" smtClean="0"/>
              <a:t>Hold stocks and bonds; meant to be an individual’s entire portfolio</a:t>
            </a:r>
          </a:p>
          <a:p>
            <a:pPr lvl="1"/>
            <a:r>
              <a:rPr lang="en-US" dirty="0" smtClean="0"/>
              <a:t>Life cycle funds take the investor’s age into account</a:t>
            </a:r>
            <a:endParaRPr lang="en-US" dirty="0"/>
          </a:p>
          <a:p>
            <a:pPr lvl="0"/>
            <a:r>
              <a:rPr lang="en-US" dirty="0"/>
              <a:t>Asset Allocation Funds and Flexible Funds</a:t>
            </a:r>
          </a:p>
          <a:p>
            <a:pPr lvl="0"/>
            <a:r>
              <a:rPr lang="en-US" dirty="0"/>
              <a:t>Index </a:t>
            </a:r>
            <a:r>
              <a:rPr lang="en-US" dirty="0" smtClean="0"/>
              <a:t>Funds</a:t>
            </a:r>
            <a:endParaRPr lang="en-US" dirty="0"/>
          </a:p>
        </p:txBody>
      </p:sp>
    </p:spTree>
    <p:extLst>
      <p:ext uri="{BB962C8B-B14F-4D97-AF65-F5344CB8AC3E}">
        <p14:creationId xmlns:p14="http://schemas.microsoft.com/office/powerpoint/2010/main" val="2053253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Funds are Sold </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6</a:t>
            </a:fld>
            <a:endParaRPr lang="en-US" dirty="0"/>
          </a:p>
        </p:txBody>
      </p:sp>
      <p:sp>
        <p:nvSpPr>
          <p:cNvPr id="4" name="Content Placeholder 3"/>
          <p:cNvSpPr>
            <a:spLocks noGrp="1"/>
          </p:cNvSpPr>
          <p:nvPr>
            <p:ph sz="quarter" idx="13"/>
          </p:nvPr>
        </p:nvSpPr>
        <p:spPr>
          <a:xfrm>
            <a:off x="301752" y="1447800"/>
            <a:ext cx="8503920" cy="4651248"/>
          </a:xfrm>
        </p:spPr>
        <p:txBody>
          <a:bodyPr>
            <a:normAutofit/>
          </a:bodyPr>
          <a:lstStyle/>
          <a:p>
            <a:pPr lvl="0"/>
            <a:r>
              <a:rPr lang="en-US" dirty="0"/>
              <a:t>Directly by the Fund </a:t>
            </a:r>
            <a:r>
              <a:rPr lang="en-US" dirty="0" smtClean="0"/>
              <a:t>Underwriter/Distributor, who</a:t>
            </a:r>
          </a:p>
          <a:p>
            <a:pPr lvl="1"/>
            <a:r>
              <a:rPr lang="en-US" dirty="0" smtClean="0"/>
              <a:t>Creates </a:t>
            </a:r>
            <a:r>
              <a:rPr lang="en-US" dirty="0"/>
              <a:t>prospectus for </a:t>
            </a:r>
            <a:r>
              <a:rPr lang="en-US" dirty="0" smtClean="0"/>
              <a:t>the fund</a:t>
            </a:r>
            <a:endParaRPr lang="en-US" dirty="0"/>
          </a:p>
          <a:p>
            <a:pPr lvl="1"/>
            <a:r>
              <a:rPr lang="en-US" dirty="0" smtClean="0"/>
              <a:t>Develops </a:t>
            </a:r>
            <a:r>
              <a:rPr lang="en-US" dirty="0"/>
              <a:t>marketing campaigns (</a:t>
            </a:r>
            <a:r>
              <a:rPr lang="en-US" dirty="0" err="1"/>
              <a:t>tv</a:t>
            </a:r>
            <a:r>
              <a:rPr lang="en-US" dirty="0"/>
              <a:t>, internet, magazine)</a:t>
            </a:r>
          </a:p>
          <a:p>
            <a:pPr lvl="1"/>
            <a:r>
              <a:rPr lang="en-US" dirty="0" smtClean="0"/>
              <a:t>Sells </a:t>
            </a:r>
            <a:r>
              <a:rPr lang="en-US" dirty="0"/>
              <a:t>the shares directly to the public</a:t>
            </a:r>
          </a:p>
          <a:p>
            <a:pPr lvl="1"/>
            <a:r>
              <a:rPr lang="en-US" dirty="0" smtClean="0"/>
              <a:t>Provides </a:t>
            </a:r>
            <a:r>
              <a:rPr lang="en-US" dirty="0"/>
              <a:t>a wholesale market to reach a larger number of </a:t>
            </a:r>
            <a:r>
              <a:rPr lang="en-US" dirty="0" smtClean="0"/>
              <a:t>investors</a:t>
            </a:r>
            <a:endParaRPr lang="en-US" dirty="0"/>
          </a:p>
          <a:p>
            <a:pPr lvl="0"/>
            <a:r>
              <a:rPr lang="en-US" dirty="0"/>
              <a:t>Indirectly through brokers or financial </a:t>
            </a:r>
            <a:r>
              <a:rPr lang="en-US" dirty="0" smtClean="0"/>
              <a:t>advisers</a:t>
            </a:r>
          </a:p>
          <a:p>
            <a:pPr lvl="1"/>
            <a:r>
              <a:rPr lang="en-US" dirty="0" smtClean="0"/>
              <a:t>Funds </a:t>
            </a:r>
            <a:r>
              <a:rPr lang="en-US" dirty="0"/>
              <a:t>pay brokers for preferential treatment when making investment recommendations – revenue sharing</a:t>
            </a:r>
            <a:r>
              <a:rPr lang="en-US" dirty="0" smtClean="0"/>
              <a:t>.  Note conflict of interest!</a:t>
            </a:r>
            <a:endParaRPr lang="en-US" dirty="0"/>
          </a:p>
          <a:p>
            <a:pPr lvl="0"/>
            <a:r>
              <a:rPr lang="en-US" dirty="0" smtClean="0"/>
              <a:t>Fund </a:t>
            </a:r>
            <a:r>
              <a:rPr lang="en-US" dirty="0"/>
              <a:t>Supermarkets</a:t>
            </a:r>
          </a:p>
          <a:p>
            <a:endParaRPr lang="en-US" dirty="0"/>
          </a:p>
        </p:txBody>
      </p:sp>
    </p:spTree>
    <p:extLst>
      <p:ext uri="{BB962C8B-B14F-4D97-AF65-F5344CB8AC3E}">
        <p14:creationId xmlns:p14="http://schemas.microsoft.com/office/powerpoint/2010/main" val="1480276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of Investing </a:t>
            </a:r>
            <a:r>
              <a:rPr lang="en-US" smtClean="0"/>
              <a:t>in Mutual Funds</a:t>
            </a:r>
            <a:endParaRPr lang="en-US"/>
          </a:p>
        </p:txBody>
      </p:sp>
      <p:sp>
        <p:nvSpPr>
          <p:cNvPr id="3" name="Slide Number Placeholder 2"/>
          <p:cNvSpPr>
            <a:spLocks noGrp="1"/>
          </p:cNvSpPr>
          <p:nvPr>
            <p:ph type="sldNum" sz="quarter" idx="12"/>
          </p:nvPr>
        </p:nvSpPr>
        <p:spPr/>
        <p:txBody>
          <a:bodyPr/>
          <a:lstStyle/>
          <a:p>
            <a:fld id="{E8C80D2A-EA4E-4A37-A9DF-772D0EA46EC5}" type="slidenum">
              <a:rPr lang="en-US" smtClean="0"/>
              <a:pPr/>
              <a:t>7</a:t>
            </a:fld>
            <a:endParaRPr lang="en-US" dirty="0"/>
          </a:p>
        </p:txBody>
      </p:sp>
      <p:sp>
        <p:nvSpPr>
          <p:cNvPr id="4" name="Content Placeholder 3"/>
          <p:cNvSpPr>
            <a:spLocks noGrp="1"/>
          </p:cNvSpPr>
          <p:nvPr>
            <p:ph sz="quarter" idx="13"/>
          </p:nvPr>
        </p:nvSpPr>
        <p:spPr>
          <a:xfrm>
            <a:off x="152400" y="1371600"/>
            <a:ext cx="8839200" cy="5257800"/>
          </a:xfrm>
        </p:spPr>
        <p:txBody>
          <a:bodyPr>
            <a:normAutofit fontScale="77500" lnSpcReduction="20000"/>
          </a:bodyPr>
          <a:lstStyle/>
          <a:p>
            <a:pPr lvl="0"/>
            <a:r>
              <a:rPr lang="en-US" dirty="0"/>
              <a:t>Operating Expenses</a:t>
            </a:r>
          </a:p>
          <a:p>
            <a:pPr lvl="0"/>
            <a:r>
              <a:rPr lang="en-US" dirty="0"/>
              <a:t>Front-End Load</a:t>
            </a:r>
          </a:p>
          <a:p>
            <a:pPr lvl="0"/>
            <a:r>
              <a:rPr lang="en-US" dirty="0"/>
              <a:t>Back-End</a:t>
            </a:r>
          </a:p>
          <a:p>
            <a:pPr lvl="0"/>
            <a:r>
              <a:rPr lang="en-US" dirty="0"/>
              <a:t>12b-1 </a:t>
            </a:r>
            <a:r>
              <a:rPr lang="en-US" dirty="0" smtClean="0"/>
              <a:t>charges</a:t>
            </a:r>
          </a:p>
          <a:p>
            <a:pPr lvl="1"/>
            <a:r>
              <a:rPr lang="en-US" dirty="0" smtClean="0"/>
              <a:t>Charges to pay for distribution costs such as advertising, promotion literature and commissions paid to brokers who sell the fund to investors.</a:t>
            </a:r>
            <a:endParaRPr lang="en-US" dirty="0"/>
          </a:p>
          <a:p>
            <a:pPr lvl="0"/>
            <a:r>
              <a:rPr lang="en-US" dirty="0"/>
              <a:t>Soft </a:t>
            </a:r>
            <a:r>
              <a:rPr lang="en-US" dirty="0" smtClean="0"/>
              <a:t>dollars</a:t>
            </a:r>
          </a:p>
          <a:p>
            <a:pPr lvl="1"/>
            <a:r>
              <a:rPr lang="en-US" dirty="0" smtClean="0"/>
              <a:t>A portfolio manager earns soft dollar credits with a brokerage firm by directing the fund’s trades to that broker.  On the basis of these credits, the broker will pay for some of the fund’s expenses.  Purchases made with soft dollars are not included in the fund’s expenses, so funds with soft-dollar arrangements may report artificially low expense ratios.  However, the fund may have paid the broker needlessly high commissions; alternatively the broker may not provide good execution.  This will show up in lower returns.  But this signal is much noisier..</a:t>
            </a:r>
            <a:endParaRPr lang="en-US" dirty="0"/>
          </a:p>
          <a:p>
            <a:pPr lvl="0"/>
            <a:r>
              <a:rPr lang="en-US" dirty="0"/>
              <a:t>Late </a:t>
            </a:r>
            <a:r>
              <a:rPr lang="en-US" dirty="0" smtClean="0"/>
              <a:t>Trading</a:t>
            </a:r>
          </a:p>
          <a:p>
            <a:pPr lvl="1"/>
            <a:r>
              <a:rPr lang="en-US" dirty="0" smtClean="0"/>
              <a:t>The practice of allowing some traders to buy or sell after the market has closed and the NAV has been established – these traders can then time the market.</a:t>
            </a:r>
            <a:endParaRPr lang="en-US" dirty="0"/>
          </a:p>
          <a:p>
            <a:pPr lvl="0"/>
            <a:r>
              <a:rPr lang="en-US" dirty="0" smtClean="0"/>
              <a:t>Tax </a:t>
            </a:r>
            <a:r>
              <a:rPr lang="en-US" dirty="0"/>
              <a:t>inefficient </a:t>
            </a:r>
            <a:r>
              <a:rPr lang="en-US" dirty="0" smtClean="0"/>
              <a:t>trading</a:t>
            </a:r>
          </a:p>
          <a:p>
            <a:pPr lvl="1"/>
            <a:r>
              <a:rPr lang="en-US" dirty="0" smtClean="0"/>
              <a:t>Unnecessary generation of capital gains, which are passed on investors and causes them to lose out on the timing option.</a:t>
            </a:r>
            <a:endParaRPr lang="en-US" dirty="0"/>
          </a:p>
        </p:txBody>
      </p:sp>
    </p:spTree>
    <p:extLst>
      <p:ext uri="{BB962C8B-B14F-4D97-AF65-F5344CB8AC3E}">
        <p14:creationId xmlns:p14="http://schemas.microsoft.com/office/powerpoint/2010/main" val="2777149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an ETF (Exchange Traded Funds)?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sp>
        <p:nvSpPr>
          <p:cNvPr id="4" name="Content Placeholder 3"/>
          <p:cNvSpPr>
            <a:spLocks noGrp="1"/>
          </p:cNvSpPr>
          <p:nvPr>
            <p:ph sz="quarter" idx="13"/>
          </p:nvPr>
        </p:nvSpPr>
        <p:spPr>
          <a:xfrm>
            <a:off x="301752" y="1295400"/>
            <a:ext cx="8503920" cy="5105400"/>
          </a:xfrm>
        </p:spPr>
        <p:txBody>
          <a:bodyPr>
            <a:normAutofit fontScale="85000" lnSpcReduction="10000"/>
          </a:bodyPr>
          <a:lstStyle/>
          <a:p>
            <a:pPr lvl="0"/>
            <a:r>
              <a:rPr lang="en-US" dirty="0"/>
              <a:t>Issues (or redeems) creation units in exchange for the deposit (or delivery) of basket assets the current value of which is disseminated per share by a national securities exchange at regular intervals during the trading day;</a:t>
            </a:r>
          </a:p>
          <a:p>
            <a:pPr lvl="0"/>
            <a:r>
              <a:rPr lang="en-US" dirty="0"/>
              <a:t>Identifies itself as an ETF in any sales literature;</a:t>
            </a:r>
          </a:p>
          <a:p>
            <a:pPr lvl="0"/>
            <a:r>
              <a:rPr lang="en-US" dirty="0"/>
              <a:t>Issues shares that are approved for listing and trading on a securities exchange;</a:t>
            </a:r>
          </a:p>
          <a:p>
            <a:pPr lvl="0"/>
            <a:r>
              <a:rPr lang="en-US" dirty="0"/>
              <a:t>Discloses each business day on its publicly available web site the prior business day's net asset value and closing market price of the fund's shares, and the premium or discount of the closing market price against the net asset value of the fund's shares as a percentage of net asset value; and</a:t>
            </a:r>
          </a:p>
          <a:p>
            <a:pPr lvl="0"/>
            <a:r>
              <a:rPr lang="en-US" dirty="0"/>
              <a:t>Either is an index fund, or discloses each business day on its publicly available web site the identities and weighting of the component securities and other assets held by the fund</a:t>
            </a:r>
            <a:r>
              <a:rPr lang="en-US" dirty="0" smtClean="0"/>
              <a:t>.</a:t>
            </a:r>
            <a:endParaRPr lang="en-US" dirty="0"/>
          </a:p>
        </p:txBody>
      </p:sp>
    </p:spTree>
    <p:extLst>
      <p:ext uri="{BB962C8B-B14F-4D97-AF65-F5344CB8AC3E}">
        <p14:creationId xmlns:p14="http://schemas.microsoft.com/office/powerpoint/2010/main" val="1152278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ETFs </a:t>
            </a:r>
            <a:r>
              <a:rPr lang="en-US" dirty="0" err="1" smtClean="0"/>
              <a:t>vs</a:t>
            </a:r>
            <a:r>
              <a:rPr lang="en-US" dirty="0" smtClean="0"/>
              <a:t> Mutual Funds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13"/>
          </p:nvPr>
        </p:nvSpPr>
        <p:spPr>
          <a:xfrm>
            <a:off x="301752" y="1295400"/>
            <a:ext cx="8503920" cy="5105400"/>
          </a:xfrm>
        </p:spPr>
        <p:txBody>
          <a:bodyPr>
            <a:normAutofit fontScale="85000" lnSpcReduction="20000"/>
          </a:bodyPr>
          <a:lstStyle/>
          <a:p>
            <a:r>
              <a:rPr lang="en-US" dirty="0" smtClean="0"/>
              <a:t>An ETF is similar to an open-ended fund in some ways – for example, there can be withdrawals from the fund and there can be additions to the fund.  However, the way in which this happens is crucially different.</a:t>
            </a:r>
          </a:p>
          <a:p>
            <a:r>
              <a:rPr lang="en-US" dirty="0" smtClean="0"/>
              <a:t>With an open-ended fund, investors sell back to the fund or invest additional money with the fund, which then buys additional shares.</a:t>
            </a:r>
          </a:p>
          <a:p>
            <a:r>
              <a:rPr lang="en-US" dirty="0" smtClean="0"/>
              <a:t>With an ETF, investors buy from or sell shares to other investors.  Addition to or reduction of the size of the fund occurs when entities called Authorized Participants (AP) exchange ETF shares for the shares of the financial assets (stocks in a stock ETF) that underlie the ETF.  They buy or sell these financial assets in the open market.</a:t>
            </a:r>
          </a:p>
          <a:p>
            <a:r>
              <a:rPr lang="en-US" dirty="0" smtClean="0"/>
              <a:t>The actions of these APs ensures that the ETF trading price is close to the NAV of the fund.  This happens directly with an open-ended mutual fund because the fund stands ready to buy or sell at the NAV.</a:t>
            </a:r>
          </a:p>
        </p:txBody>
      </p:sp>
    </p:spTree>
    <p:extLst>
      <p:ext uri="{BB962C8B-B14F-4D97-AF65-F5344CB8AC3E}">
        <p14:creationId xmlns:p14="http://schemas.microsoft.com/office/powerpoint/2010/main" val="28129235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1928</Words>
  <Application>Microsoft Office PowerPoint</Application>
  <PresentationFormat>On-screen Show (4:3)</PresentationFormat>
  <Paragraphs>156</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Calibri</vt:lpstr>
      <vt:lpstr>Georgia</vt:lpstr>
      <vt:lpstr>Times New Roman</vt:lpstr>
      <vt:lpstr>Wingdings</vt:lpstr>
      <vt:lpstr>Wingdings 2</vt:lpstr>
      <vt:lpstr>Process diagram</vt:lpstr>
      <vt:lpstr>Mutual Funds and Other Investment Companies</vt:lpstr>
      <vt:lpstr>Learning Goals</vt:lpstr>
      <vt:lpstr>Functions of Investment Companies</vt:lpstr>
      <vt:lpstr>Types of Investment Companies</vt:lpstr>
      <vt:lpstr>Types of Mutual Funds</vt:lpstr>
      <vt:lpstr>How Funds are Sold </vt:lpstr>
      <vt:lpstr>Costs of Investing in Mutual Funds</vt:lpstr>
      <vt:lpstr>What’s an ETF (Exchange Traded Funds)?</vt:lpstr>
      <vt:lpstr>More on ETFs vs Mutual Funds</vt:lpstr>
      <vt:lpstr>More on ETFs vs MFs</vt:lpstr>
      <vt:lpstr>ETFs and Mutual Funds</vt:lpstr>
      <vt:lpstr>ETFs and MFs</vt:lpstr>
      <vt:lpstr>More on ETFs vs MFs</vt:lpstr>
      <vt:lpstr>Problems with ETFs: Synthetic</vt:lpstr>
      <vt:lpstr>Unfunded swap ETF structure </vt:lpstr>
      <vt:lpstr>Motivations for Synthetic Replication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2009-02-05T02:09:49Z</dcterms:created>
  <dcterms:modified xsi:type="dcterms:W3CDTF">2020-09-11T20:24:24Z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