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61" r:id="rId2"/>
    <p:sldId id="262" r:id="rId3"/>
    <p:sldId id="264" r:id="rId4"/>
    <p:sldId id="263" r:id="rId5"/>
    <p:sldId id="265" r:id="rId6"/>
    <p:sldId id="266" r:id="rId7"/>
    <p:sldId id="272" r:id="rId8"/>
    <p:sldId id="267" r:id="rId9"/>
    <p:sldId id="268" r:id="rId10"/>
    <p:sldId id="269" r:id="rId11"/>
    <p:sldId id="270" r:id="rId12"/>
    <p:sldId id="285" r:id="rId13"/>
    <p:sldId id="276" r:id="rId14"/>
    <p:sldId id="271" r:id="rId15"/>
    <p:sldId id="273" r:id="rId16"/>
    <p:sldId id="274" r:id="rId17"/>
    <p:sldId id="287" r:id="rId18"/>
    <p:sldId id="291" r:id="rId19"/>
    <p:sldId id="289" r:id="rId20"/>
    <p:sldId id="290" r:id="rId21"/>
    <p:sldId id="288" r:id="rId22"/>
    <p:sldId id="281" r:id="rId23"/>
    <p:sldId id="278" r:id="rId24"/>
    <p:sldId id="282" r:id="rId25"/>
    <p:sldId id="283" r:id="rId26"/>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varScale="1">
        <p:scale>
          <a:sx n="108" d="100"/>
          <a:sy n="108" d="100"/>
        </p:scale>
        <p:origin x="1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12/4/2013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12/4/2013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1730012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2098836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1223382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3911513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2121353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3630877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172683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4238369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3573000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872813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extLst>
      <p:ext uri="{BB962C8B-B14F-4D97-AF65-F5344CB8AC3E}">
        <p14:creationId xmlns:p14="http://schemas.microsoft.com/office/powerpoint/2010/main" val="338763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3160496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extLst>
      <p:ext uri="{BB962C8B-B14F-4D97-AF65-F5344CB8AC3E}">
        <p14:creationId xmlns:p14="http://schemas.microsoft.com/office/powerpoint/2010/main" val="1878848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2944969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3037554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extLst>
      <p:ext uri="{BB962C8B-B14F-4D97-AF65-F5344CB8AC3E}">
        <p14:creationId xmlns:p14="http://schemas.microsoft.com/office/powerpoint/2010/main" val="850232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417063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2215263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40599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461773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786356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1129946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914265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25360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5.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24.wmf"/><Relationship Id="rId5" Type="http://schemas.openxmlformats.org/officeDocument/2006/relationships/image" Target="../media/image26.gif"/><Relationship Id="rId10" Type="http://schemas.openxmlformats.org/officeDocument/2006/relationships/oleObject" Target="../embeddings/oleObject8.bin"/><Relationship Id="rId4" Type="http://schemas.openxmlformats.org/officeDocument/2006/relationships/image" Target="../media/image25.gif"/><Relationship Id="rId9" Type="http://schemas.openxmlformats.org/officeDocument/2006/relationships/image" Target="../media/image2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a:bodyPr>
          <a:lstStyle/>
          <a:p>
            <a:r>
              <a:rPr lang="en-US" dirty="0" smtClean="0"/>
              <a:t>Optimal Risky Portfolios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Mathematics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pic>
        <p:nvPicPr>
          <p:cNvPr id="5" name="Content Placeholder 5" descr="7.4.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191000" y="1676400"/>
            <a:ext cx="4333875" cy="4525963"/>
          </a:xfrm>
        </p:spPr>
      </p:pic>
      <p:sp>
        <p:nvSpPr>
          <p:cNvPr id="6" name="TextBox 5"/>
          <p:cNvSpPr txBox="1"/>
          <p:nvPr/>
        </p:nvSpPr>
        <p:spPr>
          <a:xfrm>
            <a:off x="546353" y="1905000"/>
            <a:ext cx="2806447" cy="3139321"/>
          </a:xfrm>
          <a:prstGeom prst="rect">
            <a:avLst/>
          </a:prstGeom>
          <a:noFill/>
        </p:spPr>
        <p:txBody>
          <a:bodyPr wrap="square" rtlCol="0">
            <a:spAutoFit/>
          </a:bodyPr>
          <a:lstStyle/>
          <a:p>
            <a:r>
              <a:rPr lang="en-US" dirty="0" smtClean="0"/>
              <a:t>For intermediate values of r, the portfolio standard deviations fall in the middle, as shown on the graph to the right.</a:t>
            </a:r>
          </a:p>
          <a:p>
            <a:endParaRPr lang="en-US" dirty="0"/>
          </a:p>
          <a:p>
            <a:r>
              <a:rPr lang="en-US" dirty="0" smtClean="0"/>
              <a:t>In this example, the stock asset has a standard deviation of returns of 20% and the bond asset, of 12%.</a:t>
            </a:r>
            <a:endParaRPr lang="en-US" dirty="0"/>
          </a:p>
        </p:txBody>
      </p:sp>
    </p:spTree>
    <p:extLst>
      <p:ext uri="{BB962C8B-B14F-4D97-AF65-F5344CB8AC3E}">
        <p14:creationId xmlns:p14="http://schemas.microsoft.com/office/powerpoint/2010/main" val="388355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Opportunity Sets: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pic>
        <p:nvPicPr>
          <p:cNvPr id="5" name="Content Placeholder 5" descr="7.5.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724400" y="1485900"/>
            <a:ext cx="4191000" cy="4678363"/>
          </a:xfrm>
        </p:spPr>
      </p:pic>
      <p:sp>
        <p:nvSpPr>
          <p:cNvPr id="6" name="TextBox 5"/>
          <p:cNvSpPr txBox="1"/>
          <p:nvPr/>
        </p:nvSpPr>
        <p:spPr>
          <a:xfrm>
            <a:off x="228600" y="1676400"/>
            <a:ext cx="4267200" cy="4524315"/>
          </a:xfrm>
          <a:prstGeom prst="rect">
            <a:avLst/>
          </a:prstGeom>
          <a:noFill/>
        </p:spPr>
        <p:txBody>
          <a:bodyPr wrap="square" rtlCol="0">
            <a:spAutoFit/>
          </a:bodyPr>
          <a:lstStyle/>
          <a:p>
            <a:r>
              <a:rPr lang="en-US" dirty="0" smtClean="0"/>
              <a:t>This graph shows the portfolio opportunity set for different values of </a:t>
            </a:r>
            <a:r>
              <a:rPr lang="en-US" dirty="0" smtClean="0">
                <a:latin typeface="Symbol" pitchFamily="18" charset="2"/>
              </a:rPr>
              <a:t>r</a:t>
            </a:r>
            <a:r>
              <a:rPr lang="en-US" dirty="0" smtClean="0"/>
              <a:t>.</a:t>
            </a:r>
          </a:p>
          <a:p>
            <a:r>
              <a:rPr lang="en-US" dirty="0" smtClean="0"/>
              <a:t>That is, the combination of portfolio E(r) and s than can be obtained by combining the two asset.</a:t>
            </a:r>
          </a:p>
          <a:p>
            <a:r>
              <a:rPr lang="en-US" dirty="0" smtClean="0"/>
              <a:t>In our example, the equity asset has an expected return of 13%, while the bond asset has an expected return of 8%.</a:t>
            </a:r>
            <a:endParaRPr lang="en-US" dirty="0"/>
          </a:p>
          <a:p>
            <a:r>
              <a:rPr lang="en-US" dirty="0" smtClean="0"/>
              <a:t>The curved line joining the two assets D and E is, in effect, part of the opportunity set of (E(R), </a:t>
            </a:r>
            <a:r>
              <a:rPr lang="en-US" dirty="0" smtClean="0">
                <a:latin typeface="Symbol" pitchFamily="18" charset="2"/>
              </a:rPr>
              <a:t>s</a:t>
            </a:r>
            <a:r>
              <a:rPr lang="en-US" dirty="0" smtClean="0">
                <a:latin typeface="+mj-lt"/>
              </a:rPr>
              <a:t>)</a:t>
            </a:r>
            <a:r>
              <a:rPr lang="en-US" dirty="0" smtClean="0"/>
              <a:t> combinations available to the investor.  To get the entire opportunity set, we simply extend this curve both beyond E and beyond D, as is clear from the next figure.</a:t>
            </a:r>
            <a:endParaRPr lang="en-US" dirty="0"/>
          </a:p>
        </p:txBody>
      </p:sp>
    </p:spTree>
    <p:extLst>
      <p:ext uri="{BB962C8B-B14F-4D97-AF65-F5344CB8AC3E}">
        <p14:creationId xmlns:p14="http://schemas.microsoft.com/office/powerpoint/2010/main" val="59352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Portfolio: Two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371600" y="1405554"/>
            <a:ext cx="6019800" cy="4861682"/>
          </a:xfrm>
        </p:spPr>
      </p:pic>
    </p:spTree>
    <p:extLst>
      <p:ext uri="{BB962C8B-B14F-4D97-AF65-F5344CB8AC3E}">
        <p14:creationId xmlns:p14="http://schemas.microsoft.com/office/powerpoint/2010/main" val="363201485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lstStyle/>
          <a:p>
            <a:r>
              <a:rPr lang="en-US" dirty="0" smtClean="0"/>
              <a:t>We can solve the optimization problem to compute the following useful formulas:</a:t>
            </a:r>
          </a:p>
          <a:p>
            <a:r>
              <a:rPr lang="en-US" dirty="0" smtClean="0"/>
              <a:t>The minimum variance portfolio of risky assets D, E is given by the following formula:</a:t>
            </a:r>
          </a:p>
          <a:p>
            <a:endParaRPr lang="en-US" dirty="0" smtClean="0"/>
          </a:p>
          <a:p>
            <a:endParaRPr lang="en-US" dirty="0"/>
          </a:p>
          <a:p>
            <a:r>
              <a:rPr lang="en-US" dirty="0"/>
              <a:t>The optimal portfolio for an investor with a risk aversion </a:t>
            </a:r>
            <a:r>
              <a:rPr lang="en-US" dirty="0" smtClean="0"/>
              <a:t>parameter</a:t>
            </a:r>
            <a:r>
              <a:rPr lang="en-US" dirty="0"/>
              <a:t>, A, </a:t>
            </a:r>
            <a:r>
              <a:rPr lang="en-US" dirty="0" smtClean="0"/>
              <a:t>is given by this formula:</a:t>
            </a:r>
            <a:endParaRPr lang="en-US" dirty="0"/>
          </a:p>
        </p:txBody>
      </p:sp>
      <p:pic>
        <p:nvPicPr>
          <p:cNvPr id="5" name="Picture 2" descr="http://webpage.pace.edu/pviswanath/notes/investments/gif/assetalloc7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9450" y="3200400"/>
            <a:ext cx="4940300" cy="609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6" name="TextBox 5"/>
              <p:cNvSpPr txBox="1"/>
              <p:nvPr/>
            </p:nvSpPr>
            <p:spPr>
              <a:xfrm>
                <a:off x="1219200" y="5295661"/>
                <a:ext cx="6400800" cy="6979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𝐷</m:t>
                          </m:r>
                        </m:sub>
                      </m:sSub>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𝐷</m:t>
                                  </m:r>
                                </m:sub>
                              </m:sSub>
                            </m:e>
                          </m:d>
                          <m:r>
                            <a:rPr lang="en-US" b="0" i="1" smtClean="0">
                              <a:latin typeface="Cambria Math"/>
                            </a:rPr>
                            <m:t>−</m:t>
                          </m:r>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𝐸</m:t>
                                  </m:r>
                                </m:sub>
                              </m:sSub>
                            </m:e>
                          </m:d>
                          <m:r>
                            <a:rPr lang="en-US" b="0" i="1" smtClean="0">
                              <a:latin typeface="Cambria Math"/>
                            </a:rPr>
                            <m:t>+0.01</m:t>
                          </m:r>
                          <m:r>
                            <a:rPr lang="en-US" b="0" i="1" smtClean="0">
                              <a:latin typeface="Cambria Math"/>
                            </a:rPr>
                            <m:t>𝐴</m:t>
                          </m:r>
                          <m:r>
                            <a:rPr lang="en-US" b="0" i="1" smtClean="0">
                              <a:latin typeface="Cambria Math"/>
                            </a:rPr>
                            <m:t>[</m:t>
                          </m:r>
                          <m:sSubSup>
                            <m:sSubSupPr>
                              <m:ctrlPr>
                                <a:rPr lang="en-US" b="0" i="1" smtClean="0">
                                  <a:latin typeface="Cambria Math" panose="02040503050406030204" pitchFamily="18" charset="0"/>
                                </a:rPr>
                              </m:ctrlPr>
                            </m:sSubSup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𝐸</m:t>
                              </m:r>
                            </m:sub>
                            <m:sup/>
                          </m:sSubSup>
                          <m:r>
                            <a:rPr lang="en-US" b="0" i="1" smtClean="0">
                              <a:latin typeface="Cambria Math"/>
                            </a:rPr>
                            <m:t>−</m:t>
                          </m:r>
                          <m:r>
                            <a:rPr lang="en-US" b="0" i="1" smtClean="0">
                              <a:latin typeface="Cambria Math"/>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𝐷</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𝐸</m:t>
                                  </m:r>
                                </m:sub>
                              </m:sSub>
                            </m:e>
                          </m:d>
                          <m:r>
                            <a:rPr lang="en-US" b="0" i="1" smtClean="0">
                              <a:latin typeface="Cambria Math"/>
                            </a:rPr>
                            <m:t>]</m:t>
                          </m:r>
                        </m:num>
                        <m:den>
                          <m:r>
                            <a:rPr lang="en-US" b="0" i="1" smtClean="0">
                              <a:latin typeface="Cambria Math"/>
                            </a:rPr>
                            <m:t>0.01</m:t>
                          </m:r>
                          <m:r>
                            <a:rPr lang="en-US" b="0" i="1" smtClean="0">
                              <a:latin typeface="Cambria Math"/>
                            </a:rPr>
                            <m:t>𝐴</m:t>
                          </m:r>
                          <m:r>
                            <a:rPr lang="en-US" b="0" i="1" smtClean="0">
                              <a:latin typeface="Cambria Math"/>
                            </a:rPr>
                            <m:t>[</m:t>
                          </m:r>
                          <m:sSubSup>
                            <m:sSubSupPr>
                              <m:ctrlPr>
                                <a:rPr lang="en-US" i="1">
                                  <a:latin typeface="Cambria Math" panose="02040503050406030204" pitchFamily="18" charset="0"/>
                                </a:rPr>
                              </m:ctrlPr>
                            </m:sSubSupPr>
                            <m:e>
                              <m:sSup>
                                <m:sSupPr>
                                  <m:ctrlPr>
                                    <a:rPr lang="en-US" i="1">
                                      <a:latin typeface="Cambria Math" panose="02040503050406030204" pitchFamily="18" charset="0"/>
                                    </a:rPr>
                                  </m:ctrlPr>
                                </m:sSupPr>
                                <m:e>
                                  <m:r>
                                    <a:rPr lang="en-US" i="1">
                                      <a:latin typeface="Cambria Math"/>
                                      <a:ea typeface="Cambria Math"/>
                                    </a:rPr>
                                    <m:t>𝜎</m:t>
                                  </m:r>
                                </m:e>
                                <m:sup>
                                  <m:r>
                                    <a:rPr lang="en-US" i="1">
                                      <a:latin typeface="Cambria Math"/>
                                    </a:rPr>
                                    <m:t>2</m:t>
                                  </m:r>
                                </m:sup>
                              </m:sSup>
                            </m:e>
                            <m:sub>
                              <m:r>
                                <a:rPr lang="en-US" i="1">
                                  <a:latin typeface="Cambria Math"/>
                                </a:rPr>
                                <m:t>𝐸</m:t>
                              </m:r>
                            </m:sub>
                            <m:sup/>
                          </m:sSubSup>
                          <m:r>
                            <a:rPr lang="en-US" b="0" i="1" smtClean="0">
                              <a:latin typeface="Cambria Math"/>
                            </a:rPr>
                            <m:t>+</m:t>
                          </m:r>
                          <m:sSubSup>
                            <m:sSubSupPr>
                              <m:ctrlPr>
                                <a:rPr lang="en-US" i="1">
                                  <a:latin typeface="Cambria Math" panose="02040503050406030204" pitchFamily="18" charset="0"/>
                                </a:rPr>
                              </m:ctrlPr>
                            </m:sSubSupPr>
                            <m:e>
                              <m:sSup>
                                <m:sSupPr>
                                  <m:ctrlPr>
                                    <a:rPr lang="en-US" i="1">
                                      <a:latin typeface="Cambria Math" panose="02040503050406030204" pitchFamily="18" charset="0"/>
                                    </a:rPr>
                                  </m:ctrlPr>
                                </m:sSupPr>
                                <m:e>
                                  <m:r>
                                    <a:rPr lang="en-US" i="1">
                                      <a:latin typeface="Cambria Math"/>
                                      <a:ea typeface="Cambria Math"/>
                                    </a:rPr>
                                    <m:t>𝜎</m:t>
                                  </m:r>
                                </m:e>
                                <m:sup>
                                  <m:r>
                                    <a:rPr lang="en-US" i="1">
                                      <a:latin typeface="Cambria Math"/>
                                    </a:rPr>
                                    <m:t>2</m:t>
                                  </m:r>
                                </m:sup>
                              </m:sSup>
                            </m:e>
                            <m:sub>
                              <m:r>
                                <a:rPr lang="en-US" b="0" i="1" smtClean="0">
                                  <a:latin typeface="Cambria Math"/>
                                </a:rPr>
                                <m:t>𝐷</m:t>
                              </m:r>
                            </m:sub>
                            <m:sup/>
                          </m:sSubSup>
                          <m:r>
                            <a:rPr lang="en-US" i="1">
                              <a:latin typeface="Cambria Math"/>
                            </a:rPr>
                            <m:t>−</m:t>
                          </m:r>
                          <m:r>
                            <a:rPr lang="en-US" i="1">
                              <a:latin typeface="Cambria Math"/>
                            </a:rPr>
                            <m:t>𝐶𝑜𝑣</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𝑟</m:t>
                                  </m:r>
                                </m:e>
                                <m:sub>
                                  <m:r>
                                    <a:rPr lang="en-US" i="1">
                                      <a:latin typeface="Cambria Math"/>
                                    </a:rPr>
                                    <m:t>𝐷</m:t>
                                  </m:r>
                                </m:sub>
                              </m:sSub>
                              <m:r>
                                <a:rPr lang="en-US" i="1">
                                  <a:latin typeface="Cambria Math"/>
                                </a:rPr>
                                <m:t>,</m:t>
                              </m:r>
                              <m:sSub>
                                <m:sSubPr>
                                  <m:ctrlPr>
                                    <a:rPr lang="en-US" i="1">
                                      <a:latin typeface="Cambria Math" panose="02040503050406030204" pitchFamily="18" charset="0"/>
                                    </a:rPr>
                                  </m:ctrlPr>
                                </m:sSubPr>
                                <m:e>
                                  <m:r>
                                    <a:rPr lang="en-US" i="1">
                                      <a:latin typeface="Cambria Math"/>
                                    </a:rPr>
                                    <m:t>𝑟</m:t>
                                  </m:r>
                                </m:e>
                                <m:sub>
                                  <m:r>
                                    <a:rPr lang="en-US" i="1">
                                      <a:latin typeface="Cambria Math"/>
                                    </a:rPr>
                                    <m:t>𝐸</m:t>
                                  </m:r>
                                </m:sub>
                              </m:sSub>
                            </m:e>
                          </m:d>
                        </m:den>
                      </m:f>
                      <m:r>
                        <a:rPr lang="en-US" b="0" i="1" smtClean="0">
                          <a:latin typeface="Cambria Math"/>
                        </a:rPr>
                        <m:t> </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1219200" y="5295661"/>
                <a:ext cx="6400800" cy="697948"/>
              </a:xfrm>
              <a:prstGeom prst="rect">
                <a:avLst/>
              </a:prstGeom>
              <a:blipFill rotWithShape="0">
                <a:blip r:embed="rId4"/>
                <a:stretch>
                  <a:fillRect b="-14035"/>
                </a:stretch>
              </a:blipFill>
            </p:spPr>
            <p:txBody>
              <a:bodyPr/>
              <a:lstStyle/>
              <a:p>
                <a:r>
                  <a:rPr lang="en-US">
                    <a:noFill/>
                  </a:rPr>
                  <a:t> </a:t>
                </a:r>
              </a:p>
            </p:txBody>
          </p:sp>
        </mc:Fallback>
      </mc:AlternateContent>
    </p:spTree>
    <p:extLst>
      <p:ext uri="{BB962C8B-B14F-4D97-AF65-F5344CB8AC3E}">
        <p14:creationId xmlns:p14="http://schemas.microsoft.com/office/powerpoint/2010/main" val="118585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Portfolio Selection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pic>
        <p:nvPicPr>
          <p:cNvPr id="5" name="Content Placeholder 5" descr="7.6.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343400" y="1600200"/>
            <a:ext cx="4203700" cy="4525963"/>
          </a:xfrm>
        </p:spPr>
      </p:pic>
      <p:sp>
        <p:nvSpPr>
          <p:cNvPr id="6" name="TextBox 5"/>
          <p:cNvSpPr txBox="1"/>
          <p:nvPr/>
        </p:nvSpPr>
        <p:spPr>
          <a:xfrm>
            <a:off x="609600" y="2286000"/>
            <a:ext cx="1752600" cy="369332"/>
          </a:xfrm>
          <a:prstGeom prst="rect">
            <a:avLst/>
          </a:prstGeom>
          <a:noFill/>
        </p:spPr>
        <p:txBody>
          <a:bodyPr wrap="square" rtlCol="0">
            <a:spAutoFit/>
          </a:bodyPr>
          <a:lstStyle/>
          <a:p>
            <a:endParaRPr lang="en-US" dirty="0"/>
          </a:p>
        </p:txBody>
      </p:sp>
      <p:sp>
        <p:nvSpPr>
          <p:cNvPr id="7" name="TextBox 6"/>
          <p:cNvSpPr txBox="1"/>
          <p:nvPr/>
        </p:nvSpPr>
        <p:spPr>
          <a:xfrm>
            <a:off x="228600" y="1371600"/>
            <a:ext cx="3962400" cy="4247317"/>
          </a:xfrm>
          <a:prstGeom prst="rect">
            <a:avLst/>
          </a:prstGeom>
          <a:noFill/>
        </p:spPr>
        <p:txBody>
          <a:bodyPr wrap="square" rtlCol="0">
            <a:spAutoFit/>
          </a:bodyPr>
          <a:lstStyle/>
          <a:p>
            <a:r>
              <a:rPr lang="en-US" dirty="0" smtClean="0"/>
              <a:t>We now introduce a </a:t>
            </a:r>
            <a:r>
              <a:rPr lang="en-US" dirty="0" err="1" smtClean="0"/>
              <a:t>riskfree</a:t>
            </a:r>
            <a:r>
              <a:rPr lang="en-US" dirty="0" smtClean="0"/>
              <a:t> asset.  </a:t>
            </a:r>
          </a:p>
          <a:p>
            <a:endParaRPr lang="en-US" dirty="0"/>
          </a:p>
          <a:p>
            <a:r>
              <a:rPr lang="en-US" dirty="0" smtClean="0"/>
              <a:t>The expected return on a portfolio consisting of a </a:t>
            </a:r>
            <a:r>
              <a:rPr lang="en-US" dirty="0" err="1" smtClean="0"/>
              <a:t>riskfree</a:t>
            </a:r>
            <a:r>
              <a:rPr lang="en-US" dirty="0" smtClean="0"/>
              <a:t> asset and a risky portfolio is, of course, a weighted average of the expected returns on the component assets.  But the standard deviation of the portfolio is also linear in the standard deviation of the risky asset.  Hence the CAL if there is one </a:t>
            </a:r>
            <a:r>
              <a:rPr lang="en-US" dirty="0" err="1" smtClean="0"/>
              <a:t>riskfree</a:t>
            </a:r>
            <a:r>
              <a:rPr lang="en-US" dirty="0" smtClean="0"/>
              <a:t> asset and a risky portfolio is simply a straight line passing through the two assets, as shown in the figure on the right.</a:t>
            </a:r>
            <a:endParaRPr lang="en-US" dirty="0"/>
          </a:p>
        </p:txBody>
      </p:sp>
    </p:spTree>
    <p:extLst>
      <p:ext uri="{BB962C8B-B14F-4D97-AF65-F5344CB8AC3E}">
        <p14:creationId xmlns:p14="http://schemas.microsoft.com/office/powerpoint/2010/main" val="46128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Portfolio Selection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pic>
        <p:nvPicPr>
          <p:cNvPr id="5" name="Content Placeholder 5" descr="7.7.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724400" y="1600200"/>
            <a:ext cx="4064000" cy="4525963"/>
          </a:xfrm>
        </p:spPr>
      </p:pic>
      <p:sp>
        <p:nvSpPr>
          <p:cNvPr id="6" name="TextBox 5"/>
          <p:cNvSpPr txBox="1"/>
          <p:nvPr/>
        </p:nvSpPr>
        <p:spPr>
          <a:xfrm>
            <a:off x="457200" y="1828800"/>
            <a:ext cx="3657600" cy="2308324"/>
          </a:xfrm>
          <a:prstGeom prst="rect">
            <a:avLst/>
          </a:prstGeom>
          <a:noFill/>
        </p:spPr>
        <p:txBody>
          <a:bodyPr wrap="square" rtlCol="0">
            <a:spAutoFit/>
          </a:bodyPr>
          <a:lstStyle/>
          <a:p>
            <a:r>
              <a:rPr lang="en-US" dirty="0" smtClean="0"/>
              <a:t>The slope of each of the CALs drawn in the previous figure is a reward-to-volatility (Sharpe) ratio.  Since we want this ratio to be maximized, the single CAL for the set of risky and </a:t>
            </a:r>
            <a:r>
              <a:rPr lang="en-US" dirty="0" err="1" smtClean="0"/>
              <a:t>riskfree</a:t>
            </a:r>
            <a:r>
              <a:rPr lang="en-US" dirty="0" smtClean="0"/>
              <a:t> assets is the CAL with the steepest slope, i.e. the highest Sharpe ratio.</a:t>
            </a:r>
            <a:endParaRPr lang="en-US" dirty="0"/>
          </a:p>
        </p:txBody>
      </p:sp>
    </p:spTree>
    <p:extLst>
      <p:ext uri="{BB962C8B-B14F-4D97-AF65-F5344CB8AC3E}">
        <p14:creationId xmlns:p14="http://schemas.microsoft.com/office/powerpoint/2010/main" val="52539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Portfolio Selection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pic>
        <p:nvPicPr>
          <p:cNvPr id="5" name="Content Placeholder 5" descr="7.8.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495800" y="1600200"/>
            <a:ext cx="4324350" cy="4525963"/>
          </a:xfrm>
        </p:spPr>
      </p:pic>
      <p:sp>
        <p:nvSpPr>
          <p:cNvPr id="6" name="TextBox 5"/>
          <p:cNvSpPr txBox="1"/>
          <p:nvPr/>
        </p:nvSpPr>
        <p:spPr>
          <a:xfrm>
            <a:off x="457200" y="2057400"/>
            <a:ext cx="3429000" cy="1200329"/>
          </a:xfrm>
          <a:prstGeom prst="rect">
            <a:avLst/>
          </a:prstGeom>
          <a:noFill/>
        </p:spPr>
        <p:txBody>
          <a:bodyPr wrap="square" rtlCol="0">
            <a:spAutoFit/>
          </a:bodyPr>
          <a:lstStyle/>
          <a:p>
            <a:r>
              <a:rPr lang="en-US" dirty="0" smtClean="0"/>
              <a:t>If we now superimpose the indifference curve map on the CAL, we can compute the complete optimal portfolio.</a:t>
            </a:r>
            <a:endParaRPr lang="en-US" dirty="0"/>
          </a:p>
        </p:txBody>
      </p:sp>
    </p:spTree>
    <p:extLst>
      <p:ext uri="{BB962C8B-B14F-4D97-AF65-F5344CB8AC3E}">
        <p14:creationId xmlns:p14="http://schemas.microsoft.com/office/powerpoint/2010/main" val="2006056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normAutofit/>
          </a:bodyPr>
          <a:lstStyle/>
          <a:p>
            <a:r>
              <a:rPr lang="en-US" dirty="0" smtClean="0"/>
              <a:t>The formula for the tangency portfolio (shown as portfolio C on the picture in the previous slide) is:</a:t>
            </a:r>
          </a:p>
          <a:p>
            <a:endParaRPr lang="en-US" dirty="0"/>
          </a:p>
          <a:p>
            <a:endParaRPr lang="en-US" dirty="0" smtClean="0"/>
          </a:p>
          <a:p>
            <a:r>
              <a:rPr lang="en-US" dirty="0" smtClean="0"/>
              <a:t>Note that the investor risk aversion coefficient does not show up in this formula.  </a:t>
            </a:r>
          </a:p>
          <a:p>
            <a:r>
              <a:rPr lang="en-US" dirty="0" smtClean="0"/>
              <a:t>Once the tangency portfolio is available, all investors choose a combination of this portfolio (denoted p in the formula below) and the risk-free asset.  The formula for this, which we know already, is:</a:t>
            </a:r>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375" y="2438400"/>
            <a:ext cx="7721600" cy="673100"/>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1295400" y="5791200"/>
                <a:ext cx="5943600" cy="6830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 = </m:t>
                      </m:r>
                      <m:f>
                        <m:fPr>
                          <m:ctrlPr>
                            <a:rPr lang="en-US" b="0" i="1" smtClean="0">
                              <a:latin typeface="Cambria Math" panose="02040503050406030204" pitchFamily="18" charset="0"/>
                            </a:rPr>
                          </m:ctrlPr>
                        </m:fPr>
                        <m:num>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𝑃</m:t>
                                  </m:r>
                                </m:sub>
                              </m:sSub>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𝑟</m:t>
                              </m:r>
                            </m:e>
                            <m:sub>
                              <m:r>
                                <a:rPr lang="en-US" b="0" i="1" smtClean="0">
                                  <a:latin typeface="Cambria Math"/>
                                </a:rPr>
                                <m:t>𝑓</m:t>
                              </m:r>
                            </m:sub>
                          </m:sSub>
                        </m:num>
                        <m:den>
                          <m:r>
                            <a:rPr lang="en-US" b="0" i="1" smtClean="0">
                              <a:latin typeface="Cambria Math"/>
                            </a:rPr>
                            <m:t>𝐴</m:t>
                          </m:r>
                          <m:sSup>
                            <m:sSupPr>
                              <m:ctrlPr>
                                <a:rPr lang="en-US" b="0" i="1" smtClean="0">
                                  <a:latin typeface="Cambria Math" panose="02040503050406030204" pitchFamily="18" charset="0"/>
                                </a:rPr>
                              </m:ctrlPr>
                            </m:sSupPr>
                            <m:e>
                              <m:sSub>
                                <m:sSubPr>
                                  <m:ctrlPr>
                                    <a:rPr lang="en-US" b="0" i="1" smtClean="0">
                                      <a:latin typeface="Cambria Math" panose="02040503050406030204" pitchFamily="18" charset="0"/>
                                    </a:rPr>
                                  </m:ctrlPr>
                                </m:sSubPr>
                                <m:e>
                                  <m:r>
                                    <a:rPr lang="en-US" b="0" i="1" smtClean="0">
                                      <a:latin typeface="Cambria Math"/>
                                      <a:ea typeface="Cambria Math"/>
                                    </a:rPr>
                                    <m:t>𝜎</m:t>
                                  </m:r>
                                </m:e>
                                <m:sub>
                                  <m:r>
                                    <a:rPr lang="en-US" b="0" i="1" smtClean="0">
                                      <a:latin typeface="Cambria Math"/>
                                    </a:rPr>
                                    <m:t>𝑃</m:t>
                                  </m:r>
                                </m:sub>
                              </m:sSub>
                            </m:e>
                            <m:sup>
                              <m:r>
                                <a:rPr lang="en-US" b="0" i="1" smtClean="0">
                                  <a:latin typeface="Cambria Math"/>
                                </a:rPr>
                                <m:t>2</m:t>
                              </m:r>
                            </m:sup>
                          </m:sSup>
                        </m:den>
                      </m:f>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1295400" y="5791200"/>
                <a:ext cx="5943600" cy="683072"/>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41903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520481427"/>
              </p:ext>
            </p:extLst>
          </p:nvPr>
        </p:nvGraphicFramePr>
        <p:xfrm>
          <a:off x="457200" y="4419600"/>
          <a:ext cx="7974279" cy="1920240"/>
        </p:xfrm>
        <a:graphic>
          <a:graphicData uri="http://schemas.openxmlformats.org/drawingml/2006/table">
            <a:tbl>
              <a:tblPr/>
              <a:tblGrid>
                <a:gridCol w="1105619"/>
                <a:gridCol w="1229860"/>
                <a:gridCol w="1676400"/>
                <a:gridCol w="762000"/>
                <a:gridCol w="1376128"/>
                <a:gridCol w="1824272"/>
              </a:tblGrid>
              <a:tr h="0">
                <a:tc>
                  <a:txBody>
                    <a:bodyPr/>
                    <a:lstStyle/>
                    <a:p>
                      <a:r>
                        <a:rPr lang="en-US" dirty="0"/>
                        <a:t>Year</a:t>
                      </a:r>
                    </a:p>
                  </a:txBody>
                  <a:tcPr marL="0" marR="0" marT="0" marB="0" anchor="b">
                    <a:lnL>
                      <a:noFill/>
                    </a:lnL>
                    <a:lnR>
                      <a:noFill/>
                    </a:lnR>
                    <a:lnT>
                      <a:noFill/>
                    </a:lnT>
                    <a:lnB>
                      <a:noFill/>
                    </a:lnB>
                  </a:tcPr>
                </a:tc>
                <a:tc>
                  <a:txBody>
                    <a:bodyPr/>
                    <a:lstStyle/>
                    <a:p>
                      <a:r>
                        <a:rPr lang="en-US"/>
                        <a:t>Capital Value Fund</a:t>
                      </a:r>
                    </a:p>
                  </a:txBody>
                  <a:tcPr marL="0" marR="0" marT="0" marB="0" anchor="b">
                    <a:lnL>
                      <a:noFill/>
                    </a:lnL>
                    <a:lnR>
                      <a:noFill/>
                    </a:lnR>
                    <a:lnT>
                      <a:noFill/>
                    </a:lnT>
                    <a:lnB>
                      <a:noFill/>
                    </a:lnB>
                  </a:tcPr>
                </a:tc>
                <a:tc>
                  <a:txBody>
                    <a:bodyPr/>
                    <a:lstStyle/>
                    <a:p>
                      <a:r>
                        <a:rPr lang="en-US"/>
                        <a:t>Green Century Balanced </a:t>
                      </a:r>
                    </a:p>
                  </a:txBody>
                  <a:tcPr marL="0" marR="0" marT="0" marB="0" anchor="b">
                    <a:lnL>
                      <a:noFill/>
                    </a:lnL>
                    <a:lnR>
                      <a:noFill/>
                    </a:lnR>
                    <a:lnT>
                      <a:noFill/>
                    </a:lnT>
                    <a:lnB>
                      <a:noFill/>
                    </a:lnB>
                  </a:tcPr>
                </a:tc>
                <a:tc>
                  <a:txBody>
                    <a:bodyPr/>
                    <a:lstStyle/>
                    <a:p>
                      <a:r>
                        <a:rPr lang="en-US"/>
                        <a:t>Year</a:t>
                      </a:r>
                    </a:p>
                  </a:txBody>
                  <a:tcPr marL="0" marR="0" marT="0" marB="0" anchor="b">
                    <a:lnL>
                      <a:noFill/>
                    </a:lnL>
                    <a:lnR>
                      <a:noFill/>
                    </a:lnR>
                    <a:lnT>
                      <a:noFill/>
                    </a:lnT>
                    <a:lnB>
                      <a:noFill/>
                    </a:lnB>
                  </a:tcPr>
                </a:tc>
                <a:tc>
                  <a:txBody>
                    <a:bodyPr/>
                    <a:lstStyle/>
                    <a:p>
                      <a:r>
                        <a:rPr lang="en-US"/>
                        <a:t>Capital Value Fund</a:t>
                      </a:r>
                    </a:p>
                  </a:txBody>
                  <a:tcPr marL="0" marR="0" marT="0" marB="0" anchor="b">
                    <a:lnL>
                      <a:noFill/>
                    </a:lnL>
                    <a:lnR>
                      <a:noFill/>
                    </a:lnR>
                    <a:lnT>
                      <a:noFill/>
                    </a:lnT>
                    <a:lnB>
                      <a:noFill/>
                    </a:lnB>
                  </a:tcPr>
                </a:tc>
                <a:tc>
                  <a:txBody>
                    <a:bodyPr/>
                    <a:lstStyle/>
                    <a:p>
                      <a:r>
                        <a:rPr lang="en-US"/>
                        <a:t>Green Century Balanced </a:t>
                      </a:r>
                    </a:p>
                  </a:txBody>
                  <a:tcPr marL="0" marR="0" marT="0" marB="0" anchor="b">
                    <a:lnL>
                      <a:noFill/>
                    </a:lnL>
                    <a:lnR>
                      <a:noFill/>
                    </a:lnR>
                    <a:lnT>
                      <a:noFill/>
                    </a:lnT>
                    <a:lnB>
                      <a:noFill/>
                    </a:lnB>
                  </a:tcPr>
                </a:tc>
              </a:tr>
              <a:tr h="0">
                <a:tc>
                  <a:txBody>
                    <a:bodyPr/>
                    <a:lstStyle/>
                    <a:p>
                      <a:r>
                        <a:rPr lang="en-US"/>
                        <a:t>1999</a:t>
                      </a:r>
                    </a:p>
                  </a:txBody>
                  <a:tcPr marL="0" marR="0" marT="0" marB="0" anchor="b">
                    <a:lnL>
                      <a:noFill/>
                    </a:lnL>
                    <a:lnR>
                      <a:noFill/>
                    </a:lnR>
                    <a:lnT>
                      <a:noFill/>
                    </a:lnT>
                    <a:lnB>
                      <a:noFill/>
                    </a:lnB>
                  </a:tcPr>
                </a:tc>
                <a:tc>
                  <a:txBody>
                    <a:bodyPr/>
                    <a:lstStyle/>
                    <a:p>
                      <a:r>
                        <a:rPr lang="en-US"/>
                        <a:t>21.32%</a:t>
                      </a:r>
                    </a:p>
                  </a:txBody>
                  <a:tcPr marL="0" marR="0" marT="0" marB="0" anchor="b">
                    <a:lnL>
                      <a:noFill/>
                    </a:lnL>
                    <a:lnR>
                      <a:noFill/>
                    </a:lnR>
                    <a:lnT>
                      <a:noFill/>
                    </a:lnT>
                    <a:lnB>
                      <a:noFill/>
                    </a:lnB>
                  </a:tcPr>
                </a:tc>
                <a:tc>
                  <a:txBody>
                    <a:bodyPr/>
                    <a:lstStyle/>
                    <a:p>
                      <a:r>
                        <a:rPr lang="en-US"/>
                        <a:t>-10.12%</a:t>
                      </a:r>
                    </a:p>
                  </a:txBody>
                  <a:tcPr marL="0" marR="0" marT="0" marB="0" anchor="b">
                    <a:lnL>
                      <a:noFill/>
                    </a:lnL>
                    <a:lnR>
                      <a:noFill/>
                    </a:lnR>
                    <a:lnT>
                      <a:noFill/>
                    </a:lnT>
                    <a:lnB>
                      <a:noFill/>
                    </a:lnB>
                  </a:tcPr>
                </a:tc>
                <a:tc>
                  <a:txBody>
                    <a:bodyPr/>
                    <a:lstStyle/>
                    <a:p>
                      <a:r>
                        <a:rPr lang="en-US"/>
                        <a:t>1996</a:t>
                      </a:r>
                    </a:p>
                  </a:txBody>
                  <a:tcPr marL="0" marR="0" marT="0" marB="0" anchor="b">
                    <a:lnL>
                      <a:noFill/>
                    </a:lnL>
                    <a:lnR>
                      <a:noFill/>
                    </a:lnR>
                    <a:lnT>
                      <a:noFill/>
                    </a:lnT>
                    <a:lnB>
                      <a:noFill/>
                    </a:lnB>
                  </a:tcPr>
                </a:tc>
                <a:tc>
                  <a:txBody>
                    <a:bodyPr/>
                    <a:lstStyle/>
                    <a:p>
                      <a:r>
                        <a:rPr lang="en-US"/>
                        <a:t>21.48%</a:t>
                      </a:r>
                    </a:p>
                  </a:txBody>
                  <a:tcPr marL="0" marR="0" marT="0" marB="0" anchor="b">
                    <a:lnL>
                      <a:noFill/>
                    </a:lnL>
                    <a:lnR>
                      <a:noFill/>
                    </a:lnR>
                    <a:lnT>
                      <a:noFill/>
                    </a:lnT>
                    <a:lnB>
                      <a:noFill/>
                    </a:lnB>
                  </a:tcPr>
                </a:tc>
                <a:tc>
                  <a:txBody>
                    <a:bodyPr/>
                    <a:lstStyle/>
                    <a:p>
                      <a:r>
                        <a:rPr lang="en-US"/>
                        <a:t>18.26%</a:t>
                      </a:r>
                    </a:p>
                  </a:txBody>
                  <a:tcPr marL="0" marR="0" marT="0" marB="0" anchor="b">
                    <a:lnL>
                      <a:noFill/>
                    </a:lnL>
                    <a:lnR>
                      <a:noFill/>
                    </a:lnR>
                    <a:lnT>
                      <a:noFill/>
                    </a:lnT>
                    <a:lnB>
                      <a:noFill/>
                    </a:lnB>
                  </a:tcPr>
                </a:tc>
              </a:tr>
              <a:tr h="0">
                <a:tc>
                  <a:txBody>
                    <a:bodyPr/>
                    <a:lstStyle/>
                    <a:p>
                      <a:r>
                        <a:rPr lang="en-US"/>
                        <a:t>1998</a:t>
                      </a:r>
                    </a:p>
                  </a:txBody>
                  <a:tcPr marL="0" marR="0" marT="0" marB="0" anchor="b">
                    <a:lnL>
                      <a:noFill/>
                    </a:lnL>
                    <a:lnR>
                      <a:noFill/>
                    </a:lnR>
                    <a:lnT>
                      <a:noFill/>
                    </a:lnT>
                    <a:lnB>
                      <a:noFill/>
                    </a:lnB>
                  </a:tcPr>
                </a:tc>
                <a:tc>
                  <a:txBody>
                    <a:bodyPr/>
                    <a:lstStyle/>
                    <a:p>
                      <a:r>
                        <a:rPr lang="en-US"/>
                        <a:t>21.44%</a:t>
                      </a:r>
                    </a:p>
                  </a:txBody>
                  <a:tcPr marL="0" marR="0" marT="0" marB="0" anchor="b">
                    <a:lnL>
                      <a:noFill/>
                    </a:lnL>
                    <a:lnR>
                      <a:noFill/>
                    </a:lnR>
                    <a:lnT>
                      <a:noFill/>
                    </a:lnT>
                    <a:lnB>
                      <a:noFill/>
                    </a:lnB>
                  </a:tcPr>
                </a:tc>
                <a:tc>
                  <a:txBody>
                    <a:bodyPr/>
                    <a:lstStyle/>
                    <a:p>
                      <a:r>
                        <a:rPr lang="en-US"/>
                        <a:t>18.91%</a:t>
                      </a:r>
                    </a:p>
                  </a:txBody>
                  <a:tcPr marL="0" marR="0" marT="0" marB="0" anchor="b">
                    <a:lnL>
                      <a:noFill/>
                    </a:lnL>
                    <a:lnR>
                      <a:noFill/>
                    </a:lnR>
                    <a:lnT>
                      <a:noFill/>
                    </a:lnT>
                    <a:lnB>
                      <a:noFill/>
                    </a:lnB>
                  </a:tcPr>
                </a:tc>
                <a:tc>
                  <a:txBody>
                    <a:bodyPr/>
                    <a:lstStyle/>
                    <a:p>
                      <a:r>
                        <a:rPr lang="en-US"/>
                        <a:t>1995</a:t>
                      </a:r>
                    </a:p>
                  </a:txBody>
                  <a:tcPr marL="0" marR="0" marT="0" marB="0" anchor="b">
                    <a:lnL>
                      <a:noFill/>
                    </a:lnL>
                    <a:lnR>
                      <a:noFill/>
                    </a:lnR>
                    <a:lnT>
                      <a:noFill/>
                    </a:lnT>
                    <a:lnB>
                      <a:noFill/>
                    </a:lnB>
                  </a:tcPr>
                </a:tc>
                <a:tc>
                  <a:txBody>
                    <a:bodyPr/>
                    <a:lstStyle/>
                    <a:p>
                      <a:r>
                        <a:rPr lang="en-US" dirty="0"/>
                        <a:t>0.91%</a:t>
                      </a:r>
                    </a:p>
                  </a:txBody>
                  <a:tcPr marL="0" marR="0" marT="0" marB="0" anchor="b">
                    <a:lnL>
                      <a:noFill/>
                    </a:lnL>
                    <a:lnR>
                      <a:noFill/>
                    </a:lnR>
                    <a:lnT>
                      <a:noFill/>
                    </a:lnT>
                    <a:lnB>
                      <a:noFill/>
                    </a:lnB>
                  </a:tcPr>
                </a:tc>
                <a:tc>
                  <a:txBody>
                    <a:bodyPr/>
                    <a:lstStyle/>
                    <a:p>
                      <a:r>
                        <a:rPr lang="en-US"/>
                        <a:t>-4.28%</a:t>
                      </a:r>
                    </a:p>
                  </a:txBody>
                  <a:tcPr marL="0" marR="0" marT="0" marB="0" anchor="b">
                    <a:lnL>
                      <a:noFill/>
                    </a:lnL>
                    <a:lnR>
                      <a:noFill/>
                    </a:lnR>
                    <a:lnT>
                      <a:noFill/>
                    </a:lnT>
                    <a:lnB>
                      <a:noFill/>
                    </a:lnB>
                  </a:tcPr>
                </a:tc>
              </a:tr>
              <a:tr h="0">
                <a:tc>
                  <a:txBody>
                    <a:bodyPr/>
                    <a:lstStyle/>
                    <a:p>
                      <a:r>
                        <a:rPr lang="en-US"/>
                        <a:t>1997</a:t>
                      </a:r>
                    </a:p>
                  </a:txBody>
                  <a:tcPr marL="0" marR="0" marT="0" marB="0" anchor="b">
                    <a:lnL>
                      <a:noFill/>
                    </a:lnL>
                    <a:lnR>
                      <a:noFill/>
                    </a:lnR>
                    <a:lnT>
                      <a:noFill/>
                    </a:lnT>
                    <a:lnB>
                      <a:noFill/>
                    </a:lnB>
                  </a:tcPr>
                </a:tc>
                <a:tc>
                  <a:txBody>
                    <a:bodyPr/>
                    <a:lstStyle/>
                    <a:p>
                      <a:r>
                        <a:rPr lang="en-US"/>
                        <a:t>9.86%</a:t>
                      </a:r>
                    </a:p>
                  </a:txBody>
                  <a:tcPr marL="0" marR="0" marT="0" marB="0" anchor="b">
                    <a:lnL>
                      <a:noFill/>
                    </a:lnL>
                    <a:lnR>
                      <a:noFill/>
                    </a:lnR>
                    <a:lnT>
                      <a:noFill/>
                    </a:lnT>
                    <a:lnB>
                      <a:noFill/>
                    </a:lnB>
                  </a:tcPr>
                </a:tc>
                <a:tc>
                  <a:txBody>
                    <a:bodyPr/>
                    <a:lstStyle/>
                    <a:p>
                      <a:r>
                        <a:rPr lang="en-US"/>
                        <a:t>24.91%</a:t>
                      </a:r>
                    </a:p>
                  </a:txBody>
                  <a:tcPr marL="0" marR="0" marT="0" marB="0" anchor="b">
                    <a:lnL>
                      <a:noFill/>
                    </a:lnL>
                    <a:lnR>
                      <a:noFill/>
                    </a:lnR>
                    <a:lnT>
                      <a:noFill/>
                    </a:lnT>
                    <a:lnB>
                      <a:noFill/>
                    </a:lnB>
                  </a:tcPr>
                </a:tc>
                <a:tc>
                  <a:txBody>
                    <a:bodyPr/>
                    <a:lstStyle/>
                    <a:p>
                      <a:r>
                        <a:rPr lang="en-US"/>
                        <a:t>1994</a:t>
                      </a:r>
                    </a:p>
                  </a:txBody>
                  <a:tcPr marL="0" marR="0" marT="0" marB="0" anchor="b">
                    <a:lnL>
                      <a:noFill/>
                    </a:lnL>
                    <a:lnR>
                      <a:noFill/>
                    </a:lnR>
                    <a:lnT>
                      <a:noFill/>
                    </a:lnT>
                    <a:lnB>
                      <a:noFill/>
                    </a:lnB>
                  </a:tcPr>
                </a:tc>
                <a:tc>
                  <a:txBody>
                    <a:bodyPr/>
                    <a:lstStyle/>
                    <a:p>
                      <a:r>
                        <a:rPr lang="en-US"/>
                        <a:t>10.79%</a:t>
                      </a:r>
                    </a:p>
                  </a:txBody>
                  <a:tcPr marL="0" marR="0" marT="0" marB="0" anchor="b">
                    <a:lnL>
                      <a:noFill/>
                    </a:lnL>
                    <a:lnR>
                      <a:noFill/>
                    </a:lnR>
                    <a:lnT>
                      <a:noFill/>
                    </a:lnT>
                    <a:lnB>
                      <a:noFill/>
                    </a:lnB>
                  </a:tcPr>
                </a:tc>
                <a:tc>
                  <a:txBody>
                    <a:bodyPr/>
                    <a:lstStyle/>
                    <a:p>
                      <a:r>
                        <a:rPr lang="en-US"/>
                        <a:t>-0.47%</a:t>
                      </a:r>
                    </a:p>
                  </a:txBody>
                  <a:tcPr marL="0" marR="0" marT="0" marB="0" anchor="b">
                    <a:lnL>
                      <a:noFill/>
                    </a:lnL>
                    <a:lnR>
                      <a:noFill/>
                    </a:lnR>
                    <a:lnT>
                      <a:noFill/>
                    </a:lnT>
                    <a:lnB>
                      <a:noFill/>
                    </a:lnB>
                  </a:tcPr>
                </a:tc>
              </a:tr>
              <a:tr h="0">
                <a:tc>
                  <a:txBody>
                    <a:bodyPr/>
                    <a:lstStyle/>
                    <a:p>
                      <a:r>
                        <a:rPr lang="en-US"/>
                        <a:t>average</a:t>
                      </a:r>
                    </a:p>
                  </a:txBody>
                  <a:tcPr marL="0" marR="0" marT="0" marB="0" anchor="b">
                    <a:lnL>
                      <a:noFill/>
                    </a:lnL>
                    <a:lnR>
                      <a:noFill/>
                    </a:lnR>
                    <a:lnT>
                      <a:noFill/>
                    </a:lnT>
                    <a:lnB>
                      <a:noFill/>
                    </a:lnB>
                  </a:tcPr>
                </a:tc>
                <a:tc>
                  <a:txBody>
                    <a:bodyPr/>
                    <a:lstStyle/>
                    <a:p>
                      <a:r>
                        <a:rPr lang="en-US"/>
                        <a:t>14.30%</a:t>
                      </a:r>
                    </a:p>
                  </a:txBody>
                  <a:tcPr marL="0" marR="0" marT="0" marB="0" anchor="b">
                    <a:lnL>
                      <a:noFill/>
                    </a:lnL>
                    <a:lnR>
                      <a:noFill/>
                    </a:lnR>
                    <a:lnT>
                      <a:noFill/>
                    </a:lnT>
                    <a:lnB>
                      <a:noFill/>
                    </a:lnB>
                  </a:tcPr>
                </a:tc>
                <a:tc>
                  <a:txBody>
                    <a:bodyPr/>
                    <a:lstStyle/>
                    <a:p>
                      <a:r>
                        <a:rPr lang="en-US"/>
                        <a:t>7.87%</a:t>
                      </a:r>
                    </a:p>
                  </a:txBody>
                  <a:tcPr marL="0" marR="0" marT="0" marB="0" anchor="b">
                    <a:lnL>
                      <a:noFill/>
                    </a:lnL>
                    <a:lnR>
                      <a:noFill/>
                    </a:lnR>
                    <a:lnT>
                      <a:noFill/>
                    </a:lnT>
                    <a:lnB>
                      <a:noFill/>
                    </a:lnB>
                  </a:tcPr>
                </a:tc>
                <a:tc>
                  <a:txBody>
                    <a:bodyPr/>
                    <a:lstStyle/>
                    <a:p>
                      <a:r>
                        <a:rPr lang="en-US"/>
                        <a:t> </a:t>
                      </a:r>
                    </a:p>
                  </a:txBody>
                  <a:tcPr marL="0" marR="0" marT="0" marB="0" anchor="b">
                    <a:lnL>
                      <a:noFill/>
                    </a:lnL>
                    <a:lnR>
                      <a:noFill/>
                    </a:lnR>
                    <a:lnT>
                      <a:noFill/>
                    </a:lnT>
                    <a:lnB>
                      <a:noFill/>
                    </a:lnB>
                  </a:tcPr>
                </a:tc>
                <a:tc>
                  <a:txBody>
                    <a:bodyPr/>
                    <a:lstStyle/>
                    <a:p>
                      <a:r>
                        <a:rPr lang="en-US"/>
                        <a:t> </a:t>
                      </a:r>
                    </a:p>
                  </a:txBody>
                  <a:tcPr marL="0" marR="0" marT="0" marB="0" anchor="b">
                    <a:lnL>
                      <a:noFill/>
                    </a:lnL>
                    <a:lnR>
                      <a:noFill/>
                    </a:lnR>
                    <a:lnT>
                      <a:noFill/>
                    </a:lnT>
                    <a:lnB>
                      <a:noFill/>
                    </a:lnB>
                  </a:tcPr>
                </a:tc>
                <a:tc>
                  <a:txBody>
                    <a:bodyPr/>
                    <a:lstStyle/>
                    <a:p>
                      <a:r>
                        <a:rPr lang="en-US"/>
                        <a:t> </a:t>
                      </a:r>
                    </a:p>
                  </a:txBody>
                  <a:tcPr marL="0" marR="0" marT="0" marB="0" anchor="b">
                    <a:lnL>
                      <a:noFill/>
                    </a:lnL>
                    <a:lnR>
                      <a:noFill/>
                    </a:lnR>
                    <a:lnT>
                      <a:noFill/>
                    </a:lnT>
                    <a:lnB>
                      <a:noFill/>
                    </a:lnB>
                  </a:tcPr>
                </a:tc>
              </a:tr>
              <a:tr h="0">
                <a:tc>
                  <a:txBody>
                    <a:bodyPr/>
                    <a:lstStyle/>
                    <a:p>
                      <a:r>
                        <a:rPr lang="en-US"/>
                        <a:t>stdev</a:t>
                      </a:r>
                    </a:p>
                  </a:txBody>
                  <a:tcPr marL="0" marR="0" marT="0" marB="0" anchor="b">
                    <a:lnL>
                      <a:noFill/>
                    </a:lnL>
                    <a:lnR>
                      <a:noFill/>
                    </a:lnR>
                    <a:lnT>
                      <a:noFill/>
                    </a:lnT>
                    <a:lnB>
                      <a:noFill/>
                    </a:lnB>
                  </a:tcPr>
                </a:tc>
                <a:tc>
                  <a:txBody>
                    <a:bodyPr/>
                    <a:lstStyle/>
                    <a:p>
                      <a:r>
                        <a:rPr lang="en-US"/>
                        <a:t>8.52%</a:t>
                      </a:r>
                    </a:p>
                  </a:txBody>
                  <a:tcPr marL="0" marR="0" marT="0" marB="0" anchor="b">
                    <a:lnL>
                      <a:noFill/>
                    </a:lnL>
                    <a:lnR>
                      <a:noFill/>
                    </a:lnR>
                    <a:lnT>
                      <a:noFill/>
                    </a:lnT>
                    <a:lnB>
                      <a:noFill/>
                    </a:lnB>
                  </a:tcPr>
                </a:tc>
                <a:tc>
                  <a:txBody>
                    <a:bodyPr/>
                    <a:lstStyle/>
                    <a:p>
                      <a:r>
                        <a:rPr lang="en-US" dirty="0"/>
                        <a:t>14.57%</a:t>
                      </a:r>
                    </a:p>
                  </a:txBody>
                  <a:tcPr marL="0" marR="0" marT="0" marB="0" anchor="b">
                    <a:lnL>
                      <a:noFill/>
                    </a:lnL>
                    <a:lnR>
                      <a:noFill/>
                    </a:lnR>
                    <a:lnT>
                      <a:noFill/>
                    </a:lnT>
                    <a:lnB>
                      <a:noFill/>
                    </a:lnB>
                  </a:tcPr>
                </a:tc>
                <a:tc>
                  <a:txBody>
                    <a:bodyPr/>
                    <a:lstStyle/>
                    <a:p>
                      <a:r>
                        <a:rPr lang="en-US"/>
                        <a:t> </a:t>
                      </a:r>
                    </a:p>
                  </a:txBody>
                  <a:tcPr marL="0" marR="0" marT="0" marB="0" anchor="b">
                    <a:lnL>
                      <a:noFill/>
                    </a:lnL>
                    <a:lnR>
                      <a:noFill/>
                    </a:lnR>
                    <a:lnT>
                      <a:noFill/>
                    </a:lnT>
                    <a:lnB>
                      <a:noFill/>
                    </a:lnB>
                  </a:tcPr>
                </a:tc>
                <a:tc>
                  <a:txBody>
                    <a:bodyPr/>
                    <a:lstStyle/>
                    <a:p>
                      <a:r>
                        <a:rPr lang="en-US"/>
                        <a:t> </a:t>
                      </a:r>
                    </a:p>
                  </a:txBody>
                  <a:tcPr marL="0" marR="0" marT="0" marB="0" anchor="b">
                    <a:lnL>
                      <a:noFill/>
                    </a:lnL>
                    <a:lnR>
                      <a:noFill/>
                    </a:lnR>
                    <a:lnT>
                      <a:noFill/>
                    </a:lnT>
                    <a:lnB>
                      <a:noFill/>
                    </a:lnB>
                  </a:tcPr>
                </a:tc>
                <a:tc>
                  <a:txBody>
                    <a:bodyPr/>
                    <a:lstStyle/>
                    <a:p>
                      <a:r>
                        <a:rPr lang="en-US" dirty="0"/>
                        <a:t> </a:t>
                      </a:r>
                    </a:p>
                  </a:txBody>
                  <a:tcPr marL="0" marR="0" marT="0" marB="0" anchor="b">
                    <a:lnL>
                      <a:noFill/>
                    </a:lnL>
                    <a:lnR>
                      <a:noFill/>
                    </a:lnR>
                    <a:lnT>
                      <a:noFill/>
                    </a:lnT>
                    <a:lnB>
                      <a:noFill/>
                    </a:lnB>
                  </a:tcPr>
                </a:tc>
              </a:tr>
            </a:tbl>
          </a:graphicData>
        </a:graphic>
      </p:graphicFrame>
      <p:sp>
        <p:nvSpPr>
          <p:cNvPr id="6" name="Rectangle 1"/>
          <p:cNvSpPr>
            <a:spLocks noChangeArrowheads="1"/>
          </p:cNvSpPr>
          <p:nvPr/>
        </p:nvSpPr>
        <p:spPr bwMode="auto">
          <a:xfrm>
            <a:off x="331519" y="1371600"/>
            <a:ext cx="85344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You have available to you, two mutual funds, whose returns have a correlation of 0.23.  Both funds belong to the fund category “Balanced – Domestic.”  Here is some information on the fund returns for the last six years (obtained from http://www.financialweb.com/funds/):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In addition, you can also invest in a </a:t>
            </a:r>
            <a:r>
              <a:rPr kumimoji="0" lang="en-US" sz="1800" b="0" i="0" u="none" strike="noStrike" cap="none" normalizeH="0" baseline="0" dirty="0" err="1" smtClean="0">
                <a:ln>
                  <a:noFill/>
                </a:ln>
                <a:solidFill>
                  <a:schemeClr val="tx1"/>
                </a:solidFill>
                <a:effectLst/>
                <a:latin typeface="Arial" charset="0"/>
                <a:cs typeface="Arial" charset="0"/>
              </a:rPr>
              <a:t>riskfree</a:t>
            </a:r>
            <a:r>
              <a:rPr kumimoji="0" lang="en-US" sz="1800" b="0" i="0" u="none" strike="noStrike" cap="none" normalizeH="0" baseline="0" dirty="0" smtClean="0">
                <a:ln>
                  <a:noFill/>
                </a:ln>
                <a:solidFill>
                  <a:schemeClr val="tx1"/>
                </a:solidFill>
                <a:effectLst/>
                <a:latin typeface="Arial" charset="0"/>
                <a:cs typeface="Arial" charset="0"/>
              </a:rPr>
              <a:t> 1-year T-bill yielding 6.286%.  The expected return on the market portfolio is 20%.</a:t>
            </a:r>
          </a:p>
          <a:p>
            <a:pPr marL="0" marR="0" lvl="0" indent="0" algn="l" defTabSz="914400" rtl="0" eaLnBrk="0" fontAlgn="base" latinLnBrk="0" hangingPunct="0">
              <a:lnSpc>
                <a:spcPct val="100000"/>
              </a:lnSpc>
              <a:spcBef>
                <a:spcPct val="0"/>
              </a:spcBef>
              <a:spcAft>
                <a:spcPct val="0"/>
              </a:spcAft>
              <a:buClrTx/>
              <a:buSzTx/>
              <a:buFontTx/>
              <a:buAutoNum type="alphaLcPeriod"/>
              <a:tabLst/>
            </a:pPr>
            <a:r>
              <a:rPr kumimoji="0" lang="en-US" sz="1800" b="0" i="0" u="none" strike="noStrike" cap="none" normalizeH="0" baseline="0" dirty="0" smtClean="0">
                <a:ln>
                  <a:noFill/>
                </a:ln>
                <a:solidFill>
                  <a:schemeClr val="tx1"/>
                </a:solidFill>
                <a:effectLst/>
                <a:latin typeface="Arial" charset="0"/>
                <a:cs typeface="Arial" charset="0"/>
              </a:rPr>
              <a:t>If you have a risk aversion coefficient of 4, and you have a total of $20,000 to invest, how much should you invest in each of the three investment vehicles? (10 points) </a:t>
            </a:r>
          </a:p>
          <a:p>
            <a:pPr marL="0" marR="0" lvl="0" indent="0" algn="l" defTabSz="914400" rtl="0" eaLnBrk="0" fontAlgn="base" latinLnBrk="0" hangingPunct="0">
              <a:lnSpc>
                <a:spcPct val="100000"/>
              </a:lnSpc>
              <a:spcBef>
                <a:spcPct val="0"/>
              </a:spcBef>
              <a:spcAft>
                <a:spcPct val="0"/>
              </a:spcAft>
              <a:buClrTx/>
              <a:buSzTx/>
              <a:buFontTx/>
              <a:buAutoNum type="alphaLcPeriod" startAt="2"/>
              <a:tabLst/>
            </a:pPr>
            <a:r>
              <a:rPr kumimoji="0" lang="en-US" sz="1800" b="0" i="0" u="none" strike="noStrike" cap="none" normalizeH="0" baseline="0" dirty="0" smtClean="0">
                <a:ln>
                  <a:noFill/>
                </a:ln>
                <a:solidFill>
                  <a:schemeClr val="tx1"/>
                </a:solidFill>
                <a:effectLst/>
                <a:latin typeface="Arial" charset="0"/>
                <a:cs typeface="Arial" charset="0"/>
              </a:rPr>
              <a:t>What is the standard deviation of your optimal portfolio? (10 points)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5272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a:xfrm>
            <a:off x="155575" y="1447800"/>
            <a:ext cx="8839200" cy="5181600"/>
          </a:xfrm>
        </p:spPr>
        <p:txBody>
          <a:bodyPr>
            <a:normAutofit fontScale="85000" lnSpcReduction="20000"/>
          </a:bodyPr>
          <a:lstStyle/>
          <a:p>
            <a:pPr>
              <a:lnSpc>
                <a:spcPct val="120000"/>
              </a:lnSpc>
              <a:spcBef>
                <a:spcPts val="0"/>
              </a:spcBef>
            </a:pPr>
            <a:r>
              <a:rPr lang="en-US" dirty="0" smtClean="0"/>
              <a:t>a. Using </a:t>
            </a:r>
            <a:r>
              <a:rPr lang="en-US" dirty="0"/>
              <a:t>the formula, </a:t>
            </a:r>
            <a:r>
              <a:rPr lang="en-US" dirty="0" smtClean="0"/>
              <a:t>we </a:t>
            </a:r>
            <a:r>
              <a:rPr lang="en-US" dirty="0"/>
              <a:t>can find the portfolio weights for the tangent portfolio of risky </a:t>
            </a:r>
            <a:r>
              <a:rPr lang="en-US" dirty="0" smtClean="0"/>
              <a:t>assets as follows: </a:t>
            </a:r>
            <a:br>
              <a:rPr lang="en-US" dirty="0" smtClean="0"/>
            </a:br>
            <a:r>
              <a:rPr lang="en-US" dirty="0" smtClean="0"/>
              <a:t/>
            </a:r>
            <a:br>
              <a:rPr lang="en-US" dirty="0" smtClean="0"/>
            </a:br>
            <a:r>
              <a:rPr lang="en-US" dirty="0" smtClean="0"/>
              <a:t/>
            </a:r>
            <a:br>
              <a:rPr lang="en-US" dirty="0" smtClean="0"/>
            </a:br>
            <a:r>
              <a:rPr lang="en-US" dirty="0" smtClean="0"/>
              <a:t>which </a:t>
            </a:r>
            <a:r>
              <a:rPr lang="en-US" dirty="0"/>
              <a:t>works out to 1641.13/1529.31 = 1.073. Hence </a:t>
            </a:r>
            <a:r>
              <a:rPr lang="en-US" dirty="0" err="1"/>
              <a:t>w</a:t>
            </a:r>
            <a:r>
              <a:rPr lang="en-US" baseline="-25000" dirty="0" err="1"/>
              <a:t>GCB</a:t>
            </a:r>
            <a:r>
              <a:rPr lang="en-US" dirty="0"/>
              <a:t> = 1-(1.073) = -</a:t>
            </a:r>
            <a:r>
              <a:rPr lang="en-US" dirty="0" smtClean="0"/>
              <a:t>0.073.</a:t>
            </a:r>
            <a:br>
              <a:rPr lang="en-US" dirty="0" smtClean="0"/>
            </a:br>
            <a:r>
              <a:rPr lang="en-US" dirty="0" smtClean="0"/>
              <a:t>In </a:t>
            </a:r>
            <a:r>
              <a:rPr lang="en-US" dirty="0"/>
              <a:t>order to find the optimal combination of the tangent portfolio and the </a:t>
            </a:r>
            <a:r>
              <a:rPr lang="en-US" dirty="0" err="1"/>
              <a:t>riskfree</a:t>
            </a:r>
            <a:r>
              <a:rPr lang="en-US" dirty="0"/>
              <a:t> asset for our investor, we need to compute the expected return on the tangent portfolio and the variance of portfolio returns.</a:t>
            </a:r>
            <a:br>
              <a:rPr lang="en-US" dirty="0"/>
            </a:br>
            <a:r>
              <a:rPr lang="en-US" dirty="0"/>
              <a:t>E(</a:t>
            </a:r>
            <a:r>
              <a:rPr lang="en-US" dirty="0" err="1"/>
              <a:t>R</a:t>
            </a:r>
            <a:r>
              <a:rPr lang="en-US" baseline="-25000" dirty="0" err="1"/>
              <a:t>tgtport</a:t>
            </a:r>
            <a:r>
              <a:rPr lang="en-US" dirty="0"/>
              <a:t>) = 1.073(14.3) + (-0.073)(7.87) = 14.77%</a:t>
            </a:r>
            <a:br>
              <a:rPr lang="en-US" dirty="0"/>
            </a:br>
            <a:r>
              <a:rPr lang="en-US" dirty="0" err="1"/>
              <a:t>Var</a:t>
            </a:r>
            <a:r>
              <a:rPr lang="en-US" dirty="0"/>
              <a:t>(</a:t>
            </a:r>
            <a:r>
              <a:rPr lang="en-US" dirty="0" err="1"/>
              <a:t>R</a:t>
            </a:r>
            <a:r>
              <a:rPr lang="en-US" baseline="-25000" dirty="0" err="1"/>
              <a:t>tgtport</a:t>
            </a:r>
            <a:r>
              <a:rPr lang="en-US" dirty="0"/>
              <a:t>) = (1.073)</a:t>
            </a:r>
            <a:r>
              <a:rPr lang="en-US" baseline="30000" dirty="0"/>
              <a:t>2</a:t>
            </a:r>
            <a:r>
              <a:rPr lang="en-US" dirty="0"/>
              <a:t>(8.52)</a:t>
            </a:r>
            <a:r>
              <a:rPr lang="en-US" baseline="30000" dirty="0"/>
              <a:t>2</a:t>
            </a:r>
            <a:r>
              <a:rPr lang="en-US" dirty="0"/>
              <a:t> + (-0.073)</a:t>
            </a:r>
            <a:r>
              <a:rPr lang="en-US" baseline="30000" dirty="0"/>
              <a:t>2</a:t>
            </a:r>
            <a:r>
              <a:rPr lang="en-US" dirty="0"/>
              <a:t>(14.57)</a:t>
            </a:r>
            <a:r>
              <a:rPr lang="en-US" baseline="30000" dirty="0"/>
              <a:t>2</a:t>
            </a:r>
            <a:r>
              <a:rPr lang="en-US" dirty="0"/>
              <a:t> + </a:t>
            </a:r>
            <a:r>
              <a:rPr lang="en-US" dirty="0" smtClean="0"/>
              <a:t/>
            </a:r>
            <a:br>
              <a:rPr lang="en-US" dirty="0" smtClean="0"/>
            </a:br>
            <a:r>
              <a:rPr lang="en-US" dirty="0" smtClean="0"/>
              <a:t>2(-0.073</a:t>
            </a:r>
            <a:r>
              <a:rPr lang="en-US" dirty="0"/>
              <a:t>)(1.073)(8.52)(14.57)(0.23) = 82.47.  Hence</a:t>
            </a:r>
            <a:r>
              <a:rPr lang="en-US" dirty="0" smtClean="0"/>
              <a:t>, </a:t>
            </a:r>
            <a:r>
              <a:rPr lang="en-US" dirty="0" err="1">
                <a:latin typeface="Symbol" pitchFamily="18" charset="2"/>
              </a:rPr>
              <a:t>s</a:t>
            </a:r>
            <a:r>
              <a:rPr lang="en-US" baseline="-25000" dirty="0" err="1"/>
              <a:t>tgtport</a:t>
            </a:r>
            <a:r>
              <a:rPr lang="en-US" dirty="0"/>
              <a:t> = 9.08</a:t>
            </a:r>
            <a:r>
              <a:rPr lang="en-US" dirty="0" smtClean="0"/>
              <a: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209800"/>
            <a:ext cx="8470897" cy="609600"/>
          </a:xfrm>
          <a:prstGeom prst="rect">
            <a:avLst/>
          </a:prstGeom>
        </p:spPr>
      </p:pic>
    </p:spTree>
    <p:extLst>
      <p:ext uri="{BB962C8B-B14F-4D97-AF65-F5344CB8AC3E}">
        <p14:creationId xmlns:p14="http://schemas.microsoft.com/office/powerpoint/2010/main" val="316072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How does diversification help in constructing optimal risky portfolios?</a:t>
            </a:r>
          </a:p>
          <a:p>
            <a:r>
              <a:rPr lang="en-US" dirty="0" smtClean="0"/>
              <a:t>How do we construct the opportunity set when there are two risky assets available?</a:t>
            </a:r>
          </a:p>
          <a:p>
            <a:r>
              <a:rPr lang="en-US" dirty="0" smtClean="0"/>
              <a:t>How do we compute the minimum variance portfolio and the optimal portfolio when there are only two risky assets and no other assets?</a:t>
            </a:r>
          </a:p>
          <a:p>
            <a:r>
              <a:rPr lang="en-US" dirty="0"/>
              <a:t>How do we compute the </a:t>
            </a:r>
            <a:r>
              <a:rPr lang="en-US" dirty="0" smtClean="0"/>
              <a:t>optimal </a:t>
            </a:r>
            <a:r>
              <a:rPr lang="en-US" dirty="0"/>
              <a:t>portfolio when there are </a:t>
            </a:r>
            <a:r>
              <a:rPr lang="en-US" dirty="0" smtClean="0"/>
              <a:t>two </a:t>
            </a:r>
            <a:r>
              <a:rPr lang="en-US" dirty="0"/>
              <a:t>risky assets and </a:t>
            </a:r>
            <a:r>
              <a:rPr lang="en-US" dirty="0" smtClean="0"/>
              <a:t>a risk-free asset?</a:t>
            </a:r>
          </a:p>
          <a:p>
            <a:r>
              <a:rPr lang="en-US" dirty="0" smtClean="0"/>
              <a:t>The Efficient Portfolio of Risky Assets</a:t>
            </a:r>
          </a:p>
          <a:p>
            <a:r>
              <a:rPr lang="en-US" dirty="0" smtClean="0"/>
              <a:t>The Separation Property</a:t>
            </a:r>
          </a:p>
          <a:p>
            <a:r>
              <a:rPr lang="en-US" dirty="0" smtClean="0"/>
              <a:t>The importance of covariance </a:t>
            </a:r>
            <a:r>
              <a:rPr lang="en-US" smtClean="0"/>
              <a:t>in diversification</a:t>
            </a:r>
            <a:endParaRPr lang="en-US" dirty="0"/>
          </a:p>
          <a:p>
            <a:endParaRPr lang="en-US" dirty="0" smtClean="0"/>
          </a:p>
        </p:txBody>
      </p:sp>
    </p:spTree>
    <p:extLst>
      <p:ext uri="{BB962C8B-B14F-4D97-AF65-F5344CB8AC3E}">
        <p14:creationId xmlns:p14="http://schemas.microsoft.com/office/powerpoint/2010/main" val="115361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1752" y="1295400"/>
            <a:ext cx="8613648" cy="5105400"/>
          </a:xfrm>
        </p:spPr>
        <p:txBody>
          <a:bodyPr>
            <a:normAutofit fontScale="85000" lnSpcReduction="20000"/>
          </a:bodyPr>
          <a:lstStyle/>
          <a:p>
            <a:pPr marL="0" indent="0">
              <a:lnSpc>
                <a:spcPct val="120000"/>
              </a:lnSpc>
              <a:spcBef>
                <a:spcPts val="0"/>
              </a:spcBef>
              <a:buNone/>
            </a:pPr>
            <a:r>
              <a:rPr lang="en-US" dirty="0"/>
              <a:t>Using the formula y* = [E(</a:t>
            </a:r>
            <a:r>
              <a:rPr lang="en-US" dirty="0" err="1"/>
              <a:t>R</a:t>
            </a:r>
            <a:r>
              <a:rPr lang="en-US" baseline="-25000" dirty="0" err="1"/>
              <a:t>port</a:t>
            </a:r>
            <a:r>
              <a:rPr lang="en-US" dirty="0"/>
              <a:t>) – </a:t>
            </a:r>
            <a:r>
              <a:rPr lang="en-US" dirty="0" err="1"/>
              <a:t>R</a:t>
            </a:r>
            <a:r>
              <a:rPr lang="en-US" baseline="-25000" dirty="0" err="1"/>
              <a:t>f</a:t>
            </a:r>
            <a:r>
              <a:rPr lang="en-US" dirty="0"/>
              <a:t>]/0.01AVar(</a:t>
            </a:r>
            <a:r>
              <a:rPr lang="en-US" dirty="0" err="1"/>
              <a:t>R</a:t>
            </a:r>
            <a:r>
              <a:rPr lang="en-US" baseline="-25000" dirty="0" err="1"/>
              <a:t>tgtport</a:t>
            </a:r>
            <a:r>
              <a:rPr lang="en-US" dirty="0"/>
              <a:t>), we get y* =  = 2.57; hence the proportion in the </a:t>
            </a:r>
            <a:r>
              <a:rPr lang="en-US" dirty="0" err="1"/>
              <a:t>riskfree</a:t>
            </a:r>
            <a:r>
              <a:rPr lang="en-US" dirty="0"/>
              <a:t> asset is -1.57.  In other words, the investor borrows to invest in the tangent </a:t>
            </a:r>
            <a:r>
              <a:rPr lang="en-US" dirty="0" smtClean="0"/>
              <a:t>portfolio.</a:t>
            </a:r>
            <a:br>
              <a:rPr lang="en-US" dirty="0" smtClean="0"/>
            </a:br>
            <a:r>
              <a:rPr lang="en-US" dirty="0" smtClean="0"/>
              <a:t>If </a:t>
            </a:r>
            <a:r>
              <a:rPr lang="en-US" dirty="0"/>
              <a:t>the investor’s total outlay is $20,000, the amount borrowed equals (20000)(1.57) = $31,400.  This provides a total of $51,400 for investment in the tangent portfolio.  However, the tangent portfolio itself consists of </a:t>
            </a:r>
            <a:r>
              <a:rPr lang="en-US" dirty="0" err="1"/>
              <a:t>shortselling</a:t>
            </a:r>
            <a:r>
              <a:rPr lang="en-US" dirty="0"/>
              <a:t> Green Century Balanced to the extent of (0.073)(51,400) = 3752.20, providing a total of 51,400 + 3752.2 - $55,152.20 for investment in Capital Value </a:t>
            </a:r>
            <a:r>
              <a:rPr lang="en-US" dirty="0" smtClean="0"/>
              <a:t>Fund.</a:t>
            </a:r>
            <a:br>
              <a:rPr lang="en-US" dirty="0" smtClean="0"/>
            </a:br>
            <a:r>
              <a:rPr lang="en-US" dirty="0" smtClean="0"/>
              <a:t>b. The </a:t>
            </a:r>
            <a:r>
              <a:rPr lang="en-US" dirty="0"/>
              <a:t>standard deviation of the optimal portfolio is 2.57(9.08) = 23.34%.  The expected return on the optimal portfolio is 2.57(14.77) + (-1.57)(6.286) = 28.09%</a:t>
            </a:r>
          </a:p>
          <a:p>
            <a:endParaRPr lang="en-US" dirty="0"/>
          </a:p>
        </p:txBody>
      </p:sp>
    </p:spTree>
    <p:extLst>
      <p:ext uri="{BB962C8B-B14F-4D97-AF65-F5344CB8AC3E}">
        <p14:creationId xmlns:p14="http://schemas.microsoft.com/office/powerpoint/2010/main" val="3206591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Until now, we have dealt with the case of two risky assets.  We now increase the number of risky assets to more than two.</a:t>
            </a:r>
          </a:p>
          <a:p>
            <a:r>
              <a:rPr lang="en-US" dirty="0" smtClean="0"/>
              <a:t>In this case, graphically, the situation remains the same, as we will see, except that the opportunity set instead of being a simple parabolic curve becomes an area, bounded by a parabolic curve.</a:t>
            </a:r>
          </a:p>
          <a:p>
            <a:r>
              <a:rPr lang="en-US" dirty="0" smtClean="0"/>
              <a:t>However, since all investors are interested in higher expected return and lower variance of returns, only the northwestern frontier of this set is relevant, and so the graphic illustration remains comparable.</a:t>
            </a:r>
          </a:p>
          <a:p>
            <a:r>
              <a:rPr lang="en-US" dirty="0" smtClean="0"/>
              <a:t>Mathematically, the computation of the tangency portfolio is a bit more complicated, and will require the solution of a system of n equations.  We will not go further into it, here.</a:t>
            </a:r>
          </a:p>
          <a:p>
            <a:r>
              <a:rPr lang="en-US" dirty="0" smtClean="0"/>
              <a:t>We now look at the graphical illustration of the problem</a:t>
            </a:r>
            <a:endParaRPr lang="en-US" dirty="0"/>
          </a:p>
        </p:txBody>
      </p:sp>
    </p:spTree>
    <p:extLst>
      <p:ext uri="{BB962C8B-B14F-4D97-AF65-F5344CB8AC3E}">
        <p14:creationId xmlns:p14="http://schemas.microsoft.com/office/powerpoint/2010/main" val="3080577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Markowitz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301752" y="1495424"/>
            <a:ext cx="3203448" cy="4905375"/>
          </a:xfrm>
        </p:spPr>
        <p:txBody>
          <a:bodyPr>
            <a:normAutofit fontScale="70000" lnSpcReduction="20000"/>
          </a:bodyPr>
          <a:lstStyle/>
          <a:p>
            <a:r>
              <a:rPr lang="en-US" sz="3500" dirty="0" smtClean="0"/>
              <a:t>The </a:t>
            </a:r>
            <a:r>
              <a:rPr lang="en-US" sz="3500" dirty="0"/>
              <a:t>first step is to determine the risk-return opportunities available.</a:t>
            </a:r>
          </a:p>
          <a:p>
            <a:r>
              <a:rPr lang="en-US" sz="3500" dirty="0"/>
              <a:t>All portfolios that lie on the minimum-variance frontier from the global minimum-variance portfolio and upward provide the best risk-return combinations</a:t>
            </a:r>
          </a:p>
          <a:p>
            <a:endParaRPr lang="en-US" dirty="0"/>
          </a:p>
        </p:txBody>
      </p:sp>
      <p:pic>
        <p:nvPicPr>
          <p:cNvPr id="5" name="Content Placeholder 5" descr="7.10.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505200" y="1495425"/>
            <a:ext cx="5502275" cy="4525963"/>
          </a:xfrm>
          <a:prstGeom prst="rect">
            <a:avLst/>
          </a:prstGeom>
        </p:spPr>
      </p:pic>
    </p:spTree>
    <p:extLst>
      <p:ext uri="{BB962C8B-B14F-4D97-AF65-F5344CB8AC3E}">
        <p14:creationId xmlns:p14="http://schemas.microsoft.com/office/powerpoint/2010/main" val="671744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Markowitz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1752" y="1676400"/>
            <a:ext cx="3051048" cy="4422648"/>
          </a:xfrm>
        </p:spPr>
        <p:txBody>
          <a:bodyPr/>
          <a:lstStyle/>
          <a:p>
            <a:r>
              <a:rPr lang="en-US" sz="2800" dirty="0"/>
              <a:t>We now search for the CAL with the highest reward-to-variability ratio</a:t>
            </a:r>
          </a:p>
          <a:p>
            <a:endParaRPr lang="en-US" dirty="0"/>
          </a:p>
        </p:txBody>
      </p:sp>
      <p:pic>
        <p:nvPicPr>
          <p:cNvPr id="5" name="Content Placeholder 5" descr="7.11.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581400" y="1600199"/>
            <a:ext cx="5372100" cy="4525963"/>
          </a:xfrm>
          <a:prstGeom prst="rect">
            <a:avLst/>
          </a:prstGeom>
        </p:spPr>
      </p:pic>
    </p:spTree>
    <p:extLst>
      <p:ext uri="{BB962C8B-B14F-4D97-AF65-F5344CB8AC3E}">
        <p14:creationId xmlns:p14="http://schemas.microsoft.com/office/powerpoint/2010/main" val="1378526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Markowitz Portfolio Selection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10000"/>
          </a:bodyPr>
          <a:lstStyle/>
          <a:p>
            <a:r>
              <a:rPr lang="en-US" sz="3000" dirty="0" smtClean="0"/>
              <a:t>The </a:t>
            </a:r>
            <a:r>
              <a:rPr lang="en-US" sz="3000" dirty="0"/>
              <a:t>separation property tells us that the portfolio choice problem may be separated into two independent tasks</a:t>
            </a:r>
          </a:p>
          <a:p>
            <a:pPr lvl="1"/>
            <a:r>
              <a:rPr lang="en-US" sz="3000" dirty="0"/>
              <a:t>Determination of the optimal risky portfolio is purely technical.</a:t>
            </a:r>
          </a:p>
          <a:p>
            <a:pPr lvl="1"/>
            <a:r>
              <a:rPr lang="en-US" sz="3000" dirty="0"/>
              <a:t>Allocation of the complete portfolio to T-bills versus the risky portfolio depends on personal preference</a:t>
            </a:r>
            <a:r>
              <a:rPr lang="en-US" sz="3000" dirty="0" smtClean="0"/>
              <a:t>.</a:t>
            </a:r>
          </a:p>
          <a:p>
            <a:r>
              <a:rPr lang="en-US" sz="3000" dirty="0" smtClean="0"/>
              <a:t>Thus, everyone </a:t>
            </a:r>
            <a:r>
              <a:rPr lang="en-US" sz="3000" dirty="0"/>
              <a:t>invests in P, regardless of their degree of risk aversion.</a:t>
            </a:r>
          </a:p>
          <a:p>
            <a:pPr lvl="1"/>
            <a:r>
              <a:rPr lang="en-US" sz="3000" dirty="0"/>
              <a:t>More risk averse investors put more in the risk-free asset.</a:t>
            </a:r>
          </a:p>
          <a:p>
            <a:pPr lvl="1"/>
            <a:r>
              <a:rPr lang="en-US" sz="3000" dirty="0"/>
              <a:t> Less risk averse investors  put more in P.</a:t>
            </a:r>
          </a:p>
          <a:p>
            <a:endParaRPr lang="en-US" sz="3500" dirty="0"/>
          </a:p>
          <a:p>
            <a:pPr lvl="1"/>
            <a:endParaRPr lang="en-US" dirty="0"/>
          </a:p>
          <a:p>
            <a:endParaRPr lang="en-US" dirty="0"/>
          </a:p>
        </p:txBody>
      </p:sp>
    </p:spTree>
    <p:extLst>
      <p:ext uri="{BB962C8B-B14F-4D97-AF65-F5344CB8AC3E}">
        <p14:creationId xmlns:p14="http://schemas.microsoft.com/office/powerpoint/2010/main" val="992274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Diversification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152400" y="1295400"/>
            <a:ext cx="8839200" cy="5410200"/>
          </a:xfrm>
        </p:spPr>
        <p:txBody>
          <a:bodyPr>
            <a:normAutofit fontScale="70000" lnSpcReduction="20000"/>
          </a:bodyPr>
          <a:lstStyle/>
          <a:p>
            <a:r>
              <a:rPr lang="en-US" dirty="0" smtClean="0"/>
              <a:t>We have seen that </a:t>
            </a:r>
          </a:p>
          <a:p>
            <a:pPr marL="0" indent="0">
              <a:buNone/>
            </a:pPr>
            <a:endParaRPr lang="en-US" dirty="0"/>
          </a:p>
          <a:p>
            <a:r>
              <a:rPr lang="en-US" dirty="0" smtClean="0"/>
              <a:t>If we have three assets, portfolio variance is given by:</a:t>
            </a:r>
            <a:endParaRPr lang="en-US" dirty="0"/>
          </a:p>
          <a:p>
            <a:endParaRPr lang="en-US" dirty="0" smtClean="0"/>
          </a:p>
          <a:p>
            <a:endParaRPr lang="en-US" dirty="0" smtClean="0"/>
          </a:p>
          <a:p>
            <a:endParaRPr lang="en-US" dirty="0" smtClean="0"/>
          </a:p>
          <a:p>
            <a:r>
              <a:rPr lang="en-US" dirty="0" smtClean="0"/>
              <a:t>If we generalize it to n assets, we can write the formula as:</a:t>
            </a:r>
          </a:p>
          <a:p>
            <a:endParaRPr lang="en-US" dirty="0" smtClean="0"/>
          </a:p>
          <a:p>
            <a:endParaRPr lang="en-US" dirty="0"/>
          </a:p>
          <a:p>
            <a:r>
              <a:rPr lang="en-US" dirty="0" smtClean="0"/>
              <a:t>Defining the average variance and the average covariance, we then get </a:t>
            </a:r>
          </a:p>
          <a:p>
            <a:endParaRPr lang="en-US" dirty="0" smtClean="0"/>
          </a:p>
          <a:p>
            <a:endParaRPr lang="en-US" dirty="0" smtClean="0"/>
          </a:p>
          <a:p>
            <a:r>
              <a:rPr lang="en-US" dirty="0" smtClean="0"/>
              <a:t>That is, the portfolio variance is a weighted average of the average variance and the average covariance.  </a:t>
            </a:r>
          </a:p>
          <a:p>
            <a:r>
              <a:rPr lang="en-US" dirty="0" smtClean="0"/>
              <a:t>However, as the number of assets increases, the relative weight on the variance goes to zero, while that on the covariance goes to 1.</a:t>
            </a:r>
          </a:p>
          <a:p>
            <a:r>
              <a:rPr lang="en-US" dirty="0" smtClean="0"/>
              <a:t>Hence we see that it is the covariance between the returns on the component assets that is important for the determination of the portfolio variance.</a:t>
            </a:r>
            <a:endParaRPr lang="en-US" dirty="0"/>
          </a:p>
        </p:txBody>
      </p:sp>
      <p:pic>
        <p:nvPicPr>
          <p:cNvPr id="15362" name="Picture 2" descr="http://webpage.pace.edu/pviswanath/notes/investments/gif/assetalloc68.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599" y="3295649"/>
            <a:ext cx="2971801" cy="613743"/>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ttp://webpage.pace.edu/pviswanath/notes/investments/gif/assetalloc7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287519"/>
            <a:ext cx="1524000" cy="4165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Object 4"/>
          <p:cNvGraphicFramePr>
            <a:graphicFrameLocks noChangeAspect="1"/>
          </p:cNvGraphicFramePr>
          <p:nvPr>
            <p:extLst>
              <p:ext uri="{D42A27DB-BD31-4B8C-83A1-F6EECF244321}">
                <p14:modId xmlns:p14="http://schemas.microsoft.com/office/powerpoint/2010/main" val="4112852637"/>
              </p:ext>
            </p:extLst>
          </p:nvPr>
        </p:nvGraphicFramePr>
        <p:xfrm>
          <a:off x="1447800" y="1524000"/>
          <a:ext cx="4191000" cy="438666"/>
        </p:xfrm>
        <a:graphic>
          <a:graphicData uri="http://schemas.openxmlformats.org/presentationml/2006/ole">
            <mc:AlternateContent xmlns:mc="http://schemas.openxmlformats.org/markup-compatibility/2006">
              <mc:Choice xmlns:v="urn:schemas-microsoft-com:vml" Requires="v">
                <p:oleObj spid="_x0000_s15402" name="Equation" r:id="rId6" imgW="2425700" imgH="254000" progId="Equation.3">
                  <p:embed/>
                </p:oleObj>
              </mc:Choice>
              <mc:Fallback>
                <p:oleObj name="Equation" r:id="rId6" imgW="2425700" imgH="254000" progId="Equation.3">
                  <p:embed/>
                  <p:pic>
                    <p:nvPicPr>
                      <p:cNvPr id="0"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1524000"/>
                        <a:ext cx="4191000" cy="438666"/>
                      </a:xfrm>
                      <a:prstGeom prst="rect">
                        <a:avLst/>
                      </a:prstGeom>
                      <a:noFill/>
                      <a:ln>
                        <a:noFill/>
                      </a:ln>
                      <a:effec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895495"/>
              </p:ext>
            </p:extLst>
          </p:nvPr>
        </p:nvGraphicFramePr>
        <p:xfrm>
          <a:off x="1142999" y="2209799"/>
          <a:ext cx="2687937" cy="419499"/>
        </p:xfrm>
        <a:graphic>
          <a:graphicData uri="http://schemas.openxmlformats.org/presentationml/2006/ole">
            <mc:AlternateContent xmlns:mc="http://schemas.openxmlformats.org/markup-compatibility/2006">
              <mc:Choice xmlns:v="urn:schemas-microsoft-com:vml" Requires="v">
                <p:oleObj spid="_x0000_s15403" name="Equation" r:id="rId8" imgW="1625600" imgH="254000" progId="Equation.3">
                  <p:embed/>
                </p:oleObj>
              </mc:Choice>
              <mc:Fallback>
                <p:oleObj name="Equation" r:id="rId8" imgW="1625600" imgH="2540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2999" y="2209799"/>
                        <a:ext cx="2687937" cy="419499"/>
                      </a:xfrm>
                      <a:prstGeom prst="rect">
                        <a:avLst/>
                      </a:prstGeom>
                      <a:noFill/>
                      <a:ln>
                        <a:noFill/>
                      </a:ln>
                      <a:effec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54656096"/>
              </p:ext>
            </p:extLst>
          </p:nvPr>
        </p:nvGraphicFramePr>
        <p:xfrm>
          <a:off x="2895600" y="2590800"/>
          <a:ext cx="3657599" cy="403781"/>
        </p:xfrm>
        <a:graphic>
          <a:graphicData uri="http://schemas.openxmlformats.org/presentationml/2006/ole">
            <mc:AlternateContent xmlns:mc="http://schemas.openxmlformats.org/markup-compatibility/2006">
              <mc:Choice xmlns:v="urn:schemas-microsoft-com:vml" Requires="v">
                <p:oleObj spid="_x0000_s15404" name="Equation" r:id="rId10" imgW="2184400" imgH="241300" progId="Equation.3">
                  <p:embed/>
                </p:oleObj>
              </mc:Choice>
              <mc:Fallback>
                <p:oleObj name="Equation" r:id="rId10" imgW="2184400" imgH="2413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2590800"/>
                        <a:ext cx="3657599" cy="40378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58429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Portfolio Risk</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228600" y="1524000"/>
            <a:ext cx="8763000" cy="4953000"/>
          </a:xfrm>
        </p:spPr>
        <p:txBody>
          <a:bodyPr>
            <a:normAutofit fontScale="77500" lnSpcReduction="20000"/>
          </a:bodyPr>
          <a:lstStyle/>
          <a:p>
            <a:r>
              <a:rPr lang="en-US" dirty="0" smtClean="0"/>
              <a:t>Suppose there is a single common source of risk in the economy.  </a:t>
            </a:r>
          </a:p>
          <a:p>
            <a:r>
              <a:rPr lang="en-US" dirty="0" smtClean="0"/>
              <a:t>All assets are exposed both to this single common source of risk and a separate idiosyncratic source of risk that is uncorrelated across assets.</a:t>
            </a:r>
          </a:p>
          <a:p>
            <a:r>
              <a:rPr lang="en-US" dirty="0" smtClean="0"/>
              <a:t>Then the insurance principle says that if we construct a portfolio of a very large number of these assets, the combined portfolio will only reflect the common risk.  The idiosyncratic risk will average out and tend to zero as the number of securities grows very large.</a:t>
            </a:r>
          </a:p>
          <a:p>
            <a:r>
              <a:rPr lang="en-US" dirty="0" smtClean="0"/>
              <a:t>Thus, if there are many home fire insurance policyholders and the risk of fire is uncorrelated across similarly sized homes, then if the number of policy holders is very large, the actual losses in the portfolio tends to the expected loss per home times the number of homes. </a:t>
            </a:r>
          </a:p>
          <a:p>
            <a:r>
              <a:rPr lang="en-US" dirty="0" smtClean="0"/>
              <a:t>This means that homeowners, by pooling their risk, can remove their exposure to risk completely.</a:t>
            </a:r>
          </a:p>
          <a:p>
            <a:r>
              <a:rPr lang="en-US" dirty="0" smtClean="0"/>
              <a:t>In practice, the risks are not completed uncorrelated across homes but a fair amount of risk reduction is possible.</a:t>
            </a:r>
          </a:p>
          <a:p>
            <a:r>
              <a:rPr lang="en-US" dirty="0" smtClean="0"/>
              <a:t>The next slide shows graphically how portfolio risk would be affected in these conditions.</a:t>
            </a:r>
            <a:endParaRPr lang="en-US" dirty="0"/>
          </a:p>
        </p:txBody>
      </p:sp>
    </p:spTree>
    <p:extLst>
      <p:ext uri="{BB962C8B-B14F-4D97-AF65-F5344CB8AC3E}">
        <p14:creationId xmlns:p14="http://schemas.microsoft.com/office/powerpoint/2010/main" val="364851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Diversification and Portfolio Risk</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pic>
        <p:nvPicPr>
          <p:cNvPr id="5" name="Content Placeholder 5" descr="7.1.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270000" y="1454150"/>
            <a:ext cx="6883400" cy="4718050"/>
          </a:xfrm>
        </p:spPr>
      </p:pic>
    </p:spTree>
    <p:extLst>
      <p:ext uri="{BB962C8B-B14F-4D97-AF65-F5344CB8AC3E}">
        <p14:creationId xmlns:p14="http://schemas.microsoft.com/office/powerpoint/2010/main" val="276093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Diversification and Portfolio Risk</a:t>
            </a:r>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pic>
        <p:nvPicPr>
          <p:cNvPr id="5" name="Content Placeholder 5" descr="7.2.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833438" y="1465263"/>
            <a:ext cx="7700962" cy="4660900"/>
          </a:xfrm>
        </p:spPr>
      </p:pic>
    </p:spTree>
    <p:extLst>
      <p:ext uri="{BB962C8B-B14F-4D97-AF65-F5344CB8AC3E}">
        <p14:creationId xmlns:p14="http://schemas.microsoft.com/office/powerpoint/2010/main" val="85231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Mathematics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4800" y="1447800"/>
            <a:ext cx="8503920" cy="2286000"/>
          </a:xfrm>
        </p:spPr>
        <p:txBody>
          <a:bodyPr>
            <a:normAutofit fontScale="92500" lnSpcReduction="10000"/>
          </a:bodyPr>
          <a:lstStyle/>
          <a:p>
            <a:r>
              <a:rPr lang="en-US" dirty="0" smtClean="0"/>
              <a:t>Of course, in practice, assets are not correlated in this simplistic way.  Let us look at how portfolio risk is affected when we put two arbitrarily correlated assets in a portfolio.  Let us call the two assets, a bond, D, and a stock (equity), E.</a:t>
            </a:r>
          </a:p>
          <a:p>
            <a:r>
              <a:rPr lang="en-US" dirty="0" smtClean="0"/>
              <a:t>Then, we can write out the following relationship:</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33273172"/>
              </p:ext>
            </p:extLst>
          </p:nvPr>
        </p:nvGraphicFramePr>
        <p:xfrm>
          <a:off x="609600" y="3823619"/>
          <a:ext cx="2743200" cy="2498052"/>
        </p:xfrm>
        <a:graphic>
          <a:graphicData uri="http://schemas.openxmlformats.org/presentationml/2006/ole">
            <mc:AlternateContent xmlns:mc="http://schemas.openxmlformats.org/markup-compatibility/2006">
              <mc:Choice xmlns:v="urn:schemas-microsoft-com:vml" Requires="v">
                <p:oleObj spid="_x0000_s1082" name="Equation" r:id="rId4" imgW="1552592" imgH="1409814" progId="Equation.DSMT4">
                  <p:embed/>
                </p:oleObj>
              </mc:Choice>
              <mc:Fallback>
                <p:oleObj name="Equation" r:id="rId4" imgW="1552592" imgH="1409814"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823619"/>
                        <a:ext cx="2743200" cy="2498052"/>
                      </a:xfrm>
                      <a:prstGeom prst="rect">
                        <a:avLst/>
                      </a:prstGeom>
                      <a:noFill/>
                      <a:ln>
                        <a:noFill/>
                      </a:ln>
                      <a:effec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97377475"/>
              </p:ext>
            </p:extLst>
          </p:nvPr>
        </p:nvGraphicFramePr>
        <p:xfrm>
          <a:off x="3657600" y="4572000"/>
          <a:ext cx="4648200" cy="685800"/>
        </p:xfrm>
        <a:graphic>
          <a:graphicData uri="http://schemas.openxmlformats.org/presentationml/2006/ole">
            <mc:AlternateContent xmlns:mc="http://schemas.openxmlformats.org/markup-compatibility/2006">
              <mc:Choice xmlns:v="urn:schemas-microsoft-com:vml" Requires="v">
                <p:oleObj spid="_x0000_s1083" name="Equation" r:id="rId6" imgW="1676400" imgH="228575" progId="Equation.DSMT4">
                  <p:embed/>
                </p:oleObj>
              </mc:Choice>
              <mc:Fallback>
                <p:oleObj name="Equation" r:id="rId6" imgW="1676400" imgH="228575"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572000"/>
                        <a:ext cx="4648200" cy="6858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5234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Mathematics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pic>
        <p:nvPicPr>
          <p:cNvPr id="5" name="Content Placeholder 5" descr="7.3.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048000" y="1676400"/>
            <a:ext cx="5842000" cy="4525963"/>
          </a:xfrm>
        </p:spPr>
      </p:pic>
      <p:sp>
        <p:nvSpPr>
          <p:cNvPr id="6" name="TextBox 5"/>
          <p:cNvSpPr txBox="1"/>
          <p:nvPr/>
        </p:nvSpPr>
        <p:spPr>
          <a:xfrm>
            <a:off x="514350" y="2209800"/>
            <a:ext cx="2152650" cy="2862322"/>
          </a:xfrm>
          <a:prstGeom prst="rect">
            <a:avLst/>
          </a:prstGeom>
          <a:noFill/>
        </p:spPr>
        <p:txBody>
          <a:bodyPr wrap="square" rtlCol="0">
            <a:spAutoFit/>
          </a:bodyPr>
          <a:lstStyle/>
          <a:p>
            <a:r>
              <a:rPr lang="en-US" dirty="0" smtClean="0"/>
              <a:t>The expected return on a portfolio consisting of several assets is simply a weighted average of the expected returns on the assets comprising the portfolio.</a:t>
            </a:r>
            <a:endParaRPr lang="en-US" dirty="0"/>
          </a:p>
        </p:txBody>
      </p:sp>
    </p:spTree>
    <p:extLst>
      <p:ext uri="{BB962C8B-B14F-4D97-AF65-F5344CB8AC3E}">
        <p14:creationId xmlns:p14="http://schemas.microsoft.com/office/powerpoint/2010/main" val="135846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Mathematics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295400"/>
            <a:ext cx="8503920" cy="1981200"/>
          </a:xfrm>
        </p:spPr>
        <p:txBody>
          <a:bodyPr>
            <a:normAutofit/>
          </a:bodyPr>
          <a:lstStyle/>
          <a:p>
            <a:r>
              <a:rPr lang="en-US" dirty="0" smtClean="0"/>
              <a:t>If we denote variance by </a:t>
            </a:r>
            <a:r>
              <a:rPr lang="en-US" dirty="0" smtClean="0">
                <a:latin typeface="Symbol" pitchFamily="18" charset="2"/>
              </a:rPr>
              <a:t>s</a:t>
            </a:r>
            <a:r>
              <a:rPr lang="en-US" baseline="30000" dirty="0" smtClean="0">
                <a:latin typeface="Symbol" pitchFamily="18" charset="2"/>
              </a:rPr>
              <a:t>2</a:t>
            </a:r>
            <a:r>
              <a:rPr lang="en-US" dirty="0" smtClean="0"/>
              <a:t>, then we have the relationship:</a:t>
            </a:r>
            <a:endParaRPr lang="en-US" dirty="0"/>
          </a:p>
        </p:txBody>
      </p:sp>
      <p:graphicFrame>
        <p:nvGraphicFramePr>
          <p:cNvPr id="11"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104" name="Equation" r:id="rId4" imgW="114120" imgH="215640" progId="Equation.3">
                  <p:embed/>
                </p:oleObj>
              </mc:Choice>
              <mc:Fallback>
                <p:oleObj name="Equation"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p:spPr>
                  </p:pic>
                </p:oleObj>
              </mc:Fallback>
            </mc:AlternateContent>
          </a:graphicData>
        </a:graphic>
      </p:graphicFrame>
      <p:graphicFrame>
        <p:nvGraphicFramePr>
          <p:cNvPr id="12" name="Object 19"/>
          <p:cNvGraphicFramePr>
            <a:graphicFrameLocks noChangeAspect="1"/>
          </p:cNvGraphicFramePr>
          <p:nvPr>
            <p:extLst>
              <p:ext uri="{D42A27DB-BD31-4B8C-83A1-F6EECF244321}">
                <p14:modId xmlns:p14="http://schemas.microsoft.com/office/powerpoint/2010/main" val="3073020318"/>
              </p:ext>
            </p:extLst>
          </p:nvPr>
        </p:nvGraphicFramePr>
        <p:xfrm>
          <a:off x="1143000" y="2362200"/>
          <a:ext cx="6324600" cy="661988"/>
        </p:xfrm>
        <a:graphic>
          <a:graphicData uri="http://schemas.openxmlformats.org/presentationml/2006/ole">
            <mc:AlternateContent xmlns:mc="http://schemas.openxmlformats.org/markup-compatibility/2006">
              <mc:Choice xmlns:v="urn:schemas-microsoft-com:vml" Requires="v">
                <p:oleObj spid="_x0000_s2105" name="Equation" r:id="rId6" imgW="2425680" imgH="253800" progId="Equation.3">
                  <p:embed/>
                </p:oleObj>
              </mc:Choice>
              <mc:Fallback>
                <p:oleObj name="Equation" r:id="rId6" imgW="2425680" imgH="253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362200"/>
                        <a:ext cx="6324600" cy="661988"/>
                      </a:xfrm>
                      <a:prstGeom prst="rect">
                        <a:avLst/>
                      </a:prstGeom>
                      <a:noFill/>
                      <a:ln>
                        <a:noFill/>
                      </a:ln>
                      <a:effectLst/>
                    </p:spPr>
                  </p:pic>
                </p:oleObj>
              </mc:Fallback>
            </mc:AlternateContent>
          </a:graphicData>
        </a:graphic>
      </p:graphicFrame>
      <p:sp>
        <p:nvSpPr>
          <p:cNvPr id="16" name="Content Placeholder 3"/>
          <p:cNvSpPr txBox="1">
            <a:spLocks/>
          </p:cNvSpPr>
          <p:nvPr/>
        </p:nvSpPr>
        <p:spPr>
          <a:xfrm>
            <a:off x="381000" y="3352800"/>
            <a:ext cx="8503920" cy="289560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a:lstStyle>
          <a:p>
            <a:r>
              <a:rPr lang="en-US" dirty="0" smtClean="0"/>
              <a:t>where </a:t>
            </a:r>
            <a:r>
              <a:rPr lang="en-US" dirty="0" err="1" smtClean="0"/>
              <a:t>Cov</a:t>
            </a:r>
            <a:r>
              <a:rPr lang="en-US" dirty="0" smtClean="0"/>
              <a:t>(</a:t>
            </a:r>
            <a:r>
              <a:rPr lang="en-US" dirty="0" err="1" smtClean="0"/>
              <a:t>r</a:t>
            </a:r>
            <a:r>
              <a:rPr lang="en-US" baseline="-25000" dirty="0" err="1" smtClean="0"/>
              <a:t>D</a:t>
            </a:r>
            <a:r>
              <a:rPr lang="en-US" dirty="0" smtClean="0"/>
              <a:t>, </a:t>
            </a:r>
            <a:r>
              <a:rPr lang="en-US" dirty="0" err="1" smtClean="0"/>
              <a:t>r</a:t>
            </a:r>
            <a:r>
              <a:rPr lang="en-US" baseline="-25000" dirty="0" err="1" smtClean="0"/>
              <a:t>E</a:t>
            </a:r>
            <a:r>
              <a:rPr lang="en-US" dirty="0" smtClean="0"/>
              <a:t>) represents the covariance between the returns on assets D and E.</a:t>
            </a:r>
          </a:p>
          <a:p>
            <a:r>
              <a:rPr lang="en-US" dirty="0" smtClean="0"/>
              <a:t>If we use </a:t>
            </a:r>
            <a:r>
              <a:rPr lang="en-US" sz="2800" dirty="0">
                <a:latin typeface="Symbol" pitchFamily="18" charset="2"/>
              </a:rPr>
              <a:t></a:t>
            </a:r>
            <a:r>
              <a:rPr lang="en-US" sz="2800" baseline="-25000" dirty="0" smtClean="0">
                <a:latin typeface="Abadi MT Condensed Extra Bold" pitchFamily="34" charset="0"/>
              </a:rPr>
              <a:t>DE </a:t>
            </a:r>
            <a:r>
              <a:rPr lang="en-US" dirty="0" smtClean="0"/>
              <a:t>to represent the correlation coefficient between the returns on the two assets, then</a:t>
            </a:r>
          </a:p>
          <a:p>
            <a:r>
              <a:rPr lang="en-US" sz="2800" dirty="0" err="1">
                <a:latin typeface="Times New Roman" pitchFamily="18" charset="0"/>
              </a:rPr>
              <a:t>Cov</a:t>
            </a:r>
            <a:r>
              <a:rPr lang="en-US" sz="2800" dirty="0">
                <a:latin typeface="Times New Roman" pitchFamily="18" charset="0"/>
              </a:rPr>
              <a:t>(</a:t>
            </a:r>
            <a:r>
              <a:rPr lang="en-US" sz="2800" dirty="0" err="1">
                <a:latin typeface="Times New Roman" pitchFamily="18" charset="0"/>
              </a:rPr>
              <a:t>r</a:t>
            </a:r>
            <a:r>
              <a:rPr lang="en-US" sz="2800" baseline="-25000" dirty="0" err="1">
                <a:latin typeface="Times New Roman" pitchFamily="18" charset="0"/>
              </a:rPr>
              <a:t>D,</a:t>
            </a:r>
            <a:r>
              <a:rPr lang="en-US" sz="2800" dirty="0" err="1">
                <a:latin typeface="Times New Roman" pitchFamily="18" charset="0"/>
              </a:rPr>
              <a:t>r</a:t>
            </a:r>
            <a:r>
              <a:rPr lang="en-US" sz="2800" baseline="-25000" dirty="0" err="1">
                <a:latin typeface="Times New Roman" pitchFamily="18" charset="0"/>
              </a:rPr>
              <a:t>E</a:t>
            </a:r>
            <a:r>
              <a:rPr lang="en-US" sz="2800" dirty="0">
                <a:latin typeface="Times New Roman" pitchFamily="18" charset="0"/>
              </a:rPr>
              <a:t>) = </a:t>
            </a:r>
            <a:r>
              <a:rPr lang="en-US" sz="2800" dirty="0">
                <a:latin typeface="Symbol" pitchFamily="18" charset="2"/>
              </a:rPr>
              <a:t></a:t>
            </a:r>
            <a:r>
              <a:rPr lang="en-US" sz="2800" baseline="-25000" dirty="0">
                <a:latin typeface="Abadi MT Condensed Extra Bold" pitchFamily="34" charset="0"/>
              </a:rPr>
              <a:t>DE</a:t>
            </a:r>
            <a:r>
              <a:rPr lang="en-US" sz="2800" dirty="0">
                <a:latin typeface="Symbol" pitchFamily="18" charset="2"/>
              </a:rPr>
              <a:t></a:t>
            </a:r>
            <a:r>
              <a:rPr lang="en-US" sz="2800" baseline="-25000" dirty="0">
                <a:latin typeface="Times New Roman" pitchFamily="18" charset="0"/>
              </a:rPr>
              <a:t>D</a:t>
            </a:r>
            <a:r>
              <a:rPr lang="en-US" sz="2800" dirty="0">
                <a:latin typeface="Symbol" pitchFamily="18" charset="2"/>
              </a:rPr>
              <a:t></a:t>
            </a:r>
            <a:r>
              <a:rPr lang="en-US" sz="2800" baseline="-25000" dirty="0" smtClean="0">
                <a:latin typeface="Times New Roman" pitchFamily="18" charset="0"/>
              </a:rPr>
              <a:t>E</a:t>
            </a:r>
          </a:p>
          <a:p>
            <a:r>
              <a:rPr lang="en-US" sz="2800" dirty="0" smtClean="0"/>
              <a:t>The formula for portfolio variance can be written either with covariance or with correlation.</a:t>
            </a:r>
            <a:endParaRPr lang="en-US" sz="2800" dirty="0"/>
          </a:p>
          <a:p>
            <a:endParaRPr lang="en-US" sz="2800" b="1" baseline="-25000" dirty="0">
              <a:latin typeface="Times New Roman" pitchFamily="18" charset="0"/>
            </a:endParaRPr>
          </a:p>
          <a:p>
            <a:endParaRPr lang="en-US" dirty="0"/>
          </a:p>
        </p:txBody>
      </p:sp>
    </p:spTree>
    <p:extLst>
      <p:ext uri="{BB962C8B-B14F-4D97-AF65-F5344CB8AC3E}">
        <p14:creationId xmlns:p14="http://schemas.microsoft.com/office/powerpoint/2010/main" val="325267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Mathematics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295400"/>
            <a:ext cx="8503920" cy="4648200"/>
          </a:xfrm>
        </p:spPr>
        <p:txBody>
          <a:bodyPr>
            <a:normAutofit lnSpcReduction="10000"/>
          </a:bodyPr>
          <a:lstStyle/>
          <a:p>
            <a:r>
              <a:rPr lang="en-US" dirty="0" smtClean="0"/>
              <a:t>The correlation coefficient can take values between +1 and -1.</a:t>
            </a:r>
          </a:p>
          <a:p>
            <a:r>
              <a:rPr lang="en-US" dirty="0"/>
              <a:t>If </a:t>
            </a:r>
            <a:r>
              <a:rPr lang="en-US" sz="2400" dirty="0">
                <a:latin typeface="Symbol" pitchFamily="18" charset="2"/>
              </a:rPr>
              <a:t></a:t>
            </a:r>
            <a:r>
              <a:rPr lang="en-US" sz="2400" baseline="-25000" dirty="0">
                <a:latin typeface="Abadi MT Condensed Extra Bold" pitchFamily="34" charset="0"/>
              </a:rPr>
              <a:t>DE</a:t>
            </a:r>
            <a:r>
              <a:rPr lang="en-US" dirty="0"/>
              <a:t> = +1, there is no diversification and the portfolio </a:t>
            </a:r>
            <a:r>
              <a:rPr lang="en-US" dirty="0" smtClean="0"/>
              <a:t>standard deviation </a:t>
            </a:r>
            <a:r>
              <a:rPr lang="en-US" dirty="0"/>
              <a:t>equals </a:t>
            </a:r>
            <a:r>
              <a:rPr lang="en-US" dirty="0" err="1" smtClean="0"/>
              <a:t>w</a:t>
            </a:r>
            <a:r>
              <a:rPr lang="en-US" baseline="-25000" dirty="0" err="1" smtClean="0"/>
              <a:t>D</a:t>
            </a:r>
            <a:r>
              <a:rPr lang="en-US" dirty="0" err="1" smtClean="0">
                <a:latin typeface="Symbol" pitchFamily="18" charset="2"/>
              </a:rPr>
              <a:t>s</a:t>
            </a:r>
            <a:r>
              <a:rPr lang="en-US" baseline="-25000" dirty="0" err="1" smtClean="0"/>
              <a:t>D</a:t>
            </a:r>
            <a:r>
              <a:rPr lang="en-US" dirty="0" smtClean="0"/>
              <a:t> </a:t>
            </a:r>
            <a:r>
              <a:rPr lang="en-US" dirty="0"/>
              <a:t>+ </a:t>
            </a:r>
            <a:r>
              <a:rPr lang="en-US" dirty="0" err="1" smtClean="0"/>
              <a:t>w</a:t>
            </a:r>
            <a:r>
              <a:rPr lang="en-US" baseline="-25000" dirty="0" err="1" smtClean="0"/>
              <a:t>E</a:t>
            </a:r>
            <a:r>
              <a:rPr lang="en-US" dirty="0" err="1" smtClean="0">
                <a:latin typeface="Symbol" pitchFamily="18" charset="2"/>
              </a:rPr>
              <a:t>s</a:t>
            </a:r>
            <a:r>
              <a:rPr lang="en-US" baseline="-25000" dirty="0" err="1" smtClean="0"/>
              <a:t>E</a:t>
            </a:r>
            <a:r>
              <a:rPr lang="en-US" dirty="0" smtClean="0"/>
              <a:t>, i.e. a linear combination of the standard deviations of the two assets.</a:t>
            </a:r>
            <a:endParaRPr lang="en-US" dirty="0"/>
          </a:p>
          <a:p>
            <a:r>
              <a:rPr lang="en-US" dirty="0" smtClean="0"/>
              <a:t>If </a:t>
            </a:r>
            <a:r>
              <a:rPr lang="en-US" sz="2400" dirty="0">
                <a:latin typeface="Symbol" pitchFamily="18" charset="2"/>
              </a:rPr>
              <a:t></a:t>
            </a:r>
            <a:r>
              <a:rPr lang="en-US" sz="2400" baseline="-25000" dirty="0" smtClean="0">
                <a:latin typeface="Abadi MT Condensed Extra Bold" pitchFamily="34" charset="0"/>
              </a:rPr>
              <a:t>DE</a:t>
            </a:r>
            <a:r>
              <a:rPr lang="en-US" dirty="0" smtClean="0"/>
              <a:t>= -1, the portfolio variance equals (</a:t>
            </a:r>
            <a:r>
              <a:rPr lang="en-US" dirty="0" err="1" smtClean="0"/>
              <a:t>w</a:t>
            </a:r>
            <a:r>
              <a:rPr lang="en-US" baseline="-25000" dirty="0" err="1" smtClean="0"/>
              <a:t>D</a:t>
            </a:r>
            <a:r>
              <a:rPr lang="en-US" dirty="0" err="1" smtClean="0">
                <a:latin typeface="Symbol" pitchFamily="18" charset="2"/>
              </a:rPr>
              <a:t>s</a:t>
            </a:r>
            <a:r>
              <a:rPr lang="en-US" baseline="-25000" dirty="0" err="1" smtClean="0"/>
              <a:t>D</a:t>
            </a:r>
            <a:r>
              <a:rPr lang="en-US" dirty="0" smtClean="0"/>
              <a:t> – </a:t>
            </a:r>
            <a:r>
              <a:rPr lang="en-US" dirty="0" err="1" smtClean="0"/>
              <a:t>w</a:t>
            </a:r>
            <a:r>
              <a:rPr lang="en-US" baseline="-25000" dirty="0" err="1" smtClean="0"/>
              <a:t>E</a:t>
            </a:r>
            <a:r>
              <a:rPr lang="en-US" dirty="0" err="1">
                <a:latin typeface="Symbol" pitchFamily="18" charset="2"/>
              </a:rPr>
              <a:t>s</a:t>
            </a:r>
            <a:r>
              <a:rPr lang="en-US" baseline="-25000" dirty="0" err="1" smtClean="0"/>
              <a:t>E</a:t>
            </a:r>
            <a:r>
              <a:rPr lang="en-US" dirty="0" smtClean="0"/>
              <a:t>)</a:t>
            </a:r>
            <a:r>
              <a:rPr lang="en-US" baseline="30000" dirty="0" smtClean="0"/>
              <a:t>2</a:t>
            </a:r>
            <a:r>
              <a:rPr lang="en-US" dirty="0" smtClean="0"/>
              <a:t>.  In this case, we can construct a risk-free combination of D and E.</a:t>
            </a:r>
          </a:p>
          <a:p>
            <a:r>
              <a:rPr lang="en-US" dirty="0" smtClean="0"/>
              <a:t>Setting this equal to zero and solving for </a:t>
            </a:r>
            <a:r>
              <a:rPr lang="en-US" dirty="0" err="1" smtClean="0"/>
              <a:t>w</a:t>
            </a:r>
            <a:r>
              <a:rPr lang="en-US" baseline="-25000" dirty="0" err="1" smtClean="0"/>
              <a:t>D</a:t>
            </a:r>
            <a:r>
              <a:rPr lang="en-US" dirty="0" smtClean="0"/>
              <a:t> and </a:t>
            </a:r>
            <a:r>
              <a:rPr lang="en-US" dirty="0" err="1" smtClean="0"/>
              <a:t>w</a:t>
            </a:r>
            <a:r>
              <a:rPr lang="en-US" baseline="-25000" dirty="0" err="1" smtClean="0"/>
              <a:t>E</a:t>
            </a:r>
            <a:r>
              <a:rPr lang="en-US" dirty="0" smtClean="0"/>
              <a:t>, we find </a:t>
            </a:r>
          </a:p>
          <a:p>
            <a:endParaRPr lang="en-US" dirty="0"/>
          </a:p>
          <a:p>
            <a:endParaRPr lang="en-US"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3080868628"/>
              </p:ext>
            </p:extLst>
          </p:nvPr>
        </p:nvGraphicFramePr>
        <p:xfrm>
          <a:off x="2590800" y="5486400"/>
          <a:ext cx="3429000" cy="1040946"/>
        </p:xfrm>
        <a:graphic>
          <a:graphicData uri="http://schemas.openxmlformats.org/presentationml/2006/ole">
            <mc:AlternateContent xmlns:mc="http://schemas.openxmlformats.org/markup-compatibility/2006">
              <mc:Choice xmlns:v="urn:schemas-microsoft-com:vml" Requires="v">
                <p:oleObj spid="_x0000_s3099" name="Equation" r:id="rId4" imgW="1422400" imgH="431800" progId="Equation.3">
                  <p:embed/>
                </p:oleObj>
              </mc:Choice>
              <mc:Fallback>
                <p:oleObj name="Equation" r:id="rId4" imgW="1422400" imgH="431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486400"/>
                        <a:ext cx="3429000" cy="104094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85402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1626</Words>
  <Application>Microsoft Office PowerPoint</Application>
  <PresentationFormat>On-screen Show (4:3)</PresentationFormat>
  <Paragraphs>202</Paragraphs>
  <Slides>25</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Abadi MT Condensed Extra Bold</vt:lpstr>
      <vt:lpstr>Arial</vt:lpstr>
      <vt:lpstr>Calibri</vt:lpstr>
      <vt:lpstr>Cambria Math</vt:lpstr>
      <vt:lpstr>Georgia</vt:lpstr>
      <vt:lpstr>Symbol</vt:lpstr>
      <vt:lpstr>Times New Roman</vt:lpstr>
      <vt:lpstr>Wingdings</vt:lpstr>
      <vt:lpstr>Wingdings 2</vt:lpstr>
      <vt:lpstr>Process diagram</vt:lpstr>
      <vt:lpstr>Equation</vt:lpstr>
      <vt:lpstr>Optimal Risky Portfolios</vt:lpstr>
      <vt:lpstr>Learning Goals</vt:lpstr>
      <vt:lpstr>Diversification and Portfolio Risk</vt:lpstr>
      <vt:lpstr>Diversification and Portfolio Risk</vt:lpstr>
      <vt:lpstr>Diversification and Portfolio Risk</vt:lpstr>
      <vt:lpstr>Portfolio Mathematics</vt:lpstr>
      <vt:lpstr>Portfolio Mathematics</vt:lpstr>
      <vt:lpstr>Portfolio Mathematics</vt:lpstr>
      <vt:lpstr>Portfolio Mathematics</vt:lpstr>
      <vt:lpstr>Portfolio Mathematics</vt:lpstr>
      <vt:lpstr>Investment Opportunity Sets: Risky Assets</vt:lpstr>
      <vt:lpstr>Optimal Portfolio: Two Risky Assets</vt:lpstr>
      <vt:lpstr>Optimal Portfolio Selection</vt:lpstr>
      <vt:lpstr>Optimal Portfolio Selection</vt:lpstr>
      <vt:lpstr>Optimal Portfolio Selection</vt:lpstr>
      <vt:lpstr>Optimal Portfolio Selection</vt:lpstr>
      <vt:lpstr>Optimal Portfolio Selection</vt:lpstr>
      <vt:lpstr>Numerical Example</vt:lpstr>
      <vt:lpstr>Solution</vt:lpstr>
      <vt:lpstr>Solution (Contd.)</vt:lpstr>
      <vt:lpstr>Optimal Portfolio Selection</vt:lpstr>
      <vt:lpstr>Markowitz Portfolio Selection</vt:lpstr>
      <vt:lpstr>Markowitz Portfolio Selection</vt:lpstr>
      <vt:lpstr>Markowitz Portfolio Selection</vt:lpstr>
      <vt:lpstr>More on Diversification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2013-12-04T21:17:35Z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