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7" r:id="rId17"/>
    <p:sldId id="278" r:id="rId18"/>
    <p:sldId id="279" r:id="rId19"/>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660"/>
  </p:normalViewPr>
  <p:slideViewPr>
    <p:cSldViewPr>
      <p:cViewPr varScale="1">
        <p:scale>
          <a:sx n="108" d="100"/>
          <a:sy n="108" d="100"/>
        </p:scale>
        <p:origin x="18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12/4/2013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12/4/2013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extLst>
      <p:ext uri="{BB962C8B-B14F-4D97-AF65-F5344CB8AC3E}">
        <p14:creationId xmlns:p14="http://schemas.microsoft.com/office/powerpoint/2010/main" val="3259892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1844377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11</a:t>
            </a:fld>
            <a:endParaRPr lang="en-US" dirty="0"/>
          </a:p>
        </p:txBody>
      </p:sp>
    </p:spTree>
    <p:extLst>
      <p:ext uri="{BB962C8B-B14F-4D97-AF65-F5344CB8AC3E}">
        <p14:creationId xmlns:p14="http://schemas.microsoft.com/office/powerpoint/2010/main" val="2249757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12</a:t>
            </a:fld>
            <a:endParaRPr lang="en-US" dirty="0"/>
          </a:p>
        </p:txBody>
      </p:sp>
    </p:spTree>
    <p:extLst>
      <p:ext uri="{BB962C8B-B14F-4D97-AF65-F5344CB8AC3E}">
        <p14:creationId xmlns:p14="http://schemas.microsoft.com/office/powerpoint/2010/main" val="379576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13</a:t>
            </a:fld>
            <a:endParaRPr lang="en-US" dirty="0"/>
          </a:p>
        </p:txBody>
      </p:sp>
    </p:spTree>
    <p:extLst>
      <p:ext uri="{BB962C8B-B14F-4D97-AF65-F5344CB8AC3E}">
        <p14:creationId xmlns:p14="http://schemas.microsoft.com/office/powerpoint/2010/main" val="4292784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14</a:t>
            </a:fld>
            <a:endParaRPr lang="en-US" dirty="0"/>
          </a:p>
        </p:txBody>
      </p:sp>
    </p:spTree>
    <p:extLst>
      <p:ext uri="{BB962C8B-B14F-4D97-AF65-F5344CB8AC3E}">
        <p14:creationId xmlns:p14="http://schemas.microsoft.com/office/powerpoint/2010/main" val="567805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15</a:t>
            </a:fld>
            <a:endParaRPr lang="en-US" dirty="0"/>
          </a:p>
        </p:txBody>
      </p:sp>
    </p:spTree>
    <p:extLst>
      <p:ext uri="{BB962C8B-B14F-4D97-AF65-F5344CB8AC3E}">
        <p14:creationId xmlns:p14="http://schemas.microsoft.com/office/powerpoint/2010/main" val="3218328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16</a:t>
            </a:fld>
            <a:endParaRPr lang="en-US" dirty="0"/>
          </a:p>
        </p:txBody>
      </p:sp>
    </p:spTree>
    <p:extLst>
      <p:ext uri="{BB962C8B-B14F-4D97-AF65-F5344CB8AC3E}">
        <p14:creationId xmlns:p14="http://schemas.microsoft.com/office/powerpoint/2010/main" val="2249757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17</a:t>
            </a:fld>
            <a:endParaRPr lang="en-US" dirty="0"/>
          </a:p>
        </p:txBody>
      </p:sp>
    </p:spTree>
    <p:extLst>
      <p:ext uri="{BB962C8B-B14F-4D97-AF65-F5344CB8AC3E}">
        <p14:creationId xmlns:p14="http://schemas.microsoft.com/office/powerpoint/2010/main" val="1055159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extLst>
      <p:ext uri="{BB962C8B-B14F-4D97-AF65-F5344CB8AC3E}">
        <p14:creationId xmlns:p14="http://schemas.microsoft.com/office/powerpoint/2010/main" val="1080968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23100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extLst>
      <p:ext uri="{BB962C8B-B14F-4D97-AF65-F5344CB8AC3E}">
        <p14:creationId xmlns:p14="http://schemas.microsoft.com/office/powerpoint/2010/main" val="2958825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2670000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1543871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1270139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extLst>
      <p:ext uri="{BB962C8B-B14F-4D97-AF65-F5344CB8AC3E}">
        <p14:creationId xmlns:p14="http://schemas.microsoft.com/office/powerpoint/2010/main" val="4013689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862729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32110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1.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6.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4.wmf"/><Relationship Id="rId10" Type="http://schemas.openxmlformats.org/officeDocument/2006/relationships/image" Target="../media/image11.png"/><Relationship Id="rId4" Type="http://schemas.openxmlformats.org/officeDocument/2006/relationships/oleObject" Target="../embeddings/oleObject4.bin"/><Relationship Id="rId9" Type="http://schemas.openxmlformats.org/officeDocument/2006/relationships/image" Target="../media/image6.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077200" cy="1143000"/>
          </a:xfrm>
          <a:noFill/>
          <a:ln/>
        </p:spPr>
        <p:txBody>
          <a:bodyPr lIns="90487" tIns="44450" rIns="90487" bIns="44450">
            <a:normAutofit fontScale="90000"/>
          </a:bodyPr>
          <a:lstStyle/>
          <a:p>
            <a:r>
              <a:rPr lang="en-US" dirty="0" smtClean="0"/>
              <a:t>Risk Aversion and Capital Allocation to Risky Assets</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sz="3200" dirty="0"/>
              <a:t>The Opportunity Set with Differential Borrowing and Lending Rates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pic>
        <p:nvPicPr>
          <p:cNvPr id="5" name="Content Placeholder 5" descr="6.5.bmp"/>
          <p:cNvPicPr>
            <a:picLocks noGrp="1" noChangeAspect="1"/>
          </p:cNvPicPr>
          <p:nvPr>
            <p:ph sz="quarter" idx="13"/>
          </p:nvPr>
        </p:nvPicPr>
        <p:blipFill>
          <a:blip r:embed="rId3">
            <a:extLst>
              <a:ext uri="{28A0092B-C50C-407E-A947-70E740481C1C}">
                <a14:useLocalDpi xmlns:a14="http://schemas.microsoft.com/office/drawing/2010/main" val="0"/>
              </a:ext>
            </a:extLst>
          </a:blip>
          <a:srcRect/>
          <a:stretch>
            <a:fillRect/>
          </a:stretch>
        </p:blipFill>
        <p:spPr>
          <a:xfrm>
            <a:off x="457200" y="1524000"/>
            <a:ext cx="5943600" cy="4816708"/>
          </a:xfrm>
        </p:spPr>
      </p:pic>
      <p:sp>
        <p:nvSpPr>
          <p:cNvPr id="4" name="TextBox 3"/>
          <p:cNvSpPr txBox="1"/>
          <p:nvPr/>
        </p:nvSpPr>
        <p:spPr>
          <a:xfrm>
            <a:off x="6705600" y="1981200"/>
            <a:ext cx="1905000" cy="2308324"/>
          </a:xfrm>
          <a:prstGeom prst="rect">
            <a:avLst/>
          </a:prstGeom>
          <a:noFill/>
        </p:spPr>
        <p:txBody>
          <a:bodyPr wrap="square" rtlCol="0">
            <a:spAutoFit/>
          </a:bodyPr>
          <a:lstStyle/>
          <a:p>
            <a:r>
              <a:rPr lang="en-US" dirty="0" smtClean="0"/>
              <a:t>If borrowing rates were higher than lending rates, as if often the case, the CAL is no longer a straight line.</a:t>
            </a:r>
            <a:endParaRPr lang="en-US" dirty="0"/>
          </a:p>
        </p:txBody>
      </p:sp>
    </p:spTree>
    <p:extLst>
      <p:ext uri="{BB962C8B-B14F-4D97-AF65-F5344CB8AC3E}">
        <p14:creationId xmlns:p14="http://schemas.microsoft.com/office/powerpoint/2010/main" val="259248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itle 1"/>
          <p:cNvSpPr>
            <a:spLocks noGrp="1"/>
          </p:cNvSpPr>
          <p:nvPr>
            <p:ph type="title"/>
          </p:nvPr>
        </p:nvSpPr>
        <p:spPr/>
        <p:txBody>
          <a:bodyPr lIns="90488" tIns="44450" rIns="90488" bIns="44450" anchorCtr="1"/>
          <a:lstStyle/>
          <a:p>
            <a:pPr eaLnBrk="1" hangingPunct="1"/>
            <a:r>
              <a:rPr lang="en-US" sz="3800" dirty="0" smtClean="0"/>
              <a:t>Risk Tolerance and Asset Allocation</a:t>
            </a:r>
          </a:p>
        </p:txBody>
      </p:sp>
      <p:sp>
        <p:nvSpPr>
          <p:cNvPr id="7174" name="Content Placeholder 2"/>
          <p:cNvSpPr>
            <a:spLocks noGrp="1"/>
          </p:cNvSpPr>
          <p:nvPr>
            <p:ph sz="quarter" idx="13"/>
          </p:nvPr>
        </p:nvSpPr>
        <p:spPr/>
        <p:txBody>
          <a:bodyPr lIns="90488" tIns="44450" rIns="90488" bIns="44450"/>
          <a:lstStyle/>
          <a:p>
            <a:pPr eaLnBrk="1" hangingPunct="1"/>
            <a:r>
              <a:rPr lang="en-US" sz="3000" dirty="0" smtClean="0"/>
              <a:t>The investor must choose one optimal portfolio, </a:t>
            </a:r>
            <a:r>
              <a:rPr lang="en-US" sz="3000" i="1" dirty="0" smtClean="0"/>
              <a:t>C,</a:t>
            </a:r>
            <a:r>
              <a:rPr lang="en-US" sz="3000" dirty="0" smtClean="0"/>
              <a:t> from the set of feasible choices, for different values of y:</a:t>
            </a:r>
          </a:p>
          <a:p>
            <a:pPr lvl="1" eaLnBrk="1" hangingPunct="1"/>
            <a:r>
              <a:rPr lang="en-US" sz="3000" dirty="0" smtClean="0"/>
              <a:t>Expected return of the complete portfolio:</a:t>
            </a:r>
          </a:p>
          <a:p>
            <a:pPr lvl="1" eaLnBrk="1" hangingPunct="1"/>
            <a:r>
              <a:rPr lang="en-US" sz="3000" dirty="0" smtClean="0"/>
              <a:t>Variance:</a:t>
            </a:r>
          </a:p>
        </p:txBody>
      </p:sp>
      <p:graphicFrame>
        <p:nvGraphicFramePr>
          <p:cNvPr id="8194" name="Object 2"/>
          <p:cNvGraphicFramePr>
            <a:graphicFrameLocks noChangeAspect="1"/>
          </p:cNvGraphicFramePr>
          <p:nvPr/>
        </p:nvGraphicFramePr>
        <p:xfrm>
          <a:off x="4114800" y="3328988"/>
          <a:ext cx="914400" cy="198437"/>
        </p:xfrm>
        <a:graphic>
          <a:graphicData uri="http://schemas.openxmlformats.org/presentationml/2006/ole">
            <mc:AlternateContent xmlns:mc="http://schemas.openxmlformats.org/markup-compatibility/2006">
              <mc:Choice xmlns:v="urn:schemas-microsoft-com:vml" Requires="v">
                <p:oleObj spid="_x0000_s3128" name="Equation" r:id="rId4" imgW="914400" imgH="198720" progId="Equation.DSMT4">
                  <p:embed/>
                </p:oleObj>
              </mc:Choice>
              <mc:Fallback>
                <p:oleObj name="Equation" r:id="rId4" imgW="914400" imgH="1987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8988"/>
                        <a:ext cx="914400" cy="198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3"/>
          <p:cNvGraphicFramePr>
            <a:graphicFrameLocks noChangeAspect="1"/>
          </p:cNvGraphicFramePr>
          <p:nvPr>
            <p:extLst>
              <p:ext uri="{D42A27DB-BD31-4B8C-83A1-F6EECF244321}">
                <p14:modId xmlns:p14="http://schemas.microsoft.com/office/powerpoint/2010/main" val="781758465"/>
              </p:ext>
            </p:extLst>
          </p:nvPr>
        </p:nvGraphicFramePr>
        <p:xfrm>
          <a:off x="2057400" y="4114800"/>
          <a:ext cx="4191000" cy="725487"/>
        </p:xfrm>
        <a:graphic>
          <a:graphicData uri="http://schemas.openxmlformats.org/presentationml/2006/ole">
            <mc:AlternateContent xmlns:mc="http://schemas.openxmlformats.org/markup-compatibility/2006">
              <mc:Choice xmlns:v="urn:schemas-microsoft-com:vml" Requires="v">
                <p:oleObj spid="_x0000_s3129" name="Equation" r:id="rId6" imgW="1612800" imgH="279360" progId="Equation.DSMT4">
                  <p:embed/>
                </p:oleObj>
              </mc:Choice>
              <mc:Fallback>
                <p:oleObj name="Equation" r:id="rId6" imgW="1612800" imgH="2793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4114800"/>
                        <a:ext cx="4191000" cy="72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4"/>
          <p:cNvGraphicFramePr>
            <a:graphicFrameLocks noChangeAspect="1"/>
          </p:cNvGraphicFramePr>
          <p:nvPr>
            <p:extLst>
              <p:ext uri="{D42A27DB-BD31-4B8C-83A1-F6EECF244321}">
                <p14:modId xmlns:p14="http://schemas.microsoft.com/office/powerpoint/2010/main" val="3637192442"/>
              </p:ext>
            </p:extLst>
          </p:nvPr>
        </p:nvGraphicFramePr>
        <p:xfrm>
          <a:off x="3276600" y="5029200"/>
          <a:ext cx="2057400" cy="738187"/>
        </p:xfrm>
        <a:graphic>
          <a:graphicData uri="http://schemas.openxmlformats.org/presentationml/2006/ole">
            <mc:AlternateContent xmlns:mc="http://schemas.openxmlformats.org/markup-compatibility/2006">
              <mc:Choice xmlns:v="urn:schemas-microsoft-com:vml" Requires="v">
                <p:oleObj spid="_x0000_s3130" name="Equation" r:id="rId8" imgW="672840" imgH="241200" progId="Equation.DSMT4">
                  <p:embed/>
                </p:oleObj>
              </mc:Choice>
              <mc:Fallback>
                <p:oleObj name="Equation" r:id="rId8" imgW="67284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6600" y="5029200"/>
                        <a:ext cx="2057400" cy="738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255956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idx="4294967295"/>
          </p:nvPr>
        </p:nvSpPr>
        <p:spPr>
          <a:xfrm>
            <a:off x="304800" y="228600"/>
            <a:ext cx="8229600" cy="1143000"/>
          </a:xfrm>
        </p:spPr>
        <p:txBody>
          <a:bodyPr lIns="90488" tIns="44450" rIns="90488" bIns="44450" anchorCtr="1"/>
          <a:lstStyle/>
          <a:p>
            <a:pPr eaLnBrk="1" hangingPunct="1">
              <a:lnSpc>
                <a:spcPct val="90000"/>
              </a:lnSpc>
            </a:pPr>
            <a:r>
              <a:rPr lang="en-US" sz="2600" dirty="0" smtClean="0"/>
              <a:t>Utility Levels for Various Positions in Risky Assets (y) for an Investor with Risk Aversion A = 4</a:t>
            </a:r>
          </a:p>
        </p:txBody>
      </p:sp>
      <p:pic>
        <p:nvPicPr>
          <p:cNvPr id="27651" name="Content Placeholder 5" descr="t6.4.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52400" y="1371600"/>
            <a:ext cx="8839200" cy="4360861"/>
          </a:xfrm>
        </p:spPr>
      </p:pic>
      <p:sp>
        <p:nvSpPr>
          <p:cNvPr id="2" name="TextBox 1"/>
          <p:cNvSpPr txBox="1"/>
          <p:nvPr/>
        </p:nvSpPr>
        <p:spPr>
          <a:xfrm>
            <a:off x="533400" y="5715000"/>
            <a:ext cx="8305799" cy="769441"/>
          </a:xfrm>
          <a:prstGeom prst="rect">
            <a:avLst/>
          </a:prstGeom>
          <a:noFill/>
        </p:spPr>
        <p:txBody>
          <a:bodyPr wrap="square" rtlCol="0">
            <a:spAutoFit/>
          </a:bodyPr>
          <a:lstStyle/>
          <a:p>
            <a:r>
              <a:rPr lang="en-US" sz="2200" dirty="0" smtClean="0"/>
              <a:t>Note that there is an optimal value of y, which can be seen graphically in the next slide.</a:t>
            </a:r>
            <a:endParaRPr lang="en-US" sz="2200" dirty="0"/>
          </a:p>
        </p:txBody>
      </p:sp>
    </p:spTree>
    <p:extLst>
      <p:ext uri="{BB962C8B-B14F-4D97-AF65-F5344CB8AC3E}">
        <p14:creationId xmlns:p14="http://schemas.microsoft.com/office/powerpoint/2010/main" val="535367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idx="4294967295"/>
          </p:nvPr>
        </p:nvSpPr>
        <p:spPr>
          <a:xfrm>
            <a:off x="304800" y="381000"/>
            <a:ext cx="8534400" cy="758952"/>
          </a:xfrm>
        </p:spPr>
        <p:txBody>
          <a:bodyPr lIns="90488" tIns="44450" rIns="90488" bIns="44450" anchorCtr="1">
            <a:normAutofit fontScale="90000"/>
          </a:bodyPr>
          <a:lstStyle/>
          <a:p>
            <a:pPr eaLnBrk="1" hangingPunct="1"/>
            <a:r>
              <a:rPr lang="en-US" sz="3400" dirty="0" smtClean="0"/>
              <a:t>Utility as a Function of Allocation to the Risky Asset, y</a:t>
            </a:r>
          </a:p>
        </p:txBody>
      </p:sp>
      <p:pic>
        <p:nvPicPr>
          <p:cNvPr id="28675" name="Picture 4"/>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371600" y="1828836"/>
            <a:ext cx="6324600" cy="4118309"/>
          </a:xfrm>
          <a:noFill/>
        </p:spPr>
      </p:pic>
    </p:spTree>
    <p:extLst>
      <p:ext uri="{BB962C8B-B14F-4D97-AF65-F5344CB8AC3E}">
        <p14:creationId xmlns:p14="http://schemas.microsoft.com/office/powerpoint/2010/main" val="420263919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idx="4294967295"/>
          </p:nvPr>
        </p:nvSpPr>
        <p:spPr>
          <a:xfrm>
            <a:off x="304800" y="381000"/>
            <a:ext cx="8534400" cy="758952"/>
          </a:xfrm>
        </p:spPr>
        <p:txBody>
          <a:bodyPr lIns="90488" tIns="44450" rIns="90488" bIns="44450" anchorCtr="1">
            <a:normAutofit fontScale="90000"/>
          </a:bodyPr>
          <a:lstStyle/>
          <a:p>
            <a:pPr eaLnBrk="1" hangingPunct="1"/>
            <a:r>
              <a:rPr lang="en-US" sz="3400" dirty="0" smtClean="0"/>
              <a:t>Indifference Curves for </a:t>
            </a:r>
            <a:br>
              <a:rPr lang="en-US" sz="3400" dirty="0" smtClean="0"/>
            </a:br>
            <a:r>
              <a:rPr lang="en-US" sz="3400" dirty="0" smtClean="0"/>
              <a:t>U = .05 and U = .09 with A = 2 and A = 4 </a:t>
            </a:r>
          </a:p>
        </p:txBody>
      </p:sp>
      <p:pic>
        <p:nvPicPr>
          <p:cNvPr id="30723" name="Content Placeholder 5" descr="6.7.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581400" y="1562100"/>
            <a:ext cx="4819650" cy="4525963"/>
          </a:xfrm>
        </p:spPr>
      </p:pic>
      <p:sp>
        <p:nvSpPr>
          <p:cNvPr id="2" name="TextBox 1"/>
          <p:cNvSpPr txBox="1"/>
          <p:nvPr/>
        </p:nvSpPr>
        <p:spPr>
          <a:xfrm>
            <a:off x="762000" y="1600200"/>
            <a:ext cx="2590800" cy="4524315"/>
          </a:xfrm>
          <a:prstGeom prst="rect">
            <a:avLst/>
          </a:prstGeom>
          <a:noFill/>
        </p:spPr>
        <p:txBody>
          <a:bodyPr wrap="square" rtlCol="0">
            <a:spAutoFit/>
          </a:bodyPr>
          <a:lstStyle/>
          <a:p>
            <a:r>
              <a:rPr lang="en-US" dirty="0" smtClean="0"/>
              <a:t>We can also examine the optimal portfolio in the (E(r), </a:t>
            </a:r>
            <a:r>
              <a:rPr lang="en-US" dirty="0" smtClean="0">
                <a:latin typeface="Symbol" pitchFamily="18" charset="2"/>
              </a:rPr>
              <a:t>s)</a:t>
            </a:r>
            <a:r>
              <a:rPr lang="en-US" dirty="0" smtClean="0"/>
              <a:t> plane.</a:t>
            </a:r>
          </a:p>
          <a:p>
            <a:r>
              <a:rPr lang="en-US" dirty="0" smtClean="0"/>
              <a:t>The indifference curves are straight lines in the (E(r</a:t>
            </a:r>
            <a:r>
              <a:rPr lang="en-US" dirty="0"/>
              <a:t>), </a:t>
            </a:r>
            <a:r>
              <a:rPr lang="en-US" dirty="0" smtClean="0">
                <a:latin typeface="Symbol" pitchFamily="18" charset="2"/>
              </a:rPr>
              <a:t>s</a:t>
            </a:r>
            <a:r>
              <a:rPr lang="en-US" baseline="30000" dirty="0" smtClean="0">
                <a:latin typeface="Symbol" pitchFamily="18" charset="2"/>
              </a:rPr>
              <a:t>2</a:t>
            </a:r>
            <a:r>
              <a:rPr lang="en-US" dirty="0" smtClean="0">
                <a:latin typeface="Symbol" pitchFamily="18" charset="2"/>
              </a:rPr>
              <a:t>)</a:t>
            </a:r>
            <a:r>
              <a:rPr lang="en-US" dirty="0" smtClean="0"/>
              <a:t> plane, but convex in the (E(r</a:t>
            </a:r>
            <a:r>
              <a:rPr lang="en-US" dirty="0"/>
              <a:t>), </a:t>
            </a:r>
            <a:r>
              <a:rPr lang="en-US" dirty="0" smtClean="0">
                <a:latin typeface="Symbol" pitchFamily="18" charset="2"/>
              </a:rPr>
              <a:t>s)</a:t>
            </a:r>
            <a:r>
              <a:rPr lang="en-US" dirty="0" smtClean="0"/>
              <a:t> plane.</a:t>
            </a:r>
          </a:p>
          <a:p>
            <a:endParaRPr lang="en-US" dirty="0" smtClean="0"/>
          </a:p>
          <a:p>
            <a:r>
              <a:rPr lang="en-US" dirty="0" smtClean="0"/>
              <a:t>We first view the shape of the utility function in this plane and then superimpose it upon the investment opportunity set, viz. the CAL.</a:t>
            </a:r>
            <a:endParaRPr lang="en-US" dirty="0"/>
          </a:p>
        </p:txBody>
      </p:sp>
    </p:spTree>
    <p:extLst>
      <p:ext uri="{BB962C8B-B14F-4D97-AF65-F5344CB8AC3E}">
        <p14:creationId xmlns:p14="http://schemas.microsoft.com/office/powerpoint/2010/main" val="218439364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idx="4294967295"/>
          </p:nvPr>
        </p:nvSpPr>
        <p:spPr>
          <a:xfrm>
            <a:off x="304800" y="457200"/>
            <a:ext cx="8534400" cy="758952"/>
          </a:xfrm>
        </p:spPr>
        <p:txBody>
          <a:bodyPr lIns="90488" tIns="44450" rIns="90488" bIns="44450" anchorCtr="1">
            <a:normAutofit fontScale="90000"/>
          </a:bodyPr>
          <a:lstStyle/>
          <a:p>
            <a:pPr eaLnBrk="1" hangingPunct="1"/>
            <a:r>
              <a:rPr lang="en-US" sz="3400" dirty="0" smtClean="0"/>
              <a:t>Finding the Optimal Complete Portfolio Using Indifference Curves </a:t>
            </a:r>
          </a:p>
        </p:txBody>
      </p:sp>
      <p:pic>
        <p:nvPicPr>
          <p:cNvPr id="31747" name="Content Placeholder 5" descr="6.8.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728788" y="1600200"/>
            <a:ext cx="5686425" cy="4525963"/>
          </a:xfrm>
        </p:spPr>
      </p:pic>
    </p:spTree>
    <p:extLst>
      <p:ext uri="{BB962C8B-B14F-4D97-AF65-F5344CB8AC3E}">
        <p14:creationId xmlns:p14="http://schemas.microsoft.com/office/powerpoint/2010/main" val="26722644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itle 1"/>
          <p:cNvSpPr>
            <a:spLocks noGrp="1"/>
          </p:cNvSpPr>
          <p:nvPr>
            <p:ph type="title"/>
          </p:nvPr>
        </p:nvSpPr>
        <p:spPr/>
        <p:txBody>
          <a:bodyPr lIns="90488" tIns="44450" rIns="90488" bIns="44450" anchorCtr="1">
            <a:normAutofit/>
          </a:bodyPr>
          <a:lstStyle/>
          <a:p>
            <a:pPr eaLnBrk="1" hangingPunct="1"/>
            <a:r>
              <a:rPr lang="en-US" sz="3800" dirty="0" smtClean="0"/>
              <a:t>Risk Tolerance and Asset Allocation</a:t>
            </a:r>
          </a:p>
        </p:txBody>
      </p:sp>
      <p:sp>
        <p:nvSpPr>
          <p:cNvPr id="7174" name="Content Placeholder 2"/>
          <p:cNvSpPr>
            <a:spLocks noGrp="1"/>
          </p:cNvSpPr>
          <p:nvPr>
            <p:ph sz="quarter" idx="13"/>
          </p:nvPr>
        </p:nvSpPr>
        <p:spPr/>
        <p:txBody>
          <a:bodyPr lIns="90488" tIns="44450" rIns="90488" bIns="44450">
            <a:normAutofit lnSpcReduction="10000"/>
          </a:bodyPr>
          <a:lstStyle/>
          <a:p>
            <a:pPr eaLnBrk="1" hangingPunct="1"/>
            <a:r>
              <a:rPr lang="en-US" sz="3000" dirty="0" smtClean="0"/>
              <a:t>The investor must choose one optimal portfolio, </a:t>
            </a:r>
            <a:r>
              <a:rPr lang="en-US" sz="3000" i="1" dirty="0" smtClean="0"/>
              <a:t>C,</a:t>
            </a:r>
            <a:r>
              <a:rPr lang="en-US" sz="3000" dirty="0" smtClean="0"/>
              <a:t> from the set of feasible choices</a:t>
            </a:r>
          </a:p>
          <a:p>
            <a:pPr lvl="1" eaLnBrk="1" hangingPunct="1"/>
            <a:r>
              <a:rPr lang="en-US" sz="3000" dirty="0" smtClean="0"/>
              <a:t>Expected return of the complete portfolio:</a:t>
            </a:r>
          </a:p>
          <a:p>
            <a:pPr lvl="1" eaLnBrk="1" hangingPunct="1"/>
            <a:endParaRPr lang="en-US" sz="3000" dirty="0" smtClean="0"/>
          </a:p>
          <a:p>
            <a:pPr lvl="1" eaLnBrk="1" hangingPunct="1"/>
            <a:r>
              <a:rPr lang="en-US" sz="3000" dirty="0" smtClean="0"/>
              <a:t>Variance:</a:t>
            </a:r>
          </a:p>
          <a:p>
            <a:pPr lvl="1" eaLnBrk="1" hangingPunct="1"/>
            <a:r>
              <a:rPr lang="en-US" sz="3000" dirty="0" smtClean="0"/>
              <a:t>Substituting these expressions into the utility function and maximizing, we find</a:t>
            </a:r>
          </a:p>
          <a:p>
            <a:pPr lvl="1" eaLnBrk="1" hangingPunct="1"/>
            <a:endParaRPr lang="en-US" sz="3000" dirty="0"/>
          </a:p>
          <a:p>
            <a:pPr lvl="1" eaLnBrk="1" hangingPunct="1"/>
            <a:r>
              <a:rPr lang="en-US" sz="3000" dirty="0" smtClean="0"/>
              <a:t>In our example, this works out to </a:t>
            </a:r>
            <a:br>
              <a:rPr lang="en-US" sz="3000" dirty="0" smtClean="0"/>
            </a:br>
            <a:r>
              <a:rPr lang="en-US" sz="3000" dirty="0" smtClean="0"/>
              <a:t>(15-7)/0.01(4*22</a:t>
            </a:r>
            <a:r>
              <a:rPr lang="en-US" sz="3000" baseline="30000" dirty="0" smtClean="0"/>
              <a:t>2</a:t>
            </a:r>
            <a:r>
              <a:rPr lang="en-US" sz="3000" dirty="0" smtClean="0"/>
              <a:t>)= 41.32%, for A=4</a:t>
            </a:r>
          </a:p>
        </p:txBody>
      </p:sp>
      <p:graphicFrame>
        <p:nvGraphicFramePr>
          <p:cNvPr id="8194" name="Object 2"/>
          <p:cNvGraphicFramePr>
            <a:graphicFrameLocks noChangeAspect="1"/>
          </p:cNvGraphicFramePr>
          <p:nvPr/>
        </p:nvGraphicFramePr>
        <p:xfrm>
          <a:off x="4114800" y="3328988"/>
          <a:ext cx="914400" cy="198437"/>
        </p:xfrm>
        <a:graphic>
          <a:graphicData uri="http://schemas.openxmlformats.org/presentationml/2006/ole">
            <mc:AlternateContent xmlns:mc="http://schemas.openxmlformats.org/markup-compatibility/2006">
              <mc:Choice xmlns:v="urn:schemas-microsoft-com:vml" Requires="v">
                <p:oleObj spid="_x0000_s4142" name="Equation" r:id="rId4" imgW="914400" imgH="198720" progId="Equation.DSMT4">
                  <p:embed/>
                </p:oleObj>
              </mc:Choice>
              <mc:Fallback>
                <p:oleObj name="Equation" r:id="rId4" imgW="914400" imgH="1987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8988"/>
                        <a:ext cx="914400" cy="198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3"/>
          <p:cNvGraphicFramePr>
            <a:graphicFrameLocks noChangeAspect="1"/>
          </p:cNvGraphicFramePr>
          <p:nvPr>
            <p:extLst>
              <p:ext uri="{D42A27DB-BD31-4B8C-83A1-F6EECF244321}">
                <p14:modId xmlns:p14="http://schemas.microsoft.com/office/powerpoint/2010/main" val="36718500"/>
              </p:ext>
            </p:extLst>
          </p:nvPr>
        </p:nvGraphicFramePr>
        <p:xfrm>
          <a:off x="3048000" y="2590801"/>
          <a:ext cx="2971800" cy="514437"/>
        </p:xfrm>
        <a:graphic>
          <a:graphicData uri="http://schemas.openxmlformats.org/presentationml/2006/ole">
            <mc:AlternateContent xmlns:mc="http://schemas.openxmlformats.org/markup-compatibility/2006">
              <mc:Choice xmlns:v="urn:schemas-microsoft-com:vml" Requires="v">
                <p:oleObj spid="_x0000_s4143" name="Equation" r:id="rId6" imgW="1612800" imgH="279360" progId="Equation.DSMT4">
                  <p:embed/>
                </p:oleObj>
              </mc:Choice>
              <mc:Fallback>
                <p:oleObj name="Equation" r:id="rId6" imgW="1612800" imgH="2793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2590801"/>
                        <a:ext cx="2971800" cy="514437"/>
                      </a:xfrm>
                      <a:prstGeom prst="rect">
                        <a:avLst/>
                      </a:prstGeom>
                      <a:noFill/>
                      <a:ln>
                        <a:noFill/>
                      </a:ln>
                      <a:effectLst/>
                    </p:spPr>
                  </p:pic>
                </p:oleObj>
              </mc:Fallback>
            </mc:AlternateContent>
          </a:graphicData>
        </a:graphic>
      </p:graphicFrame>
      <p:graphicFrame>
        <p:nvGraphicFramePr>
          <p:cNvPr id="7172" name="Object 4"/>
          <p:cNvGraphicFramePr>
            <a:graphicFrameLocks noChangeAspect="1"/>
          </p:cNvGraphicFramePr>
          <p:nvPr>
            <p:extLst>
              <p:ext uri="{D42A27DB-BD31-4B8C-83A1-F6EECF244321}">
                <p14:modId xmlns:p14="http://schemas.microsoft.com/office/powerpoint/2010/main" val="786132936"/>
              </p:ext>
            </p:extLst>
          </p:nvPr>
        </p:nvGraphicFramePr>
        <p:xfrm>
          <a:off x="3657600" y="3048000"/>
          <a:ext cx="1371600" cy="492125"/>
        </p:xfrm>
        <a:graphic>
          <a:graphicData uri="http://schemas.openxmlformats.org/presentationml/2006/ole">
            <mc:AlternateContent xmlns:mc="http://schemas.openxmlformats.org/markup-compatibility/2006">
              <mc:Choice xmlns:v="urn:schemas-microsoft-com:vml" Requires="v">
                <p:oleObj spid="_x0000_s4144" name="Equation" r:id="rId8" imgW="672840" imgH="241200" progId="Equation.DSMT4">
                  <p:embed/>
                </p:oleObj>
              </mc:Choice>
              <mc:Fallback>
                <p:oleObj name="Equation" r:id="rId8" imgW="67284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7600" y="3048000"/>
                        <a:ext cx="1371600" cy="492125"/>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3" name="TextBox 2"/>
              <p:cNvSpPr txBox="1"/>
              <p:nvPr/>
            </p:nvSpPr>
            <p:spPr>
              <a:xfrm>
                <a:off x="1676400" y="4572000"/>
                <a:ext cx="5943600" cy="6830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 = </m:t>
                      </m:r>
                      <m:f>
                        <m:fPr>
                          <m:ctrlPr>
                            <a:rPr lang="en-US" b="0" i="1" smtClean="0">
                              <a:latin typeface="Cambria Math" panose="02040503050406030204" pitchFamily="18" charset="0"/>
                            </a:rPr>
                          </m:ctrlPr>
                        </m:fPr>
                        <m:num>
                          <m:r>
                            <a:rPr lang="en-US" b="0" i="1" smtClean="0">
                              <a:latin typeface="Cambria Math"/>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𝑃</m:t>
                                  </m:r>
                                </m:sub>
                              </m:sSub>
                            </m:e>
                          </m:d>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𝑓</m:t>
                              </m:r>
                            </m:sub>
                          </m:sSub>
                        </m:num>
                        <m:den>
                          <m:r>
                            <a:rPr lang="en-US" b="0" i="1" smtClean="0">
                              <a:latin typeface="Cambria Math"/>
                            </a:rPr>
                            <m:t>0.01</m:t>
                          </m:r>
                          <m:r>
                            <a:rPr lang="en-US" b="0" i="1" smtClean="0">
                              <a:latin typeface="Cambria Math"/>
                            </a:rPr>
                            <m:t>𝐴</m:t>
                          </m:r>
                          <m:sSup>
                            <m:sSupPr>
                              <m:ctrlPr>
                                <a:rPr lang="en-US" b="0" i="1" smtClean="0">
                                  <a:latin typeface="Cambria Math" panose="02040503050406030204" pitchFamily="18" charset="0"/>
                                </a:rPr>
                              </m:ctrlPr>
                            </m:sSupPr>
                            <m:e>
                              <m:sSub>
                                <m:sSubPr>
                                  <m:ctrlPr>
                                    <a:rPr lang="en-US" b="0" i="1" smtClean="0">
                                      <a:latin typeface="Cambria Math" panose="02040503050406030204" pitchFamily="18" charset="0"/>
                                    </a:rPr>
                                  </m:ctrlPr>
                                </m:sSubPr>
                                <m:e>
                                  <m:r>
                                    <a:rPr lang="en-US" b="0" i="1" smtClean="0">
                                      <a:latin typeface="Cambria Math"/>
                                      <a:ea typeface="Cambria Math"/>
                                    </a:rPr>
                                    <m:t>𝜎</m:t>
                                  </m:r>
                                </m:e>
                                <m:sub>
                                  <m:r>
                                    <a:rPr lang="en-US" b="0" i="1" smtClean="0">
                                      <a:latin typeface="Cambria Math"/>
                                    </a:rPr>
                                    <m:t>𝑃</m:t>
                                  </m:r>
                                </m:sub>
                              </m:sSub>
                            </m:e>
                            <m:sup>
                              <m:r>
                                <a:rPr lang="en-US" b="0" i="1" smtClean="0">
                                  <a:latin typeface="Cambria Math"/>
                                </a:rPr>
                                <m:t>2</m:t>
                              </m:r>
                            </m:sup>
                          </m:sSup>
                        </m:den>
                      </m:f>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1676400" y="4572000"/>
                <a:ext cx="5943600" cy="683072"/>
              </a:xfrm>
              <a:prstGeom prst="rect">
                <a:avLst/>
              </a:prstGeom>
              <a:blipFill rotWithShape="1">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446088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4">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4800" y="381000"/>
            <a:ext cx="8534400" cy="758952"/>
          </a:xfrm>
        </p:spPr>
        <p:txBody>
          <a:bodyPr lIns="90488" tIns="44450" rIns="90488" bIns="44450" anchorCtr="1">
            <a:normAutofit fontScale="90000"/>
          </a:bodyPr>
          <a:lstStyle/>
          <a:p>
            <a:pPr eaLnBrk="1" hangingPunct="1"/>
            <a:r>
              <a:rPr lang="en-US" sz="3400" dirty="0" smtClean="0"/>
              <a:t>Passive Strategies:  </a:t>
            </a:r>
            <a:br>
              <a:rPr lang="en-US" sz="3400" dirty="0" smtClean="0"/>
            </a:br>
            <a:r>
              <a:rPr lang="en-US" sz="3400" dirty="0" smtClean="0"/>
              <a:t>The Capital Market Line</a:t>
            </a:r>
          </a:p>
        </p:txBody>
      </p:sp>
      <p:sp>
        <p:nvSpPr>
          <p:cNvPr id="31747" name="Content Placeholder 2"/>
          <p:cNvSpPr>
            <a:spLocks noGrp="1"/>
          </p:cNvSpPr>
          <p:nvPr>
            <p:ph sz="quarter" idx="13"/>
          </p:nvPr>
        </p:nvSpPr>
        <p:spPr>
          <a:xfrm>
            <a:off x="304800" y="1447800"/>
            <a:ext cx="8503920" cy="5105400"/>
          </a:xfrm>
        </p:spPr>
        <p:txBody>
          <a:bodyPr lIns="90488" tIns="44450" rIns="90488" bIns="44450">
            <a:normAutofit fontScale="85000" lnSpcReduction="10000"/>
          </a:bodyPr>
          <a:lstStyle/>
          <a:p>
            <a:r>
              <a:rPr lang="en-US" sz="3200" dirty="0" smtClean="0"/>
              <a:t>How would we pick the risky portfolio?</a:t>
            </a:r>
          </a:p>
          <a:p>
            <a:r>
              <a:rPr lang="en-US" sz="3200" dirty="0" smtClean="0"/>
              <a:t>One option is to use a passive strategy.  The </a:t>
            </a:r>
            <a:r>
              <a:rPr lang="en-US" sz="3200" dirty="0"/>
              <a:t>passive strategy avoids any direct or indirect security </a:t>
            </a:r>
            <a:r>
              <a:rPr lang="en-US" sz="3200" dirty="0" smtClean="0"/>
              <a:t>analysis</a:t>
            </a:r>
            <a:endParaRPr lang="en-US" sz="3200" dirty="0"/>
          </a:p>
          <a:p>
            <a:r>
              <a:rPr lang="en-US" sz="3200" dirty="0"/>
              <a:t>Supply and demand forces may make such a strategy a reasonable choice for many investors</a:t>
            </a:r>
          </a:p>
          <a:p>
            <a:pPr eaLnBrk="1" hangingPunct="1">
              <a:spcBef>
                <a:spcPct val="40000"/>
              </a:spcBef>
            </a:pPr>
            <a:r>
              <a:rPr lang="en-US" sz="3000" dirty="0" smtClean="0"/>
              <a:t>A natural candidate for a passively held risky asset would be a well-diversified portfolio of common stocks such as the S&amp;P 500.</a:t>
            </a:r>
          </a:p>
          <a:p>
            <a:pPr eaLnBrk="1" hangingPunct="1">
              <a:spcBef>
                <a:spcPct val="40000"/>
              </a:spcBef>
            </a:pPr>
            <a:r>
              <a:rPr lang="en-US" sz="3000" dirty="0" smtClean="0"/>
              <a:t>The capital market line (CML) is the capital allocation line (CAL) formed from 1-month T-bills and a broad index of common stocks (e.g. the S&amp;P 500).</a:t>
            </a:r>
          </a:p>
          <a:p>
            <a:pPr eaLnBrk="1" hangingPunct="1">
              <a:spcBef>
                <a:spcPct val="40000"/>
              </a:spcBef>
            </a:pPr>
            <a:endParaRPr lang="en-US" sz="3000" dirty="0" smtClean="0"/>
          </a:p>
        </p:txBody>
      </p:sp>
    </p:spTree>
    <p:extLst>
      <p:ext uri="{BB962C8B-B14F-4D97-AF65-F5344CB8AC3E}">
        <p14:creationId xmlns:p14="http://schemas.microsoft.com/office/powerpoint/2010/main" val="40336554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normAutofit fontScale="90000"/>
          </a:bodyPr>
          <a:lstStyle/>
          <a:p>
            <a:r>
              <a:rPr lang="en-US" sz="3200" dirty="0"/>
              <a:t>Passive Strategies:  </a:t>
            </a:r>
            <a:br>
              <a:rPr lang="en-US" sz="3200" dirty="0"/>
            </a:br>
            <a:r>
              <a:rPr lang="en-US" sz="3200" dirty="0"/>
              <a:t>The Capital Market Line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13"/>
          </p:nvPr>
        </p:nvSpPr>
        <p:spPr/>
        <p:txBody>
          <a:bodyPr>
            <a:normAutofit fontScale="92500"/>
          </a:bodyPr>
          <a:lstStyle/>
          <a:p>
            <a:pPr>
              <a:spcBef>
                <a:spcPct val="40000"/>
              </a:spcBef>
            </a:pPr>
            <a:r>
              <a:rPr lang="en-US" sz="2800" dirty="0"/>
              <a:t>If we assume that the average investor has 85% in the broad portfolio of risky assets in the marketplace (based on data from 2009), and noting that the average return on the S&amp;P from 1926 to 2009 is about 7.9% with an annual </a:t>
            </a:r>
            <a:r>
              <a:rPr lang="en-US" sz="2800" dirty="0" err="1"/>
              <a:t>std</a:t>
            </a:r>
            <a:r>
              <a:rPr lang="en-US" sz="2800" dirty="0"/>
              <a:t> deviation of 20.8%, we can reverse solve the equation for the optimal portfolio to get an estimate of the risk aversion coefficient A for the average investor.</a:t>
            </a:r>
          </a:p>
          <a:p>
            <a:pPr>
              <a:spcBef>
                <a:spcPct val="40000"/>
              </a:spcBef>
            </a:pPr>
            <a:r>
              <a:rPr lang="en-US" sz="2800" dirty="0"/>
              <a:t>This turns out give us a value of A=2.15.  Many studies have also suggested values for A between 2 and 4</a:t>
            </a:r>
            <a:r>
              <a:rPr lang="en-US" sz="2800" dirty="0" smtClean="0"/>
              <a:t>.</a:t>
            </a:r>
            <a:endParaRPr lang="en-US" sz="2800" dirty="0"/>
          </a:p>
        </p:txBody>
      </p:sp>
    </p:spTree>
    <p:extLst>
      <p:ext uri="{BB962C8B-B14F-4D97-AF65-F5344CB8AC3E}">
        <p14:creationId xmlns:p14="http://schemas.microsoft.com/office/powerpoint/2010/main" val="66854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a:bodyPr>
          <a:lstStyle/>
          <a:p>
            <a:r>
              <a:rPr lang="en-US" dirty="0" smtClean="0"/>
              <a:t>How do we characterize individuals’ preferences for taking risk?</a:t>
            </a:r>
          </a:p>
          <a:p>
            <a:r>
              <a:rPr lang="en-US" dirty="0" smtClean="0"/>
              <a:t>How do we use utility functions over asset returns?</a:t>
            </a:r>
          </a:p>
          <a:p>
            <a:r>
              <a:rPr lang="en-US" dirty="0" smtClean="0"/>
              <a:t>How do we evaluate investors’ risk preferences?</a:t>
            </a:r>
          </a:p>
          <a:p>
            <a:r>
              <a:rPr lang="en-US" dirty="0" smtClean="0"/>
              <a:t>How do we allocate capital across risky and risk-free portfolios?</a:t>
            </a:r>
            <a:endParaRPr lang="en-US" dirty="0"/>
          </a:p>
        </p:txBody>
      </p:sp>
    </p:spTree>
    <p:extLst>
      <p:ext uri="{BB962C8B-B14F-4D97-AF65-F5344CB8AC3E}">
        <p14:creationId xmlns:p14="http://schemas.microsoft.com/office/powerpoint/2010/main" val="115361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Risk Preferences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4800" y="1371600"/>
            <a:ext cx="8503920" cy="5029200"/>
          </a:xfrm>
        </p:spPr>
        <p:txBody>
          <a:bodyPr>
            <a:normAutofit fontScale="92500" lnSpcReduction="20000"/>
          </a:bodyPr>
          <a:lstStyle/>
          <a:p>
            <a:r>
              <a:rPr lang="en-US" dirty="0"/>
              <a:t>Individuals have differing preferences for risk.  Therefore, what is a desirable set of investments for one individual may not be desirable for another.  A utility function is a convenient way of describing individual’s preferences for risk.  </a:t>
            </a:r>
          </a:p>
          <a:p>
            <a:r>
              <a:rPr lang="en-US" dirty="0"/>
              <a:t>In economics, a utility function is described over quantities </a:t>
            </a:r>
            <a:r>
              <a:rPr lang="en-US" dirty="0" smtClean="0"/>
              <a:t>of goods.  That </a:t>
            </a:r>
            <a:r>
              <a:rPr lang="en-US" dirty="0"/>
              <a:t>works when we know the consumption of a good with precision.  </a:t>
            </a:r>
            <a:endParaRPr lang="en-US" dirty="0" smtClean="0"/>
          </a:p>
          <a:p>
            <a:r>
              <a:rPr lang="en-US" dirty="0" smtClean="0"/>
              <a:t>However</a:t>
            </a:r>
            <a:r>
              <a:rPr lang="en-US" dirty="0"/>
              <a:t>, if we are to describe preferences over what are called lotteries, i.e. uncertain quantities of goods, then we use a concept invented by von Neumann, called Expected Utility, which can be used provided individuals’ preferences satisfy some basic </a:t>
            </a:r>
            <a:r>
              <a:rPr lang="en-US" dirty="0" smtClean="0"/>
              <a:t>conditions, such as transitivity, i.e. if an individual prefers a choice A to B and B to C, then he must prefer A to C.</a:t>
            </a:r>
            <a:endParaRPr lang="en-US" dirty="0"/>
          </a:p>
        </p:txBody>
      </p:sp>
    </p:spTree>
    <p:extLst>
      <p:ext uri="{BB962C8B-B14F-4D97-AF65-F5344CB8AC3E}">
        <p14:creationId xmlns:p14="http://schemas.microsoft.com/office/powerpoint/2010/main" val="925966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functions over asset returns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p:txBody>
          <a:bodyPr/>
          <a:lstStyle/>
          <a:p>
            <a:r>
              <a:rPr lang="en-US" dirty="0" smtClean="0"/>
              <a:t>In order not to have to worry about how individuals choose combinations of goods, often in finance, </a:t>
            </a:r>
            <a:r>
              <a:rPr lang="en-US" dirty="0"/>
              <a:t>we </a:t>
            </a:r>
            <a:r>
              <a:rPr lang="en-US" dirty="0" smtClean="0"/>
              <a:t>use what </a:t>
            </a:r>
            <a:r>
              <a:rPr lang="en-US" dirty="0"/>
              <a:t>is called a derived utility function.  </a:t>
            </a:r>
            <a:endParaRPr lang="en-US" dirty="0" smtClean="0"/>
          </a:p>
          <a:p>
            <a:r>
              <a:rPr lang="en-US" dirty="0" smtClean="0"/>
              <a:t>Even </a:t>
            </a:r>
            <a:r>
              <a:rPr lang="en-US" dirty="0"/>
              <a:t>though individuals actually consume goods, nevertheless because wealth can be used to acquire goods, it is possible to define a utility function for wealth, conditional on the prices of goods.  </a:t>
            </a:r>
            <a:endParaRPr lang="en-US" dirty="0" smtClean="0"/>
          </a:p>
          <a:p>
            <a:r>
              <a:rPr lang="en-US" dirty="0" smtClean="0"/>
              <a:t>Similarly</a:t>
            </a:r>
            <a:r>
              <a:rPr lang="en-US" dirty="0"/>
              <a:t>, conditional on initial wealth, it is possible to define a utility function on rates of return.</a:t>
            </a:r>
          </a:p>
          <a:p>
            <a:endParaRPr lang="en-US" dirty="0"/>
          </a:p>
        </p:txBody>
      </p:sp>
    </p:spTree>
    <p:extLst>
      <p:ext uri="{BB962C8B-B14F-4D97-AF65-F5344CB8AC3E}">
        <p14:creationId xmlns:p14="http://schemas.microsoft.com/office/powerpoint/2010/main" val="375962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functions over asset returns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a:xfrm>
            <a:off x="152400" y="1371600"/>
            <a:ext cx="8839200" cy="4953000"/>
          </a:xfrm>
        </p:spPr>
        <p:txBody>
          <a:bodyPr>
            <a:normAutofit fontScale="77500" lnSpcReduction="20000"/>
          </a:bodyPr>
          <a:lstStyle/>
          <a:p>
            <a:r>
              <a:rPr lang="en-US" dirty="0"/>
              <a:t>There are many such utility functions. </a:t>
            </a:r>
            <a:r>
              <a:rPr lang="en-US" dirty="0" smtClean="0"/>
              <a:t>Different utility functions have different properties</a:t>
            </a:r>
            <a:r>
              <a:rPr lang="en-US" dirty="0"/>
              <a:t>.  One such property is called constant relative risk aversion, which establishes a certain stability of risk preferences. </a:t>
            </a:r>
            <a:endParaRPr lang="en-US" dirty="0" smtClean="0"/>
          </a:p>
          <a:p>
            <a:r>
              <a:rPr lang="en-US" dirty="0" smtClean="0"/>
              <a:t>This </a:t>
            </a:r>
            <a:r>
              <a:rPr lang="en-US" dirty="0"/>
              <a:t>utility function is written as U(r) = E(r) – </a:t>
            </a:r>
            <a:r>
              <a:rPr lang="en-US" dirty="0" smtClean="0"/>
              <a:t>0.005A</a:t>
            </a:r>
            <a:r>
              <a:rPr lang="en-US" dirty="0" smtClean="0">
                <a:latin typeface="Symbol" pitchFamily="18" charset="2"/>
              </a:rPr>
              <a:t>s</a:t>
            </a:r>
            <a:r>
              <a:rPr lang="en-US" baseline="30000" dirty="0" smtClean="0">
                <a:latin typeface="Symbol" pitchFamily="18" charset="2"/>
              </a:rPr>
              <a:t>2</a:t>
            </a:r>
            <a:r>
              <a:rPr lang="en-US" dirty="0" smtClean="0"/>
              <a:t>(r), where returns are specified in percent per annum.</a:t>
            </a:r>
          </a:p>
          <a:p>
            <a:r>
              <a:rPr lang="en-US" dirty="0"/>
              <a:t>The constant risk aversion parameter is called </a:t>
            </a:r>
            <a:r>
              <a:rPr lang="en-US" dirty="0" smtClean="0"/>
              <a:t>A; higher </a:t>
            </a:r>
            <a:r>
              <a:rPr lang="en-US" dirty="0"/>
              <a:t>values of A represent a preference for less </a:t>
            </a:r>
            <a:r>
              <a:rPr lang="en-US" dirty="0" smtClean="0"/>
              <a:t>risk</a:t>
            </a:r>
            <a:r>
              <a:rPr lang="en-US" dirty="0"/>
              <a:t> </a:t>
            </a:r>
            <a:r>
              <a:rPr lang="en-US" dirty="0" smtClean="0"/>
              <a:t>and r is measured in percentages.</a:t>
            </a:r>
            <a:endParaRPr lang="en-US" dirty="0"/>
          </a:p>
          <a:p>
            <a:r>
              <a:rPr lang="en-US" dirty="0" smtClean="0"/>
              <a:t>The </a:t>
            </a:r>
            <a:r>
              <a:rPr lang="en-US" dirty="0"/>
              <a:t>utility score </a:t>
            </a:r>
            <a:r>
              <a:rPr lang="en-US" dirty="0" smtClean="0"/>
              <a:t>can also be </a:t>
            </a:r>
            <a:r>
              <a:rPr lang="en-US" dirty="0"/>
              <a:t>used as a </a:t>
            </a:r>
            <a:r>
              <a:rPr lang="en-US" dirty="0" smtClean="0"/>
              <a:t>certainty equivalent rate of return.</a:t>
            </a:r>
          </a:p>
          <a:p>
            <a:r>
              <a:rPr lang="en-US" dirty="0" smtClean="0"/>
              <a:t>That is, if the investor is indifferent between two portfolios, one with an uncertain return of r</a:t>
            </a:r>
            <a:r>
              <a:rPr lang="en-US" baseline="-25000" dirty="0" smtClean="0"/>
              <a:t>0</a:t>
            </a:r>
            <a:r>
              <a:rPr lang="en-US" dirty="0" smtClean="0"/>
              <a:t> and another with a certain return of r</a:t>
            </a:r>
            <a:r>
              <a:rPr lang="en-US" baseline="-25000" dirty="0" smtClean="0"/>
              <a:t>1</a:t>
            </a:r>
            <a:r>
              <a:rPr lang="en-US" dirty="0" smtClean="0"/>
              <a:t>, then</a:t>
            </a:r>
            <a:br>
              <a:rPr lang="en-US" dirty="0" smtClean="0"/>
            </a:br>
            <a:r>
              <a:rPr lang="en-US" dirty="0" smtClean="0"/>
              <a:t>U(r</a:t>
            </a:r>
            <a:r>
              <a:rPr lang="en-US" baseline="-25000" dirty="0" smtClean="0"/>
              <a:t>0</a:t>
            </a:r>
            <a:r>
              <a:rPr lang="en-US" dirty="0" smtClean="0"/>
              <a:t>) </a:t>
            </a:r>
            <a:r>
              <a:rPr lang="en-US" dirty="0"/>
              <a:t>= </a:t>
            </a:r>
            <a:r>
              <a:rPr lang="en-US" dirty="0" smtClean="0"/>
              <a:t>E(r</a:t>
            </a:r>
            <a:r>
              <a:rPr lang="en-US" baseline="-25000" dirty="0"/>
              <a:t>0</a:t>
            </a:r>
            <a:r>
              <a:rPr lang="en-US" dirty="0" smtClean="0"/>
              <a:t>) </a:t>
            </a:r>
            <a:r>
              <a:rPr lang="en-US" dirty="0"/>
              <a:t>– </a:t>
            </a:r>
            <a:r>
              <a:rPr lang="en-US" dirty="0" smtClean="0"/>
              <a:t>0.005A</a:t>
            </a:r>
            <a:r>
              <a:rPr lang="en-US" dirty="0" smtClean="0">
                <a:latin typeface="Symbol" pitchFamily="18" charset="2"/>
              </a:rPr>
              <a:t>s</a:t>
            </a:r>
            <a:r>
              <a:rPr lang="en-US" baseline="30000" dirty="0" smtClean="0">
                <a:latin typeface="Symbol" pitchFamily="18" charset="2"/>
              </a:rPr>
              <a:t>2</a:t>
            </a:r>
            <a:r>
              <a:rPr lang="en-US" dirty="0" smtClean="0"/>
              <a:t>(r</a:t>
            </a:r>
            <a:r>
              <a:rPr lang="en-US" baseline="-25000" dirty="0" smtClean="0"/>
              <a:t>0</a:t>
            </a:r>
            <a:r>
              <a:rPr lang="en-US" dirty="0" smtClean="0"/>
              <a:t>) = U(r</a:t>
            </a:r>
            <a:r>
              <a:rPr lang="en-US" baseline="-25000" dirty="0" smtClean="0"/>
              <a:t>1</a:t>
            </a:r>
            <a:r>
              <a:rPr lang="en-US" dirty="0" smtClean="0"/>
              <a:t>) = E(</a:t>
            </a:r>
            <a:r>
              <a:rPr lang="en-US" dirty="0"/>
              <a:t>r</a:t>
            </a:r>
            <a:r>
              <a:rPr lang="en-US" baseline="-25000" dirty="0"/>
              <a:t>1</a:t>
            </a:r>
            <a:r>
              <a:rPr lang="en-US" dirty="0" smtClean="0"/>
              <a:t>) = </a:t>
            </a:r>
            <a:r>
              <a:rPr lang="en-US" dirty="0"/>
              <a:t>r</a:t>
            </a:r>
            <a:r>
              <a:rPr lang="en-US" baseline="-25000" dirty="0"/>
              <a:t>1</a:t>
            </a:r>
            <a:endParaRPr lang="en-US" dirty="0"/>
          </a:p>
          <a:p>
            <a:r>
              <a:rPr lang="en-US" dirty="0" smtClean="0"/>
              <a:t>Thus, if a portfolio has an expected return of 15% and a </a:t>
            </a:r>
            <a:r>
              <a:rPr lang="en-US" dirty="0" smtClean="0"/>
              <a:t>std. dev. </a:t>
            </a:r>
            <a:r>
              <a:rPr lang="en-US" dirty="0" smtClean="0"/>
              <a:t>of 5% and A=3 for a given individual, then he would be indifferent between that portfolio and another portfolio with a certain return of 15-(0.005)3(5)(5) or 14.625%</a:t>
            </a:r>
            <a:endParaRPr lang="en-US" dirty="0"/>
          </a:p>
          <a:p>
            <a:endParaRPr lang="en-US" dirty="0"/>
          </a:p>
        </p:txBody>
      </p:sp>
    </p:spTree>
    <p:extLst>
      <p:ext uri="{BB962C8B-B14F-4D97-AF65-F5344CB8AC3E}">
        <p14:creationId xmlns:p14="http://schemas.microsoft.com/office/powerpoint/2010/main" val="1238530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Variance Utility functions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a:xfrm>
            <a:off x="304800" y="1371600"/>
            <a:ext cx="8503920" cy="4803648"/>
          </a:xfrm>
        </p:spPr>
        <p:txBody>
          <a:bodyPr>
            <a:normAutofit fontScale="85000" lnSpcReduction="10000"/>
          </a:bodyPr>
          <a:lstStyle/>
          <a:p>
            <a:r>
              <a:rPr lang="en-US" dirty="0"/>
              <a:t>The utility function U is a good way of describing investors’ preferences under two conditions – one that return distributions are normal (i.e. that only mean and standard deviation of returns are necessary to describe the distribution) – or – that investor preferences are quadratic.  </a:t>
            </a:r>
            <a:endParaRPr lang="en-US" dirty="0" smtClean="0"/>
          </a:p>
          <a:p>
            <a:r>
              <a:rPr lang="en-US" dirty="0" smtClean="0"/>
              <a:t>While </a:t>
            </a:r>
            <a:r>
              <a:rPr lang="en-US" dirty="0"/>
              <a:t>some individuals might have approximately quadratic utility functions, it still represents a strong restriction on individual preferences.  </a:t>
            </a:r>
          </a:p>
          <a:p>
            <a:r>
              <a:rPr lang="en-US" dirty="0"/>
              <a:t>We know now (particularly post the 2008 mortgage crisis) that return distributions probably are </a:t>
            </a:r>
            <a:r>
              <a:rPr lang="en-US" b="1" dirty="0"/>
              <a:t>not</a:t>
            </a:r>
            <a:r>
              <a:rPr lang="en-US" dirty="0"/>
              <a:t> normal.  Hence we must be careful in using our utility function.  </a:t>
            </a:r>
            <a:endParaRPr lang="en-US" dirty="0" smtClean="0"/>
          </a:p>
          <a:p>
            <a:r>
              <a:rPr lang="en-US" dirty="0" smtClean="0"/>
              <a:t>However</a:t>
            </a:r>
            <a:r>
              <a:rPr lang="en-US" dirty="0"/>
              <a:t>, it still represents a very powerful way of describing risk preferences and we can derive a lot of useful results with that assumption.</a:t>
            </a:r>
          </a:p>
          <a:p>
            <a:endParaRPr lang="en-US" dirty="0"/>
          </a:p>
        </p:txBody>
      </p:sp>
    </p:spTree>
    <p:extLst>
      <p:ext uri="{BB962C8B-B14F-4D97-AF65-F5344CB8AC3E}">
        <p14:creationId xmlns:p14="http://schemas.microsoft.com/office/powerpoint/2010/main" val="2492540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Investors’ Risk Preferences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a:xfrm>
            <a:off x="304800" y="1447800"/>
            <a:ext cx="8503920" cy="5029200"/>
          </a:xfrm>
        </p:spPr>
        <p:txBody>
          <a:bodyPr>
            <a:normAutofit fontScale="85000" lnSpcReduction="20000"/>
          </a:bodyPr>
          <a:lstStyle/>
          <a:p>
            <a:r>
              <a:rPr lang="en-US" dirty="0" smtClean="0"/>
              <a:t>Investment Advisors might find it useful to associate investors with utility functions.</a:t>
            </a:r>
          </a:p>
          <a:p>
            <a:r>
              <a:rPr lang="en-US" dirty="0" smtClean="0"/>
              <a:t>If we decide that a mean-variance utility function is appropriate, then what we need for this is to figure out the investor’s A-number.</a:t>
            </a:r>
          </a:p>
          <a:p>
            <a:r>
              <a:rPr lang="en-US" dirty="0" smtClean="0"/>
              <a:t>One way to do this is by using questionnaires, asking investors which one of a pair of investment choices they would prefer. </a:t>
            </a:r>
          </a:p>
          <a:p>
            <a:r>
              <a:rPr lang="en-US" dirty="0" smtClean="0"/>
              <a:t>This can then be used to construct indifference curves and finally these indifference curves can be used to figure out the investor’s A value.</a:t>
            </a:r>
          </a:p>
          <a:p>
            <a:pPr>
              <a:spcBef>
                <a:spcPct val="40000"/>
              </a:spcBef>
            </a:pPr>
            <a:r>
              <a:rPr lang="en-US" sz="2800" dirty="0" smtClean="0"/>
              <a:t>Alternatively, we could observe </a:t>
            </a:r>
            <a:r>
              <a:rPr lang="en-US" sz="2800" dirty="0"/>
              <a:t>individuals’ decisions when </a:t>
            </a:r>
            <a:r>
              <a:rPr lang="en-US" sz="2800" dirty="0" smtClean="0"/>
              <a:t>confronted </a:t>
            </a:r>
            <a:r>
              <a:rPr lang="en-US" sz="2800" dirty="0"/>
              <a:t>with </a:t>
            </a:r>
            <a:r>
              <a:rPr lang="en-US" sz="2800" dirty="0" smtClean="0"/>
              <a:t>risk.</a:t>
            </a:r>
            <a:endParaRPr lang="en-US" sz="2800" dirty="0"/>
          </a:p>
          <a:p>
            <a:pPr>
              <a:spcBef>
                <a:spcPct val="40000"/>
              </a:spcBef>
            </a:pPr>
            <a:r>
              <a:rPr lang="en-US" sz="2800" dirty="0" smtClean="0"/>
              <a:t>Finally, we could observe </a:t>
            </a:r>
            <a:r>
              <a:rPr lang="en-US" sz="2800" dirty="0"/>
              <a:t>how much people are willing to pay to avoid </a:t>
            </a:r>
            <a:r>
              <a:rPr lang="en-US" sz="2800" dirty="0" smtClean="0"/>
              <a:t>risk.</a:t>
            </a:r>
            <a:endParaRPr lang="en-US" sz="2800" dirty="0"/>
          </a:p>
          <a:p>
            <a:endParaRPr lang="en-US" dirty="0" smtClean="0"/>
          </a:p>
        </p:txBody>
      </p:sp>
    </p:spTree>
    <p:extLst>
      <p:ext uri="{BB962C8B-B14F-4D97-AF65-F5344CB8AC3E}">
        <p14:creationId xmlns:p14="http://schemas.microsoft.com/office/powerpoint/2010/main" val="137830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Asset Allocation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We start with a top-down allocation, first.</a:t>
            </a:r>
          </a:p>
          <a:p>
            <a:r>
              <a:rPr lang="en-US" dirty="0" smtClean="0"/>
              <a:t>Assuming we know the mean and variance of the risky part of the investor’s portfolio, we compute the proportion of the portfolio that would go into the risky part and the riskless part, respectively.</a:t>
            </a:r>
            <a:r>
              <a:rPr lang="en-US" sz="3100" dirty="0"/>
              <a:t> </a:t>
            </a:r>
            <a:endParaRPr lang="en-US" sz="3100" dirty="0" smtClean="0"/>
          </a:p>
          <a:p>
            <a:pPr lvl="1"/>
            <a:r>
              <a:rPr lang="en-US" sz="2600" dirty="0" smtClean="0"/>
              <a:t>Let </a:t>
            </a:r>
            <a:r>
              <a:rPr lang="en-US" sz="2600" dirty="0"/>
              <a:t>y=portion allocated to the risky portfolio, P</a:t>
            </a:r>
          </a:p>
          <a:p>
            <a:pPr lvl="1"/>
            <a:r>
              <a:rPr lang="en-US" sz="2600" dirty="0"/>
              <a:t>(1-y)=portion to be invested in risk-free asset, F</a:t>
            </a:r>
            <a:r>
              <a:rPr lang="en-US" sz="2600" dirty="0" smtClean="0"/>
              <a:t>.</a:t>
            </a:r>
            <a:endParaRPr lang="en-US" dirty="0" smtClean="0"/>
          </a:p>
          <a:p>
            <a:r>
              <a:rPr lang="en-US" sz="2800" dirty="0"/>
              <a:t>Assume the following data:</a:t>
            </a:r>
          </a:p>
          <a:p>
            <a:endParaRPr lang="en-US" dirty="0" smtClean="0"/>
          </a:p>
          <a:p>
            <a:endParaRPr lang="en-US" dirty="0"/>
          </a:p>
          <a:p>
            <a:r>
              <a:rPr lang="en-US" dirty="0" smtClean="0"/>
              <a:t>In the next slide, we see the investment opportunity set </a:t>
            </a:r>
          </a:p>
        </p:txBody>
      </p:sp>
      <p:grpSp>
        <p:nvGrpSpPr>
          <p:cNvPr id="5" name="Group 2"/>
          <p:cNvGrpSpPr>
            <a:grpSpLocks/>
          </p:cNvGrpSpPr>
          <p:nvPr/>
        </p:nvGrpSpPr>
        <p:grpSpPr bwMode="auto">
          <a:xfrm>
            <a:off x="2092481" y="4455333"/>
            <a:ext cx="3455028" cy="858267"/>
            <a:chOff x="710" y="1248"/>
            <a:chExt cx="4026" cy="1580"/>
          </a:xfrm>
        </p:grpSpPr>
        <p:sp>
          <p:nvSpPr>
            <p:cNvPr id="6" name="Rectangle 3"/>
            <p:cNvSpPr>
              <a:spLocks noChangeArrowheads="1"/>
            </p:cNvSpPr>
            <p:nvPr/>
          </p:nvSpPr>
          <p:spPr bwMode="auto">
            <a:xfrm>
              <a:off x="762" y="1248"/>
              <a:ext cx="1354" cy="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wrap="none" lIns="90488" tIns="44450" rIns="90488" bIns="44450">
              <a:spAutoFit/>
            </a:bodyPr>
            <a:lstStyle/>
            <a:p>
              <a:pPr eaLnBrk="0" hangingPunct="0"/>
              <a:r>
                <a:rPr lang="en-US" sz="2400" b="1" i="1" dirty="0" err="1">
                  <a:latin typeface="Times New Roman" pitchFamily="18" charset="0"/>
                </a:rPr>
                <a:t>r</a:t>
              </a:r>
              <a:r>
                <a:rPr lang="en-US" sz="2400" b="1" i="1" baseline="-25000" dirty="0" err="1">
                  <a:latin typeface="Times New Roman" pitchFamily="18" charset="0"/>
                </a:rPr>
                <a:t>f</a:t>
              </a:r>
              <a:r>
                <a:rPr lang="en-US" sz="2400" b="1" dirty="0">
                  <a:latin typeface="Times New Roman" pitchFamily="18" charset="0"/>
                </a:rPr>
                <a:t> = 7%</a:t>
              </a:r>
            </a:p>
          </p:txBody>
        </p:sp>
        <p:sp>
          <p:nvSpPr>
            <p:cNvPr id="7" name="Rectangle 4"/>
            <p:cNvSpPr>
              <a:spLocks noChangeArrowheads="1"/>
            </p:cNvSpPr>
            <p:nvPr/>
          </p:nvSpPr>
          <p:spPr bwMode="auto">
            <a:xfrm>
              <a:off x="3119" y="1277"/>
              <a:ext cx="1494" cy="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wrap="none" lIns="90488" tIns="44450" rIns="90488" bIns="44450">
              <a:spAutoFit/>
            </a:bodyPr>
            <a:lstStyle/>
            <a:p>
              <a:pPr eaLnBrk="0" hangingPunct="0"/>
              <a:r>
                <a:rPr lang="en-US" sz="2400" b="1" i="1" dirty="0" smtClean="0">
                  <a:latin typeface="Symbol" pitchFamily="18" charset="2"/>
                </a:rPr>
                <a:t></a:t>
              </a:r>
              <a:r>
                <a:rPr lang="en-US" sz="2400" b="1" i="1" baseline="-25000" dirty="0" err="1" smtClean="0">
                  <a:latin typeface="Times New Roman" pitchFamily="18" charset="0"/>
                </a:rPr>
                <a:t>rf</a:t>
              </a:r>
              <a:r>
                <a:rPr lang="en-US" sz="2400" b="1" i="1" baseline="-25000" dirty="0" smtClean="0">
                  <a:latin typeface="Times New Roman" pitchFamily="18" charset="0"/>
                </a:rPr>
                <a:t> </a:t>
              </a:r>
              <a:r>
                <a:rPr lang="en-US" sz="2400" b="1" dirty="0" smtClean="0">
                  <a:latin typeface="Times New Roman" pitchFamily="18" charset="0"/>
                </a:rPr>
                <a:t>= 0%</a:t>
              </a:r>
              <a:endParaRPr lang="en-US" sz="2400" b="1" dirty="0">
                <a:latin typeface="Times New Roman" pitchFamily="18" charset="0"/>
              </a:endParaRPr>
            </a:p>
          </p:txBody>
        </p:sp>
        <p:sp>
          <p:nvSpPr>
            <p:cNvPr id="8" name="Rectangle 5"/>
            <p:cNvSpPr>
              <a:spLocks noChangeArrowheads="1"/>
            </p:cNvSpPr>
            <p:nvPr/>
          </p:nvSpPr>
          <p:spPr bwMode="auto">
            <a:xfrm>
              <a:off x="710" y="1968"/>
              <a:ext cx="2051" cy="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wrap="none" lIns="90488" tIns="44450" rIns="90488" bIns="44450">
              <a:spAutoFit/>
            </a:bodyPr>
            <a:lstStyle/>
            <a:p>
              <a:pPr eaLnBrk="0" hangingPunct="0"/>
              <a:r>
                <a:rPr lang="en-US" sz="2400" b="1" i="1" dirty="0">
                  <a:latin typeface="Times New Roman" pitchFamily="18" charset="0"/>
                </a:rPr>
                <a:t>E(</a:t>
              </a:r>
              <a:r>
                <a:rPr lang="en-US" sz="2400" b="1" i="1" dirty="0" err="1">
                  <a:latin typeface="Times New Roman" pitchFamily="18" charset="0"/>
                </a:rPr>
                <a:t>r</a:t>
              </a:r>
              <a:r>
                <a:rPr lang="en-US" sz="2400" b="1" i="1" baseline="-25000" dirty="0" err="1">
                  <a:latin typeface="Times New Roman" pitchFamily="18" charset="0"/>
                </a:rPr>
                <a:t>p</a:t>
              </a:r>
              <a:r>
                <a:rPr lang="en-US" sz="2400" b="1" i="1" dirty="0">
                  <a:latin typeface="Times New Roman" pitchFamily="18" charset="0"/>
                </a:rPr>
                <a:t>)</a:t>
              </a:r>
              <a:r>
                <a:rPr lang="en-US" sz="2400" b="1" dirty="0">
                  <a:latin typeface="Times New Roman" pitchFamily="18" charset="0"/>
                </a:rPr>
                <a:t> = 15%</a:t>
              </a:r>
            </a:p>
          </p:txBody>
        </p:sp>
        <p:sp>
          <p:nvSpPr>
            <p:cNvPr id="9" name="Rectangle 6"/>
            <p:cNvSpPr>
              <a:spLocks noChangeArrowheads="1"/>
            </p:cNvSpPr>
            <p:nvPr/>
          </p:nvSpPr>
          <p:spPr bwMode="auto">
            <a:xfrm>
              <a:off x="3087" y="1983"/>
              <a:ext cx="1649" cy="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wrap="none" lIns="90488" tIns="44450" rIns="90488" bIns="44450">
              <a:spAutoFit/>
            </a:bodyPr>
            <a:lstStyle/>
            <a:p>
              <a:pPr eaLnBrk="0" hangingPunct="0"/>
              <a:r>
                <a:rPr lang="en-US" sz="2400" b="1" i="1" dirty="0">
                  <a:latin typeface="Symbol" pitchFamily="18" charset="2"/>
                </a:rPr>
                <a:t></a:t>
              </a:r>
              <a:r>
                <a:rPr lang="en-US" sz="2400" b="1" i="1" baseline="-25000" dirty="0">
                  <a:latin typeface="Times New Roman" pitchFamily="18" charset="0"/>
                </a:rPr>
                <a:t>p</a:t>
              </a:r>
              <a:r>
                <a:rPr lang="en-US" sz="2400" b="1" dirty="0">
                  <a:latin typeface="Times New Roman" pitchFamily="18" charset="0"/>
                </a:rPr>
                <a:t> = 22%</a:t>
              </a:r>
            </a:p>
          </p:txBody>
        </p:sp>
      </p:grpSp>
    </p:spTree>
    <p:extLst>
      <p:ext uri="{BB962C8B-B14F-4D97-AF65-F5344CB8AC3E}">
        <p14:creationId xmlns:p14="http://schemas.microsoft.com/office/powerpoint/2010/main" val="318030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Investment Opportunity Set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pic>
        <p:nvPicPr>
          <p:cNvPr id="5" name="Content Placeholder 5" descr="6.4.bmp"/>
          <p:cNvPicPr>
            <a:picLocks noGrp="1" noChangeAspect="1"/>
          </p:cNvPicPr>
          <p:nvPr>
            <p:ph sz="quarter" idx="13"/>
          </p:nvPr>
        </p:nvPicPr>
        <p:blipFill>
          <a:blip r:embed="rId3">
            <a:extLst>
              <a:ext uri="{28A0092B-C50C-407E-A947-70E740481C1C}">
                <a14:useLocalDpi xmlns:a14="http://schemas.microsoft.com/office/drawing/2010/main" val="0"/>
              </a:ext>
            </a:extLst>
          </a:blip>
          <a:srcRect/>
          <a:stretch>
            <a:fillRect/>
          </a:stretch>
        </p:blipFill>
        <p:spPr>
          <a:xfrm>
            <a:off x="1219200" y="1501590"/>
            <a:ext cx="5943600" cy="5001941"/>
          </a:xfrm>
        </p:spPr>
      </p:pic>
    </p:spTree>
    <p:extLst>
      <p:ext uri="{BB962C8B-B14F-4D97-AF65-F5344CB8AC3E}">
        <p14:creationId xmlns:p14="http://schemas.microsoft.com/office/powerpoint/2010/main" val="17438874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1272</Words>
  <Application>Microsoft Office PowerPoint</Application>
  <PresentationFormat>On-screen Show (4:3)</PresentationFormat>
  <Paragraphs>114</Paragraphs>
  <Slides>18</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Calibri</vt:lpstr>
      <vt:lpstr>Cambria Math</vt:lpstr>
      <vt:lpstr>Georgia</vt:lpstr>
      <vt:lpstr>Symbol</vt:lpstr>
      <vt:lpstr>Times New Roman</vt:lpstr>
      <vt:lpstr>Wingdings</vt:lpstr>
      <vt:lpstr>Wingdings 2</vt:lpstr>
      <vt:lpstr>Process diagram</vt:lpstr>
      <vt:lpstr>Equation</vt:lpstr>
      <vt:lpstr>Risk Aversion and Capital Allocation to Risky Assets</vt:lpstr>
      <vt:lpstr>Learning Goals</vt:lpstr>
      <vt:lpstr>Individual Risk Preferences</vt:lpstr>
      <vt:lpstr>Utility functions over asset returns</vt:lpstr>
      <vt:lpstr>Utility functions over asset returns</vt:lpstr>
      <vt:lpstr>Mean Variance Utility functions</vt:lpstr>
      <vt:lpstr>Evaluating Investors’ Risk Preferences</vt:lpstr>
      <vt:lpstr>Basic Asset Allocation</vt:lpstr>
      <vt:lpstr>The Investment Opportunity Set</vt:lpstr>
      <vt:lpstr>The Opportunity Set with Differential Borrowing and Lending Rates</vt:lpstr>
      <vt:lpstr>Risk Tolerance and Asset Allocation</vt:lpstr>
      <vt:lpstr>Utility Levels for Various Positions in Risky Assets (y) for an Investor with Risk Aversion A = 4</vt:lpstr>
      <vt:lpstr>Utility as a Function of Allocation to the Risky Asset, y</vt:lpstr>
      <vt:lpstr>Indifference Curves for  U = .05 and U = .09 with A = 2 and A = 4 </vt:lpstr>
      <vt:lpstr>Finding the Optimal Complete Portfolio Using Indifference Curves </vt:lpstr>
      <vt:lpstr>Risk Tolerance and Asset Allocation</vt:lpstr>
      <vt:lpstr>Passive Strategies:   The Capital Market Line</vt:lpstr>
      <vt:lpstr>Passive Strategies:   The Capital Market 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2013-12-04T21:10:38Z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