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7" r:id="rId12"/>
    <p:sldId id="266" r:id="rId13"/>
    <p:sldId id="269" r:id="rId14"/>
    <p:sldId id="270" r:id="rId15"/>
    <p:sldId id="271" r:id="rId16"/>
    <p:sldId id="272" r:id="rId17"/>
    <p:sldId id="26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80" d="100"/>
          <a:sy n="80" d="100"/>
        </p:scale>
        <p:origin x="1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71468-5714-4E6C-B268-46C7B6E8B65C}" type="datetimeFigureOut">
              <a:rPr lang="en-US" smtClean="0"/>
              <a:t>10/22/2013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D5787-0917-4FCE-842F-94C6C7476C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167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71468-5714-4E6C-B268-46C7B6E8B65C}" type="datetimeFigureOut">
              <a:rPr lang="en-US" smtClean="0"/>
              <a:t>10/22/2013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D5787-0917-4FCE-842F-94C6C7476C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569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71468-5714-4E6C-B268-46C7B6E8B65C}" type="datetimeFigureOut">
              <a:rPr lang="en-US" smtClean="0"/>
              <a:t>10/22/2013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D5787-0917-4FCE-842F-94C6C7476C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585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71468-5714-4E6C-B268-46C7B6E8B65C}" type="datetimeFigureOut">
              <a:rPr lang="en-US" smtClean="0"/>
              <a:t>10/22/2013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D5787-0917-4FCE-842F-94C6C7476C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303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71468-5714-4E6C-B268-46C7B6E8B65C}" type="datetimeFigureOut">
              <a:rPr lang="en-US" smtClean="0"/>
              <a:t>10/22/2013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D5787-0917-4FCE-842F-94C6C7476C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554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71468-5714-4E6C-B268-46C7B6E8B65C}" type="datetimeFigureOut">
              <a:rPr lang="en-US" smtClean="0"/>
              <a:t>10/22/2013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D5787-0917-4FCE-842F-94C6C7476C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474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71468-5714-4E6C-B268-46C7B6E8B65C}" type="datetimeFigureOut">
              <a:rPr lang="en-US" smtClean="0"/>
              <a:t>10/22/2013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D5787-0917-4FCE-842F-94C6C7476C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53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71468-5714-4E6C-B268-46C7B6E8B65C}" type="datetimeFigureOut">
              <a:rPr lang="en-US" smtClean="0"/>
              <a:t>10/22/2013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D5787-0917-4FCE-842F-94C6C7476C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8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71468-5714-4E6C-B268-46C7B6E8B65C}" type="datetimeFigureOut">
              <a:rPr lang="en-US" smtClean="0"/>
              <a:t>10/22/2013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D5787-0917-4FCE-842F-94C6C7476C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221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71468-5714-4E6C-B268-46C7B6E8B65C}" type="datetimeFigureOut">
              <a:rPr lang="en-US" smtClean="0"/>
              <a:t>10/22/2013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D5787-0917-4FCE-842F-94C6C7476C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936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71468-5714-4E6C-B268-46C7B6E8B65C}" type="datetimeFigureOut">
              <a:rPr lang="en-US" smtClean="0"/>
              <a:t>10/22/2013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D5787-0917-4FCE-842F-94C6C7476C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551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71468-5714-4E6C-B268-46C7B6E8B65C}" type="datetimeFigureOut">
              <a:rPr lang="en-US" smtClean="0"/>
              <a:t>10/22/2013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D5787-0917-4FCE-842F-94C6C7476C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703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9.wmf"/><Relationship Id="rId4" Type="http://schemas.openxmlformats.org/officeDocument/2006/relationships/package" Target="../embeddings/Microsoft_Excel_Worksheet8.xlsx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0.wmf"/><Relationship Id="rId4" Type="http://schemas.openxmlformats.org/officeDocument/2006/relationships/package" Target="../embeddings/Microsoft_Excel_Worksheet9.xlsx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package" Target="../embeddings/Microsoft_Word_Document1.doc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package" Target="../embeddings/Microsoft_Word_Document2.doc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wmf"/><Relationship Id="rId4" Type="http://schemas.openxmlformats.org/officeDocument/2006/relationships/package" Target="../embeddings/Microsoft_Word_Document3.doc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wmf"/><Relationship Id="rId4" Type="http://schemas.openxmlformats.org/officeDocument/2006/relationships/package" Target="../embeddings/Microsoft_Word_Document4.doc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wmf"/><Relationship Id="rId4" Type="http://schemas.openxmlformats.org/officeDocument/2006/relationships/package" Target="../embeddings/Microsoft_Word_Document5.doc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6.wmf"/><Relationship Id="rId4" Type="http://schemas.openxmlformats.org/officeDocument/2006/relationships/package" Target="../embeddings/Microsoft_Word_Document6.doc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7.wmf"/><Relationship Id="rId4" Type="http://schemas.openxmlformats.org/officeDocument/2006/relationships/package" Target="../embeddings/Microsoft_Word_Document7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CHEVALIER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CAPITAL </a:t>
            </a:r>
            <a:r>
              <a:rPr lang="en-US" b="1" dirty="0"/>
              <a:t>STRUCTURE AND MARKET COMPETITION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210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Chevalier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Summary </a:t>
            </a:r>
            <a:r>
              <a:rPr lang="en-US" dirty="0"/>
              <a:t>and Conclusion</a:t>
            </a:r>
          </a:p>
          <a:p>
            <a:r>
              <a:rPr lang="en-US" dirty="0"/>
              <a:t>The principal results of this paper are that the announcement of an LBO increases the expected future profits of a firm's product-market rivals and that the presence of LBO firms encourages local entry and expansion by rivals. Both sets of results are suggestive that leverage makes product-market competition  less  "tough."</a:t>
            </a:r>
          </a:p>
          <a:p>
            <a:r>
              <a:rPr lang="en-US" dirty="0"/>
              <a:t>Thus, while these results cannot prescribe an optimal capital structure based on product-market outcomes, the results make clear that product-market effects of capital­ market decisions must be considered a component of the choice of optimal capital structure.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949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the rise in Debt in the capital structure (D/E) permanent or do the LBO companies revert to the median of the industry, as one would expect based, e.g., on the rationale of the Modified Du Pont Equation:</a:t>
            </a:r>
          </a:p>
          <a:p>
            <a:r>
              <a:rPr lang="en-US" dirty="0" smtClean="0"/>
              <a:t>ROE = (Net Income/Sales)*(Sales/Assets) *(Assets/Equity)</a:t>
            </a:r>
          </a:p>
          <a:p>
            <a:r>
              <a:rPr lang="en-US" dirty="0" smtClean="0"/>
              <a:t>Was the episode of the Supermarket LBOs a reflection of the capital market’s way of finding the optimal D/E in that industry? </a:t>
            </a:r>
          </a:p>
          <a:p>
            <a:r>
              <a:rPr lang="en-US" dirty="0" smtClean="0"/>
              <a:t>As the Modified Du Pond equation shows for a given ROE, a low margin industry (Net Income/Sales) as the supermarket industry ( banking industry and others), the Assets/Equity ratio or equity multiplier must be higher (i.e., a higher D/E)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212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DAGUPTA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COMPARISON OF OLIGOPOLY SOLUTIONS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1176895"/>
              </p:ext>
            </p:extLst>
          </p:nvPr>
        </p:nvGraphicFramePr>
        <p:xfrm>
          <a:off x="5638800" y="4569744"/>
          <a:ext cx="91440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Acrobat Document" showAsIcon="1" r:id="rId3" imgW="914400" imgH="792360" progId="AcroExch.Document.11">
                  <p:embed/>
                </p:oleObj>
              </mc:Choice>
              <mc:Fallback>
                <p:oleObj name="Acrobat Document" showAsIcon="1" r:id="rId3" imgW="914400" imgH="792360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38800" y="4569744"/>
                        <a:ext cx="914400" cy="792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361132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DASGUPTA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OLIGOPOLY MODELS REVIEW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5775109"/>
              </p:ext>
            </p:extLst>
          </p:nvPr>
        </p:nvGraphicFramePr>
        <p:xfrm>
          <a:off x="5638800" y="3032125"/>
          <a:ext cx="91440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Worksheet" showAsIcon="1" r:id="rId4" imgW="914400" imgH="792360" progId="Excel.Sheet.12">
                  <p:embed/>
                </p:oleObj>
              </mc:Choice>
              <mc:Fallback>
                <p:oleObj name="Worksheet" showAsIcon="1" r:id="rId4" imgW="914400" imgH="7923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638800" y="3032125"/>
                        <a:ext cx="914400" cy="792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72183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DASGUPTA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AIRLINE EXAMPLE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9438992"/>
              </p:ext>
            </p:extLst>
          </p:nvPr>
        </p:nvGraphicFramePr>
        <p:xfrm>
          <a:off x="5638800" y="3032125"/>
          <a:ext cx="91440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Worksheet" showAsIcon="1" r:id="rId4" imgW="914400" imgH="792360" progId="Excel.Sheet.12">
                  <p:embed/>
                </p:oleObj>
              </mc:Choice>
              <mc:Fallback>
                <p:oleObj name="Worksheet" showAsIcon="1" r:id="rId4" imgW="914400" imgH="7923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638800" y="3032125"/>
                        <a:ext cx="914400" cy="792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7085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DASGUPTA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Equations/Conditions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4474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DASGUPTA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</a:p>
          <a:p>
            <a:r>
              <a:rPr lang="en-US" dirty="0" err="1" smtClean="0"/>
              <a:t>Dasgupta</a:t>
            </a:r>
            <a:r>
              <a:rPr lang="en-US" dirty="0" smtClean="0"/>
              <a:t> model’s conclusions fit Chevalier’s findings</a:t>
            </a:r>
          </a:p>
          <a:p>
            <a:r>
              <a:rPr lang="en-US" dirty="0" err="1" smtClean="0"/>
              <a:t>Dasgupta</a:t>
            </a:r>
            <a:r>
              <a:rPr lang="en-US" dirty="0" smtClean="0"/>
              <a:t> Model reaches the conclusion that higher Debt results in higher prices regardless of whether the underlying oligopoly is </a:t>
            </a:r>
            <a:r>
              <a:rPr lang="en-US" dirty="0" err="1" smtClean="0"/>
              <a:t>Cournot</a:t>
            </a:r>
            <a:r>
              <a:rPr lang="en-US" dirty="0" smtClean="0"/>
              <a:t> or Bertrand</a:t>
            </a:r>
          </a:p>
          <a:p>
            <a:r>
              <a:rPr lang="en-US" dirty="0" err="1" smtClean="0"/>
              <a:t>Dasgupta</a:t>
            </a:r>
            <a:r>
              <a:rPr lang="en-US" dirty="0" smtClean="0"/>
              <a:t> Model reaches the conclusion that higher Debt could lead to lower prices if the underlying model is </a:t>
            </a:r>
            <a:r>
              <a:rPr lang="en-US" dirty="0" err="1" smtClean="0"/>
              <a:t>Stackelberg</a:t>
            </a:r>
            <a:r>
              <a:rPr lang="en-US" dirty="0" smtClean="0"/>
              <a:t>, and the leader firm is unlevered. This is a rather contrived result. The last thing a </a:t>
            </a:r>
            <a:r>
              <a:rPr lang="en-US" dirty="0" err="1" smtClean="0"/>
              <a:t>Stackelberg</a:t>
            </a:r>
            <a:r>
              <a:rPr lang="en-US" dirty="0" smtClean="0"/>
              <a:t> leader wants is to drive out of business the follower firms due to anti-trust implications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2545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6464" y="534989"/>
            <a:ext cx="5299075" cy="579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2457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 AND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Chevalier investigates the linkage between capital markets and product markets</a:t>
            </a:r>
          </a:p>
          <a:p>
            <a:r>
              <a:rPr lang="en-US" dirty="0" smtClean="0"/>
              <a:t>Theory: At the time, the theory was that in a </a:t>
            </a:r>
            <a:r>
              <a:rPr lang="en-US" dirty="0" err="1" smtClean="0"/>
              <a:t>Cournot</a:t>
            </a:r>
            <a:r>
              <a:rPr lang="en-US" dirty="0" smtClean="0"/>
              <a:t> oligopoly, more Debt would lead to “tougher” price competition, </a:t>
            </a:r>
            <a:r>
              <a:rPr lang="en-US" dirty="0" err="1" smtClean="0"/>
              <a:t>i.e</a:t>
            </a:r>
            <a:r>
              <a:rPr lang="en-US" dirty="0" smtClean="0"/>
              <a:t>, lower prices</a:t>
            </a:r>
          </a:p>
          <a:p>
            <a:r>
              <a:rPr lang="en-US" dirty="0" smtClean="0"/>
              <a:t>Context: Supermarket LBO’s of late 1980’s, early 1990’s</a:t>
            </a:r>
          </a:p>
          <a:p>
            <a:r>
              <a:rPr lang="en-US" dirty="0" smtClean="0"/>
              <a:t>Study Focus: Effect of Debt on Product Markets</a:t>
            </a:r>
          </a:p>
          <a:p>
            <a:r>
              <a:rPr lang="en-US" dirty="0" smtClean="0"/>
              <a:t>Result: More Debt is associated with “softer” price competition, i.e., higher product prices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211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CHEVALIER: CAPITAL STRUCTURE AND MARKET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TABLE 1-EVENTS INCLUDED IN THE EVENT ANALYSIS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6424684"/>
              </p:ext>
            </p:extLst>
          </p:nvPr>
        </p:nvGraphicFramePr>
        <p:xfrm>
          <a:off x="5638800" y="3032125"/>
          <a:ext cx="91440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Document" showAsIcon="1" r:id="rId4" imgW="914400" imgH="792360" progId="Word.Document.12">
                  <p:embed/>
                </p:oleObj>
              </mc:Choice>
              <mc:Fallback>
                <p:oleObj name="Document" showAsIcon="1" r:id="rId4" imgW="914400" imgH="79236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638800" y="3032125"/>
                        <a:ext cx="914400" cy="792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74603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Rival Supermarkets included in the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Rival Supermarkets included in the study</a:t>
            </a:r>
          </a:p>
          <a:p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7683337"/>
              </p:ext>
            </p:extLst>
          </p:nvPr>
        </p:nvGraphicFramePr>
        <p:xfrm>
          <a:off x="5638800" y="3032125"/>
          <a:ext cx="91440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Document" showAsIcon="1" r:id="rId4" imgW="914400" imgH="792360" progId="Word.Document.12">
                  <p:embed/>
                </p:oleObj>
              </mc:Choice>
              <mc:Fallback>
                <p:oleObj name="Document" showAsIcon="1" r:id="rId4" imgW="914400" imgH="79236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638800" y="3032125"/>
                        <a:ext cx="914400" cy="792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4152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CHEVALIER EQUATION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340544"/>
              </p:ext>
            </p:extLst>
          </p:nvPr>
        </p:nvGraphicFramePr>
        <p:xfrm>
          <a:off x="5638800" y="3605213"/>
          <a:ext cx="914400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Document" showAsIcon="1" r:id="rId4" imgW="914400" imgH="792360" progId="Word.Document.12">
                  <p:embed/>
                </p:oleObj>
              </mc:Choice>
              <mc:Fallback>
                <p:oleObj name="Document" showAsIcon="1" r:id="rId4" imgW="914400" imgH="79236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638800" y="3605213"/>
                        <a:ext cx="914400" cy="792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3011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EVENT ANNOUNCEMENT ON STOCK PRICES OF COMPETITORS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8874473"/>
              </p:ext>
            </p:extLst>
          </p:nvPr>
        </p:nvGraphicFramePr>
        <p:xfrm>
          <a:off x="5638800" y="3605213"/>
          <a:ext cx="914400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Document" showAsIcon="1" r:id="rId4" imgW="914400" imgH="792360" progId="Word.Document.12">
                  <p:embed/>
                </p:oleObj>
              </mc:Choice>
              <mc:Fallback>
                <p:oleObj name="Document" showAsIcon="1" r:id="rId4" imgW="914400" imgH="79236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638800" y="3605213"/>
                        <a:ext cx="914400" cy="792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410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STORE EXPANSION I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2529175"/>
              </p:ext>
            </p:extLst>
          </p:nvPr>
        </p:nvGraphicFramePr>
        <p:xfrm>
          <a:off x="8450580" y="5434013"/>
          <a:ext cx="914400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Document" showAsIcon="1" r:id="rId4" imgW="914400" imgH="792360" progId="Word.Document.12">
                  <p:embed/>
                </p:oleObj>
              </mc:Choice>
              <mc:Fallback>
                <p:oleObj name="Document" showAsIcon="1" r:id="rId4" imgW="914400" imgH="79236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450580" y="5434013"/>
                        <a:ext cx="914400" cy="792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/>
        </p:nvSpPr>
        <p:spPr>
          <a:xfrm>
            <a:off x="3048000" y="1733408"/>
            <a:ext cx="670179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7310" marR="2465705" indent="127635" algn="just">
              <a:lnSpc>
                <a:spcPct val="95000"/>
              </a:lnSpc>
              <a:spcBef>
                <a:spcPts val="415"/>
              </a:spcBef>
              <a:spcAft>
                <a:spcPts val="0"/>
              </a:spcAft>
            </a:pP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</a:t>
            </a:r>
            <a:r>
              <a:rPr lang="en-US" sz="2000" spc="4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strategy</a:t>
            </a:r>
            <a:r>
              <a:rPr lang="en-US" sz="2000" spc="3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employed</a:t>
            </a:r>
            <a:r>
              <a:rPr lang="en-US" sz="2000" spc="12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here</a:t>
            </a:r>
            <a:r>
              <a:rPr lang="en-US" sz="2000" spc="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en-US" sz="2000" spc="2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</a:t>
            </a:r>
            <a:r>
              <a:rPr lang="en-US" sz="2000" spc="4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measure the</a:t>
            </a:r>
            <a:r>
              <a:rPr lang="en-US" sz="2000" spc="9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percentage</a:t>
            </a:r>
            <a:r>
              <a:rPr lang="en-US" sz="2000" spc="18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change</a:t>
            </a:r>
            <a:r>
              <a:rPr lang="en-US" sz="2000" spc="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</a:t>
            </a:r>
            <a:r>
              <a:rPr lang="en-US" sz="2000" spc="9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</a:t>
            </a:r>
            <a:r>
              <a:rPr lang="en-US" sz="2000" spc="12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number</a:t>
            </a:r>
            <a:r>
              <a:rPr lang="en-US" sz="2000" spc="15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 stores</a:t>
            </a:r>
            <a:r>
              <a:rPr lang="en-US" sz="2000" spc="8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</a:t>
            </a:r>
            <a:r>
              <a:rPr lang="en-US" sz="2000" spc="9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each</a:t>
            </a:r>
            <a:r>
              <a:rPr lang="en-US" sz="2000" spc="12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MSA</a:t>
            </a:r>
            <a:r>
              <a:rPr lang="en-US" sz="2000" spc="6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between</a:t>
            </a:r>
            <a:r>
              <a:rPr lang="en-US" sz="2000" spc="24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spc="-19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985</a:t>
            </a:r>
            <a:r>
              <a:rPr lang="en-US" sz="2000" spc="8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</a:t>
            </a:r>
            <a:r>
              <a:rPr lang="en-US" sz="2000" spc="18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spc="-19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991 and</a:t>
            </a:r>
            <a:r>
              <a:rPr lang="en-US" sz="2000" spc="3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</a:t>
            </a:r>
            <a:r>
              <a:rPr lang="en-US" sz="2000" spc="1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check</a:t>
            </a:r>
            <a:r>
              <a:rPr lang="en-US" sz="2000" spc="26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whether</a:t>
            </a:r>
            <a:r>
              <a:rPr lang="en-US" sz="2000" spc="7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</a:t>
            </a:r>
            <a:r>
              <a:rPr lang="en-US" sz="2000" spc="2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measure</a:t>
            </a:r>
            <a:r>
              <a:rPr lang="en-US" sz="2000" spc="6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en-US" sz="2000" spc="24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related</a:t>
            </a:r>
            <a:r>
              <a:rPr lang="en-US" sz="2000" spc="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</a:t>
            </a:r>
            <a:r>
              <a:rPr lang="en-US" sz="2000" spc="16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</a:t>
            </a:r>
            <a:r>
              <a:rPr lang="en-US" sz="2000" spc="19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share</a:t>
            </a:r>
            <a:r>
              <a:rPr lang="en-US" sz="2000" spc="15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</a:t>
            </a:r>
            <a:r>
              <a:rPr lang="en-US" sz="2000" spc="22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stores</a:t>
            </a:r>
            <a:r>
              <a:rPr lang="en-US" sz="2000" spc="14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</a:t>
            </a:r>
            <a:r>
              <a:rPr lang="en-US" sz="2000" spc="17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each</a:t>
            </a:r>
            <a:r>
              <a:rPr lang="en-US" sz="2000" spc="13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market in</a:t>
            </a:r>
            <a:r>
              <a:rPr lang="en-US" sz="2000" spc="12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spc="-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985</a:t>
            </a:r>
            <a:r>
              <a:rPr lang="en-US" sz="2000" spc="4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owned</a:t>
            </a:r>
            <a:r>
              <a:rPr lang="en-US" sz="2000" spc="11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by</a:t>
            </a:r>
            <a:r>
              <a:rPr lang="en-US" sz="2000" spc="11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chains</a:t>
            </a:r>
            <a:r>
              <a:rPr lang="en-US" sz="2000" spc="6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that</a:t>
            </a:r>
            <a:r>
              <a:rPr lang="en-US" sz="2000" spc="14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eventually undertook</a:t>
            </a:r>
            <a:r>
              <a:rPr lang="en-US" sz="2000" spc="12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LBO's.</a:t>
            </a:r>
            <a:r>
              <a:rPr lang="en-US" sz="2000" spc="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</a:t>
            </a:r>
            <a:r>
              <a:rPr lang="en-US" sz="2000" spc="5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allows</a:t>
            </a:r>
            <a:r>
              <a:rPr lang="en-US" sz="2000" spc="5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measurement of</a:t>
            </a:r>
            <a:r>
              <a:rPr lang="en-US" sz="2000" spc="25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how</a:t>
            </a:r>
            <a:r>
              <a:rPr lang="en-US" sz="2000" spc="24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market</a:t>
            </a:r>
            <a:r>
              <a:rPr lang="en-US" sz="2000" spc="4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structure</a:t>
            </a:r>
            <a:r>
              <a:rPr lang="en-US" sz="2000" spc="19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changed</a:t>
            </a:r>
            <a:r>
              <a:rPr lang="en-US" sz="2000" spc="24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over</a:t>
            </a:r>
            <a:r>
              <a:rPr lang="en-US" sz="2000" spc="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period</a:t>
            </a:r>
            <a:r>
              <a:rPr lang="en-US" sz="2000" spc="15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</a:t>
            </a:r>
            <a:r>
              <a:rPr lang="en-US" sz="2000" spc="4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which</a:t>
            </a:r>
            <a:r>
              <a:rPr lang="en-US" sz="2000" spc="11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</a:t>
            </a:r>
            <a:r>
              <a:rPr lang="en-US" sz="2000" spc="8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LBO's</a:t>
            </a:r>
            <a:r>
              <a:rPr lang="en-US" sz="2000" spc="9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took</a:t>
            </a:r>
            <a:r>
              <a:rPr lang="en-US" sz="2000" spc="9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place.</a:t>
            </a:r>
          </a:p>
        </p:txBody>
      </p:sp>
    </p:spTree>
    <p:extLst>
      <p:ext uri="{BB962C8B-B14F-4D97-AF65-F5344CB8AC3E}">
        <p14:creationId xmlns:p14="http://schemas.microsoft.com/office/powerpoint/2010/main" val="3963943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EXPANSION II – by Incumbent Firms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this section,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Chevalier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examine the question of why large supermarket chains that are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actively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competing in a market might choose to add or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subtract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stores in that market on net.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2604816"/>
              </p:ext>
            </p:extLst>
          </p:nvPr>
        </p:nvGraphicFramePr>
        <p:xfrm>
          <a:off x="4610100" y="3209131"/>
          <a:ext cx="91440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Document" showAsIcon="1" r:id="rId4" imgW="914400" imgH="792360" progId="Word.Document.12">
                  <p:embed/>
                </p:oleObj>
              </mc:Choice>
              <mc:Fallback>
                <p:oleObj name="Document" showAsIcon="1" r:id="rId4" imgW="914400" imgH="79236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10100" y="3209131"/>
                        <a:ext cx="914400" cy="792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26523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LBO and Non LBO Firms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0240397"/>
              </p:ext>
            </p:extLst>
          </p:nvPr>
        </p:nvGraphicFramePr>
        <p:xfrm>
          <a:off x="5638800" y="3605213"/>
          <a:ext cx="914400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Document" showAsIcon="1" r:id="rId4" imgW="914400" imgH="792360" progId="Word.Document.12">
                  <p:embed/>
                </p:oleObj>
              </mc:Choice>
              <mc:Fallback>
                <p:oleObj name="Document" showAsIcon="1" r:id="rId4" imgW="914400" imgH="79236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638800" y="3605213"/>
                        <a:ext cx="914400" cy="792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9374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561</Words>
  <Application>Microsoft Office PowerPoint</Application>
  <PresentationFormat>Widescreen</PresentationFormat>
  <Paragraphs>42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Office Theme</vt:lpstr>
      <vt:lpstr>Document</vt:lpstr>
      <vt:lpstr>Adobe Acrobat Document</vt:lpstr>
      <vt:lpstr>Worksheet</vt:lpstr>
      <vt:lpstr>CHEVALIER</vt:lpstr>
      <vt:lpstr>CONTEXT AND SUMMARY</vt:lpstr>
      <vt:lpstr>CHEVALIER: CAPITAL STRUCTURE AND MARKET COMPETITION</vt:lpstr>
      <vt:lpstr>Rival Supermarkets included in the study</vt:lpstr>
      <vt:lpstr>CHEVALIER EQUATION</vt:lpstr>
      <vt:lpstr>EFFECT OF EVENT ANNOUNCEMENT ON STOCK PRICES OF COMPETITORS</vt:lpstr>
      <vt:lpstr>STORE EXPANSION I</vt:lpstr>
      <vt:lpstr>EXPANSION II – by Incumbent Firms</vt:lpstr>
      <vt:lpstr>Comparison of LBO and Non LBO Firms</vt:lpstr>
      <vt:lpstr>Chevalier Conclusion</vt:lpstr>
      <vt:lpstr>QUESTIONS</vt:lpstr>
      <vt:lpstr>DAGUPTA</vt:lpstr>
      <vt:lpstr>DASGUPTA</vt:lpstr>
      <vt:lpstr>DASGUPTA</vt:lpstr>
      <vt:lpstr>DASGUPTA MODEL</vt:lpstr>
      <vt:lpstr>DASGUPTA</vt:lpstr>
      <vt:lpstr>PowerPoint Presentation</vt:lpstr>
    </vt:vector>
  </TitlesOfParts>
  <Company>Pace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CHEVALIER</dc:title>
  <dc:creator>Haralambos Kostakopoulos</dc:creator>
  <cp:lastModifiedBy>Viswanath, Prof. Plachikkat</cp:lastModifiedBy>
  <cp:revision>19</cp:revision>
  <dcterms:created xsi:type="dcterms:W3CDTF">2013-10-22T02:42:54Z</dcterms:created>
  <dcterms:modified xsi:type="dcterms:W3CDTF">2013-10-22T13:08:37Z</dcterms:modified>
</cp:coreProperties>
</file>