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74" r:id="rId3"/>
    <p:sldId id="280" r:id="rId4"/>
    <p:sldId id="275" r:id="rId5"/>
    <p:sldId id="279" r:id="rId6"/>
    <p:sldId id="257" r:id="rId7"/>
    <p:sldId id="259" r:id="rId8"/>
    <p:sldId id="276" r:id="rId9"/>
    <p:sldId id="262" r:id="rId10"/>
    <p:sldId id="278" r:id="rId11"/>
    <p:sldId id="265" r:id="rId12"/>
    <p:sldId id="263" r:id="rId13"/>
    <p:sldId id="264" r:id="rId14"/>
    <p:sldId id="266" r:id="rId15"/>
    <p:sldId id="267" r:id="rId16"/>
    <p:sldId id="268" r:id="rId17"/>
    <p:sldId id="285" r:id="rId18"/>
    <p:sldId id="269" r:id="rId19"/>
    <p:sldId id="273" r:id="rId20"/>
    <p:sldId id="270" r:id="rId21"/>
    <p:sldId id="271" r:id="rId22"/>
    <p:sldId id="272" r:id="rId23"/>
    <p:sldId id="281" r:id="rId24"/>
    <p:sldId id="284" r:id="rId2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2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2088529C-30D0-42C1-B7E5-CF44C9271EA6}" type="datetimeFigureOut">
              <a:rPr lang="en-US" smtClean="0"/>
              <a:t>9/16/2013</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4DB60EAA-A88F-4114-8BF2-BA6178CCA403}" type="slidenum">
              <a:rPr lang="en-US" smtClean="0"/>
              <a:t>‹#›</a:t>
            </a:fld>
            <a:endParaRPr lang="en-US"/>
          </a:p>
        </p:txBody>
      </p:sp>
    </p:spTree>
    <p:extLst>
      <p:ext uri="{BB962C8B-B14F-4D97-AF65-F5344CB8AC3E}">
        <p14:creationId xmlns:p14="http://schemas.microsoft.com/office/powerpoint/2010/main" val="1260235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DCEFA14C-C4DE-4698-8591-098B4E411D4A}" type="datetimeFigureOut">
              <a:rPr lang="en-US" smtClean="0"/>
              <a:t>9/16/2013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59BB1A40-36C4-4A92-8C1D-F530BA778040}" type="slidenum">
              <a:rPr lang="en-US" smtClean="0"/>
              <a:t>‹#›</a:t>
            </a:fld>
            <a:endParaRPr lang="en-US"/>
          </a:p>
        </p:txBody>
      </p:sp>
    </p:spTree>
    <p:extLst>
      <p:ext uri="{BB962C8B-B14F-4D97-AF65-F5344CB8AC3E}">
        <p14:creationId xmlns:p14="http://schemas.microsoft.com/office/powerpoint/2010/main" val="2659684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a:t>
            </a:fld>
            <a:endParaRPr lang="en-US"/>
          </a:p>
        </p:txBody>
      </p:sp>
    </p:spTree>
    <p:extLst>
      <p:ext uri="{BB962C8B-B14F-4D97-AF65-F5344CB8AC3E}">
        <p14:creationId xmlns:p14="http://schemas.microsoft.com/office/powerpoint/2010/main" val="4068038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see how much of each kind of asset is being used to generate each dollar</a:t>
            </a:r>
            <a:r>
              <a:rPr lang="en-US" baseline="0" dirty="0" smtClean="0"/>
              <a:t> of asset and thus the efficiency of each kind of asset.</a:t>
            </a:r>
            <a:endParaRPr lang="en-US" dirty="0"/>
          </a:p>
        </p:txBody>
      </p:sp>
      <p:sp>
        <p:nvSpPr>
          <p:cNvPr id="4" name="Slide Number Placeholder 3"/>
          <p:cNvSpPr>
            <a:spLocks noGrp="1"/>
          </p:cNvSpPr>
          <p:nvPr>
            <p:ph type="sldNum" sz="quarter" idx="10"/>
          </p:nvPr>
        </p:nvSpPr>
        <p:spPr/>
        <p:txBody>
          <a:bodyPr/>
          <a:lstStyle/>
          <a:p>
            <a:fld id="{59BB1A40-36C4-4A92-8C1D-F530BA778040}" type="slidenum">
              <a:rPr lang="en-US" smtClean="0"/>
              <a:t>10</a:t>
            </a:fld>
            <a:endParaRPr lang="en-US"/>
          </a:p>
        </p:txBody>
      </p:sp>
    </p:spTree>
    <p:extLst>
      <p:ext uri="{BB962C8B-B14F-4D97-AF65-F5344CB8AC3E}">
        <p14:creationId xmlns:p14="http://schemas.microsoft.com/office/powerpoint/2010/main" val="203373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11</a:t>
            </a:fld>
            <a:endParaRPr lang="en-US"/>
          </a:p>
        </p:txBody>
      </p:sp>
    </p:spTree>
    <p:extLst>
      <p:ext uri="{BB962C8B-B14F-4D97-AF65-F5344CB8AC3E}">
        <p14:creationId xmlns:p14="http://schemas.microsoft.com/office/powerpoint/2010/main" val="3280911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12</a:t>
            </a:fld>
            <a:endParaRPr lang="en-US"/>
          </a:p>
        </p:txBody>
      </p:sp>
    </p:spTree>
    <p:extLst>
      <p:ext uri="{BB962C8B-B14F-4D97-AF65-F5344CB8AC3E}">
        <p14:creationId xmlns:p14="http://schemas.microsoft.com/office/powerpoint/2010/main" val="351853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13</a:t>
            </a:fld>
            <a:endParaRPr lang="en-US"/>
          </a:p>
        </p:txBody>
      </p:sp>
    </p:spTree>
    <p:extLst>
      <p:ext uri="{BB962C8B-B14F-4D97-AF65-F5344CB8AC3E}">
        <p14:creationId xmlns:p14="http://schemas.microsoft.com/office/powerpoint/2010/main" val="2991938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14</a:t>
            </a:fld>
            <a:endParaRPr lang="en-US"/>
          </a:p>
        </p:txBody>
      </p:sp>
    </p:spTree>
    <p:extLst>
      <p:ext uri="{BB962C8B-B14F-4D97-AF65-F5344CB8AC3E}">
        <p14:creationId xmlns:p14="http://schemas.microsoft.com/office/powerpoint/2010/main" val="895931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15</a:t>
            </a:fld>
            <a:endParaRPr lang="en-US"/>
          </a:p>
        </p:txBody>
      </p:sp>
    </p:spTree>
    <p:extLst>
      <p:ext uri="{BB962C8B-B14F-4D97-AF65-F5344CB8AC3E}">
        <p14:creationId xmlns:p14="http://schemas.microsoft.com/office/powerpoint/2010/main" val="12785867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16</a:t>
            </a:fld>
            <a:endParaRPr lang="en-US"/>
          </a:p>
        </p:txBody>
      </p:sp>
    </p:spTree>
    <p:extLst>
      <p:ext uri="{BB962C8B-B14F-4D97-AF65-F5344CB8AC3E}">
        <p14:creationId xmlns:p14="http://schemas.microsoft.com/office/powerpoint/2010/main" val="810995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17</a:t>
            </a:fld>
            <a:endParaRPr lang="en-US"/>
          </a:p>
        </p:txBody>
      </p:sp>
    </p:spTree>
    <p:extLst>
      <p:ext uri="{BB962C8B-B14F-4D97-AF65-F5344CB8AC3E}">
        <p14:creationId xmlns:p14="http://schemas.microsoft.com/office/powerpoint/2010/main" val="29613939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18</a:t>
            </a:fld>
            <a:endParaRPr lang="en-US"/>
          </a:p>
        </p:txBody>
      </p:sp>
    </p:spTree>
    <p:extLst>
      <p:ext uri="{BB962C8B-B14F-4D97-AF65-F5344CB8AC3E}">
        <p14:creationId xmlns:p14="http://schemas.microsoft.com/office/powerpoint/2010/main" val="4470674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19</a:t>
            </a:fld>
            <a:endParaRPr lang="en-US"/>
          </a:p>
        </p:txBody>
      </p:sp>
    </p:spTree>
    <p:extLst>
      <p:ext uri="{BB962C8B-B14F-4D97-AF65-F5344CB8AC3E}">
        <p14:creationId xmlns:p14="http://schemas.microsoft.com/office/powerpoint/2010/main" val="4201746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Rot="1" noChangeAspect="1" noChangeArrowheads="1" noTextEdit="1"/>
          </p:cNvSpPr>
          <p:nvPr>
            <p:ph type="sldImg"/>
          </p:nvPr>
        </p:nvSpPr>
        <p:spPr>
          <a:ln/>
        </p:spPr>
      </p:sp>
      <p:sp>
        <p:nvSpPr>
          <p:cNvPr id="332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825882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20</a:t>
            </a:fld>
            <a:endParaRPr lang="en-US"/>
          </a:p>
        </p:txBody>
      </p:sp>
    </p:spTree>
    <p:extLst>
      <p:ext uri="{BB962C8B-B14F-4D97-AF65-F5344CB8AC3E}">
        <p14:creationId xmlns:p14="http://schemas.microsoft.com/office/powerpoint/2010/main" val="11728795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21</a:t>
            </a:fld>
            <a:endParaRPr lang="en-US"/>
          </a:p>
        </p:txBody>
      </p:sp>
    </p:spTree>
    <p:extLst>
      <p:ext uri="{BB962C8B-B14F-4D97-AF65-F5344CB8AC3E}">
        <p14:creationId xmlns:p14="http://schemas.microsoft.com/office/powerpoint/2010/main" val="31041010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22</a:t>
            </a:fld>
            <a:endParaRPr lang="en-US"/>
          </a:p>
        </p:txBody>
      </p:sp>
    </p:spTree>
    <p:extLst>
      <p:ext uri="{BB962C8B-B14F-4D97-AF65-F5344CB8AC3E}">
        <p14:creationId xmlns:p14="http://schemas.microsoft.com/office/powerpoint/2010/main" val="35266096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23</a:t>
            </a:fld>
            <a:endParaRPr lang="en-US"/>
          </a:p>
        </p:txBody>
      </p:sp>
    </p:spTree>
    <p:extLst>
      <p:ext uri="{BB962C8B-B14F-4D97-AF65-F5344CB8AC3E}">
        <p14:creationId xmlns:p14="http://schemas.microsoft.com/office/powerpoint/2010/main" val="42017460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24</a:t>
            </a:fld>
            <a:endParaRPr lang="en-US"/>
          </a:p>
        </p:txBody>
      </p:sp>
    </p:spTree>
    <p:extLst>
      <p:ext uri="{BB962C8B-B14F-4D97-AF65-F5344CB8AC3E}">
        <p14:creationId xmlns:p14="http://schemas.microsoft.com/office/powerpoint/2010/main" val="828521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3</a:t>
            </a:fld>
            <a:endParaRPr lang="en-US"/>
          </a:p>
        </p:txBody>
      </p:sp>
    </p:spTree>
    <p:extLst>
      <p:ext uri="{BB962C8B-B14F-4D97-AF65-F5344CB8AC3E}">
        <p14:creationId xmlns:p14="http://schemas.microsoft.com/office/powerpoint/2010/main" val="3363978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4</a:t>
            </a:fld>
            <a:endParaRPr lang="en-US"/>
          </a:p>
        </p:txBody>
      </p:sp>
    </p:spTree>
    <p:extLst>
      <p:ext uri="{BB962C8B-B14F-4D97-AF65-F5344CB8AC3E}">
        <p14:creationId xmlns:p14="http://schemas.microsoft.com/office/powerpoint/2010/main" val="1323954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5</a:t>
            </a:fld>
            <a:endParaRPr lang="en-US"/>
          </a:p>
        </p:txBody>
      </p:sp>
    </p:spTree>
    <p:extLst>
      <p:ext uri="{BB962C8B-B14F-4D97-AF65-F5344CB8AC3E}">
        <p14:creationId xmlns:p14="http://schemas.microsoft.com/office/powerpoint/2010/main" val="780678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6</a:t>
            </a:fld>
            <a:endParaRPr lang="en-US"/>
          </a:p>
        </p:txBody>
      </p:sp>
    </p:spTree>
    <p:extLst>
      <p:ext uri="{BB962C8B-B14F-4D97-AF65-F5344CB8AC3E}">
        <p14:creationId xmlns:p14="http://schemas.microsoft.com/office/powerpoint/2010/main" val="1306454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7</a:t>
            </a:fld>
            <a:endParaRPr lang="en-US"/>
          </a:p>
        </p:txBody>
      </p:sp>
    </p:spTree>
    <p:extLst>
      <p:ext uri="{BB962C8B-B14F-4D97-AF65-F5344CB8AC3E}">
        <p14:creationId xmlns:p14="http://schemas.microsoft.com/office/powerpoint/2010/main" val="877236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costs more to serve a Tiffany’s customer; each customer’s needs are different.  Hence it is necessary to invest more in employee training, in product layout</a:t>
            </a:r>
            <a:r>
              <a:rPr lang="en-US" baseline="0" dirty="0" smtClean="0"/>
              <a:t> and a whole variety of things when selling a Tiffany’s product, compared to a Walmart product.</a:t>
            </a:r>
            <a:endParaRPr lang="en-US" dirty="0"/>
          </a:p>
        </p:txBody>
      </p:sp>
      <p:sp>
        <p:nvSpPr>
          <p:cNvPr id="4" name="Slide Number Placeholder 3"/>
          <p:cNvSpPr>
            <a:spLocks noGrp="1"/>
          </p:cNvSpPr>
          <p:nvPr>
            <p:ph type="sldNum" sz="quarter" idx="10"/>
          </p:nvPr>
        </p:nvSpPr>
        <p:spPr/>
        <p:txBody>
          <a:bodyPr/>
          <a:lstStyle/>
          <a:p>
            <a:fld id="{59BB1A40-36C4-4A92-8C1D-F530BA778040}" type="slidenum">
              <a:rPr lang="en-US" smtClean="0"/>
              <a:t>8</a:t>
            </a:fld>
            <a:endParaRPr lang="en-US"/>
          </a:p>
        </p:txBody>
      </p:sp>
    </p:spTree>
    <p:extLst>
      <p:ext uri="{BB962C8B-B14F-4D97-AF65-F5344CB8AC3E}">
        <p14:creationId xmlns:p14="http://schemas.microsoft.com/office/powerpoint/2010/main" val="203373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BB1A40-36C4-4A92-8C1D-F530BA778040}" type="slidenum">
              <a:rPr lang="en-US" smtClean="0"/>
              <a:t>9</a:t>
            </a:fld>
            <a:endParaRPr lang="en-US"/>
          </a:p>
        </p:txBody>
      </p:sp>
    </p:spTree>
    <p:extLst>
      <p:ext uri="{BB962C8B-B14F-4D97-AF65-F5344CB8AC3E}">
        <p14:creationId xmlns:p14="http://schemas.microsoft.com/office/powerpoint/2010/main" val="485944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D1EEEA-DC11-4D33-9B3F-8D0B1C2421EC}"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D1EEEA-DC11-4D33-9B3F-8D0B1C2421EC}"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D1EEEA-DC11-4D33-9B3F-8D0B1C2421EC}"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D1EEEA-DC11-4D33-9B3F-8D0B1C2421EC}"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D1EEEA-DC11-4D33-9B3F-8D0B1C2421EC}" type="datetimeFigureOut">
              <a:rPr lang="en-US" smtClean="0"/>
              <a:pPr/>
              <a:t>9/16/2013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D1EEEA-DC11-4D33-9B3F-8D0B1C2421EC}" type="datetimeFigureOut">
              <a:rPr lang="en-US" smtClean="0"/>
              <a:pPr/>
              <a:t>9/16/2013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D1EEEA-DC11-4D33-9B3F-8D0B1C2421EC}" type="datetimeFigureOut">
              <a:rPr lang="en-US" smtClean="0"/>
              <a:pPr/>
              <a:t>9/16/2013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D1EEEA-DC11-4D33-9B3F-8D0B1C2421EC}" type="datetimeFigureOut">
              <a:rPr lang="en-US" smtClean="0"/>
              <a:pPr/>
              <a:t>9/16/2013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D1EEEA-DC11-4D33-9B3F-8D0B1C2421EC}" type="datetimeFigureOut">
              <a:rPr lang="en-US" smtClean="0"/>
              <a:pPr/>
              <a:t>9/16/2013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CA1878-8437-44E6-A662-602C78BFF7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D1EEEA-DC11-4D33-9B3F-8D0B1C2421EC}" type="datetimeFigureOut">
              <a:rPr lang="en-US" smtClean="0"/>
              <a:pPr/>
              <a:t>9/16/2013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CA1878-8437-44E6-A662-602C78BFF7C2}"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AFD1EEEA-DC11-4D33-9B3F-8D0B1C2421EC}" type="datetimeFigureOut">
              <a:rPr lang="en-US" smtClean="0"/>
              <a:pPr/>
              <a:t>9/16/2013</a:t>
            </a:fld>
            <a:endParaRPr lang="en-US"/>
          </a:p>
        </p:txBody>
      </p:sp>
      <p:sp>
        <p:nvSpPr>
          <p:cNvPr id="9" name="Slide Number Placeholder 8"/>
          <p:cNvSpPr>
            <a:spLocks noGrp="1"/>
          </p:cNvSpPr>
          <p:nvPr>
            <p:ph type="sldNum" sz="quarter" idx="11"/>
          </p:nvPr>
        </p:nvSpPr>
        <p:spPr/>
        <p:txBody>
          <a:bodyPr/>
          <a:lstStyle/>
          <a:p>
            <a:fld id="{12CA1878-8437-44E6-A662-602C78BFF7C2}"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2CA1878-8437-44E6-A662-602C78BFF7C2}"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FD1EEEA-DC11-4D33-9B3F-8D0B1C2421EC}" type="datetimeFigureOut">
              <a:rPr lang="en-US" smtClean="0"/>
              <a:pPr/>
              <a:t>9/16/2013</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Microsoft_Word_97_-_2003_Document2.doc"/><Relationship Id="rId5" Type="http://schemas.openxmlformats.org/officeDocument/2006/relationships/image" Target="../media/image2.wmf"/><Relationship Id="rId4" Type="http://schemas.openxmlformats.org/officeDocument/2006/relationships/oleObject" Target="../embeddings/Microsoft_Word_97_-_2003_Document1.doc"/></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www.youtube.com/watch?v=tbG0btCu1S4&amp;feature=related"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hyperlink" Target="http://www.trendhunter.com/trends/tiffany-co-to-launch-70-new-stor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www.youtube.com/watch?v=tbG0btCu1S4&amp;feature=related"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 Id="rId5" Type="http://schemas.openxmlformats.org/officeDocument/2006/relationships/hyperlink" Target="http://vimeo.com/11111204" TargetMode="External"/><Relationship Id="rId4" Type="http://schemas.openxmlformats.org/officeDocument/2006/relationships/hyperlink" Target="http://www.youtube.com/watch?v=RJphoRD1w0I"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543800" cy="2593975"/>
          </a:xfrm>
        </p:spPr>
        <p:txBody>
          <a:bodyPr/>
          <a:lstStyle/>
          <a:p>
            <a:r>
              <a:rPr lang="en-US" dirty="0" smtClean="0"/>
              <a:t>Dupont Analysis</a:t>
            </a:r>
            <a:endParaRPr lang="en-US" dirty="0"/>
          </a:p>
        </p:txBody>
      </p:sp>
      <p:sp>
        <p:nvSpPr>
          <p:cNvPr id="3" name="Subtitle 2"/>
          <p:cNvSpPr>
            <a:spLocks noGrp="1"/>
          </p:cNvSpPr>
          <p:nvPr>
            <p:ph type="subTitle" idx="1"/>
          </p:nvPr>
        </p:nvSpPr>
        <p:spPr>
          <a:xfrm>
            <a:off x="914400" y="3886200"/>
            <a:ext cx="7391400" cy="1752600"/>
          </a:xfrm>
        </p:spPr>
        <p:txBody>
          <a:bodyPr>
            <a:normAutofit/>
          </a:bodyPr>
          <a:lstStyle/>
          <a:p>
            <a:r>
              <a:rPr lang="en-US" dirty="0" smtClean="0"/>
              <a:t>Adapted by </a:t>
            </a:r>
            <a:r>
              <a:rPr lang="en-US" sz="2400" dirty="0" smtClean="0"/>
              <a:t>P. V. Viswanath with permission</a:t>
            </a:r>
          </a:p>
          <a:p>
            <a:r>
              <a:rPr lang="en-US" dirty="0"/>
              <a:t>f</a:t>
            </a:r>
            <a:r>
              <a:rPr lang="en-US" dirty="0" smtClean="0"/>
              <a:t>rom </a:t>
            </a:r>
            <a:r>
              <a:rPr lang="en-US" sz="2200" dirty="0" smtClean="0"/>
              <a:t>http://marriottschool.net/teacher/swinyard/Retailing/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 Turnover</a:t>
            </a:r>
            <a:endParaRPr lang="en-US" dirty="0"/>
          </a:p>
        </p:txBody>
      </p:sp>
      <p:sp>
        <p:nvSpPr>
          <p:cNvPr id="3" name="Content Placeholder 2"/>
          <p:cNvSpPr>
            <a:spLocks noGrp="1"/>
          </p:cNvSpPr>
          <p:nvPr>
            <p:ph idx="1"/>
          </p:nvPr>
        </p:nvSpPr>
        <p:spPr/>
        <p:txBody>
          <a:bodyPr/>
          <a:lstStyle/>
          <a:p>
            <a:r>
              <a:rPr lang="en-US" dirty="0" smtClean="0"/>
              <a:t>Clearly, </a:t>
            </a:r>
            <a:r>
              <a:rPr lang="en-US" dirty="0" err="1" smtClean="0"/>
              <a:t>Walmart</a:t>
            </a:r>
            <a:r>
              <a:rPr lang="en-US" dirty="0" smtClean="0"/>
              <a:t> has the larger asset turnover.</a:t>
            </a:r>
          </a:p>
          <a:p>
            <a:r>
              <a:rPr lang="en-US" dirty="0" smtClean="0"/>
              <a:t>The model in the previous slide also shows exactly what is the source of the higher asset turnover.</a:t>
            </a:r>
          </a:p>
          <a:p>
            <a:r>
              <a:rPr lang="en-US" dirty="0" smtClean="0"/>
              <a:t>The focus in this approach is on the denominator of the asset turnover ratio, viz. on Total Assets.  </a:t>
            </a:r>
          </a:p>
          <a:p>
            <a:r>
              <a:rPr lang="en-US" dirty="0" smtClean="0"/>
              <a:t>It behooves the savvy manager to look at the components of total assets in terms of how they contribute to sales.  </a:t>
            </a:r>
          </a:p>
          <a:p>
            <a:r>
              <a:rPr lang="en-US" dirty="0" smtClean="0"/>
              <a:t>Is it possible to reduce accounts receivable and merchandise turnover and other assets – but without affecting sales?  </a:t>
            </a:r>
          </a:p>
          <a:p>
            <a:r>
              <a:rPr lang="en-US" dirty="0" smtClean="0"/>
              <a:t>How are these assets being used to improve sales?</a:t>
            </a:r>
            <a:endParaRPr lang="en-US" dirty="0"/>
          </a:p>
        </p:txBody>
      </p:sp>
    </p:spTree>
    <p:extLst>
      <p:ext uri="{BB962C8B-B14F-4D97-AF65-F5344CB8AC3E}">
        <p14:creationId xmlns:p14="http://schemas.microsoft.com/office/powerpoint/2010/main" val="26024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400" y="1397000"/>
          <a:ext cx="7162800" cy="1930400"/>
        </p:xfrm>
        <a:graphic>
          <a:graphicData uri="http://schemas.openxmlformats.org/drawingml/2006/table">
            <a:tbl>
              <a:tblPr firstRow="1" bandRow="1">
                <a:tableStyleId>{5C22544A-7EE6-4342-B048-85BDC9FD1C3A}</a:tableStyleId>
              </a:tblPr>
              <a:tblGrid>
                <a:gridCol w="1790700"/>
                <a:gridCol w="1790700"/>
                <a:gridCol w="1790700"/>
                <a:gridCol w="1790700"/>
              </a:tblGrid>
              <a:tr h="370840">
                <a:tc>
                  <a:txBody>
                    <a:bodyPr/>
                    <a:lstStyle/>
                    <a:p>
                      <a:r>
                        <a:rPr lang="en-US" dirty="0" smtClean="0"/>
                        <a:t>2000 data</a:t>
                      </a:r>
                      <a:endParaRPr lang="en-US" dirty="0"/>
                    </a:p>
                  </a:txBody>
                  <a:tcPr/>
                </a:tc>
                <a:tc>
                  <a:txBody>
                    <a:bodyPr/>
                    <a:lstStyle/>
                    <a:p>
                      <a:r>
                        <a:rPr lang="en-US" dirty="0" smtClean="0"/>
                        <a:t>Net Profit Margin</a:t>
                      </a:r>
                    </a:p>
                    <a:p>
                      <a:r>
                        <a:rPr lang="en-US" dirty="0" smtClean="0"/>
                        <a:t>Net  Income/Net</a:t>
                      </a:r>
                      <a:r>
                        <a:rPr lang="en-US" baseline="0" dirty="0" smtClean="0"/>
                        <a:t>  Sales</a:t>
                      </a:r>
                      <a:endParaRPr lang="en-US" dirty="0"/>
                    </a:p>
                  </a:txBody>
                  <a:tcPr/>
                </a:tc>
                <a:tc>
                  <a:txBody>
                    <a:bodyPr/>
                    <a:lstStyle/>
                    <a:p>
                      <a:r>
                        <a:rPr lang="en-US" dirty="0" smtClean="0"/>
                        <a:t>Asset Turnover</a:t>
                      </a:r>
                    </a:p>
                    <a:p>
                      <a:r>
                        <a:rPr lang="en-US" dirty="0" smtClean="0"/>
                        <a:t>Net Sales/TA</a:t>
                      </a:r>
                      <a:endParaRPr lang="en-US" dirty="0"/>
                    </a:p>
                  </a:txBody>
                  <a:tcPr/>
                </a:tc>
                <a:tc>
                  <a:txBody>
                    <a:bodyPr/>
                    <a:lstStyle/>
                    <a:p>
                      <a:r>
                        <a:rPr lang="en-US" dirty="0" smtClean="0"/>
                        <a:t>ROA</a:t>
                      </a:r>
                      <a:endParaRPr lang="en-US" dirty="0"/>
                    </a:p>
                  </a:txBody>
                  <a:tcPr/>
                </a:tc>
              </a:tr>
              <a:tr h="370840">
                <a:tc>
                  <a:txBody>
                    <a:bodyPr/>
                    <a:lstStyle/>
                    <a:p>
                      <a:r>
                        <a:rPr lang="en-US" dirty="0" err="1" smtClean="0"/>
                        <a:t>Walmart</a:t>
                      </a:r>
                      <a:endParaRPr lang="en-US" dirty="0"/>
                    </a:p>
                  </a:txBody>
                  <a:tcPr/>
                </a:tc>
                <a:tc>
                  <a:txBody>
                    <a:bodyPr/>
                    <a:lstStyle/>
                    <a:p>
                      <a:r>
                        <a:rPr lang="en-US" dirty="0" smtClean="0"/>
                        <a:t>3.18</a:t>
                      </a:r>
                      <a:endParaRPr lang="en-US" dirty="0"/>
                    </a:p>
                  </a:txBody>
                  <a:tcPr/>
                </a:tc>
                <a:tc>
                  <a:txBody>
                    <a:bodyPr/>
                    <a:lstStyle/>
                    <a:p>
                      <a:r>
                        <a:rPr lang="en-US" dirty="0" smtClean="0"/>
                        <a:t>2.78</a:t>
                      </a:r>
                      <a:endParaRPr lang="en-US" dirty="0"/>
                    </a:p>
                  </a:txBody>
                  <a:tcPr/>
                </a:tc>
                <a:tc>
                  <a:txBody>
                    <a:bodyPr/>
                    <a:lstStyle/>
                    <a:p>
                      <a:r>
                        <a:rPr lang="en-US" dirty="0" smtClean="0"/>
                        <a:t>8.84</a:t>
                      </a:r>
                      <a:endParaRPr lang="en-US" dirty="0"/>
                    </a:p>
                  </a:txBody>
                  <a:tcPr/>
                </a:tc>
              </a:tr>
              <a:tr h="370840">
                <a:tc>
                  <a:txBody>
                    <a:bodyPr/>
                    <a:lstStyle/>
                    <a:p>
                      <a:r>
                        <a:rPr lang="en-US" dirty="0" smtClean="0"/>
                        <a:t>Tiffany’s</a:t>
                      </a:r>
                      <a:endParaRPr lang="en-US" dirty="0"/>
                    </a:p>
                  </a:txBody>
                  <a:tcPr/>
                </a:tc>
                <a:tc>
                  <a:txBody>
                    <a:bodyPr/>
                    <a:lstStyle/>
                    <a:p>
                      <a:r>
                        <a:rPr lang="en-US" dirty="0" smtClean="0"/>
                        <a:t>7.68</a:t>
                      </a:r>
                      <a:endParaRPr lang="en-US" dirty="0"/>
                    </a:p>
                  </a:txBody>
                  <a:tcPr/>
                </a:tc>
                <a:tc>
                  <a:txBody>
                    <a:bodyPr/>
                    <a:lstStyle/>
                    <a:p>
                      <a:r>
                        <a:rPr lang="en-US" dirty="0" smtClean="0"/>
                        <a:t>1.11</a:t>
                      </a:r>
                      <a:endParaRPr lang="en-US" dirty="0"/>
                    </a:p>
                  </a:txBody>
                  <a:tcPr/>
                </a:tc>
                <a:tc>
                  <a:txBody>
                    <a:bodyPr/>
                    <a:lstStyle/>
                    <a:p>
                      <a:r>
                        <a:rPr lang="en-US" dirty="0" smtClean="0"/>
                        <a:t>8.525</a:t>
                      </a:r>
                      <a:endParaRPr lang="en-US" dirty="0"/>
                    </a:p>
                  </a:txBody>
                  <a:tcPr/>
                </a:tc>
              </a:tr>
            </a:tbl>
          </a:graphicData>
        </a:graphic>
      </p:graphicFrame>
      <p:sp>
        <p:nvSpPr>
          <p:cNvPr id="3" name="Rectangle 25"/>
          <p:cNvSpPr txBox="1">
            <a:spLocks noChangeArrowheads="1"/>
          </p:cNvSpPr>
          <p:nvPr/>
        </p:nvSpPr>
        <p:spPr>
          <a:xfrm>
            <a:off x="457200" y="234108"/>
            <a:ext cx="8126488" cy="745629"/>
          </a:xfrm>
          <a:prstGeom prst="rect">
            <a:avLst/>
          </a:prstGeom>
        </p:spPr>
        <p:txBody>
          <a:bodyPr vert="horz" lIns="91440" tIns="45720" rIns="91440" bIns="45720" rtlCol="0" anchor="ctr">
            <a:normAutofit fontScale="97500" lnSpcReduction="10000"/>
          </a:bodyPr>
          <a:lstStyle/>
          <a:p>
            <a:pPr marL="0" marR="0" lvl="0" indent="0" algn="ctr" defTabSz="914485"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err="1" smtClean="0">
                <a:ln>
                  <a:noFill/>
                </a:ln>
                <a:solidFill>
                  <a:schemeClr val="tx1"/>
                </a:solidFill>
                <a:effectLst/>
                <a:uLnTx/>
                <a:uFillTx/>
                <a:latin typeface="+mj-lt"/>
                <a:ea typeface="+mj-ea"/>
                <a:cs typeface="+mj-cs"/>
              </a:rPr>
              <a:t>Dupont</a:t>
            </a:r>
            <a:r>
              <a:rPr kumimoji="0" lang="en-US" sz="2600" b="0" i="0" u="none" strike="noStrike" kern="1200" cap="none" spc="0" normalizeH="0" baseline="0" noProof="0" dirty="0" smtClean="0">
                <a:ln>
                  <a:noFill/>
                </a:ln>
                <a:solidFill>
                  <a:schemeClr val="tx1"/>
                </a:solidFill>
                <a:effectLst/>
                <a:uLnTx/>
                <a:uFillTx/>
                <a:latin typeface="+mj-lt"/>
                <a:ea typeface="+mj-ea"/>
                <a:cs typeface="+mj-cs"/>
              </a:rPr>
              <a:t> Analysis: Wal-Mart </a:t>
            </a:r>
            <a:r>
              <a:rPr kumimoji="0" lang="en-US" sz="2600" b="0" i="0" u="none" strike="noStrike" kern="1200" cap="none" spc="0" normalizeH="0" baseline="0" noProof="0" dirty="0" err="1" smtClean="0">
                <a:ln>
                  <a:noFill/>
                </a:ln>
                <a:solidFill>
                  <a:schemeClr val="tx1"/>
                </a:solidFill>
                <a:effectLst/>
                <a:uLnTx/>
                <a:uFillTx/>
                <a:latin typeface="+mj-lt"/>
                <a:ea typeface="+mj-ea"/>
                <a:cs typeface="+mj-cs"/>
              </a:rPr>
              <a:t>vs</a:t>
            </a:r>
            <a:r>
              <a:rPr kumimoji="0" lang="en-US" sz="2600" b="0" i="0" u="none" strike="noStrike" kern="1200" cap="none" spc="0" normalizeH="0" baseline="0" noProof="0" dirty="0" smtClean="0">
                <a:ln>
                  <a:noFill/>
                </a:ln>
                <a:solidFill>
                  <a:schemeClr val="tx1"/>
                </a:solidFill>
                <a:effectLst/>
                <a:uLnTx/>
                <a:uFillTx/>
                <a:latin typeface="+mj-lt"/>
                <a:ea typeface="+mj-ea"/>
                <a:cs typeface="+mj-cs"/>
              </a:rPr>
              <a:t> Tiffany</a:t>
            </a:r>
            <a:br>
              <a:rPr kumimoji="0" lang="en-US" sz="2600" b="0" i="0" u="none" strike="noStrike" kern="1200" cap="none" spc="0" normalizeH="0" baseline="0" noProof="0" dirty="0" smtClean="0">
                <a:ln>
                  <a:noFill/>
                </a:ln>
                <a:solidFill>
                  <a:schemeClr val="tx1"/>
                </a:solidFill>
                <a:effectLst/>
                <a:uLnTx/>
                <a:uFillTx/>
                <a:latin typeface="+mj-lt"/>
                <a:ea typeface="+mj-ea"/>
                <a:cs typeface="+mj-cs"/>
              </a:rPr>
            </a:br>
            <a:r>
              <a:rPr kumimoji="0" lang="en-US" sz="1900" b="0" i="0" u="none" strike="noStrike" kern="1200" cap="none" spc="0" normalizeH="0" baseline="0" noProof="0" dirty="0" smtClean="0">
                <a:ln>
                  <a:noFill/>
                </a:ln>
                <a:solidFill>
                  <a:schemeClr val="tx1"/>
                </a:solidFill>
                <a:effectLst/>
                <a:uLnTx/>
                <a:uFillTx/>
                <a:latin typeface="+mj-lt"/>
                <a:ea typeface="+mj-ea"/>
                <a:cs typeface="+mj-cs"/>
              </a:rPr>
              <a:t>(2000, in millions)</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TextBox 4"/>
          <p:cNvSpPr txBox="1"/>
          <p:nvPr/>
        </p:nvSpPr>
        <p:spPr>
          <a:xfrm>
            <a:off x="762000" y="4267200"/>
            <a:ext cx="7239000" cy="2308324"/>
          </a:xfrm>
          <a:prstGeom prst="rect">
            <a:avLst/>
          </a:prstGeom>
          <a:noFill/>
        </p:spPr>
        <p:txBody>
          <a:bodyPr wrap="square" rtlCol="0">
            <a:spAutoFit/>
          </a:bodyPr>
          <a:lstStyle/>
          <a:p>
            <a:r>
              <a:rPr lang="en-US" dirty="0" smtClean="0"/>
              <a:t>Although </a:t>
            </a:r>
            <a:r>
              <a:rPr lang="en-US" dirty="0" err="1" smtClean="0"/>
              <a:t>Walmart</a:t>
            </a:r>
            <a:r>
              <a:rPr lang="en-US" dirty="0" smtClean="0"/>
              <a:t> and Tiffany clearly have different marketing/merchandising strategies, they end up with approximately the same ROA!</a:t>
            </a:r>
          </a:p>
          <a:p>
            <a:endParaRPr lang="en-US" dirty="0"/>
          </a:p>
          <a:p>
            <a:r>
              <a:rPr lang="en-US" dirty="0" smtClean="0"/>
              <a:t>In principle, this approach could be extended to look at ROE and include leverage choices as part of the mix.  The next slide shows how different firms have made different choices in terms of net profit margin, asset turnover </a:t>
            </a:r>
            <a:r>
              <a:rPr lang="en-US" b="1" dirty="0" smtClean="0"/>
              <a:t>and</a:t>
            </a:r>
            <a:r>
              <a:rPr lang="en-US" dirty="0" smtClean="0"/>
              <a:t> leverage.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196798" y="-116464"/>
            <a:ext cx="6729488" cy="1200314"/>
          </a:xfrm>
          <a:noFill/>
        </p:spPr>
        <p:txBody>
          <a:bodyPr lIns="91425" tIns="45713" rIns="91425" bIns="45713">
            <a:spAutoFit/>
          </a:bodyPr>
          <a:lstStyle/>
          <a:p>
            <a:pPr defTabSz="914485"/>
            <a:r>
              <a:rPr lang="en-US" dirty="0" smtClean="0"/>
              <a:t>Financial Objectives:</a:t>
            </a:r>
            <a:br>
              <a:rPr lang="en-US" dirty="0" smtClean="0"/>
            </a:br>
            <a:r>
              <a:rPr lang="en-US" sz="2600" dirty="0"/>
              <a:t>The Strategic Profit </a:t>
            </a:r>
            <a:r>
              <a:rPr lang="en-US" sz="2600" dirty="0" smtClean="0"/>
              <a:t>Model (SPM)</a:t>
            </a:r>
            <a:endParaRPr lang="en-US" dirty="0" smtClean="0"/>
          </a:p>
        </p:txBody>
      </p:sp>
      <p:sp>
        <p:nvSpPr>
          <p:cNvPr id="19459" name="Rectangle 3"/>
          <p:cNvSpPr>
            <a:spLocks noChangeArrowheads="1"/>
          </p:cNvSpPr>
          <p:nvPr/>
        </p:nvSpPr>
        <p:spPr bwMode="auto">
          <a:xfrm>
            <a:off x="1117298" y="1906489"/>
            <a:ext cx="1505857" cy="526852"/>
          </a:xfrm>
          <a:prstGeom prst="rect">
            <a:avLst/>
          </a:prstGeom>
          <a:solidFill>
            <a:srgbClr val="660066"/>
          </a:solidFill>
          <a:ln w="3175">
            <a:solidFill>
              <a:schemeClr val="tx1"/>
            </a:solidFill>
            <a:miter lim="800000"/>
            <a:headEnd/>
            <a:tailEnd/>
          </a:ln>
        </p:spPr>
        <p:txBody>
          <a:bodyPr wrap="none" lIns="90480" tIns="44446" rIns="90480" bIns="44446" anchor="ctr"/>
          <a:lstStyle/>
          <a:p>
            <a:pPr defTabSz="914485" eaLnBrk="0" hangingPunct="0">
              <a:spcBef>
                <a:spcPct val="0"/>
              </a:spcBef>
            </a:pPr>
            <a:r>
              <a:rPr lang="en-US" i="1" dirty="0">
                <a:solidFill>
                  <a:schemeClr val="bg1"/>
                </a:solidFill>
              </a:rPr>
              <a:t>Return on</a:t>
            </a:r>
          </a:p>
          <a:p>
            <a:pPr defTabSz="914485" eaLnBrk="0" hangingPunct="0">
              <a:spcBef>
                <a:spcPct val="0"/>
              </a:spcBef>
            </a:pPr>
            <a:r>
              <a:rPr lang="en-US" i="1" dirty="0">
                <a:solidFill>
                  <a:schemeClr val="bg1"/>
                </a:solidFill>
              </a:rPr>
              <a:t>Investment</a:t>
            </a:r>
          </a:p>
        </p:txBody>
      </p:sp>
      <p:sp>
        <p:nvSpPr>
          <p:cNvPr id="150532" name="Rectangle 4"/>
          <p:cNvSpPr>
            <a:spLocks noChangeArrowheads="1"/>
          </p:cNvSpPr>
          <p:nvPr/>
        </p:nvSpPr>
        <p:spPr bwMode="auto">
          <a:xfrm>
            <a:off x="6229048" y="1915291"/>
            <a:ext cx="1505857"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1"/>
                </a:solidFill>
              </a:rPr>
              <a:t>Leverage</a:t>
            </a:r>
          </a:p>
          <a:p>
            <a:pPr defTabSz="914485" eaLnBrk="0" hangingPunct="0">
              <a:spcBef>
                <a:spcPct val="0"/>
              </a:spcBef>
              <a:defRPr/>
            </a:pPr>
            <a:r>
              <a:rPr lang="en-US" sz="1400" dirty="0">
                <a:solidFill>
                  <a:schemeClr val="bg1"/>
                </a:solidFill>
              </a:rPr>
              <a:t>Ratio</a:t>
            </a:r>
          </a:p>
        </p:txBody>
      </p:sp>
      <p:sp>
        <p:nvSpPr>
          <p:cNvPr id="150533" name="Rectangle 5"/>
          <p:cNvSpPr>
            <a:spLocks noChangeArrowheads="1"/>
          </p:cNvSpPr>
          <p:nvPr/>
        </p:nvSpPr>
        <p:spPr bwMode="auto">
          <a:xfrm>
            <a:off x="3813024" y="1901897"/>
            <a:ext cx="1504346"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1"/>
                </a:solidFill>
              </a:rPr>
              <a:t>Return on</a:t>
            </a:r>
          </a:p>
          <a:p>
            <a:pPr defTabSz="914485" eaLnBrk="0" hangingPunct="0">
              <a:spcBef>
                <a:spcPct val="0"/>
              </a:spcBef>
              <a:defRPr/>
            </a:pPr>
            <a:r>
              <a:rPr lang="en-US" sz="1400" dirty="0">
                <a:solidFill>
                  <a:schemeClr val="bg1"/>
                </a:solidFill>
              </a:rPr>
              <a:t>Assets</a:t>
            </a:r>
          </a:p>
        </p:txBody>
      </p:sp>
      <p:sp>
        <p:nvSpPr>
          <p:cNvPr id="19462" name="Rectangle 6"/>
          <p:cNvSpPr>
            <a:spLocks noChangeArrowheads="1"/>
          </p:cNvSpPr>
          <p:nvPr/>
        </p:nvSpPr>
        <p:spPr bwMode="auto">
          <a:xfrm>
            <a:off x="3035905" y="1985368"/>
            <a:ext cx="29814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a:t>
            </a:r>
          </a:p>
        </p:txBody>
      </p:sp>
      <p:sp>
        <p:nvSpPr>
          <p:cNvPr id="19463" name="Rectangle 7"/>
          <p:cNvSpPr>
            <a:spLocks noChangeArrowheads="1"/>
          </p:cNvSpPr>
          <p:nvPr/>
        </p:nvSpPr>
        <p:spPr bwMode="auto">
          <a:xfrm>
            <a:off x="5677203" y="1974950"/>
            <a:ext cx="28211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x</a:t>
            </a:r>
          </a:p>
        </p:txBody>
      </p:sp>
      <p:sp>
        <p:nvSpPr>
          <p:cNvPr id="19464" name="Rectangle 8"/>
          <p:cNvSpPr>
            <a:spLocks noChangeArrowheads="1"/>
          </p:cNvSpPr>
          <p:nvPr/>
        </p:nvSpPr>
        <p:spPr bwMode="auto">
          <a:xfrm>
            <a:off x="1371298" y="2800945"/>
            <a:ext cx="1005581" cy="536036"/>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sz="1400" u="sng" dirty="0">
                <a:solidFill>
                  <a:schemeClr val="tx2"/>
                </a:solidFill>
              </a:rPr>
              <a:t> Net Profit </a:t>
            </a:r>
            <a:endParaRPr lang="en-US" sz="1400" dirty="0">
              <a:solidFill>
                <a:schemeClr val="tx2"/>
              </a:solidFill>
            </a:endParaRPr>
          </a:p>
          <a:p>
            <a:pPr defTabSz="914485" eaLnBrk="0" hangingPunct="0">
              <a:spcBef>
                <a:spcPct val="0"/>
              </a:spcBef>
            </a:pPr>
            <a:r>
              <a:rPr lang="en-US" sz="1400" dirty="0">
                <a:solidFill>
                  <a:schemeClr val="tx2"/>
                </a:solidFill>
              </a:rPr>
              <a:t>Net Worth</a:t>
            </a:r>
          </a:p>
        </p:txBody>
      </p:sp>
      <p:sp>
        <p:nvSpPr>
          <p:cNvPr id="19465" name="Rectangle 9"/>
          <p:cNvSpPr>
            <a:spLocks noChangeArrowheads="1"/>
          </p:cNvSpPr>
          <p:nvPr/>
        </p:nvSpPr>
        <p:spPr bwMode="auto">
          <a:xfrm>
            <a:off x="4020155" y="2800945"/>
            <a:ext cx="1052517" cy="520647"/>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sz="1400" u="sng" dirty="0">
                <a:solidFill>
                  <a:schemeClr val="tx2"/>
                </a:solidFill>
              </a:rPr>
              <a:t>  Net Profit  </a:t>
            </a:r>
            <a:endParaRPr lang="en-US" sz="1400" dirty="0">
              <a:solidFill>
                <a:schemeClr val="tx2"/>
              </a:solidFill>
            </a:endParaRPr>
          </a:p>
          <a:p>
            <a:pPr defTabSz="914485" eaLnBrk="0" hangingPunct="0">
              <a:spcBef>
                <a:spcPct val="0"/>
              </a:spcBef>
            </a:pPr>
            <a:r>
              <a:rPr lang="en-US" sz="1400" dirty="0">
                <a:solidFill>
                  <a:schemeClr val="tx2"/>
                </a:solidFill>
              </a:rPr>
              <a:t>Total Assets</a:t>
            </a:r>
          </a:p>
        </p:txBody>
      </p:sp>
      <p:sp>
        <p:nvSpPr>
          <p:cNvPr id="19466" name="Rectangle 10"/>
          <p:cNvSpPr>
            <a:spLocks noChangeArrowheads="1"/>
          </p:cNvSpPr>
          <p:nvPr/>
        </p:nvSpPr>
        <p:spPr bwMode="auto">
          <a:xfrm>
            <a:off x="6419547" y="2800945"/>
            <a:ext cx="1042065" cy="536036"/>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sz="1400" u="sng" dirty="0">
                <a:solidFill>
                  <a:schemeClr val="tx2"/>
                </a:solidFill>
              </a:rPr>
              <a:t>Total Assets</a:t>
            </a:r>
            <a:endParaRPr lang="en-US" sz="1400" dirty="0">
              <a:solidFill>
                <a:schemeClr val="tx2"/>
              </a:solidFill>
            </a:endParaRPr>
          </a:p>
          <a:p>
            <a:pPr defTabSz="914485" eaLnBrk="0" hangingPunct="0">
              <a:spcBef>
                <a:spcPct val="0"/>
              </a:spcBef>
            </a:pPr>
            <a:r>
              <a:rPr lang="en-US" sz="1400" dirty="0">
                <a:solidFill>
                  <a:schemeClr val="tx2"/>
                </a:solidFill>
              </a:rPr>
              <a:t>Net Worth</a:t>
            </a:r>
          </a:p>
        </p:txBody>
      </p:sp>
      <p:sp>
        <p:nvSpPr>
          <p:cNvPr id="19467" name="Line 11"/>
          <p:cNvSpPr>
            <a:spLocks noChangeShapeType="1"/>
          </p:cNvSpPr>
          <p:nvPr/>
        </p:nvSpPr>
        <p:spPr bwMode="auto">
          <a:xfrm>
            <a:off x="1864179" y="2460130"/>
            <a:ext cx="0" cy="297656"/>
          </a:xfrm>
          <a:prstGeom prst="line">
            <a:avLst/>
          </a:prstGeom>
          <a:noFill/>
          <a:ln w="12700">
            <a:solidFill>
              <a:schemeClr val="tx1"/>
            </a:solidFill>
            <a:round/>
            <a:headEnd/>
            <a:tailEnd type="triangle" w="med" len="med"/>
          </a:ln>
        </p:spPr>
        <p:txBody>
          <a:bodyPr wrap="none" lIns="86493" tIns="43247" rIns="86493" bIns="43247" anchor="ctr"/>
          <a:lstStyle/>
          <a:p>
            <a:endParaRPr lang="en-US"/>
          </a:p>
        </p:txBody>
      </p:sp>
      <p:sp>
        <p:nvSpPr>
          <p:cNvPr id="19468" name="Line 12"/>
          <p:cNvSpPr>
            <a:spLocks noChangeShapeType="1"/>
          </p:cNvSpPr>
          <p:nvPr/>
        </p:nvSpPr>
        <p:spPr bwMode="auto">
          <a:xfrm>
            <a:off x="4606774" y="2476501"/>
            <a:ext cx="0" cy="296168"/>
          </a:xfrm>
          <a:prstGeom prst="line">
            <a:avLst/>
          </a:prstGeom>
          <a:noFill/>
          <a:ln w="12700">
            <a:solidFill>
              <a:schemeClr val="tx1"/>
            </a:solidFill>
            <a:round/>
            <a:headEnd/>
            <a:tailEnd type="triangle" w="med" len="med"/>
          </a:ln>
        </p:spPr>
        <p:txBody>
          <a:bodyPr wrap="none" lIns="86493" tIns="43247" rIns="86493" bIns="43247" anchor="ctr"/>
          <a:lstStyle/>
          <a:p>
            <a:endParaRPr lang="en-US"/>
          </a:p>
        </p:txBody>
      </p:sp>
      <p:sp>
        <p:nvSpPr>
          <p:cNvPr id="19469" name="Line 13"/>
          <p:cNvSpPr>
            <a:spLocks noChangeShapeType="1"/>
          </p:cNvSpPr>
          <p:nvPr/>
        </p:nvSpPr>
        <p:spPr bwMode="auto">
          <a:xfrm>
            <a:off x="7003143" y="2476501"/>
            <a:ext cx="0" cy="296168"/>
          </a:xfrm>
          <a:prstGeom prst="line">
            <a:avLst/>
          </a:prstGeom>
          <a:noFill/>
          <a:ln w="12700">
            <a:solidFill>
              <a:schemeClr val="tx1"/>
            </a:solidFill>
            <a:round/>
            <a:headEnd/>
            <a:tailEnd type="triangle" w="med" len="med"/>
          </a:ln>
        </p:spPr>
        <p:txBody>
          <a:bodyPr wrap="none" lIns="86493" tIns="43247" rIns="86493" bIns="43247" anchor="ctr"/>
          <a:lstStyle/>
          <a:p>
            <a:endParaRPr lang="en-US"/>
          </a:p>
        </p:txBody>
      </p:sp>
      <p:sp>
        <p:nvSpPr>
          <p:cNvPr id="19470" name="Rectangle 14"/>
          <p:cNvSpPr>
            <a:spLocks noChangeArrowheads="1"/>
          </p:cNvSpPr>
          <p:nvPr/>
        </p:nvSpPr>
        <p:spPr bwMode="auto">
          <a:xfrm>
            <a:off x="1077988" y="3937993"/>
            <a:ext cx="1504345" cy="528340"/>
          </a:xfrm>
          <a:prstGeom prst="rect">
            <a:avLst/>
          </a:prstGeom>
          <a:solidFill>
            <a:srgbClr val="660066"/>
          </a:solidFill>
          <a:ln w="3175">
            <a:solidFill>
              <a:schemeClr val="tx1"/>
            </a:solidFill>
            <a:miter lim="800000"/>
            <a:headEnd/>
            <a:tailEnd/>
          </a:ln>
        </p:spPr>
        <p:txBody>
          <a:bodyPr wrap="none" lIns="90480" tIns="44446" rIns="90480" bIns="44446" anchor="ctr"/>
          <a:lstStyle/>
          <a:p>
            <a:pPr defTabSz="914485" eaLnBrk="0" hangingPunct="0">
              <a:spcBef>
                <a:spcPct val="0"/>
              </a:spcBef>
            </a:pPr>
            <a:r>
              <a:rPr lang="en-US" i="1" dirty="0">
                <a:solidFill>
                  <a:schemeClr val="bg1"/>
                </a:solidFill>
              </a:rPr>
              <a:t>Return on</a:t>
            </a:r>
          </a:p>
          <a:p>
            <a:pPr defTabSz="914485" eaLnBrk="0" hangingPunct="0">
              <a:spcBef>
                <a:spcPct val="0"/>
              </a:spcBef>
            </a:pPr>
            <a:r>
              <a:rPr lang="en-US" i="1" dirty="0">
                <a:solidFill>
                  <a:schemeClr val="bg1"/>
                </a:solidFill>
              </a:rPr>
              <a:t>Assets</a:t>
            </a:r>
          </a:p>
        </p:txBody>
      </p:sp>
      <p:sp>
        <p:nvSpPr>
          <p:cNvPr id="19471" name="Rectangle 15"/>
          <p:cNvSpPr>
            <a:spLocks noChangeArrowheads="1"/>
          </p:cNvSpPr>
          <p:nvPr/>
        </p:nvSpPr>
        <p:spPr bwMode="auto">
          <a:xfrm>
            <a:off x="2995084" y="4018360"/>
            <a:ext cx="298143" cy="366759"/>
          </a:xfrm>
          <a:prstGeom prst="rect">
            <a:avLst/>
          </a:prstGeom>
          <a:solidFill>
            <a:schemeClr val="bg1"/>
          </a:solidFill>
          <a:ln w="12700">
            <a:noFill/>
            <a:miter lim="800000"/>
            <a:headEnd/>
            <a:tailEnd/>
          </a:ln>
        </p:spPr>
        <p:txBody>
          <a:bodyPr wrap="none" lIns="90480" tIns="44446" rIns="90480" bIns="44446">
            <a:spAutoFit/>
          </a:bodyPr>
          <a:lstStyle/>
          <a:p>
            <a:pPr defTabSz="914485" eaLnBrk="0" hangingPunct="0">
              <a:spcBef>
                <a:spcPct val="0"/>
              </a:spcBef>
            </a:pPr>
            <a:r>
              <a:rPr lang="en-US" dirty="0"/>
              <a:t>=</a:t>
            </a:r>
          </a:p>
        </p:txBody>
      </p:sp>
      <p:sp>
        <p:nvSpPr>
          <p:cNvPr id="19472" name="Rectangle 16"/>
          <p:cNvSpPr>
            <a:spLocks noChangeArrowheads="1"/>
          </p:cNvSpPr>
          <p:nvPr/>
        </p:nvSpPr>
        <p:spPr bwMode="auto">
          <a:xfrm>
            <a:off x="1262441" y="4832450"/>
            <a:ext cx="1052517" cy="520647"/>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sz="1400" u="sng" dirty="0">
                <a:solidFill>
                  <a:schemeClr val="tx2"/>
                </a:solidFill>
              </a:rPr>
              <a:t>  Net Profit  </a:t>
            </a:r>
            <a:endParaRPr lang="en-US" sz="1400" dirty="0">
              <a:solidFill>
                <a:schemeClr val="tx2"/>
              </a:solidFill>
            </a:endParaRPr>
          </a:p>
          <a:p>
            <a:pPr defTabSz="914485" eaLnBrk="0" hangingPunct="0">
              <a:spcBef>
                <a:spcPct val="0"/>
              </a:spcBef>
            </a:pPr>
            <a:r>
              <a:rPr lang="en-US" sz="1400" dirty="0">
                <a:solidFill>
                  <a:schemeClr val="tx2"/>
                </a:solidFill>
              </a:rPr>
              <a:t>Total Assets</a:t>
            </a:r>
          </a:p>
        </p:txBody>
      </p:sp>
      <p:sp>
        <p:nvSpPr>
          <p:cNvPr id="19473" name="Line 17"/>
          <p:cNvSpPr>
            <a:spLocks noChangeShapeType="1"/>
          </p:cNvSpPr>
          <p:nvPr/>
        </p:nvSpPr>
        <p:spPr bwMode="auto">
          <a:xfrm>
            <a:off x="1823357" y="4493121"/>
            <a:ext cx="0" cy="296168"/>
          </a:xfrm>
          <a:prstGeom prst="line">
            <a:avLst/>
          </a:prstGeom>
          <a:noFill/>
          <a:ln w="12700">
            <a:solidFill>
              <a:schemeClr val="tx1"/>
            </a:solidFill>
            <a:round/>
            <a:headEnd/>
            <a:tailEnd type="triangle" w="med" len="med"/>
          </a:ln>
        </p:spPr>
        <p:txBody>
          <a:bodyPr wrap="none" lIns="86493" tIns="43247" rIns="86493" bIns="43247" anchor="ctr"/>
          <a:lstStyle/>
          <a:p>
            <a:endParaRPr lang="en-US"/>
          </a:p>
        </p:txBody>
      </p:sp>
      <p:sp>
        <p:nvSpPr>
          <p:cNvPr id="19474" name="Rectangle 18"/>
          <p:cNvSpPr>
            <a:spLocks noChangeArrowheads="1"/>
          </p:cNvSpPr>
          <p:nvPr/>
        </p:nvSpPr>
        <p:spPr bwMode="auto">
          <a:xfrm>
            <a:off x="8066013" y="6000750"/>
            <a:ext cx="838356" cy="305204"/>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sz="1400" dirty="0"/>
              <a:t>and so ...</a:t>
            </a:r>
          </a:p>
        </p:txBody>
      </p:sp>
      <p:sp>
        <p:nvSpPr>
          <p:cNvPr id="19475" name="Oval 19"/>
          <p:cNvSpPr>
            <a:spLocks noChangeArrowheads="1"/>
          </p:cNvSpPr>
          <p:nvPr/>
        </p:nvSpPr>
        <p:spPr bwMode="auto">
          <a:xfrm>
            <a:off x="724203" y="3399235"/>
            <a:ext cx="2184702" cy="2183309"/>
          </a:xfrm>
          <a:prstGeom prst="ellipse">
            <a:avLst/>
          </a:prstGeom>
          <a:noFill/>
          <a:ln w="12700">
            <a:solidFill>
              <a:srgbClr val="CECECE"/>
            </a:solidFill>
            <a:round/>
            <a:headEnd/>
            <a:tailEnd/>
          </a:ln>
        </p:spPr>
        <p:txBody>
          <a:bodyPr wrap="none" lIns="86493" tIns="43247" rIns="86493" bIns="43247" anchor="ctr"/>
          <a:lstStyle/>
          <a:p>
            <a:endParaRPr lang="en-US"/>
          </a:p>
        </p:txBody>
      </p:sp>
      <p:sp>
        <p:nvSpPr>
          <p:cNvPr id="19476" name="Oval 20"/>
          <p:cNvSpPr>
            <a:spLocks noChangeArrowheads="1"/>
          </p:cNvSpPr>
          <p:nvPr/>
        </p:nvSpPr>
        <p:spPr bwMode="auto">
          <a:xfrm>
            <a:off x="3469822" y="1403450"/>
            <a:ext cx="2184702" cy="2184797"/>
          </a:xfrm>
          <a:prstGeom prst="ellipse">
            <a:avLst/>
          </a:prstGeom>
          <a:noFill/>
          <a:ln w="12700">
            <a:solidFill>
              <a:srgbClr val="CECECE"/>
            </a:solidFill>
            <a:round/>
            <a:headEnd/>
            <a:tailEnd/>
          </a:ln>
        </p:spPr>
        <p:txBody>
          <a:bodyPr wrap="none" lIns="86493" tIns="43247" rIns="86493" bIns="43247" anchor="ctr"/>
          <a:lstStyle/>
          <a:p>
            <a:endParaRPr lang="en-US"/>
          </a:p>
        </p:txBody>
      </p:sp>
      <p:sp>
        <p:nvSpPr>
          <p:cNvPr id="19477" name="Line 21"/>
          <p:cNvSpPr>
            <a:spLocks noChangeShapeType="1"/>
          </p:cNvSpPr>
          <p:nvPr/>
        </p:nvSpPr>
        <p:spPr bwMode="auto">
          <a:xfrm flipV="1">
            <a:off x="2772833" y="3170040"/>
            <a:ext cx="787703" cy="564059"/>
          </a:xfrm>
          <a:prstGeom prst="line">
            <a:avLst/>
          </a:prstGeom>
          <a:noFill/>
          <a:ln w="12700">
            <a:solidFill>
              <a:srgbClr val="CECECE"/>
            </a:solidFill>
            <a:round/>
            <a:headEnd type="triangle" w="med" len="med"/>
            <a:tailEnd type="triangle" w="med" len="med"/>
          </a:ln>
        </p:spPr>
        <p:txBody>
          <a:bodyPr wrap="none" lIns="86493" tIns="43247" rIns="86493" bIns="43247" anchor="ctr"/>
          <a:lstStyle/>
          <a:p>
            <a:endParaRPr lang="en-US"/>
          </a:p>
        </p:txBody>
      </p:sp>
      <p:grpSp>
        <p:nvGrpSpPr>
          <p:cNvPr id="2" name="Group 22"/>
          <p:cNvGrpSpPr>
            <a:grpSpLocks/>
          </p:cNvGrpSpPr>
          <p:nvPr/>
        </p:nvGrpSpPr>
        <p:grpSpPr bwMode="auto">
          <a:xfrm>
            <a:off x="2931585" y="3932040"/>
            <a:ext cx="4762500" cy="2324695"/>
            <a:chOff x="1939" y="2642"/>
            <a:chExt cx="3150" cy="1562"/>
          </a:xfrm>
        </p:grpSpPr>
        <p:sp>
          <p:nvSpPr>
            <p:cNvPr id="150551" name="Rectangle 23"/>
            <p:cNvSpPr>
              <a:spLocks noChangeArrowheads="1"/>
            </p:cNvSpPr>
            <p:nvPr/>
          </p:nvSpPr>
          <p:spPr bwMode="auto">
            <a:xfrm>
              <a:off x="4094" y="2650"/>
              <a:ext cx="995" cy="364"/>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5655" tIns="46988" rIns="95655" bIns="46988" anchor="ctr">
              <a:spAutoFit/>
            </a:bodyPr>
            <a:lstStyle/>
            <a:p>
              <a:pPr defTabSz="914485" eaLnBrk="0" hangingPunct="0">
                <a:spcBef>
                  <a:spcPct val="0"/>
                </a:spcBef>
                <a:defRPr/>
              </a:pPr>
              <a:r>
                <a:rPr lang="en-US" sz="1400" dirty="0">
                  <a:solidFill>
                    <a:schemeClr val="bg1"/>
                  </a:solidFill>
                </a:rPr>
                <a:t>Net Profit</a:t>
              </a:r>
            </a:p>
            <a:p>
              <a:pPr defTabSz="914485" eaLnBrk="0" hangingPunct="0">
                <a:spcBef>
                  <a:spcPct val="0"/>
                </a:spcBef>
                <a:defRPr/>
              </a:pPr>
              <a:r>
                <a:rPr lang="en-US" sz="1400" dirty="0">
                  <a:solidFill>
                    <a:schemeClr val="bg1"/>
                  </a:solidFill>
                </a:rPr>
                <a:t>Margin</a:t>
              </a:r>
            </a:p>
          </p:txBody>
        </p:sp>
        <p:sp>
          <p:nvSpPr>
            <p:cNvPr id="150552" name="Rectangle 24"/>
            <p:cNvSpPr>
              <a:spLocks noChangeArrowheads="1"/>
            </p:cNvSpPr>
            <p:nvPr/>
          </p:nvSpPr>
          <p:spPr bwMode="auto">
            <a:xfrm>
              <a:off x="2496" y="2642"/>
              <a:ext cx="995" cy="364"/>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5655" tIns="46988" rIns="95655" bIns="46988" anchor="ctr">
              <a:spAutoFit/>
            </a:bodyPr>
            <a:lstStyle/>
            <a:p>
              <a:pPr defTabSz="914485" eaLnBrk="0" hangingPunct="0">
                <a:spcBef>
                  <a:spcPct val="0"/>
                </a:spcBef>
                <a:defRPr/>
              </a:pPr>
              <a:r>
                <a:rPr lang="en-US" sz="1400" dirty="0">
                  <a:solidFill>
                    <a:schemeClr val="bg1"/>
                  </a:solidFill>
                </a:rPr>
                <a:t>Asset</a:t>
              </a:r>
            </a:p>
            <a:p>
              <a:pPr defTabSz="914485" eaLnBrk="0" hangingPunct="0">
                <a:spcBef>
                  <a:spcPct val="0"/>
                </a:spcBef>
                <a:defRPr/>
              </a:pPr>
              <a:r>
                <a:rPr lang="en-US" sz="1400" dirty="0">
                  <a:solidFill>
                    <a:schemeClr val="bg1"/>
                  </a:solidFill>
                </a:rPr>
                <a:t>Turnover</a:t>
              </a:r>
            </a:p>
          </p:txBody>
        </p:sp>
        <p:sp>
          <p:nvSpPr>
            <p:cNvPr id="19481" name="Rectangle 25"/>
            <p:cNvSpPr>
              <a:spLocks noChangeArrowheads="1"/>
            </p:cNvSpPr>
            <p:nvPr/>
          </p:nvSpPr>
          <p:spPr bwMode="auto">
            <a:xfrm>
              <a:off x="3729" y="2692"/>
              <a:ext cx="194" cy="250"/>
            </a:xfrm>
            <a:prstGeom prst="rect">
              <a:avLst/>
            </a:prstGeom>
            <a:solidFill>
              <a:schemeClr val="bg1"/>
            </a:solidFill>
            <a:ln w="12700">
              <a:noFill/>
              <a:miter lim="800000"/>
              <a:headEnd/>
              <a:tailEnd/>
            </a:ln>
          </p:spPr>
          <p:txBody>
            <a:bodyPr wrap="none" lIns="95655" tIns="46988" rIns="95655" bIns="46988">
              <a:spAutoFit/>
            </a:bodyPr>
            <a:lstStyle/>
            <a:p>
              <a:pPr defTabSz="914485" eaLnBrk="0" hangingPunct="0">
                <a:spcBef>
                  <a:spcPct val="0"/>
                </a:spcBef>
              </a:pPr>
              <a:r>
                <a:rPr lang="en-US" dirty="0"/>
                <a:t>x</a:t>
              </a:r>
            </a:p>
          </p:txBody>
        </p:sp>
        <p:sp>
          <p:nvSpPr>
            <p:cNvPr id="19482" name="Rectangle 26"/>
            <p:cNvSpPr>
              <a:spLocks noChangeArrowheads="1"/>
            </p:cNvSpPr>
            <p:nvPr/>
          </p:nvSpPr>
          <p:spPr bwMode="auto">
            <a:xfrm>
              <a:off x="2633" y="3247"/>
              <a:ext cx="696" cy="353"/>
            </a:xfrm>
            <a:prstGeom prst="rect">
              <a:avLst/>
            </a:prstGeom>
            <a:noFill/>
            <a:ln w="12700">
              <a:noFill/>
              <a:miter lim="800000"/>
              <a:headEnd/>
              <a:tailEnd/>
            </a:ln>
          </p:spPr>
          <p:txBody>
            <a:bodyPr wrap="none" lIns="95655" tIns="46988" rIns="95655" bIns="46988">
              <a:spAutoFit/>
            </a:bodyPr>
            <a:lstStyle/>
            <a:p>
              <a:pPr defTabSz="914485" eaLnBrk="0" hangingPunct="0">
                <a:spcBef>
                  <a:spcPct val="0"/>
                </a:spcBef>
              </a:pPr>
              <a:r>
                <a:rPr lang="en-US" sz="1400" u="sng" dirty="0">
                  <a:solidFill>
                    <a:schemeClr val="tx2"/>
                  </a:solidFill>
                </a:rPr>
                <a:t>  Net Sales  </a:t>
              </a:r>
              <a:endParaRPr lang="en-US" sz="1400" dirty="0">
                <a:solidFill>
                  <a:schemeClr val="tx2"/>
                </a:solidFill>
              </a:endParaRPr>
            </a:p>
            <a:p>
              <a:pPr defTabSz="914485" eaLnBrk="0" hangingPunct="0">
                <a:spcBef>
                  <a:spcPct val="0"/>
                </a:spcBef>
              </a:pPr>
              <a:r>
                <a:rPr lang="en-US" sz="1400" dirty="0">
                  <a:solidFill>
                    <a:schemeClr val="tx2"/>
                  </a:solidFill>
                </a:rPr>
                <a:t>Total Assets</a:t>
              </a:r>
            </a:p>
          </p:txBody>
        </p:sp>
        <p:sp>
          <p:nvSpPr>
            <p:cNvPr id="19483" name="Rectangle 27"/>
            <p:cNvSpPr>
              <a:spLocks noChangeArrowheads="1"/>
            </p:cNvSpPr>
            <p:nvPr/>
          </p:nvSpPr>
          <p:spPr bwMode="auto">
            <a:xfrm>
              <a:off x="4290" y="3247"/>
              <a:ext cx="605" cy="364"/>
            </a:xfrm>
            <a:prstGeom prst="rect">
              <a:avLst/>
            </a:prstGeom>
            <a:noFill/>
            <a:ln w="12700">
              <a:noFill/>
              <a:miter lim="800000"/>
              <a:headEnd/>
              <a:tailEnd/>
            </a:ln>
          </p:spPr>
          <p:txBody>
            <a:bodyPr wrap="none" lIns="95655" tIns="46988" rIns="95655" bIns="46988">
              <a:spAutoFit/>
            </a:bodyPr>
            <a:lstStyle/>
            <a:p>
              <a:pPr defTabSz="914485" eaLnBrk="0" hangingPunct="0">
                <a:spcBef>
                  <a:spcPct val="0"/>
                </a:spcBef>
              </a:pPr>
              <a:r>
                <a:rPr lang="en-US" sz="1400" u="sng" dirty="0">
                  <a:solidFill>
                    <a:schemeClr val="tx2"/>
                  </a:solidFill>
                </a:rPr>
                <a:t>Net Profit</a:t>
              </a:r>
              <a:endParaRPr lang="en-US" sz="1400" dirty="0">
                <a:solidFill>
                  <a:schemeClr val="tx2"/>
                </a:solidFill>
              </a:endParaRPr>
            </a:p>
            <a:p>
              <a:pPr defTabSz="914485" eaLnBrk="0" hangingPunct="0">
                <a:spcBef>
                  <a:spcPct val="0"/>
                </a:spcBef>
              </a:pPr>
              <a:r>
                <a:rPr lang="en-US" sz="1400" dirty="0">
                  <a:solidFill>
                    <a:schemeClr val="tx2"/>
                  </a:solidFill>
                </a:rPr>
                <a:t>Net Sales</a:t>
              </a:r>
            </a:p>
          </p:txBody>
        </p:sp>
        <p:sp>
          <p:nvSpPr>
            <p:cNvPr id="19484" name="Line 28"/>
            <p:cNvSpPr>
              <a:spLocks noChangeShapeType="1"/>
            </p:cNvSpPr>
            <p:nvPr/>
          </p:nvSpPr>
          <p:spPr bwMode="auto">
            <a:xfrm>
              <a:off x="3021" y="3029"/>
              <a:ext cx="0" cy="200"/>
            </a:xfrm>
            <a:prstGeom prst="line">
              <a:avLst/>
            </a:prstGeom>
            <a:noFill/>
            <a:ln w="12700">
              <a:solidFill>
                <a:schemeClr val="tx1"/>
              </a:solidFill>
              <a:round/>
              <a:headEnd/>
              <a:tailEnd type="triangle" w="med" len="med"/>
            </a:ln>
          </p:spPr>
          <p:txBody>
            <a:bodyPr wrap="none" anchor="ctr"/>
            <a:lstStyle/>
            <a:p>
              <a:endParaRPr lang="en-US"/>
            </a:p>
          </p:txBody>
        </p:sp>
        <p:sp>
          <p:nvSpPr>
            <p:cNvPr id="19485" name="Line 29"/>
            <p:cNvSpPr>
              <a:spLocks noChangeShapeType="1"/>
            </p:cNvSpPr>
            <p:nvPr/>
          </p:nvSpPr>
          <p:spPr bwMode="auto">
            <a:xfrm>
              <a:off x="4598" y="3031"/>
              <a:ext cx="0" cy="200"/>
            </a:xfrm>
            <a:prstGeom prst="line">
              <a:avLst/>
            </a:prstGeom>
            <a:noFill/>
            <a:ln w="12700">
              <a:solidFill>
                <a:schemeClr val="tx1"/>
              </a:solidFill>
              <a:round/>
              <a:headEnd/>
              <a:tailEnd type="triangle" w="med" len="med"/>
            </a:ln>
          </p:spPr>
          <p:txBody>
            <a:bodyPr wrap="none" anchor="ctr"/>
            <a:lstStyle/>
            <a:p>
              <a:endParaRPr lang="en-US"/>
            </a:p>
          </p:txBody>
        </p:sp>
        <p:sp>
          <p:nvSpPr>
            <p:cNvPr id="19486" name="Oval 30"/>
            <p:cNvSpPr>
              <a:spLocks noChangeArrowheads="1"/>
            </p:cNvSpPr>
            <p:nvPr/>
          </p:nvSpPr>
          <p:spPr bwMode="auto">
            <a:xfrm>
              <a:off x="2524" y="3218"/>
              <a:ext cx="964" cy="407"/>
            </a:xfrm>
            <a:prstGeom prst="ellipse">
              <a:avLst/>
            </a:prstGeom>
            <a:noFill/>
            <a:ln w="12700">
              <a:solidFill>
                <a:srgbClr val="CECECE"/>
              </a:solidFill>
              <a:round/>
              <a:headEnd/>
              <a:tailEnd/>
            </a:ln>
          </p:spPr>
          <p:txBody>
            <a:bodyPr wrap="none" anchor="ctr"/>
            <a:lstStyle/>
            <a:p>
              <a:endParaRPr lang="en-US"/>
            </a:p>
          </p:txBody>
        </p:sp>
        <p:sp>
          <p:nvSpPr>
            <p:cNvPr id="19487" name="Oval 31"/>
            <p:cNvSpPr>
              <a:spLocks noChangeArrowheads="1"/>
            </p:cNvSpPr>
            <p:nvPr/>
          </p:nvSpPr>
          <p:spPr bwMode="auto">
            <a:xfrm>
              <a:off x="4099" y="3202"/>
              <a:ext cx="964" cy="407"/>
            </a:xfrm>
            <a:prstGeom prst="ellipse">
              <a:avLst/>
            </a:prstGeom>
            <a:noFill/>
            <a:ln w="12700">
              <a:solidFill>
                <a:srgbClr val="CECECE"/>
              </a:solidFill>
              <a:round/>
              <a:headEnd/>
              <a:tailEnd/>
            </a:ln>
          </p:spPr>
          <p:txBody>
            <a:bodyPr wrap="none" anchor="ctr"/>
            <a:lstStyle/>
            <a:p>
              <a:endParaRPr lang="en-US"/>
            </a:p>
          </p:txBody>
        </p:sp>
        <p:sp>
          <p:nvSpPr>
            <p:cNvPr id="19488" name="Text Box 32"/>
            <p:cNvSpPr txBox="1">
              <a:spLocks noChangeArrowheads="1"/>
            </p:cNvSpPr>
            <p:nvPr/>
          </p:nvSpPr>
          <p:spPr bwMode="auto">
            <a:xfrm>
              <a:off x="1939" y="3777"/>
              <a:ext cx="831" cy="402"/>
            </a:xfrm>
            <a:prstGeom prst="rect">
              <a:avLst/>
            </a:prstGeom>
            <a:noFill/>
            <a:ln w="12700">
              <a:noFill/>
              <a:miter lim="800000"/>
              <a:headEnd/>
              <a:tailEnd/>
            </a:ln>
          </p:spPr>
          <p:txBody>
            <a:bodyPr wrap="none" lIns="90488" tIns="44450" rIns="90488" bIns="44450" anchor="ctr">
              <a:spAutoFit/>
            </a:bodyPr>
            <a:lstStyle/>
            <a:p>
              <a:pPr eaLnBrk="0" hangingPunct="0">
                <a:spcBef>
                  <a:spcPct val="0"/>
                </a:spcBef>
                <a:buClrTx/>
                <a:buSzTx/>
                <a:buFontTx/>
                <a:buNone/>
              </a:pPr>
              <a:r>
                <a:rPr lang="en-US" sz="1100" dirty="0">
                  <a:solidFill>
                    <a:srgbClr val="990099"/>
                  </a:solidFill>
                </a:rPr>
                <a:t>The $ sales</a:t>
              </a:r>
              <a:br>
                <a:rPr lang="en-US" sz="1100" dirty="0">
                  <a:solidFill>
                    <a:srgbClr val="990099"/>
                  </a:solidFill>
                </a:rPr>
              </a:br>
              <a:r>
                <a:rPr lang="en-US" sz="1100" dirty="0">
                  <a:solidFill>
                    <a:srgbClr val="990099"/>
                  </a:solidFill>
                </a:rPr>
                <a:t>generated</a:t>
              </a:r>
              <a:br>
                <a:rPr lang="en-US" sz="1100" dirty="0">
                  <a:solidFill>
                    <a:srgbClr val="990099"/>
                  </a:solidFill>
                </a:rPr>
              </a:br>
              <a:r>
                <a:rPr lang="en-US" sz="1100" dirty="0">
                  <a:solidFill>
                    <a:srgbClr val="990099"/>
                  </a:solidFill>
                </a:rPr>
                <a:t>by each $ of assets</a:t>
              </a:r>
            </a:p>
          </p:txBody>
        </p:sp>
        <p:sp>
          <p:nvSpPr>
            <p:cNvPr id="19489" name="Text Box 33"/>
            <p:cNvSpPr txBox="1">
              <a:spLocks noChangeArrowheads="1"/>
            </p:cNvSpPr>
            <p:nvPr/>
          </p:nvSpPr>
          <p:spPr bwMode="auto">
            <a:xfrm>
              <a:off x="3792" y="3802"/>
              <a:ext cx="786" cy="402"/>
            </a:xfrm>
            <a:prstGeom prst="rect">
              <a:avLst/>
            </a:prstGeom>
            <a:noFill/>
            <a:ln w="12700">
              <a:noFill/>
              <a:miter lim="800000"/>
              <a:headEnd/>
              <a:tailEnd/>
            </a:ln>
          </p:spPr>
          <p:txBody>
            <a:bodyPr wrap="none" lIns="90488" tIns="44450" rIns="90488" bIns="44450" anchor="ctr">
              <a:spAutoFit/>
            </a:bodyPr>
            <a:lstStyle/>
            <a:p>
              <a:pPr eaLnBrk="0" hangingPunct="0">
                <a:spcBef>
                  <a:spcPct val="0"/>
                </a:spcBef>
                <a:buClrTx/>
                <a:buSzTx/>
                <a:buFontTx/>
                <a:buNone/>
              </a:pPr>
              <a:r>
                <a:rPr lang="en-US" sz="1100" dirty="0">
                  <a:solidFill>
                    <a:srgbClr val="990099"/>
                  </a:solidFill>
                </a:rPr>
                <a:t>The net profit</a:t>
              </a:r>
              <a:br>
                <a:rPr lang="en-US" sz="1100" dirty="0">
                  <a:solidFill>
                    <a:srgbClr val="990099"/>
                  </a:solidFill>
                </a:rPr>
              </a:br>
              <a:r>
                <a:rPr lang="en-US" sz="1100" dirty="0">
                  <a:solidFill>
                    <a:srgbClr val="990099"/>
                  </a:solidFill>
                </a:rPr>
                <a:t>generated</a:t>
              </a:r>
              <a:br>
                <a:rPr lang="en-US" sz="1100" dirty="0">
                  <a:solidFill>
                    <a:srgbClr val="990099"/>
                  </a:solidFill>
                </a:rPr>
              </a:br>
              <a:r>
                <a:rPr lang="en-US" sz="1100" dirty="0">
                  <a:solidFill>
                    <a:srgbClr val="990099"/>
                  </a:solidFill>
                </a:rPr>
                <a:t>by each $ of sales</a:t>
              </a:r>
            </a:p>
          </p:txBody>
        </p:sp>
        <p:sp>
          <p:nvSpPr>
            <p:cNvPr id="19490" name="Freeform 34"/>
            <p:cNvSpPr>
              <a:spLocks/>
            </p:cNvSpPr>
            <p:nvPr/>
          </p:nvSpPr>
          <p:spPr bwMode="auto">
            <a:xfrm>
              <a:off x="2425" y="3531"/>
              <a:ext cx="121" cy="246"/>
            </a:xfrm>
            <a:custGeom>
              <a:avLst/>
              <a:gdLst>
                <a:gd name="T0" fmla="*/ 0 w 384"/>
                <a:gd name="T1" fmla="*/ 248 h 248"/>
                <a:gd name="T2" fmla="*/ 96 w 384"/>
                <a:gd name="T3" fmla="*/ 8 h 248"/>
                <a:gd name="T4" fmla="*/ 240 w 384"/>
                <a:gd name="T5" fmla="*/ 200 h 248"/>
                <a:gd name="T6" fmla="*/ 384 w 384"/>
                <a:gd name="T7" fmla="*/ 8 h 248"/>
                <a:gd name="T8" fmla="*/ 0 60000 65536"/>
                <a:gd name="T9" fmla="*/ 0 60000 65536"/>
                <a:gd name="T10" fmla="*/ 0 60000 65536"/>
                <a:gd name="T11" fmla="*/ 0 60000 65536"/>
                <a:gd name="T12" fmla="*/ 0 w 384"/>
                <a:gd name="T13" fmla="*/ 0 h 248"/>
                <a:gd name="T14" fmla="*/ 384 w 384"/>
                <a:gd name="T15" fmla="*/ 248 h 248"/>
              </a:gdLst>
              <a:ahLst/>
              <a:cxnLst>
                <a:cxn ang="T8">
                  <a:pos x="T0" y="T1"/>
                </a:cxn>
                <a:cxn ang="T9">
                  <a:pos x="T2" y="T3"/>
                </a:cxn>
                <a:cxn ang="T10">
                  <a:pos x="T4" y="T5"/>
                </a:cxn>
                <a:cxn ang="T11">
                  <a:pos x="T6" y="T7"/>
                </a:cxn>
              </a:cxnLst>
              <a:rect l="T12" t="T13" r="T14" b="T15"/>
              <a:pathLst>
                <a:path w="384" h="248">
                  <a:moveTo>
                    <a:pt x="0" y="248"/>
                  </a:moveTo>
                  <a:cubicBezTo>
                    <a:pt x="28" y="132"/>
                    <a:pt x="56" y="16"/>
                    <a:pt x="96" y="8"/>
                  </a:cubicBezTo>
                  <a:cubicBezTo>
                    <a:pt x="136" y="0"/>
                    <a:pt x="192" y="200"/>
                    <a:pt x="240" y="200"/>
                  </a:cubicBezTo>
                  <a:cubicBezTo>
                    <a:pt x="288" y="200"/>
                    <a:pt x="336" y="104"/>
                    <a:pt x="384" y="8"/>
                  </a:cubicBezTo>
                </a:path>
              </a:pathLst>
            </a:custGeom>
            <a:noFill/>
            <a:ln w="12700" cap="flat" cmpd="sng">
              <a:solidFill>
                <a:srgbClr val="E3BEFF"/>
              </a:solidFill>
              <a:prstDash val="solid"/>
              <a:round/>
              <a:headEnd type="none" w="med" len="med"/>
              <a:tailEnd type="triangle" w="med" len="med"/>
            </a:ln>
          </p:spPr>
          <p:txBody>
            <a:bodyPr wrap="none" lIns="90488" tIns="44450" rIns="90488" bIns="44450" anchor="ctr">
              <a:spAutoFit/>
            </a:bodyPr>
            <a:lstStyle/>
            <a:p>
              <a:endParaRPr lang="en-US"/>
            </a:p>
          </p:txBody>
        </p:sp>
        <p:sp>
          <p:nvSpPr>
            <p:cNvPr id="19491" name="Freeform 35"/>
            <p:cNvSpPr>
              <a:spLocks/>
            </p:cNvSpPr>
            <p:nvPr/>
          </p:nvSpPr>
          <p:spPr bwMode="auto">
            <a:xfrm>
              <a:off x="4176" y="3597"/>
              <a:ext cx="384" cy="246"/>
            </a:xfrm>
            <a:custGeom>
              <a:avLst/>
              <a:gdLst>
                <a:gd name="T0" fmla="*/ 0 w 384"/>
                <a:gd name="T1" fmla="*/ 248 h 248"/>
                <a:gd name="T2" fmla="*/ 96 w 384"/>
                <a:gd name="T3" fmla="*/ 8 h 248"/>
                <a:gd name="T4" fmla="*/ 240 w 384"/>
                <a:gd name="T5" fmla="*/ 200 h 248"/>
                <a:gd name="T6" fmla="*/ 384 w 384"/>
                <a:gd name="T7" fmla="*/ 8 h 248"/>
                <a:gd name="T8" fmla="*/ 0 60000 65536"/>
                <a:gd name="T9" fmla="*/ 0 60000 65536"/>
                <a:gd name="T10" fmla="*/ 0 60000 65536"/>
                <a:gd name="T11" fmla="*/ 0 60000 65536"/>
                <a:gd name="T12" fmla="*/ 0 w 384"/>
                <a:gd name="T13" fmla="*/ 0 h 248"/>
                <a:gd name="T14" fmla="*/ 384 w 384"/>
                <a:gd name="T15" fmla="*/ 248 h 248"/>
              </a:gdLst>
              <a:ahLst/>
              <a:cxnLst>
                <a:cxn ang="T8">
                  <a:pos x="T0" y="T1"/>
                </a:cxn>
                <a:cxn ang="T9">
                  <a:pos x="T2" y="T3"/>
                </a:cxn>
                <a:cxn ang="T10">
                  <a:pos x="T4" y="T5"/>
                </a:cxn>
                <a:cxn ang="T11">
                  <a:pos x="T6" y="T7"/>
                </a:cxn>
              </a:cxnLst>
              <a:rect l="T12" t="T13" r="T14" b="T15"/>
              <a:pathLst>
                <a:path w="384" h="248">
                  <a:moveTo>
                    <a:pt x="0" y="248"/>
                  </a:moveTo>
                  <a:cubicBezTo>
                    <a:pt x="28" y="132"/>
                    <a:pt x="56" y="16"/>
                    <a:pt x="96" y="8"/>
                  </a:cubicBezTo>
                  <a:cubicBezTo>
                    <a:pt x="136" y="0"/>
                    <a:pt x="192" y="200"/>
                    <a:pt x="240" y="200"/>
                  </a:cubicBezTo>
                  <a:cubicBezTo>
                    <a:pt x="288" y="200"/>
                    <a:pt x="336" y="104"/>
                    <a:pt x="384" y="8"/>
                  </a:cubicBezTo>
                </a:path>
              </a:pathLst>
            </a:custGeom>
            <a:noFill/>
            <a:ln w="12700" cap="flat" cmpd="sng">
              <a:solidFill>
                <a:srgbClr val="E3BEFF"/>
              </a:solidFill>
              <a:prstDash val="solid"/>
              <a:round/>
              <a:headEnd type="none" w="med" len="med"/>
              <a:tailEnd type="triangle" w="med" len="med"/>
            </a:ln>
          </p:spPr>
          <p:txBody>
            <a:bodyPr lIns="90488" tIns="44450" rIns="90488" bIns="44450" anchor="ctr">
              <a:spAutoFit/>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053798" y="1771055"/>
            <a:ext cx="6947721" cy="4078544"/>
          </a:xfrm>
          <a:prstGeom prst="rect">
            <a:avLst/>
          </a:prstGeom>
          <a:noFill/>
          <a:ln w="12700">
            <a:noFill/>
            <a:miter lim="800000"/>
            <a:headEnd/>
            <a:tailEnd/>
          </a:ln>
        </p:spPr>
        <p:txBody>
          <a:bodyPr wrap="none" lIns="90480" tIns="44446" rIns="90480" bIns="44446">
            <a:spAutoFit/>
          </a:bodyPr>
          <a:lstStyle/>
          <a:p>
            <a:pPr defTabSz="914485" eaLnBrk="0" hangingPunct="0">
              <a:lnSpc>
                <a:spcPct val="90000"/>
              </a:lnSpc>
              <a:spcBef>
                <a:spcPct val="0"/>
              </a:spcBef>
              <a:tabLst>
                <a:tab pos="2572269" algn="ctr"/>
                <a:tab pos="4570920" algn="ctr"/>
                <a:tab pos="6571073" algn="ctr"/>
              </a:tabLst>
            </a:pPr>
            <a:r>
              <a:rPr lang="en-US" sz="1600" dirty="0"/>
              <a:t>Big Lots:</a:t>
            </a:r>
            <a:br>
              <a:rPr lang="en-US" sz="1600" dirty="0"/>
            </a:br>
            <a:r>
              <a:rPr lang="en-US" sz="1600" dirty="0">
                <a:solidFill>
                  <a:srgbClr val="660066"/>
                </a:solidFill>
              </a:rPr>
              <a:t>24.6%</a:t>
            </a:r>
            <a:r>
              <a:rPr lang="en-US" sz="1600" dirty="0">
                <a:solidFill>
                  <a:schemeClr val="folHlink"/>
                </a:solidFill>
              </a:rPr>
              <a:t> </a:t>
            </a:r>
            <a:r>
              <a:rPr lang="en-US" sz="1600" dirty="0"/>
              <a:t>	13.1 	1.5	1.2</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a:t>Albertson’s:</a:t>
            </a:r>
            <a:br>
              <a:rPr lang="en-US" sz="1600" dirty="0"/>
            </a:br>
            <a:r>
              <a:rPr lang="en-US" sz="1600" dirty="0">
                <a:solidFill>
                  <a:srgbClr val="660066"/>
                </a:solidFill>
              </a:rPr>
              <a:t>18.9%</a:t>
            </a:r>
            <a:r>
              <a:rPr lang="en-US" sz="1600" dirty="0"/>
              <a:t>	 2.1	4.2	2.1</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a:t>The Dress Barn:</a:t>
            </a:r>
            <a:br>
              <a:rPr lang="en-US" sz="1600" dirty="0"/>
            </a:br>
            <a:r>
              <a:rPr lang="en-US" sz="1600" dirty="0">
                <a:solidFill>
                  <a:srgbClr val="660066"/>
                </a:solidFill>
              </a:rPr>
              <a:t>32.4%</a:t>
            </a:r>
            <a:r>
              <a:rPr lang="en-US" sz="1600" dirty="0"/>
              <a:t>	7.4	2.9	1.5</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a:t>Land’s End:</a:t>
            </a:r>
            <a:br>
              <a:rPr lang="en-US" sz="1600" dirty="0"/>
            </a:br>
            <a:r>
              <a:rPr lang="en-US" sz="1600" dirty="0">
                <a:solidFill>
                  <a:srgbClr val="660066"/>
                </a:solidFill>
              </a:rPr>
              <a:t>40.2%</a:t>
            </a:r>
            <a:r>
              <a:rPr lang="en-US" sz="1600" dirty="0"/>
              <a:t>	6.8	3.1	1.9</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a:t>The Limited:</a:t>
            </a:r>
            <a:br>
              <a:rPr lang="en-US" sz="1600" dirty="0"/>
            </a:br>
            <a:r>
              <a:rPr lang="en-US" sz="1600" dirty="0">
                <a:solidFill>
                  <a:srgbClr val="660066"/>
                </a:solidFill>
              </a:rPr>
              <a:t>32.3%</a:t>
            </a:r>
            <a:r>
              <a:rPr lang="en-US" sz="1600" dirty="0"/>
              <a:t>	6.7	2.2	2.2</a:t>
            </a:r>
          </a:p>
          <a:p>
            <a:pPr defTabSz="914485" eaLnBrk="0" hangingPunct="0">
              <a:lnSpc>
                <a:spcPct val="90000"/>
              </a:lnSpc>
              <a:spcBef>
                <a:spcPct val="0"/>
              </a:spcBef>
              <a:tabLst>
                <a:tab pos="2572269" algn="ctr"/>
                <a:tab pos="4570920" algn="ctr"/>
                <a:tab pos="6571073" algn="ctr"/>
              </a:tabLst>
            </a:pPr>
            <a:endParaRPr lang="en-US" sz="1600" dirty="0"/>
          </a:p>
          <a:p>
            <a:pPr defTabSz="914485" eaLnBrk="0" hangingPunct="0">
              <a:lnSpc>
                <a:spcPct val="90000"/>
              </a:lnSpc>
              <a:spcBef>
                <a:spcPct val="0"/>
              </a:spcBef>
              <a:tabLst>
                <a:tab pos="2572269" algn="ctr"/>
                <a:tab pos="4570920" algn="ctr"/>
                <a:tab pos="6571073" algn="ctr"/>
              </a:tabLst>
            </a:pPr>
            <a:r>
              <a:rPr lang="en-US" sz="1600" dirty="0"/>
              <a:t>The Gap:</a:t>
            </a:r>
            <a:br>
              <a:rPr lang="en-US" sz="1600" dirty="0"/>
            </a:br>
            <a:r>
              <a:rPr lang="en-US" sz="1600" dirty="0">
                <a:solidFill>
                  <a:srgbClr val="660066"/>
                </a:solidFill>
              </a:rPr>
              <a:t>25.5%</a:t>
            </a:r>
            <a:r>
              <a:rPr lang="en-US" sz="1600" dirty="0"/>
              <a:t>	6.6	2.4	1.6</a:t>
            </a:r>
          </a:p>
          <a:p>
            <a:pPr defTabSz="914485" eaLnBrk="0" hangingPunct="0">
              <a:lnSpc>
                <a:spcPct val="90000"/>
              </a:lnSpc>
              <a:spcBef>
                <a:spcPct val="0"/>
              </a:spcBef>
              <a:tabLst>
                <a:tab pos="2572269" algn="ctr"/>
                <a:tab pos="4570920" algn="ctr"/>
                <a:tab pos="6571073" algn="ctr"/>
              </a:tabLst>
            </a:pPr>
            <a:r>
              <a:rPr lang="en-US" sz="1600" dirty="0"/>
              <a:t> </a:t>
            </a:r>
          </a:p>
        </p:txBody>
      </p:sp>
      <p:sp>
        <p:nvSpPr>
          <p:cNvPr id="24579" name="Rectangle 3"/>
          <p:cNvSpPr>
            <a:spLocks noGrp="1" noChangeArrowheads="1"/>
          </p:cNvSpPr>
          <p:nvPr>
            <p:ph type="title"/>
          </p:nvPr>
        </p:nvSpPr>
        <p:spPr>
          <a:xfrm>
            <a:off x="4704606" y="26437"/>
            <a:ext cx="3505480" cy="769427"/>
          </a:xfrm>
          <a:noFill/>
        </p:spPr>
        <p:txBody>
          <a:bodyPr wrap="none" lIns="91425" tIns="45713" rIns="91425" bIns="45713">
            <a:spAutoFit/>
          </a:bodyPr>
          <a:lstStyle/>
          <a:p>
            <a:pPr defTabSz="914485"/>
            <a:r>
              <a:rPr lang="en-US" dirty="0" smtClean="0"/>
              <a:t>SPM Examples</a:t>
            </a:r>
          </a:p>
        </p:txBody>
      </p:sp>
      <p:sp>
        <p:nvSpPr>
          <p:cNvPr id="156676" name="Rectangle 4"/>
          <p:cNvSpPr>
            <a:spLocks noChangeArrowheads="1"/>
          </p:cNvSpPr>
          <p:nvPr/>
        </p:nvSpPr>
        <p:spPr bwMode="auto">
          <a:xfrm>
            <a:off x="762000" y="1067098"/>
            <a:ext cx="1632857" cy="526852"/>
          </a:xfrm>
          <a:prstGeom prst="rect">
            <a:avLst/>
          </a:prstGeom>
          <a:gradFill rotWithShape="0">
            <a:gsLst>
              <a:gs pos="0">
                <a:schemeClr val="tx2"/>
              </a:gs>
              <a:gs pos="100000">
                <a:schemeClr val="tx2">
                  <a:gamma/>
                  <a:shade val="46275"/>
                  <a:invGamma/>
                </a:schemeClr>
              </a:gs>
            </a:gsLst>
            <a:lin ang="5400000" scaled="1"/>
          </a:gradFill>
          <a:ln w="3175">
            <a:solidFill>
              <a:schemeClr val="tx1"/>
            </a:solidFill>
            <a:miter lim="800000"/>
            <a:headEnd/>
            <a:tailEnd/>
          </a:ln>
          <a:effectLst/>
        </p:spPr>
        <p:txBody>
          <a:bodyPr wrap="none" lIns="90480" tIns="44446" rIns="90480" bIns="44446" anchor="ctr"/>
          <a:lstStyle/>
          <a:p>
            <a:pPr defTabSz="914485" eaLnBrk="0" hangingPunct="0">
              <a:spcBef>
                <a:spcPct val="0"/>
              </a:spcBef>
              <a:defRPr/>
            </a:pPr>
            <a:r>
              <a:rPr lang="en-US" i="1" dirty="0">
                <a:solidFill>
                  <a:schemeClr val="bg2">
                    <a:lumMod val="60000"/>
                    <a:lumOff val="40000"/>
                  </a:schemeClr>
                </a:solidFill>
              </a:rPr>
              <a:t>Return </a:t>
            </a:r>
            <a:r>
              <a:rPr lang="en-US" i="1" dirty="0" smtClean="0">
                <a:solidFill>
                  <a:schemeClr val="bg2">
                    <a:lumMod val="60000"/>
                    <a:lumOff val="40000"/>
                  </a:schemeClr>
                </a:solidFill>
              </a:rPr>
              <a:t>on Equity</a:t>
            </a:r>
            <a:endParaRPr lang="en-US" i="1" dirty="0">
              <a:solidFill>
                <a:schemeClr val="bg2">
                  <a:lumMod val="60000"/>
                  <a:lumOff val="40000"/>
                </a:schemeClr>
              </a:solidFill>
            </a:endParaRPr>
          </a:p>
          <a:p>
            <a:pPr defTabSz="914485" eaLnBrk="0" hangingPunct="0">
              <a:spcBef>
                <a:spcPct val="0"/>
              </a:spcBef>
              <a:defRPr/>
            </a:pPr>
            <a:r>
              <a:rPr lang="en-US" i="1" dirty="0">
                <a:solidFill>
                  <a:schemeClr val="bg2">
                    <a:lumMod val="60000"/>
                    <a:lumOff val="40000"/>
                  </a:schemeClr>
                </a:solidFill>
              </a:rPr>
              <a:t>Investment</a:t>
            </a:r>
          </a:p>
        </p:txBody>
      </p:sp>
      <p:sp>
        <p:nvSpPr>
          <p:cNvPr id="24581" name="Rectangle 5"/>
          <p:cNvSpPr>
            <a:spLocks noChangeArrowheads="1"/>
          </p:cNvSpPr>
          <p:nvPr/>
        </p:nvSpPr>
        <p:spPr bwMode="auto">
          <a:xfrm>
            <a:off x="2544536" y="1128118"/>
            <a:ext cx="29814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a:t>
            </a:r>
          </a:p>
        </p:txBody>
      </p:sp>
      <p:sp>
        <p:nvSpPr>
          <p:cNvPr id="24582" name="Rectangle 6"/>
          <p:cNvSpPr>
            <a:spLocks noChangeArrowheads="1"/>
          </p:cNvSpPr>
          <p:nvPr/>
        </p:nvSpPr>
        <p:spPr bwMode="auto">
          <a:xfrm>
            <a:off x="4553857" y="1187649"/>
            <a:ext cx="28211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x</a:t>
            </a:r>
          </a:p>
        </p:txBody>
      </p:sp>
      <p:sp>
        <p:nvSpPr>
          <p:cNvPr id="156679" name="Rectangle 7"/>
          <p:cNvSpPr>
            <a:spLocks noChangeArrowheads="1"/>
          </p:cNvSpPr>
          <p:nvPr/>
        </p:nvSpPr>
        <p:spPr bwMode="auto">
          <a:xfrm>
            <a:off x="4953000" y="1062506"/>
            <a:ext cx="1504346"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2">
                    <a:lumMod val="60000"/>
                    <a:lumOff val="40000"/>
                  </a:schemeClr>
                </a:solidFill>
              </a:rPr>
              <a:t>Asset</a:t>
            </a:r>
          </a:p>
          <a:p>
            <a:pPr defTabSz="914485" eaLnBrk="0" hangingPunct="0">
              <a:spcBef>
                <a:spcPct val="0"/>
              </a:spcBef>
              <a:defRPr/>
            </a:pPr>
            <a:r>
              <a:rPr lang="en-US" sz="1400" dirty="0">
                <a:solidFill>
                  <a:schemeClr val="bg2">
                    <a:lumMod val="60000"/>
                    <a:lumOff val="40000"/>
                  </a:schemeClr>
                </a:solidFill>
              </a:rPr>
              <a:t>Turnover</a:t>
            </a:r>
          </a:p>
        </p:txBody>
      </p:sp>
      <p:sp>
        <p:nvSpPr>
          <p:cNvPr id="156680" name="Rectangle 8"/>
          <p:cNvSpPr>
            <a:spLocks noChangeArrowheads="1"/>
          </p:cNvSpPr>
          <p:nvPr/>
        </p:nvSpPr>
        <p:spPr bwMode="auto">
          <a:xfrm>
            <a:off x="6819245" y="1083663"/>
            <a:ext cx="1504346"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2">
                    <a:lumMod val="60000"/>
                    <a:lumOff val="40000"/>
                  </a:schemeClr>
                </a:solidFill>
              </a:rPr>
              <a:t>Leverage</a:t>
            </a:r>
          </a:p>
          <a:p>
            <a:pPr defTabSz="914485" eaLnBrk="0" hangingPunct="0">
              <a:spcBef>
                <a:spcPct val="0"/>
              </a:spcBef>
              <a:defRPr/>
            </a:pPr>
            <a:r>
              <a:rPr lang="en-US" sz="1400" dirty="0">
                <a:solidFill>
                  <a:schemeClr val="bg2">
                    <a:lumMod val="60000"/>
                    <a:lumOff val="40000"/>
                  </a:schemeClr>
                </a:solidFill>
              </a:rPr>
              <a:t>Ratio</a:t>
            </a:r>
          </a:p>
        </p:txBody>
      </p:sp>
      <p:sp>
        <p:nvSpPr>
          <p:cNvPr id="156681" name="Rectangle 9"/>
          <p:cNvSpPr>
            <a:spLocks noChangeArrowheads="1"/>
          </p:cNvSpPr>
          <p:nvPr/>
        </p:nvSpPr>
        <p:spPr bwMode="auto">
          <a:xfrm>
            <a:off x="2936119" y="1074413"/>
            <a:ext cx="1505857" cy="536036"/>
          </a:xfrm>
          <a:prstGeom prst="rect">
            <a:avLst/>
          </a:prstGeom>
          <a:gradFill rotWithShape="0">
            <a:gsLst>
              <a:gs pos="0">
                <a:schemeClr val="hlink"/>
              </a:gs>
              <a:gs pos="100000">
                <a:schemeClr val="hlink">
                  <a:gamma/>
                  <a:shade val="46275"/>
                  <a:invGamma/>
                </a:schemeClr>
              </a:gs>
            </a:gsLst>
            <a:lin ang="5400000" scaled="1"/>
          </a:gradFill>
          <a:ln w="12700">
            <a:solidFill>
              <a:schemeClr val="tx1"/>
            </a:solidFill>
            <a:miter lim="800000"/>
            <a:headEnd/>
            <a:tailEnd/>
          </a:ln>
          <a:effectLst/>
        </p:spPr>
        <p:txBody>
          <a:bodyPr lIns="90480" tIns="44446" rIns="90480" bIns="44446" anchor="ctr">
            <a:spAutoFit/>
          </a:bodyPr>
          <a:lstStyle/>
          <a:p>
            <a:pPr defTabSz="914485" eaLnBrk="0" hangingPunct="0">
              <a:spcBef>
                <a:spcPct val="0"/>
              </a:spcBef>
              <a:defRPr/>
            </a:pPr>
            <a:r>
              <a:rPr lang="en-US" sz="1400" dirty="0">
                <a:solidFill>
                  <a:schemeClr val="bg2">
                    <a:lumMod val="60000"/>
                    <a:lumOff val="40000"/>
                  </a:schemeClr>
                </a:solidFill>
              </a:rPr>
              <a:t>Net Profit</a:t>
            </a:r>
          </a:p>
          <a:p>
            <a:pPr defTabSz="914485" eaLnBrk="0" hangingPunct="0">
              <a:spcBef>
                <a:spcPct val="0"/>
              </a:spcBef>
              <a:defRPr/>
            </a:pPr>
            <a:r>
              <a:rPr lang="en-US" sz="1400" dirty="0">
                <a:solidFill>
                  <a:schemeClr val="bg2">
                    <a:lumMod val="60000"/>
                    <a:lumOff val="40000"/>
                  </a:schemeClr>
                </a:solidFill>
              </a:rPr>
              <a:t>Margin %</a:t>
            </a:r>
          </a:p>
        </p:txBody>
      </p:sp>
      <p:sp>
        <p:nvSpPr>
          <p:cNvPr id="24586" name="Rectangle 10"/>
          <p:cNvSpPr>
            <a:spLocks noChangeArrowheads="1"/>
          </p:cNvSpPr>
          <p:nvPr/>
        </p:nvSpPr>
        <p:spPr bwMode="auto">
          <a:xfrm>
            <a:off x="6513286" y="1168302"/>
            <a:ext cx="282113" cy="366759"/>
          </a:xfrm>
          <a:prstGeom prst="rect">
            <a:avLst/>
          </a:prstGeom>
          <a:noFill/>
          <a:ln w="12700">
            <a:noFill/>
            <a:miter lim="800000"/>
            <a:headEnd/>
            <a:tailEnd/>
          </a:ln>
        </p:spPr>
        <p:txBody>
          <a:bodyPr wrap="none" lIns="90480" tIns="44446" rIns="90480" bIns="44446">
            <a:spAutoFit/>
          </a:bodyPr>
          <a:lstStyle/>
          <a:p>
            <a:pPr defTabSz="914485" eaLnBrk="0" hangingPunct="0">
              <a:spcBef>
                <a:spcPct val="0"/>
              </a:spcBef>
            </a:pPr>
            <a:r>
              <a:rPr lang="en-US" dirty="0"/>
              <a:t>x</a:t>
            </a:r>
          </a:p>
        </p:txBody>
      </p:sp>
      <p:sp>
        <p:nvSpPr>
          <p:cNvPr id="24587" name="Text Box 11"/>
          <p:cNvSpPr txBox="1">
            <a:spLocks noChangeArrowheads="1"/>
          </p:cNvSpPr>
          <p:nvPr/>
        </p:nvSpPr>
        <p:spPr bwMode="auto">
          <a:xfrm>
            <a:off x="473227" y="6259711"/>
            <a:ext cx="637729" cy="223411"/>
          </a:xfrm>
          <a:prstGeom prst="rect">
            <a:avLst/>
          </a:prstGeom>
          <a:noFill/>
          <a:ln w="12700">
            <a:solidFill>
              <a:srgbClr val="660066"/>
            </a:solidFill>
            <a:miter lim="800000"/>
            <a:headEnd/>
            <a:tailEnd/>
          </a:ln>
        </p:spPr>
        <p:txBody>
          <a:bodyPr wrap="none" lIns="85593" tIns="42045" rIns="85593" bIns="42045">
            <a:spAutoFit/>
          </a:bodyPr>
          <a:lstStyle/>
          <a:p>
            <a:pPr eaLnBrk="0" hangingPunct="0">
              <a:spcBef>
                <a:spcPct val="0"/>
              </a:spcBef>
              <a:buClrTx/>
              <a:buSzTx/>
              <a:buFontTx/>
              <a:buNone/>
            </a:pPr>
            <a:r>
              <a:rPr lang="en-US" sz="900" dirty="0"/>
              <a:t>1998 data</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1669143" y="-40184"/>
            <a:ext cx="7329714" cy="1068587"/>
          </a:xfrm>
        </p:spPr>
        <p:txBody>
          <a:bodyPr/>
          <a:lstStyle/>
          <a:p>
            <a:pPr defTabSz="914485"/>
            <a:r>
              <a:rPr lang="en-US" sz="3000" dirty="0"/>
              <a:t>ROI Model, Including</a:t>
            </a:r>
            <a:br>
              <a:rPr lang="en-US" sz="3000" dirty="0"/>
            </a:br>
            <a:r>
              <a:rPr lang="en-US" sz="3000" dirty="0"/>
              <a:t>The Strategic Profit Model</a:t>
            </a:r>
          </a:p>
        </p:txBody>
      </p:sp>
      <p:sp>
        <p:nvSpPr>
          <p:cNvPr id="154627" name="Rectangle 3"/>
          <p:cNvSpPr>
            <a:spLocks noChangeArrowheads="1"/>
          </p:cNvSpPr>
          <p:nvPr/>
        </p:nvSpPr>
        <p:spPr bwMode="auto">
          <a:xfrm>
            <a:off x="526144" y="1413867"/>
            <a:ext cx="1129393" cy="406301"/>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15000"/>
              </a:spcBef>
              <a:defRPr/>
            </a:pPr>
            <a:r>
              <a:rPr lang="en-US" sz="1400" dirty="0"/>
              <a:t>Net Sales</a:t>
            </a:r>
          </a:p>
        </p:txBody>
      </p:sp>
      <p:sp>
        <p:nvSpPr>
          <p:cNvPr id="154628" name="Rectangle 4"/>
          <p:cNvSpPr>
            <a:spLocks noChangeArrowheads="1"/>
          </p:cNvSpPr>
          <p:nvPr/>
        </p:nvSpPr>
        <p:spPr bwMode="auto">
          <a:xfrm>
            <a:off x="526144" y="2062758"/>
            <a:ext cx="1129393"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Cost of</a:t>
            </a:r>
          </a:p>
          <a:p>
            <a:pPr defTabSz="914485" eaLnBrk="0" hangingPunct="0">
              <a:spcBef>
                <a:spcPct val="5000"/>
              </a:spcBef>
              <a:defRPr/>
            </a:pPr>
            <a:r>
              <a:rPr lang="en-US" sz="1400" dirty="0"/>
              <a:t>goods sold</a:t>
            </a:r>
          </a:p>
        </p:txBody>
      </p:sp>
      <p:sp>
        <p:nvSpPr>
          <p:cNvPr id="154629" name="Rectangle 5"/>
          <p:cNvSpPr>
            <a:spLocks noChangeArrowheads="1"/>
          </p:cNvSpPr>
          <p:nvPr/>
        </p:nvSpPr>
        <p:spPr bwMode="auto">
          <a:xfrm>
            <a:off x="526144" y="2786063"/>
            <a:ext cx="1129393"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0"/>
              </a:spcBef>
              <a:defRPr/>
            </a:pPr>
            <a:r>
              <a:rPr lang="en-US" sz="1400" dirty="0"/>
              <a:t>Variable</a:t>
            </a:r>
          </a:p>
          <a:p>
            <a:pPr defTabSz="914485" eaLnBrk="0" hangingPunct="0">
              <a:spcBef>
                <a:spcPct val="0"/>
              </a:spcBef>
              <a:defRPr/>
            </a:pPr>
            <a:r>
              <a:rPr lang="en-US" sz="1400" dirty="0"/>
              <a:t>expenses</a:t>
            </a:r>
          </a:p>
        </p:txBody>
      </p:sp>
      <p:sp>
        <p:nvSpPr>
          <p:cNvPr id="154630" name="Rectangle 6"/>
          <p:cNvSpPr>
            <a:spLocks noChangeArrowheads="1"/>
          </p:cNvSpPr>
          <p:nvPr/>
        </p:nvSpPr>
        <p:spPr bwMode="auto">
          <a:xfrm>
            <a:off x="526144" y="3509367"/>
            <a:ext cx="1129393" cy="483692"/>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Fixed</a:t>
            </a:r>
          </a:p>
          <a:p>
            <a:pPr defTabSz="914485" eaLnBrk="0" hangingPunct="0">
              <a:spcBef>
                <a:spcPct val="5000"/>
              </a:spcBef>
              <a:defRPr/>
            </a:pPr>
            <a:r>
              <a:rPr lang="en-US" sz="1400" dirty="0"/>
              <a:t>expenses</a:t>
            </a:r>
          </a:p>
        </p:txBody>
      </p:sp>
      <p:sp>
        <p:nvSpPr>
          <p:cNvPr id="154631" name="Rectangle 7"/>
          <p:cNvSpPr>
            <a:spLocks noChangeArrowheads="1"/>
          </p:cNvSpPr>
          <p:nvPr/>
        </p:nvSpPr>
        <p:spPr bwMode="auto">
          <a:xfrm>
            <a:off x="2050143" y="1699617"/>
            <a:ext cx="1011465" cy="483692"/>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0"/>
              </a:spcBef>
              <a:defRPr/>
            </a:pPr>
            <a:r>
              <a:rPr lang="en-US" sz="1400" dirty="0"/>
              <a:t>Gross</a:t>
            </a:r>
          </a:p>
          <a:p>
            <a:pPr defTabSz="914485" eaLnBrk="0" hangingPunct="0">
              <a:spcBef>
                <a:spcPct val="0"/>
              </a:spcBef>
              <a:defRPr/>
            </a:pPr>
            <a:r>
              <a:rPr lang="en-US" sz="1400" dirty="0"/>
              <a:t>margin</a:t>
            </a:r>
          </a:p>
        </p:txBody>
      </p:sp>
      <p:sp>
        <p:nvSpPr>
          <p:cNvPr id="154632" name="Rectangle 8"/>
          <p:cNvSpPr>
            <a:spLocks noChangeArrowheads="1"/>
          </p:cNvSpPr>
          <p:nvPr/>
        </p:nvSpPr>
        <p:spPr bwMode="auto">
          <a:xfrm>
            <a:off x="2050143" y="3242965"/>
            <a:ext cx="1011465"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Total</a:t>
            </a:r>
          </a:p>
          <a:p>
            <a:pPr defTabSz="914485" eaLnBrk="0" hangingPunct="0">
              <a:spcBef>
                <a:spcPct val="5000"/>
              </a:spcBef>
              <a:defRPr/>
            </a:pPr>
            <a:r>
              <a:rPr lang="en-US" sz="1400" dirty="0"/>
              <a:t>expenses</a:t>
            </a:r>
          </a:p>
        </p:txBody>
      </p:sp>
      <p:sp>
        <p:nvSpPr>
          <p:cNvPr id="154633" name="Rectangle 9"/>
          <p:cNvSpPr>
            <a:spLocks noChangeArrowheads="1"/>
          </p:cNvSpPr>
          <p:nvPr/>
        </p:nvSpPr>
        <p:spPr bwMode="auto">
          <a:xfrm>
            <a:off x="3457727" y="2539008"/>
            <a:ext cx="896559"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Net profit</a:t>
            </a:r>
          </a:p>
        </p:txBody>
      </p:sp>
      <p:sp>
        <p:nvSpPr>
          <p:cNvPr id="154634" name="Rectangle 10"/>
          <p:cNvSpPr>
            <a:spLocks noChangeArrowheads="1"/>
          </p:cNvSpPr>
          <p:nvPr/>
        </p:nvSpPr>
        <p:spPr bwMode="auto">
          <a:xfrm>
            <a:off x="3457727" y="3318867"/>
            <a:ext cx="896559" cy="406301"/>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Net Sales</a:t>
            </a:r>
          </a:p>
        </p:txBody>
      </p:sp>
      <p:sp>
        <p:nvSpPr>
          <p:cNvPr id="154635" name="Rectangle 11"/>
          <p:cNvSpPr>
            <a:spLocks noChangeArrowheads="1"/>
          </p:cNvSpPr>
          <p:nvPr/>
        </p:nvSpPr>
        <p:spPr bwMode="auto">
          <a:xfrm>
            <a:off x="4757965" y="2957215"/>
            <a:ext cx="1041702"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Net profit</a:t>
            </a:r>
          </a:p>
          <a:p>
            <a:pPr defTabSz="914485" eaLnBrk="0" hangingPunct="0">
              <a:spcBef>
                <a:spcPct val="5000"/>
              </a:spcBef>
              <a:defRPr/>
            </a:pPr>
            <a:r>
              <a:rPr lang="en-US" sz="1400" dirty="0"/>
              <a:t>margin</a:t>
            </a:r>
          </a:p>
        </p:txBody>
      </p:sp>
      <p:sp>
        <p:nvSpPr>
          <p:cNvPr id="154636" name="Rectangle 12"/>
          <p:cNvSpPr>
            <a:spLocks noChangeArrowheads="1"/>
          </p:cNvSpPr>
          <p:nvPr/>
        </p:nvSpPr>
        <p:spPr bwMode="auto">
          <a:xfrm>
            <a:off x="4757965" y="4691063"/>
            <a:ext cx="1041702" cy="462856"/>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Asset</a:t>
            </a:r>
          </a:p>
          <a:p>
            <a:pPr defTabSz="914485" eaLnBrk="0" hangingPunct="0">
              <a:spcBef>
                <a:spcPct val="5000"/>
              </a:spcBef>
              <a:defRPr/>
            </a:pPr>
            <a:r>
              <a:rPr lang="en-US" sz="1400" dirty="0"/>
              <a:t>turnover</a:t>
            </a:r>
          </a:p>
        </p:txBody>
      </p:sp>
      <p:sp>
        <p:nvSpPr>
          <p:cNvPr id="154637" name="Rectangle 13"/>
          <p:cNvSpPr>
            <a:spLocks noChangeArrowheads="1"/>
          </p:cNvSpPr>
          <p:nvPr/>
        </p:nvSpPr>
        <p:spPr bwMode="auto">
          <a:xfrm>
            <a:off x="6177643" y="3833813"/>
            <a:ext cx="967619" cy="501551"/>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Return on</a:t>
            </a:r>
          </a:p>
          <a:p>
            <a:pPr defTabSz="914485" eaLnBrk="0" hangingPunct="0">
              <a:spcBef>
                <a:spcPct val="5000"/>
              </a:spcBef>
              <a:defRPr/>
            </a:pPr>
            <a:r>
              <a:rPr lang="en-US" sz="1400" dirty="0"/>
              <a:t>assets</a:t>
            </a:r>
          </a:p>
        </p:txBody>
      </p:sp>
      <p:sp>
        <p:nvSpPr>
          <p:cNvPr id="1040" name="Rectangle 14"/>
          <p:cNvSpPr>
            <a:spLocks noChangeArrowheads="1"/>
          </p:cNvSpPr>
          <p:nvPr/>
        </p:nvSpPr>
        <p:spPr bwMode="auto">
          <a:xfrm>
            <a:off x="7115024" y="3972223"/>
            <a:ext cx="1215571" cy="303609"/>
          </a:xfrm>
          <a:prstGeom prst="rect">
            <a:avLst/>
          </a:prstGeom>
          <a:noFill/>
          <a:ln w="12700">
            <a:noFill/>
            <a:miter lim="800000"/>
            <a:headEnd/>
            <a:tailEnd/>
          </a:ln>
        </p:spPr>
        <p:txBody>
          <a:bodyPr lIns="90480" tIns="44446" rIns="90480" bIns="44446">
            <a:spAutoFit/>
          </a:bodyPr>
          <a:lstStyle/>
          <a:p>
            <a:pPr defTabSz="914485" eaLnBrk="0" hangingPunct="0">
              <a:spcBef>
                <a:spcPct val="5000"/>
              </a:spcBef>
            </a:pPr>
            <a:r>
              <a:rPr lang="en-US" sz="1400" dirty="0"/>
              <a:t>     </a:t>
            </a:r>
          </a:p>
        </p:txBody>
      </p:sp>
      <p:sp>
        <p:nvSpPr>
          <p:cNvPr id="1041" name="Freeform 15"/>
          <p:cNvSpPr>
            <a:spLocks/>
          </p:cNvSpPr>
          <p:nvPr/>
        </p:nvSpPr>
        <p:spPr bwMode="auto">
          <a:xfrm>
            <a:off x="1661584" y="1617762"/>
            <a:ext cx="154214" cy="724793"/>
          </a:xfrm>
          <a:custGeom>
            <a:avLst/>
            <a:gdLst>
              <a:gd name="T0" fmla="*/ 0 w 97"/>
              <a:gd name="T1" fmla="*/ 0 h 457"/>
              <a:gd name="T2" fmla="*/ 96 w 97"/>
              <a:gd name="T3" fmla="*/ 0 h 457"/>
              <a:gd name="T4" fmla="*/ 96 w 97"/>
              <a:gd name="T5" fmla="*/ 456 h 457"/>
              <a:gd name="T6" fmla="*/ 0 w 97"/>
              <a:gd name="T7" fmla="*/ 456 h 457"/>
              <a:gd name="T8" fmla="*/ 0 60000 65536"/>
              <a:gd name="T9" fmla="*/ 0 60000 65536"/>
              <a:gd name="T10" fmla="*/ 0 60000 65536"/>
              <a:gd name="T11" fmla="*/ 0 60000 65536"/>
              <a:gd name="T12" fmla="*/ 0 w 97"/>
              <a:gd name="T13" fmla="*/ 0 h 457"/>
              <a:gd name="T14" fmla="*/ 97 w 97"/>
              <a:gd name="T15" fmla="*/ 457 h 457"/>
            </a:gdLst>
            <a:ahLst/>
            <a:cxnLst>
              <a:cxn ang="T8">
                <a:pos x="T0" y="T1"/>
              </a:cxn>
              <a:cxn ang="T9">
                <a:pos x="T2" y="T3"/>
              </a:cxn>
              <a:cxn ang="T10">
                <a:pos x="T4" y="T5"/>
              </a:cxn>
              <a:cxn ang="T11">
                <a:pos x="T6" y="T7"/>
              </a:cxn>
            </a:cxnLst>
            <a:rect l="T12" t="T13" r="T14" b="T15"/>
            <a:pathLst>
              <a:path w="97" h="457">
                <a:moveTo>
                  <a:pt x="0" y="0"/>
                </a:moveTo>
                <a:lnTo>
                  <a:pt x="96" y="0"/>
                </a:lnTo>
                <a:lnTo>
                  <a:pt x="96" y="456"/>
                </a:lnTo>
                <a:lnTo>
                  <a:pt x="0" y="456"/>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42" name="Freeform 16"/>
          <p:cNvSpPr>
            <a:spLocks/>
          </p:cNvSpPr>
          <p:nvPr/>
        </p:nvSpPr>
        <p:spPr bwMode="auto">
          <a:xfrm>
            <a:off x="4422323" y="2780109"/>
            <a:ext cx="154214" cy="744141"/>
          </a:xfrm>
          <a:custGeom>
            <a:avLst/>
            <a:gdLst>
              <a:gd name="T0" fmla="*/ 0 w 97"/>
              <a:gd name="T1" fmla="*/ 0 h 469"/>
              <a:gd name="T2" fmla="*/ 96 w 97"/>
              <a:gd name="T3" fmla="*/ 0 h 469"/>
              <a:gd name="T4" fmla="*/ 96 w 97"/>
              <a:gd name="T5" fmla="*/ 468 h 469"/>
              <a:gd name="T6" fmla="*/ 0 w 97"/>
              <a:gd name="T7" fmla="*/ 468 h 469"/>
              <a:gd name="T8" fmla="*/ 0 60000 65536"/>
              <a:gd name="T9" fmla="*/ 0 60000 65536"/>
              <a:gd name="T10" fmla="*/ 0 60000 65536"/>
              <a:gd name="T11" fmla="*/ 0 60000 65536"/>
              <a:gd name="T12" fmla="*/ 0 w 97"/>
              <a:gd name="T13" fmla="*/ 0 h 469"/>
              <a:gd name="T14" fmla="*/ 97 w 97"/>
              <a:gd name="T15" fmla="*/ 469 h 469"/>
            </a:gdLst>
            <a:ahLst/>
            <a:cxnLst>
              <a:cxn ang="T8">
                <a:pos x="T0" y="T1"/>
              </a:cxn>
              <a:cxn ang="T9">
                <a:pos x="T2" y="T3"/>
              </a:cxn>
              <a:cxn ang="T10">
                <a:pos x="T4" y="T5"/>
              </a:cxn>
              <a:cxn ang="T11">
                <a:pos x="T6" y="T7"/>
              </a:cxn>
            </a:cxnLst>
            <a:rect l="T12" t="T13" r="T14" b="T15"/>
            <a:pathLst>
              <a:path w="97" h="469">
                <a:moveTo>
                  <a:pt x="0" y="0"/>
                </a:moveTo>
                <a:lnTo>
                  <a:pt x="96" y="0"/>
                </a:lnTo>
                <a:lnTo>
                  <a:pt x="96" y="468"/>
                </a:lnTo>
                <a:lnTo>
                  <a:pt x="0" y="468"/>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43" name="Freeform 17"/>
          <p:cNvSpPr>
            <a:spLocks/>
          </p:cNvSpPr>
          <p:nvPr/>
        </p:nvSpPr>
        <p:spPr bwMode="auto">
          <a:xfrm>
            <a:off x="5789084" y="3217664"/>
            <a:ext cx="154214" cy="1715989"/>
          </a:xfrm>
          <a:custGeom>
            <a:avLst/>
            <a:gdLst>
              <a:gd name="T0" fmla="*/ 0 w 97"/>
              <a:gd name="T1" fmla="*/ 0 h 1081"/>
              <a:gd name="T2" fmla="*/ 96 w 97"/>
              <a:gd name="T3" fmla="*/ 0 h 1081"/>
              <a:gd name="T4" fmla="*/ 96 w 97"/>
              <a:gd name="T5" fmla="*/ 1080 h 1081"/>
              <a:gd name="T6" fmla="*/ 0 w 97"/>
              <a:gd name="T7" fmla="*/ 1080 h 1081"/>
              <a:gd name="T8" fmla="*/ 0 60000 65536"/>
              <a:gd name="T9" fmla="*/ 0 60000 65536"/>
              <a:gd name="T10" fmla="*/ 0 60000 65536"/>
              <a:gd name="T11" fmla="*/ 0 60000 65536"/>
              <a:gd name="T12" fmla="*/ 0 w 97"/>
              <a:gd name="T13" fmla="*/ 0 h 1081"/>
              <a:gd name="T14" fmla="*/ 97 w 97"/>
              <a:gd name="T15" fmla="*/ 1081 h 1081"/>
            </a:gdLst>
            <a:ahLst/>
            <a:cxnLst>
              <a:cxn ang="T8">
                <a:pos x="T0" y="T1"/>
              </a:cxn>
              <a:cxn ang="T9">
                <a:pos x="T2" y="T3"/>
              </a:cxn>
              <a:cxn ang="T10">
                <a:pos x="T4" y="T5"/>
              </a:cxn>
              <a:cxn ang="T11">
                <a:pos x="T6" y="T7"/>
              </a:cxn>
            </a:cxnLst>
            <a:rect l="T12" t="T13" r="T14" b="T15"/>
            <a:pathLst>
              <a:path w="97" h="1081">
                <a:moveTo>
                  <a:pt x="0" y="0"/>
                </a:moveTo>
                <a:lnTo>
                  <a:pt x="96" y="0"/>
                </a:lnTo>
                <a:lnTo>
                  <a:pt x="96" y="1080"/>
                </a:lnTo>
                <a:lnTo>
                  <a:pt x="0" y="108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44" name="Line 18"/>
          <p:cNvSpPr>
            <a:spLocks noChangeShapeType="1"/>
          </p:cNvSpPr>
          <p:nvPr/>
        </p:nvSpPr>
        <p:spPr bwMode="auto">
          <a:xfrm>
            <a:off x="1820334" y="1942208"/>
            <a:ext cx="21620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045" name="Freeform 19"/>
          <p:cNvSpPr>
            <a:spLocks/>
          </p:cNvSpPr>
          <p:nvPr/>
        </p:nvSpPr>
        <p:spPr bwMode="auto">
          <a:xfrm>
            <a:off x="3070680" y="1942208"/>
            <a:ext cx="154214" cy="1543347"/>
          </a:xfrm>
          <a:custGeom>
            <a:avLst/>
            <a:gdLst>
              <a:gd name="T0" fmla="*/ 0 w 97"/>
              <a:gd name="T1" fmla="*/ 0 h 973"/>
              <a:gd name="T2" fmla="*/ 96 w 97"/>
              <a:gd name="T3" fmla="*/ 0 h 973"/>
              <a:gd name="T4" fmla="*/ 96 w 97"/>
              <a:gd name="T5" fmla="*/ 972 h 973"/>
              <a:gd name="T6" fmla="*/ 0 w 97"/>
              <a:gd name="T7" fmla="*/ 972 h 973"/>
              <a:gd name="T8" fmla="*/ 0 60000 65536"/>
              <a:gd name="T9" fmla="*/ 0 60000 65536"/>
              <a:gd name="T10" fmla="*/ 0 60000 65536"/>
              <a:gd name="T11" fmla="*/ 0 60000 65536"/>
              <a:gd name="T12" fmla="*/ 0 w 97"/>
              <a:gd name="T13" fmla="*/ 0 h 973"/>
              <a:gd name="T14" fmla="*/ 97 w 97"/>
              <a:gd name="T15" fmla="*/ 973 h 973"/>
            </a:gdLst>
            <a:ahLst/>
            <a:cxnLst>
              <a:cxn ang="T8">
                <a:pos x="T0" y="T1"/>
              </a:cxn>
              <a:cxn ang="T9">
                <a:pos x="T2" y="T3"/>
              </a:cxn>
              <a:cxn ang="T10">
                <a:pos x="T4" y="T5"/>
              </a:cxn>
              <a:cxn ang="T11">
                <a:pos x="T6" y="T7"/>
              </a:cxn>
            </a:cxnLst>
            <a:rect l="T12" t="T13" r="T14" b="T15"/>
            <a:pathLst>
              <a:path w="97" h="973">
                <a:moveTo>
                  <a:pt x="0" y="0"/>
                </a:moveTo>
                <a:lnTo>
                  <a:pt x="96" y="0"/>
                </a:lnTo>
                <a:lnTo>
                  <a:pt x="96" y="972"/>
                </a:lnTo>
                <a:lnTo>
                  <a:pt x="0" y="972"/>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46" name="Line 20"/>
          <p:cNvSpPr>
            <a:spLocks noChangeShapeType="1"/>
          </p:cNvSpPr>
          <p:nvPr/>
        </p:nvSpPr>
        <p:spPr bwMode="auto">
          <a:xfrm>
            <a:off x="5961441" y="4113609"/>
            <a:ext cx="216202" cy="0"/>
          </a:xfrm>
          <a:prstGeom prst="line">
            <a:avLst/>
          </a:prstGeom>
          <a:noFill/>
          <a:ln w="12700">
            <a:solidFill>
              <a:schemeClr val="tx1"/>
            </a:solidFill>
            <a:round/>
            <a:headEnd/>
            <a:tailEnd/>
          </a:ln>
        </p:spPr>
        <p:txBody>
          <a:bodyPr wrap="none" lIns="86493" tIns="43247" rIns="86493" bIns="43247" anchor="ctr"/>
          <a:lstStyle/>
          <a:p>
            <a:endParaRPr lang="en-US"/>
          </a:p>
        </p:txBody>
      </p:sp>
      <p:graphicFrame>
        <p:nvGraphicFramePr>
          <p:cNvPr id="1026" name="Object 21">
            <a:hlinkClick r:id="" action="ppaction://ole?verb=0"/>
          </p:cNvPr>
          <p:cNvGraphicFramePr>
            <a:graphicFrameLocks/>
          </p:cNvGraphicFramePr>
          <p:nvPr/>
        </p:nvGraphicFramePr>
        <p:xfrm>
          <a:off x="3345846" y="2973587"/>
          <a:ext cx="1136952" cy="378023"/>
        </p:xfrm>
        <a:graphic>
          <a:graphicData uri="http://schemas.openxmlformats.org/presentationml/2006/ole">
            <mc:AlternateContent xmlns:mc="http://schemas.openxmlformats.org/markup-compatibility/2006">
              <mc:Choice xmlns:v="urn:schemas-microsoft-com:vml" Requires="v">
                <p:oleObj spid="_x0000_s1092" name="Document" r:id="rId4" imgW="5486400" imgH="247320" progId="Word.Document.8">
                  <p:embed/>
                </p:oleObj>
              </mc:Choice>
              <mc:Fallback>
                <p:oleObj name="Document" r:id="rId4" imgW="5486400" imgH="247320" progId="Word.Document.8">
                  <p:embed/>
                  <p:pic>
                    <p:nvPicPr>
                      <p:cNvPr id="0" name="Object 2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5846" y="2973587"/>
                        <a:ext cx="1136952" cy="378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7" name="Rectangle 22"/>
          <p:cNvSpPr>
            <a:spLocks noChangeArrowheads="1"/>
          </p:cNvSpPr>
          <p:nvPr/>
        </p:nvSpPr>
        <p:spPr bwMode="auto">
          <a:xfrm>
            <a:off x="2482548" y="2515196"/>
            <a:ext cx="225274"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sp>
        <p:nvSpPr>
          <p:cNvPr id="1048" name="Rectangle 23"/>
          <p:cNvSpPr>
            <a:spLocks noChangeArrowheads="1"/>
          </p:cNvSpPr>
          <p:nvPr/>
        </p:nvSpPr>
        <p:spPr bwMode="auto">
          <a:xfrm>
            <a:off x="978204" y="1766591"/>
            <a:ext cx="225273"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sp>
        <p:nvSpPr>
          <p:cNvPr id="1049" name="Rectangle 24"/>
          <p:cNvSpPr>
            <a:spLocks noChangeArrowheads="1"/>
          </p:cNvSpPr>
          <p:nvPr/>
        </p:nvSpPr>
        <p:spPr bwMode="auto">
          <a:xfrm>
            <a:off x="932846" y="3248919"/>
            <a:ext cx="225273"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sp>
        <p:nvSpPr>
          <p:cNvPr id="1050" name="Freeform 25"/>
          <p:cNvSpPr>
            <a:spLocks/>
          </p:cNvSpPr>
          <p:nvPr/>
        </p:nvSpPr>
        <p:spPr bwMode="auto">
          <a:xfrm>
            <a:off x="1661584" y="3046512"/>
            <a:ext cx="154214" cy="724793"/>
          </a:xfrm>
          <a:custGeom>
            <a:avLst/>
            <a:gdLst>
              <a:gd name="T0" fmla="*/ 0 w 97"/>
              <a:gd name="T1" fmla="*/ 0 h 457"/>
              <a:gd name="T2" fmla="*/ 96 w 97"/>
              <a:gd name="T3" fmla="*/ 0 h 457"/>
              <a:gd name="T4" fmla="*/ 96 w 97"/>
              <a:gd name="T5" fmla="*/ 456 h 457"/>
              <a:gd name="T6" fmla="*/ 0 w 97"/>
              <a:gd name="T7" fmla="*/ 456 h 457"/>
              <a:gd name="T8" fmla="*/ 0 60000 65536"/>
              <a:gd name="T9" fmla="*/ 0 60000 65536"/>
              <a:gd name="T10" fmla="*/ 0 60000 65536"/>
              <a:gd name="T11" fmla="*/ 0 60000 65536"/>
              <a:gd name="T12" fmla="*/ 0 w 97"/>
              <a:gd name="T13" fmla="*/ 0 h 457"/>
              <a:gd name="T14" fmla="*/ 97 w 97"/>
              <a:gd name="T15" fmla="*/ 457 h 457"/>
            </a:gdLst>
            <a:ahLst/>
            <a:cxnLst>
              <a:cxn ang="T8">
                <a:pos x="T0" y="T1"/>
              </a:cxn>
              <a:cxn ang="T9">
                <a:pos x="T2" y="T3"/>
              </a:cxn>
              <a:cxn ang="T10">
                <a:pos x="T4" y="T5"/>
              </a:cxn>
              <a:cxn ang="T11">
                <a:pos x="T6" y="T7"/>
              </a:cxn>
            </a:cxnLst>
            <a:rect l="T12" t="T13" r="T14" b="T15"/>
            <a:pathLst>
              <a:path w="97" h="457">
                <a:moveTo>
                  <a:pt x="0" y="0"/>
                </a:moveTo>
                <a:lnTo>
                  <a:pt x="96" y="0"/>
                </a:lnTo>
                <a:lnTo>
                  <a:pt x="96" y="456"/>
                </a:lnTo>
                <a:lnTo>
                  <a:pt x="0" y="456"/>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51" name="Line 26"/>
          <p:cNvSpPr>
            <a:spLocks noChangeShapeType="1"/>
          </p:cNvSpPr>
          <p:nvPr/>
        </p:nvSpPr>
        <p:spPr bwMode="auto">
          <a:xfrm>
            <a:off x="1820334" y="3466207"/>
            <a:ext cx="21620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4651" name="Rectangle 27"/>
          <p:cNvSpPr>
            <a:spLocks noChangeArrowheads="1"/>
          </p:cNvSpPr>
          <p:nvPr/>
        </p:nvSpPr>
        <p:spPr bwMode="auto">
          <a:xfrm>
            <a:off x="526144" y="4195466"/>
            <a:ext cx="1129393" cy="406300"/>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Inventory</a:t>
            </a:r>
          </a:p>
        </p:txBody>
      </p:sp>
      <p:sp>
        <p:nvSpPr>
          <p:cNvPr id="154652" name="Rectangle 28"/>
          <p:cNvSpPr>
            <a:spLocks noChangeArrowheads="1"/>
          </p:cNvSpPr>
          <p:nvPr/>
        </p:nvSpPr>
        <p:spPr bwMode="auto">
          <a:xfrm>
            <a:off x="526144" y="4862215"/>
            <a:ext cx="1129393"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Accounts</a:t>
            </a:r>
          </a:p>
          <a:p>
            <a:pPr defTabSz="914485" eaLnBrk="0" hangingPunct="0">
              <a:spcBef>
                <a:spcPct val="5000"/>
              </a:spcBef>
              <a:defRPr/>
            </a:pPr>
            <a:r>
              <a:rPr lang="en-US" sz="1400" dirty="0"/>
              <a:t>receivable</a:t>
            </a:r>
          </a:p>
        </p:txBody>
      </p:sp>
      <p:sp>
        <p:nvSpPr>
          <p:cNvPr id="154653" name="Rectangle 29"/>
          <p:cNvSpPr>
            <a:spLocks noChangeArrowheads="1"/>
          </p:cNvSpPr>
          <p:nvPr/>
        </p:nvSpPr>
        <p:spPr bwMode="auto">
          <a:xfrm>
            <a:off x="526144" y="5604867"/>
            <a:ext cx="1129393" cy="483692"/>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Other current</a:t>
            </a:r>
          </a:p>
          <a:p>
            <a:pPr defTabSz="914485" eaLnBrk="0" hangingPunct="0">
              <a:spcBef>
                <a:spcPct val="5000"/>
              </a:spcBef>
              <a:defRPr/>
            </a:pPr>
            <a:r>
              <a:rPr lang="en-US" sz="1400" dirty="0"/>
              <a:t>assets</a:t>
            </a:r>
          </a:p>
        </p:txBody>
      </p:sp>
      <p:sp>
        <p:nvSpPr>
          <p:cNvPr id="154654" name="Rectangle 30"/>
          <p:cNvSpPr>
            <a:spLocks noChangeArrowheads="1"/>
          </p:cNvSpPr>
          <p:nvPr/>
        </p:nvSpPr>
        <p:spPr bwMode="auto">
          <a:xfrm>
            <a:off x="1985131" y="4825008"/>
            <a:ext cx="1143000"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Total current</a:t>
            </a:r>
          </a:p>
          <a:p>
            <a:pPr defTabSz="914485" eaLnBrk="0" hangingPunct="0">
              <a:spcBef>
                <a:spcPct val="5000"/>
              </a:spcBef>
              <a:defRPr/>
            </a:pPr>
            <a:r>
              <a:rPr lang="en-US" sz="1400" dirty="0"/>
              <a:t>assets</a:t>
            </a:r>
          </a:p>
        </p:txBody>
      </p:sp>
      <p:sp>
        <p:nvSpPr>
          <p:cNvPr id="154655" name="Rectangle 31"/>
          <p:cNvSpPr>
            <a:spLocks noChangeArrowheads="1"/>
          </p:cNvSpPr>
          <p:nvPr/>
        </p:nvSpPr>
        <p:spPr bwMode="auto">
          <a:xfrm>
            <a:off x="1985131" y="5604867"/>
            <a:ext cx="1143000" cy="483692"/>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Fixed</a:t>
            </a:r>
          </a:p>
          <a:p>
            <a:pPr defTabSz="914485" eaLnBrk="0" hangingPunct="0">
              <a:spcBef>
                <a:spcPct val="5000"/>
              </a:spcBef>
              <a:defRPr/>
            </a:pPr>
            <a:r>
              <a:rPr lang="en-US" sz="1400" dirty="0"/>
              <a:t>assets</a:t>
            </a:r>
          </a:p>
        </p:txBody>
      </p:sp>
      <p:sp>
        <p:nvSpPr>
          <p:cNvPr id="154656" name="Rectangle 32"/>
          <p:cNvSpPr>
            <a:spLocks noChangeArrowheads="1"/>
          </p:cNvSpPr>
          <p:nvPr/>
        </p:nvSpPr>
        <p:spPr bwMode="auto">
          <a:xfrm>
            <a:off x="3477381" y="4405313"/>
            <a:ext cx="896560"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Net sales</a:t>
            </a:r>
          </a:p>
        </p:txBody>
      </p:sp>
      <p:sp>
        <p:nvSpPr>
          <p:cNvPr id="154657" name="Rectangle 33"/>
          <p:cNvSpPr>
            <a:spLocks noChangeArrowheads="1"/>
          </p:cNvSpPr>
          <p:nvPr/>
        </p:nvSpPr>
        <p:spPr bwMode="auto">
          <a:xfrm>
            <a:off x="3477381" y="5186661"/>
            <a:ext cx="896560" cy="482203"/>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Total</a:t>
            </a:r>
          </a:p>
          <a:p>
            <a:pPr defTabSz="914485" eaLnBrk="0" hangingPunct="0">
              <a:spcBef>
                <a:spcPct val="5000"/>
              </a:spcBef>
              <a:defRPr/>
            </a:pPr>
            <a:r>
              <a:rPr lang="en-US" sz="1400" dirty="0"/>
              <a:t>assets</a:t>
            </a:r>
          </a:p>
        </p:txBody>
      </p:sp>
      <p:sp>
        <p:nvSpPr>
          <p:cNvPr id="1059" name="Rectangle 34"/>
          <p:cNvSpPr>
            <a:spLocks noChangeArrowheads="1"/>
          </p:cNvSpPr>
          <p:nvPr/>
        </p:nvSpPr>
        <p:spPr bwMode="auto">
          <a:xfrm>
            <a:off x="952500" y="4595813"/>
            <a:ext cx="225274"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sp>
        <p:nvSpPr>
          <p:cNvPr id="1060" name="Rectangle 35"/>
          <p:cNvSpPr>
            <a:spLocks noChangeArrowheads="1"/>
          </p:cNvSpPr>
          <p:nvPr/>
        </p:nvSpPr>
        <p:spPr bwMode="auto">
          <a:xfrm>
            <a:off x="952500" y="5338466"/>
            <a:ext cx="225274"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sp>
        <p:nvSpPr>
          <p:cNvPr id="1061" name="Rectangle 36"/>
          <p:cNvSpPr>
            <a:spLocks noChangeArrowheads="1"/>
          </p:cNvSpPr>
          <p:nvPr/>
        </p:nvSpPr>
        <p:spPr bwMode="auto">
          <a:xfrm>
            <a:off x="2496156" y="5334001"/>
            <a:ext cx="225273"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graphicFrame>
        <p:nvGraphicFramePr>
          <p:cNvPr id="1027" name="Object 37">
            <a:hlinkClick r:id="" action="ppaction://ole?verb=0"/>
          </p:cNvPr>
          <p:cNvGraphicFramePr>
            <a:graphicFrameLocks/>
          </p:cNvGraphicFramePr>
          <p:nvPr/>
        </p:nvGraphicFramePr>
        <p:xfrm>
          <a:off x="3385156" y="4839891"/>
          <a:ext cx="1097643" cy="378023"/>
        </p:xfrm>
        <a:graphic>
          <a:graphicData uri="http://schemas.openxmlformats.org/presentationml/2006/ole">
            <mc:AlternateContent xmlns:mc="http://schemas.openxmlformats.org/markup-compatibility/2006">
              <mc:Choice xmlns:v="urn:schemas-microsoft-com:vml" Requires="v">
                <p:oleObj spid="_x0000_s1093" name="Document" r:id="rId6" imgW="5486400" imgH="247320" progId="Word.Document.8">
                  <p:embed/>
                </p:oleObj>
              </mc:Choice>
              <mc:Fallback>
                <p:oleObj name="Document" r:id="rId6" imgW="5486400" imgH="247320" progId="Word.Document.8">
                  <p:embed/>
                  <p:pic>
                    <p:nvPicPr>
                      <p:cNvPr id="0" name="Object 3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5156" y="4839891"/>
                        <a:ext cx="1097643" cy="378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62" name="Line 38"/>
          <p:cNvSpPr>
            <a:spLocks noChangeShapeType="1"/>
          </p:cNvSpPr>
          <p:nvPr/>
        </p:nvSpPr>
        <p:spPr bwMode="auto">
          <a:xfrm>
            <a:off x="468691" y="4113609"/>
            <a:ext cx="5625798" cy="0"/>
          </a:xfrm>
          <a:prstGeom prst="line">
            <a:avLst/>
          </a:prstGeom>
          <a:noFill/>
          <a:ln w="12700">
            <a:solidFill>
              <a:schemeClr val="tx1"/>
            </a:solidFill>
            <a:prstDash val="lgDash"/>
            <a:round/>
            <a:headEnd/>
            <a:tailEnd/>
          </a:ln>
        </p:spPr>
        <p:txBody>
          <a:bodyPr wrap="none" lIns="86493" tIns="43247" rIns="86493" bIns="43247" anchor="ctr"/>
          <a:lstStyle/>
          <a:p>
            <a:endParaRPr lang="en-US"/>
          </a:p>
        </p:txBody>
      </p:sp>
      <p:sp>
        <p:nvSpPr>
          <p:cNvPr id="1063" name="Line 39"/>
          <p:cNvSpPr>
            <a:spLocks noChangeShapeType="1"/>
          </p:cNvSpPr>
          <p:nvPr/>
        </p:nvSpPr>
        <p:spPr bwMode="auto">
          <a:xfrm>
            <a:off x="3229429" y="2760762"/>
            <a:ext cx="21620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064" name="Line 40"/>
          <p:cNvSpPr>
            <a:spLocks noChangeShapeType="1"/>
          </p:cNvSpPr>
          <p:nvPr/>
        </p:nvSpPr>
        <p:spPr bwMode="auto">
          <a:xfrm>
            <a:off x="4581072" y="3198317"/>
            <a:ext cx="21620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065" name="Rectangle 41"/>
          <p:cNvSpPr>
            <a:spLocks noChangeArrowheads="1"/>
          </p:cNvSpPr>
          <p:nvPr/>
        </p:nvSpPr>
        <p:spPr bwMode="auto">
          <a:xfrm>
            <a:off x="5246310" y="3930552"/>
            <a:ext cx="225274" cy="366759"/>
          </a:xfrm>
          <a:prstGeom prst="rect">
            <a:avLst/>
          </a:prstGeom>
          <a:solidFill>
            <a:schemeClr val="bg1"/>
          </a:solidFill>
          <a:ln w="12700">
            <a:noFill/>
            <a:miter lim="800000"/>
            <a:headEnd/>
            <a:tailEnd/>
          </a:ln>
        </p:spPr>
        <p:txBody>
          <a:bodyPr lIns="90480" tIns="44446" rIns="90480" bIns="44446">
            <a:spAutoFit/>
          </a:bodyPr>
          <a:lstStyle/>
          <a:p>
            <a:pPr defTabSz="914485" eaLnBrk="0" hangingPunct="0">
              <a:spcBef>
                <a:spcPct val="50000"/>
              </a:spcBef>
            </a:pPr>
            <a:r>
              <a:rPr lang="en-US" dirty="0"/>
              <a:t>x</a:t>
            </a:r>
          </a:p>
        </p:txBody>
      </p:sp>
      <p:sp>
        <p:nvSpPr>
          <p:cNvPr id="1066" name="Freeform 42"/>
          <p:cNvSpPr>
            <a:spLocks/>
          </p:cNvSpPr>
          <p:nvPr/>
        </p:nvSpPr>
        <p:spPr bwMode="auto">
          <a:xfrm>
            <a:off x="1643441" y="4399360"/>
            <a:ext cx="192011" cy="1391543"/>
          </a:xfrm>
          <a:custGeom>
            <a:avLst/>
            <a:gdLst>
              <a:gd name="T0" fmla="*/ 12 w 121"/>
              <a:gd name="T1" fmla="*/ 0 h 877"/>
              <a:gd name="T2" fmla="*/ 120 w 121"/>
              <a:gd name="T3" fmla="*/ 0 h 877"/>
              <a:gd name="T4" fmla="*/ 120 w 121"/>
              <a:gd name="T5" fmla="*/ 876 h 877"/>
              <a:gd name="T6" fmla="*/ 0 w 121"/>
              <a:gd name="T7" fmla="*/ 876 h 877"/>
              <a:gd name="T8" fmla="*/ 0 60000 65536"/>
              <a:gd name="T9" fmla="*/ 0 60000 65536"/>
              <a:gd name="T10" fmla="*/ 0 60000 65536"/>
              <a:gd name="T11" fmla="*/ 0 60000 65536"/>
              <a:gd name="T12" fmla="*/ 0 w 121"/>
              <a:gd name="T13" fmla="*/ 0 h 877"/>
              <a:gd name="T14" fmla="*/ 121 w 121"/>
              <a:gd name="T15" fmla="*/ 877 h 877"/>
            </a:gdLst>
            <a:ahLst/>
            <a:cxnLst>
              <a:cxn ang="T8">
                <a:pos x="T0" y="T1"/>
              </a:cxn>
              <a:cxn ang="T9">
                <a:pos x="T2" y="T3"/>
              </a:cxn>
              <a:cxn ang="T10">
                <a:pos x="T4" y="T5"/>
              </a:cxn>
              <a:cxn ang="T11">
                <a:pos x="T6" y="T7"/>
              </a:cxn>
            </a:cxnLst>
            <a:rect l="T12" t="T13" r="T14" b="T15"/>
            <a:pathLst>
              <a:path w="121" h="877">
                <a:moveTo>
                  <a:pt x="12" y="0"/>
                </a:moveTo>
                <a:lnTo>
                  <a:pt x="120" y="0"/>
                </a:lnTo>
                <a:lnTo>
                  <a:pt x="120" y="876"/>
                </a:lnTo>
                <a:lnTo>
                  <a:pt x="0" y="876"/>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67" name="Line 43"/>
          <p:cNvSpPr>
            <a:spLocks noChangeShapeType="1"/>
          </p:cNvSpPr>
          <p:nvPr/>
        </p:nvSpPr>
        <p:spPr bwMode="auto">
          <a:xfrm>
            <a:off x="1669144" y="5066109"/>
            <a:ext cx="36739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068" name="Freeform 44"/>
          <p:cNvSpPr>
            <a:spLocks/>
          </p:cNvSpPr>
          <p:nvPr/>
        </p:nvSpPr>
        <p:spPr bwMode="auto">
          <a:xfrm>
            <a:off x="3082774" y="5066110"/>
            <a:ext cx="179916" cy="705445"/>
          </a:xfrm>
          <a:custGeom>
            <a:avLst/>
            <a:gdLst>
              <a:gd name="T0" fmla="*/ 12 w 121"/>
              <a:gd name="T1" fmla="*/ 0 h 445"/>
              <a:gd name="T2" fmla="*/ 120 w 121"/>
              <a:gd name="T3" fmla="*/ 0 h 445"/>
              <a:gd name="T4" fmla="*/ 120 w 121"/>
              <a:gd name="T5" fmla="*/ 444 h 445"/>
              <a:gd name="T6" fmla="*/ 0 w 121"/>
              <a:gd name="T7" fmla="*/ 444 h 445"/>
              <a:gd name="T8" fmla="*/ 0 60000 65536"/>
              <a:gd name="T9" fmla="*/ 0 60000 65536"/>
              <a:gd name="T10" fmla="*/ 0 60000 65536"/>
              <a:gd name="T11" fmla="*/ 0 60000 65536"/>
              <a:gd name="T12" fmla="*/ 0 w 121"/>
              <a:gd name="T13" fmla="*/ 0 h 445"/>
              <a:gd name="T14" fmla="*/ 121 w 121"/>
              <a:gd name="T15" fmla="*/ 445 h 445"/>
            </a:gdLst>
            <a:ahLst/>
            <a:cxnLst>
              <a:cxn ang="T8">
                <a:pos x="T0" y="T1"/>
              </a:cxn>
              <a:cxn ang="T9">
                <a:pos x="T2" y="T3"/>
              </a:cxn>
              <a:cxn ang="T10">
                <a:pos x="T4" y="T5"/>
              </a:cxn>
              <a:cxn ang="T11">
                <a:pos x="T6" y="T7"/>
              </a:cxn>
            </a:cxnLst>
            <a:rect l="T12" t="T13" r="T14" b="T15"/>
            <a:pathLst>
              <a:path w="121" h="445">
                <a:moveTo>
                  <a:pt x="12" y="0"/>
                </a:moveTo>
                <a:lnTo>
                  <a:pt x="120" y="0"/>
                </a:lnTo>
                <a:lnTo>
                  <a:pt x="120" y="444"/>
                </a:lnTo>
                <a:lnTo>
                  <a:pt x="0" y="444"/>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69" name="Line 45"/>
          <p:cNvSpPr>
            <a:spLocks noChangeShapeType="1"/>
          </p:cNvSpPr>
          <p:nvPr/>
        </p:nvSpPr>
        <p:spPr bwMode="auto">
          <a:xfrm>
            <a:off x="3267227" y="5427762"/>
            <a:ext cx="196548"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070" name="Freeform 46"/>
          <p:cNvSpPr>
            <a:spLocks/>
          </p:cNvSpPr>
          <p:nvPr/>
        </p:nvSpPr>
        <p:spPr bwMode="auto">
          <a:xfrm>
            <a:off x="4441977" y="4722317"/>
            <a:ext cx="192012" cy="706933"/>
          </a:xfrm>
          <a:custGeom>
            <a:avLst/>
            <a:gdLst>
              <a:gd name="T0" fmla="*/ 12 w 121"/>
              <a:gd name="T1" fmla="*/ 0 h 445"/>
              <a:gd name="T2" fmla="*/ 120 w 121"/>
              <a:gd name="T3" fmla="*/ 0 h 445"/>
              <a:gd name="T4" fmla="*/ 120 w 121"/>
              <a:gd name="T5" fmla="*/ 444 h 445"/>
              <a:gd name="T6" fmla="*/ 0 w 121"/>
              <a:gd name="T7" fmla="*/ 444 h 445"/>
              <a:gd name="T8" fmla="*/ 0 60000 65536"/>
              <a:gd name="T9" fmla="*/ 0 60000 65536"/>
              <a:gd name="T10" fmla="*/ 0 60000 65536"/>
              <a:gd name="T11" fmla="*/ 0 60000 65536"/>
              <a:gd name="T12" fmla="*/ 0 w 121"/>
              <a:gd name="T13" fmla="*/ 0 h 445"/>
              <a:gd name="T14" fmla="*/ 121 w 121"/>
              <a:gd name="T15" fmla="*/ 445 h 445"/>
            </a:gdLst>
            <a:ahLst/>
            <a:cxnLst>
              <a:cxn ang="T8">
                <a:pos x="T0" y="T1"/>
              </a:cxn>
              <a:cxn ang="T9">
                <a:pos x="T2" y="T3"/>
              </a:cxn>
              <a:cxn ang="T10">
                <a:pos x="T4" y="T5"/>
              </a:cxn>
              <a:cxn ang="T11">
                <a:pos x="T6" y="T7"/>
              </a:cxn>
            </a:cxnLst>
            <a:rect l="T12" t="T13" r="T14" b="T15"/>
            <a:pathLst>
              <a:path w="121" h="445">
                <a:moveTo>
                  <a:pt x="12" y="0"/>
                </a:moveTo>
                <a:lnTo>
                  <a:pt x="120" y="0"/>
                </a:lnTo>
                <a:lnTo>
                  <a:pt x="120" y="444"/>
                </a:lnTo>
                <a:lnTo>
                  <a:pt x="0" y="444"/>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071" name="Line 47"/>
          <p:cNvSpPr>
            <a:spLocks noChangeShapeType="1"/>
          </p:cNvSpPr>
          <p:nvPr/>
        </p:nvSpPr>
        <p:spPr bwMode="auto">
          <a:xfrm>
            <a:off x="4638524" y="4932164"/>
            <a:ext cx="139095"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4672" name="Rectangle 48"/>
          <p:cNvSpPr>
            <a:spLocks noChangeArrowheads="1"/>
          </p:cNvSpPr>
          <p:nvPr/>
        </p:nvSpPr>
        <p:spPr bwMode="auto">
          <a:xfrm>
            <a:off x="6177643" y="4716364"/>
            <a:ext cx="967619" cy="501550"/>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Financial</a:t>
            </a:r>
          </a:p>
          <a:p>
            <a:pPr defTabSz="914485" eaLnBrk="0" hangingPunct="0">
              <a:spcBef>
                <a:spcPct val="5000"/>
              </a:spcBef>
              <a:defRPr/>
            </a:pPr>
            <a:r>
              <a:rPr lang="en-US" sz="1400" dirty="0"/>
              <a:t>Leverage</a:t>
            </a:r>
          </a:p>
        </p:txBody>
      </p:sp>
      <p:sp>
        <p:nvSpPr>
          <p:cNvPr id="1073" name="Rectangle 49"/>
          <p:cNvSpPr>
            <a:spLocks noChangeArrowheads="1"/>
          </p:cNvSpPr>
          <p:nvPr/>
        </p:nvSpPr>
        <p:spPr bwMode="auto">
          <a:xfrm>
            <a:off x="6564691" y="4348758"/>
            <a:ext cx="225274"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x</a:t>
            </a:r>
          </a:p>
        </p:txBody>
      </p:sp>
      <p:sp>
        <p:nvSpPr>
          <p:cNvPr id="154674" name="Rectangle 50"/>
          <p:cNvSpPr>
            <a:spLocks noChangeArrowheads="1"/>
          </p:cNvSpPr>
          <p:nvPr/>
        </p:nvSpPr>
        <p:spPr bwMode="auto">
          <a:xfrm>
            <a:off x="7573132" y="4196954"/>
            <a:ext cx="1085548" cy="705445"/>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91432" tIns="45716" rIns="91432" bIns="45716" anchor="ctr"/>
          <a:lstStyle/>
          <a:p>
            <a:pPr defTabSz="914485" eaLnBrk="0" hangingPunct="0">
              <a:spcBef>
                <a:spcPct val="5000"/>
              </a:spcBef>
              <a:defRPr/>
            </a:pPr>
            <a:r>
              <a:rPr lang="en-US" sz="1400" dirty="0"/>
              <a:t>Return on</a:t>
            </a:r>
          </a:p>
          <a:p>
            <a:pPr defTabSz="914485" eaLnBrk="0" hangingPunct="0">
              <a:spcBef>
                <a:spcPct val="5000"/>
              </a:spcBef>
              <a:defRPr/>
            </a:pPr>
            <a:r>
              <a:rPr lang="en-US" sz="1400" dirty="0"/>
              <a:t>Net Worth</a:t>
            </a:r>
          </a:p>
        </p:txBody>
      </p:sp>
      <p:sp>
        <p:nvSpPr>
          <p:cNvPr id="1075" name="Rectangle 51"/>
          <p:cNvSpPr>
            <a:spLocks noChangeArrowheads="1"/>
          </p:cNvSpPr>
          <p:nvPr/>
        </p:nvSpPr>
        <p:spPr bwMode="auto">
          <a:xfrm>
            <a:off x="7255632" y="4348758"/>
            <a:ext cx="225273" cy="366759"/>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dirty="0"/>
              <a:t>=</a:t>
            </a:r>
          </a:p>
        </p:txBody>
      </p:sp>
      <p:grpSp>
        <p:nvGrpSpPr>
          <p:cNvPr id="2" name="Group 52"/>
          <p:cNvGrpSpPr>
            <a:grpSpLocks/>
          </p:cNvGrpSpPr>
          <p:nvPr/>
        </p:nvGrpSpPr>
        <p:grpSpPr bwMode="auto">
          <a:xfrm>
            <a:off x="532191" y="1421309"/>
            <a:ext cx="8132536" cy="4674691"/>
            <a:chOff x="352" y="955"/>
            <a:chExt cx="5379" cy="3141"/>
          </a:xfrm>
        </p:grpSpPr>
        <p:sp>
          <p:nvSpPr>
            <p:cNvPr id="154677" name="Rectangle 53"/>
            <p:cNvSpPr>
              <a:spLocks noChangeArrowheads="1"/>
            </p:cNvSpPr>
            <p:nvPr/>
          </p:nvSpPr>
          <p:spPr bwMode="auto">
            <a:xfrm>
              <a:off x="352" y="955"/>
              <a:ext cx="747" cy="273"/>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15000"/>
                </a:spcBef>
                <a:defRPr/>
              </a:pPr>
              <a:r>
                <a:rPr lang="en-US" sz="1400" dirty="0"/>
                <a:t>Net Sales</a:t>
              </a:r>
            </a:p>
          </p:txBody>
        </p:sp>
        <p:sp>
          <p:nvSpPr>
            <p:cNvPr id="154678" name="Rectangle 54"/>
            <p:cNvSpPr>
              <a:spLocks noChangeArrowheads="1"/>
            </p:cNvSpPr>
            <p:nvPr/>
          </p:nvSpPr>
          <p:spPr bwMode="auto">
            <a:xfrm>
              <a:off x="352" y="1391"/>
              <a:ext cx="747" cy="324"/>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Cost of</a:t>
              </a:r>
            </a:p>
            <a:p>
              <a:pPr defTabSz="914485" eaLnBrk="0" hangingPunct="0">
                <a:spcBef>
                  <a:spcPct val="5000"/>
                </a:spcBef>
                <a:defRPr/>
              </a:pPr>
              <a:r>
                <a:rPr lang="en-US" sz="1400" dirty="0"/>
                <a:t>goods sold</a:t>
              </a:r>
            </a:p>
          </p:txBody>
        </p:sp>
        <p:sp>
          <p:nvSpPr>
            <p:cNvPr id="154679" name="Rectangle 55"/>
            <p:cNvSpPr>
              <a:spLocks noChangeArrowheads="1"/>
            </p:cNvSpPr>
            <p:nvPr/>
          </p:nvSpPr>
          <p:spPr bwMode="auto">
            <a:xfrm>
              <a:off x="352" y="1877"/>
              <a:ext cx="747" cy="324"/>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0"/>
                </a:spcBef>
                <a:defRPr/>
              </a:pPr>
              <a:r>
                <a:rPr lang="en-US" sz="1400" dirty="0"/>
                <a:t>Variable</a:t>
              </a:r>
            </a:p>
            <a:p>
              <a:pPr defTabSz="914485" eaLnBrk="0" hangingPunct="0">
                <a:spcBef>
                  <a:spcPct val="0"/>
                </a:spcBef>
                <a:defRPr/>
              </a:pPr>
              <a:r>
                <a:rPr lang="en-US" sz="1400" dirty="0"/>
                <a:t>expenses</a:t>
              </a:r>
            </a:p>
          </p:txBody>
        </p:sp>
        <p:sp>
          <p:nvSpPr>
            <p:cNvPr id="154680" name="Rectangle 56"/>
            <p:cNvSpPr>
              <a:spLocks noChangeArrowheads="1"/>
            </p:cNvSpPr>
            <p:nvPr/>
          </p:nvSpPr>
          <p:spPr bwMode="auto">
            <a:xfrm>
              <a:off x="352" y="2363"/>
              <a:ext cx="747" cy="325"/>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Fixed</a:t>
              </a:r>
            </a:p>
            <a:p>
              <a:pPr defTabSz="914485" eaLnBrk="0" hangingPunct="0">
                <a:spcBef>
                  <a:spcPct val="5000"/>
                </a:spcBef>
                <a:defRPr/>
              </a:pPr>
              <a:r>
                <a:rPr lang="en-US" sz="1400" dirty="0"/>
                <a:t>expenses</a:t>
              </a:r>
            </a:p>
          </p:txBody>
        </p:sp>
        <p:sp>
          <p:nvSpPr>
            <p:cNvPr id="154681" name="Rectangle 57"/>
            <p:cNvSpPr>
              <a:spLocks noChangeArrowheads="1"/>
            </p:cNvSpPr>
            <p:nvPr/>
          </p:nvSpPr>
          <p:spPr bwMode="auto">
            <a:xfrm>
              <a:off x="1360" y="1147"/>
              <a:ext cx="669" cy="325"/>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0"/>
                </a:spcBef>
                <a:defRPr/>
              </a:pPr>
              <a:r>
                <a:rPr lang="en-US" sz="1400" dirty="0"/>
                <a:t>Gross</a:t>
              </a:r>
            </a:p>
            <a:p>
              <a:pPr defTabSz="914485" eaLnBrk="0" hangingPunct="0">
                <a:spcBef>
                  <a:spcPct val="0"/>
                </a:spcBef>
                <a:defRPr/>
              </a:pPr>
              <a:r>
                <a:rPr lang="en-US" sz="1400" dirty="0"/>
                <a:t>margin</a:t>
              </a:r>
            </a:p>
          </p:txBody>
        </p:sp>
        <p:sp>
          <p:nvSpPr>
            <p:cNvPr id="154682" name="Rectangle 58"/>
            <p:cNvSpPr>
              <a:spLocks noChangeArrowheads="1"/>
            </p:cNvSpPr>
            <p:nvPr/>
          </p:nvSpPr>
          <p:spPr bwMode="auto">
            <a:xfrm>
              <a:off x="1360" y="2184"/>
              <a:ext cx="669" cy="324"/>
            </a:xfrm>
            <a:prstGeom prst="rect">
              <a:avLst/>
            </a:prstGeom>
            <a:solidFill>
              <a:schemeClr val="accent1"/>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Total</a:t>
              </a:r>
            </a:p>
            <a:p>
              <a:pPr defTabSz="914485" eaLnBrk="0" hangingPunct="0">
                <a:spcBef>
                  <a:spcPct val="5000"/>
                </a:spcBef>
                <a:defRPr/>
              </a:pPr>
              <a:r>
                <a:rPr lang="en-US" sz="1400" dirty="0"/>
                <a:t>expenses</a:t>
              </a:r>
            </a:p>
          </p:txBody>
        </p:sp>
        <p:sp>
          <p:nvSpPr>
            <p:cNvPr id="154683" name="Rectangle 59"/>
            <p:cNvSpPr>
              <a:spLocks noChangeArrowheads="1"/>
            </p:cNvSpPr>
            <p:nvPr/>
          </p:nvSpPr>
          <p:spPr bwMode="auto">
            <a:xfrm>
              <a:off x="2291" y="1711"/>
              <a:ext cx="593" cy="324"/>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Net profit</a:t>
              </a:r>
            </a:p>
          </p:txBody>
        </p:sp>
        <p:sp>
          <p:nvSpPr>
            <p:cNvPr id="154684" name="Rectangle 60"/>
            <p:cNvSpPr>
              <a:spLocks noChangeArrowheads="1"/>
            </p:cNvSpPr>
            <p:nvPr/>
          </p:nvSpPr>
          <p:spPr bwMode="auto">
            <a:xfrm>
              <a:off x="2291" y="2235"/>
              <a:ext cx="593" cy="273"/>
            </a:xfrm>
            <a:prstGeom prst="rect">
              <a:avLst/>
            </a:prstGeom>
            <a:gradFill rotWithShape="0">
              <a:gsLst>
                <a:gs pos="0">
                  <a:schemeClr val="accent1"/>
                </a:gs>
                <a:gs pos="100000">
                  <a:srgbClr val="FF3399"/>
                </a:gs>
              </a:gsLst>
              <a:lin ang="0" scaled="1"/>
            </a:gra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Net Sales</a:t>
              </a:r>
            </a:p>
          </p:txBody>
        </p:sp>
        <p:sp>
          <p:nvSpPr>
            <p:cNvPr id="154685" name="Rectangle 61"/>
            <p:cNvSpPr>
              <a:spLocks noChangeArrowheads="1"/>
            </p:cNvSpPr>
            <p:nvPr/>
          </p:nvSpPr>
          <p:spPr bwMode="auto">
            <a:xfrm>
              <a:off x="3151" y="1992"/>
              <a:ext cx="689" cy="324"/>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Net profit</a:t>
              </a:r>
            </a:p>
            <a:p>
              <a:pPr defTabSz="914485" eaLnBrk="0" hangingPunct="0">
                <a:spcBef>
                  <a:spcPct val="5000"/>
                </a:spcBef>
                <a:defRPr/>
              </a:pPr>
              <a:r>
                <a:rPr lang="en-US" sz="1400" dirty="0"/>
                <a:t>margin</a:t>
              </a:r>
            </a:p>
          </p:txBody>
        </p:sp>
        <p:sp>
          <p:nvSpPr>
            <p:cNvPr id="154686" name="Rectangle 62"/>
            <p:cNvSpPr>
              <a:spLocks noChangeArrowheads="1"/>
            </p:cNvSpPr>
            <p:nvPr/>
          </p:nvSpPr>
          <p:spPr bwMode="auto">
            <a:xfrm>
              <a:off x="3151" y="3157"/>
              <a:ext cx="689" cy="311"/>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Asset</a:t>
              </a:r>
            </a:p>
            <a:p>
              <a:pPr defTabSz="914485" eaLnBrk="0" hangingPunct="0">
                <a:spcBef>
                  <a:spcPct val="5000"/>
                </a:spcBef>
                <a:defRPr/>
              </a:pPr>
              <a:r>
                <a:rPr lang="en-US" sz="1400" dirty="0"/>
                <a:t>turnover</a:t>
              </a:r>
            </a:p>
          </p:txBody>
        </p:sp>
        <p:sp>
          <p:nvSpPr>
            <p:cNvPr id="154687" name="Rectangle 63"/>
            <p:cNvSpPr>
              <a:spLocks noChangeArrowheads="1"/>
            </p:cNvSpPr>
            <p:nvPr/>
          </p:nvSpPr>
          <p:spPr bwMode="auto">
            <a:xfrm>
              <a:off x="4090" y="2581"/>
              <a:ext cx="640" cy="337"/>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Return on</a:t>
              </a:r>
            </a:p>
            <a:p>
              <a:pPr defTabSz="914485" eaLnBrk="0" hangingPunct="0">
                <a:spcBef>
                  <a:spcPct val="5000"/>
                </a:spcBef>
                <a:defRPr/>
              </a:pPr>
              <a:r>
                <a:rPr lang="en-US" sz="1400" dirty="0"/>
                <a:t>assets</a:t>
              </a:r>
            </a:p>
          </p:txBody>
        </p:sp>
        <p:sp>
          <p:nvSpPr>
            <p:cNvPr id="154688" name="Rectangle 64"/>
            <p:cNvSpPr>
              <a:spLocks noChangeArrowheads="1"/>
            </p:cNvSpPr>
            <p:nvPr/>
          </p:nvSpPr>
          <p:spPr bwMode="auto">
            <a:xfrm>
              <a:off x="352" y="2824"/>
              <a:ext cx="747" cy="273"/>
            </a:xfrm>
            <a:prstGeom prst="rect">
              <a:avLst/>
            </a:prstGeom>
            <a:solidFill>
              <a:schemeClr val="hlink"/>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Inventory</a:t>
              </a:r>
            </a:p>
          </p:txBody>
        </p:sp>
        <p:sp>
          <p:nvSpPr>
            <p:cNvPr id="154689" name="Rectangle 65"/>
            <p:cNvSpPr>
              <a:spLocks noChangeArrowheads="1"/>
            </p:cNvSpPr>
            <p:nvPr/>
          </p:nvSpPr>
          <p:spPr bwMode="auto">
            <a:xfrm>
              <a:off x="352" y="3272"/>
              <a:ext cx="747" cy="324"/>
            </a:xfrm>
            <a:prstGeom prst="rect">
              <a:avLst/>
            </a:prstGeom>
            <a:solidFill>
              <a:schemeClr val="hlink"/>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Accounts</a:t>
              </a:r>
            </a:p>
            <a:p>
              <a:pPr defTabSz="914485" eaLnBrk="0" hangingPunct="0">
                <a:spcBef>
                  <a:spcPct val="5000"/>
                </a:spcBef>
                <a:defRPr/>
              </a:pPr>
              <a:r>
                <a:rPr lang="en-US" sz="1400" dirty="0"/>
                <a:t>receivable</a:t>
              </a:r>
            </a:p>
          </p:txBody>
        </p:sp>
        <p:sp>
          <p:nvSpPr>
            <p:cNvPr id="154690" name="Rectangle 66"/>
            <p:cNvSpPr>
              <a:spLocks noChangeArrowheads="1"/>
            </p:cNvSpPr>
            <p:nvPr/>
          </p:nvSpPr>
          <p:spPr bwMode="auto">
            <a:xfrm>
              <a:off x="352" y="3771"/>
              <a:ext cx="747" cy="325"/>
            </a:xfrm>
            <a:prstGeom prst="rect">
              <a:avLst/>
            </a:prstGeom>
            <a:solidFill>
              <a:schemeClr val="hlink"/>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Other current</a:t>
              </a:r>
            </a:p>
            <a:p>
              <a:pPr defTabSz="914485" eaLnBrk="0" hangingPunct="0">
                <a:spcBef>
                  <a:spcPct val="5000"/>
                </a:spcBef>
                <a:defRPr/>
              </a:pPr>
              <a:r>
                <a:rPr lang="en-US" sz="1400" dirty="0"/>
                <a:t>assets</a:t>
              </a:r>
            </a:p>
          </p:txBody>
        </p:sp>
        <p:sp>
          <p:nvSpPr>
            <p:cNvPr id="154691" name="Rectangle 67"/>
            <p:cNvSpPr>
              <a:spLocks noChangeArrowheads="1"/>
            </p:cNvSpPr>
            <p:nvPr/>
          </p:nvSpPr>
          <p:spPr bwMode="auto">
            <a:xfrm>
              <a:off x="1317" y="3247"/>
              <a:ext cx="756" cy="324"/>
            </a:xfrm>
            <a:prstGeom prst="rect">
              <a:avLst/>
            </a:prstGeom>
            <a:solidFill>
              <a:schemeClr val="hlink"/>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Total current</a:t>
              </a:r>
            </a:p>
            <a:p>
              <a:pPr defTabSz="914485" eaLnBrk="0" hangingPunct="0">
                <a:spcBef>
                  <a:spcPct val="5000"/>
                </a:spcBef>
                <a:defRPr/>
              </a:pPr>
              <a:r>
                <a:rPr lang="en-US" sz="1400" dirty="0"/>
                <a:t>assets</a:t>
              </a:r>
            </a:p>
          </p:txBody>
        </p:sp>
        <p:sp>
          <p:nvSpPr>
            <p:cNvPr id="154692" name="Rectangle 68"/>
            <p:cNvSpPr>
              <a:spLocks noChangeArrowheads="1"/>
            </p:cNvSpPr>
            <p:nvPr/>
          </p:nvSpPr>
          <p:spPr bwMode="auto">
            <a:xfrm>
              <a:off x="1317" y="3771"/>
              <a:ext cx="756" cy="325"/>
            </a:xfrm>
            <a:prstGeom prst="rect">
              <a:avLst/>
            </a:prstGeom>
            <a:solidFill>
              <a:schemeClr val="hlink"/>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Fixed</a:t>
              </a:r>
            </a:p>
            <a:p>
              <a:pPr defTabSz="914485" eaLnBrk="0" hangingPunct="0">
                <a:spcBef>
                  <a:spcPct val="5000"/>
                </a:spcBef>
                <a:defRPr/>
              </a:pPr>
              <a:r>
                <a:rPr lang="en-US" sz="1400" dirty="0"/>
                <a:t>assets</a:t>
              </a:r>
            </a:p>
          </p:txBody>
        </p:sp>
        <p:sp>
          <p:nvSpPr>
            <p:cNvPr id="154693" name="Rectangle 69"/>
            <p:cNvSpPr>
              <a:spLocks noChangeArrowheads="1"/>
            </p:cNvSpPr>
            <p:nvPr/>
          </p:nvSpPr>
          <p:spPr bwMode="auto">
            <a:xfrm>
              <a:off x="2304" y="2965"/>
              <a:ext cx="593" cy="324"/>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Net sales</a:t>
              </a:r>
            </a:p>
          </p:txBody>
        </p:sp>
        <p:sp>
          <p:nvSpPr>
            <p:cNvPr id="154694" name="Rectangle 70"/>
            <p:cNvSpPr>
              <a:spLocks noChangeArrowheads="1"/>
            </p:cNvSpPr>
            <p:nvPr/>
          </p:nvSpPr>
          <p:spPr bwMode="auto">
            <a:xfrm>
              <a:off x="2304" y="3490"/>
              <a:ext cx="593" cy="324"/>
            </a:xfrm>
            <a:prstGeom prst="rect">
              <a:avLst/>
            </a:prstGeom>
            <a:gradFill rotWithShape="0">
              <a:gsLst>
                <a:gs pos="0">
                  <a:schemeClr val="hlink"/>
                </a:gs>
                <a:gs pos="100000">
                  <a:schemeClr val="folHlink"/>
                </a:gs>
              </a:gsLst>
              <a:lin ang="0" scaled="1"/>
            </a:gra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Total</a:t>
              </a:r>
            </a:p>
            <a:p>
              <a:pPr defTabSz="914485" eaLnBrk="0" hangingPunct="0">
                <a:spcBef>
                  <a:spcPct val="5000"/>
                </a:spcBef>
                <a:defRPr/>
              </a:pPr>
              <a:r>
                <a:rPr lang="en-US" sz="1400" dirty="0"/>
                <a:t>assets</a:t>
              </a:r>
            </a:p>
          </p:txBody>
        </p:sp>
        <p:sp>
          <p:nvSpPr>
            <p:cNvPr id="1096" name="Text Box 71"/>
            <p:cNvSpPr txBox="1">
              <a:spLocks noChangeArrowheads="1"/>
            </p:cNvSpPr>
            <p:nvPr/>
          </p:nvSpPr>
          <p:spPr bwMode="auto">
            <a:xfrm>
              <a:off x="3376" y="1164"/>
              <a:ext cx="1636" cy="684"/>
            </a:xfrm>
            <a:prstGeom prst="rect">
              <a:avLst/>
            </a:prstGeom>
            <a:noFill/>
            <a:ln w="12700">
              <a:noFill/>
              <a:miter lim="800000"/>
              <a:headEnd/>
              <a:tailEnd/>
            </a:ln>
          </p:spPr>
          <p:txBody>
            <a:bodyPr wrap="none" lIns="95655" tIns="46988" rIns="95655" bIns="46988" anchor="ctr">
              <a:spAutoFit/>
            </a:bodyPr>
            <a:lstStyle/>
            <a:p>
              <a:pPr defTabSz="914485" eaLnBrk="0" hangingPunct="0">
                <a:spcBef>
                  <a:spcPct val="0"/>
                </a:spcBef>
              </a:pPr>
              <a:r>
                <a:rPr lang="en-US" sz="2000" dirty="0">
                  <a:solidFill>
                    <a:schemeClr val="accent1">
                      <a:lumMod val="75000"/>
                    </a:schemeClr>
                  </a:solidFill>
                </a:rPr>
                <a:t>Income Statement</a:t>
              </a:r>
            </a:p>
            <a:p>
              <a:pPr defTabSz="914485" eaLnBrk="0" hangingPunct="0">
                <a:spcBef>
                  <a:spcPct val="0"/>
                </a:spcBef>
              </a:pPr>
              <a:r>
                <a:rPr lang="en-US" sz="2000" dirty="0">
                  <a:solidFill>
                    <a:srgbClr val="C00000"/>
                  </a:solidFill>
                </a:rPr>
                <a:t>Balance Sheet</a:t>
              </a:r>
            </a:p>
            <a:p>
              <a:pPr defTabSz="914485" eaLnBrk="0" hangingPunct="0">
                <a:spcBef>
                  <a:spcPct val="0"/>
                </a:spcBef>
              </a:pPr>
              <a:r>
                <a:rPr lang="en-US" sz="2000" dirty="0">
                  <a:solidFill>
                    <a:srgbClr val="CC3399"/>
                  </a:solidFill>
                </a:rPr>
                <a:t>Strategic Profit Model</a:t>
              </a:r>
            </a:p>
          </p:txBody>
        </p:sp>
        <p:sp>
          <p:nvSpPr>
            <p:cNvPr id="154696" name="Rectangle 72"/>
            <p:cNvSpPr>
              <a:spLocks noChangeArrowheads="1"/>
            </p:cNvSpPr>
            <p:nvPr/>
          </p:nvSpPr>
          <p:spPr bwMode="auto">
            <a:xfrm>
              <a:off x="4090" y="3174"/>
              <a:ext cx="640" cy="337"/>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Financial</a:t>
              </a:r>
            </a:p>
            <a:p>
              <a:pPr defTabSz="914485" eaLnBrk="0" hangingPunct="0">
                <a:spcBef>
                  <a:spcPct val="5000"/>
                </a:spcBef>
                <a:defRPr/>
              </a:pPr>
              <a:r>
                <a:rPr lang="en-US" sz="1400" dirty="0"/>
                <a:t>Leverage</a:t>
              </a:r>
            </a:p>
          </p:txBody>
        </p:sp>
        <p:sp>
          <p:nvSpPr>
            <p:cNvPr id="154697" name="Rectangle 73"/>
            <p:cNvSpPr>
              <a:spLocks noChangeArrowheads="1"/>
            </p:cNvSpPr>
            <p:nvPr/>
          </p:nvSpPr>
          <p:spPr bwMode="auto">
            <a:xfrm>
              <a:off x="5013" y="2825"/>
              <a:ext cx="718" cy="474"/>
            </a:xfrm>
            <a:prstGeom prst="rect">
              <a:avLst/>
            </a:prstGeom>
            <a:solidFill>
              <a:srgbClr val="FF3399"/>
            </a:solidFill>
            <a:ln w="12700">
              <a:solidFill>
                <a:schemeClr val="tx1"/>
              </a:solidFill>
              <a:miter lim="800000"/>
              <a:headEnd/>
              <a:tailEnd/>
            </a:ln>
            <a:effectLst>
              <a:outerShdw dist="107763" dir="2700000" algn="ctr" rotWithShape="0">
                <a:schemeClr val="tx1"/>
              </a:outerShdw>
            </a:effectLst>
          </p:spPr>
          <p:txBody>
            <a:bodyPr wrap="none" lIns="96661" tIns="48331" rIns="96661" bIns="48331" anchor="ctr"/>
            <a:lstStyle/>
            <a:p>
              <a:pPr defTabSz="914485" eaLnBrk="0" hangingPunct="0">
                <a:spcBef>
                  <a:spcPct val="5000"/>
                </a:spcBef>
                <a:defRPr/>
              </a:pPr>
              <a:r>
                <a:rPr lang="en-US" sz="1400" dirty="0"/>
                <a:t>Return on</a:t>
              </a:r>
            </a:p>
            <a:p>
              <a:pPr defTabSz="914485" eaLnBrk="0" hangingPunct="0">
                <a:spcBef>
                  <a:spcPct val="5000"/>
                </a:spcBef>
                <a:defRPr/>
              </a:pPr>
              <a:r>
                <a:rPr lang="en-US" sz="1400" dirty="0"/>
                <a:t>Net Worth</a:t>
              </a:r>
            </a:p>
          </p:txBody>
        </p:sp>
      </p:grpSp>
      <p:sp>
        <p:nvSpPr>
          <p:cNvPr id="154698" name="Text Box 74"/>
          <p:cNvSpPr txBox="1">
            <a:spLocks noChangeArrowheads="1"/>
          </p:cNvSpPr>
          <p:nvPr/>
        </p:nvSpPr>
        <p:spPr bwMode="auto">
          <a:xfrm>
            <a:off x="3288394" y="1270879"/>
            <a:ext cx="4571498" cy="315744"/>
          </a:xfrm>
          <a:prstGeom prst="rect">
            <a:avLst/>
          </a:prstGeom>
          <a:noFill/>
          <a:ln w="12700">
            <a:noFill/>
            <a:miter lim="800000"/>
            <a:headEnd/>
            <a:tailEnd/>
          </a:ln>
          <a:effectLst/>
        </p:spPr>
        <p:txBody>
          <a:bodyPr wrap="none" lIns="85593" tIns="42045" rIns="85593" bIns="42045" anchor="ctr">
            <a:spAutoFit/>
          </a:bodyPr>
          <a:lstStyle/>
          <a:p>
            <a:pPr algn="l" eaLnBrk="0" hangingPunct="0">
              <a:spcBef>
                <a:spcPct val="0"/>
              </a:spcBef>
              <a:buClrTx/>
              <a:buSzTx/>
              <a:buFontTx/>
              <a:buNone/>
              <a:defRPr/>
            </a:pPr>
            <a:r>
              <a:rPr lang="en-US" sz="1500" dirty="0">
                <a:solidFill>
                  <a:srgbClr val="990099"/>
                </a:solidFill>
                <a:effectLst>
                  <a:outerShdw blurRad="38100" dist="38100" dir="2700000" algn="tl">
                    <a:srgbClr val="FFFFFF"/>
                  </a:outerShdw>
                </a:effectLst>
              </a:rPr>
              <a:t>Which is … the income statement? Balance sheet? SPM?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Retail </a:t>
            </a:r>
            <a:r>
              <a:rPr lang="en-US" dirty="0" err="1" smtClean="0"/>
              <a:t>Stratgies</a:t>
            </a:r>
            <a:endParaRPr lang="en-US" dirty="0"/>
          </a:p>
        </p:txBody>
      </p:sp>
      <p:sp>
        <p:nvSpPr>
          <p:cNvPr id="3" name="Rectangle 2"/>
          <p:cNvSpPr/>
          <p:nvPr/>
        </p:nvSpPr>
        <p:spPr>
          <a:xfrm>
            <a:off x="1143000" y="2286001"/>
            <a:ext cx="6781800" cy="646331"/>
          </a:xfrm>
          <a:prstGeom prst="rect">
            <a:avLst/>
          </a:prstGeom>
        </p:spPr>
        <p:txBody>
          <a:bodyPr wrap="square">
            <a:spAutoFit/>
          </a:bodyPr>
          <a:lstStyle/>
          <a:p>
            <a:r>
              <a:rPr lang="en-US" dirty="0" smtClean="0"/>
              <a:t>Look at some of these firms and figure out their strategy</a:t>
            </a:r>
          </a:p>
          <a:p>
            <a:r>
              <a:rPr lang="en-US" dirty="0" smtClean="0"/>
              <a:t>http://marriottschool.net/teacher/swinyard/Retailing/retail_links.htm</a:t>
            </a:r>
            <a:endParaRPr lang="en-US" dirty="0"/>
          </a:p>
        </p:txBody>
      </p:sp>
      <p:sp>
        <p:nvSpPr>
          <p:cNvPr id="4" name="TextBox 3"/>
          <p:cNvSpPr txBox="1"/>
          <p:nvPr/>
        </p:nvSpPr>
        <p:spPr>
          <a:xfrm>
            <a:off x="1143000" y="3810000"/>
            <a:ext cx="6629400" cy="2585323"/>
          </a:xfrm>
          <a:prstGeom prst="rect">
            <a:avLst/>
          </a:prstGeom>
          <a:noFill/>
        </p:spPr>
        <p:txBody>
          <a:bodyPr wrap="square" rtlCol="0">
            <a:spAutoFit/>
          </a:bodyPr>
          <a:lstStyle/>
          <a:p>
            <a:r>
              <a:rPr lang="en-US" dirty="0" smtClean="0"/>
              <a:t>As the previous slide points out, the two arms of the Dupont ROA identity could be thought of as reflecting alternatives focusing on the income statement (profit margin) versus on the balance sheet (volume). </a:t>
            </a:r>
          </a:p>
          <a:p>
            <a:r>
              <a:rPr lang="en-US" dirty="0" smtClean="0"/>
              <a:t>However, both approaches really reflect different uses of a company’s assets/capabilities.</a:t>
            </a:r>
          </a:p>
          <a:p>
            <a:r>
              <a:rPr lang="en-US" dirty="0" smtClean="0"/>
              <a:t>The next </a:t>
            </a:r>
            <a:r>
              <a:rPr lang="en-US" dirty="0" smtClean="0"/>
              <a:t>two slides show </a:t>
            </a:r>
            <a:r>
              <a:rPr lang="en-US" dirty="0" smtClean="0"/>
              <a:t>how Walmart has worked on one aspect of its balance sheet, while the remaining slides look at how Tiffany’s marketing focus on profit margin is reflected in </a:t>
            </a:r>
            <a:r>
              <a:rPr lang="en-US" i="1" dirty="0" smtClean="0"/>
              <a:t>its</a:t>
            </a:r>
            <a:r>
              <a:rPr lang="en-US" dirty="0" smtClean="0"/>
              <a:t> asset choices.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err="1" smtClean="0"/>
              <a:t>Walmart’s</a:t>
            </a:r>
            <a:r>
              <a:rPr lang="en-US" dirty="0" smtClean="0"/>
              <a:t> focus on efficient asset use</a:t>
            </a:r>
            <a:endParaRPr lang="en-US" dirty="0"/>
          </a:p>
        </p:txBody>
      </p:sp>
      <p:sp>
        <p:nvSpPr>
          <p:cNvPr id="4" name="TextBox 3"/>
          <p:cNvSpPr txBox="1"/>
          <p:nvPr/>
        </p:nvSpPr>
        <p:spPr>
          <a:xfrm>
            <a:off x="469900" y="1219200"/>
            <a:ext cx="7924800" cy="5016758"/>
          </a:xfrm>
          <a:prstGeom prst="rect">
            <a:avLst/>
          </a:prstGeom>
          <a:noFill/>
        </p:spPr>
        <p:txBody>
          <a:bodyPr wrap="square" rtlCol="0">
            <a:spAutoFit/>
          </a:bodyPr>
          <a:lstStyle/>
          <a:p>
            <a:r>
              <a:rPr lang="en-US" sz="2200" dirty="0" smtClean="0"/>
              <a:t>The use of information technology has been an essential part of Wal-Mart's growth. A decade ago Wal-Mart trailed K-Mart, which could negotiate lower wholesale prices due to its size. Part of Wal-Mart's strategy for catching up was a point-of-sale system, a computerized system that identifies each item sold, finds its price in a computerized database, creates an accurate sales receipt for the customer, and stores this item-by-item sales information for use in analyzing sales and reordering inventory. Aside from handling information efficiently, effective use of this information helps Wal-Mart avoid overstocking by learning what merchandise is selling slowly. Wal-Mart's inventory and distribution system is a world leader. Over one 5 year period, Wal-Mart invested over $600 million in information systems. </a:t>
            </a:r>
            <a:r>
              <a:rPr lang="en-US" sz="1600" dirty="0" smtClean="0"/>
              <a:t>http</a:t>
            </a:r>
            <a:r>
              <a:rPr lang="en-US" sz="1600" dirty="0"/>
              <a:t>://www.prenhall.com/divisions/bp/app/alter/student/useful/ch1walmart.html</a:t>
            </a:r>
            <a:endParaRPr lang="en-US" sz="1600"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err="1" smtClean="0"/>
              <a:t>Walmart’s</a:t>
            </a:r>
            <a:r>
              <a:rPr lang="en-US" dirty="0" smtClean="0"/>
              <a:t> focus on efficient asset use</a:t>
            </a:r>
            <a:endParaRPr lang="en-US" dirty="0"/>
          </a:p>
        </p:txBody>
      </p:sp>
      <p:sp>
        <p:nvSpPr>
          <p:cNvPr id="4" name="TextBox 3"/>
          <p:cNvSpPr txBox="1"/>
          <p:nvPr/>
        </p:nvSpPr>
        <p:spPr>
          <a:xfrm>
            <a:off x="495300" y="1371600"/>
            <a:ext cx="7924800" cy="3662541"/>
          </a:xfrm>
          <a:prstGeom prst="rect">
            <a:avLst/>
          </a:prstGeom>
          <a:noFill/>
        </p:spPr>
        <p:txBody>
          <a:bodyPr wrap="square" rtlCol="0">
            <a:spAutoFit/>
          </a:bodyPr>
          <a:lstStyle/>
          <a:p>
            <a:r>
              <a:rPr lang="en-US" sz="2200" dirty="0" smtClean="0"/>
              <a:t>Wal-Mart uses </a:t>
            </a:r>
            <a:r>
              <a:rPr lang="en-US" sz="2200" dirty="0" smtClean="0"/>
              <a:t>telecommunications to link directly from its stores to its central computer system and from that system to its supplier's computers. This allows automatic reordering and better coordination. Knowing exactly what is selling well and coordinating closely with suppliers permits Wal-Mart to tie up less money in inventory than many of their competitors. At its computerized warehouses, many goods arrive and leave without ever sitting on a shelf. Only 10% of the floor space in Wal-Mart stores is used as an inventory area, compared to the 25% average for the industry. </a:t>
            </a:r>
          </a:p>
          <a:p>
            <a:r>
              <a:rPr lang="en-US" sz="1600" dirty="0"/>
              <a:t>http://www.prenhall.com/divisions/bp/app/alter/student/useful/ch1walmart.html</a:t>
            </a:r>
            <a:endParaRPr lang="en-US" sz="1600" dirty="0" smtClean="0"/>
          </a:p>
          <a:p>
            <a:endParaRPr lang="en-US" dirty="0"/>
          </a:p>
        </p:txBody>
      </p:sp>
    </p:spTree>
    <p:extLst>
      <p:ext uri="{BB962C8B-B14F-4D97-AF65-F5344CB8AC3E}">
        <p14:creationId xmlns:p14="http://schemas.microsoft.com/office/powerpoint/2010/main" val="271606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944562"/>
          </a:xfrm>
        </p:spPr>
        <p:txBody>
          <a:bodyPr/>
          <a:lstStyle/>
          <a:p>
            <a:r>
              <a:rPr lang="en-US" dirty="0" smtClean="0"/>
              <a:t>Financial Information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2169024"/>
              </p:ext>
            </p:extLst>
          </p:nvPr>
        </p:nvGraphicFramePr>
        <p:xfrm>
          <a:off x="990600" y="1066800"/>
          <a:ext cx="6324599" cy="4762500"/>
        </p:xfrm>
        <a:graphic>
          <a:graphicData uri="http://schemas.openxmlformats.org/drawingml/2006/table">
            <a:tbl>
              <a:tblPr/>
              <a:tblGrid>
                <a:gridCol w="2165959"/>
                <a:gridCol w="831728"/>
                <a:gridCol w="831728"/>
                <a:gridCol w="831728"/>
                <a:gridCol w="831728"/>
                <a:gridCol w="831728"/>
              </a:tblGrid>
              <a:tr h="220980">
                <a:tc>
                  <a:txBody>
                    <a:bodyPr/>
                    <a:lstStyle/>
                    <a:p>
                      <a:pPr algn="l" fontAlgn="b"/>
                      <a:r>
                        <a:rPr lang="en-US" sz="1500" b="1" i="0" u="none" strike="noStrike" dirty="0">
                          <a:solidFill>
                            <a:srgbClr val="000000"/>
                          </a:solidFill>
                          <a:latin typeface="Calibri"/>
                        </a:rPr>
                        <a:t>Tiffany</a:t>
                      </a:r>
                    </a:p>
                  </a:txBody>
                  <a:tcPr marL="9525" marR="9525" marT="9525" marB="0" anchor="b">
                    <a:lnL>
                      <a:noFill/>
                    </a:lnL>
                    <a:lnR>
                      <a:noFill/>
                    </a:lnR>
                    <a:lnT>
                      <a:noFill/>
                    </a:lnT>
                    <a:lnB>
                      <a:noFill/>
                    </a:lnB>
                  </a:tcPr>
                </a:tc>
                <a:tc>
                  <a:txBody>
                    <a:bodyPr/>
                    <a:lstStyle/>
                    <a:p>
                      <a:pPr algn="r" fontAlgn="b"/>
                      <a:r>
                        <a:rPr lang="en-US" sz="1500" b="1" i="0" u="none" strike="noStrike">
                          <a:solidFill>
                            <a:srgbClr val="000000"/>
                          </a:solidFill>
                          <a:latin typeface="Calibri"/>
                        </a:rPr>
                        <a:t>2004</a:t>
                      </a:r>
                    </a:p>
                  </a:txBody>
                  <a:tcPr marL="9525" marR="9525" marT="9525" marB="0" anchor="b">
                    <a:lnL>
                      <a:noFill/>
                    </a:lnL>
                    <a:lnR>
                      <a:noFill/>
                    </a:lnR>
                    <a:lnT>
                      <a:noFill/>
                    </a:lnT>
                    <a:lnB>
                      <a:noFill/>
                    </a:lnB>
                  </a:tcPr>
                </a:tc>
                <a:tc>
                  <a:txBody>
                    <a:bodyPr/>
                    <a:lstStyle/>
                    <a:p>
                      <a:pPr algn="r" fontAlgn="b"/>
                      <a:r>
                        <a:rPr lang="en-US" sz="1500" b="1" i="0" u="none" strike="noStrike">
                          <a:solidFill>
                            <a:srgbClr val="000000"/>
                          </a:solidFill>
                          <a:latin typeface="Calibri"/>
                        </a:rPr>
                        <a:t>2003</a:t>
                      </a:r>
                    </a:p>
                  </a:txBody>
                  <a:tcPr marL="9525" marR="9525" marT="9525" marB="0" anchor="b">
                    <a:lnL>
                      <a:noFill/>
                    </a:lnL>
                    <a:lnR>
                      <a:noFill/>
                    </a:lnR>
                    <a:lnT>
                      <a:noFill/>
                    </a:lnT>
                    <a:lnB>
                      <a:noFill/>
                    </a:lnB>
                  </a:tcPr>
                </a:tc>
                <a:tc>
                  <a:txBody>
                    <a:bodyPr/>
                    <a:lstStyle/>
                    <a:p>
                      <a:pPr algn="r" fontAlgn="b"/>
                      <a:r>
                        <a:rPr lang="en-US" sz="1500" b="1" i="0" u="none" strike="noStrike">
                          <a:solidFill>
                            <a:srgbClr val="000000"/>
                          </a:solidFill>
                          <a:latin typeface="Calibri"/>
                        </a:rPr>
                        <a:t>2002</a:t>
                      </a:r>
                    </a:p>
                  </a:txBody>
                  <a:tcPr marL="9525" marR="9525" marT="9525" marB="0" anchor="b">
                    <a:lnL>
                      <a:noFill/>
                    </a:lnL>
                    <a:lnR>
                      <a:noFill/>
                    </a:lnR>
                    <a:lnT>
                      <a:noFill/>
                    </a:lnT>
                    <a:lnB>
                      <a:noFill/>
                    </a:lnB>
                  </a:tcPr>
                </a:tc>
                <a:tc>
                  <a:txBody>
                    <a:bodyPr/>
                    <a:lstStyle/>
                    <a:p>
                      <a:pPr algn="r" fontAlgn="b"/>
                      <a:r>
                        <a:rPr lang="en-US" sz="1500" b="1" i="0" u="none" strike="noStrike">
                          <a:solidFill>
                            <a:srgbClr val="000000"/>
                          </a:solidFill>
                          <a:latin typeface="Calibri"/>
                        </a:rPr>
                        <a:t>2001</a:t>
                      </a:r>
                    </a:p>
                  </a:txBody>
                  <a:tcPr marL="9525" marR="9525" marT="9525" marB="0" anchor="b">
                    <a:lnL>
                      <a:noFill/>
                    </a:lnL>
                    <a:lnR>
                      <a:noFill/>
                    </a:lnR>
                    <a:lnT>
                      <a:noFill/>
                    </a:lnT>
                    <a:lnB>
                      <a:noFill/>
                    </a:lnB>
                  </a:tcPr>
                </a:tc>
                <a:tc>
                  <a:txBody>
                    <a:bodyPr/>
                    <a:lstStyle/>
                    <a:p>
                      <a:pPr algn="r" fontAlgn="b"/>
                      <a:r>
                        <a:rPr lang="en-US" sz="1500" b="1" i="0" u="none" strike="noStrike" dirty="0">
                          <a:solidFill>
                            <a:srgbClr val="000000"/>
                          </a:solidFill>
                          <a:latin typeface="Calibri"/>
                        </a:rPr>
                        <a:t>2000</a:t>
                      </a:r>
                    </a:p>
                  </a:txBody>
                  <a:tcPr marL="9525" marR="9525" marT="9525" marB="0" anchor="b">
                    <a:lnL>
                      <a:noFill/>
                    </a:lnL>
                    <a:lnR>
                      <a:noFill/>
                    </a:lnR>
                    <a:lnT>
                      <a:noFill/>
                    </a:lnT>
                    <a:lnB>
                      <a:noFill/>
                    </a:lnB>
                  </a:tcPr>
                </a:tc>
              </a:tr>
              <a:tr h="220980">
                <a:tc>
                  <a:txBody>
                    <a:bodyPr/>
                    <a:lstStyle/>
                    <a:p>
                      <a:pPr algn="l" fontAlgn="b"/>
                      <a:r>
                        <a:rPr lang="en-US" sz="1500" b="0" i="0" u="none" strike="noStrike" dirty="0">
                          <a:solidFill>
                            <a:srgbClr val="000000"/>
                          </a:solidFill>
                          <a:latin typeface="Calibri"/>
                        </a:rPr>
                        <a:t>Net Sales/Cash from Sales</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0.993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0.995</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1.003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1.006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0.991</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Net Sales/Net A/R</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15.153</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15.095</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16.306</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15.591</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12.33</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Net Sales/Inventory</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2.296</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2.331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2.627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2.559</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2.915</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Asset Turnover</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0.836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0.887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0.985</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1.064</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1.095</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Net Income/Sales</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9.90%</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11.43%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10.81%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11.13%</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10.78%</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ROA</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9.01%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9.87%</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10.64%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9.87%</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9.01%</a:t>
                      </a:r>
                    </a:p>
                  </a:txBody>
                  <a:tcPr marL="9525" marR="9525" marT="9525" marB="0" anchor="b">
                    <a:lnL>
                      <a:noFill/>
                    </a:lnL>
                    <a:lnR>
                      <a:noFill/>
                    </a:lnR>
                    <a:lnT>
                      <a:noFill/>
                    </a:lnT>
                    <a:lnB>
                      <a:noFill/>
                    </a:lnB>
                  </a:tcPr>
                </a:tc>
              </a:tr>
              <a:tr h="220980">
                <a:tc>
                  <a:txBody>
                    <a:bodyPr/>
                    <a:lstStyle/>
                    <a:p>
                      <a:pPr algn="l" fontAlgn="b"/>
                      <a:r>
                        <a:rPr lang="en-US" sz="1500" b="0" i="0" u="none" strike="noStrike" dirty="0">
                          <a:solidFill>
                            <a:srgbClr val="000000"/>
                          </a:solidFill>
                          <a:latin typeface="Calibri"/>
                        </a:rPr>
                        <a:t>ROE</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11.84%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12.25%</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9.75%</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15.72%</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14.68%</a:t>
                      </a:r>
                    </a:p>
                  </a:txBody>
                  <a:tcPr marL="9525" marR="9525" marT="9525" marB="0" anchor="b">
                    <a:lnL>
                      <a:noFill/>
                    </a:lnL>
                    <a:lnR>
                      <a:noFill/>
                    </a:lnR>
                    <a:lnT>
                      <a:noFill/>
                    </a:lnT>
                    <a:lnB>
                      <a:noFill/>
                    </a:lnB>
                  </a:tcPr>
                </a:tc>
              </a:tr>
              <a:tr h="220980">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r>
              <a:tr h="220980">
                <a:tc>
                  <a:txBody>
                    <a:bodyPr/>
                    <a:lstStyle/>
                    <a:p>
                      <a:pPr algn="l" fontAlgn="b"/>
                      <a:r>
                        <a:rPr lang="en-US" sz="1500" b="1" i="0" u="none" strike="noStrike" dirty="0">
                          <a:solidFill>
                            <a:srgbClr val="000000"/>
                          </a:solidFill>
                          <a:latin typeface="Calibri"/>
                        </a:rPr>
                        <a:t>Whitehall </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2004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2003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2002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2001</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2000</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Net Sales/Cash from Sales</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1.003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1.001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0.999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0.995</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Net Sales/Net A/R</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99.84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252.54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285.04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210.39</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135.48</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Net Sales/Inventory</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2.14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1.99</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1.95</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1.73</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1.67</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Asset Turnover</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1.454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1.404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1.343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1.252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1.201</a:t>
                      </a:r>
                    </a:p>
                  </a:txBody>
                  <a:tcPr marL="9525" marR="9525" marT="9525" marB="0" anchor="b">
                    <a:lnL>
                      <a:noFill/>
                    </a:lnL>
                    <a:lnR>
                      <a:noFill/>
                    </a:lnR>
                    <a:lnT>
                      <a:noFill/>
                    </a:lnT>
                    <a:lnB>
                      <a:noFill/>
                    </a:lnB>
                  </a:tcPr>
                </a:tc>
              </a:tr>
              <a:tr h="220980">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500" b="0" i="0" u="none" strike="noStrike" dirty="0">
                        <a:solidFill>
                          <a:srgbClr val="000000"/>
                        </a:solidFill>
                        <a:latin typeface="Calibri"/>
                      </a:endParaRPr>
                    </a:p>
                  </a:txBody>
                  <a:tcPr marL="9525" marR="9525" marT="9525" marB="0" anchor="b">
                    <a:lnL>
                      <a:noFill/>
                    </a:lnL>
                    <a:lnR>
                      <a:noFill/>
                    </a:lnR>
                    <a:lnT>
                      <a:noFill/>
                    </a:lnT>
                    <a:lnB>
                      <a:noFill/>
                    </a:lnB>
                  </a:tcPr>
                </a:tc>
              </a:tr>
              <a:tr h="220980">
                <a:tc>
                  <a:txBody>
                    <a:bodyPr/>
                    <a:lstStyle/>
                    <a:p>
                      <a:pPr algn="l" fontAlgn="b"/>
                      <a:r>
                        <a:rPr lang="en-US" sz="1500" b="1" i="0" u="none" strike="noStrike" dirty="0" err="1">
                          <a:solidFill>
                            <a:srgbClr val="000000"/>
                          </a:solidFill>
                          <a:latin typeface="Calibri"/>
                        </a:rPr>
                        <a:t>Zales</a:t>
                      </a:r>
                      <a:endParaRPr lang="en-US" sz="1500" b="1"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2004</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2003</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2002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2001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2000</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Net Sales/Cash from Sales</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Net Sales/Net A/R</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N/A</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N/A</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N/A</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N/A</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N/A</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Net Sales/Inventory</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2.91</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2.88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2.77</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1.57</a:t>
                      </a:r>
                    </a:p>
                  </a:txBody>
                  <a:tcPr marL="9525" marR="9525" marT="9525" marB="0" anchor="b">
                    <a:lnL>
                      <a:noFill/>
                    </a:lnL>
                    <a:lnR>
                      <a:noFill/>
                    </a:lnR>
                    <a:lnT>
                      <a:noFill/>
                    </a:lnT>
                    <a:lnB>
                      <a:noFill/>
                    </a:lnB>
                  </a:tcPr>
                </a:tc>
              </a:tr>
              <a:tr h="220980">
                <a:tc>
                  <a:txBody>
                    <a:bodyPr/>
                    <a:lstStyle/>
                    <a:p>
                      <a:pPr algn="l" fontAlgn="b"/>
                      <a:r>
                        <a:rPr lang="en-US" sz="1500" b="0" i="0" u="none" strike="noStrike">
                          <a:solidFill>
                            <a:srgbClr val="000000"/>
                          </a:solidFill>
                          <a:latin typeface="Calibri"/>
                        </a:rPr>
                        <a:t>Asset Turnover</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1.338</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1.496</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1.472</a:t>
                      </a:r>
                    </a:p>
                  </a:txBody>
                  <a:tcPr marL="9525" marR="9525" marT="9525" marB="0" anchor="b">
                    <a:lnL>
                      <a:noFill/>
                    </a:lnL>
                    <a:lnR>
                      <a:noFill/>
                    </a:lnR>
                    <a:lnT>
                      <a:noFill/>
                    </a:lnT>
                    <a:lnB>
                      <a:noFill/>
                    </a:lnB>
                  </a:tcPr>
                </a:tc>
                <a:tc>
                  <a:txBody>
                    <a:bodyPr/>
                    <a:lstStyle/>
                    <a:p>
                      <a:pPr algn="r" fontAlgn="b"/>
                      <a:r>
                        <a:rPr lang="en-US" sz="1500" b="0" i="0" u="none" strike="noStrike">
                          <a:solidFill>
                            <a:srgbClr val="000000"/>
                          </a:solidFill>
                          <a:latin typeface="Calibri"/>
                        </a:rPr>
                        <a:t>1.709</a:t>
                      </a:r>
                    </a:p>
                  </a:txBody>
                  <a:tcPr marL="9525" marR="9525" marT="9525"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1.007</a:t>
                      </a:r>
                    </a:p>
                  </a:txBody>
                  <a:tcPr marL="9525" marR="9525" marT="9525" marB="0" anchor="b">
                    <a:lnL>
                      <a:noFill/>
                    </a:lnL>
                    <a:lnR>
                      <a:noFill/>
                    </a:lnR>
                    <a:lnT>
                      <a:noFill/>
                    </a:lnT>
                    <a:lnB>
                      <a:noFill/>
                    </a:lnB>
                  </a:tcPr>
                </a:tc>
              </a:tr>
            </a:tbl>
          </a:graphicData>
        </a:graphic>
      </p:graphicFrame>
      <p:sp>
        <p:nvSpPr>
          <p:cNvPr id="4" name="TextBox 3"/>
          <p:cNvSpPr txBox="1"/>
          <p:nvPr/>
        </p:nvSpPr>
        <p:spPr>
          <a:xfrm>
            <a:off x="533400" y="5867400"/>
            <a:ext cx="7543800" cy="923330"/>
          </a:xfrm>
          <a:prstGeom prst="rect">
            <a:avLst/>
          </a:prstGeom>
          <a:noFill/>
        </p:spPr>
        <p:txBody>
          <a:bodyPr wrap="square" rtlCol="0">
            <a:spAutoFit/>
          </a:bodyPr>
          <a:lstStyle/>
          <a:p>
            <a:r>
              <a:rPr lang="en-US" dirty="0" smtClean="0"/>
              <a:t>Do you see a difference in the strategies of the three firms?</a:t>
            </a:r>
          </a:p>
          <a:p>
            <a:r>
              <a:rPr lang="en-US" dirty="0" smtClean="0"/>
              <a:t>Tiffany, in particular, has a low asset turnover compared to Whitehall and </a:t>
            </a:r>
            <a:r>
              <a:rPr lang="en-US" dirty="0" err="1" smtClean="0"/>
              <a:t>Zales</a:t>
            </a:r>
            <a:r>
              <a:rPr lang="en-US" dirty="0" smtClean="0"/>
              <a:t>, </a:t>
            </a:r>
            <a:r>
              <a:rPr lang="en-US" dirty="0" smtClean="0"/>
              <a:t>particularly in the later years.  Let’s see why..</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Tiffany Approach</a:t>
            </a:r>
            <a:endParaRPr lang="en-US" dirty="0"/>
          </a:p>
        </p:txBody>
      </p:sp>
      <p:sp>
        <p:nvSpPr>
          <p:cNvPr id="3" name="Rectangle 2"/>
          <p:cNvSpPr/>
          <p:nvPr/>
        </p:nvSpPr>
        <p:spPr>
          <a:xfrm>
            <a:off x="1676400" y="2057400"/>
            <a:ext cx="5029200" cy="3416320"/>
          </a:xfrm>
          <a:prstGeom prst="rect">
            <a:avLst/>
          </a:prstGeom>
        </p:spPr>
        <p:txBody>
          <a:bodyPr wrap="square">
            <a:spAutoFit/>
          </a:bodyPr>
          <a:lstStyle/>
          <a:p>
            <a:r>
              <a:rPr lang="en-US" dirty="0"/>
              <a:t>In the following videos, </a:t>
            </a:r>
            <a:r>
              <a:rPr lang="en-US" dirty="0" smtClean="0"/>
              <a:t>consider Tiffany’s </a:t>
            </a:r>
            <a:r>
              <a:rPr lang="en-US" dirty="0"/>
              <a:t>and </a:t>
            </a:r>
            <a:r>
              <a:rPr lang="en-US" dirty="0" smtClean="0"/>
              <a:t>asset </a:t>
            </a:r>
            <a:r>
              <a:rPr lang="en-US" dirty="0"/>
              <a:t>use and </a:t>
            </a:r>
            <a:r>
              <a:rPr lang="en-US" dirty="0" smtClean="0"/>
              <a:t>think of our previous </a:t>
            </a:r>
            <a:r>
              <a:rPr lang="en-US" dirty="0"/>
              <a:t>discussion.</a:t>
            </a:r>
            <a:endParaRPr lang="en-US" dirty="0" smtClean="0">
              <a:hlinkClick r:id="rId3"/>
            </a:endParaRPr>
          </a:p>
          <a:p>
            <a:endParaRPr lang="en-US" dirty="0">
              <a:hlinkClick r:id="rId3"/>
            </a:endParaRPr>
          </a:p>
          <a:p>
            <a:r>
              <a:rPr lang="en-US" dirty="0" smtClean="0">
                <a:hlinkClick r:id="rId3"/>
              </a:rPr>
              <a:t>http://www.youtube.com/watch?v=tbG0btCu1S4&amp;feature=related</a:t>
            </a:r>
            <a:endParaRPr lang="en-US" dirty="0" smtClean="0"/>
          </a:p>
          <a:p>
            <a:endParaRPr lang="en-US" dirty="0" smtClean="0"/>
          </a:p>
          <a:p>
            <a:r>
              <a:rPr lang="en-US" dirty="0" smtClean="0">
                <a:hlinkClick r:id="rId4"/>
              </a:rPr>
              <a:t>http://www.trendhunter.com/trends/tiffany-co-to-launch-70-new-stores</a:t>
            </a:r>
            <a:endParaRPr lang="en-US" dirty="0" smtClean="0"/>
          </a:p>
          <a:p>
            <a:endParaRPr lang="en-US" dirty="0"/>
          </a:p>
          <a:p>
            <a:r>
              <a:rPr lang="en-US" dirty="0" smtClean="0"/>
              <a:t>Let’s now look at how Tiffany’s management considers the issue in its 10K report.</a:t>
            </a: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7530C707-DCB1-4F4B-BA93-0D2196A99759}" type="slidenum">
              <a:rPr lang="en-US"/>
              <a:pPr/>
              <a:t>2</a:t>
            </a:fld>
            <a:endParaRPr lang="en-US"/>
          </a:p>
        </p:txBody>
      </p:sp>
      <p:sp>
        <p:nvSpPr>
          <p:cNvPr id="297986" name="Rectangle 2"/>
          <p:cNvSpPr>
            <a:spLocks noGrp="1" noChangeArrowheads="1"/>
          </p:cNvSpPr>
          <p:nvPr>
            <p:ph type="title"/>
          </p:nvPr>
        </p:nvSpPr>
        <p:spPr/>
        <p:txBody>
          <a:bodyPr/>
          <a:lstStyle/>
          <a:p>
            <a:r>
              <a:rPr lang="en-US" dirty="0" smtClean="0"/>
              <a:t>The Du </a:t>
            </a:r>
            <a:r>
              <a:rPr lang="en-US" dirty="0"/>
              <a:t>Pont Identity</a:t>
            </a:r>
          </a:p>
        </p:txBody>
      </p:sp>
      <p:sp>
        <p:nvSpPr>
          <p:cNvPr id="297987" name="Rectangle 3"/>
          <p:cNvSpPr>
            <a:spLocks noGrp="1" noChangeArrowheads="1"/>
          </p:cNvSpPr>
          <p:nvPr>
            <p:ph type="body" idx="1"/>
          </p:nvPr>
        </p:nvSpPr>
        <p:spPr>
          <a:xfrm>
            <a:off x="609600" y="1752600"/>
            <a:ext cx="7772400" cy="4724400"/>
          </a:xfrm>
        </p:spPr>
        <p:txBody>
          <a:bodyPr>
            <a:normAutofit fontScale="92500" lnSpcReduction="10000"/>
          </a:bodyPr>
          <a:lstStyle/>
          <a:p>
            <a:r>
              <a:rPr lang="en-US" sz="2400" dirty="0"/>
              <a:t>ROA = </a:t>
            </a:r>
            <a:r>
              <a:rPr lang="en-US" sz="2400" dirty="0" smtClean="0"/>
              <a:t>NI/ </a:t>
            </a:r>
            <a:r>
              <a:rPr lang="en-US" sz="2400" dirty="0"/>
              <a:t>TA</a:t>
            </a:r>
          </a:p>
          <a:p>
            <a:pPr lvl="1"/>
            <a:r>
              <a:rPr lang="en-US" sz="2000" dirty="0" smtClean="0"/>
              <a:t>ROA </a:t>
            </a:r>
            <a:r>
              <a:rPr lang="en-US" sz="2000" dirty="0"/>
              <a:t>= (</a:t>
            </a:r>
            <a:r>
              <a:rPr lang="en-US" sz="2000" dirty="0" smtClean="0"/>
              <a:t>NI/ Sales)*(</a:t>
            </a:r>
            <a:r>
              <a:rPr lang="en-US" sz="2000" dirty="0"/>
              <a:t>Sales / TA)</a:t>
            </a:r>
          </a:p>
          <a:p>
            <a:pPr lvl="1"/>
            <a:r>
              <a:rPr lang="en-US" sz="2000" dirty="0"/>
              <a:t>ROA = </a:t>
            </a:r>
            <a:r>
              <a:rPr lang="en-US" sz="2000" dirty="0" smtClean="0"/>
              <a:t>(Net Profit </a:t>
            </a:r>
            <a:r>
              <a:rPr lang="en-US" sz="2000" dirty="0"/>
              <a:t>Margin)*(Asset Turnover)</a:t>
            </a:r>
          </a:p>
          <a:p>
            <a:r>
              <a:rPr lang="en-US" sz="2400" dirty="0"/>
              <a:t>ROE = NI / TE</a:t>
            </a:r>
          </a:p>
          <a:p>
            <a:pPr lvl="1"/>
            <a:r>
              <a:rPr lang="en-US" sz="2000" dirty="0"/>
              <a:t>ROE = (</a:t>
            </a:r>
            <a:r>
              <a:rPr lang="en-US" sz="2000" dirty="0" smtClean="0"/>
              <a:t>NI/Sales)*(</a:t>
            </a:r>
            <a:r>
              <a:rPr lang="en-US" sz="2000" dirty="0"/>
              <a:t>Sales/TA)*(TA/TE) </a:t>
            </a:r>
          </a:p>
          <a:p>
            <a:pPr lvl="1"/>
            <a:r>
              <a:rPr lang="en-US" sz="2000" dirty="0"/>
              <a:t>         = Net Profit Margin*Asset Turnover*Equity </a:t>
            </a:r>
            <a:r>
              <a:rPr lang="en-US" sz="2000" dirty="0" smtClean="0"/>
              <a:t>Multiplier</a:t>
            </a:r>
          </a:p>
          <a:p>
            <a:r>
              <a:rPr lang="en-US" sz="2400" dirty="0" smtClean="0"/>
              <a:t>Net Profit margin is a measure of the firm’s operating efficiency – how well it controls costs</a:t>
            </a:r>
          </a:p>
          <a:p>
            <a:r>
              <a:rPr lang="en-US" sz="2400" dirty="0" smtClean="0"/>
              <a:t>Total asset turnover is a measure of the firm’s asset use efficiency – how well it manages its assets</a:t>
            </a:r>
          </a:p>
          <a:p>
            <a:r>
              <a:rPr lang="en-US" sz="2400" dirty="0" smtClean="0"/>
              <a:t>Equity multiplier is a measure of the firm’s financial leverage.</a:t>
            </a:r>
          </a:p>
          <a:p>
            <a:r>
              <a:rPr lang="en-US" sz="2400" dirty="0" smtClean="0"/>
              <a:t>Let’s first look at the ROA identity – a firm could have a high volume/low margin strategy, which would be reflected in high asset turnover but low profit margins or the reverse.</a:t>
            </a:r>
            <a:endParaRPr lang="en-US" dirty="0"/>
          </a:p>
          <a:p>
            <a:pPr>
              <a:buNone/>
            </a:pPr>
            <a:endParaRPr lang="en-US" sz="2400" dirty="0"/>
          </a:p>
        </p:txBody>
      </p:sp>
    </p:spTree>
    <p:extLst>
      <p:ext uri="{BB962C8B-B14F-4D97-AF65-F5344CB8AC3E}">
        <p14:creationId xmlns:p14="http://schemas.microsoft.com/office/powerpoint/2010/main" val="1048389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7987">
                                            <p:txEl>
                                              <p:pRg st="0" end="0"/>
                                            </p:txEl>
                                          </p:spTgt>
                                        </p:tgtEl>
                                        <p:attrNameLst>
                                          <p:attrName>style.visibility</p:attrName>
                                        </p:attrNameLst>
                                      </p:cBhvr>
                                      <p:to>
                                        <p:strVal val="visible"/>
                                      </p:to>
                                    </p:set>
                                    <p:anim calcmode="lin" valueType="num">
                                      <p:cBhvr additive="base">
                                        <p:cTn id="7" dur="500" fill="hold"/>
                                        <p:tgtEl>
                                          <p:spTgt spid="2979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798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0" end="0"/>
                                            </p:txEl>
                                          </p:spTgt>
                                        </p:tgtEl>
                                        <p:attrNameLst>
                                          <p:attrName>ppt_c</p:attrName>
                                        </p:attrNameLst>
                                      </p:cBhvr>
                                      <p:to>
                                        <a:schemeClr val="tx2"/>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7987">
                                            <p:txEl>
                                              <p:pRg st="1" end="1"/>
                                            </p:txEl>
                                          </p:spTgt>
                                        </p:tgtEl>
                                        <p:attrNameLst>
                                          <p:attrName>style.visibility</p:attrName>
                                        </p:attrNameLst>
                                      </p:cBhvr>
                                      <p:to>
                                        <p:strVal val="visible"/>
                                      </p:to>
                                    </p:set>
                                    <p:anim calcmode="lin" valueType="num">
                                      <p:cBhvr additive="base">
                                        <p:cTn id="13" dur="500" fill="hold"/>
                                        <p:tgtEl>
                                          <p:spTgt spid="2979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798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1" end="1"/>
                                            </p:txEl>
                                          </p:spTgt>
                                        </p:tgtEl>
                                        <p:attrNameLst>
                                          <p:attrName>ppt_c</p:attrName>
                                        </p:attrNameLst>
                                      </p:cBhvr>
                                      <p:to>
                                        <a:schemeClr val="tx2"/>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97987">
                                            <p:txEl>
                                              <p:pRg st="2" end="2"/>
                                            </p:txEl>
                                          </p:spTgt>
                                        </p:tgtEl>
                                        <p:attrNameLst>
                                          <p:attrName>style.visibility</p:attrName>
                                        </p:attrNameLst>
                                      </p:cBhvr>
                                      <p:to>
                                        <p:strVal val="visible"/>
                                      </p:to>
                                    </p:set>
                                    <p:anim calcmode="lin" valueType="num">
                                      <p:cBhvr additive="base">
                                        <p:cTn id="19" dur="500" fill="hold"/>
                                        <p:tgtEl>
                                          <p:spTgt spid="2979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7987">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2" end="2"/>
                                            </p:txEl>
                                          </p:spTgt>
                                        </p:tgtEl>
                                        <p:attrNameLst>
                                          <p:attrName>ppt_c</p:attrName>
                                        </p:attrNameLst>
                                      </p:cBhvr>
                                      <p:to>
                                        <a:schemeClr val="tx2"/>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97987">
                                            <p:txEl>
                                              <p:pRg st="3" end="3"/>
                                            </p:txEl>
                                          </p:spTgt>
                                        </p:tgtEl>
                                        <p:attrNameLst>
                                          <p:attrName>style.visibility</p:attrName>
                                        </p:attrNameLst>
                                      </p:cBhvr>
                                      <p:to>
                                        <p:strVal val="visible"/>
                                      </p:to>
                                    </p:set>
                                    <p:anim calcmode="lin" valueType="num">
                                      <p:cBhvr additive="base">
                                        <p:cTn id="25" dur="500" fill="hold"/>
                                        <p:tgtEl>
                                          <p:spTgt spid="2979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9798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3" end="3"/>
                                            </p:txEl>
                                          </p:spTgt>
                                        </p:tgtEl>
                                        <p:attrNameLst>
                                          <p:attrName>ppt_c</p:attrName>
                                        </p:attrNameLst>
                                      </p:cBhvr>
                                      <p:to>
                                        <a:schemeClr val="tx2"/>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97987">
                                            <p:txEl>
                                              <p:pRg st="4" end="4"/>
                                            </p:txEl>
                                          </p:spTgt>
                                        </p:tgtEl>
                                        <p:attrNameLst>
                                          <p:attrName>style.visibility</p:attrName>
                                        </p:attrNameLst>
                                      </p:cBhvr>
                                      <p:to>
                                        <p:strVal val="visible"/>
                                      </p:to>
                                    </p:set>
                                    <p:anim calcmode="lin" valueType="num">
                                      <p:cBhvr additive="base">
                                        <p:cTn id="31" dur="500" fill="hold"/>
                                        <p:tgtEl>
                                          <p:spTgt spid="29798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9798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4" end="4"/>
                                            </p:txEl>
                                          </p:spTgt>
                                        </p:tgtEl>
                                        <p:attrNameLst>
                                          <p:attrName>ppt_c</p:attrName>
                                        </p:attrNameLst>
                                      </p:cBhvr>
                                      <p:to>
                                        <a:schemeClr val="tx2"/>
                                      </p:to>
                                    </p:animClr>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97987">
                                            <p:txEl>
                                              <p:pRg st="5" end="5"/>
                                            </p:txEl>
                                          </p:spTgt>
                                        </p:tgtEl>
                                        <p:attrNameLst>
                                          <p:attrName>style.visibility</p:attrName>
                                        </p:attrNameLst>
                                      </p:cBhvr>
                                      <p:to>
                                        <p:strVal val="visible"/>
                                      </p:to>
                                    </p:set>
                                    <p:anim calcmode="lin" valueType="num">
                                      <p:cBhvr additive="base">
                                        <p:cTn id="37" dur="500" fill="hold"/>
                                        <p:tgtEl>
                                          <p:spTgt spid="29798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97987">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5" end="5"/>
                                            </p:txEl>
                                          </p:spTgt>
                                        </p:tgtEl>
                                        <p:attrNameLst>
                                          <p:attrName>ppt_c</p:attrName>
                                        </p:attrNameLst>
                                      </p:cBhvr>
                                      <p:to>
                                        <a:schemeClr val="tx2"/>
                                      </p:to>
                                    </p:animClr>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97987">
                                            <p:txEl>
                                              <p:pRg st="6" end="6"/>
                                            </p:txEl>
                                          </p:spTgt>
                                        </p:tgtEl>
                                        <p:attrNameLst>
                                          <p:attrName>style.visibility</p:attrName>
                                        </p:attrNameLst>
                                      </p:cBhvr>
                                      <p:to>
                                        <p:strVal val="visible"/>
                                      </p:to>
                                    </p:set>
                                    <p:anim calcmode="lin" valueType="num">
                                      <p:cBhvr additive="base">
                                        <p:cTn id="43" dur="500" fill="hold"/>
                                        <p:tgtEl>
                                          <p:spTgt spid="29798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97987">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6" end="6"/>
                                            </p:txEl>
                                          </p:spTgt>
                                        </p:tgtEl>
                                        <p:attrNameLst>
                                          <p:attrName>ppt_c</p:attrName>
                                        </p:attrNameLst>
                                      </p:cBhvr>
                                      <p:to>
                                        <a:schemeClr val="tx2"/>
                                      </p:to>
                                    </p:animClr>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97987">
                                            <p:txEl>
                                              <p:pRg st="7" end="7"/>
                                            </p:txEl>
                                          </p:spTgt>
                                        </p:tgtEl>
                                        <p:attrNameLst>
                                          <p:attrName>style.visibility</p:attrName>
                                        </p:attrNameLst>
                                      </p:cBhvr>
                                      <p:to>
                                        <p:strVal val="visible"/>
                                      </p:to>
                                    </p:set>
                                    <p:anim calcmode="lin" valueType="num">
                                      <p:cBhvr additive="base">
                                        <p:cTn id="49" dur="500" fill="hold"/>
                                        <p:tgtEl>
                                          <p:spTgt spid="29798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97987">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7" end="7"/>
                                            </p:txEl>
                                          </p:spTgt>
                                        </p:tgtEl>
                                        <p:attrNameLst>
                                          <p:attrName>ppt_c</p:attrName>
                                        </p:attrNameLst>
                                      </p:cBhvr>
                                      <p:to>
                                        <a:schemeClr val="tx2"/>
                                      </p:to>
                                    </p:animClr>
                                  </p:sub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97987">
                                            <p:txEl>
                                              <p:pRg st="8" end="8"/>
                                            </p:txEl>
                                          </p:spTgt>
                                        </p:tgtEl>
                                        <p:attrNameLst>
                                          <p:attrName>style.visibility</p:attrName>
                                        </p:attrNameLst>
                                      </p:cBhvr>
                                      <p:to>
                                        <p:strVal val="visible"/>
                                      </p:to>
                                    </p:set>
                                    <p:anim calcmode="lin" valueType="num">
                                      <p:cBhvr additive="base">
                                        <p:cTn id="55" dur="500" fill="hold"/>
                                        <p:tgtEl>
                                          <p:spTgt spid="297987">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97987">
                                            <p:txEl>
                                              <p:pRg st="8" end="8"/>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8" end="8"/>
                                            </p:txEl>
                                          </p:spTgt>
                                        </p:tgtEl>
                                        <p:attrNameLst>
                                          <p:attrName>ppt_c</p:attrName>
                                        </p:attrNameLst>
                                      </p:cBhvr>
                                      <p:to>
                                        <a:schemeClr val="tx2"/>
                                      </p:to>
                                    </p:animClr>
                                  </p:sub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297987">
                                            <p:txEl>
                                              <p:pRg st="9" end="9"/>
                                            </p:txEl>
                                          </p:spTgt>
                                        </p:tgtEl>
                                        <p:attrNameLst>
                                          <p:attrName>style.visibility</p:attrName>
                                        </p:attrNameLst>
                                      </p:cBhvr>
                                      <p:to>
                                        <p:strVal val="visible"/>
                                      </p:to>
                                    </p:set>
                                    <p:anim calcmode="lin" valueType="num">
                                      <p:cBhvr additive="base">
                                        <p:cTn id="61" dur="500" fill="hold"/>
                                        <p:tgtEl>
                                          <p:spTgt spid="297987">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297987">
                                            <p:txEl>
                                              <p:pRg st="9" end="9"/>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297987">
                                            <p:txEl>
                                              <p:pRg st="9" end="9"/>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build="p" bldLvl="2"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r>
              <a:rPr lang="en-US" dirty="0" smtClean="0"/>
              <a:t>Tiffany Brand Strategy</a:t>
            </a:r>
            <a:endParaRPr lang="en-US" dirty="0"/>
          </a:p>
        </p:txBody>
      </p:sp>
      <p:sp>
        <p:nvSpPr>
          <p:cNvPr id="3" name="Rectangle 2"/>
          <p:cNvSpPr/>
          <p:nvPr/>
        </p:nvSpPr>
        <p:spPr>
          <a:xfrm>
            <a:off x="304800" y="884272"/>
            <a:ext cx="8077200" cy="6001643"/>
          </a:xfrm>
          <a:prstGeom prst="rect">
            <a:avLst/>
          </a:prstGeom>
        </p:spPr>
        <p:txBody>
          <a:bodyPr wrap="square">
            <a:spAutoFit/>
          </a:bodyPr>
          <a:lstStyle/>
          <a:p>
            <a:pPr>
              <a:buFont typeface="Arial" pitchFamily="34" charset="0"/>
              <a:buChar char="•"/>
            </a:pPr>
            <a:r>
              <a:rPr lang="en-US" sz="2400" dirty="0" smtClean="0"/>
              <a:t>Tiffany focuses on the profit margin.  To do this, it needs to spend more on certain assets than </a:t>
            </a:r>
            <a:r>
              <a:rPr lang="en-US" sz="2400" dirty="0" err="1" smtClean="0"/>
              <a:t>Walmart</a:t>
            </a:r>
            <a:r>
              <a:rPr lang="en-US" sz="2400" dirty="0" smtClean="0"/>
              <a:t>.</a:t>
            </a:r>
          </a:p>
          <a:p>
            <a:pPr>
              <a:buFont typeface="Arial" pitchFamily="34" charset="0"/>
              <a:buChar char="•"/>
            </a:pPr>
            <a:r>
              <a:rPr lang="en-US" sz="2400" dirty="0" smtClean="0"/>
              <a:t>The TIFFANY &amp; CO. brand is the single most important asset of Tiffany. The strength of the Brand goes beyond trademark rights and is derived from consumer perceptions of the Brand. Management monitors the strength of the Brand through focus groups and survey research. </a:t>
            </a:r>
          </a:p>
          <a:p>
            <a:pPr>
              <a:buFont typeface="Arial" pitchFamily="34" charset="0"/>
              <a:buChar char="•"/>
            </a:pPr>
            <a:r>
              <a:rPr lang="en-US" sz="2400" dirty="0" smtClean="0"/>
              <a:t>Management believes that consumers associate the Brand with high-quality gemstone jewelry, particularly diamond jewelry; excellent customer service; an elegant store and online environment; upscale store locations; “classic” product positioning; distinctive and high-quality packaging materials (most significantly, the TIFFANY &amp; CO. blue box); and sophisticated style and romance. </a:t>
            </a:r>
          </a:p>
          <a:p>
            <a:pPr>
              <a:buFont typeface="Arial" pitchFamily="34" charset="0"/>
              <a:buChar char="•"/>
            </a:pPr>
            <a:r>
              <a:rPr lang="en-US" sz="2400" dirty="0" smtClean="0"/>
              <a:t>Intangible Assets consist primarily of Product Rights and Trademarks (about $10m. in 2010)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Tiffany Brand Strategy</a:t>
            </a:r>
            <a:endParaRPr lang="en-US" dirty="0"/>
          </a:p>
        </p:txBody>
      </p:sp>
      <p:sp>
        <p:nvSpPr>
          <p:cNvPr id="3" name="Rectangle 2"/>
          <p:cNvSpPr/>
          <p:nvPr/>
        </p:nvSpPr>
        <p:spPr>
          <a:xfrm>
            <a:off x="457200" y="1143000"/>
            <a:ext cx="7924800" cy="4801314"/>
          </a:xfrm>
          <a:prstGeom prst="rect">
            <a:avLst/>
          </a:prstGeom>
        </p:spPr>
        <p:txBody>
          <a:bodyPr wrap="square">
            <a:spAutoFit/>
          </a:bodyPr>
          <a:lstStyle/>
          <a:p>
            <a:endParaRPr lang="en-US" dirty="0" smtClean="0"/>
          </a:p>
          <a:p>
            <a:pPr>
              <a:buFont typeface="Arial" pitchFamily="34" charset="0"/>
              <a:buChar char="•"/>
            </a:pPr>
            <a:r>
              <a:rPr lang="en-US" sz="2400" dirty="0" smtClean="0"/>
              <a:t>Tiffany’s business plan includes many expenses and strategies to maintain the strength of the Brand. Stores must be staffed with knowledgeable professionals to provide excellent service.</a:t>
            </a:r>
          </a:p>
          <a:p>
            <a:pPr>
              <a:buFont typeface="Arial" pitchFamily="34" charset="0"/>
              <a:buChar char="•"/>
            </a:pPr>
            <a:r>
              <a:rPr lang="en-US" sz="2400" dirty="0" smtClean="0"/>
              <a:t> Elegant store and online environments increase capital and maintenance costs. </a:t>
            </a:r>
          </a:p>
          <a:p>
            <a:pPr>
              <a:buFont typeface="Arial" pitchFamily="34" charset="0"/>
              <a:buChar char="•"/>
            </a:pPr>
            <a:r>
              <a:rPr lang="en-US" sz="2400" dirty="0" smtClean="0"/>
              <a:t>Display practices require sufficient store footprints and lease budgets to enable Tiffany to showcase fine jewelry in a retail setting consistent with the Brand’s positioning. </a:t>
            </a:r>
          </a:p>
          <a:p>
            <a:pPr>
              <a:buFont typeface="Arial" pitchFamily="34" charset="0"/>
              <a:buChar char="•"/>
            </a:pPr>
            <a:r>
              <a:rPr lang="en-US" sz="2400" dirty="0" smtClean="0"/>
              <a:t>Stores in the best “high street” and luxury mall locations are more expensive and difficult to secure, but reinforce the Brand’s luxury connotations through association with other luxury brands.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Tiffany Brand Strategy</a:t>
            </a:r>
            <a:endParaRPr lang="en-US" dirty="0"/>
          </a:p>
        </p:txBody>
      </p:sp>
      <p:sp>
        <p:nvSpPr>
          <p:cNvPr id="3" name="Rectangle 2"/>
          <p:cNvSpPr/>
          <p:nvPr/>
        </p:nvSpPr>
        <p:spPr>
          <a:xfrm>
            <a:off x="457200" y="1243343"/>
            <a:ext cx="7848600" cy="5262979"/>
          </a:xfrm>
          <a:prstGeom prst="rect">
            <a:avLst/>
          </a:prstGeom>
        </p:spPr>
        <p:txBody>
          <a:bodyPr wrap="square">
            <a:spAutoFit/>
          </a:bodyPr>
          <a:lstStyle/>
          <a:p>
            <a:pPr>
              <a:buFont typeface="Arial" pitchFamily="34" charset="0"/>
              <a:buChar char="•"/>
            </a:pPr>
            <a:r>
              <a:rPr lang="en-US" sz="2400" dirty="0" smtClean="0"/>
              <a:t>The classic positioning of Tiffany’s product line supports the Brand, but limits the display space that can be afforded to fashion jewelry. Tiffany’s packaging practices support consumer expectations with respect to the Brand and are more expensive. </a:t>
            </a:r>
          </a:p>
          <a:p>
            <a:pPr>
              <a:buFont typeface="Arial" pitchFamily="34" charset="0"/>
              <a:buChar char="•"/>
            </a:pPr>
            <a:r>
              <a:rPr lang="en-US" sz="2400" dirty="0" smtClean="0"/>
              <a:t>Some advertising is done primarily to reinforce the Brand’s association with luxury, sophistication, style and romance, while other advertising is primarily intended to increase demand for particular products. </a:t>
            </a:r>
          </a:p>
          <a:p>
            <a:pPr>
              <a:buFont typeface="Arial" pitchFamily="34" charset="0"/>
              <a:buChar char="•"/>
            </a:pPr>
            <a:r>
              <a:rPr lang="en-US" sz="2400" dirty="0" smtClean="0"/>
              <a:t>Maintaining its position within the high-end of the jewelry market requires Tiffany to invest significantly in diamond and gemstone inventory and accept reduced overall gross margins; it also causes some consumers to view Tiffany as beyond their price range.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Walmart</a:t>
            </a:r>
            <a:r>
              <a:rPr lang="en-US" dirty="0" smtClean="0"/>
              <a:t> Stores</a:t>
            </a:r>
            <a:endParaRPr lang="en-US" dirty="0"/>
          </a:p>
        </p:txBody>
      </p:sp>
      <p:sp>
        <p:nvSpPr>
          <p:cNvPr id="3" name="Rectangle 2"/>
          <p:cNvSpPr/>
          <p:nvPr/>
        </p:nvSpPr>
        <p:spPr>
          <a:xfrm>
            <a:off x="1676400" y="2057400"/>
            <a:ext cx="5029200" cy="3139321"/>
          </a:xfrm>
          <a:prstGeom prst="rect">
            <a:avLst/>
          </a:prstGeom>
        </p:spPr>
        <p:txBody>
          <a:bodyPr wrap="square">
            <a:spAutoFit/>
          </a:bodyPr>
          <a:lstStyle/>
          <a:p>
            <a:r>
              <a:rPr lang="en-US" dirty="0"/>
              <a:t>In the following </a:t>
            </a:r>
            <a:r>
              <a:rPr lang="en-US" dirty="0" smtClean="0"/>
              <a:t>videos, look at </a:t>
            </a:r>
            <a:r>
              <a:rPr lang="en-US" dirty="0" err="1" smtClean="0"/>
              <a:t>Walmart’s</a:t>
            </a:r>
            <a:r>
              <a:rPr lang="en-US" dirty="0" smtClean="0"/>
              <a:t> asset </a:t>
            </a:r>
            <a:r>
              <a:rPr lang="en-US" dirty="0"/>
              <a:t>use and </a:t>
            </a:r>
            <a:r>
              <a:rPr lang="en-US" dirty="0" smtClean="0"/>
              <a:t>think of our previous </a:t>
            </a:r>
            <a:r>
              <a:rPr lang="en-US" dirty="0"/>
              <a:t>discussion</a:t>
            </a:r>
            <a:r>
              <a:rPr lang="en-US" dirty="0" smtClean="0"/>
              <a:t>.  How does it differ from Tiffany?</a:t>
            </a:r>
            <a:endParaRPr lang="en-US" dirty="0" smtClean="0">
              <a:hlinkClick r:id="rId3"/>
            </a:endParaRPr>
          </a:p>
          <a:p>
            <a:endParaRPr lang="en-US" dirty="0">
              <a:hlinkClick r:id="rId3"/>
            </a:endParaRPr>
          </a:p>
          <a:p>
            <a:endParaRPr lang="en-US" dirty="0" smtClean="0"/>
          </a:p>
          <a:p>
            <a:r>
              <a:rPr lang="en-US" dirty="0" err="1" smtClean="0">
                <a:hlinkClick r:id="rId4"/>
              </a:rPr>
              <a:t>Walmart</a:t>
            </a:r>
            <a:r>
              <a:rPr lang="en-US" dirty="0" smtClean="0">
                <a:hlinkClick r:id="rId4"/>
              </a:rPr>
              <a:t> Stores</a:t>
            </a:r>
          </a:p>
          <a:p>
            <a:r>
              <a:rPr lang="en-US" dirty="0" smtClean="0">
                <a:hlinkClick r:id="rId4"/>
              </a:rPr>
              <a:t>http://www.youtube.com/watch?v=RJphoRD1w0I</a:t>
            </a:r>
            <a:endParaRPr lang="en-US" dirty="0" smtClean="0"/>
          </a:p>
          <a:p>
            <a:endParaRPr lang="en-US" dirty="0"/>
          </a:p>
          <a:p>
            <a:r>
              <a:rPr lang="en-US" dirty="0">
                <a:hlinkClick r:id="rId5"/>
              </a:rPr>
              <a:t>http://</a:t>
            </a:r>
            <a:r>
              <a:rPr lang="en-US" dirty="0" smtClean="0">
                <a:hlinkClick r:id="rId5"/>
              </a:rPr>
              <a:t>vimeo.com/11111204</a:t>
            </a:r>
            <a:r>
              <a:rPr lang="en-US" dirty="0" smtClean="0"/>
              <a:t> </a:t>
            </a:r>
          </a:p>
          <a:p>
            <a:endParaRPr lang="en-US" dirty="0"/>
          </a:p>
          <a:p>
            <a:r>
              <a:rPr lang="en-US" dirty="0"/>
              <a:t>http://projects.flowingdata.com/walmart/ </a:t>
            </a:r>
          </a:p>
        </p:txBody>
      </p:sp>
    </p:spTree>
    <p:extLst>
      <p:ext uri="{BB962C8B-B14F-4D97-AF65-F5344CB8AC3E}">
        <p14:creationId xmlns:p14="http://schemas.microsoft.com/office/powerpoint/2010/main" val="10191827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Crafting strategy post Dupont</a:t>
            </a:r>
          </a:p>
        </p:txBody>
      </p:sp>
      <p:sp>
        <p:nvSpPr>
          <p:cNvPr id="3" name="Content Placeholder 2"/>
          <p:cNvSpPr>
            <a:spLocks noGrp="1"/>
          </p:cNvSpPr>
          <p:nvPr>
            <p:ph idx="1"/>
          </p:nvPr>
        </p:nvSpPr>
        <p:spPr/>
        <p:txBody>
          <a:bodyPr>
            <a:normAutofit fontScale="92500" lnSpcReduction="20000"/>
          </a:bodyPr>
          <a:lstStyle/>
          <a:p>
            <a:r>
              <a:rPr lang="en-US" dirty="0" smtClean="0"/>
              <a:t>Once we look at the firm’s Dupont and other ratios (such as Sales/GSA Expense ratio), we might want to suggest that the firm move in the direction of increasing profit margin or in the direction of increasing volume.</a:t>
            </a:r>
          </a:p>
          <a:p>
            <a:r>
              <a:rPr lang="en-US" dirty="0" smtClean="0"/>
              <a:t>This decision has to be taken, keeping in mind the capabilities and resources that the firm possesses.  It is also necessary to look at the competitive environment.  If there are many competing brands, then it might not be a valuable strategy to create a new brand, </a:t>
            </a:r>
            <a:r>
              <a:rPr lang="en-US" dirty="0" err="1" smtClean="0"/>
              <a:t>ab</a:t>
            </a:r>
            <a:r>
              <a:rPr lang="en-US" dirty="0" smtClean="0"/>
              <a:t> initio, in the same space.  All the other Porter framework forces have to be considered.</a:t>
            </a:r>
          </a:p>
          <a:p>
            <a:r>
              <a:rPr lang="en-US" dirty="0" smtClean="0"/>
              <a:t>If the decision is to move in the direction of higher profit margin, then the firm has to think of a better brand.  It might want to look at the ratio of Sales to advertising expenses.</a:t>
            </a:r>
          </a:p>
          <a:p>
            <a:r>
              <a:rPr lang="en-US" dirty="0" smtClean="0"/>
              <a:t>It might want to increase trade promotion efforts, as well.</a:t>
            </a:r>
          </a:p>
          <a:p>
            <a:r>
              <a:rPr lang="en-US" dirty="0" smtClean="0"/>
              <a:t>If it pursues the goal of higher volume, then a lower price and all that it entails is indicated.  However, this may be achieved through different strategies, e.g. coupons or other off-price methods.  Better credit terms </a:t>
            </a:r>
            <a:r>
              <a:rPr lang="en-US" smtClean="0"/>
              <a:t>may also be an option.</a:t>
            </a:r>
            <a:endParaRPr lang="en-US"/>
          </a:p>
        </p:txBody>
      </p:sp>
    </p:spTree>
    <p:extLst>
      <p:ext uri="{BB962C8B-B14F-4D97-AF65-F5344CB8AC3E}">
        <p14:creationId xmlns:p14="http://schemas.microsoft.com/office/powerpoint/2010/main" val="169231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52275" y="6229946"/>
            <a:ext cx="2214940" cy="395883"/>
          </a:xfrm>
          <a:prstGeom prst="rect">
            <a:avLst/>
          </a:prstGeom>
          <a:noFill/>
          <a:ln w="12700">
            <a:noFill/>
            <a:miter lim="800000"/>
            <a:headEnd/>
            <a:tailEnd/>
          </a:ln>
        </p:spPr>
        <p:txBody>
          <a:bodyPr wrap="none" lIns="86493" tIns="43247" rIns="86493" bIns="43247" anchor="ctr"/>
          <a:lstStyle/>
          <a:p>
            <a:endParaRPr lang="en-US"/>
          </a:p>
        </p:txBody>
      </p:sp>
      <p:sp>
        <p:nvSpPr>
          <p:cNvPr id="148483" name="Rectangle 3"/>
          <p:cNvSpPr>
            <a:spLocks noChangeArrowheads="1"/>
          </p:cNvSpPr>
          <p:nvPr/>
        </p:nvSpPr>
        <p:spPr bwMode="auto">
          <a:xfrm>
            <a:off x="302160" y="3324111"/>
            <a:ext cx="962941" cy="720702"/>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000" dirty="0">
                <a:solidFill>
                  <a:schemeClr val="tx2"/>
                </a:solidFill>
                <a:effectLst>
                  <a:outerShdw blurRad="38100" dist="38100" dir="2700000" algn="tl">
                    <a:srgbClr val="FFFFFF"/>
                  </a:outerShdw>
                </a:effectLst>
              </a:rPr>
              <a:t>Low </a:t>
            </a:r>
          </a:p>
          <a:p>
            <a:pPr defTabSz="914485" eaLnBrk="0" hangingPunct="0">
              <a:spcBef>
                <a:spcPct val="0"/>
              </a:spcBef>
              <a:defRPr/>
            </a:pPr>
            <a:r>
              <a:rPr lang="en-US" sz="2000" dirty="0">
                <a:solidFill>
                  <a:schemeClr val="tx2"/>
                </a:solidFill>
                <a:effectLst>
                  <a:outerShdw blurRad="38100" dist="38100" dir="2700000" algn="tl">
                    <a:srgbClr val="FFFFFF"/>
                  </a:outerShdw>
                </a:effectLst>
              </a:rPr>
              <a:t>Margin</a:t>
            </a:r>
          </a:p>
        </p:txBody>
      </p:sp>
      <p:sp>
        <p:nvSpPr>
          <p:cNvPr id="148484" name="Rectangle 4"/>
          <p:cNvSpPr>
            <a:spLocks noChangeArrowheads="1"/>
          </p:cNvSpPr>
          <p:nvPr/>
        </p:nvSpPr>
        <p:spPr bwMode="auto">
          <a:xfrm>
            <a:off x="7388457" y="3293262"/>
            <a:ext cx="962941" cy="720702"/>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000" dirty="0">
                <a:solidFill>
                  <a:schemeClr val="tx2"/>
                </a:solidFill>
                <a:effectLst>
                  <a:outerShdw blurRad="38100" dist="38100" dir="2700000" algn="tl">
                    <a:srgbClr val="FFFFFF"/>
                  </a:outerShdw>
                </a:effectLst>
              </a:rPr>
              <a:t>   High </a:t>
            </a:r>
          </a:p>
          <a:p>
            <a:pPr defTabSz="914485" eaLnBrk="0" hangingPunct="0">
              <a:spcBef>
                <a:spcPct val="0"/>
              </a:spcBef>
              <a:defRPr/>
            </a:pPr>
            <a:r>
              <a:rPr lang="en-US" sz="2000" dirty="0">
                <a:solidFill>
                  <a:schemeClr val="tx2"/>
                </a:solidFill>
                <a:effectLst>
                  <a:outerShdw blurRad="38100" dist="38100" dir="2700000" algn="tl">
                    <a:srgbClr val="FFFFFF"/>
                  </a:outerShdw>
                </a:effectLst>
              </a:rPr>
              <a:t>Margin</a:t>
            </a:r>
          </a:p>
        </p:txBody>
      </p:sp>
      <p:sp>
        <p:nvSpPr>
          <p:cNvPr id="148485" name="Rectangle 5"/>
          <p:cNvSpPr>
            <a:spLocks noChangeArrowheads="1"/>
          </p:cNvSpPr>
          <p:nvPr/>
        </p:nvSpPr>
        <p:spPr bwMode="auto">
          <a:xfrm>
            <a:off x="3657299" y="5036051"/>
            <a:ext cx="1596832" cy="397537"/>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000" dirty="0">
                <a:solidFill>
                  <a:schemeClr val="tx2"/>
                </a:solidFill>
                <a:effectLst>
                  <a:outerShdw blurRad="38100" dist="38100" dir="2700000" algn="tl">
                    <a:srgbClr val="FFFFFF"/>
                  </a:outerShdw>
                </a:effectLst>
              </a:rPr>
              <a:t>Low Turnover</a:t>
            </a:r>
          </a:p>
        </p:txBody>
      </p:sp>
      <p:sp>
        <p:nvSpPr>
          <p:cNvPr id="148486" name="Rectangle 6"/>
          <p:cNvSpPr>
            <a:spLocks noChangeArrowheads="1"/>
          </p:cNvSpPr>
          <p:nvPr/>
        </p:nvSpPr>
        <p:spPr bwMode="auto">
          <a:xfrm>
            <a:off x="3657299" y="1032868"/>
            <a:ext cx="1647552" cy="397537"/>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000" dirty="0">
                <a:solidFill>
                  <a:schemeClr val="tx2"/>
                </a:solidFill>
                <a:effectLst>
                  <a:outerShdw blurRad="38100" dist="38100" dir="2700000" algn="tl">
                    <a:srgbClr val="FFFFFF"/>
                  </a:outerShdw>
                </a:effectLst>
              </a:rPr>
              <a:t>High Turnover</a:t>
            </a:r>
          </a:p>
        </p:txBody>
      </p:sp>
      <p:sp>
        <p:nvSpPr>
          <p:cNvPr id="148487" name="Rectangle 7"/>
          <p:cNvSpPr>
            <a:spLocks noChangeArrowheads="1"/>
          </p:cNvSpPr>
          <p:nvPr/>
        </p:nvSpPr>
        <p:spPr bwMode="auto">
          <a:xfrm>
            <a:off x="1676400" y="4691288"/>
            <a:ext cx="1023214" cy="459092"/>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400" dirty="0">
                <a:effectLst>
                  <a:outerShdw blurRad="38100" dist="38100" dir="2700000" algn="tl">
                    <a:srgbClr val="FFFFFF"/>
                  </a:outerShdw>
                </a:effectLst>
              </a:rPr>
              <a:t>Failure</a:t>
            </a:r>
          </a:p>
        </p:txBody>
      </p:sp>
      <p:sp>
        <p:nvSpPr>
          <p:cNvPr id="17416" name="Rectangle 12"/>
          <p:cNvSpPr>
            <a:spLocks noGrp="1" noChangeArrowheads="1"/>
          </p:cNvSpPr>
          <p:nvPr>
            <p:ph type="title"/>
          </p:nvPr>
        </p:nvSpPr>
        <p:spPr>
          <a:xfrm>
            <a:off x="1963965" y="142875"/>
            <a:ext cx="6962321" cy="525364"/>
          </a:xfrm>
        </p:spPr>
        <p:txBody>
          <a:bodyPr>
            <a:normAutofit fontScale="90000"/>
          </a:bodyPr>
          <a:lstStyle/>
          <a:p>
            <a:pPr defTabSz="914485"/>
            <a:r>
              <a:rPr lang="en-US" sz="3000" dirty="0"/>
              <a:t>ROA: Turnover </a:t>
            </a:r>
            <a:r>
              <a:rPr lang="en-US" sz="3000" dirty="0" smtClean="0"/>
              <a:t> </a:t>
            </a:r>
            <a:r>
              <a:rPr lang="en-US" sz="3000" dirty="0" err="1" smtClean="0"/>
              <a:t>vs</a:t>
            </a:r>
            <a:r>
              <a:rPr lang="en-US" sz="3000" dirty="0" smtClean="0"/>
              <a:t> </a:t>
            </a:r>
            <a:r>
              <a:rPr lang="en-US" sz="3000" dirty="0"/>
              <a:t>Margin</a:t>
            </a:r>
            <a:endParaRPr lang="en-US" dirty="0" smtClean="0"/>
          </a:p>
        </p:txBody>
      </p:sp>
      <p:sp>
        <p:nvSpPr>
          <p:cNvPr id="148493" name="AutoShape 13"/>
          <p:cNvSpPr>
            <a:spLocks noChangeArrowheads="1"/>
          </p:cNvSpPr>
          <p:nvPr/>
        </p:nvSpPr>
        <p:spPr bwMode="auto">
          <a:xfrm>
            <a:off x="1064160" y="3111398"/>
            <a:ext cx="6552595" cy="520898"/>
          </a:xfrm>
          <a:prstGeom prst="leftRightArrow">
            <a:avLst>
              <a:gd name="adj1" fmla="val 70120"/>
              <a:gd name="adj2" fmla="val 131740"/>
            </a:avLst>
          </a:prstGeom>
          <a:solidFill>
            <a:srgbClr val="660066"/>
          </a:solidFill>
          <a:ln w="12700">
            <a:noFill/>
            <a:miter lim="800000"/>
            <a:headEnd/>
            <a:tailEnd/>
          </a:ln>
          <a:effectLst>
            <a:outerShdw dist="53882" dir="2700000" algn="ctr" rotWithShape="0">
              <a:srgbClr val="CECECE"/>
            </a:outerShdw>
          </a:effectLst>
        </p:spPr>
        <p:txBody>
          <a:bodyPr lIns="85593" tIns="42045" rIns="85593" bIns="42045" anchor="ctr">
            <a:spAutoFit/>
          </a:bodyPr>
          <a:lstStyle/>
          <a:p>
            <a:pPr>
              <a:defRPr/>
            </a:pPr>
            <a:endParaRPr lang="en-US"/>
          </a:p>
        </p:txBody>
      </p:sp>
      <p:sp>
        <p:nvSpPr>
          <p:cNvPr id="17418" name="AutoShape 14"/>
          <p:cNvSpPr>
            <a:spLocks noChangeArrowheads="1"/>
          </p:cNvSpPr>
          <p:nvPr/>
        </p:nvSpPr>
        <p:spPr bwMode="auto">
          <a:xfrm>
            <a:off x="4243917" y="2877737"/>
            <a:ext cx="580571" cy="1114431"/>
          </a:xfrm>
          <a:prstGeom prst="upDownArrow">
            <a:avLst>
              <a:gd name="adj1" fmla="val 67759"/>
              <a:gd name="adj2" fmla="val 107292"/>
            </a:avLst>
          </a:prstGeom>
          <a:solidFill>
            <a:srgbClr val="660066"/>
          </a:solidFill>
          <a:ln w="12700">
            <a:noFill/>
            <a:miter lim="800000"/>
            <a:headEnd/>
            <a:tailEnd/>
          </a:ln>
        </p:spPr>
        <p:txBody>
          <a:bodyPr lIns="85593" tIns="42045" rIns="85593" bIns="42045" anchor="ctr">
            <a:spAutoFit/>
          </a:bodyPr>
          <a:lstStyle/>
          <a:p>
            <a:endParaRPr lang="en-US"/>
          </a:p>
        </p:txBody>
      </p:sp>
      <p:sp>
        <p:nvSpPr>
          <p:cNvPr id="148495" name="Rectangle 15"/>
          <p:cNvSpPr>
            <a:spLocks noChangeArrowheads="1"/>
          </p:cNvSpPr>
          <p:nvPr/>
        </p:nvSpPr>
        <p:spPr bwMode="auto">
          <a:xfrm>
            <a:off x="4785674" y="2209800"/>
            <a:ext cx="2831081" cy="459092"/>
          </a:xfrm>
          <a:prstGeom prst="rect">
            <a:avLst/>
          </a:prstGeom>
          <a:noFill/>
          <a:ln w="12700">
            <a:noFill/>
            <a:miter lim="800000"/>
            <a:headEnd/>
            <a:tailEnd/>
          </a:ln>
          <a:effectLst/>
        </p:spPr>
        <p:txBody>
          <a:bodyPr wrap="none" lIns="90480" tIns="44446" rIns="90480" bIns="44446">
            <a:spAutoFit/>
          </a:bodyPr>
          <a:lstStyle/>
          <a:p>
            <a:pPr defTabSz="914485" eaLnBrk="0" hangingPunct="0">
              <a:spcBef>
                <a:spcPct val="0"/>
              </a:spcBef>
              <a:defRPr/>
            </a:pPr>
            <a:r>
              <a:rPr lang="en-US" sz="2400" dirty="0">
                <a:effectLst>
                  <a:outerShdw blurRad="38100" dist="38100" dir="2700000" algn="tl">
                    <a:srgbClr val="FFFFFF"/>
                  </a:outerShdw>
                </a:effectLst>
              </a:rPr>
              <a:t>               Unattainable</a:t>
            </a:r>
          </a:p>
        </p:txBody>
      </p:sp>
      <p:sp>
        <p:nvSpPr>
          <p:cNvPr id="2" name="TextBox 1"/>
          <p:cNvSpPr txBox="1"/>
          <p:nvPr/>
        </p:nvSpPr>
        <p:spPr>
          <a:xfrm>
            <a:off x="783630" y="5638800"/>
            <a:ext cx="7217370" cy="923330"/>
          </a:xfrm>
          <a:prstGeom prst="rect">
            <a:avLst/>
          </a:prstGeom>
          <a:noFill/>
        </p:spPr>
        <p:txBody>
          <a:bodyPr wrap="square" rtlCol="0">
            <a:spAutoFit/>
          </a:bodyPr>
          <a:lstStyle/>
          <a:p>
            <a:r>
              <a:rPr lang="en-US" dirty="0" smtClean="0"/>
              <a:t>Two of the four segments might be unattainable or undesirable.  But how should a manager improve the firm’s positioning in the other two segments?</a:t>
            </a:r>
            <a:endParaRPr lang="en-US" dirty="0"/>
          </a:p>
        </p:txBody>
      </p:sp>
    </p:spTree>
    <p:extLst>
      <p:ext uri="{BB962C8B-B14F-4D97-AF65-F5344CB8AC3E}">
        <p14:creationId xmlns:p14="http://schemas.microsoft.com/office/powerpoint/2010/main" val="253981517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Illustrations of the Dupont Identity</a:t>
            </a:r>
            <a:endParaRPr lang="en-US" dirty="0"/>
          </a:p>
        </p:txBody>
      </p:sp>
      <p:sp>
        <p:nvSpPr>
          <p:cNvPr id="3" name="Content Placeholder 2"/>
          <p:cNvSpPr>
            <a:spLocks noGrp="1"/>
          </p:cNvSpPr>
          <p:nvPr>
            <p:ph idx="1"/>
          </p:nvPr>
        </p:nvSpPr>
        <p:spPr>
          <a:xfrm>
            <a:off x="457200" y="1828800"/>
            <a:ext cx="7620000" cy="4800600"/>
          </a:xfrm>
        </p:spPr>
        <p:txBody>
          <a:bodyPr/>
          <a:lstStyle/>
          <a:p>
            <a:r>
              <a:rPr lang="en-US" dirty="0" smtClean="0"/>
              <a:t>The Dupont identity is fairly well known as an accounting identity.  Accountants use it as a model for managerial control and as a basis for firm valuation.</a:t>
            </a:r>
          </a:p>
          <a:p>
            <a:r>
              <a:rPr lang="en-US" dirty="0" smtClean="0"/>
              <a:t>However, it can also be the basis for alternative marketing strategies.  </a:t>
            </a:r>
          </a:p>
          <a:p>
            <a:r>
              <a:rPr lang="en-US" dirty="0" smtClean="0"/>
              <a:t>Let us see how this works, as reflected in the practices of some US corporations.</a:t>
            </a:r>
          </a:p>
          <a:p>
            <a:r>
              <a:rPr lang="en-US" dirty="0" smtClean="0"/>
              <a:t>We first look at Provo Bakery and </a:t>
            </a:r>
            <a:r>
              <a:rPr lang="en-US" dirty="0" err="1" smtClean="0"/>
              <a:t>Zales</a:t>
            </a:r>
            <a:r>
              <a:rPr lang="en-US" dirty="0" smtClean="0"/>
              <a:t> Jewelry, two firms in two different industries.</a:t>
            </a:r>
          </a:p>
        </p:txBody>
      </p:sp>
    </p:spTree>
    <p:extLst>
      <p:ext uri="{BB962C8B-B14F-4D97-AF65-F5344CB8AC3E}">
        <p14:creationId xmlns:p14="http://schemas.microsoft.com/office/powerpoint/2010/main" val="2567053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 on Assets</a:t>
            </a:r>
            <a:endParaRPr lang="en-US" dirty="0"/>
          </a:p>
        </p:txBody>
      </p:sp>
      <p:sp>
        <p:nvSpPr>
          <p:cNvPr id="3" name="Content Placeholder 2"/>
          <p:cNvSpPr>
            <a:spLocks noGrp="1"/>
          </p:cNvSpPr>
          <p:nvPr>
            <p:ph idx="1"/>
          </p:nvPr>
        </p:nvSpPr>
        <p:spPr>
          <a:xfrm>
            <a:off x="457200" y="1600200"/>
            <a:ext cx="7620000" cy="4953000"/>
          </a:xfrm>
        </p:spPr>
        <p:txBody>
          <a:bodyPr>
            <a:normAutofit fontScale="92500" lnSpcReduction="10000"/>
          </a:bodyPr>
          <a:lstStyle/>
          <a:p>
            <a:pPr marL="114300" indent="0">
              <a:buNone/>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r>
              <a:rPr lang="en-US" dirty="0" smtClean="0"/>
              <a:t>Both firms have the same ROA, but different combinations of profit margin and asset turnover.  Perhaps the different approaches simply reflects the difference in industries? </a:t>
            </a:r>
          </a:p>
          <a:p>
            <a:r>
              <a:rPr lang="en-US" dirty="0" smtClean="0"/>
              <a:t>Let’s now look at two firms in the same industry: Tiffany</a:t>
            </a:r>
            <a:r>
              <a:rPr lang="en-US" dirty="0"/>
              <a:t>, a jewelry retail firm and </a:t>
            </a:r>
            <a:r>
              <a:rPr lang="en-US" dirty="0" err="1" smtClean="0"/>
              <a:t>Walmart</a:t>
            </a:r>
            <a:r>
              <a:rPr lang="en-US" dirty="0"/>
              <a:t>, which is another jewelry retail firm – and, according to its website, the world’s largest – but quite different.</a:t>
            </a:r>
            <a:br>
              <a:rPr lang="en-US" dirty="0"/>
            </a:br>
            <a:r>
              <a:rPr lang="en-US" dirty="0"/>
              <a:t>(http://walmartstores.com/sustainability/9137.aspx)</a:t>
            </a:r>
          </a:p>
          <a:p>
            <a:endParaRPr lang="en-US" dirty="0"/>
          </a:p>
        </p:txBody>
      </p:sp>
      <p:sp>
        <p:nvSpPr>
          <p:cNvPr id="4" name="Rectangle 3"/>
          <p:cNvSpPr>
            <a:spLocks noChangeArrowheads="1"/>
          </p:cNvSpPr>
          <p:nvPr/>
        </p:nvSpPr>
        <p:spPr bwMode="auto">
          <a:xfrm>
            <a:off x="619407" y="1295400"/>
            <a:ext cx="7311571" cy="2585145"/>
          </a:xfrm>
          <a:prstGeom prst="rect">
            <a:avLst/>
          </a:prstGeom>
          <a:solidFill>
            <a:schemeClr val="bg1"/>
          </a:solidFill>
          <a:ln w="12700">
            <a:solidFill>
              <a:schemeClr val="tx1"/>
            </a:solidFill>
            <a:miter lim="800000"/>
            <a:headEnd/>
            <a:tailEnd/>
          </a:ln>
          <a:effectLst>
            <a:outerShdw dist="107763" dir="2700000" algn="ctr" rotWithShape="0">
              <a:schemeClr val="tx1"/>
            </a:outerShdw>
          </a:effectLst>
        </p:spPr>
        <p:txBody>
          <a:bodyPr wrap="none" lIns="86493" tIns="43247" rIns="86493" bIns="43247" anchor="ctr"/>
          <a:lstStyle/>
          <a:p>
            <a:pPr>
              <a:defRPr/>
            </a:pPr>
            <a:endParaRPr lang="en-US"/>
          </a:p>
        </p:txBody>
      </p:sp>
      <p:sp>
        <p:nvSpPr>
          <p:cNvPr id="5" name="Rectangle 4"/>
          <p:cNvSpPr>
            <a:spLocks noChangeArrowheads="1"/>
          </p:cNvSpPr>
          <p:nvPr/>
        </p:nvSpPr>
        <p:spPr bwMode="auto">
          <a:xfrm>
            <a:off x="712348" y="1371600"/>
            <a:ext cx="7239000" cy="2122624"/>
          </a:xfrm>
          <a:prstGeom prst="rect">
            <a:avLst/>
          </a:prstGeom>
          <a:noFill/>
          <a:ln w="12700">
            <a:noFill/>
            <a:miter lim="800000"/>
            <a:headEnd/>
            <a:tailEnd/>
          </a:ln>
          <a:effectLst/>
        </p:spPr>
        <p:txBody>
          <a:bodyPr lIns="90480" tIns="44446" rIns="90480" bIns="44446">
            <a:spAutoFit/>
          </a:bodyPr>
          <a:lstStyle/>
          <a:p>
            <a:pPr defTabSz="914485" eaLnBrk="0" hangingPunct="0">
              <a:lnSpc>
                <a:spcPct val="90000"/>
              </a:lnSpc>
              <a:spcBef>
                <a:spcPct val="50000"/>
              </a:spcBef>
              <a:defRPr/>
            </a:pPr>
            <a:r>
              <a:rPr lang="en-US" sz="2400" dirty="0">
                <a:solidFill>
                  <a:srgbClr val="660066"/>
                </a:solidFill>
                <a:effectLst>
                  <a:outerShdw blurRad="38100" dist="38100" dir="2700000" algn="tl">
                    <a:srgbClr val="FFFFFF"/>
                  </a:outerShdw>
                </a:effectLst>
              </a:rPr>
              <a:t>	</a:t>
            </a:r>
            <a:r>
              <a:rPr lang="en-US" sz="2400" dirty="0">
                <a:solidFill>
                  <a:srgbClr val="660066"/>
                </a:solidFill>
                <a:effectLst>
                  <a:outerShdw blurRad="38100" dist="38100" dir="2700000" algn="tl">
                    <a:srgbClr val="FFFFFF"/>
                  </a:outerShdw>
                </a:effectLst>
                <a:latin typeface="Arial" pitchFamily="34" charset="0"/>
                <a:cs typeface="Arial" pitchFamily="34" charset="0"/>
              </a:rPr>
              <a:t>	     </a:t>
            </a:r>
            <a:r>
              <a:rPr lang="en-US" sz="1700" dirty="0">
                <a:solidFill>
                  <a:srgbClr val="660066"/>
                </a:solidFill>
                <a:effectLst>
                  <a:outerShdw blurRad="38100" dist="38100" dir="2700000" algn="tl">
                    <a:srgbClr val="FFFFFF"/>
                  </a:outerShdw>
                </a:effectLst>
                <a:latin typeface="Arial" pitchFamily="34" charset="0"/>
                <a:cs typeface="Arial" pitchFamily="34" charset="0"/>
              </a:rPr>
              <a:t>Net Profit    X      Asset   =        Return on			         Margin            Turnover	Assets</a:t>
            </a:r>
          </a:p>
          <a:p>
            <a:pPr defTabSz="914485" eaLnBrk="0" hangingPunct="0">
              <a:lnSpc>
                <a:spcPct val="90000"/>
              </a:lnSpc>
              <a:spcBef>
                <a:spcPct val="50000"/>
              </a:spcBef>
              <a:defRPr/>
            </a:pPr>
            <a:endParaRPr lang="en-US" sz="1700" dirty="0">
              <a:solidFill>
                <a:srgbClr val="660066"/>
              </a:solidFill>
              <a:effectLst>
                <a:outerShdw blurRad="38100" dist="38100" dir="2700000" algn="tl">
                  <a:srgbClr val="FFFFFF"/>
                </a:outerShdw>
              </a:effectLst>
              <a:latin typeface="Arial" pitchFamily="34" charset="0"/>
              <a:cs typeface="Arial" pitchFamily="34" charset="0"/>
            </a:endParaRPr>
          </a:p>
          <a:p>
            <a:pPr defTabSz="914485" eaLnBrk="0" hangingPunct="0">
              <a:lnSpc>
                <a:spcPct val="90000"/>
              </a:lnSpc>
              <a:spcBef>
                <a:spcPct val="50000"/>
              </a:spcBef>
              <a:defRPr/>
            </a:pPr>
            <a:r>
              <a:rPr lang="en-US" sz="1700" dirty="0">
                <a:solidFill>
                  <a:srgbClr val="660066"/>
                </a:solidFill>
                <a:effectLst>
                  <a:outerShdw blurRad="38100" dist="38100" dir="2700000" algn="tl">
                    <a:srgbClr val="FFFFFF"/>
                  </a:outerShdw>
                </a:effectLst>
                <a:latin typeface="Arial" pitchFamily="34" charset="0"/>
                <a:cs typeface="Arial" pitchFamily="34" charset="0"/>
              </a:rPr>
              <a:t>Provo Bakery                  10%         X    9 times  =      	90%</a:t>
            </a:r>
          </a:p>
          <a:p>
            <a:pPr defTabSz="914485" eaLnBrk="0" hangingPunct="0">
              <a:lnSpc>
                <a:spcPct val="90000"/>
              </a:lnSpc>
              <a:spcBef>
                <a:spcPct val="50000"/>
              </a:spcBef>
              <a:defRPr/>
            </a:pPr>
            <a:endParaRPr lang="en-US" sz="1700" dirty="0">
              <a:solidFill>
                <a:srgbClr val="660066"/>
              </a:solidFill>
              <a:effectLst>
                <a:outerShdw blurRad="38100" dist="38100" dir="2700000" algn="tl">
                  <a:srgbClr val="FFFFFF"/>
                </a:outerShdw>
              </a:effectLst>
              <a:latin typeface="Arial" pitchFamily="34" charset="0"/>
              <a:cs typeface="Arial" pitchFamily="34" charset="0"/>
            </a:endParaRPr>
          </a:p>
          <a:p>
            <a:pPr defTabSz="914485" eaLnBrk="0" hangingPunct="0">
              <a:lnSpc>
                <a:spcPct val="90000"/>
              </a:lnSpc>
              <a:spcBef>
                <a:spcPct val="50000"/>
              </a:spcBef>
              <a:defRPr/>
            </a:pPr>
            <a:r>
              <a:rPr lang="en-US" sz="1700" dirty="0" err="1">
                <a:solidFill>
                  <a:srgbClr val="660066"/>
                </a:solidFill>
                <a:effectLst>
                  <a:outerShdw blurRad="38100" dist="38100" dir="2700000" algn="tl">
                    <a:srgbClr val="FFFFFF"/>
                  </a:outerShdw>
                </a:effectLst>
                <a:latin typeface="Arial" pitchFamily="34" charset="0"/>
                <a:cs typeface="Arial" pitchFamily="34" charset="0"/>
              </a:rPr>
              <a:t>Zales</a:t>
            </a:r>
            <a:r>
              <a:rPr lang="en-US" sz="1700" dirty="0">
                <a:solidFill>
                  <a:srgbClr val="660066"/>
                </a:solidFill>
                <a:effectLst>
                  <a:outerShdw blurRad="38100" dist="38100" dir="2700000" algn="tl">
                    <a:srgbClr val="FFFFFF"/>
                  </a:outerShdw>
                </a:effectLst>
                <a:latin typeface="Arial" pitchFamily="34" charset="0"/>
                <a:cs typeface="Arial" pitchFamily="34" charset="0"/>
              </a:rPr>
              <a:t> Jewelry	           90%         X    1 time    =       	90%</a:t>
            </a:r>
          </a:p>
        </p:txBody>
      </p:sp>
    </p:spTree>
    <p:extLst>
      <p:ext uri="{BB962C8B-B14F-4D97-AF65-F5344CB8AC3E}">
        <p14:creationId xmlns:p14="http://schemas.microsoft.com/office/powerpoint/2010/main" val="286091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6405" y="6247805"/>
            <a:ext cx="1905000" cy="458391"/>
          </a:xfrm>
          <a:prstGeom prst="rect">
            <a:avLst/>
          </a:prstGeom>
          <a:noFill/>
          <a:ln w="12700">
            <a:noFill/>
            <a:miter lim="800000"/>
            <a:headEnd/>
            <a:tailEnd/>
          </a:ln>
        </p:spPr>
        <p:txBody>
          <a:bodyPr wrap="none" lIns="86493" tIns="43247" rIns="86493" bIns="43247" anchor="ctr"/>
          <a:lstStyle/>
          <a:p>
            <a:endParaRPr lang="en-US"/>
          </a:p>
        </p:txBody>
      </p:sp>
      <p:sp>
        <p:nvSpPr>
          <p:cNvPr id="14339" name="Rectangle 3"/>
          <p:cNvSpPr>
            <a:spLocks noChangeArrowheads="1"/>
          </p:cNvSpPr>
          <p:nvPr/>
        </p:nvSpPr>
        <p:spPr bwMode="auto">
          <a:xfrm>
            <a:off x="4115405" y="6247805"/>
            <a:ext cx="1905000" cy="458391"/>
          </a:xfrm>
          <a:prstGeom prst="rect">
            <a:avLst/>
          </a:prstGeom>
          <a:noFill/>
          <a:ln w="12700">
            <a:noFill/>
            <a:miter lim="800000"/>
            <a:headEnd/>
            <a:tailEnd/>
          </a:ln>
        </p:spPr>
        <p:txBody>
          <a:bodyPr wrap="none" lIns="86493" tIns="43247" rIns="86493" bIns="43247" anchor="ctr"/>
          <a:lstStyle/>
          <a:p>
            <a:endParaRPr lang="en-US"/>
          </a:p>
        </p:txBody>
      </p:sp>
      <p:sp>
        <p:nvSpPr>
          <p:cNvPr id="14340" name="Rectangle 4"/>
          <p:cNvSpPr>
            <a:spLocks noChangeArrowheads="1"/>
          </p:cNvSpPr>
          <p:nvPr/>
        </p:nvSpPr>
        <p:spPr bwMode="auto">
          <a:xfrm>
            <a:off x="1218596" y="5377161"/>
            <a:ext cx="7235976" cy="275332"/>
          </a:xfrm>
          <a:prstGeom prst="rect">
            <a:avLst/>
          </a:prstGeom>
          <a:noFill/>
          <a:ln w="12700">
            <a:noFill/>
            <a:miter lim="800000"/>
            <a:headEnd/>
            <a:tailEnd/>
          </a:ln>
        </p:spPr>
        <p:txBody>
          <a:bodyPr lIns="90480" tIns="44446" rIns="90480" bIns="44446">
            <a:spAutoFit/>
          </a:bodyPr>
          <a:lstStyle/>
          <a:p>
            <a:pPr defTabSz="914485" eaLnBrk="0" hangingPunct="0">
              <a:spcBef>
                <a:spcPct val="20000"/>
              </a:spcBef>
            </a:pPr>
            <a:r>
              <a:rPr lang="en-US" sz="1200" dirty="0">
                <a:solidFill>
                  <a:schemeClr val="tx2"/>
                </a:solidFill>
              </a:rPr>
              <a:t>* Effective tax rates often differ among corporations due to different tax breaks and advantages.</a:t>
            </a:r>
          </a:p>
        </p:txBody>
      </p:sp>
      <p:sp>
        <p:nvSpPr>
          <p:cNvPr id="14341" name="Rectangle 5"/>
          <p:cNvSpPr>
            <a:spLocks noChangeArrowheads="1"/>
          </p:cNvSpPr>
          <p:nvPr/>
        </p:nvSpPr>
        <p:spPr bwMode="auto">
          <a:xfrm>
            <a:off x="145143" y="6357938"/>
            <a:ext cx="1378857" cy="238125"/>
          </a:xfrm>
          <a:prstGeom prst="rect">
            <a:avLst/>
          </a:prstGeom>
          <a:noFill/>
          <a:ln w="12700">
            <a:solidFill>
              <a:schemeClr val="tx1"/>
            </a:solidFill>
            <a:miter lim="800000"/>
            <a:headEnd/>
            <a:tailEnd/>
          </a:ln>
        </p:spPr>
        <p:txBody>
          <a:bodyPr wrap="none" lIns="90480" tIns="44446" rIns="90480" bIns="44446" anchor="ctr"/>
          <a:lstStyle/>
          <a:p>
            <a:pPr defTabSz="914485" eaLnBrk="0" hangingPunct="0">
              <a:spcBef>
                <a:spcPct val="20000"/>
              </a:spcBef>
            </a:pPr>
            <a:r>
              <a:rPr lang="en-US" sz="900" dirty="0"/>
              <a:t>Source: </a:t>
            </a:r>
            <a:r>
              <a:rPr lang="en-US" sz="900" i="1" dirty="0"/>
              <a:t>Levy &amp; </a:t>
            </a:r>
            <a:r>
              <a:rPr lang="en-US" sz="900" i="1" dirty="0" err="1"/>
              <a:t>Weitz</a:t>
            </a:r>
            <a:endParaRPr lang="en-US" sz="900" dirty="0"/>
          </a:p>
        </p:txBody>
      </p:sp>
      <p:sp>
        <p:nvSpPr>
          <p:cNvPr id="14342" name="Rectangle 6"/>
          <p:cNvSpPr>
            <a:spLocks noGrp="1" noChangeArrowheads="1"/>
          </p:cNvSpPr>
          <p:nvPr>
            <p:ph type="title" idx="4294967295"/>
          </p:nvPr>
        </p:nvSpPr>
        <p:spPr>
          <a:xfrm>
            <a:off x="1349375" y="84138"/>
            <a:ext cx="7794625" cy="744537"/>
          </a:xfrm>
        </p:spPr>
        <p:txBody>
          <a:bodyPr>
            <a:normAutofit fontScale="90000"/>
          </a:bodyPr>
          <a:lstStyle/>
          <a:p>
            <a:pPr defTabSz="914485"/>
            <a:r>
              <a:rPr lang="en-US" sz="2600" dirty="0"/>
              <a:t>Income Statements: Wal-Mart </a:t>
            </a:r>
            <a:r>
              <a:rPr lang="en-US" sz="2600" dirty="0" err="1"/>
              <a:t>vs</a:t>
            </a:r>
            <a:r>
              <a:rPr lang="en-US" sz="2600" dirty="0"/>
              <a:t> Tiffany</a:t>
            </a:r>
            <a:br>
              <a:rPr lang="en-US" sz="2600" dirty="0"/>
            </a:br>
            <a:r>
              <a:rPr lang="en-US" sz="1900" dirty="0"/>
              <a:t>(2000, in millions)</a:t>
            </a:r>
            <a:endParaRPr lang="en-US" dirty="0" smtClean="0"/>
          </a:p>
        </p:txBody>
      </p:sp>
      <p:sp>
        <p:nvSpPr>
          <p:cNvPr id="14343" name="Text Box 7"/>
          <p:cNvSpPr txBox="1">
            <a:spLocks noChangeArrowheads="1"/>
          </p:cNvSpPr>
          <p:nvPr/>
        </p:nvSpPr>
        <p:spPr bwMode="auto">
          <a:xfrm>
            <a:off x="2239132" y="5749846"/>
            <a:ext cx="3534997" cy="361910"/>
          </a:xfrm>
          <a:prstGeom prst="rect">
            <a:avLst/>
          </a:prstGeom>
          <a:solidFill>
            <a:srgbClr val="660066"/>
          </a:solidFill>
          <a:ln w="12700">
            <a:noFill/>
            <a:miter lim="800000"/>
            <a:headEnd/>
            <a:tailEnd/>
          </a:ln>
        </p:spPr>
        <p:txBody>
          <a:bodyPr wrap="none" lIns="85593" tIns="42045" rIns="85593" bIns="42045" anchor="ctr">
            <a:spAutoFit/>
          </a:bodyPr>
          <a:lstStyle/>
          <a:p>
            <a:pPr eaLnBrk="0" hangingPunct="0">
              <a:spcBef>
                <a:spcPct val="0"/>
              </a:spcBef>
              <a:buClrTx/>
              <a:buSzTx/>
              <a:buFontTx/>
              <a:buNone/>
            </a:pPr>
            <a:r>
              <a:rPr lang="en-US" b="1" dirty="0">
                <a:solidFill>
                  <a:schemeClr val="accent2">
                    <a:lumMod val="60000"/>
                    <a:lumOff val="40000"/>
                  </a:schemeClr>
                </a:solidFill>
                <a:latin typeface="Times New Roman" pitchFamily="18" charset="0"/>
              </a:rPr>
              <a:t>Which has the higher net margin?</a:t>
            </a:r>
          </a:p>
        </p:txBody>
      </p:sp>
      <p:sp>
        <p:nvSpPr>
          <p:cNvPr id="14344" name="Rectangle 8"/>
          <p:cNvSpPr>
            <a:spLocks noChangeArrowheads="1"/>
          </p:cNvSpPr>
          <p:nvPr/>
        </p:nvSpPr>
        <p:spPr bwMode="auto">
          <a:xfrm>
            <a:off x="1161143" y="1143000"/>
            <a:ext cx="6600976" cy="4398400"/>
          </a:xfrm>
          <a:prstGeom prst="rect">
            <a:avLst/>
          </a:prstGeom>
          <a:noFill/>
          <a:ln w="12700">
            <a:noFill/>
            <a:miter lim="800000"/>
            <a:headEnd/>
            <a:tailEnd/>
          </a:ln>
        </p:spPr>
        <p:txBody>
          <a:bodyPr lIns="85593" tIns="42045" rIns="85593" bIns="42045">
            <a:spAutoFit/>
          </a:bodyPr>
          <a:lstStyle/>
          <a:p>
            <a:pPr defTabSz="225242" eaLnBrk="0" hangingPunct="0">
              <a:lnSpc>
                <a:spcPct val="90000"/>
              </a:lnSpc>
              <a:spcBef>
                <a:spcPct val="50000"/>
              </a:spcBef>
            </a:pPr>
            <a:r>
              <a:rPr lang="en-US" b="1" dirty="0">
                <a:solidFill>
                  <a:schemeClr val="tx2"/>
                </a:solidFill>
                <a:latin typeface="Times New Roman" pitchFamily="18" charset="0"/>
              </a:rPr>
              <a:t>		</a:t>
            </a:r>
            <a:r>
              <a:rPr lang="en-US" b="1" dirty="0">
                <a:solidFill>
                  <a:schemeClr val="tx2"/>
                </a:solidFill>
                <a:latin typeface="Arial" pitchFamily="34" charset="0"/>
                <a:cs typeface="Arial" pitchFamily="34" charset="0"/>
              </a:rPr>
              <a:t>                         					  </a:t>
            </a:r>
            <a:r>
              <a:rPr lang="en-US" sz="1900" b="1" dirty="0">
                <a:solidFill>
                  <a:srgbClr val="990099"/>
                </a:solidFill>
                <a:latin typeface="Arial" pitchFamily="34" charset="0"/>
                <a:cs typeface="Arial" pitchFamily="34" charset="0"/>
              </a:rPr>
              <a:t>Wal-Mart   		  Tiffany</a:t>
            </a:r>
            <a:endParaRPr lang="en-US" b="1" dirty="0">
              <a:solidFill>
                <a:srgbClr val="990099"/>
              </a:solidFill>
              <a:latin typeface="Arial" pitchFamily="34" charset="0"/>
              <a:cs typeface="Arial" pitchFamily="34" charset="0"/>
            </a:endParaRP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Net sales						 						$ 139,208				$ 1,173  	</a:t>
            </a: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	Less: Cost of goods sold				$ 108,725				$    515</a:t>
            </a: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Gross margin										$   30,483			  	$    658</a:t>
            </a: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	Less: Operating expense				$   22,363		  		$    493</a:t>
            </a: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	Less: Interest expense					$        950		      	$        9</a:t>
            </a: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Total expense										$   23,313		 		$    502</a:t>
            </a: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Net profit, pretax									$     7,170	    		$    156</a:t>
            </a: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	Less: Taxes*										$     2,740     			$      66</a:t>
            </a: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Tax rate														38.21%		        42.31%</a:t>
            </a:r>
          </a:p>
          <a:p>
            <a:pPr defTabSz="225242" eaLnBrk="0" hangingPunct="0">
              <a:lnSpc>
                <a:spcPct val="90000"/>
              </a:lnSpc>
              <a:spcBef>
                <a:spcPct val="50000"/>
              </a:spcBef>
            </a:pPr>
            <a:r>
              <a:rPr lang="en-US" sz="1700" b="1" dirty="0">
                <a:solidFill>
                  <a:schemeClr val="tx2"/>
                </a:solidFill>
                <a:latin typeface="Arial" pitchFamily="34" charset="0"/>
                <a:cs typeface="Arial" pitchFamily="34" charset="0"/>
              </a:rPr>
              <a:t>Net profit after tax								$     4,430				$   	 90</a:t>
            </a:r>
          </a:p>
          <a:p>
            <a:pPr defTabSz="225242">
              <a:lnSpc>
                <a:spcPct val="90000"/>
              </a:lnSpc>
              <a:spcBef>
                <a:spcPct val="50000"/>
              </a:spcBef>
            </a:pPr>
            <a:endParaRPr lang="en-US" sz="1600" b="1" dirty="0">
              <a:solidFill>
                <a:schemeClr val="tx2"/>
              </a:solidFill>
              <a:latin typeface="Arial" pitchFamily="34" charset="0"/>
              <a:cs typeface="Arial" pitchFamily="34" charset="0"/>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p:cNvSpPr>
          <p:nvPr/>
        </p:nvSpPr>
        <p:spPr bwMode="auto">
          <a:xfrm>
            <a:off x="1143000" y="1448099"/>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15000"/>
              </a:spcBef>
              <a:defRPr/>
            </a:pPr>
            <a:r>
              <a:rPr lang="en-US" sz="1400" dirty="0"/>
              <a:t>Net Sales</a:t>
            </a:r>
          </a:p>
          <a:p>
            <a:pPr defTabSz="914485" eaLnBrk="0" hangingPunct="0">
              <a:spcBef>
                <a:spcPct val="15000"/>
              </a:spcBef>
              <a:defRPr/>
            </a:pPr>
            <a:r>
              <a:rPr lang="en-US" sz="1400" dirty="0">
                <a:solidFill>
                  <a:srgbClr val="990099"/>
                </a:solidFill>
              </a:rPr>
              <a:t>$139,208</a:t>
            </a:r>
          </a:p>
          <a:p>
            <a:pPr defTabSz="914485" eaLnBrk="0" hangingPunct="0">
              <a:spcBef>
                <a:spcPct val="15000"/>
              </a:spcBef>
              <a:defRPr/>
            </a:pPr>
            <a:r>
              <a:rPr lang="en-US" sz="1400" dirty="0">
                <a:solidFill>
                  <a:schemeClr val="tx2"/>
                </a:solidFill>
              </a:rPr>
              <a:t>$1,173</a:t>
            </a:r>
            <a:endParaRPr lang="en-US" sz="1600" dirty="0"/>
          </a:p>
        </p:txBody>
      </p:sp>
      <p:sp>
        <p:nvSpPr>
          <p:cNvPr id="146435" name="Rectangle 3"/>
          <p:cNvSpPr>
            <a:spLocks noChangeArrowheads="1"/>
          </p:cNvSpPr>
          <p:nvPr/>
        </p:nvSpPr>
        <p:spPr bwMode="auto">
          <a:xfrm>
            <a:off x="1143000" y="2571751"/>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Cost of</a:t>
            </a:r>
            <a:br>
              <a:rPr lang="en-US" sz="1400" dirty="0"/>
            </a:br>
            <a:r>
              <a:rPr lang="en-US" sz="1400" dirty="0"/>
              <a:t>goods sold</a:t>
            </a:r>
          </a:p>
          <a:p>
            <a:pPr defTabSz="914485" eaLnBrk="0" hangingPunct="0">
              <a:spcBef>
                <a:spcPct val="5000"/>
              </a:spcBef>
              <a:defRPr/>
            </a:pPr>
            <a:r>
              <a:rPr lang="en-US" sz="1400" dirty="0">
                <a:solidFill>
                  <a:srgbClr val="990099"/>
                </a:solidFill>
              </a:rPr>
              <a:t>$108,725</a:t>
            </a:r>
          </a:p>
          <a:p>
            <a:pPr defTabSz="914485" eaLnBrk="0" hangingPunct="0">
              <a:spcBef>
                <a:spcPct val="5000"/>
              </a:spcBef>
              <a:defRPr/>
            </a:pPr>
            <a:r>
              <a:rPr lang="en-US" sz="1400" dirty="0">
                <a:solidFill>
                  <a:schemeClr val="tx2"/>
                </a:solidFill>
              </a:rPr>
              <a:t>$515</a:t>
            </a:r>
            <a:endParaRPr lang="en-US" sz="1600" dirty="0"/>
          </a:p>
        </p:txBody>
      </p:sp>
      <p:sp>
        <p:nvSpPr>
          <p:cNvPr id="146436" name="Rectangle 4"/>
          <p:cNvSpPr>
            <a:spLocks noChangeArrowheads="1"/>
          </p:cNvSpPr>
          <p:nvPr/>
        </p:nvSpPr>
        <p:spPr bwMode="auto">
          <a:xfrm>
            <a:off x="1143000" y="3662661"/>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Operating</a:t>
            </a:r>
          </a:p>
          <a:p>
            <a:pPr defTabSz="914485" eaLnBrk="0" hangingPunct="0">
              <a:spcBef>
                <a:spcPct val="5000"/>
              </a:spcBef>
              <a:defRPr/>
            </a:pPr>
            <a:r>
              <a:rPr lang="en-US" sz="1400" dirty="0"/>
              <a:t>expenses</a:t>
            </a:r>
          </a:p>
          <a:p>
            <a:pPr defTabSz="914485" eaLnBrk="0" hangingPunct="0">
              <a:spcBef>
                <a:spcPct val="5000"/>
              </a:spcBef>
              <a:defRPr/>
            </a:pPr>
            <a:r>
              <a:rPr lang="en-US" sz="1400" dirty="0">
                <a:solidFill>
                  <a:srgbClr val="990099"/>
                </a:solidFill>
              </a:rPr>
              <a:t>$22,363</a:t>
            </a:r>
          </a:p>
          <a:p>
            <a:pPr defTabSz="914485" eaLnBrk="0" hangingPunct="0">
              <a:spcBef>
                <a:spcPct val="5000"/>
              </a:spcBef>
              <a:defRPr/>
            </a:pPr>
            <a:r>
              <a:rPr lang="en-US" sz="1400" dirty="0">
                <a:solidFill>
                  <a:schemeClr val="tx2"/>
                </a:solidFill>
              </a:rPr>
              <a:t>$493</a:t>
            </a:r>
            <a:endParaRPr lang="en-US" sz="1600" dirty="0"/>
          </a:p>
        </p:txBody>
      </p:sp>
      <p:sp>
        <p:nvSpPr>
          <p:cNvPr id="146437" name="Rectangle 5"/>
          <p:cNvSpPr>
            <a:spLocks noChangeArrowheads="1"/>
          </p:cNvSpPr>
          <p:nvPr/>
        </p:nvSpPr>
        <p:spPr bwMode="auto">
          <a:xfrm>
            <a:off x="1143000" y="4827985"/>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Interest</a:t>
            </a:r>
            <a:br>
              <a:rPr lang="en-US" sz="1400" dirty="0"/>
            </a:br>
            <a:r>
              <a:rPr lang="en-US" sz="1400" dirty="0"/>
              <a:t>expenses</a:t>
            </a:r>
          </a:p>
          <a:p>
            <a:pPr defTabSz="914485" eaLnBrk="0" hangingPunct="0">
              <a:spcBef>
                <a:spcPct val="5000"/>
              </a:spcBef>
              <a:defRPr/>
            </a:pPr>
            <a:r>
              <a:rPr lang="en-US" sz="1400" dirty="0">
                <a:solidFill>
                  <a:srgbClr val="990099"/>
                </a:solidFill>
              </a:rPr>
              <a:t>$950</a:t>
            </a:r>
          </a:p>
          <a:p>
            <a:pPr defTabSz="914485" eaLnBrk="0" hangingPunct="0">
              <a:spcBef>
                <a:spcPct val="5000"/>
              </a:spcBef>
              <a:defRPr/>
            </a:pPr>
            <a:r>
              <a:rPr lang="en-US" sz="1400" dirty="0">
                <a:solidFill>
                  <a:schemeClr val="tx2"/>
                </a:solidFill>
              </a:rPr>
              <a:t>$9</a:t>
            </a:r>
            <a:endParaRPr lang="en-US" sz="1400" dirty="0"/>
          </a:p>
        </p:txBody>
      </p:sp>
      <p:sp>
        <p:nvSpPr>
          <p:cNvPr id="146438" name="Rectangle 6"/>
          <p:cNvSpPr>
            <a:spLocks noChangeArrowheads="1"/>
          </p:cNvSpPr>
          <p:nvPr/>
        </p:nvSpPr>
        <p:spPr bwMode="auto">
          <a:xfrm>
            <a:off x="2667000" y="1980904"/>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Gross</a:t>
            </a:r>
          </a:p>
          <a:p>
            <a:pPr defTabSz="914485" eaLnBrk="0" hangingPunct="0">
              <a:spcBef>
                <a:spcPct val="5000"/>
              </a:spcBef>
              <a:defRPr/>
            </a:pPr>
            <a:r>
              <a:rPr lang="en-US" sz="1400" dirty="0"/>
              <a:t>margin</a:t>
            </a:r>
          </a:p>
          <a:p>
            <a:pPr defTabSz="914485" eaLnBrk="0" hangingPunct="0">
              <a:spcBef>
                <a:spcPct val="5000"/>
              </a:spcBef>
              <a:defRPr/>
            </a:pPr>
            <a:r>
              <a:rPr lang="en-US" sz="1400" dirty="0">
                <a:solidFill>
                  <a:srgbClr val="990099"/>
                </a:solidFill>
              </a:rPr>
              <a:t>$</a:t>
            </a:r>
            <a:r>
              <a:rPr lang="en-US" sz="1400" dirty="0" smtClean="0">
                <a:solidFill>
                  <a:srgbClr val="990099"/>
                </a:solidFill>
              </a:rPr>
              <a:t>30,493 </a:t>
            </a:r>
            <a:r>
              <a:rPr lang="en-US" sz="1000" dirty="0" smtClean="0">
                <a:solidFill>
                  <a:srgbClr val="990099"/>
                </a:solidFill>
              </a:rPr>
              <a:t>(21.9%)</a:t>
            </a:r>
            <a:endParaRPr lang="en-US" sz="1000" dirty="0">
              <a:solidFill>
                <a:srgbClr val="990099"/>
              </a:solidFill>
            </a:endParaRPr>
          </a:p>
          <a:p>
            <a:pPr defTabSz="914485" eaLnBrk="0" hangingPunct="0">
              <a:spcBef>
                <a:spcPct val="5000"/>
              </a:spcBef>
              <a:defRPr/>
            </a:pPr>
            <a:r>
              <a:rPr lang="en-US" sz="1400" dirty="0">
                <a:solidFill>
                  <a:schemeClr val="tx2"/>
                </a:solidFill>
              </a:rPr>
              <a:t>$</a:t>
            </a:r>
            <a:r>
              <a:rPr lang="en-US" sz="1400" dirty="0" smtClean="0">
                <a:solidFill>
                  <a:schemeClr val="tx2"/>
                </a:solidFill>
              </a:rPr>
              <a:t>658 </a:t>
            </a:r>
            <a:r>
              <a:rPr lang="en-US" sz="1000" dirty="0" smtClean="0">
                <a:solidFill>
                  <a:schemeClr val="tx2"/>
                </a:solidFill>
              </a:rPr>
              <a:t>(56.1%)</a:t>
            </a:r>
            <a:endParaRPr lang="en-US" sz="1000" dirty="0"/>
          </a:p>
        </p:txBody>
      </p:sp>
      <p:sp>
        <p:nvSpPr>
          <p:cNvPr id="146439" name="Rectangle 7"/>
          <p:cNvSpPr>
            <a:spLocks noChangeArrowheads="1"/>
          </p:cNvSpPr>
          <p:nvPr/>
        </p:nvSpPr>
        <p:spPr bwMode="auto">
          <a:xfrm>
            <a:off x="2667000" y="4191001"/>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Total</a:t>
            </a:r>
            <a:br>
              <a:rPr lang="en-US" sz="1400" dirty="0"/>
            </a:br>
            <a:r>
              <a:rPr lang="en-US" sz="1400" dirty="0"/>
              <a:t>expenses</a:t>
            </a:r>
          </a:p>
          <a:p>
            <a:pPr defTabSz="914485" eaLnBrk="0" hangingPunct="0">
              <a:spcBef>
                <a:spcPct val="5000"/>
              </a:spcBef>
              <a:defRPr/>
            </a:pPr>
            <a:r>
              <a:rPr lang="en-US" sz="1400" dirty="0">
                <a:solidFill>
                  <a:srgbClr val="990099"/>
                </a:solidFill>
              </a:rPr>
              <a:t>$23,313</a:t>
            </a:r>
          </a:p>
          <a:p>
            <a:pPr defTabSz="914485" eaLnBrk="0" hangingPunct="0">
              <a:spcBef>
                <a:spcPct val="5000"/>
              </a:spcBef>
              <a:defRPr/>
            </a:pPr>
            <a:r>
              <a:rPr lang="en-US" sz="1400" dirty="0">
                <a:solidFill>
                  <a:schemeClr val="tx2"/>
                </a:solidFill>
              </a:rPr>
              <a:t>$502</a:t>
            </a:r>
            <a:endParaRPr lang="en-US" sz="1400" dirty="0"/>
          </a:p>
        </p:txBody>
      </p:sp>
      <p:sp>
        <p:nvSpPr>
          <p:cNvPr id="146440" name="Rectangle 8"/>
          <p:cNvSpPr>
            <a:spLocks noChangeArrowheads="1"/>
          </p:cNvSpPr>
          <p:nvPr/>
        </p:nvSpPr>
        <p:spPr bwMode="auto">
          <a:xfrm>
            <a:off x="4191000" y="3048001"/>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Net profit</a:t>
            </a:r>
          </a:p>
          <a:p>
            <a:pPr defTabSz="914485" eaLnBrk="0" hangingPunct="0">
              <a:spcBef>
                <a:spcPct val="5000"/>
              </a:spcBef>
              <a:defRPr/>
            </a:pPr>
            <a:r>
              <a:rPr lang="en-US" sz="1400" dirty="0"/>
              <a:t>before tax</a:t>
            </a:r>
          </a:p>
          <a:p>
            <a:pPr defTabSz="914485" eaLnBrk="0" hangingPunct="0">
              <a:spcBef>
                <a:spcPct val="5000"/>
              </a:spcBef>
              <a:defRPr/>
            </a:pPr>
            <a:r>
              <a:rPr lang="en-US" sz="1400" dirty="0">
                <a:solidFill>
                  <a:srgbClr val="990099"/>
                </a:solidFill>
              </a:rPr>
              <a:t>$7,170</a:t>
            </a:r>
          </a:p>
          <a:p>
            <a:pPr defTabSz="914485" eaLnBrk="0" hangingPunct="0">
              <a:spcBef>
                <a:spcPct val="5000"/>
              </a:spcBef>
              <a:defRPr/>
            </a:pPr>
            <a:r>
              <a:rPr lang="en-US" sz="1400" dirty="0">
                <a:solidFill>
                  <a:schemeClr val="tx2"/>
                </a:solidFill>
              </a:rPr>
              <a:t>$156</a:t>
            </a:r>
            <a:endParaRPr lang="en-US" sz="1600" dirty="0"/>
          </a:p>
        </p:txBody>
      </p:sp>
      <p:sp>
        <p:nvSpPr>
          <p:cNvPr id="146441" name="Rectangle 9"/>
          <p:cNvSpPr>
            <a:spLocks noChangeArrowheads="1"/>
          </p:cNvSpPr>
          <p:nvPr/>
        </p:nvSpPr>
        <p:spPr bwMode="auto">
          <a:xfrm>
            <a:off x="4191000" y="4191001"/>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Taxes</a:t>
            </a:r>
          </a:p>
          <a:p>
            <a:pPr defTabSz="914485" eaLnBrk="0" hangingPunct="0">
              <a:spcBef>
                <a:spcPct val="5000"/>
              </a:spcBef>
              <a:defRPr/>
            </a:pPr>
            <a:r>
              <a:rPr lang="en-US" sz="1400" dirty="0">
                <a:solidFill>
                  <a:srgbClr val="990099"/>
                </a:solidFill>
              </a:rPr>
              <a:t>$2,740</a:t>
            </a:r>
          </a:p>
          <a:p>
            <a:pPr defTabSz="914485" eaLnBrk="0" hangingPunct="0">
              <a:spcBef>
                <a:spcPct val="5000"/>
              </a:spcBef>
              <a:defRPr/>
            </a:pPr>
            <a:r>
              <a:rPr lang="en-US" sz="1400" dirty="0">
                <a:solidFill>
                  <a:schemeClr val="tx2"/>
                </a:solidFill>
              </a:rPr>
              <a:t>$66</a:t>
            </a:r>
            <a:endParaRPr lang="en-US" sz="1600" dirty="0"/>
          </a:p>
        </p:txBody>
      </p:sp>
      <p:sp>
        <p:nvSpPr>
          <p:cNvPr id="146442" name="Rectangle 10"/>
          <p:cNvSpPr>
            <a:spLocks noChangeArrowheads="1"/>
          </p:cNvSpPr>
          <p:nvPr/>
        </p:nvSpPr>
        <p:spPr bwMode="auto">
          <a:xfrm>
            <a:off x="5715000" y="3555505"/>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Net profit</a:t>
            </a:r>
          </a:p>
          <a:p>
            <a:pPr defTabSz="914485" eaLnBrk="0" hangingPunct="0">
              <a:spcBef>
                <a:spcPct val="5000"/>
              </a:spcBef>
              <a:defRPr/>
            </a:pPr>
            <a:r>
              <a:rPr lang="en-US" sz="1400" dirty="0"/>
              <a:t>after taxes</a:t>
            </a:r>
          </a:p>
          <a:p>
            <a:pPr defTabSz="914485" eaLnBrk="0" hangingPunct="0">
              <a:spcBef>
                <a:spcPct val="5000"/>
              </a:spcBef>
              <a:defRPr/>
            </a:pPr>
            <a:r>
              <a:rPr lang="en-US" sz="1400" dirty="0">
                <a:solidFill>
                  <a:srgbClr val="990099"/>
                </a:solidFill>
              </a:rPr>
              <a:t>$4,430</a:t>
            </a:r>
          </a:p>
          <a:p>
            <a:pPr defTabSz="914485" eaLnBrk="0" hangingPunct="0">
              <a:spcBef>
                <a:spcPct val="5000"/>
              </a:spcBef>
              <a:defRPr/>
            </a:pPr>
            <a:r>
              <a:rPr lang="en-US" sz="1400" dirty="0">
                <a:solidFill>
                  <a:schemeClr val="tx2"/>
                </a:solidFill>
              </a:rPr>
              <a:t>$90</a:t>
            </a:r>
            <a:endParaRPr lang="en-US" sz="1600" dirty="0"/>
          </a:p>
        </p:txBody>
      </p:sp>
      <p:sp>
        <p:nvSpPr>
          <p:cNvPr id="146443" name="Rectangle 11"/>
          <p:cNvSpPr>
            <a:spLocks noChangeArrowheads="1"/>
          </p:cNvSpPr>
          <p:nvPr/>
        </p:nvSpPr>
        <p:spPr bwMode="auto">
          <a:xfrm>
            <a:off x="5715000" y="4752083"/>
            <a:ext cx="1130905" cy="900410"/>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Net sales</a:t>
            </a:r>
          </a:p>
          <a:p>
            <a:pPr defTabSz="914485" eaLnBrk="0" hangingPunct="0">
              <a:spcBef>
                <a:spcPct val="5000"/>
              </a:spcBef>
              <a:defRPr/>
            </a:pPr>
            <a:r>
              <a:rPr lang="en-US" sz="1400" dirty="0">
                <a:solidFill>
                  <a:srgbClr val="990099"/>
                </a:solidFill>
              </a:rPr>
              <a:t>$139,208</a:t>
            </a:r>
          </a:p>
          <a:p>
            <a:pPr defTabSz="914485" eaLnBrk="0" hangingPunct="0">
              <a:spcBef>
                <a:spcPct val="5000"/>
              </a:spcBef>
              <a:defRPr/>
            </a:pPr>
            <a:r>
              <a:rPr lang="en-US" sz="1400" dirty="0">
                <a:solidFill>
                  <a:schemeClr val="tx2"/>
                </a:solidFill>
              </a:rPr>
              <a:t>$1,173</a:t>
            </a:r>
            <a:endParaRPr lang="en-US" sz="1600" dirty="0"/>
          </a:p>
        </p:txBody>
      </p:sp>
      <p:sp>
        <p:nvSpPr>
          <p:cNvPr id="146444" name="Rectangle 12"/>
          <p:cNvSpPr>
            <a:spLocks noChangeArrowheads="1"/>
          </p:cNvSpPr>
          <p:nvPr/>
        </p:nvSpPr>
        <p:spPr bwMode="auto">
          <a:xfrm>
            <a:off x="7239000" y="4115099"/>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spcBef>
                <a:spcPct val="5000"/>
              </a:spcBef>
              <a:defRPr/>
            </a:pPr>
            <a:r>
              <a:rPr lang="en-US" sz="1400" dirty="0"/>
              <a:t>Net profit</a:t>
            </a:r>
            <a:br>
              <a:rPr lang="en-US" sz="1400" dirty="0"/>
            </a:br>
            <a:r>
              <a:rPr lang="en-US" sz="1400" dirty="0"/>
              <a:t>margin</a:t>
            </a:r>
          </a:p>
          <a:p>
            <a:pPr defTabSz="914485" eaLnBrk="0" hangingPunct="0">
              <a:spcBef>
                <a:spcPct val="5000"/>
              </a:spcBef>
              <a:defRPr/>
            </a:pPr>
            <a:r>
              <a:rPr lang="en-US" sz="1400" dirty="0"/>
              <a:t>   </a:t>
            </a:r>
            <a:r>
              <a:rPr lang="en-US" sz="1400" dirty="0">
                <a:solidFill>
                  <a:srgbClr val="990099"/>
                </a:solidFill>
              </a:rPr>
              <a:t>3.18%</a:t>
            </a:r>
          </a:p>
          <a:p>
            <a:pPr defTabSz="914485" eaLnBrk="0" hangingPunct="0">
              <a:spcBef>
                <a:spcPct val="5000"/>
              </a:spcBef>
              <a:defRPr/>
            </a:pPr>
            <a:r>
              <a:rPr lang="en-US" sz="1400" dirty="0">
                <a:solidFill>
                  <a:schemeClr val="tx2"/>
                </a:solidFill>
              </a:rPr>
              <a:t>   7.68%</a:t>
            </a:r>
            <a:endParaRPr lang="en-US" sz="1600" dirty="0"/>
          </a:p>
        </p:txBody>
      </p:sp>
      <p:sp>
        <p:nvSpPr>
          <p:cNvPr id="15373" name="Freeform 13"/>
          <p:cNvSpPr>
            <a:spLocks/>
          </p:cNvSpPr>
          <p:nvPr/>
        </p:nvSpPr>
        <p:spPr bwMode="auto">
          <a:xfrm>
            <a:off x="2279953" y="1899047"/>
            <a:ext cx="154214" cy="1068586"/>
          </a:xfrm>
          <a:custGeom>
            <a:avLst/>
            <a:gdLst>
              <a:gd name="T0" fmla="*/ 0 w 97"/>
              <a:gd name="T1" fmla="*/ 0 h 673"/>
              <a:gd name="T2" fmla="*/ 96 w 97"/>
              <a:gd name="T3" fmla="*/ 0 h 673"/>
              <a:gd name="T4" fmla="*/ 96 w 97"/>
              <a:gd name="T5" fmla="*/ 672 h 673"/>
              <a:gd name="T6" fmla="*/ 0 w 97"/>
              <a:gd name="T7" fmla="*/ 672 h 673"/>
              <a:gd name="T8" fmla="*/ 0 60000 65536"/>
              <a:gd name="T9" fmla="*/ 0 60000 65536"/>
              <a:gd name="T10" fmla="*/ 0 60000 65536"/>
              <a:gd name="T11" fmla="*/ 0 60000 65536"/>
              <a:gd name="T12" fmla="*/ 0 w 97"/>
              <a:gd name="T13" fmla="*/ 0 h 673"/>
              <a:gd name="T14" fmla="*/ 97 w 97"/>
              <a:gd name="T15" fmla="*/ 673 h 673"/>
            </a:gdLst>
            <a:ahLst/>
            <a:cxnLst>
              <a:cxn ang="T8">
                <a:pos x="T0" y="T1"/>
              </a:cxn>
              <a:cxn ang="T9">
                <a:pos x="T2" y="T3"/>
              </a:cxn>
              <a:cxn ang="T10">
                <a:pos x="T4" y="T5"/>
              </a:cxn>
              <a:cxn ang="T11">
                <a:pos x="T6" y="T7"/>
              </a:cxn>
            </a:cxnLst>
            <a:rect l="T12" t="T13" r="T14" b="T15"/>
            <a:pathLst>
              <a:path w="97" h="673">
                <a:moveTo>
                  <a:pt x="0" y="0"/>
                </a:moveTo>
                <a:lnTo>
                  <a:pt x="96" y="0"/>
                </a:lnTo>
                <a:lnTo>
                  <a:pt x="96" y="672"/>
                </a:lnTo>
                <a:lnTo>
                  <a:pt x="0" y="672"/>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5374" name="Freeform 14"/>
          <p:cNvSpPr>
            <a:spLocks/>
          </p:cNvSpPr>
          <p:nvPr/>
        </p:nvSpPr>
        <p:spPr bwMode="auto">
          <a:xfrm>
            <a:off x="2279953" y="4185047"/>
            <a:ext cx="154214" cy="1068586"/>
          </a:xfrm>
          <a:custGeom>
            <a:avLst/>
            <a:gdLst>
              <a:gd name="T0" fmla="*/ 0 w 97"/>
              <a:gd name="T1" fmla="*/ 0 h 673"/>
              <a:gd name="T2" fmla="*/ 96 w 97"/>
              <a:gd name="T3" fmla="*/ 0 h 673"/>
              <a:gd name="T4" fmla="*/ 96 w 97"/>
              <a:gd name="T5" fmla="*/ 672 h 673"/>
              <a:gd name="T6" fmla="*/ 0 w 97"/>
              <a:gd name="T7" fmla="*/ 672 h 673"/>
              <a:gd name="T8" fmla="*/ 0 60000 65536"/>
              <a:gd name="T9" fmla="*/ 0 60000 65536"/>
              <a:gd name="T10" fmla="*/ 0 60000 65536"/>
              <a:gd name="T11" fmla="*/ 0 60000 65536"/>
              <a:gd name="T12" fmla="*/ 0 w 97"/>
              <a:gd name="T13" fmla="*/ 0 h 673"/>
              <a:gd name="T14" fmla="*/ 97 w 97"/>
              <a:gd name="T15" fmla="*/ 673 h 673"/>
            </a:gdLst>
            <a:ahLst/>
            <a:cxnLst>
              <a:cxn ang="T8">
                <a:pos x="T0" y="T1"/>
              </a:cxn>
              <a:cxn ang="T9">
                <a:pos x="T2" y="T3"/>
              </a:cxn>
              <a:cxn ang="T10">
                <a:pos x="T4" y="T5"/>
              </a:cxn>
              <a:cxn ang="T11">
                <a:pos x="T6" y="T7"/>
              </a:cxn>
            </a:cxnLst>
            <a:rect l="T12" t="T13" r="T14" b="T15"/>
            <a:pathLst>
              <a:path w="97" h="673">
                <a:moveTo>
                  <a:pt x="0" y="0"/>
                </a:moveTo>
                <a:lnTo>
                  <a:pt x="96" y="0"/>
                </a:lnTo>
                <a:lnTo>
                  <a:pt x="96" y="672"/>
                </a:lnTo>
                <a:lnTo>
                  <a:pt x="0" y="672"/>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5375" name="Freeform 15"/>
          <p:cNvSpPr>
            <a:spLocks/>
          </p:cNvSpPr>
          <p:nvPr/>
        </p:nvSpPr>
        <p:spPr bwMode="auto">
          <a:xfrm>
            <a:off x="5327953" y="3498950"/>
            <a:ext cx="154214" cy="1144488"/>
          </a:xfrm>
          <a:custGeom>
            <a:avLst/>
            <a:gdLst>
              <a:gd name="T0" fmla="*/ 0 w 97"/>
              <a:gd name="T1" fmla="*/ 0 h 721"/>
              <a:gd name="T2" fmla="*/ 96 w 97"/>
              <a:gd name="T3" fmla="*/ 0 h 721"/>
              <a:gd name="T4" fmla="*/ 96 w 97"/>
              <a:gd name="T5" fmla="*/ 720 h 721"/>
              <a:gd name="T6" fmla="*/ 0 w 97"/>
              <a:gd name="T7" fmla="*/ 720 h 721"/>
              <a:gd name="T8" fmla="*/ 0 60000 65536"/>
              <a:gd name="T9" fmla="*/ 0 60000 65536"/>
              <a:gd name="T10" fmla="*/ 0 60000 65536"/>
              <a:gd name="T11" fmla="*/ 0 60000 65536"/>
              <a:gd name="T12" fmla="*/ 0 w 97"/>
              <a:gd name="T13" fmla="*/ 0 h 721"/>
              <a:gd name="T14" fmla="*/ 97 w 97"/>
              <a:gd name="T15" fmla="*/ 721 h 721"/>
            </a:gdLst>
            <a:ahLst/>
            <a:cxnLst>
              <a:cxn ang="T8">
                <a:pos x="T0" y="T1"/>
              </a:cxn>
              <a:cxn ang="T9">
                <a:pos x="T2" y="T3"/>
              </a:cxn>
              <a:cxn ang="T10">
                <a:pos x="T4" y="T5"/>
              </a:cxn>
              <a:cxn ang="T11">
                <a:pos x="T6" y="T7"/>
              </a:cxn>
            </a:cxnLst>
            <a:rect l="T12" t="T13" r="T14" b="T15"/>
            <a:pathLst>
              <a:path w="97" h="721">
                <a:moveTo>
                  <a:pt x="0" y="0"/>
                </a:moveTo>
                <a:lnTo>
                  <a:pt x="96" y="0"/>
                </a:lnTo>
                <a:lnTo>
                  <a:pt x="96" y="720"/>
                </a:lnTo>
                <a:lnTo>
                  <a:pt x="0" y="72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5376" name="Freeform 16"/>
          <p:cNvSpPr>
            <a:spLocks/>
          </p:cNvSpPr>
          <p:nvPr/>
        </p:nvSpPr>
        <p:spPr bwMode="auto">
          <a:xfrm>
            <a:off x="6851953" y="4031755"/>
            <a:ext cx="154214" cy="1144488"/>
          </a:xfrm>
          <a:custGeom>
            <a:avLst/>
            <a:gdLst>
              <a:gd name="T0" fmla="*/ 0 w 97"/>
              <a:gd name="T1" fmla="*/ 0 h 721"/>
              <a:gd name="T2" fmla="*/ 96 w 97"/>
              <a:gd name="T3" fmla="*/ 0 h 721"/>
              <a:gd name="T4" fmla="*/ 96 w 97"/>
              <a:gd name="T5" fmla="*/ 720 h 721"/>
              <a:gd name="T6" fmla="*/ 0 w 97"/>
              <a:gd name="T7" fmla="*/ 720 h 721"/>
              <a:gd name="T8" fmla="*/ 0 60000 65536"/>
              <a:gd name="T9" fmla="*/ 0 60000 65536"/>
              <a:gd name="T10" fmla="*/ 0 60000 65536"/>
              <a:gd name="T11" fmla="*/ 0 60000 65536"/>
              <a:gd name="T12" fmla="*/ 0 w 97"/>
              <a:gd name="T13" fmla="*/ 0 h 721"/>
              <a:gd name="T14" fmla="*/ 97 w 97"/>
              <a:gd name="T15" fmla="*/ 721 h 721"/>
            </a:gdLst>
            <a:ahLst/>
            <a:cxnLst>
              <a:cxn ang="T8">
                <a:pos x="T0" y="T1"/>
              </a:cxn>
              <a:cxn ang="T9">
                <a:pos x="T2" y="T3"/>
              </a:cxn>
              <a:cxn ang="T10">
                <a:pos x="T4" y="T5"/>
              </a:cxn>
              <a:cxn ang="T11">
                <a:pos x="T6" y="T7"/>
              </a:cxn>
            </a:cxnLst>
            <a:rect l="T12" t="T13" r="T14" b="T15"/>
            <a:pathLst>
              <a:path w="97" h="721">
                <a:moveTo>
                  <a:pt x="0" y="0"/>
                </a:moveTo>
                <a:lnTo>
                  <a:pt x="96" y="0"/>
                </a:lnTo>
                <a:lnTo>
                  <a:pt x="96" y="720"/>
                </a:lnTo>
                <a:lnTo>
                  <a:pt x="0" y="72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5377" name="Line 17"/>
          <p:cNvSpPr>
            <a:spLocks noChangeShapeType="1"/>
          </p:cNvSpPr>
          <p:nvPr/>
        </p:nvSpPr>
        <p:spPr bwMode="auto">
          <a:xfrm>
            <a:off x="2438703" y="2431852"/>
            <a:ext cx="216202"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378" name="Line 18"/>
          <p:cNvSpPr>
            <a:spLocks noChangeShapeType="1"/>
          </p:cNvSpPr>
          <p:nvPr/>
        </p:nvSpPr>
        <p:spPr bwMode="auto">
          <a:xfrm>
            <a:off x="2438703" y="4717852"/>
            <a:ext cx="216202"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379" name="Freeform 19"/>
          <p:cNvSpPr>
            <a:spLocks/>
          </p:cNvSpPr>
          <p:nvPr/>
        </p:nvSpPr>
        <p:spPr bwMode="auto">
          <a:xfrm>
            <a:off x="3803953" y="2431851"/>
            <a:ext cx="154214" cy="2287489"/>
          </a:xfrm>
          <a:custGeom>
            <a:avLst/>
            <a:gdLst>
              <a:gd name="T0" fmla="*/ 0 w 97"/>
              <a:gd name="T1" fmla="*/ 0 h 1441"/>
              <a:gd name="T2" fmla="*/ 96 w 97"/>
              <a:gd name="T3" fmla="*/ 0 h 1441"/>
              <a:gd name="T4" fmla="*/ 96 w 97"/>
              <a:gd name="T5" fmla="*/ 1440 h 1441"/>
              <a:gd name="T6" fmla="*/ 0 w 97"/>
              <a:gd name="T7" fmla="*/ 1440 h 1441"/>
              <a:gd name="T8" fmla="*/ 0 60000 65536"/>
              <a:gd name="T9" fmla="*/ 0 60000 65536"/>
              <a:gd name="T10" fmla="*/ 0 60000 65536"/>
              <a:gd name="T11" fmla="*/ 0 60000 65536"/>
              <a:gd name="T12" fmla="*/ 0 w 97"/>
              <a:gd name="T13" fmla="*/ 0 h 1441"/>
              <a:gd name="T14" fmla="*/ 97 w 97"/>
              <a:gd name="T15" fmla="*/ 1441 h 1441"/>
            </a:gdLst>
            <a:ahLst/>
            <a:cxnLst>
              <a:cxn ang="T8">
                <a:pos x="T0" y="T1"/>
              </a:cxn>
              <a:cxn ang="T9">
                <a:pos x="T2" y="T3"/>
              </a:cxn>
              <a:cxn ang="T10">
                <a:pos x="T4" y="T5"/>
              </a:cxn>
              <a:cxn ang="T11">
                <a:pos x="T6" y="T7"/>
              </a:cxn>
            </a:cxnLst>
            <a:rect l="T12" t="T13" r="T14" b="T15"/>
            <a:pathLst>
              <a:path w="97" h="1441">
                <a:moveTo>
                  <a:pt x="0" y="0"/>
                </a:moveTo>
                <a:lnTo>
                  <a:pt x="96" y="0"/>
                </a:lnTo>
                <a:lnTo>
                  <a:pt x="96" y="1440"/>
                </a:lnTo>
                <a:lnTo>
                  <a:pt x="0" y="144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5380" name="Line 20"/>
          <p:cNvSpPr>
            <a:spLocks noChangeShapeType="1"/>
          </p:cNvSpPr>
          <p:nvPr/>
        </p:nvSpPr>
        <p:spPr bwMode="auto">
          <a:xfrm>
            <a:off x="3962703" y="3498950"/>
            <a:ext cx="216202"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381" name="Line 21"/>
          <p:cNvSpPr>
            <a:spLocks noChangeShapeType="1"/>
          </p:cNvSpPr>
          <p:nvPr/>
        </p:nvSpPr>
        <p:spPr bwMode="auto">
          <a:xfrm>
            <a:off x="5486703" y="4057055"/>
            <a:ext cx="216202"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382" name="Line 22"/>
          <p:cNvSpPr>
            <a:spLocks noChangeShapeType="1"/>
          </p:cNvSpPr>
          <p:nvPr/>
        </p:nvSpPr>
        <p:spPr bwMode="auto">
          <a:xfrm>
            <a:off x="7010703" y="4616648"/>
            <a:ext cx="216202"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5383" name="Rectangle 23"/>
          <p:cNvSpPr>
            <a:spLocks noChangeArrowheads="1"/>
          </p:cNvSpPr>
          <p:nvPr/>
        </p:nvSpPr>
        <p:spPr bwMode="auto">
          <a:xfrm>
            <a:off x="4643061" y="3780235"/>
            <a:ext cx="225273" cy="582203"/>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sz="3200" dirty="0"/>
              <a:t>-</a:t>
            </a:r>
          </a:p>
        </p:txBody>
      </p:sp>
      <p:sp>
        <p:nvSpPr>
          <p:cNvPr id="15384" name="Rectangle 24"/>
          <p:cNvSpPr>
            <a:spLocks noChangeArrowheads="1"/>
          </p:cNvSpPr>
          <p:nvPr/>
        </p:nvSpPr>
        <p:spPr bwMode="auto">
          <a:xfrm>
            <a:off x="3119061" y="3359051"/>
            <a:ext cx="225273" cy="516433"/>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sz="2800" dirty="0"/>
              <a:t>-</a:t>
            </a:r>
          </a:p>
        </p:txBody>
      </p:sp>
      <p:sp>
        <p:nvSpPr>
          <p:cNvPr id="15385" name="Rectangle 25"/>
          <p:cNvSpPr>
            <a:spLocks noChangeArrowheads="1"/>
          </p:cNvSpPr>
          <p:nvPr/>
        </p:nvSpPr>
        <p:spPr bwMode="auto">
          <a:xfrm>
            <a:off x="1620762" y="2211586"/>
            <a:ext cx="225274" cy="516434"/>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sz="2800" dirty="0"/>
              <a:t>-</a:t>
            </a:r>
          </a:p>
        </p:txBody>
      </p:sp>
      <p:sp>
        <p:nvSpPr>
          <p:cNvPr id="15386" name="Rectangle 26"/>
          <p:cNvSpPr>
            <a:spLocks noChangeArrowheads="1"/>
          </p:cNvSpPr>
          <p:nvPr/>
        </p:nvSpPr>
        <p:spPr bwMode="auto">
          <a:xfrm>
            <a:off x="1596572" y="4473774"/>
            <a:ext cx="225274" cy="516434"/>
          </a:xfrm>
          <a:prstGeom prst="rect">
            <a:avLst/>
          </a:prstGeom>
          <a:noFill/>
          <a:ln w="12700">
            <a:noFill/>
            <a:miter lim="800000"/>
            <a:headEnd/>
            <a:tailEnd/>
          </a:ln>
        </p:spPr>
        <p:txBody>
          <a:bodyPr lIns="90480" tIns="44446" rIns="90480" bIns="44446">
            <a:spAutoFit/>
          </a:bodyPr>
          <a:lstStyle/>
          <a:p>
            <a:pPr defTabSz="914485" eaLnBrk="0" hangingPunct="0">
              <a:spcBef>
                <a:spcPct val="50000"/>
              </a:spcBef>
            </a:pPr>
            <a:r>
              <a:rPr lang="en-US" sz="2800" dirty="0"/>
              <a:t>+</a:t>
            </a:r>
          </a:p>
        </p:txBody>
      </p:sp>
      <p:sp>
        <p:nvSpPr>
          <p:cNvPr id="15387" name="Rectangle 27"/>
          <p:cNvSpPr>
            <a:spLocks noChangeArrowheads="1"/>
          </p:cNvSpPr>
          <p:nvPr/>
        </p:nvSpPr>
        <p:spPr bwMode="auto">
          <a:xfrm>
            <a:off x="4266595" y="2210098"/>
            <a:ext cx="3454703" cy="547578"/>
          </a:xfrm>
          <a:prstGeom prst="rect">
            <a:avLst/>
          </a:prstGeom>
          <a:noFill/>
          <a:ln w="12700">
            <a:noFill/>
            <a:miter lim="800000"/>
            <a:headEnd/>
            <a:tailEnd/>
          </a:ln>
        </p:spPr>
        <p:txBody>
          <a:bodyPr lIns="90480" tIns="44446" rIns="90480" bIns="44446">
            <a:spAutoFit/>
          </a:bodyPr>
          <a:lstStyle/>
          <a:p>
            <a:pPr defTabSz="914485" eaLnBrk="0" hangingPunct="0">
              <a:spcBef>
                <a:spcPct val="5000"/>
              </a:spcBef>
            </a:pPr>
            <a:r>
              <a:rPr lang="en-US" sz="1400" dirty="0">
                <a:solidFill>
                  <a:srgbClr val="990099"/>
                </a:solidFill>
              </a:rPr>
              <a:t>Top Number       =  Wal-Mart</a:t>
            </a:r>
            <a:endParaRPr lang="en-US" dirty="0">
              <a:solidFill>
                <a:srgbClr val="990099"/>
              </a:solidFill>
            </a:endParaRPr>
          </a:p>
          <a:p>
            <a:pPr defTabSz="914485" eaLnBrk="0" hangingPunct="0">
              <a:spcBef>
                <a:spcPct val="5000"/>
              </a:spcBef>
            </a:pPr>
            <a:r>
              <a:rPr lang="en-US" sz="1400" dirty="0">
                <a:solidFill>
                  <a:schemeClr val="tx2"/>
                </a:solidFill>
              </a:rPr>
              <a:t>Bottom Number =  Tiffany</a:t>
            </a:r>
            <a:endParaRPr lang="en-US" dirty="0"/>
          </a:p>
        </p:txBody>
      </p:sp>
      <p:sp>
        <p:nvSpPr>
          <p:cNvPr id="15388" name="Rectangle 28"/>
          <p:cNvSpPr>
            <a:spLocks noGrp="1" noChangeArrowheads="1"/>
          </p:cNvSpPr>
          <p:nvPr>
            <p:ph type="title" idx="4294967295"/>
          </p:nvPr>
        </p:nvSpPr>
        <p:spPr>
          <a:xfrm>
            <a:off x="1239838" y="41275"/>
            <a:ext cx="7904162" cy="746125"/>
          </a:xfrm>
        </p:spPr>
        <p:txBody>
          <a:bodyPr>
            <a:normAutofit fontScale="90000"/>
          </a:bodyPr>
          <a:lstStyle/>
          <a:p>
            <a:pPr defTabSz="914485"/>
            <a:r>
              <a:rPr lang="en-US" sz="2600" dirty="0"/>
              <a:t>Profit Margin Model: Wal-Mart </a:t>
            </a:r>
            <a:r>
              <a:rPr lang="en-US" sz="2600" dirty="0" smtClean="0"/>
              <a:t> </a:t>
            </a:r>
            <a:r>
              <a:rPr lang="en-US" sz="2600" dirty="0" err="1" smtClean="0"/>
              <a:t>vs</a:t>
            </a:r>
            <a:r>
              <a:rPr lang="en-US" sz="2600" dirty="0" smtClean="0"/>
              <a:t> </a:t>
            </a:r>
            <a:r>
              <a:rPr lang="en-US" sz="2600" dirty="0"/>
              <a:t>Tiffany</a:t>
            </a:r>
            <a:br>
              <a:rPr lang="en-US" sz="2600" dirty="0"/>
            </a:br>
            <a:r>
              <a:rPr lang="en-US" sz="1900" dirty="0"/>
              <a:t>(2000, in millions)</a:t>
            </a:r>
            <a:endParaRPr lang="en-US" dirty="0" smtClean="0"/>
          </a:p>
        </p:txBody>
      </p:sp>
      <p:sp>
        <p:nvSpPr>
          <p:cNvPr id="15389" name="Text Box 29"/>
          <p:cNvSpPr txBox="1">
            <a:spLocks noChangeArrowheads="1"/>
          </p:cNvSpPr>
          <p:nvPr/>
        </p:nvSpPr>
        <p:spPr bwMode="auto">
          <a:xfrm>
            <a:off x="6056691" y="4374059"/>
            <a:ext cx="515900" cy="546576"/>
          </a:xfrm>
          <a:prstGeom prst="rect">
            <a:avLst/>
          </a:prstGeom>
          <a:noFill/>
          <a:ln w="12700">
            <a:noFill/>
            <a:miter lim="800000"/>
            <a:headEnd/>
            <a:tailEnd/>
          </a:ln>
        </p:spPr>
        <p:txBody>
          <a:bodyPr wrap="none" lIns="85593" tIns="42045" rIns="85593" bIns="42045">
            <a:spAutoFit/>
          </a:bodyPr>
          <a:lstStyle/>
          <a:p>
            <a:pPr eaLnBrk="0" hangingPunct="0">
              <a:spcBef>
                <a:spcPct val="0"/>
              </a:spcBef>
              <a:buClrTx/>
              <a:buSzTx/>
              <a:buFontTx/>
              <a:buNone/>
            </a:pPr>
            <a:r>
              <a:rPr lang="en-US" sz="3000" dirty="0">
                <a:sym typeface="Math-PS" pitchFamily="2" charset="2"/>
              </a:rPr>
              <a:t></a:t>
            </a:r>
            <a:endParaRPr lang="en-US" sz="3000"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Profit Margins</a:t>
            </a:r>
            <a:endParaRPr lang="en-US" dirty="0"/>
          </a:p>
        </p:txBody>
      </p:sp>
      <p:sp>
        <p:nvSpPr>
          <p:cNvPr id="3" name="Content Placeholder 2"/>
          <p:cNvSpPr>
            <a:spLocks noGrp="1"/>
          </p:cNvSpPr>
          <p:nvPr>
            <p:ph idx="1"/>
          </p:nvPr>
        </p:nvSpPr>
        <p:spPr/>
        <p:txBody>
          <a:bodyPr/>
          <a:lstStyle/>
          <a:p>
            <a:r>
              <a:rPr lang="en-US" dirty="0" smtClean="0"/>
              <a:t>Clearly, Tiffany has the larger profit margin (gross margins 56.1% </a:t>
            </a:r>
            <a:r>
              <a:rPr lang="en-US" dirty="0" err="1" smtClean="0"/>
              <a:t>vs</a:t>
            </a:r>
            <a:r>
              <a:rPr lang="en-US" dirty="0" smtClean="0"/>
              <a:t> 21.9%; net margins 7.68% </a:t>
            </a:r>
            <a:r>
              <a:rPr lang="en-US" dirty="0" err="1" smtClean="0"/>
              <a:t>vs</a:t>
            </a:r>
            <a:r>
              <a:rPr lang="en-US" dirty="0" smtClean="0"/>
              <a:t> 3.18%)%.</a:t>
            </a:r>
          </a:p>
          <a:p>
            <a:r>
              <a:rPr lang="en-US" dirty="0" smtClean="0"/>
              <a:t>The model in the previous slide also shows exactly where the profit margin come</a:t>
            </a:r>
            <a:r>
              <a:rPr lang="en-US" dirty="0"/>
              <a:t>s</a:t>
            </a:r>
            <a:r>
              <a:rPr lang="en-US" dirty="0" smtClean="0"/>
              <a:t> from.</a:t>
            </a:r>
          </a:p>
          <a:p>
            <a:r>
              <a:rPr lang="en-US" dirty="0" smtClean="0"/>
              <a:t>The focus in this approach is on the numerator of the profit margin ratio, viz. on Net Profit After Taxes (NPAT).  </a:t>
            </a:r>
          </a:p>
          <a:p>
            <a:r>
              <a:rPr lang="en-US" dirty="0" smtClean="0"/>
              <a:t>It behooves the savvy manager to look at the components of NPAT as a fraction of sales.  </a:t>
            </a:r>
          </a:p>
          <a:p>
            <a:r>
              <a:rPr lang="en-US" dirty="0" smtClean="0"/>
              <a:t>Is it possible to improve cost of goods sold and operating expenses as a fraction of sales – but without affecting sales?  </a:t>
            </a:r>
          </a:p>
          <a:p>
            <a:r>
              <a:rPr lang="en-US" dirty="0" smtClean="0"/>
              <a:t>How are these being used to improve sales?</a:t>
            </a:r>
            <a:endParaRPr lang="en-US" dirty="0"/>
          </a:p>
        </p:txBody>
      </p:sp>
    </p:spTree>
    <p:extLst>
      <p:ext uri="{BB962C8B-B14F-4D97-AF65-F5344CB8AC3E}">
        <p14:creationId xmlns:p14="http://schemas.microsoft.com/office/powerpoint/2010/main" val="2599002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86405" y="6247805"/>
            <a:ext cx="1905000" cy="458391"/>
          </a:xfrm>
          <a:prstGeom prst="rect">
            <a:avLst/>
          </a:prstGeom>
          <a:noFill/>
          <a:ln w="12700">
            <a:noFill/>
            <a:miter lim="800000"/>
            <a:headEnd/>
            <a:tailEnd/>
          </a:ln>
        </p:spPr>
        <p:txBody>
          <a:bodyPr wrap="none" lIns="86493" tIns="43247" rIns="86493" bIns="43247" anchor="ctr"/>
          <a:lstStyle/>
          <a:p>
            <a:endParaRPr lang="en-US"/>
          </a:p>
        </p:txBody>
      </p:sp>
      <p:sp>
        <p:nvSpPr>
          <p:cNvPr id="18435" name="Rectangle 3"/>
          <p:cNvSpPr>
            <a:spLocks noChangeArrowheads="1"/>
          </p:cNvSpPr>
          <p:nvPr/>
        </p:nvSpPr>
        <p:spPr bwMode="auto">
          <a:xfrm>
            <a:off x="3123595" y="6247805"/>
            <a:ext cx="2896810" cy="458391"/>
          </a:xfrm>
          <a:prstGeom prst="rect">
            <a:avLst/>
          </a:prstGeom>
          <a:noFill/>
          <a:ln w="12700">
            <a:noFill/>
            <a:miter lim="800000"/>
            <a:headEnd/>
            <a:tailEnd/>
          </a:ln>
        </p:spPr>
        <p:txBody>
          <a:bodyPr wrap="none" lIns="86493" tIns="43247" rIns="86493" bIns="43247" anchor="ctr"/>
          <a:lstStyle/>
          <a:p>
            <a:endParaRPr lang="en-US"/>
          </a:p>
        </p:txBody>
      </p:sp>
      <p:sp>
        <p:nvSpPr>
          <p:cNvPr id="149508" name="Rectangle 4"/>
          <p:cNvSpPr>
            <a:spLocks noChangeArrowheads="1"/>
          </p:cNvSpPr>
          <p:nvPr/>
        </p:nvSpPr>
        <p:spPr bwMode="auto">
          <a:xfrm>
            <a:off x="1524001" y="1227833"/>
            <a:ext cx="1345595" cy="900410"/>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Accounts</a:t>
            </a:r>
            <a:br>
              <a:rPr lang="en-US" sz="1400" dirty="0"/>
            </a:br>
            <a:r>
              <a:rPr lang="en-US" sz="1400" dirty="0"/>
              <a:t>receivable</a:t>
            </a:r>
          </a:p>
          <a:p>
            <a:pPr defTabSz="914485" eaLnBrk="0" hangingPunct="0">
              <a:lnSpc>
                <a:spcPct val="90000"/>
              </a:lnSpc>
              <a:spcBef>
                <a:spcPct val="15000"/>
              </a:spcBef>
              <a:defRPr/>
            </a:pPr>
            <a:r>
              <a:rPr lang="en-US" sz="1400" dirty="0">
                <a:solidFill>
                  <a:srgbClr val="990099"/>
                </a:solidFill>
              </a:rPr>
              <a:t>$1,118</a:t>
            </a:r>
          </a:p>
          <a:p>
            <a:pPr defTabSz="914485" eaLnBrk="0" hangingPunct="0">
              <a:lnSpc>
                <a:spcPct val="90000"/>
              </a:lnSpc>
              <a:spcBef>
                <a:spcPct val="15000"/>
              </a:spcBef>
              <a:defRPr/>
            </a:pPr>
            <a:r>
              <a:rPr lang="en-US" sz="1400" dirty="0">
                <a:solidFill>
                  <a:schemeClr val="tx2"/>
                </a:solidFill>
              </a:rPr>
              <a:t>$108</a:t>
            </a:r>
            <a:endParaRPr lang="en-US" sz="1400" dirty="0"/>
          </a:p>
        </p:txBody>
      </p:sp>
      <p:sp>
        <p:nvSpPr>
          <p:cNvPr id="149509" name="Rectangle 5"/>
          <p:cNvSpPr>
            <a:spLocks noChangeArrowheads="1"/>
          </p:cNvSpPr>
          <p:nvPr/>
        </p:nvSpPr>
        <p:spPr bwMode="auto">
          <a:xfrm>
            <a:off x="1524001" y="2370833"/>
            <a:ext cx="1345595" cy="900410"/>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Merchandise</a:t>
            </a:r>
            <a:br>
              <a:rPr lang="en-US" sz="1400" dirty="0"/>
            </a:br>
            <a:r>
              <a:rPr lang="en-US" sz="1400" dirty="0"/>
              <a:t>inventory</a:t>
            </a:r>
          </a:p>
          <a:p>
            <a:pPr defTabSz="914485" eaLnBrk="0" hangingPunct="0">
              <a:lnSpc>
                <a:spcPct val="90000"/>
              </a:lnSpc>
              <a:spcBef>
                <a:spcPct val="15000"/>
              </a:spcBef>
              <a:defRPr/>
            </a:pPr>
            <a:r>
              <a:rPr lang="en-US" sz="1400" dirty="0">
                <a:solidFill>
                  <a:srgbClr val="990099"/>
                </a:solidFill>
              </a:rPr>
              <a:t>$17,076</a:t>
            </a:r>
          </a:p>
          <a:p>
            <a:pPr defTabSz="914485" eaLnBrk="0" hangingPunct="0">
              <a:lnSpc>
                <a:spcPct val="90000"/>
              </a:lnSpc>
              <a:spcBef>
                <a:spcPct val="15000"/>
              </a:spcBef>
              <a:defRPr/>
            </a:pPr>
            <a:r>
              <a:rPr lang="en-US" sz="1400" dirty="0">
                <a:solidFill>
                  <a:schemeClr val="tx2"/>
                </a:solidFill>
              </a:rPr>
              <a:t>$481</a:t>
            </a:r>
            <a:endParaRPr lang="en-US" sz="1400" dirty="0"/>
          </a:p>
        </p:txBody>
      </p:sp>
      <p:sp>
        <p:nvSpPr>
          <p:cNvPr id="149510" name="Rectangle 6"/>
          <p:cNvSpPr>
            <a:spLocks noChangeArrowheads="1"/>
          </p:cNvSpPr>
          <p:nvPr/>
        </p:nvSpPr>
        <p:spPr bwMode="auto">
          <a:xfrm>
            <a:off x="1524001" y="3589735"/>
            <a:ext cx="134559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Cash </a:t>
            </a:r>
          </a:p>
          <a:p>
            <a:pPr defTabSz="914485" eaLnBrk="0" hangingPunct="0">
              <a:lnSpc>
                <a:spcPct val="90000"/>
              </a:lnSpc>
              <a:spcBef>
                <a:spcPct val="15000"/>
              </a:spcBef>
              <a:defRPr/>
            </a:pPr>
            <a:r>
              <a:rPr lang="en-US" sz="1400" dirty="0">
                <a:solidFill>
                  <a:srgbClr val="990099"/>
                </a:solidFill>
              </a:rPr>
              <a:t>$1,878</a:t>
            </a:r>
          </a:p>
          <a:p>
            <a:pPr defTabSz="914485" eaLnBrk="0" hangingPunct="0">
              <a:lnSpc>
                <a:spcPct val="90000"/>
              </a:lnSpc>
              <a:spcBef>
                <a:spcPct val="15000"/>
              </a:spcBef>
              <a:defRPr/>
            </a:pPr>
            <a:r>
              <a:rPr lang="en-US" sz="1400" dirty="0">
                <a:solidFill>
                  <a:schemeClr val="tx2"/>
                </a:solidFill>
              </a:rPr>
              <a:t>$189</a:t>
            </a:r>
            <a:endParaRPr lang="en-US" sz="1400" dirty="0"/>
          </a:p>
        </p:txBody>
      </p:sp>
      <p:sp>
        <p:nvSpPr>
          <p:cNvPr id="149511" name="Rectangle 7"/>
          <p:cNvSpPr>
            <a:spLocks noChangeArrowheads="1"/>
          </p:cNvSpPr>
          <p:nvPr/>
        </p:nvSpPr>
        <p:spPr bwMode="auto">
          <a:xfrm>
            <a:off x="1524001" y="4769943"/>
            <a:ext cx="134559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Other current</a:t>
            </a:r>
            <a:br>
              <a:rPr lang="en-US" sz="1400" dirty="0"/>
            </a:br>
            <a:r>
              <a:rPr lang="en-US" sz="1400" dirty="0"/>
              <a:t>assets</a:t>
            </a:r>
          </a:p>
          <a:p>
            <a:pPr defTabSz="914485" eaLnBrk="0" hangingPunct="0">
              <a:lnSpc>
                <a:spcPct val="90000"/>
              </a:lnSpc>
              <a:spcBef>
                <a:spcPct val="15000"/>
              </a:spcBef>
              <a:defRPr/>
            </a:pPr>
            <a:r>
              <a:rPr lang="en-US" sz="1400" dirty="0">
                <a:solidFill>
                  <a:srgbClr val="990099"/>
                </a:solidFill>
              </a:rPr>
              <a:t>$1,059</a:t>
            </a:r>
          </a:p>
          <a:p>
            <a:pPr defTabSz="914485" eaLnBrk="0" hangingPunct="0">
              <a:lnSpc>
                <a:spcPct val="90000"/>
              </a:lnSpc>
              <a:spcBef>
                <a:spcPct val="15000"/>
              </a:spcBef>
              <a:defRPr/>
            </a:pPr>
            <a:r>
              <a:rPr lang="en-US" sz="1400" dirty="0">
                <a:solidFill>
                  <a:schemeClr val="tx2"/>
                </a:solidFill>
              </a:rPr>
              <a:t>$37</a:t>
            </a:r>
            <a:endParaRPr lang="en-US" sz="1400" dirty="0"/>
          </a:p>
        </p:txBody>
      </p:sp>
      <p:sp>
        <p:nvSpPr>
          <p:cNvPr id="149512" name="Rectangle 8"/>
          <p:cNvSpPr>
            <a:spLocks noChangeArrowheads="1"/>
          </p:cNvSpPr>
          <p:nvPr/>
        </p:nvSpPr>
        <p:spPr bwMode="auto">
          <a:xfrm>
            <a:off x="3264203" y="2960193"/>
            <a:ext cx="1129392"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Total current</a:t>
            </a:r>
            <a:br>
              <a:rPr lang="en-US" sz="1400" dirty="0"/>
            </a:br>
            <a:r>
              <a:rPr lang="en-US" sz="1400" dirty="0"/>
              <a:t>assets</a:t>
            </a:r>
          </a:p>
          <a:p>
            <a:pPr defTabSz="914485" eaLnBrk="0" hangingPunct="0">
              <a:lnSpc>
                <a:spcPct val="90000"/>
              </a:lnSpc>
              <a:spcBef>
                <a:spcPct val="15000"/>
              </a:spcBef>
              <a:defRPr/>
            </a:pPr>
            <a:r>
              <a:rPr lang="en-US" sz="1400" dirty="0">
                <a:solidFill>
                  <a:srgbClr val="990099"/>
                </a:solidFill>
              </a:rPr>
              <a:t>$21,123</a:t>
            </a:r>
          </a:p>
          <a:p>
            <a:pPr defTabSz="914485" eaLnBrk="0" hangingPunct="0">
              <a:lnSpc>
                <a:spcPct val="90000"/>
              </a:lnSpc>
              <a:spcBef>
                <a:spcPct val="15000"/>
              </a:spcBef>
              <a:defRPr/>
            </a:pPr>
            <a:r>
              <a:rPr lang="en-US" sz="1400" dirty="0">
                <a:solidFill>
                  <a:schemeClr val="tx2"/>
                </a:solidFill>
              </a:rPr>
              <a:t>$816</a:t>
            </a:r>
            <a:endParaRPr lang="en-US" sz="1400" dirty="0"/>
          </a:p>
        </p:txBody>
      </p:sp>
      <p:sp>
        <p:nvSpPr>
          <p:cNvPr id="149513" name="Rectangle 9"/>
          <p:cNvSpPr>
            <a:spLocks noChangeArrowheads="1"/>
          </p:cNvSpPr>
          <p:nvPr/>
        </p:nvSpPr>
        <p:spPr bwMode="auto">
          <a:xfrm>
            <a:off x="3264203" y="4656833"/>
            <a:ext cx="1129392" cy="900410"/>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Fixed assets</a:t>
            </a:r>
          </a:p>
          <a:p>
            <a:pPr defTabSz="914485" eaLnBrk="0" hangingPunct="0">
              <a:lnSpc>
                <a:spcPct val="90000"/>
              </a:lnSpc>
              <a:spcBef>
                <a:spcPct val="15000"/>
              </a:spcBef>
              <a:defRPr/>
            </a:pPr>
            <a:r>
              <a:rPr lang="en-US" sz="1400" dirty="0">
                <a:solidFill>
                  <a:srgbClr val="990099"/>
                </a:solidFill>
              </a:rPr>
              <a:t>$28,864</a:t>
            </a:r>
          </a:p>
          <a:p>
            <a:pPr defTabSz="914485" eaLnBrk="0" hangingPunct="0">
              <a:lnSpc>
                <a:spcPct val="90000"/>
              </a:lnSpc>
              <a:spcBef>
                <a:spcPct val="15000"/>
              </a:spcBef>
              <a:defRPr/>
            </a:pPr>
            <a:r>
              <a:rPr lang="en-US" sz="1400" dirty="0">
                <a:solidFill>
                  <a:schemeClr val="tx2"/>
                </a:solidFill>
              </a:rPr>
              <a:t>$241</a:t>
            </a:r>
            <a:endParaRPr lang="en-US" sz="1400" dirty="0"/>
          </a:p>
        </p:txBody>
      </p:sp>
      <p:sp>
        <p:nvSpPr>
          <p:cNvPr id="149514" name="Rectangle 10"/>
          <p:cNvSpPr>
            <a:spLocks noChangeArrowheads="1"/>
          </p:cNvSpPr>
          <p:nvPr/>
        </p:nvSpPr>
        <p:spPr bwMode="auto">
          <a:xfrm>
            <a:off x="4788203" y="2598540"/>
            <a:ext cx="1129392"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Net sales</a:t>
            </a:r>
          </a:p>
          <a:p>
            <a:pPr defTabSz="914485" eaLnBrk="0" hangingPunct="0">
              <a:lnSpc>
                <a:spcPct val="90000"/>
              </a:lnSpc>
              <a:spcBef>
                <a:spcPct val="15000"/>
              </a:spcBef>
              <a:defRPr/>
            </a:pPr>
            <a:r>
              <a:rPr lang="en-US" sz="1400" dirty="0">
                <a:solidFill>
                  <a:srgbClr val="990099"/>
                </a:solidFill>
              </a:rPr>
              <a:t>$139,208</a:t>
            </a:r>
          </a:p>
          <a:p>
            <a:pPr defTabSz="914485" eaLnBrk="0" hangingPunct="0">
              <a:lnSpc>
                <a:spcPct val="90000"/>
              </a:lnSpc>
              <a:spcBef>
                <a:spcPct val="15000"/>
              </a:spcBef>
              <a:defRPr/>
            </a:pPr>
            <a:r>
              <a:rPr lang="en-US" sz="1400" dirty="0">
                <a:solidFill>
                  <a:schemeClr val="tx2"/>
                </a:solidFill>
              </a:rPr>
              <a:t>$1,173</a:t>
            </a:r>
            <a:endParaRPr lang="en-US" sz="1400" dirty="0"/>
          </a:p>
        </p:txBody>
      </p:sp>
      <p:sp>
        <p:nvSpPr>
          <p:cNvPr id="149515" name="Rectangle 11"/>
          <p:cNvSpPr>
            <a:spLocks noChangeArrowheads="1"/>
          </p:cNvSpPr>
          <p:nvPr/>
        </p:nvSpPr>
        <p:spPr bwMode="auto">
          <a:xfrm>
            <a:off x="4788203" y="3856138"/>
            <a:ext cx="1129392"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Total assets</a:t>
            </a:r>
          </a:p>
          <a:p>
            <a:pPr defTabSz="914485" eaLnBrk="0" hangingPunct="0">
              <a:lnSpc>
                <a:spcPct val="90000"/>
              </a:lnSpc>
              <a:spcBef>
                <a:spcPct val="15000"/>
              </a:spcBef>
              <a:defRPr/>
            </a:pPr>
            <a:r>
              <a:rPr lang="en-US" sz="1400" dirty="0">
                <a:solidFill>
                  <a:srgbClr val="990099"/>
                </a:solidFill>
              </a:rPr>
              <a:t>$49,996</a:t>
            </a:r>
          </a:p>
          <a:p>
            <a:pPr defTabSz="914485" eaLnBrk="0" hangingPunct="0">
              <a:lnSpc>
                <a:spcPct val="90000"/>
              </a:lnSpc>
              <a:spcBef>
                <a:spcPct val="15000"/>
              </a:spcBef>
              <a:defRPr/>
            </a:pPr>
            <a:r>
              <a:rPr lang="en-US" sz="1400" dirty="0">
                <a:solidFill>
                  <a:schemeClr val="tx2"/>
                </a:solidFill>
              </a:rPr>
              <a:t>$1,057</a:t>
            </a:r>
            <a:endParaRPr lang="en-US" sz="1400" dirty="0"/>
          </a:p>
        </p:txBody>
      </p:sp>
      <p:sp>
        <p:nvSpPr>
          <p:cNvPr id="149516" name="Rectangle 12"/>
          <p:cNvSpPr>
            <a:spLocks noChangeArrowheads="1"/>
          </p:cNvSpPr>
          <p:nvPr/>
        </p:nvSpPr>
        <p:spPr bwMode="auto">
          <a:xfrm>
            <a:off x="6330346" y="3208735"/>
            <a:ext cx="1130905" cy="901898"/>
          </a:xfrm>
          <a:prstGeom prst="rect">
            <a:avLst/>
          </a:prstGeom>
          <a:solidFill>
            <a:schemeClr val="bg1"/>
          </a:solidFill>
          <a:ln w="12700">
            <a:solidFill>
              <a:schemeClr val="tx1"/>
            </a:solidFill>
            <a:miter lim="800000"/>
            <a:headEnd/>
            <a:tailEnd/>
          </a:ln>
          <a:effectLst>
            <a:outerShdw dist="107763" dir="2700000" algn="ctr" rotWithShape="0">
              <a:srgbClr val="808080"/>
            </a:outerShdw>
          </a:effectLst>
        </p:spPr>
        <p:txBody>
          <a:bodyPr wrap="none" lIns="91432" tIns="45716" rIns="91432" bIns="45716" anchor="ctr"/>
          <a:lstStyle/>
          <a:p>
            <a:pPr defTabSz="914485" eaLnBrk="0" hangingPunct="0">
              <a:lnSpc>
                <a:spcPct val="90000"/>
              </a:lnSpc>
              <a:spcBef>
                <a:spcPct val="15000"/>
              </a:spcBef>
              <a:defRPr/>
            </a:pPr>
            <a:r>
              <a:rPr lang="en-US" sz="1400" dirty="0"/>
              <a:t>Asset</a:t>
            </a:r>
            <a:br>
              <a:rPr lang="en-US" sz="1400" dirty="0"/>
            </a:br>
            <a:r>
              <a:rPr lang="en-US" sz="1400" dirty="0"/>
              <a:t>turnover</a:t>
            </a:r>
          </a:p>
          <a:p>
            <a:pPr defTabSz="914485" eaLnBrk="0" hangingPunct="0">
              <a:lnSpc>
                <a:spcPct val="90000"/>
              </a:lnSpc>
              <a:spcBef>
                <a:spcPct val="15000"/>
              </a:spcBef>
              <a:defRPr/>
            </a:pPr>
            <a:r>
              <a:rPr lang="en-US" sz="1400" dirty="0">
                <a:solidFill>
                  <a:srgbClr val="990099"/>
                </a:solidFill>
              </a:rPr>
              <a:t>2.78</a:t>
            </a:r>
          </a:p>
          <a:p>
            <a:pPr defTabSz="914485" eaLnBrk="0" hangingPunct="0">
              <a:lnSpc>
                <a:spcPct val="90000"/>
              </a:lnSpc>
              <a:spcBef>
                <a:spcPct val="15000"/>
              </a:spcBef>
              <a:defRPr/>
            </a:pPr>
            <a:r>
              <a:rPr lang="en-US" sz="1400" dirty="0">
                <a:solidFill>
                  <a:schemeClr val="tx2"/>
                </a:solidFill>
              </a:rPr>
              <a:t>1.11</a:t>
            </a:r>
            <a:endParaRPr lang="en-US" sz="1400" dirty="0"/>
          </a:p>
        </p:txBody>
      </p:sp>
      <p:sp>
        <p:nvSpPr>
          <p:cNvPr id="18445" name="Freeform 13"/>
          <p:cNvSpPr>
            <a:spLocks/>
          </p:cNvSpPr>
          <p:nvPr/>
        </p:nvSpPr>
        <p:spPr bwMode="auto">
          <a:xfrm>
            <a:off x="2877156" y="1696641"/>
            <a:ext cx="172357" cy="3525739"/>
          </a:xfrm>
          <a:custGeom>
            <a:avLst/>
            <a:gdLst>
              <a:gd name="T0" fmla="*/ 0 w 109"/>
              <a:gd name="T1" fmla="*/ 0 h 2221"/>
              <a:gd name="T2" fmla="*/ 108 w 109"/>
              <a:gd name="T3" fmla="*/ 0 h 2221"/>
              <a:gd name="T4" fmla="*/ 108 w 109"/>
              <a:gd name="T5" fmla="*/ 2220 h 2221"/>
              <a:gd name="T6" fmla="*/ 0 w 109"/>
              <a:gd name="T7" fmla="*/ 2220 h 2221"/>
              <a:gd name="T8" fmla="*/ 0 60000 65536"/>
              <a:gd name="T9" fmla="*/ 0 60000 65536"/>
              <a:gd name="T10" fmla="*/ 0 60000 65536"/>
              <a:gd name="T11" fmla="*/ 0 60000 65536"/>
              <a:gd name="T12" fmla="*/ 0 w 109"/>
              <a:gd name="T13" fmla="*/ 0 h 2221"/>
              <a:gd name="T14" fmla="*/ 109 w 109"/>
              <a:gd name="T15" fmla="*/ 2221 h 2221"/>
            </a:gdLst>
            <a:ahLst/>
            <a:cxnLst>
              <a:cxn ang="T8">
                <a:pos x="T0" y="T1"/>
              </a:cxn>
              <a:cxn ang="T9">
                <a:pos x="T2" y="T3"/>
              </a:cxn>
              <a:cxn ang="T10">
                <a:pos x="T4" y="T5"/>
              </a:cxn>
              <a:cxn ang="T11">
                <a:pos x="T6" y="T7"/>
              </a:cxn>
            </a:cxnLst>
            <a:rect l="T12" t="T13" r="T14" b="T15"/>
            <a:pathLst>
              <a:path w="109" h="2221">
                <a:moveTo>
                  <a:pt x="0" y="0"/>
                </a:moveTo>
                <a:lnTo>
                  <a:pt x="108" y="0"/>
                </a:lnTo>
                <a:lnTo>
                  <a:pt x="108" y="2220"/>
                </a:lnTo>
                <a:lnTo>
                  <a:pt x="0" y="222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8446" name="Freeform 14"/>
          <p:cNvSpPr>
            <a:spLocks/>
          </p:cNvSpPr>
          <p:nvPr/>
        </p:nvSpPr>
        <p:spPr bwMode="auto">
          <a:xfrm>
            <a:off x="5925156" y="3106044"/>
            <a:ext cx="152702" cy="1145977"/>
          </a:xfrm>
          <a:custGeom>
            <a:avLst/>
            <a:gdLst>
              <a:gd name="T0" fmla="*/ 0 w 97"/>
              <a:gd name="T1" fmla="*/ 0 h 721"/>
              <a:gd name="T2" fmla="*/ 96 w 97"/>
              <a:gd name="T3" fmla="*/ 0 h 721"/>
              <a:gd name="T4" fmla="*/ 96 w 97"/>
              <a:gd name="T5" fmla="*/ 720 h 721"/>
              <a:gd name="T6" fmla="*/ 0 w 97"/>
              <a:gd name="T7" fmla="*/ 720 h 721"/>
              <a:gd name="T8" fmla="*/ 0 60000 65536"/>
              <a:gd name="T9" fmla="*/ 0 60000 65536"/>
              <a:gd name="T10" fmla="*/ 0 60000 65536"/>
              <a:gd name="T11" fmla="*/ 0 60000 65536"/>
              <a:gd name="T12" fmla="*/ 0 w 97"/>
              <a:gd name="T13" fmla="*/ 0 h 721"/>
              <a:gd name="T14" fmla="*/ 97 w 97"/>
              <a:gd name="T15" fmla="*/ 721 h 721"/>
            </a:gdLst>
            <a:ahLst/>
            <a:cxnLst>
              <a:cxn ang="T8">
                <a:pos x="T0" y="T1"/>
              </a:cxn>
              <a:cxn ang="T9">
                <a:pos x="T2" y="T3"/>
              </a:cxn>
              <a:cxn ang="T10">
                <a:pos x="T4" y="T5"/>
              </a:cxn>
              <a:cxn ang="T11">
                <a:pos x="T6" y="T7"/>
              </a:cxn>
            </a:cxnLst>
            <a:rect l="T12" t="T13" r="T14" b="T15"/>
            <a:pathLst>
              <a:path w="97" h="721">
                <a:moveTo>
                  <a:pt x="0" y="0"/>
                </a:moveTo>
                <a:lnTo>
                  <a:pt x="96" y="0"/>
                </a:lnTo>
                <a:lnTo>
                  <a:pt x="96" y="720"/>
                </a:lnTo>
                <a:lnTo>
                  <a:pt x="0" y="720"/>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8447" name="Freeform 15"/>
          <p:cNvSpPr>
            <a:spLocks/>
          </p:cNvSpPr>
          <p:nvPr/>
        </p:nvSpPr>
        <p:spPr bwMode="auto">
          <a:xfrm>
            <a:off x="4401156" y="3391794"/>
            <a:ext cx="152702" cy="1735336"/>
          </a:xfrm>
          <a:custGeom>
            <a:avLst/>
            <a:gdLst>
              <a:gd name="T0" fmla="*/ 0 w 97"/>
              <a:gd name="T1" fmla="*/ 0 h 1093"/>
              <a:gd name="T2" fmla="*/ 96 w 97"/>
              <a:gd name="T3" fmla="*/ 0 h 1093"/>
              <a:gd name="T4" fmla="*/ 96 w 97"/>
              <a:gd name="T5" fmla="*/ 1092 h 1093"/>
              <a:gd name="T6" fmla="*/ 0 w 97"/>
              <a:gd name="T7" fmla="*/ 1092 h 1093"/>
              <a:gd name="T8" fmla="*/ 0 60000 65536"/>
              <a:gd name="T9" fmla="*/ 0 60000 65536"/>
              <a:gd name="T10" fmla="*/ 0 60000 65536"/>
              <a:gd name="T11" fmla="*/ 0 60000 65536"/>
              <a:gd name="T12" fmla="*/ 0 w 97"/>
              <a:gd name="T13" fmla="*/ 0 h 1093"/>
              <a:gd name="T14" fmla="*/ 97 w 97"/>
              <a:gd name="T15" fmla="*/ 1093 h 1093"/>
            </a:gdLst>
            <a:ahLst/>
            <a:cxnLst>
              <a:cxn ang="T8">
                <a:pos x="T0" y="T1"/>
              </a:cxn>
              <a:cxn ang="T9">
                <a:pos x="T2" y="T3"/>
              </a:cxn>
              <a:cxn ang="T10">
                <a:pos x="T4" y="T5"/>
              </a:cxn>
              <a:cxn ang="T11">
                <a:pos x="T6" y="T7"/>
              </a:cxn>
            </a:cxnLst>
            <a:rect l="T12" t="T13" r="T14" b="T15"/>
            <a:pathLst>
              <a:path w="97" h="1093">
                <a:moveTo>
                  <a:pt x="0" y="0"/>
                </a:moveTo>
                <a:lnTo>
                  <a:pt x="96" y="0"/>
                </a:lnTo>
                <a:lnTo>
                  <a:pt x="96" y="1092"/>
                </a:lnTo>
                <a:lnTo>
                  <a:pt x="0" y="1092"/>
                </a:lnTo>
              </a:path>
            </a:pathLst>
          </a:custGeom>
          <a:noFill/>
          <a:ln w="12700" cap="rnd" cmpd="sng">
            <a:solidFill>
              <a:schemeClr val="tx1"/>
            </a:solidFill>
            <a:prstDash val="solid"/>
            <a:round/>
            <a:headEnd type="none" w="med" len="med"/>
            <a:tailEnd type="none" w="med" len="med"/>
          </a:ln>
        </p:spPr>
        <p:txBody>
          <a:bodyPr lIns="86493" tIns="43247" rIns="86493" bIns="43247"/>
          <a:lstStyle/>
          <a:p>
            <a:endParaRPr lang="en-US"/>
          </a:p>
        </p:txBody>
      </p:sp>
      <p:sp>
        <p:nvSpPr>
          <p:cNvPr id="18448" name="Line 16"/>
          <p:cNvSpPr>
            <a:spLocks noChangeShapeType="1"/>
          </p:cNvSpPr>
          <p:nvPr/>
        </p:nvSpPr>
        <p:spPr bwMode="auto">
          <a:xfrm>
            <a:off x="4559905" y="4268391"/>
            <a:ext cx="214690"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8449" name="Line 17"/>
          <p:cNvSpPr>
            <a:spLocks noChangeShapeType="1"/>
          </p:cNvSpPr>
          <p:nvPr/>
        </p:nvSpPr>
        <p:spPr bwMode="auto">
          <a:xfrm>
            <a:off x="6102048" y="3710286"/>
            <a:ext cx="216203"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8450" name="Rectangle 18"/>
          <p:cNvSpPr>
            <a:spLocks noChangeArrowheads="1"/>
          </p:cNvSpPr>
          <p:nvPr/>
        </p:nvSpPr>
        <p:spPr bwMode="auto">
          <a:xfrm>
            <a:off x="2148418" y="2143125"/>
            <a:ext cx="269119" cy="309563"/>
          </a:xfrm>
          <a:prstGeom prst="rect">
            <a:avLst/>
          </a:prstGeom>
          <a:noFill/>
          <a:ln w="12700">
            <a:noFill/>
            <a:miter lim="800000"/>
            <a:headEnd/>
            <a:tailEnd/>
          </a:ln>
        </p:spPr>
        <p:txBody>
          <a:bodyPr lIns="90480" tIns="44446" rIns="90480" bIns="44446">
            <a:spAutoFit/>
          </a:bodyPr>
          <a:lstStyle/>
          <a:p>
            <a:pPr defTabSz="914485" eaLnBrk="0" hangingPunct="0">
              <a:lnSpc>
                <a:spcPct val="90000"/>
              </a:lnSpc>
              <a:spcBef>
                <a:spcPct val="50000"/>
              </a:spcBef>
            </a:pPr>
            <a:r>
              <a:rPr lang="en-US" sz="1600" dirty="0"/>
              <a:t>+</a:t>
            </a:r>
          </a:p>
        </p:txBody>
      </p:sp>
      <p:sp>
        <p:nvSpPr>
          <p:cNvPr id="18451" name="Rectangle 19"/>
          <p:cNvSpPr>
            <a:spLocks noChangeArrowheads="1"/>
          </p:cNvSpPr>
          <p:nvPr/>
        </p:nvSpPr>
        <p:spPr bwMode="auto">
          <a:xfrm>
            <a:off x="2122715" y="4518422"/>
            <a:ext cx="269119" cy="309563"/>
          </a:xfrm>
          <a:prstGeom prst="rect">
            <a:avLst/>
          </a:prstGeom>
          <a:noFill/>
          <a:ln w="12700">
            <a:noFill/>
            <a:miter lim="800000"/>
            <a:headEnd/>
            <a:tailEnd/>
          </a:ln>
        </p:spPr>
        <p:txBody>
          <a:bodyPr lIns="90480" tIns="44446" rIns="90480" bIns="44446">
            <a:spAutoFit/>
          </a:bodyPr>
          <a:lstStyle/>
          <a:p>
            <a:pPr defTabSz="914485" eaLnBrk="0" hangingPunct="0">
              <a:lnSpc>
                <a:spcPct val="90000"/>
              </a:lnSpc>
              <a:spcBef>
                <a:spcPct val="50000"/>
              </a:spcBef>
            </a:pPr>
            <a:r>
              <a:rPr lang="en-US" sz="1600" dirty="0"/>
              <a:t>+</a:t>
            </a:r>
          </a:p>
        </p:txBody>
      </p:sp>
      <p:sp>
        <p:nvSpPr>
          <p:cNvPr id="18452" name="Rectangle 20"/>
          <p:cNvSpPr>
            <a:spLocks noChangeArrowheads="1"/>
          </p:cNvSpPr>
          <p:nvPr/>
        </p:nvSpPr>
        <p:spPr bwMode="auto">
          <a:xfrm>
            <a:off x="2115156" y="3305473"/>
            <a:ext cx="359833" cy="309563"/>
          </a:xfrm>
          <a:prstGeom prst="rect">
            <a:avLst/>
          </a:prstGeom>
          <a:noFill/>
          <a:ln w="12700">
            <a:noFill/>
            <a:miter lim="800000"/>
            <a:headEnd/>
            <a:tailEnd/>
          </a:ln>
        </p:spPr>
        <p:txBody>
          <a:bodyPr lIns="90480" tIns="44446" rIns="90480" bIns="44446">
            <a:spAutoFit/>
          </a:bodyPr>
          <a:lstStyle/>
          <a:p>
            <a:pPr defTabSz="914485" eaLnBrk="0" hangingPunct="0">
              <a:lnSpc>
                <a:spcPct val="90000"/>
              </a:lnSpc>
              <a:spcBef>
                <a:spcPct val="50000"/>
              </a:spcBef>
            </a:pPr>
            <a:r>
              <a:rPr lang="en-US" sz="1600" dirty="0"/>
              <a:t>+</a:t>
            </a:r>
          </a:p>
        </p:txBody>
      </p:sp>
      <p:sp>
        <p:nvSpPr>
          <p:cNvPr id="18453" name="Rectangle 21"/>
          <p:cNvSpPr>
            <a:spLocks noChangeArrowheads="1"/>
          </p:cNvSpPr>
          <p:nvPr/>
        </p:nvSpPr>
        <p:spPr bwMode="auto">
          <a:xfrm>
            <a:off x="3716262" y="4162723"/>
            <a:ext cx="302381" cy="309563"/>
          </a:xfrm>
          <a:prstGeom prst="rect">
            <a:avLst/>
          </a:prstGeom>
          <a:noFill/>
          <a:ln w="12700">
            <a:noFill/>
            <a:miter lim="800000"/>
            <a:headEnd/>
            <a:tailEnd/>
          </a:ln>
        </p:spPr>
        <p:txBody>
          <a:bodyPr lIns="90480" tIns="44446" rIns="90480" bIns="44446">
            <a:spAutoFit/>
          </a:bodyPr>
          <a:lstStyle/>
          <a:p>
            <a:pPr defTabSz="914485" eaLnBrk="0" hangingPunct="0">
              <a:lnSpc>
                <a:spcPct val="90000"/>
              </a:lnSpc>
              <a:spcBef>
                <a:spcPct val="50000"/>
              </a:spcBef>
            </a:pPr>
            <a:r>
              <a:rPr lang="en-US" sz="1600" dirty="0"/>
              <a:t>+</a:t>
            </a:r>
          </a:p>
        </p:txBody>
      </p:sp>
      <p:sp>
        <p:nvSpPr>
          <p:cNvPr id="18454" name="Line 22"/>
          <p:cNvSpPr>
            <a:spLocks noChangeShapeType="1"/>
          </p:cNvSpPr>
          <p:nvPr/>
        </p:nvSpPr>
        <p:spPr bwMode="auto">
          <a:xfrm>
            <a:off x="2883203" y="2820293"/>
            <a:ext cx="139095"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8455" name="Line 23"/>
          <p:cNvSpPr>
            <a:spLocks noChangeShapeType="1"/>
          </p:cNvSpPr>
          <p:nvPr/>
        </p:nvSpPr>
        <p:spPr bwMode="auto">
          <a:xfrm>
            <a:off x="2883203" y="4058543"/>
            <a:ext cx="139095"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8456" name="Line 24"/>
          <p:cNvSpPr>
            <a:spLocks noChangeShapeType="1"/>
          </p:cNvSpPr>
          <p:nvPr/>
        </p:nvSpPr>
        <p:spPr bwMode="auto">
          <a:xfrm>
            <a:off x="3073704" y="3430489"/>
            <a:ext cx="176892" cy="0"/>
          </a:xfrm>
          <a:prstGeom prst="line">
            <a:avLst/>
          </a:prstGeom>
          <a:noFill/>
          <a:ln w="12700">
            <a:solidFill>
              <a:schemeClr val="tx1"/>
            </a:solidFill>
            <a:round/>
            <a:headEnd/>
            <a:tailEnd/>
          </a:ln>
        </p:spPr>
        <p:txBody>
          <a:bodyPr wrap="none" lIns="86493" tIns="43247" rIns="86493" bIns="43247" anchor="ctr"/>
          <a:lstStyle/>
          <a:p>
            <a:endParaRPr lang="en-US"/>
          </a:p>
        </p:txBody>
      </p:sp>
      <p:sp>
        <p:nvSpPr>
          <p:cNvPr id="18457" name="Rectangle 25"/>
          <p:cNvSpPr>
            <a:spLocks noGrp="1" noChangeArrowheads="1"/>
          </p:cNvSpPr>
          <p:nvPr>
            <p:ph type="title" idx="4294967295"/>
          </p:nvPr>
        </p:nvSpPr>
        <p:spPr>
          <a:xfrm>
            <a:off x="1017588" y="0"/>
            <a:ext cx="8126412" cy="746125"/>
          </a:xfrm>
        </p:spPr>
        <p:txBody>
          <a:bodyPr>
            <a:normAutofit fontScale="90000"/>
          </a:bodyPr>
          <a:lstStyle/>
          <a:p>
            <a:pPr defTabSz="914485"/>
            <a:r>
              <a:rPr lang="en-US" sz="2600" dirty="0"/>
              <a:t>Asset Turnover Model: Wal-Mart </a:t>
            </a:r>
            <a:r>
              <a:rPr lang="en-US" sz="2600" dirty="0" err="1"/>
              <a:t>vs</a:t>
            </a:r>
            <a:r>
              <a:rPr lang="en-US" sz="2600" dirty="0"/>
              <a:t> Tiffany</a:t>
            </a:r>
            <a:br>
              <a:rPr lang="en-US" sz="2600" dirty="0"/>
            </a:br>
            <a:r>
              <a:rPr lang="en-US" sz="1900" dirty="0"/>
              <a:t>(2000, in millions)</a:t>
            </a:r>
            <a:endParaRPr lang="en-US" dirty="0" smtClean="0"/>
          </a:p>
        </p:txBody>
      </p:sp>
      <p:sp>
        <p:nvSpPr>
          <p:cNvPr id="18458" name="Rectangle 26"/>
          <p:cNvSpPr>
            <a:spLocks noChangeArrowheads="1"/>
          </p:cNvSpPr>
          <p:nvPr/>
        </p:nvSpPr>
        <p:spPr bwMode="auto">
          <a:xfrm>
            <a:off x="4266595" y="1906489"/>
            <a:ext cx="3454703" cy="547578"/>
          </a:xfrm>
          <a:prstGeom prst="rect">
            <a:avLst/>
          </a:prstGeom>
          <a:noFill/>
          <a:ln w="12700">
            <a:noFill/>
            <a:miter lim="800000"/>
            <a:headEnd/>
            <a:tailEnd/>
          </a:ln>
        </p:spPr>
        <p:txBody>
          <a:bodyPr lIns="90480" tIns="44446" rIns="90480" bIns="44446">
            <a:spAutoFit/>
          </a:bodyPr>
          <a:lstStyle/>
          <a:p>
            <a:pPr defTabSz="914485" eaLnBrk="0" hangingPunct="0">
              <a:spcBef>
                <a:spcPct val="5000"/>
              </a:spcBef>
            </a:pPr>
            <a:r>
              <a:rPr lang="en-US" sz="1400" dirty="0">
                <a:solidFill>
                  <a:srgbClr val="990099"/>
                </a:solidFill>
              </a:rPr>
              <a:t>Top Number       =  Wal-Mart</a:t>
            </a:r>
          </a:p>
          <a:p>
            <a:pPr defTabSz="914485" eaLnBrk="0" hangingPunct="0">
              <a:spcBef>
                <a:spcPct val="5000"/>
              </a:spcBef>
            </a:pPr>
            <a:r>
              <a:rPr lang="en-US" sz="1400" dirty="0">
                <a:solidFill>
                  <a:schemeClr val="tx2"/>
                </a:solidFill>
              </a:rPr>
              <a:t>Bottom Number =  Tiffany</a:t>
            </a:r>
            <a:endParaRPr lang="en-US" dirty="0"/>
          </a:p>
        </p:txBody>
      </p:sp>
      <p:sp>
        <p:nvSpPr>
          <p:cNvPr id="18459" name="AutoShape 27"/>
          <p:cNvSpPr>
            <a:spLocks noChangeArrowheads="1"/>
          </p:cNvSpPr>
          <p:nvPr/>
        </p:nvSpPr>
        <p:spPr bwMode="auto">
          <a:xfrm>
            <a:off x="5965977" y="2411016"/>
            <a:ext cx="1363738" cy="789691"/>
          </a:xfrm>
          <a:prstGeom prst="leftArrow">
            <a:avLst>
              <a:gd name="adj1" fmla="val 50000"/>
              <a:gd name="adj2" fmla="val 45833"/>
            </a:avLst>
          </a:prstGeom>
          <a:noFill/>
          <a:ln w="12700" cap="rnd">
            <a:solidFill>
              <a:srgbClr val="660066"/>
            </a:solidFill>
            <a:prstDash val="sysDot"/>
            <a:miter lim="800000"/>
            <a:headEnd/>
            <a:tailEnd/>
          </a:ln>
        </p:spPr>
        <p:txBody>
          <a:bodyPr lIns="90480" tIns="44446" rIns="90480" bIns="44446">
            <a:spAutoFit/>
          </a:bodyPr>
          <a:lstStyle/>
          <a:p>
            <a:pPr defTabSz="914485" eaLnBrk="0" hangingPunct="0">
              <a:spcBef>
                <a:spcPct val="5000"/>
              </a:spcBef>
            </a:pPr>
            <a:r>
              <a:rPr lang="en-US" sz="1000" dirty="0">
                <a:solidFill>
                  <a:srgbClr val="808080"/>
                </a:solidFill>
              </a:rPr>
              <a:t>From income statement</a:t>
            </a:r>
            <a:endParaRPr lang="en-US" sz="1400" dirty="0">
              <a:solidFill>
                <a:srgbClr val="808080"/>
              </a:solidFill>
            </a:endParaRPr>
          </a:p>
        </p:txBody>
      </p:sp>
      <p:sp>
        <p:nvSpPr>
          <p:cNvPr id="18460" name="AutoShape 28"/>
          <p:cNvSpPr>
            <a:spLocks noChangeArrowheads="1"/>
          </p:cNvSpPr>
          <p:nvPr/>
        </p:nvSpPr>
        <p:spPr bwMode="auto">
          <a:xfrm>
            <a:off x="5965977" y="4286250"/>
            <a:ext cx="1363738" cy="483998"/>
          </a:xfrm>
          <a:prstGeom prst="leftArrow">
            <a:avLst>
              <a:gd name="adj1" fmla="val 50000"/>
              <a:gd name="adj2" fmla="val 45833"/>
            </a:avLst>
          </a:prstGeom>
          <a:noFill/>
          <a:ln w="12700" cap="rnd">
            <a:solidFill>
              <a:srgbClr val="660066"/>
            </a:solidFill>
            <a:prstDash val="sysDot"/>
            <a:miter lim="800000"/>
            <a:headEnd/>
            <a:tailEnd/>
          </a:ln>
        </p:spPr>
        <p:txBody>
          <a:bodyPr lIns="90480" tIns="44446" rIns="90480" bIns="44446">
            <a:spAutoFit/>
          </a:bodyPr>
          <a:lstStyle/>
          <a:p>
            <a:pPr defTabSz="914485" eaLnBrk="0" hangingPunct="0">
              <a:spcBef>
                <a:spcPct val="5000"/>
              </a:spcBef>
            </a:pPr>
            <a:r>
              <a:rPr lang="en-US" sz="1000" dirty="0">
                <a:solidFill>
                  <a:srgbClr val="808080"/>
                </a:solidFill>
              </a:rPr>
              <a:t>From balance sheet</a:t>
            </a:r>
            <a:endParaRPr lang="en-US" sz="1400" dirty="0">
              <a:solidFill>
                <a:srgbClr val="808080"/>
              </a:solidFill>
            </a:endParaRPr>
          </a:p>
        </p:txBody>
      </p:sp>
      <p:sp>
        <p:nvSpPr>
          <p:cNvPr id="18461" name="Text Box 29"/>
          <p:cNvSpPr txBox="1">
            <a:spLocks noChangeArrowheads="1"/>
          </p:cNvSpPr>
          <p:nvPr/>
        </p:nvSpPr>
        <p:spPr bwMode="auto">
          <a:xfrm>
            <a:off x="5120822" y="3452813"/>
            <a:ext cx="515900" cy="546576"/>
          </a:xfrm>
          <a:prstGeom prst="rect">
            <a:avLst/>
          </a:prstGeom>
          <a:noFill/>
          <a:ln w="12700">
            <a:noFill/>
            <a:miter lim="800000"/>
            <a:headEnd/>
            <a:tailEnd/>
          </a:ln>
        </p:spPr>
        <p:txBody>
          <a:bodyPr wrap="none" lIns="85593" tIns="42045" rIns="85593" bIns="42045">
            <a:spAutoFit/>
          </a:bodyPr>
          <a:lstStyle/>
          <a:p>
            <a:pPr eaLnBrk="0" hangingPunct="0">
              <a:spcBef>
                <a:spcPct val="0"/>
              </a:spcBef>
              <a:buClrTx/>
              <a:buSzTx/>
              <a:buFontTx/>
              <a:buNone/>
            </a:pPr>
            <a:r>
              <a:rPr lang="en-US" sz="3000" dirty="0">
                <a:sym typeface="Math-PS" pitchFamily="2" charset="2"/>
              </a:rPr>
              <a:t></a:t>
            </a:r>
            <a:endParaRPr lang="en-US" sz="3000" dirty="0"/>
          </a:p>
        </p:txBody>
      </p:sp>
      <p:grpSp>
        <p:nvGrpSpPr>
          <p:cNvPr id="2" name="Group 30"/>
          <p:cNvGrpSpPr>
            <a:grpSpLocks/>
          </p:cNvGrpSpPr>
          <p:nvPr/>
        </p:nvGrpSpPr>
        <p:grpSpPr bwMode="auto">
          <a:xfrm>
            <a:off x="6292549" y="4317504"/>
            <a:ext cx="2103060" cy="628361"/>
            <a:chOff x="4162" y="2901"/>
            <a:chExt cx="1391" cy="1077"/>
          </a:xfrm>
        </p:grpSpPr>
        <p:sp>
          <p:nvSpPr>
            <p:cNvPr id="18465" name="Text Box 31"/>
            <p:cNvSpPr txBox="1">
              <a:spLocks noChangeArrowheads="1"/>
            </p:cNvSpPr>
            <p:nvPr/>
          </p:nvSpPr>
          <p:spPr bwMode="auto">
            <a:xfrm>
              <a:off x="4162" y="3566"/>
              <a:ext cx="1391" cy="412"/>
            </a:xfrm>
            <a:prstGeom prst="rect">
              <a:avLst/>
            </a:prstGeom>
            <a:noFill/>
            <a:ln w="12700">
              <a:noFill/>
              <a:miter lim="800000"/>
              <a:headEnd/>
              <a:tailEnd/>
            </a:ln>
          </p:spPr>
          <p:txBody>
            <a:bodyPr wrap="none" lIns="90488" tIns="44450" rIns="90488" bIns="44450">
              <a:spAutoFit/>
            </a:bodyPr>
            <a:lstStyle/>
            <a:p>
              <a:pPr eaLnBrk="0" hangingPunct="0">
                <a:spcBef>
                  <a:spcPct val="0"/>
                </a:spcBef>
                <a:buClrTx/>
                <a:buSzTx/>
                <a:buFontTx/>
                <a:buNone/>
              </a:pPr>
              <a:r>
                <a:rPr lang="en-US" sz="1700" dirty="0">
                  <a:solidFill>
                    <a:srgbClr val="660066"/>
                  </a:solidFill>
                </a:rPr>
                <a:t>The sales $ generated</a:t>
              </a:r>
              <a:br>
                <a:rPr lang="en-US" sz="1700" dirty="0">
                  <a:solidFill>
                    <a:srgbClr val="660066"/>
                  </a:solidFill>
                </a:rPr>
              </a:br>
              <a:r>
                <a:rPr lang="en-US" sz="1700" dirty="0">
                  <a:solidFill>
                    <a:srgbClr val="660066"/>
                  </a:solidFill>
                </a:rPr>
                <a:t>by each $ of assets</a:t>
              </a:r>
            </a:p>
          </p:txBody>
        </p:sp>
        <p:sp>
          <p:nvSpPr>
            <p:cNvPr id="18466" name="Freeform 32"/>
            <p:cNvSpPr>
              <a:spLocks/>
            </p:cNvSpPr>
            <p:nvPr/>
          </p:nvSpPr>
          <p:spPr bwMode="auto">
            <a:xfrm>
              <a:off x="4992" y="2901"/>
              <a:ext cx="121" cy="246"/>
            </a:xfrm>
            <a:custGeom>
              <a:avLst/>
              <a:gdLst>
                <a:gd name="T0" fmla="*/ 96 w 400"/>
                <a:gd name="T1" fmla="*/ 1056 h 1056"/>
                <a:gd name="T2" fmla="*/ 384 w 400"/>
                <a:gd name="T3" fmla="*/ 336 h 1056"/>
                <a:gd name="T4" fmla="*/ 0 w 400"/>
                <a:gd name="T5" fmla="*/ 0 h 1056"/>
                <a:gd name="T6" fmla="*/ 0 60000 65536"/>
                <a:gd name="T7" fmla="*/ 0 60000 65536"/>
                <a:gd name="T8" fmla="*/ 0 60000 65536"/>
                <a:gd name="T9" fmla="*/ 0 w 400"/>
                <a:gd name="T10" fmla="*/ 0 h 1056"/>
                <a:gd name="T11" fmla="*/ 400 w 400"/>
                <a:gd name="T12" fmla="*/ 1056 h 1056"/>
              </a:gdLst>
              <a:ahLst/>
              <a:cxnLst>
                <a:cxn ang="T6">
                  <a:pos x="T0" y="T1"/>
                </a:cxn>
                <a:cxn ang="T7">
                  <a:pos x="T2" y="T3"/>
                </a:cxn>
                <a:cxn ang="T8">
                  <a:pos x="T4" y="T5"/>
                </a:cxn>
              </a:cxnLst>
              <a:rect l="T9" t="T10" r="T11" b="T12"/>
              <a:pathLst>
                <a:path w="400" h="1056">
                  <a:moveTo>
                    <a:pt x="96" y="1056"/>
                  </a:moveTo>
                  <a:cubicBezTo>
                    <a:pt x="248" y="784"/>
                    <a:pt x="400" y="512"/>
                    <a:pt x="384" y="336"/>
                  </a:cubicBezTo>
                  <a:cubicBezTo>
                    <a:pt x="368" y="160"/>
                    <a:pt x="184" y="80"/>
                    <a:pt x="0" y="0"/>
                  </a:cubicBezTo>
                </a:path>
              </a:pathLst>
            </a:custGeom>
            <a:noFill/>
            <a:ln w="12700" cap="flat" cmpd="sng">
              <a:solidFill>
                <a:srgbClr val="660066"/>
              </a:solidFill>
              <a:prstDash val="solid"/>
              <a:round/>
              <a:headEnd type="none" w="med" len="med"/>
              <a:tailEnd type="triangle" w="med" len="med"/>
            </a:ln>
          </p:spPr>
          <p:txBody>
            <a:bodyPr wrap="none" lIns="90488" tIns="44450" rIns="90488" bIns="44450" anchor="ctr">
              <a:spAutoFit/>
            </a:bodyPr>
            <a:lstStyle/>
            <a:p>
              <a:endParaRPr lang="en-US"/>
            </a:p>
          </p:txBody>
        </p:sp>
      </p:grpSp>
      <p:sp>
        <p:nvSpPr>
          <p:cNvPr id="18463" name="Freeform 33"/>
          <p:cNvSpPr>
            <a:spLocks/>
          </p:cNvSpPr>
          <p:nvPr/>
        </p:nvSpPr>
        <p:spPr bwMode="auto">
          <a:xfrm>
            <a:off x="7370536" y="2719860"/>
            <a:ext cx="172922" cy="361910"/>
          </a:xfrm>
          <a:custGeom>
            <a:avLst/>
            <a:gdLst>
              <a:gd name="T0" fmla="*/ 0 w 576"/>
              <a:gd name="T1" fmla="*/ 1008 h 1008"/>
              <a:gd name="T2" fmla="*/ 240 w 576"/>
              <a:gd name="T3" fmla="*/ 672 h 1008"/>
              <a:gd name="T4" fmla="*/ 432 w 576"/>
              <a:gd name="T5" fmla="*/ 864 h 1008"/>
              <a:gd name="T6" fmla="*/ 576 w 576"/>
              <a:gd name="T7" fmla="*/ 0 h 1008"/>
              <a:gd name="T8" fmla="*/ 0 60000 65536"/>
              <a:gd name="T9" fmla="*/ 0 60000 65536"/>
              <a:gd name="T10" fmla="*/ 0 60000 65536"/>
              <a:gd name="T11" fmla="*/ 0 60000 65536"/>
              <a:gd name="T12" fmla="*/ 0 w 576"/>
              <a:gd name="T13" fmla="*/ 0 h 1008"/>
              <a:gd name="T14" fmla="*/ 576 w 576"/>
              <a:gd name="T15" fmla="*/ 1008 h 1008"/>
            </a:gdLst>
            <a:ahLst/>
            <a:cxnLst>
              <a:cxn ang="T8">
                <a:pos x="T0" y="T1"/>
              </a:cxn>
              <a:cxn ang="T9">
                <a:pos x="T2" y="T3"/>
              </a:cxn>
              <a:cxn ang="T10">
                <a:pos x="T4" y="T5"/>
              </a:cxn>
              <a:cxn ang="T11">
                <a:pos x="T6" y="T7"/>
              </a:cxn>
            </a:cxnLst>
            <a:rect l="T12" t="T13" r="T14" b="T15"/>
            <a:pathLst>
              <a:path w="576" h="1008">
                <a:moveTo>
                  <a:pt x="0" y="1008"/>
                </a:moveTo>
                <a:cubicBezTo>
                  <a:pt x="84" y="852"/>
                  <a:pt x="168" y="696"/>
                  <a:pt x="240" y="672"/>
                </a:cubicBezTo>
                <a:cubicBezTo>
                  <a:pt x="312" y="648"/>
                  <a:pt x="376" y="976"/>
                  <a:pt x="432" y="864"/>
                </a:cubicBezTo>
                <a:cubicBezTo>
                  <a:pt x="488" y="752"/>
                  <a:pt x="532" y="376"/>
                  <a:pt x="576" y="0"/>
                </a:cubicBezTo>
              </a:path>
            </a:pathLst>
          </a:custGeom>
          <a:noFill/>
          <a:ln w="12700" cap="flat" cmpd="sng">
            <a:solidFill>
              <a:srgbClr val="660066"/>
            </a:solidFill>
            <a:prstDash val="solid"/>
            <a:round/>
            <a:headEnd type="triangle" w="med" len="med"/>
            <a:tailEnd type="none" w="med" len="med"/>
          </a:ln>
        </p:spPr>
        <p:txBody>
          <a:bodyPr wrap="none" lIns="85593" tIns="42045" rIns="85593" bIns="42045" anchor="ctr">
            <a:spAutoFit/>
          </a:bodyPr>
          <a:lstStyle/>
          <a:p>
            <a:endParaRPr lang="en-US"/>
          </a:p>
        </p:txBody>
      </p:sp>
      <p:sp>
        <p:nvSpPr>
          <p:cNvPr id="18464" name="Text Box 34"/>
          <p:cNvSpPr txBox="1">
            <a:spLocks noChangeArrowheads="1"/>
          </p:cNvSpPr>
          <p:nvPr/>
        </p:nvSpPr>
        <p:spPr bwMode="auto">
          <a:xfrm>
            <a:off x="6706348" y="1915190"/>
            <a:ext cx="1501298" cy="608131"/>
          </a:xfrm>
          <a:prstGeom prst="rect">
            <a:avLst/>
          </a:prstGeom>
          <a:noFill/>
          <a:ln w="12700">
            <a:noFill/>
            <a:miter lim="800000"/>
            <a:headEnd/>
            <a:tailEnd/>
          </a:ln>
        </p:spPr>
        <p:txBody>
          <a:bodyPr wrap="none" lIns="85593" tIns="42045" rIns="85593" bIns="42045">
            <a:spAutoFit/>
          </a:bodyPr>
          <a:lstStyle/>
          <a:p>
            <a:pPr eaLnBrk="0" hangingPunct="0">
              <a:spcBef>
                <a:spcPct val="0"/>
              </a:spcBef>
              <a:buClrTx/>
              <a:buSzTx/>
              <a:buFontTx/>
              <a:buNone/>
            </a:pPr>
            <a:r>
              <a:rPr lang="en-US" sz="1700" dirty="0">
                <a:solidFill>
                  <a:srgbClr val="660066"/>
                </a:solidFill>
              </a:rPr>
              <a:t>What does this</a:t>
            </a:r>
            <a:br>
              <a:rPr lang="en-US" sz="1700" dirty="0">
                <a:solidFill>
                  <a:srgbClr val="660066"/>
                </a:solidFill>
              </a:rPr>
            </a:br>
            <a:r>
              <a:rPr lang="en-US" sz="1700" dirty="0">
                <a:solidFill>
                  <a:srgbClr val="660066"/>
                </a:solidFill>
              </a:rPr>
              <a:t>represent?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837</TotalTime>
  <Words>2276</Words>
  <Application>Microsoft Office PowerPoint</Application>
  <PresentationFormat>On-screen Show (4:3)</PresentationFormat>
  <Paragraphs>499</Paragraphs>
  <Slides>24</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Math-PS</vt:lpstr>
      <vt:lpstr>Arial</vt:lpstr>
      <vt:lpstr>Calibri</vt:lpstr>
      <vt:lpstr>Cambria</vt:lpstr>
      <vt:lpstr>Times New Roman</vt:lpstr>
      <vt:lpstr>Adjacency</vt:lpstr>
      <vt:lpstr>Document</vt:lpstr>
      <vt:lpstr>Dupont Analysis</vt:lpstr>
      <vt:lpstr>The Du Pont Identity</vt:lpstr>
      <vt:lpstr>ROA: Turnover  vs Margin</vt:lpstr>
      <vt:lpstr>Illustrations of the Dupont Identity</vt:lpstr>
      <vt:lpstr>Return on Assets</vt:lpstr>
      <vt:lpstr>Income Statements: Wal-Mart vs Tiffany (2000, in millions)</vt:lpstr>
      <vt:lpstr>Profit Margin Model: Wal-Mart  vs Tiffany (2000, in millions)</vt:lpstr>
      <vt:lpstr>Profit Margins</vt:lpstr>
      <vt:lpstr>Asset Turnover Model: Wal-Mart vs Tiffany (2000, in millions)</vt:lpstr>
      <vt:lpstr>Asset Turnover</vt:lpstr>
      <vt:lpstr>PowerPoint Presentation</vt:lpstr>
      <vt:lpstr>Financial Objectives: The Strategic Profit Model (SPM)</vt:lpstr>
      <vt:lpstr>SPM Examples</vt:lpstr>
      <vt:lpstr>ROI Model, Including The Strategic Profit Model</vt:lpstr>
      <vt:lpstr>Retail Stratgies</vt:lpstr>
      <vt:lpstr>Walmart’s focus on efficient asset use</vt:lpstr>
      <vt:lpstr>Walmart’s focus on efficient asset use</vt:lpstr>
      <vt:lpstr>Financial Information</vt:lpstr>
      <vt:lpstr>The Tiffany Approach</vt:lpstr>
      <vt:lpstr>Tiffany Brand Strategy</vt:lpstr>
      <vt:lpstr>Tiffany Brand Strategy</vt:lpstr>
      <vt:lpstr>Tiffany Brand Strategy</vt:lpstr>
      <vt:lpstr>The Walmart Stores</vt:lpstr>
      <vt:lpstr>Crafting strategy post Dupont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Dupont Analysis</dc:title>
  <dc:creator>Arun</dc:creator>
  <cp:lastModifiedBy>Viswanath, Prof. Plachikkat</cp:lastModifiedBy>
  <cp:revision>46</cp:revision>
  <cp:lastPrinted>2012-09-13T16:35:20Z</cp:lastPrinted>
  <dcterms:created xsi:type="dcterms:W3CDTF">2011-10-04T03:33:26Z</dcterms:created>
  <dcterms:modified xsi:type="dcterms:W3CDTF">2013-09-17T00:30:17Z</dcterms:modified>
</cp:coreProperties>
</file>