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03" r:id="rId3"/>
    <p:sldId id="304" r:id="rId4"/>
    <p:sldId id="305" r:id="rId5"/>
    <p:sldId id="306" r:id="rId6"/>
    <p:sldId id="30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33B92-93F3-403A-B5EA-6F00D3431FE6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78F45-CD17-4DC4-9803-B631E38CA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ED1A40-C3B5-4C4F-BF00-ACE020F40FE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988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1C6FA8C-0F2F-435D-9000-A3F4E80DEE9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90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B41F6A-A031-413D-AAE7-41CE48CE5F9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91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184022A-C653-4234-8F3C-2164A40D8D3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03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0B617A-4D86-4585-A640-2DFA69AA8212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51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1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60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99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0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7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1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63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51EFA2D-E04A-4F1C-845D-A7875DEADFEE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45A3D8-AEC3-40CA-B086-2D38C1F4808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6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Vaccine storage and manufacturing">
            <a:extLst>
              <a:ext uri="{FF2B5EF4-FFF2-40B4-BE49-F238E27FC236}">
                <a16:creationId xmlns:a16="http://schemas.microsoft.com/office/drawing/2014/main" id="{B726B171-CFDD-6949-91FC-85BECD8807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131" r="-1" b="15577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58B70F-2D76-26D4-C051-B5B5C8D08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7164674" cy="5571066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tx1"/>
                </a:solidFill>
              </a:rPr>
              <a:t>Porter Model:</a:t>
            </a:r>
            <a:br>
              <a:rPr lang="en-US" sz="6600">
                <a:solidFill>
                  <a:schemeClr val="tx1"/>
                </a:solidFill>
              </a:rPr>
            </a:br>
            <a:r>
              <a:rPr lang="en-US" sz="6600">
                <a:solidFill>
                  <a:schemeClr val="tx1"/>
                </a:solidFill>
              </a:rPr>
              <a:t>Pharmaceutical industry in 1990s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0F675-7D30-5693-E887-491C1F2A1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1608" y="643467"/>
            <a:ext cx="3096926" cy="5571066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FIN 663: Financial Strategy and Business Decisions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344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87513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Porter Model Applied:</a:t>
            </a:r>
            <a:br>
              <a:rPr lang="en-US" altLang="en-US" sz="4000" dirty="0"/>
            </a:br>
            <a:r>
              <a:rPr lang="en-US" altLang="en-US" sz="4000" dirty="0"/>
              <a:t>Pharmaceutical Industry 1990s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229492"/>
            <a:ext cx="7772400" cy="40951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Barriers to Entry – Very Attractive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Steep R&amp;D experience curve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 economies-of-scale barriers in R&amp;D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Critical Mass in R&amp;D and marketing required global 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Significant R&amp;D and marketing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High Risk inherent in the drug development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Increasing threat of new entries from biotechnology companies</a:t>
            </a:r>
          </a:p>
        </p:txBody>
      </p:sp>
    </p:spTree>
    <p:extLst>
      <p:ext uri="{BB962C8B-B14F-4D97-AF65-F5344CB8AC3E}">
        <p14:creationId xmlns:p14="http://schemas.microsoft.com/office/powerpoint/2010/main" val="164176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3554" y="762000"/>
            <a:ext cx="7772400" cy="108823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Porter Model Applied:</a:t>
            </a:r>
            <a:br>
              <a:rPr lang="en-US" altLang="en-US" sz="4000" dirty="0"/>
            </a:br>
            <a:r>
              <a:rPr lang="en-US" altLang="en-US" sz="4000" dirty="0"/>
              <a:t>Pharmaceutical Industry 1990s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250040"/>
            <a:ext cx="7772400" cy="3845960"/>
          </a:xfrm>
        </p:spPr>
        <p:txBody>
          <a:bodyPr/>
          <a:lstStyle/>
          <a:p>
            <a:pPr eaLnBrk="1" hangingPunct="1"/>
            <a:r>
              <a:rPr lang="en-US" altLang="en-US" dirty="0"/>
              <a:t>Bargaining Power of Suppliers</a:t>
            </a:r>
          </a:p>
          <a:p>
            <a:pPr lvl="1" eaLnBrk="1" hangingPunct="1"/>
            <a:r>
              <a:rPr lang="en-US" altLang="en-US" dirty="0"/>
              <a:t>Mostly commodities</a:t>
            </a:r>
          </a:p>
          <a:p>
            <a:pPr lvl="1" eaLnBrk="1" hangingPunct="1"/>
            <a:r>
              <a:rPr lang="en-US" altLang="en-US" dirty="0"/>
              <a:t>Individual scientists may have some personal leverage</a:t>
            </a:r>
          </a:p>
        </p:txBody>
      </p:sp>
    </p:spTree>
    <p:extLst>
      <p:ext uri="{BB962C8B-B14F-4D97-AF65-F5344CB8AC3E}">
        <p14:creationId xmlns:p14="http://schemas.microsoft.com/office/powerpoint/2010/main" val="28899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25012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Porter Model Applied:</a:t>
            </a:r>
            <a:br>
              <a:rPr lang="en-US" altLang="en-US" sz="4000" dirty="0"/>
            </a:br>
            <a:r>
              <a:rPr lang="en-US" altLang="en-US" sz="4000" dirty="0"/>
              <a:t>Pharmaceutical Industry 1990s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198670"/>
            <a:ext cx="8229600" cy="435453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Bargaining Power of Buyers: Mildly Unattractive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Buying Process is price sensitive – the consumer did not pay and the buyer did not pay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 power of buyers – plan sponsors with an incentive to contain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Mail-order pharmacies obtain large discounts on volume drugs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 aggregated buyers – hospital suppliers, large distributors, government institutions</a:t>
            </a:r>
          </a:p>
        </p:txBody>
      </p:sp>
    </p:spTree>
    <p:extLst>
      <p:ext uri="{BB962C8B-B14F-4D97-AF65-F5344CB8AC3E}">
        <p14:creationId xmlns:p14="http://schemas.microsoft.com/office/powerpoint/2010/main" val="622620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45559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Porter Model Applied:</a:t>
            </a:r>
            <a:br>
              <a:rPr lang="en-US" altLang="en-US" sz="4000" dirty="0"/>
            </a:br>
            <a:r>
              <a:rPr lang="en-US" altLang="en-US" sz="4000" dirty="0"/>
              <a:t>Pharmaceutical Industry 1990s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476072"/>
            <a:ext cx="8229600" cy="4077128"/>
          </a:xfrm>
        </p:spPr>
        <p:txBody>
          <a:bodyPr/>
          <a:lstStyle/>
          <a:p>
            <a:pPr eaLnBrk="1" hangingPunct="1"/>
            <a:r>
              <a:rPr lang="en-US" altLang="en-US" dirty="0"/>
              <a:t>Threat of Substitutes: Mildly Unattractive</a:t>
            </a:r>
          </a:p>
          <a:p>
            <a:pPr lvl="1" eaLnBrk="1" hangingPunct="1"/>
            <a:r>
              <a:rPr lang="en-US" altLang="en-US" dirty="0"/>
              <a:t>Generic drugs weakening branded drugs</a:t>
            </a:r>
          </a:p>
          <a:p>
            <a:pPr lvl="1" eaLnBrk="1" hangingPunct="1"/>
            <a:r>
              <a:rPr lang="en-US" altLang="en-US" dirty="0"/>
              <a:t>More than half the patent life spent on product development and approval process</a:t>
            </a:r>
          </a:p>
          <a:p>
            <a:pPr lvl="1" eaLnBrk="1" hangingPunct="1"/>
            <a:r>
              <a:rPr lang="en-US" altLang="en-US" dirty="0"/>
              <a:t>Technological development is making imitation easier – reverse engineering</a:t>
            </a:r>
          </a:p>
          <a:p>
            <a:pPr lvl="1" eaLnBrk="1" hangingPunct="1"/>
            <a:r>
              <a:rPr lang="en-US" altLang="en-US" dirty="0"/>
              <a:t>Consumer aversion to chemical substances erodes the appeal for pharmaceutical drugs</a:t>
            </a:r>
          </a:p>
        </p:txBody>
      </p:sp>
    </p:spTree>
    <p:extLst>
      <p:ext uri="{BB962C8B-B14F-4D97-AF65-F5344CB8AC3E}">
        <p14:creationId xmlns:p14="http://schemas.microsoft.com/office/powerpoint/2010/main" val="34390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55833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Porter Model Applied:</a:t>
            </a:r>
            <a:br>
              <a:rPr lang="en-US" altLang="en-US" sz="4000" dirty="0"/>
            </a:br>
            <a:r>
              <a:rPr lang="en-US" altLang="en-US" sz="4000" dirty="0"/>
              <a:t>Pharmaceutical Industry 1990s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270588"/>
            <a:ext cx="8229600" cy="405401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Intensity of Rivalry: Attractive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Global Competition Concentrated Amongst fifteen large companies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Most companies focus on certain types of disease therapy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Competition amongst incumbents limited by patent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Competition based on price and product differentiation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Government intervention increases rivalry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Strategic alliances establish collaborative agreements among industry players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Very profitable industry, but declining margins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9702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283</Words>
  <Application>Microsoft Office PowerPoint</Application>
  <PresentationFormat>Widescreen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Times New Roman</vt:lpstr>
      <vt:lpstr>Tw Cen MT</vt:lpstr>
      <vt:lpstr>Tw Cen MT Condensed</vt:lpstr>
      <vt:lpstr>Wingdings 3</vt:lpstr>
      <vt:lpstr>Integral</vt:lpstr>
      <vt:lpstr>Porter Model: Pharmaceutical industry in 1990s</vt:lpstr>
      <vt:lpstr>Porter Model Applied: Pharmaceutical Industry 1990s</vt:lpstr>
      <vt:lpstr>Porter Model Applied: Pharmaceutical Industry 1990s</vt:lpstr>
      <vt:lpstr>Porter Model Applied: Pharmaceutical Industry 1990s</vt:lpstr>
      <vt:lpstr>Porter Model Applied: Pharmaceutical Industry 1990s</vt:lpstr>
      <vt:lpstr>Porter Model Applied: Pharmaceutical Industry 1990s</vt:lpstr>
    </vt:vector>
  </TitlesOfParts>
  <Company>Pace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Porter Model: Pharmaceutical industry in 1990s</dc:title>
  <dc:creator>Viswanath, Prof. P.V.</dc:creator>
  <cp:lastModifiedBy>Viswanath, Prof. P.V.</cp:lastModifiedBy>
  <cp:revision>1</cp:revision>
  <dcterms:created xsi:type="dcterms:W3CDTF">2024-01-02T19:09:11Z</dcterms:created>
  <dcterms:modified xsi:type="dcterms:W3CDTF">2024-01-02T19:13:39Z</dcterms:modified>
</cp:coreProperties>
</file>