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comments/comment1.xml" ContentType="application/vnd.openxmlformats-officedocument.presentationml.comment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comments/comment2.xml" ContentType="application/vnd.openxmlformats-officedocument.presentationml.comments+xml"/>
  <Override PartName="/ppt/tags/tag11.xml" ContentType="application/vnd.openxmlformats-officedocument.presentationml.tags+xml"/>
  <Override PartName="/ppt/notesSlides/notesSlide3.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59"/>
  </p:notesMasterIdLst>
  <p:handoutMasterIdLst>
    <p:handoutMasterId r:id="rId60"/>
  </p:handoutMasterIdLst>
  <p:sldIdLst>
    <p:sldId id="256" r:id="rId2"/>
    <p:sldId id="332" r:id="rId3"/>
    <p:sldId id="311" r:id="rId4"/>
    <p:sldId id="314" r:id="rId5"/>
    <p:sldId id="323" r:id="rId6"/>
    <p:sldId id="324" r:id="rId7"/>
    <p:sldId id="327" r:id="rId8"/>
    <p:sldId id="333" r:id="rId9"/>
    <p:sldId id="279" r:id="rId10"/>
    <p:sldId id="280" r:id="rId11"/>
    <p:sldId id="328" r:id="rId12"/>
    <p:sldId id="284" r:id="rId13"/>
    <p:sldId id="334" r:id="rId14"/>
    <p:sldId id="315" r:id="rId15"/>
    <p:sldId id="285" r:id="rId16"/>
    <p:sldId id="316" r:id="rId17"/>
    <p:sldId id="329" r:id="rId18"/>
    <p:sldId id="330" r:id="rId19"/>
    <p:sldId id="286" r:id="rId20"/>
    <p:sldId id="287" r:id="rId21"/>
    <p:sldId id="335" r:id="rId22"/>
    <p:sldId id="309" r:id="rId23"/>
    <p:sldId id="310" r:id="rId24"/>
    <p:sldId id="291" r:id="rId25"/>
    <p:sldId id="308" r:id="rId26"/>
    <p:sldId id="292" r:id="rId27"/>
    <p:sldId id="293" r:id="rId28"/>
    <p:sldId id="288" r:id="rId29"/>
    <p:sldId id="257" r:id="rId30"/>
    <p:sldId id="258" r:id="rId31"/>
    <p:sldId id="295" r:id="rId32"/>
    <p:sldId id="300" r:id="rId33"/>
    <p:sldId id="307" r:id="rId34"/>
    <p:sldId id="259" r:id="rId35"/>
    <p:sldId id="260" r:id="rId36"/>
    <p:sldId id="261" r:id="rId37"/>
    <p:sldId id="263" r:id="rId38"/>
    <p:sldId id="297" r:id="rId39"/>
    <p:sldId id="298" r:id="rId40"/>
    <p:sldId id="296" r:id="rId41"/>
    <p:sldId id="264" r:id="rId42"/>
    <p:sldId id="289" r:id="rId43"/>
    <p:sldId id="317" r:id="rId44"/>
    <p:sldId id="299" r:id="rId45"/>
    <p:sldId id="331" r:id="rId46"/>
    <p:sldId id="301" r:id="rId47"/>
    <p:sldId id="325" r:id="rId48"/>
    <p:sldId id="326" r:id="rId49"/>
    <p:sldId id="303" r:id="rId50"/>
    <p:sldId id="319" r:id="rId51"/>
    <p:sldId id="304" r:id="rId52"/>
    <p:sldId id="320" r:id="rId53"/>
    <p:sldId id="305" r:id="rId54"/>
    <p:sldId id="321" r:id="rId55"/>
    <p:sldId id="306" r:id="rId56"/>
    <p:sldId id="322" r:id="rId57"/>
    <p:sldId id="290" r:id="rId58"/>
  </p:sldIdLst>
  <p:sldSz cx="12192000" cy="6858000"/>
  <p:notesSz cx="6950075" cy="9236075"/>
  <p:custDataLst>
    <p:tags r:id="rId6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2CBD89-6AFF-43D2-8522-4B2944D78DD6}">
          <p14:sldIdLst>
            <p14:sldId id="256"/>
            <p14:sldId id="332"/>
            <p14:sldId id="311"/>
            <p14:sldId id="314"/>
            <p14:sldId id="323"/>
            <p14:sldId id="324"/>
            <p14:sldId id="327"/>
            <p14:sldId id="333"/>
            <p14:sldId id="279"/>
            <p14:sldId id="280"/>
            <p14:sldId id="328"/>
            <p14:sldId id="284"/>
            <p14:sldId id="334"/>
            <p14:sldId id="315"/>
            <p14:sldId id="285"/>
            <p14:sldId id="316"/>
            <p14:sldId id="329"/>
            <p14:sldId id="330"/>
            <p14:sldId id="286"/>
            <p14:sldId id="287"/>
            <p14:sldId id="335"/>
            <p14:sldId id="309"/>
            <p14:sldId id="310"/>
            <p14:sldId id="291"/>
            <p14:sldId id="308"/>
            <p14:sldId id="292"/>
            <p14:sldId id="293"/>
            <p14:sldId id="288"/>
            <p14:sldId id="257"/>
            <p14:sldId id="258"/>
            <p14:sldId id="295"/>
            <p14:sldId id="300"/>
            <p14:sldId id="307"/>
            <p14:sldId id="259"/>
            <p14:sldId id="260"/>
            <p14:sldId id="261"/>
            <p14:sldId id="263"/>
            <p14:sldId id="297"/>
            <p14:sldId id="298"/>
            <p14:sldId id="296"/>
            <p14:sldId id="264"/>
            <p14:sldId id="289"/>
            <p14:sldId id="317"/>
            <p14:sldId id="299"/>
            <p14:sldId id="331"/>
            <p14:sldId id="301"/>
            <p14:sldId id="325"/>
            <p14:sldId id="326"/>
            <p14:sldId id="303"/>
            <p14:sldId id="319"/>
            <p14:sldId id="304"/>
            <p14:sldId id="320"/>
            <p14:sldId id="305"/>
            <p14:sldId id="321"/>
            <p14:sldId id="306"/>
            <p14:sldId id="322"/>
            <p14:sldId id="290"/>
          </p14:sldIdLst>
        </p14:section>
        <p14:section name="Untitled Section" id="{C8507688-32FA-43C9-9A2A-D1446CE56C2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5"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182A9-7397-45E1-BD71-D6C89E26DAD7}" v="4" dt="2024-03-05T14:55:44.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7" d="100"/>
          <a:sy n="77" d="100"/>
        </p:scale>
        <p:origin x="76"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F77182A9-7397-45E1-BD71-D6C89E26DAD7}"/>
    <pc:docChg chg="undo custSel addSld delSld modSld modSection">
      <pc:chgData name="Viswanath, Prof. P.V." userId="8a131824-58bb-4923-a6b3-4be5edc53a32" providerId="ADAL" clId="{F77182A9-7397-45E1-BD71-D6C89E26DAD7}" dt="2024-03-05T15:12:00.280" v="143" actId="27636"/>
      <pc:docMkLst>
        <pc:docMk/>
      </pc:docMkLst>
      <pc:sldChg chg="modSp mod">
        <pc:chgData name="Viswanath, Prof. P.V." userId="8a131824-58bb-4923-a6b3-4be5edc53a32" providerId="ADAL" clId="{F77182A9-7397-45E1-BD71-D6C89E26DAD7}" dt="2024-03-05T15:12:00.280" v="143" actId="27636"/>
        <pc:sldMkLst>
          <pc:docMk/>
          <pc:sldMk cId="1445412511" sldId="279"/>
        </pc:sldMkLst>
        <pc:spChg chg="mod">
          <ac:chgData name="Viswanath, Prof. P.V." userId="8a131824-58bb-4923-a6b3-4be5edc53a32" providerId="ADAL" clId="{F77182A9-7397-45E1-BD71-D6C89E26DAD7}" dt="2024-03-05T15:12:00.280" v="143" actId="27636"/>
          <ac:spMkLst>
            <pc:docMk/>
            <pc:sldMk cId="1445412511" sldId="279"/>
            <ac:spMk id="3" creationId="{00000000-0000-0000-0000-000000000000}"/>
          </ac:spMkLst>
        </pc:spChg>
      </pc:sldChg>
      <pc:sldChg chg="delSp modSp new mod">
        <pc:chgData name="Viswanath, Prof. P.V." userId="8a131824-58bb-4923-a6b3-4be5edc53a32" providerId="ADAL" clId="{F77182A9-7397-45E1-BD71-D6C89E26DAD7}" dt="2024-03-05T14:52:51.362" v="23" actId="14100"/>
        <pc:sldMkLst>
          <pc:docMk/>
          <pc:sldMk cId="3282728699" sldId="331"/>
        </pc:sldMkLst>
        <pc:spChg chg="mod">
          <ac:chgData name="Viswanath, Prof. P.V." userId="8a131824-58bb-4923-a6b3-4be5edc53a32" providerId="ADAL" clId="{F77182A9-7397-45E1-BD71-D6C89E26DAD7}" dt="2024-03-05T14:52:51.362" v="23" actId="14100"/>
          <ac:spMkLst>
            <pc:docMk/>
            <pc:sldMk cId="3282728699" sldId="331"/>
            <ac:spMk id="2" creationId="{3A028629-92F9-5B95-5F4C-2071A1790527}"/>
          </ac:spMkLst>
        </pc:spChg>
        <pc:spChg chg="del">
          <ac:chgData name="Viswanath, Prof. P.V." userId="8a131824-58bb-4923-a6b3-4be5edc53a32" providerId="ADAL" clId="{F77182A9-7397-45E1-BD71-D6C89E26DAD7}" dt="2024-03-05T14:52:13.538" v="1" actId="478"/>
          <ac:spMkLst>
            <pc:docMk/>
            <pc:sldMk cId="3282728699" sldId="331"/>
            <ac:spMk id="3" creationId="{0A1A430C-0513-32BB-8FE5-D6D593AF8701}"/>
          </ac:spMkLst>
        </pc:spChg>
      </pc:sldChg>
      <pc:sldChg chg="modSp add mod">
        <pc:chgData name="Viswanath, Prof. P.V." userId="8a131824-58bb-4923-a6b3-4be5edc53a32" providerId="ADAL" clId="{F77182A9-7397-45E1-BD71-D6C89E26DAD7}" dt="2024-03-05T14:53:28.082" v="43" actId="1076"/>
        <pc:sldMkLst>
          <pc:docMk/>
          <pc:sldMk cId="659833217" sldId="332"/>
        </pc:sldMkLst>
        <pc:spChg chg="mod">
          <ac:chgData name="Viswanath, Prof. P.V." userId="8a131824-58bb-4923-a6b3-4be5edc53a32" providerId="ADAL" clId="{F77182A9-7397-45E1-BD71-D6C89E26DAD7}" dt="2024-03-05T14:53:28.082" v="43" actId="1076"/>
          <ac:spMkLst>
            <pc:docMk/>
            <pc:sldMk cId="659833217" sldId="332"/>
            <ac:spMk id="2" creationId="{99BFEBF1-7D95-95E5-182C-177BD91DBF94}"/>
          </ac:spMkLst>
        </pc:spChg>
      </pc:sldChg>
      <pc:sldChg chg="new del">
        <pc:chgData name="Viswanath, Prof. P.V." userId="8a131824-58bb-4923-a6b3-4be5edc53a32" providerId="ADAL" clId="{F77182A9-7397-45E1-BD71-D6C89E26DAD7}" dt="2024-03-05T14:53:09.995" v="25" actId="680"/>
        <pc:sldMkLst>
          <pc:docMk/>
          <pc:sldMk cId="1101418342" sldId="332"/>
        </pc:sldMkLst>
      </pc:sldChg>
      <pc:sldChg chg="modSp add mod">
        <pc:chgData name="Viswanath, Prof. P.V." userId="8a131824-58bb-4923-a6b3-4be5edc53a32" providerId="ADAL" clId="{F77182A9-7397-45E1-BD71-D6C89E26DAD7}" dt="2024-03-05T14:54:57.258" v="66" actId="20577"/>
        <pc:sldMkLst>
          <pc:docMk/>
          <pc:sldMk cId="4208303030" sldId="333"/>
        </pc:sldMkLst>
        <pc:spChg chg="mod">
          <ac:chgData name="Viswanath, Prof. P.V." userId="8a131824-58bb-4923-a6b3-4be5edc53a32" providerId="ADAL" clId="{F77182A9-7397-45E1-BD71-D6C89E26DAD7}" dt="2024-03-05T14:54:57.258" v="66" actId="20577"/>
          <ac:spMkLst>
            <pc:docMk/>
            <pc:sldMk cId="4208303030" sldId="333"/>
            <ac:spMk id="2" creationId="{D8BF84AE-5E33-A176-D111-86DF139CB4C2}"/>
          </ac:spMkLst>
        </pc:spChg>
      </pc:sldChg>
      <pc:sldChg chg="new del">
        <pc:chgData name="Viswanath, Prof. P.V." userId="8a131824-58bb-4923-a6b3-4be5edc53a32" providerId="ADAL" clId="{F77182A9-7397-45E1-BD71-D6C89E26DAD7}" dt="2024-03-05T14:55:11.632" v="68" actId="680"/>
        <pc:sldMkLst>
          <pc:docMk/>
          <pc:sldMk cId="3441503068" sldId="334"/>
        </pc:sldMkLst>
      </pc:sldChg>
      <pc:sldChg chg="modSp add mod">
        <pc:chgData name="Viswanath, Prof. P.V." userId="8a131824-58bb-4923-a6b3-4be5edc53a32" providerId="ADAL" clId="{F77182A9-7397-45E1-BD71-D6C89E26DAD7}" dt="2024-03-05T14:55:28.825" v="88" actId="1076"/>
        <pc:sldMkLst>
          <pc:docMk/>
          <pc:sldMk cId="3451544142" sldId="334"/>
        </pc:sldMkLst>
        <pc:spChg chg="mod">
          <ac:chgData name="Viswanath, Prof. P.V." userId="8a131824-58bb-4923-a6b3-4be5edc53a32" providerId="ADAL" clId="{F77182A9-7397-45E1-BD71-D6C89E26DAD7}" dt="2024-03-05T14:55:28.825" v="88" actId="1076"/>
          <ac:spMkLst>
            <pc:docMk/>
            <pc:sldMk cId="3451544142" sldId="334"/>
            <ac:spMk id="2" creationId="{D86652BA-5F31-A858-0E01-ED5C595FD54C}"/>
          </ac:spMkLst>
        </pc:spChg>
      </pc:sldChg>
      <pc:sldChg chg="modSp add mod">
        <pc:chgData name="Viswanath, Prof. P.V." userId="8a131824-58bb-4923-a6b3-4be5edc53a32" providerId="ADAL" clId="{F77182A9-7397-45E1-BD71-D6C89E26DAD7}" dt="2024-03-05T14:55:59.474" v="102" actId="14100"/>
        <pc:sldMkLst>
          <pc:docMk/>
          <pc:sldMk cId="767039737" sldId="335"/>
        </pc:sldMkLst>
        <pc:spChg chg="mod">
          <ac:chgData name="Viswanath, Prof. P.V." userId="8a131824-58bb-4923-a6b3-4be5edc53a32" providerId="ADAL" clId="{F77182A9-7397-45E1-BD71-D6C89E26DAD7}" dt="2024-03-05T14:55:59.474" v="102" actId="14100"/>
          <ac:spMkLst>
            <pc:docMk/>
            <pc:sldMk cId="767039737" sldId="335"/>
            <ac:spMk id="2" creationId="{5CC63E49-F006-6C76-BAD2-66DBB4084274}"/>
          </ac:spMkLst>
        </pc:spChg>
      </pc:sldChg>
    </pc:docChg>
  </pc:docChgLst>
  <pc:docChgLst>
    <pc:chgData name="Viswanath, Prof. P.V." userId="8a131824-58bb-4923-a6b3-4be5edc53a32" providerId="ADAL" clId="{E89BCD40-F00B-4AF2-A514-3768176812B6}"/>
    <pc:docChg chg="custSel modSld">
      <pc:chgData name="Viswanath, Prof. P.V." userId="8a131824-58bb-4923-a6b3-4be5edc53a32" providerId="ADAL" clId="{E89BCD40-F00B-4AF2-A514-3768176812B6}" dt="2024-01-04T22:18:27.773" v="557" actId="20577"/>
      <pc:docMkLst>
        <pc:docMk/>
      </pc:docMkLst>
      <pc:sldChg chg="modSp mod">
        <pc:chgData name="Viswanath, Prof. P.V." userId="8a131824-58bb-4923-a6b3-4be5edc53a32" providerId="ADAL" clId="{E89BCD40-F00B-4AF2-A514-3768176812B6}" dt="2024-01-02T17:57:42.632" v="14" actId="20577"/>
        <pc:sldMkLst>
          <pc:docMk/>
          <pc:sldMk cId="3890952130" sldId="256"/>
        </pc:sldMkLst>
        <pc:spChg chg="mod">
          <ac:chgData name="Viswanath, Prof. P.V." userId="8a131824-58bb-4923-a6b3-4be5edc53a32" providerId="ADAL" clId="{E89BCD40-F00B-4AF2-A514-3768176812B6}" dt="2024-01-02T17:57:42.632" v="14" actId="20577"/>
          <ac:spMkLst>
            <pc:docMk/>
            <pc:sldMk cId="3890952130" sldId="256"/>
            <ac:spMk id="2" creationId="{00000000-0000-0000-0000-000000000000}"/>
          </ac:spMkLst>
        </pc:spChg>
      </pc:sldChg>
      <pc:sldChg chg="modSp mod">
        <pc:chgData name="Viswanath, Prof. P.V." userId="8a131824-58bb-4923-a6b3-4be5edc53a32" providerId="ADAL" clId="{E89BCD40-F00B-4AF2-A514-3768176812B6}" dt="2024-01-04T22:18:27.773" v="557" actId="20577"/>
        <pc:sldMkLst>
          <pc:docMk/>
          <pc:sldMk cId="3169213964" sldId="311"/>
        </pc:sldMkLst>
        <pc:spChg chg="mod">
          <ac:chgData name="Viswanath, Prof. P.V." userId="8a131824-58bb-4923-a6b3-4be5edc53a32" providerId="ADAL" clId="{E89BCD40-F00B-4AF2-A514-3768176812B6}" dt="2024-01-04T22:18:27.773" v="557" actId="20577"/>
          <ac:spMkLst>
            <pc:docMk/>
            <pc:sldMk cId="3169213964" sldId="311"/>
            <ac:spMk id="3" creationId="{00000000-0000-0000-0000-000000000000}"/>
          </ac:spMkLst>
        </pc:spChg>
      </pc:sldChg>
      <pc:sldChg chg="modSp mod">
        <pc:chgData name="Viswanath, Prof. P.V." userId="8a131824-58bb-4923-a6b3-4be5edc53a32" providerId="ADAL" clId="{E89BCD40-F00B-4AF2-A514-3768176812B6}" dt="2024-01-04T00:30:05.389" v="539" actId="20577"/>
        <pc:sldMkLst>
          <pc:docMk/>
          <pc:sldMk cId="2622388668" sldId="314"/>
        </pc:sldMkLst>
        <pc:spChg chg="mod">
          <ac:chgData name="Viswanath, Prof. P.V." userId="8a131824-58bb-4923-a6b3-4be5edc53a32" providerId="ADAL" clId="{E89BCD40-F00B-4AF2-A514-3768176812B6}" dt="2024-01-04T00:30:05.389" v="539" actId="20577"/>
          <ac:spMkLst>
            <pc:docMk/>
            <pc:sldMk cId="2622388668" sldId="314"/>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3-17T14:26:10.346" idx="1">
    <p:pos x="10" y="10"/>
    <p:text>In this case, 10,10 is _not_ a Nash equilibrium</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3-17T14:28:17.479" idx="2">
    <p:pos x="10" y="10"/>
    <p:text>The (Stay Put, Stay Put) candidate is not Nash</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3-17T14:28:58.440" idx="3">
    <p:pos x="10" y="10"/>
    <p:text>This is called a Co-ordination game</p:text>
    <p:extLst>
      <p:ext uri="{C676402C-5697-4E1C-873F-D02D1690AC5C}">
        <p15:threadingInfo xmlns:p15="http://schemas.microsoft.com/office/powerpoint/2012/main" timeZoneBias="240"/>
      </p:ext>
    </p:extLst>
  </p:cm>
  <p:cm authorId="1" dt="2021-03-17T14:30:48.286" idx="4">
    <p:pos x="10" y="106"/>
    <p:text>Here, the (No, No) is also weakly Nash.</p:text>
    <p:extLst>
      <p:ext uri="{C676402C-5697-4E1C-873F-D02D1690AC5C}">
        <p15:threadingInfo xmlns:p15="http://schemas.microsoft.com/office/powerpoint/2012/main" timeZoneBias="240">
          <p15:parentCm authorId="1" idx="3"/>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3-17T14:31:23.023" idx="5">
    <p:pos x="10" y="10"/>
    <p:text>It's better to have an industry standard.  Both firms benefit.  But both (VHS, VHS) and (Betamax, Betamax) are Nash.</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2329" cy="463550"/>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936176" y="0"/>
            <a:ext cx="3012329" cy="463550"/>
          </a:xfrm>
          <a:prstGeom prst="rect">
            <a:avLst/>
          </a:prstGeom>
        </p:spPr>
        <p:txBody>
          <a:bodyPr vert="horz" lIns="90059" tIns="45030" rIns="90059" bIns="45030" rtlCol="0"/>
          <a:lstStyle>
            <a:lvl1pPr algn="r">
              <a:defRPr sz="1200"/>
            </a:lvl1pPr>
          </a:lstStyle>
          <a:p>
            <a:fld id="{C7C8AAF7-0516-4862-B0E2-C9E9E97CF3BD}" type="datetimeFigureOut">
              <a:rPr lang="en-US" smtClean="0"/>
              <a:t>3/5/2024</a:t>
            </a:fld>
            <a:endParaRPr lang="en-US"/>
          </a:p>
        </p:txBody>
      </p:sp>
      <p:sp>
        <p:nvSpPr>
          <p:cNvPr id="4" name="Footer Placeholder 3"/>
          <p:cNvSpPr>
            <a:spLocks noGrp="1"/>
          </p:cNvSpPr>
          <p:nvPr>
            <p:ph type="ftr" sz="quarter" idx="2"/>
          </p:nvPr>
        </p:nvSpPr>
        <p:spPr>
          <a:xfrm>
            <a:off x="2" y="8772526"/>
            <a:ext cx="3012329" cy="463550"/>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936176" y="8772526"/>
            <a:ext cx="3012329" cy="463550"/>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3407"/>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936769" y="0"/>
            <a:ext cx="3011699" cy="463407"/>
          </a:xfrm>
          <a:prstGeom prst="rect">
            <a:avLst/>
          </a:prstGeom>
        </p:spPr>
        <p:txBody>
          <a:bodyPr vert="horz" lIns="91428" tIns="45714" rIns="91428" bIns="45714" rtlCol="0"/>
          <a:lstStyle>
            <a:lvl1pPr algn="r">
              <a:defRPr sz="1200"/>
            </a:lvl1pPr>
          </a:lstStyle>
          <a:p>
            <a:fld id="{A6112E89-3E89-41C5-BF4F-350CDACFB092}" type="datetimeFigureOut">
              <a:rPr lang="en-US" smtClean="0"/>
              <a:t>3/5/2024</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95008" y="4444863"/>
            <a:ext cx="5560060" cy="3636704"/>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2"/>
            <a:ext cx="3011699" cy="46340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2"/>
            <a:ext cx="3011699" cy="463405"/>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(0,0)</a:t>
            </a:r>
            <a:r>
              <a:rPr lang="en-US" baseline="0" dirty="0"/>
              <a:t> is dominant for both A and B; hence there is only one Nash equilibrium.</a:t>
            </a:r>
            <a:endParaRPr lang="en-US" dirty="0"/>
          </a:p>
        </p:txBody>
      </p:sp>
      <p:sp>
        <p:nvSpPr>
          <p:cNvPr id="4" name="Slide Number Placeholder 3"/>
          <p:cNvSpPr>
            <a:spLocks noGrp="1"/>
          </p:cNvSpPr>
          <p:nvPr>
            <p:ph type="sldNum" sz="quarter" idx="10"/>
          </p:nvPr>
        </p:nvSpPr>
        <p:spPr/>
        <p:txBody>
          <a:bodyPr/>
          <a:lstStyle/>
          <a:p>
            <a:fld id="{1E7E8ED4-2BCE-4F9A-9B27-4C5EF33FFDBF}" type="slidenum">
              <a:rPr lang="en-US" smtClean="0"/>
              <a:t>20</a:t>
            </a:fld>
            <a:endParaRPr lang="en-US"/>
          </a:p>
        </p:txBody>
      </p:sp>
    </p:spTree>
    <p:extLst>
      <p:ext uri="{BB962C8B-B14F-4D97-AF65-F5344CB8AC3E}">
        <p14:creationId xmlns:p14="http://schemas.microsoft.com/office/powerpoint/2010/main" val="989975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344488" y="704850"/>
            <a:ext cx="6261100" cy="3522663"/>
          </a:xfrm>
          <a:ln/>
        </p:spPr>
      </p:sp>
      <p:sp>
        <p:nvSpPr>
          <p:cNvPr id="41987" name="Notes Placeholder 2"/>
          <p:cNvSpPr>
            <a:spLocks noGrp="1"/>
          </p:cNvSpPr>
          <p:nvPr>
            <p:ph type="body" idx="1"/>
          </p:nvPr>
        </p:nvSpPr>
        <p:spPr>
          <a:noFill/>
        </p:spPr>
        <p:txBody>
          <a:bodyPr/>
          <a:lstStyle/>
          <a:p>
            <a:pPr eaLnBrk="1" hangingPunct="1"/>
            <a:endParaRPr lang="en-US"/>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37</a:t>
            </a:fld>
            <a:endParaRPr lang="en-US" sz="1200"/>
          </a:p>
        </p:txBody>
      </p:sp>
    </p:spTree>
    <p:extLst>
      <p:ext uri="{BB962C8B-B14F-4D97-AF65-F5344CB8AC3E}">
        <p14:creationId xmlns:p14="http://schemas.microsoft.com/office/powerpoint/2010/main" val="1807877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344488" y="704850"/>
            <a:ext cx="6261100" cy="3522663"/>
          </a:xfrm>
          <a:ln/>
        </p:spPr>
      </p:sp>
      <p:sp>
        <p:nvSpPr>
          <p:cNvPr id="41987" name="Notes Placeholder 2"/>
          <p:cNvSpPr>
            <a:spLocks noGrp="1"/>
          </p:cNvSpPr>
          <p:nvPr>
            <p:ph type="body" idx="1"/>
          </p:nvPr>
        </p:nvSpPr>
        <p:spPr>
          <a:noFill/>
        </p:spPr>
        <p:txBody>
          <a:bodyPr/>
          <a:lstStyle/>
          <a:p>
            <a:pPr eaLnBrk="1" hangingPunct="1"/>
            <a:endParaRPr lang="en-US"/>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39</a:t>
            </a:fld>
            <a:endParaRPr lang="en-US" sz="1200"/>
          </a:p>
        </p:txBody>
      </p:sp>
    </p:spTree>
    <p:extLst>
      <p:ext uri="{BB962C8B-B14F-4D97-AF65-F5344CB8AC3E}">
        <p14:creationId xmlns:p14="http://schemas.microsoft.com/office/powerpoint/2010/main" val="2281456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44488" y="704850"/>
            <a:ext cx="6261100" cy="3522663"/>
          </a:xfrm>
          <a:ln/>
        </p:spPr>
      </p:sp>
      <p:sp>
        <p:nvSpPr>
          <p:cNvPr id="38915" name="Notes Placeholder 2"/>
          <p:cNvSpPr>
            <a:spLocks noGrp="1"/>
          </p:cNvSpPr>
          <p:nvPr>
            <p:ph type="body" idx="1"/>
          </p:nvPr>
        </p:nvSpPr>
        <p:spPr>
          <a:noFill/>
        </p:spPr>
        <p:txBody>
          <a:bodyPr/>
          <a:lstStyle/>
          <a:p>
            <a:pPr eaLnBrk="1" hangingPunct="1"/>
            <a:endParaRPr lang="en-US"/>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40</a:t>
            </a:fld>
            <a:endParaRPr lang="en-US" sz="1200"/>
          </a:p>
        </p:txBody>
      </p:sp>
    </p:spTree>
    <p:extLst>
      <p:ext uri="{BB962C8B-B14F-4D97-AF65-F5344CB8AC3E}">
        <p14:creationId xmlns:p14="http://schemas.microsoft.com/office/powerpoint/2010/main" val="633661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41</a:t>
            </a:fld>
            <a:endParaRPr lang="en-US"/>
          </a:p>
        </p:txBody>
      </p:sp>
    </p:spTree>
    <p:extLst>
      <p:ext uri="{BB962C8B-B14F-4D97-AF65-F5344CB8AC3E}">
        <p14:creationId xmlns:p14="http://schemas.microsoft.com/office/powerpoint/2010/main" val="418038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re is one Nash equilibria – (NT, NT); which consists of a pair of dominant strategies.</a:t>
            </a:r>
            <a:endParaRPr lang="en-US" dirty="0"/>
          </a:p>
        </p:txBody>
      </p:sp>
      <p:sp>
        <p:nvSpPr>
          <p:cNvPr id="4" name="Slide Number Placeholder 3"/>
          <p:cNvSpPr>
            <a:spLocks noGrp="1"/>
          </p:cNvSpPr>
          <p:nvPr>
            <p:ph type="sldNum" sz="quarter" idx="10"/>
          </p:nvPr>
        </p:nvSpPr>
        <p:spPr/>
        <p:txBody>
          <a:bodyPr/>
          <a:lstStyle/>
          <a:p>
            <a:fld id="{1E7E8ED4-2BCE-4F9A-9B27-4C5EF33FFDBF}" type="slidenum">
              <a:rPr lang="en-US" smtClean="0"/>
              <a:t>24</a:t>
            </a:fld>
            <a:endParaRPr lang="en-US"/>
          </a:p>
        </p:txBody>
      </p:sp>
    </p:spTree>
    <p:extLst>
      <p:ext uri="{BB962C8B-B14F-4D97-AF65-F5344CB8AC3E}">
        <p14:creationId xmlns:p14="http://schemas.microsoft.com/office/powerpoint/2010/main" val="286506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 got to be a meeting of the minds – both (Yes,</a:t>
            </a:r>
            <a:r>
              <a:rPr lang="en-US" baseline="0" dirty="0"/>
              <a:t> Yes) and (No, No) are Nash equilibria; but there are no dominant strategies for either party.</a:t>
            </a:r>
            <a:endParaRPr lang="en-US" dirty="0"/>
          </a:p>
        </p:txBody>
      </p:sp>
      <p:sp>
        <p:nvSpPr>
          <p:cNvPr id="4" name="Slide Number Placeholder 3"/>
          <p:cNvSpPr>
            <a:spLocks noGrp="1"/>
          </p:cNvSpPr>
          <p:nvPr>
            <p:ph type="sldNum" sz="quarter" idx="10"/>
          </p:nvPr>
        </p:nvSpPr>
        <p:spPr/>
        <p:txBody>
          <a:bodyPr/>
          <a:lstStyle/>
          <a:p>
            <a:fld id="{1E7E8ED4-2BCE-4F9A-9B27-4C5EF33FFDBF}" type="slidenum">
              <a:rPr lang="en-US" smtClean="0"/>
              <a:t>26</a:t>
            </a:fld>
            <a:endParaRPr lang="en-US"/>
          </a:p>
        </p:txBody>
      </p:sp>
    </p:spTree>
    <p:extLst>
      <p:ext uri="{BB962C8B-B14F-4D97-AF65-F5344CB8AC3E}">
        <p14:creationId xmlns:p14="http://schemas.microsoft.com/office/powerpoint/2010/main" val="24193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29</a:t>
            </a:fld>
            <a:endParaRPr lang="en-US"/>
          </a:p>
        </p:txBody>
      </p:sp>
    </p:spTree>
    <p:extLst>
      <p:ext uri="{BB962C8B-B14F-4D97-AF65-F5344CB8AC3E}">
        <p14:creationId xmlns:p14="http://schemas.microsoft.com/office/powerpoint/2010/main" val="1991369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30</a:t>
            </a:fld>
            <a:endParaRPr lang="en-US"/>
          </a:p>
        </p:txBody>
      </p:sp>
    </p:spTree>
    <p:extLst>
      <p:ext uri="{BB962C8B-B14F-4D97-AF65-F5344CB8AC3E}">
        <p14:creationId xmlns:p14="http://schemas.microsoft.com/office/powerpoint/2010/main" val="3811284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31</a:t>
            </a:fld>
            <a:endParaRPr lang="en-US"/>
          </a:p>
        </p:txBody>
      </p:sp>
    </p:spTree>
    <p:extLst>
      <p:ext uri="{BB962C8B-B14F-4D97-AF65-F5344CB8AC3E}">
        <p14:creationId xmlns:p14="http://schemas.microsoft.com/office/powerpoint/2010/main" val="264679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344488" y="704850"/>
            <a:ext cx="6261100" cy="3522663"/>
          </a:xfrm>
          <a:ln/>
        </p:spPr>
      </p:sp>
      <p:sp>
        <p:nvSpPr>
          <p:cNvPr id="37891" name="Notes Placeholder 2"/>
          <p:cNvSpPr>
            <a:spLocks noGrp="1"/>
          </p:cNvSpPr>
          <p:nvPr>
            <p:ph type="body" idx="1"/>
          </p:nvPr>
        </p:nvSpPr>
        <p:spPr>
          <a:noFill/>
        </p:spPr>
        <p:txBody>
          <a:bodyPr/>
          <a:lstStyle/>
          <a:p>
            <a:pPr eaLnBrk="1" hangingPunct="1"/>
            <a:endParaRPr lang="en-US"/>
          </a:p>
        </p:txBody>
      </p:sp>
      <p:sp>
        <p:nvSpPr>
          <p:cNvPr id="37892"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51D0E790-58ED-4BB9-95BD-198EBD481AEC}" type="slidenum">
              <a:rPr lang="en-US" sz="1200"/>
              <a:pPr eaLnBrk="1" hangingPunct="1"/>
              <a:t>34</a:t>
            </a:fld>
            <a:endParaRPr lang="en-US" sz="1200"/>
          </a:p>
        </p:txBody>
      </p:sp>
    </p:spTree>
    <p:extLst>
      <p:ext uri="{BB962C8B-B14F-4D97-AF65-F5344CB8AC3E}">
        <p14:creationId xmlns:p14="http://schemas.microsoft.com/office/powerpoint/2010/main" val="1737663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44488" y="704850"/>
            <a:ext cx="6261100" cy="3522663"/>
          </a:xfrm>
          <a:ln/>
        </p:spPr>
      </p:sp>
      <p:sp>
        <p:nvSpPr>
          <p:cNvPr id="38915" name="Notes Placeholder 2"/>
          <p:cNvSpPr>
            <a:spLocks noGrp="1"/>
          </p:cNvSpPr>
          <p:nvPr>
            <p:ph type="body" idx="1"/>
          </p:nvPr>
        </p:nvSpPr>
        <p:spPr>
          <a:noFill/>
        </p:spPr>
        <p:txBody>
          <a:bodyPr/>
          <a:lstStyle/>
          <a:p>
            <a:pPr eaLnBrk="1" hangingPunct="1"/>
            <a:endParaRPr lang="en-US"/>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35</a:t>
            </a:fld>
            <a:endParaRPr lang="en-US" sz="1200"/>
          </a:p>
        </p:txBody>
      </p:sp>
    </p:spTree>
    <p:extLst>
      <p:ext uri="{BB962C8B-B14F-4D97-AF65-F5344CB8AC3E}">
        <p14:creationId xmlns:p14="http://schemas.microsoft.com/office/powerpoint/2010/main" val="594153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344488" y="704850"/>
            <a:ext cx="6261100" cy="3522663"/>
          </a:xfrm>
          <a:ln/>
        </p:spPr>
      </p:sp>
      <p:sp>
        <p:nvSpPr>
          <p:cNvPr id="39939" name="Notes Placeholder 2"/>
          <p:cNvSpPr>
            <a:spLocks noGrp="1"/>
          </p:cNvSpPr>
          <p:nvPr>
            <p:ph type="body" idx="1"/>
          </p:nvPr>
        </p:nvSpPr>
        <p:spPr>
          <a:noFill/>
        </p:spPr>
        <p:txBody>
          <a:bodyPr/>
          <a:lstStyle/>
          <a:p>
            <a:pPr eaLnBrk="1" hangingPunct="1"/>
            <a:endParaRPr lang="en-US"/>
          </a:p>
        </p:txBody>
      </p:sp>
      <p:sp>
        <p:nvSpPr>
          <p:cNvPr id="39940"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A262465-D536-4599-8380-5FFDD5FF2CA2}" type="slidenum">
              <a:rPr lang="en-US" sz="1200"/>
              <a:pPr eaLnBrk="1" hangingPunct="1"/>
              <a:t>36</a:t>
            </a:fld>
            <a:endParaRPr lang="en-US" sz="1200"/>
          </a:p>
        </p:txBody>
      </p:sp>
    </p:spTree>
    <p:extLst>
      <p:ext uri="{BB962C8B-B14F-4D97-AF65-F5344CB8AC3E}">
        <p14:creationId xmlns:p14="http://schemas.microsoft.com/office/powerpoint/2010/main" val="345426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3/5/2024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3/5/2024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3/5/2024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3/5/2024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3/5/2024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AF59FB8-6C36-46FF-B66C-D763486A1597}"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517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3/5/2024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20"/>
            </p:custDataLst>
            <p:extLst>
              <p:ext uri="{D42A27DB-BD31-4B8C-83A1-F6EECF244321}">
                <p14:modId xmlns:p14="http://schemas.microsoft.com/office/powerpoint/2010/main" val="34620976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1" imgW="395" imgH="394" progId="TCLayout.ActiveDocument.1">
                  <p:embed/>
                </p:oleObj>
              </mc:Choice>
              <mc:Fallback>
                <p:oleObj name="think-cell Slide" r:id="rId21" imgW="395" imgH="394" progId="TCLayout.ActiveDocument.1">
                  <p:embed/>
                  <p:pic>
                    <p:nvPicPr>
                      <p:cNvPr id="9" name="Object 8" hidden="1"/>
                      <p:cNvPicPr/>
                      <p:nvPr/>
                    </p:nvPicPr>
                    <p:blipFill>
                      <a:blip r:embed="rId22"/>
                      <a:stretch>
                        <a:fillRect/>
                      </a:stretch>
                    </p:blipFill>
                    <p:spPr>
                      <a:xfrm>
                        <a:off x="1588" y="1588"/>
                        <a:ext cx="1588" cy="1588"/>
                      </a:xfrm>
                      <a:prstGeom prst="rect">
                        <a:avLst/>
                      </a:prstGeom>
                    </p:spPr>
                  </p:pic>
                </p:oleObj>
              </mc:Fallback>
            </mc:AlternateContent>
          </a:graphicData>
        </a:graphic>
      </p:graphicFrame>
      <p:pic>
        <p:nvPicPr>
          <p:cNvPr id="8" name="Picture 7" descr="C3-HD-TOP.png"/>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3/5/2024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t9Lo2fgxWH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s://youtu.be/t9Lo2fgxWHw?t=110" TargetMode="External"/><Relationship Id="rId5" Type="http://schemas.openxmlformats.org/officeDocument/2006/relationships/hyperlink" Target="http://webpage.pace.edu/pviswanath/research/papers/environment.pdf" TargetMode="Externa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Stanley_Kubric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en.wikipedia.org/wiki/Dr._Strangelove"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search-proquest-com.rlib.pace.edu/abicomplete/indexinglinkhandler/sng/au/Bond,+Shannon/$N?accountid=1304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s://www.nytimes.com/2021/03/16/us/politics/mcconnell-filibuster-senate.html?searchResultPosition=1" TargetMode="Externa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emf"/></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itpress.mit.edu/books/biblical-gam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Capital Structure, </a:t>
            </a:r>
            <a:br>
              <a:rPr lang="en-US" dirty="0"/>
            </a:br>
            <a:r>
              <a:rPr lang="en-US" dirty="0"/>
              <a:t>Game theory and </a:t>
            </a:r>
            <a:r>
              <a:rPr lang="en-US" dirty="0" err="1"/>
              <a:t>competitiON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a:t>P.V. Viswanath</a:t>
            </a:r>
          </a:p>
          <a:p>
            <a:r>
              <a:rPr lang="en-US" dirty="0"/>
              <a:t>FIN 663, </a:t>
            </a:r>
            <a:r>
              <a:rPr lang="en-US" dirty="0">
                <a:solidFill>
                  <a:schemeClr val="tx2"/>
                </a:solidFill>
                <a:latin typeface="Tahoma" pitchFamily="34" charset="0"/>
              </a:rPr>
              <a:t>Financial Strategy and Business Decisions</a:t>
            </a:r>
          </a:p>
          <a:p>
            <a:endParaRPr lang="en-US" dirty="0"/>
          </a:p>
        </p:txBody>
      </p:sp>
    </p:spTree>
    <p:extLst>
      <p:ext uri="{BB962C8B-B14F-4D97-AF65-F5344CB8AC3E}">
        <p14:creationId xmlns:p14="http://schemas.microsoft.com/office/powerpoint/2010/main" val="389095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a:t>Game Theory Terminology</a:t>
            </a:r>
          </a:p>
        </p:txBody>
      </p:sp>
      <p:sp>
        <p:nvSpPr>
          <p:cNvPr id="51203" name="Rectangle 3"/>
          <p:cNvSpPr>
            <a:spLocks noGrp="1" noChangeArrowheads="1"/>
          </p:cNvSpPr>
          <p:nvPr>
            <p:ph type="body" idx="1"/>
          </p:nvPr>
        </p:nvSpPr>
        <p:spPr>
          <a:xfrm>
            <a:off x="1804736" y="2194560"/>
            <a:ext cx="9300411" cy="4024125"/>
          </a:xfrm>
        </p:spPr>
        <p:txBody>
          <a:bodyPr>
            <a:normAutofit lnSpcReduction="10000"/>
          </a:bodyPr>
          <a:lstStyle/>
          <a:p>
            <a:pPr eaLnBrk="1" hangingPunct="1"/>
            <a:r>
              <a:rPr lang="en-US" altLang="en-US" dirty="0"/>
              <a:t>In game theory, a </a:t>
            </a:r>
            <a:r>
              <a:rPr lang="en-US" altLang="en-US" u="sng" dirty="0"/>
              <a:t>strategy </a:t>
            </a:r>
            <a:r>
              <a:rPr lang="en-US" altLang="en-US" dirty="0"/>
              <a:t>is a decision rule that describes the actions a player will take at each decision point.</a:t>
            </a:r>
            <a:endParaRPr lang="en-US" altLang="en-US" u="sng" dirty="0"/>
          </a:p>
          <a:p>
            <a:r>
              <a:rPr lang="en-US" altLang="en-US" dirty="0"/>
              <a:t>A representation of a game indicating the players, their possible strategies, and the payoffs resulting from alternative strategies, called </a:t>
            </a:r>
            <a:r>
              <a:rPr lang="en-US" altLang="en-US" u="sng" dirty="0"/>
              <a:t>Normal Form Game </a:t>
            </a:r>
            <a:r>
              <a:rPr lang="en-US" altLang="en-US" dirty="0"/>
              <a:t>is usually used to represent simple games.</a:t>
            </a:r>
          </a:p>
          <a:p>
            <a:endParaRPr lang="en-US" altLang="en-US" dirty="0"/>
          </a:p>
          <a:p>
            <a:r>
              <a:rPr lang="en-US" altLang="en-US" dirty="0"/>
              <a:t>Let’s see how this works with a prisoner’s dilemma, presented as a normal form game.</a:t>
            </a:r>
          </a:p>
          <a:p>
            <a:endParaRPr lang="en-US" altLang="en-US" dirty="0"/>
          </a:p>
          <a:p>
            <a:r>
              <a:rPr lang="en-US" dirty="0">
                <a:hlinkClick r:id="rId2"/>
              </a:rPr>
              <a:t>https://youtu.be/t9Lo2fgxWHw</a:t>
            </a:r>
            <a:endParaRPr lang="en-US" dirty="0"/>
          </a:p>
          <a:p>
            <a:endParaRPr lang="en-US" altLang="en-US" dirty="0"/>
          </a:p>
        </p:txBody>
      </p:sp>
    </p:spTree>
    <p:extLst>
      <p:ext uri="{BB962C8B-B14F-4D97-AF65-F5344CB8AC3E}">
        <p14:creationId xmlns:p14="http://schemas.microsoft.com/office/powerpoint/2010/main" val="2846421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down)">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Effect transition="in" filter="wipe(down)">
                                      <p:cBhvr>
                                        <p:cTn id="1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a:t>Example 1:  Prisoner’s Dilemma</a:t>
            </a:r>
            <a:br>
              <a:rPr lang="en-US" altLang="en-US" dirty="0"/>
            </a:br>
            <a:r>
              <a:rPr lang="en-US" altLang="en-US" dirty="0"/>
              <a:t>(</a:t>
            </a:r>
            <a:r>
              <a:rPr lang="en-US" altLang="en-US" sz="3200" dirty="0"/>
              <a:t>Normal Form of Simultaneous Move Game)</a:t>
            </a:r>
            <a:r>
              <a:rPr lang="en-US" altLang="en-US" dirty="0"/>
              <a:t>  </a:t>
            </a:r>
          </a:p>
        </p:txBody>
      </p:sp>
      <p:graphicFrame>
        <p:nvGraphicFramePr>
          <p:cNvPr id="2" name="Group 3"/>
          <p:cNvGraphicFramePr>
            <a:graphicFrameLocks noGrp="1"/>
          </p:cNvGraphicFramePr>
          <p:nvPr>
            <p:ph idx="1"/>
            <p:extLst>
              <p:ext uri="{D42A27DB-BD31-4B8C-83A1-F6EECF244321}">
                <p14:modId xmlns:p14="http://schemas.microsoft.com/office/powerpoint/2010/main" val="1440619110"/>
              </p:ext>
            </p:extLst>
          </p:nvPr>
        </p:nvGraphicFramePr>
        <p:xfrm>
          <a:off x="1981200" y="1981201"/>
          <a:ext cx="8229600" cy="3253191"/>
        </p:xfrm>
        <a:graphic>
          <a:graphicData uri="http://schemas.openxmlformats.org/drawingml/2006/table">
            <a:tbl>
              <a:tblPr/>
              <a:tblGrid>
                <a:gridCol w="1681163">
                  <a:extLst>
                    <a:ext uri="{9D8B030D-6E8A-4147-A177-3AD203B41FA5}">
                      <a16:colId xmlns:a16="http://schemas.microsoft.com/office/drawing/2014/main" val="20000"/>
                    </a:ext>
                  </a:extLst>
                </a:gridCol>
                <a:gridCol w="2293937">
                  <a:extLst>
                    <a:ext uri="{9D8B030D-6E8A-4147-A177-3AD203B41FA5}">
                      <a16:colId xmlns:a16="http://schemas.microsoft.com/office/drawing/2014/main" val="20001"/>
                    </a:ext>
                  </a:extLst>
                </a:gridCol>
                <a:gridCol w="2127250">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54586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Blue’s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39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Confess and Implicate</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Red’s Options</a:t>
                      </a:r>
                      <a:endParaRPr kumimoji="0" lang="en-US" sz="2400" b="0" i="0" u="none" strike="noStrike" cap="none" normalizeH="0" baseline="0" dirty="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  1 year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  1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  0 year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  3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Confess and Implicate</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  3 years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  0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  2 years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  2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38" name="Rectangle 29"/>
          <p:cNvSpPr>
            <a:spLocks noChangeArrowheads="1"/>
          </p:cNvSpPr>
          <p:nvPr/>
        </p:nvSpPr>
        <p:spPr bwMode="auto">
          <a:xfrm>
            <a:off x="1612231" y="5435345"/>
            <a:ext cx="64409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Blue’s best option if Red doesn’t confess?</a:t>
            </a:r>
          </a:p>
        </p:txBody>
      </p:sp>
      <p:sp>
        <p:nvSpPr>
          <p:cNvPr id="17439" name="Rectangle 30"/>
          <p:cNvSpPr>
            <a:spLocks noChangeArrowheads="1"/>
          </p:cNvSpPr>
          <p:nvPr/>
        </p:nvSpPr>
        <p:spPr bwMode="auto">
          <a:xfrm>
            <a:off x="1618582" y="5860795"/>
            <a:ext cx="614277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Blue’s best option if Red does confess?</a:t>
            </a:r>
          </a:p>
        </p:txBody>
      </p:sp>
      <p:sp>
        <p:nvSpPr>
          <p:cNvPr id="3" name="Rectangle 31"/>
          <p:cNvSpPr>
            <a:spLocks noChangeArrowheads="1"/>
          </p:cNvSpPr>
          <p:nvPr/>
        </p:nvSpPr>
        <p:spPr bwMode="auto">
          <a:xfrm>
            <a:off x="8477761" y="5410553"/>
            <a:ext cx="219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FF0000"/>
                </a:solidFill>
              </a:rPr>
              <a:t>Confess (0&lt;1)</a:t>
            </a:r>
          </a:p>
        </p:txBody>
      </p:sp>
      <p:sp>
        <p:nvSpPr>
          <p:cNvPr id="24608" name="Rectangle 32"/>
          <p:cNvSpPr>
            <a:spLocks noChangeArrowheads="1"/>
          </p:cNvSpPr>
          <p:nvPr/>
        </p:nvSpPr>
        <p:spPr bwMode="auto">
          <a:xfrm>
            <a:off x="8307899" y="5814113"/>
            <a:ext cx="2127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FF0000"/>
                </a:solidFill>
              </a:rPr>
              <a:t>Confess (2&lt;3)</a:t>
            </a:r>
          </a:p>
        </p:txBody>
      </p:sp>
      <p:sp>
        <p:nvSpPr>
          <p:cNvPr id="24609" name="Rectangle 33"/>
          <p:cNvSpPr>
            <a:spLocks noChangeArrowheads="1"/>
          </p:cNvSpPr>
          <p:nvPr/>
        </p:nvSpPr>
        <p:spPr bwMode="auto">
          <a:xfrm>
            <a:off x="5943600" y="4224756"/>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0" name="Oval 34"/>
          <p:cNvSpPr>
            <a:spLocks noChangeArrowheads="1"/>
          </p:cNvSpPr>
          <p:nvPr/>
        </p:nvSpPr>
        <p:spPr bwMode="auto">
          <a:xfrm>
            <a:off x="5943600" y="4238611"/>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1" name="Oval 35"/>
          <p:cNvSpPr>
            <a:spLocks noChangeArrowheads="1"/>
          </p:cNvSpPr>
          <p:nvPr/>
        </p:nvSpPr>
        <p:spPr bwMode="auto">
          <a:xfrm>
            <a:off x="8380412" y="4322875"/>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2" name="Rectangle 36"/>
          <p:cNvSpPr>
            <a:spLocks noChangeArrowheads="1"/>
          </p:cNvSpPr>
          <p:nvPr/>
        </p:nvSpPr>
        <p:spPr bwMode="auto">
          <a:xfrm>
            <a:off x="8077200" y="4238611"/>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4" name="TextBox 3"/>
          <p:cNvSpPr txBox="1"/>
          <p:nvPr/>
        </p:nvSpPr>
        <p:spPr>
          <a:xfrm>
            <a:off x="1509963" y="6307379"/>
            <a:ext cx="9516979" cy="369332"/>
          </a:xfrm>
          <a:prstGeom prst="rect">
            <a:avLst/>
          </a:prstGeom>
          <a:noFill/>
        </p:spPr>
        <p:txBody>
          <a:bodyPr wrap="square" rtlCol="0">
            <a:spAutoFit/>
          </a:bodyPr>
          <a:lstStyle/>
          <a:p>
            <a:r>
              <a:rPr lang="en-US" dirty="0"/>
              <a:t>A dominant strategy that is optimal independent of what the opponent’s does</a:t>
            </a:r>
          </a:p>
        </p:txBody>
      </p:sp>
    </p:spTree>
    <p:extLst>
      <p:ext uri="{BB962C8B-B14F-4D97-AF65-F5344CB8AC3E}">
        <p14:creationId xmlns:p14="http://schemas.microsoft.com/office/powerpoint/2010/main" val="12863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609"/>
                                        </p:tgtEl>
                                        <p:attrNameLst>
                                          <p:attrName>style.visibility</p:attrName>
                                        </p:attrNameLst>
                                      </p:cBhvr>
                                      <p:to>
                                        <p:strVal val="visible"/>
                                      </p:to>
                                    </p:set>
                                    <p:animEffect transition="in" filter="wipe(down)">
                                      <p:cBhvr>
                                        <p:cTn id="7" dur="500"/>
                                        <p:tgtEl>
                                          <p:spTgt spid="246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4" fill="hold" grpId="1" nodeType="clickEffect">
                                  <p:stCondLst>
                                    <p:cond delay="0"/>
                                  </p:stCondLst>
                                  <p:childTnLst>
                                    <p:animEffect transition="out" filter="wipe(down)">
                                      <p:cBhvr>
                                        <p:cTn id="11" dur="500"/>
                                        <p:tgtEl>
                                          <p:spTgt spid="24609"/>
                                        </p:tgtEl>
                                      </p:cBhvr>
                                    </p:animEffect>
                                    <p:set>
                                      <p:cBhvr>
                                        <p:cTn id="12" dur="1" fill="hold">
                                          <p:stCondLst>
                                            <p:cond delay="499"/>
                                          </p:stCondLst>
                                        </p:cTn>
                                        <p:tgtEl>
                                          <p:spTgt spid="2460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610"/>
                                        </p:tgtEl>
                                        <p:attrNameLst>
                                          <p:attrName>style.visibility</p:attrName>
                                        </p:attrNameLst>
                                      </p:cBhvr>
                                      <p:to>
                                        <p:strVal val="visible"/>
                                      </p:to>
                                    </p:set>
                                    <p:animEffect transition="in" filter="wipe(down)">
                                      <p:cBhvr>
                                        <p:cTn id="17" dur="500"/>
                                        <p:tgtEl>
                                          <p:spTgt spid="246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4" fill="hold" grpId="1" nodeType="clickEffect">
                                  <p:stCondLst>
                                    <p:cond delay="0"/>
                                  </p:stCondLst>
                                  <p:childTnLst>
                                    <p:animEffect transition="out" filter="wipe(down)">
                                      <p:cBhvr>
                                        <p:cTn id="26" dur="500"/>
                                        <p:tgtEl>
                                          <p:spTgt spid="24610"/>
                                        </p:tgtEl>
                                      </p:cBhvr>
                                    </p:animEffect>
                                    <p:set>
                                      <p:cBhvr>
                                        <p:cTn id="27" dur="1" fill="hold">
                                          <p:stCondLst>
                                            <p:cond delay="499"/>
                                          </p:stCondLst>
                                        </p:cTn>
                                        <p:tgtEl>
                                          <p:spTgt spid="24610"/>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612"/>
                                        </p:tgtEl>
                                        <p:attrNameLst>
                                          <p:attrName>style.visibility</p:attrName>
                                        </p:attrNameLst>
                                      </p:cBhvr>
                                      <p:to>
                                        <p:strVal val="visible"/>
                                      </p:to>
                                    </p:set>
                                    <p:animEffect transition="in" filter="wipe(down)">
                                      <p:cBhvr>
                                        <p:cTn id="32" dur="500"/>
                                        <p:tgtEl>
                                          <p:spTgt spid="246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4" fill="hold" grpId="1" nodeType="clickEffect">
                                  <p:stCondLst>
                                    <p:cond delay="0"/>
                                  </p:stCondLst>
                                  <p:childTnLst>
                                    <p:animEffect transition="out" filter="wipe(down)">
                                      <p:cBhvr>
                                        <p:cTn id="36" dur="500"/>
                                        <p:tgtEl>
                                          <p:spTgt spid="24612"/>
                                        </p:tgtEl>
                                      </p:cBhvr>
                                    </p:animEffect>
                                    <p:set>
                                      <p:cBhvr>
                                        <p:cTn id="37" dur="1" fill="hold">
                                          <p:stCondLst>
                                            <p:cond delay="499"/>
                                          </p:stCondLst>
                                        </p:cTn>
                                        <p:tgtEl>
                                          <p:spTgt spid="2461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611"/>
                                        </p:tgtEl>
                                        <p:attrNameLst>
                                          <p:attrName>style.visibility</p:attrName>
                                        </p:attrNameLst>
                                      </p:cBhvr>
                                      <p:to>
                                        <p:strVal val="visible"/>
                                      </p:to>
                                    </p:set>
                                    <p:animEffect transition="in" filter="wipe(down)">
                                      <p:cBhvr>
                                        <p:cTn id="42" dur="500"/>
                                        <p:tgtEl>
                                          <p:spTgt spid="246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xit" presetSubtype="4" fill="hold" grpId="1" nodeType="clickEffect">
                                  <p:stCondLst>
                                    <p:cond delay="0"/>
                                  </p:stCondLst>
                                  <p:childTnLst>
                                    <p:animEffect transition="out" filter="wipe(down)">
                                      <p:cBhvr>
                                        <p:cTn id="46" dur="500"/>
                                        <p:tgtEl>
                                          <p:spTgt spid="24611"/>
                                        </p:tgtEl>
                                      </p:cBhvr>
                                    </p:animEffect>
                                    <p:set>
                                      <p:cBhvr>
                                        <p:cTn id="47" dur="1" fill="hold">
                                          <p:stCondLst>
                                            <p:cond delay="499"/>
                                          </p:stCondLst>
                                        </p:cTn>
                                        <p:tgtEl>
                                          <p:spTgt spid="24611"/>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608"/>
                                        </p:tgtEl>
                                        <p:attrNameLst>
                                          <p:attrName>style.visibility</p:attrName>
                                        </p:attrNameLst>
                                      </p:cBhvr>
                                      <p:to>
                                        <p:strVal val="visible"/>
                                      </p:to>
                                    </p:set>
                                    <p:animEffect transition="in" filter="wipe(down)">
                                      <p:cBhvr>
                                        <p:cTn id="52" dur="500"/>
                                        <p:tgtEl>
                                          <p:spTgt spid="24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608" grpId="0"/>
      <p:bldP spid="24609" grpId="0" animBg="1"/>
      <p:bldP spid="24609" grpId="1" animBg="1"/>
      <p:bldP spid="24610" grpId="0" animBg="1"/>
      <p:bldP spid="24610" grpId="1" animBg="1"/>
      <p:bldP spid="24611" grpId="0" animBg="1"/>
      <p:bldP spid="24611" grpId="1" animBg="1"/>
      <p:bldP spid="24612" grpId="0" animBg="1"/>
      <p:bldP spid="246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a:t>Example 2: Price Setting Game</a:t>
            </a:r>
            <a:r>
              <a:rPr lang="en-US" altLang="en-US" sz="2200"/>
              <a:t> </a:t>
            </a:r>
          </a:p>
        </p:txBody>
      </p:sp>
      <p:graphicFrame>
        <p:nvGraphicFramePr>
          <p:cNvPr id="27768" name="Group 120"/>
          <p:cNvGraphicFramePr>
            <a:graphicFrameLocks noGrp="1"/>
          </p:cNvGraphicFramePr>
          <p:nvPr>
            <p:ph idx="1"/>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1676400" y="5932489"/>
            <a:ext cx="5690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B? </a:t>
            </a:r>
          </a:p>
        </p:txBody>
      </p:sp>
      <p:sp>
        <p:nvSpPr>
          <p:cNvPr id="27759" name="Rectangle 111"/>
          <p:cNvSpPr>
            <a:spLocks noChangeArrowheads="1"/>
          </p:cNvSpPr>
          <p:nvPr/>
        </p:nvSpPr>
        <p:spPr bwMode="auto">
          <a:xfrm>
            <a:off x="1676401" y="6313489"/>
            <a:ext cx="56739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A? </a:t>
            </a:r>
          </a:p>
        </p:txBody>
      </p:sp>
      <p:sp>
        <p:nvSpPr>
          <p:cNvPr id="27760" name="Oval 112"/>
          <p:cNvSpPr>
            <a:spLocks noChangeArrowheads="1"/>
          </p:cNvSpPr>
          <p:nvPr/>
        </p:nvSpPr>
        <p:spPr bwMode="auto">
          <a:xfrm>
            <a:off x="5867400" y="2971800"/>
            <a:ext cx="1981200" cy="30480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7761" name="Rectangle 113"/>
          <p:cNvSpPr>
            <a:spLocks noChangeArrowheads="1"/>
          </p:cNvSpPr>
          <p:nvPr/>
        </p:nvSpPr>
        <p:spPr bwMode="auto">
          <a:xfrm>
            <a:off x="7467601" y="5885358"/>
            <a:ext cx="19623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t>Low Price  </a:t>
            </a:r>
          </a:p>
        </p:txBody>
      </p:sp>
      <p:sp>
        <p:nvSpPr>
          <p:cNvPr id="27762" name="Rectangle 114"/>
          <p:cNvSpPr>
            <a:spLocks noChangeArrowheads="1"/>
          </p:cNvSpPr>
          <p:nvPr/>
        </p:nvSpPr>
        <p:spPr bwMode="auto">
          <a:xfrm>
            <a:off x="7467601" y="6268074"/>
            <a:ext cx="1863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t>Low Price </a:t>
            </a:r>
          </a:p>
        </p:txBody>
      </p:sp>
      <p:sp>
        <p:nvSpPr>
          <p:cNvPr id="27763" name="Oval 115"/>
          <p:cNvSpPr>
            <a:spLocks noChangeArrowheads="1"/>
          </p:cNvSpPr>
          <p:nvPr/>
        </p:nvSpPr>
        <p:spPr bwMode="auto">
          <a:xfrm>
            <a:off x="3581400" y="3886200"/>
            <a:ext cx="6629400"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 name="TextBox 1"/>
          <p:cNvSpPr txBox="1"/>
          <p:nvPr/>
        </p:nvSpPr>
        <p:spPr>
          <a:xfrm>
            <a:off x="1981200" y="1381959"/>
            <a:ext cx="9429184" cy="369332"/>
          </a:xfrm>
          <a:prstGeom prst="rect">
            <a:avLst/>
          </a:prstGeom>
          <a:noFill/>
        </p:spPr>
        <p:txBody>
          <a:bodyPr wrap="none" rtlCol="0">
            <a:spAutoFit/>
          </a:bodyPr>
          <a:lstStyle/>
          <a:p>
            <a:r>
              <a:rPr lang="en-US" dirty="0"/>
              <a:t>The first entry in a cell usually is the payoff to the player on the left, in this case, to A</a:t>
            </a:r>
          </a:p>
        </p:txBody>
      </p:sp>
    </p:spTree>
    <p:extLst>
      <p:ext uri="{BB962C8B-B14F-4D97-AF65-F5344CB8AC3E}">
        <p14:creationId xmlns:p14="http://schemas.microsoft.com/office/powerpoint/2010/main" val="1936123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760"/>
                                        </p:tgtEl>
                                        <p:attrNameLst>
                                          <p:attrName>style.visibility</p:attrName>
                                        </p:attrNameLst>
                                      </p:cBhvr>
                                      <p:to>
                                        <p:strVal val="visible"/>
                                      </p:to>
                                    </p:set>
                                    <p:animEffect transition="in" filter="wipe(down)">
                                      <p:cBhvr>
                                        <p:cTn id="12" dur="500"/>
                                        <p:tgtEl>
                                          <p:spTgt spid="277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761"/>
                                        </p:tgtEl>
                                        <p:attrNameLst>
                                          <p:attrName>style.visibility</p:attrName>
                                        </p:attrNameLst>
                                      </p:cBhvr>
                                      <p:to>
                                        <p:strVal val="visible"/>
                                      </p:to>
                                    </p:set>
                                    <p:animEffect transition="in" filter="wipe(down)">
                                      <p:cBhvr>
                                        <p:cTn id="17" dur="500"/>
                                        <p:tgtEl>
                                          <p:spTgt spid="277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4" fill="hold" grpId="1" nodeType="clickEffect">
                                  <p:stCondLst>
                                    <p:cond delay="0"/>
                                  </p:stCondLst>
                                  <p:childTnLst>
                                    <p:animEffect transition="out" filter="wipe(down)">
                                      <p:cBhvr>
                                        <p:cTn id="21" dur="500"/>
                                        <p:tgtEl>
                                          <p:spTgt spid="27760"/>
                                        </p:tgtEl>
                                      </p:cBhvr>
                                    </p:animEffect>
                                    <p:set>
                                      <p:cBhvr>
                                        <p:cTn id="22" dur="1" fill="hold">
                                          <p:stCondLst>
                                            <p:cond delay="499"/>
                                          </p:stCondLst>
                                        </p:cTn>
                                        <p:tgtEl>
                                          <p:spTgt spid="2776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759"/>
                                        </p:tgtEl>
                                        <p:attrNameLst>
                                          <p:attrName>style.visibility</p:attrName>
                                        </p:attrNameLst>
                                      </p:cBhvr>
                                      <p:to>
                                        <p:strVal val="visible"/>
                                      </p:to>
                                    </p:set>
                                    <p:animEffect transition="in" filter="wipe(down)">
                                      <p:cBhvr>
                                        <p:cTn id="27" dur="500"/>
                                        <p:tgtEl>
                                          <p:spTgt spid="27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763"/>
                                        </p:tgtEl>
                                        <p:attrNameLst>
                                          <p:attrName>style.visibility</p:attrName>
                                        </p:attrNameLst>
                                      </p:cBhvr>
                                      <p:to>
                                        <p:strVal val="visible"/>
                                      </p:to>
                                    </p:set>
                                    <p:animEffect transition="in" filter="wipe(down)">
                                      <p:cBhvr>
                                        <p:cTn id="32" dur="500"/>
                                        <p:tgtEl>
                                          <p:spTgt spid="277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762"/>
                                        </p:tgtEl>
                                        <p:attrNameLst>
                                          <p:attrName>style.visibility</p:attrName>
                                        </p:attrNameLst>
                                      </p:cBhvr>
                                      <p:to>
                                        <p:strVal val="visible"/>
                                      </p:to>
                                    </p:set>
                                    <p:animEffect transition="in" filter="wipe(down)">
                                      <p:cBhvr>
                                        <p:cTn id="37" dur="500"/>
                                        <p:tgtEl>
                                          <p:spTgt spid="2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P spid="27759" grpId="0"/>
      <p:bldP spid="27760" grpId="0" animBg="1"/>
      <p:bldP spid="27760" grpId="1" animBg="1"/>
      <p:bldP spid="27761" grpId="0"/>
      <p:bldP spid="27762" grpId="0"/>
      <p:bldP spid="2776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AB15F-65CE-87E8-0A0B-6E8EC8ED5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6652BA-5F31-A858-0E01-ED5C595FD54C}"/>
              </a:ext>
            </a:extLst>
          </p:cNvPr>
          <p:cNvSpPr>
            <a:spLocks noGrp="1"/>
          </p:cNvSpPr>
          <p:nvPr>
            <p:ph type="title"/>
          </p:nvPr>
        </p:nvSpPr>
        <p:spPr>
          <a:xfrm>
            <a:off x="2585257" y="2568235"/>
            <a:ext cx="6643255" cy="1293028"/>
          </a:xfrm>
        </p:spPr>
        <p:txBody>
          <a:bodyPr/>
          <a:lstStyle/>
          <a:p>
            <a:r>
              <a:rPr lang="en-US" dirty="0" err="1"/>
              <a:t>Equilibra</a:t>
            </a:r>
            <a:r>
              <a:rPr lang="en-US" dirty="0"/>
              <a:t> in Games</a:t>
            </a:r>
          </a:p>
        </p:txBody>
      </p:sp>
    </p:spTree>
    <p:extLst>
      <p:ext uri="{BB962C8B-B14F-4D97-AF65-F5344CB8AC3E}">
        <p14:creationId xmlns:p14="http://schemas.microsoft.com/office/powerpoint/2010/main" val="345154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7214367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equilibria</a:t>
            </a:r>
          </a:p>
        </p:txBody>
      </p:sp>
      <p:sp>
        <p:nvSpPr>
          <p:cNvPr id="3" name="Content Placeholder 2"/>
          <p:cNvSpPr>
            <a:spLocks noGrp="1"/>
          </p:cNvSpPr>
          <p:nvPr>
            <p:ph idx="1"/>
          </p:nvPr>
        </p:nvSpPr>
        <p:spPr>
          <a:xfrm>
            <a:off x="1520456" y="2194560"/>
            <a:ext cx="9985744" cy="4024125"/>
          </a:xfrm>
        </p:spPr>
        <p:txBody>
          <a:bodyPr/>
          <a:lstStyle/>
          <a:p>
            <a:r>
              <a:rPr lang="en-US" dirty="0"/>
              <a:t>What would our predictions be in the two games that we just saw?</a:t>
            </a:r>
          </a:p>
          <a:p>
            <a:r>
              <a:rPr lang="en-US" dirty="0"/>
              <a:t>One definition of equilibrium is a state where there is no incentive for each party to change its behavior.  </a:t>
            </a:r>
          </a:p>
          <a:p>
            <a:r>
              <a:rPr lang="en-US" dirty="0"/>
              <a:t>Which of the strategy pairs fits that definition?</a:t>
            </a:r>
          </a:p>
          <a:p>
            <a:r>
              <a:rPr lang="en-US" dirty="0"/>
              <a:t>When we say “no incentive for each party to change its behavior,” what are we assuming about the other party?</a:t>
            </a:r>
          </a:p>
          <a:p>
            <a:r>
              <a:rPr lang="en-US" dirty="0"/>
              <a:t>Do we need to specify that?  If so, what assumptions are appropriate?</a:t>
            </a:r>
          </a:p>
          <a:p>
            <a:r>
              <a:rPr lang="en-US" dirty="0"/>
              <a:t>Here’s a solution from the 1994 Economics Nobel Prize winner, John Nash.</a:t>
            </a:r>
          </a:p>
        </p:txBody>
      </p:sp>
    </p:spTree>
    <p:extLst>
      <p:ext uri="{BB962C8B-B14F-4D97-AF65-F5344CB8AC3E}">
        <p14:creationId xmlns:p14="http://schemas.microsoft.com/office/powerpoint/2010/main" val="385563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518610" y="755684"/>
            <a:ext cx="8610600" cy="763638"/>
          </a:xfrm>
        </p:spPr>
        <p:txBody>
          <a:bodyPr/>
          <a:lstStyle/>
          <a:p>
            <a:pPr eaLnBrk="1" hangingPunct="1"/>
            <a:r>
              <a:rPr lang="en-US" altLang="en-US" dirty="0"/>
              <a:t>Nash Equilibrium</a:t>
            </a:r>
          </a:p>
        </p:txBody>
      </p:sp>
      <p:sp>
        <p:nvSpPr>
          <p:cNvPr id="2" name="Rectangle 3"/>
          <p:cNvSpPr>
            <a:spLocks noGrp="1" noChangeArrowheads="1"/>
          </p:cNvSpPr>
          <p:nvPr>
            <p:ph type="body" idx="1"/>
          </p:nvPr>
        </p:nvSpPr>
        <p:spPr>
          <a:xfrm>
            <a:off x="2275367" y="2147777"/>
            <a:ext cx="8853843" cy="4418123"/>
          </a:xfrm>
        </p:spPr>
        <p:txBody>
          <a:bodyPr>
            <a:normAutofit/>
          </a:bodyPr>
          <a:lstStyle/>
          <a:p>
            <a:pPr eaLnBrk="1" hangingPunct="1"/>
            <a:r>
              <a:rPr lang="en-US" altLang="en-US" dirty="0"/>
              <a:t>If both players have dominant strategies, then that pair of dominant strategies will most likely be the equilibrium outcome.  But what if there are no mutually dominant strategies?</a:t>
            </a:r>
          </a:p>
          <a:p>
            <a:pPr eaLnBrk="1" hangingPunct="1"/>
            <a:r>
              <a:rPr lang="en-US" altLang="en-US" dirty="0"/>
              <a:t>For such a case, John Nash, came up with an equilibrium which, he suggested, could describe outcomes.  This is called a Nash equilibrium.  </a:t>
            </a:r>
          </a:p>
          <a:p>
            <a:pPr eaLnBrk="1" hangingPunct="1"/>
            <a:r>
              <a:rPr lang="en-US" altLang="en-US" dirty="0"/>
              <a:t>A Nash equilibrium is a condition describing a set of strategies in which no player can improve her payoff by unilaterally changing her own strategy, given the other player’s strategy. </a:t>
            </a:r>
          </a:p>
          <a:p>
            <a:pPr eaLnBrk="1" hangingPunct="1"/>
            <a:endParaRPr lang="en-US" altLang="en-US" dirty="0"/>
          </a:p>
        </p:txBody>
      </p:sp>
    </p:spTree>
    <p:extLst>
      <p:ext uri="{BB962C8B-B14F-4D97-AF65-F5344CB8AC3E}">
        <p14:creationId xmlns:p14="http://schemas.microsoft.com/office/powerpoint/2010/main" val="4093432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518610" y="755684"/>
            <a:ext cx="8610600" cy="763638"/>
          </a:xfrm>
        </p:spPr>
        <p:txBody>
          <a:bodyPr/>
          <a:lstStyle/>
          <a:p>
            <a:pPr eaLnBrk="1" hangingPunct="1"/>
            <a:r>
              <a:rPr lang="en-US" altLang="en-US" dirty="0"/>
              <a:t>Nash Equilibrium</a:t>
            </a:r>
          </a:p>
        </p:txBody>
      </p:sp>
      <p:sp>
        <p:nvSpPr>
          <p:cNvPr id="2" name="Rectangle 3"/>
          <p:cNvSpPr>
            <a:spLocks noGrp="1" noChangeArrowheads="1"/>
          </p:cNvSpPr>
          <p:nvPr>
            <p:ph type="body" idx="1"/>
          </p:nvPr>
        </p:nvSpPr>
        <p:spPr>
          <a:xfrm>
            <a:off x="2413591" y="1881963"/>
            <a:ext cx="8715619" cy="4683937"/>
          </a:xfrm>
        </p:spPr>
        <p:txBody>
          <a:bodyPr>
            <a:normAutofit/>
          </a:bodyPr>
          <a:lstStyle/>
          <a:p>
            <a:pPr eaLnBrk="1" hangingPunct="1"/>
            <a:r>
              <a:rPr lang="en-US" altLang="en-US" dirty="0"/>
              <a:t>In other words, every player is doing the best they possibly can given the other player’s strategy.</a:t>
            </a:r>
          </a:p>
          <a:p>
            <a:r>
              <a:rPr lang="en-US" altLang="en-US" dirty="0"/>
              <a:t>If a pair of dominant strategies exist, the equilibrium consisting of those two strategies will also be Nash, but not all Nash equilibria correspond to dominant strategies.</a:t>
            </a:r>
          </a:p>
          <a:p>
            <a:r>
              <a:rPr lang="en-US" altLang="en-US" dirty="0"/>
              <a:t>Nash equilibria don’t always exist for a given game, but if they do, then there is a strong argument that that would describe the actual outcome of the game.</a:t>
            </a:r>
          </a:p>
          <a:p>
            <a:r>
              <a:rPr lang="en-US" altLang="en-US" dirty="0"/>
              <a:t>(But sometimes there can be more than one Nash equilibrium!)</a:t>
            </a:r>
          </a:p>
          <a:p>
            <a:pPr eaLnBrk="1" hangingPunct="1"/>
            <a:endParaRPr lang="en-US" altLang="en-US" dirty="0"/>
          </a:p>
        </p:txBody>
      </p:sp>
    </p:spTree>
    <p:extLst>
      <p:ext uri="{BB962C8B-B14F-4D97-AF65-F5344CB8AC3E}">
        <p14:creationId xmlns:p14="http://schemas.microsoft.com/office/powerpoint/2010/main" val="182510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a:t>
            </a:r>
            <a:r>
              <a:rPr lang="en-US" dirty="0" err="1"/>
              <a:t>nash</a:t>
            </a:r>
            <a:r>
              <a:rPr lang="en-US" dirty="0"/>
              <a:t> equilibrium</a:t>
            </a:r>
          </a:p>
        </p:txBody>
      </p:sp>
      <p:sp>
        <p:nvSpPr>
          <p:cNvPr id="3" name="Content Placeholder 2"/>
          <p:cNvSpPr>
            <a:spLocks noGrp="1"/>
          </p:cNvSpPr>
          <p:nvPr>
            <p:ph idx="1"/>
          </p:nvPr>
        </p:nvSpPr>
        <p:spPr>
          <a:xfrm>
            <a:off x="685800" y="1795549"/>
            <a:ext cx="10820400" cy="4605251"/>
          </a:xfrm>
        </p:spPr>
        <p:txBody>
          <a:bodyPr>
            <a:normAutofit lnSpcReduction="10000"/>
          </a:bodyPr>
          <a:lstStyle/>
          <a:p>
            <a:r>
              <a:rPr lang="en-US" dirty="0"/>
              <a:t>Consider the following 2x2 game with two players A and B.  A’s possible strategies are M and N, while those of B are K and L.</a:t>
            </a:r>
          </a:p>
          <a:p>
            <a:endParaRPr lang="en-US" dirty="0"/>
          </a:p>
          <a:p>
            <a:endParaRPr lang="en-US" dirty="0"/>
          </a:p>
          <a:p>
            <a:endParaRPr lang="en-US" dirty="0"/>
          </a:p>
          <a:p>
            <a:r>
              <a:rPr lang="en-US" dirty="0"/>
              <a:t>Their payoffs for the different pairs of strategy choices are given as the pairs of numbers in the cells where the first number represents the payoff to A.</a:t>
            </a:r>
          </a:p>
          <a:p>
            <a:r>
              <a:rPr lang="en-US" dirty="0"/>
              <a:t>In this case, we have four candidate equilibria:</a:t>
            </a:r>
          </a:p>
          <a:p>
            <a:r>
              <a:rPr lang="en-US" dirty="0"/>
              <a:t>1: (M, K), 2: (M, L), 3: (N, K) and 4: (N, L).  Since there are two players and each have two possible strategies, there are four combinations and four candidate equilibria.</a:t>
            </a:r>
          </a:p>
          <a:p>
            <a:r>
              <a:rPr lang="en-US" dirty="0"/>
              <a:t>Which of these are Nash and which are not Nash?  Let’s apply the definition we have already provided.</a:t>
            </a:r>
          </a:p>
        </p:txBody>
      </p:sp>
      <p:graphicFrame>
        <p:nvGraphicFramePr>
          <p:cNvPr id="4" name="Table 3"/>
          <p:cNvGraphicFramePr>
            <a:graphicFrameLocks noGrp="1"/>
          </p:cNvGraphicFramePr>
          <p:nvPr>
            <p:extLst>
              <p:ext uri="{D42A27DB-BD31-4B8C-83A1-F6EECF244321}">
                <p14:modId xmlns:p14="http://schemas.microsoft.com/office/powerpoint/2010/main" val="602441914"/>
              </p:ext>
            </p:extLst>
          </p:nvPr>
        </p:nvGraphicFramePr>
        <p:xfrm>
          <a:off x="1648691" y="2608132"/>
          <a:ext cx="2208414" cy="842010"/>
        </p:xfrm>
        <a:graphic>
          <a:graphicData uri="http://schemas.openxmlformats.org/drawingml/2006/table">
            <a:tbl>
              <a:tblPr/>
              <a:tblGrid>
                <a:gridCol w="736138">
                  <a:extLst>
                    <a:ext uri="{9D8B030D-6E8A-4147-A177-3AD203B41FA5}">
                      <a16:colId xmlns:a16="http://schemas.microsoft.com/office/drawing/2014/main" val="3206582322"/>
                    </a:ext>
                  </a:extLst>
                </a:gridCol>
                <a:gridCol w="736138">
                  <a:extLst>
                    <a:ext uri="{9D8B030D-6E8A-4147-A177-3AD203B41FA5}">
                      <a16:colId xmlns:a16="http://schemas.microsoft.com/office/drawing/2014/main" val="2533811865"/>
                    </a:ext>
                  </a:extLst>
                </a:gridCol>
                <a:gridCol w="736138">
                  <a:extLst>
                    <a:ext uri="{9D8B030D-6E8A-4147-A177-3AD203B41FA5}">
                      <a16:colId xmlns:a16="http://schemas.microsoft.com/office/drawing/2014/main" val="728426353"/>
                    </a:ext>
                  </a:extLst>
                </a:gridCol>
              </a:tblGrid>
              <a:tr h="258383">
                <a:tc>
                  <a:txBody>
                    <a:bodyPr/>
                    <a:lstStyle/>
                    <a:p>
                      <a:pPr algn="ctr" fontAlgn="b"/>
                      <a:r>
                        <a:rPr lang="en-US" sz="1800" b="0" i="0" dirty="0">
                          <a:solidFill>
                            <a:srgbClr val="000000"/>
                          </a:solidFill>
                          <a:effectLst/>
                          <a:latin typeface="Calibri" panose="020F0502020204030204" pitchFamily="34" charset="0"/>
                        </a:rPr>
                        <a:t>A/B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dirty="0">
                          <a:solidFill>
                            <a:srgbClr val="000000"/>
                          </a:solidFill>
                          <a:effectLst/>
                          <a:latin typeface="Calibri" panose="020F0502020204030204" pitchFamily="34" charset="0"/>
                        </a:rPr>
                        <a:t>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D0CC39"/>
                      </a:solidFill>
                      <a:prstDash val="solid"/>
                      <a:round/>
                      <a:headEnd type="none" w="med" len="med"/>
                      <a:tailEnd type="none" w="med" len="med"/>
                    </a:lnR>
                    <a:lnT w="6350" cap="flat" cmpd="sng" algn="ctr">
                      <a:solidFill>
                        <a:srgbClr val="D0CC39"/>
                      </a:solidFill>
                      <a:prstDash val="solid"/>
                      <a:round/>
                      <a:headEnd type="none" w="med" len="med"/>
                      <a:tailEnd type="none" w="med" len="med"/>
                    </a:lnT>
                    <a:lnB w="6350" cap="flat" cmpd="sng" algn="ctr">
                      <a:solidFill>
                        <a:srgbClr val="D0CC39"/>
                      </a:solidFill>
                      <a:prstDash val="solid"/>
                      <a:round/>
                      <a:headEnd type="none" w="med" len="med"/>
                      <a:tailEnd type="none" w="med" len="med"/>
                    </a:lnB>
                  </a:tcPr>
                </a:tc>
                <a:tc>
                  <a:txBody>
                    <a:bodyPr/>
                    <a:lstStyle/>
                    <a:p>
                      <a:pPr algn="ctr" fontAlgn="b"/>
                      <a:r>
                        <a:rPr lang="en-US" sz="1800" b="0" i="0" dirty="0">
                          <a:solidFill>
                            <a:srgbClr val="000000"/>
                          </a:solidFill>
                          <a:effectLst/>
                          <a:latin typeface="Calibri" panose="020F0502020204030204" pitchFamily="34" charset="0"/>
                        </a:rPr>
                        <a:t>L</a:t>
                      </a:r>
                    </a:p>
                  </a:txBody>
                  <a:tcPr marL="6350" marR="6350" marT="6350" marB="0" anchor="b">
                    <a:lnL w="6350" cap="flat" cmpd="sng" algn="ctr">
                      <a:solidFill>
                        <a:srgbClr val="D0CC39"/>
                      </a:solidFill>
                      <a:prstDash val="solid"/>
                      <a:round/>
                      <a:headEnd type="none" w="med" len="med"/>
                      <a:tailEnd type="none" w="med" len="med"/>
                    </a:lnL>
                    <a:lnR w="6350" cap="flat" cmpd="sng" algn="ctr">
                      <a:solidFill>
                        <a:srgbClr val="D0CC39"/>
                      </a:solidFill>
                      <a:prstDash val="solid"/>
                      <a:round/>
                      <a:headEnd type="none" w="med" len="med"/>
                      <a:tailEnd type="none" w="med" len="med"/>
                    </a:lnR>
                    <a:lnT w="6350" cap="flat" cmpd="sng" algn="ctr">
                      <a:solidFill>
                        <a:srgbClr val="D0CC39"/>
                      </a:solidFill>
                      <a:prstDash val="solid"/>
                      <a:round/>
                      <a:headEnd type="none" w="med" len="med"/>
                      <a:tailEnd type="none" w="med" len="med"/>
                    </a:lnT>
                    <a:lnB w="6350" cap="flat" cmpd="sng" algn="ctr">
                      <a:solidFill>
                        <a:srgbClr val="D0CC39"/>
                      </a:solidFill>
                      <a:prstDash val="solid"/>
                      <a:round/>
                      <a:headEnd type="none" w="med" len="med"/>
                      <a:tailEnd type="none" w="med" len="med"/>
                    </a:lnB>
                  </a:tcPr>
                </a:tc>
                <a:extLst>
                  <a:ext uri="{0D108BD9-81ED-4DB2-BD59-A6C34878D82A}">
                    <a16:rowId xmlns:a16="http://schemas.microsoft.com/office/drawing/2014/main" val="1951054617"/>
                  </a:ext>
                </a:extLst>
              </a:tr>
              <a:tr h="258383">
                <a:tc>
                  <a:txBody>
                    <a:bodyPr/>
                    <a:lstStyle/>
                    <a:p>
                      <a:pPr algn="ctr" fontAlgn="b"/>
                      <a:r>
                        <a:rPr lang="en-US" sz="1800" b="0" i="0">
                          <a:solidFill>
                            <a:srgbClr val="000000"/>
                          </a:solidFill>
                          <a:effectLst/>
                          <a:latin typeface="Calibri" panose="020F0502020204030204" pitchFamily="34" charset="0"/>
                        </a:rPr>
                        <a:t>M</a:t>
                      </a:r>
                    </a:p>
                  </a:txBody>
                  <a:tcPr marL="6350" marR="6350" marT="6350" marB="0" anchor="b">
                    <a:lnL w="6350" cap="flat" cmpd="sng" algn="ctr">
                      <a:solidFill>
                        <a:srgbClr val="E0F7B6"/>
                      </a:solidFill>
                      <a:prstDash val="solid"/>
                      <a:round/>
                      <a:headEnd type="none" w="med" len="med"/>
                      <a:tailEnd type="none" w="med" len="med"/>
                    </a:lnL>
                    <a:lnR w="6350" cap="flat" cmpd="sng" algn="ctr">
                      <a:solidFill>
                        <a:srgbClr val="E0F7B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0F7B6"/>
                      </a:solidFill>
                      <a:prstDash val="solid"/>
                      <a:round/>
                      <a:headEnd type="none" w="med" len="med"/>
                      <a:tailEnd type="none" w="med" len="med"/>
                    </a:lnB>
                  </a:tcPr>
                </a:tc>
                <a:tc>
                  <a:txBody>
                    <a:bodyPr/>
                    <a:lstStyle/>
                    <a:p>
                      <a:pPr algn="ctr" fontAlgn="b"/>
                      <a:r>
                        <a:rPr lang="yi-001" sz="1800" b="0" i="0">
                          <a:solidFill>
                            <a:srgbClr val="000000"/>
                          </a:solidFill>
                          <a:effectLst/>
                          <a:latin typeface="Calibri" panose="020F0502020204030204" pitchFamily="34" charset="0"/>
                        </a:rPr>
                        <a:t>20,10</a:t>
                      </a:r>
                    </a:p>
                  </a:txBody>
                  <a:tcPr marL="6350" marR="6350" marT="6350" marB="0" anchor="b">
                    <a:lnL w="6350" cap="flat" cmpd="sng" algn="ctr">
                      <a:solidFill>
                        <a:srgbClr val="E0F7B6"/>
                      </a:solidFill>
                      <a:prstDash val="solid"/>
                      <a:round/>
                      <a:headEnd type="none" w="med" len="med"/>
                      <a:tailEnd type="none" w="med" len="med"/>
                    </a:lnL>
                    <a:lnR w="6350" cap="flat" cmpd="sng" algn="ctr">
                      <a:solidFill>
                        <a:srgbClr val="D007B4"/>
                      </a:solidFill>
                      <a:prstDash val="solid"/>
                      <a:round/>
                      <a:headEnd type="none" w="med" len="med"/>
                      <a:tailEnd type="none" w="med" len="med"/>
                    </a:lnR>
                    <a:lnT w="6350" cap="flat" cmpd="sng" algn="ctr">
                      <a:solidFill>
                        <a:srgbClr val="D0CC39"/>
                      </a:solidFill>
                      <a:prstDash val="solid"/>
                      <a:round/>
                      <a:headEnd type="none" w="med" len="med"/>
                      <a:tailEnd type="none" w="med" len="med"/>
                    </a:lnT>
                    <a:lnB w="6350" cap="flat" cmpd="sng" algn="ctr">
                      <a:solidFill>
                        <a:srgbClr val="D007B4"/>
                      </a:solidFill>
                      <a:prstDash val="solid"/>
                      <a:round/>
                      <a:headEnd type="none" w="med" len="med"/>
                      <a:tailEnd type="none" w="med" len="med"/>
                    </a:lnB>
                  </a:tcPr>
                </a:tc>
                <a:tc>
                  <a:txBody>
                    <a:bodyPr/>
                    <a:lstStyle/>
                    <a:p>
                      <a:pPr algn="ctr" fontAlgn="b"/>
                      <a:r>
                        <a:rPr lang="yi-001" sz="1800" b="0" i="0" dirty="0">
                          <a:solidFill>
                            <a:srgbClr val="000000"/>
                          </a:solidFill>
                          <a:effectLst/>
                          <a:latin typeface="Calibri" panose="020F0502020204030204" pitchFamily="34" charset="0"/>
                        </a:rPr>
                        <a:t>25,8</a:t>
                      </a:r>
                    </a:p>
                  </a:txBody>
                  <a:tcPr marL="6350" marR="6350" marT="6350" marB="0" anchor="b">
                    <a:lnL w="6350" cap="flat" cmpd="sng" algn="ctr">
                      <a:solidFill>
                        <a:srgbClr val="D007B4"/>
                      </a:solidFill>
                      <a:prstDash val="solid"/>
                      <a:round/>
                      <a:headEnd type="none" w="med" len="med"/>
                      <a:tailEnd type="none" w="med" len="med"/>
                    </a:lnL>
                    <a:lnR w="6350" cap="flat" cmpd="sng" algn="ctr">
                      <a:solidFill>
                        <a:srgbClr val="F00DB4"/>
                      </a:solidFill>
                      <a:prstDash val="solid"/>
                      <a:round/>
                      <a:headEnd type="none" w="med" len="med"/>
                      <a:tailEnd type="none" w="med" len="med"/>
                    </a:lnR>
                    <a:lnT w="6350" cap="flat" cmpd="sng" algn="ctr">
                      <a:solidFill>
                        <a:srgbClr val="D0CC39"/>
                      </a:solidFill>
                      <a:prstDash val="solid"/>
                      <a:round/>
                      <a:headEnd type="none" w="med" len="med"/>
                      <a:tailEnd type="none" w="med" len="med"/>
                    </a:lnT>
                    <a:lnB w="6350" cap="flat" cmpd="sng" algn="ctr">
                      <a:solidFill>
                        <a:srgbClr val="F00DB4"/>
                      </a:solidFill>
                      <a:prstDash val="solid"/>
                      <a:round/>
                      <a:headEnd type="none" w="med" len="med"/>
                      <a:tailEnd type="none" w="med" len="med"/>
                    </a:lnB>
                  </a:tcPr>
                </a:tc>
                <a:extLst>
                  <a:ext uri="{0D108BD9-81ED-4DB2-BD59-A6C34878D82A}">
                    <a16:rowId xmlns:a16="http://schemas.microsoft.com/office/drawing/2014/main" val="664359977"/>
                  </a:ext>
                </a:extLst>
              </a:tr>
              <a:tr h="258383">
                <a:tc>
                  <a:txBody>
                    <a:bodyPr/>
                    <a:lstStyle/>
                    <a:p>
                      <a:pPr algn="ctr" fontAlgn="b"/>
                      <a:r>
                        <a:rPr lang="en-US" sz="1800" b="0" i="0">
                          <a:solidFill>
                            <a:srgbClr val="000000"/>
                          </a:solidFill>
                          <a:effectLst/>
                          <a:latin typeface="Calibri" panose="020F0502020204030204" pitchFamily="34" charset="0"/>
                        </a:rPr>
                        <a:t>N</a:t>
                      </a:r>
                    </a:p>
                  </a:txBody>
                  <a:tcPr marL="6350" marR="6350" marT="6350" marB="0" anchor="b">
                    <a:lnL w="6350" cap="flat" cmpd="sng" algn="ctr">
                      <a:solidFill>
                        <a:srgbClr val="F0E7B6"/>
                      </a:solidFill>
                      <a:prstDash val="solid"/>
                      <a:round/>
                      <a:headEnd type="none" w="med" len="med"/>
                      <a:tailEnd type="none" w="med" len="med"/>
                    </a:lnL>
                    <a:lnR w="6350" cap="flat" cmpd="sng" algn="ctr">
                      <a:solidFill>
                        <a:srgbClr val="F0E7B6"/>
                      </a:solidFill>
                      <a:prstDash val="solid"/>
                      <a:round/>
                      <a:headEnd type="none" w="med" len="med"/>
                      <a:tailEnd type="none" w="med" len="med"/>
                    </a:lnR>
                    <a:lnT w="6350" cap="flat" cmpd="sng" algn="ctr">
                      <a:solidFill>
                        <a:srgbClr val="E0F7B6"/>
                      </a:solidFill>
                      <a:prstDash val="solid"/>
                      <a:round/>
                      <a:headEnd type="none" w="med" len="med"/>
                      <a:tailEnd type="none" w="med" len="med"/>
                    </a:lnT>
                    <a:lnB w="6350" cap="flat" cmpd="sng" algn="ctr">
                      <a:solidFill>
                        <a:srgbClr val="F0E7B6"/>
                      </a:solidFill>
                      <a:prstDash val="solid"/>
                      <a:round/>
                      <a:headEnd type="none" w="med" len="med"/>
                      <a:tailEnd type="none" w="med" len="med"/>
                    </a:lnB>
                  </a:tcPr>
                </a:tc>
                <a:tc>
                  <a:txBody>
                    <a:bodyPr/>
                    <a:lstStyle/>
                    <a:p>
                      <a:pPr algn="ctr" fontAlgn="b"/>
                      <a:r>
                        <a:rPr lang="yi-001" sz="1800" b="0" i="0">
                          <a:solidFill>
                            <a:srgbClr val="000000"/>
                          </a:solidFill>
                          <a:effectLst/>
                          <a:latin typeface="Calibri" panose="020F0502020204030204" pitchFamily="34" charset="0"/>
                        </a:rPr>
                        <a:t>30,3</a:t>
                      </a:r>
                    </a:p>
                  </a:txBody>
                  <a:tcPr marL="6350" marR="6350" marT="6350" marB="0" anchor="b">
                    <a:lnL w="6350" cap="flat" cmpd="sng" algn="ctr">
                      <a:solidFill>
                        <a:srgbClr val="F0E7B6"/>
                      </a:solidFill>
                      <a:prstDash val="solid"/>
                      <a:round/>
                      <a:headEnd type="none" w="med" len="med"/>
                      <a:tailEnd type="none" w="med" len="med"/>
                    </a:lnL>
                    <a:lnR w="6350" cap="flat" cmpd="sng" algn="ctr">
                      <a:solidFill>
                        <a:srgbClr val="4001B4"/>
                      </a:solidFill>
                      <a:prstDash val="solid"/>
                      <a:round/>
                      <a:headEnd type="none" w="med" len="med"/>
                      <a:tailEnd type="none" w="med" len="med"/>
                    </a:lnR>
                    <a:lnT w="6350" cap="flat" cmpd="sng" algn="ctr">
                      <a:solidFill>
                        <a:srgbClr val="D007B4"/>
                      </a:solidFill>
                      <a:prstDash val="solid"/>
                      <a:round/>
                      <a:headEnd type="none" w="med" len="med"/>
                      <a:tailEnd type="none" w="med" len="med"/>
                    </a:lnT>
                    <a:lnB w="6350" cap="flat" cmpd="sng" algn="ctr">
                      <a:solidFill>
                        <a:srgbClr val="4001B4"/>
                      </a:solidFill>
                      <a:prstDash val="solid"/>
                      <a:round/>
                      <a:headEnd type="none" w="med" len="med"/>
                      <a:tailEnd type="none" w="med" len="med"/>
                    </a:lnB>
                  </a:tcPr>
                </a:tc>
                <a:tc>
                  <a:txBody>
                    <a:bodyPr/>
                    <a:lstStyle/>
                    <a:p>
                      <a:pPr algn="ctr" fontAlgn="b"/>
                      <a:r>
                        <a:rPr lang="yi-001" sz="1800" b="0" i="0" dirty="0">
                          <a:solidFill>
                            <a:srgbClr val="000000"/>
                          </a:solidFill>
                          <a:effectLst/>
                          <a:latin typeface="Calibri" panose="020F0502020204030204" pitchFamily="34" charset="0"/>
                        </a:rPr>
                        <a:t>25,10</a:t>
                      </a:r>
                    </a:p>
                  </a:txBody>
                  <a:tcPr marL="6350" marR="6350" marT="6350" marB="0" anchor="b">
                    <a:lnL w="6350" cap="flat" cmpd="sng" algn="ctr">
                      <a:solidFill>
                        <a:srgbClr val="4001B4"/>
                      </a:solidFill>
                      <a:prstDash val="solid"/>
                      <a:round/>
                      <a:headEnd type="none" w="med" len="med"/>
                      <a:tailEnd type="none" w="med" len="med"/>
                    </a:lnL>
                    <a:lnR w="6350" cap="flat" cmpd="sng" algn="ctr">
                      <a:solidFill>
                        <a:srgbClr val="6000B4"/>
                      </a:solidFill>
                      <a:prstDash val="solid"/>
                      <a:round/>
                      <a:headEnd type="none" w="med" len="med"/>
                      <a:tailEnd type="none" w="med" len="med"/>
                    </a:lnR>
                    <a:lnT w="6350" cap="flat" cmpd="sng" algn="ctr">
                      <a:solidFill>
                        <a:srgbClr val="F00DB4"/>
                      </a:solidFill>
                      <a:prstDash val="solid"/>
                      <a:round/>
                      <a:headEnd type="none" w="med" len="med"/>
                      <a:tailEnd type="none" w="med" len="med"/>
                    </a:lnT>
                    <a:lnB w="6350" cap="flat" cmpd="sng" algn="ctr">
                      <a:solidFill>
                        <a:srgbClr val="6000B4"/>
                      </a:solidFill>
                      <a:prstDash val="solid"/>
                      <a:round/>
                      <a:headEnd type="none" w="med" len="med"/>
                      <a:tailEnd type="none" w="med" len="med"/>
                    </a:lnB>
                  </a:tcPr>
                </a:tc>
                <a:extLst>
                  <a:ext uri="{0D108BD9-81ED-4DB2-BD59-A6C34878D82A}">
                    <a16:rowId xmlns:a16="http://schemas.microsoft.com/office/drawing/2014/main" val="793513087"/>
                  </a:ext>
                </a:extLst>
              </a:tr>
            </a:tbl>
          </a:graphicData>
        </a:graphic>
      </p:graphicFrame>
    </p:spTree>
    <p:extLst>
      <p:ext uri="{BB962C8B-B14F-4D97-AF65-F5344CB8AC3E}">
        <p14:creationId xmlns:p14="http://schemas.microsoft.com/office/powerpoint/2010/main" val="3630502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4144" y="444331"/>
            <a:ext cx="9053947" cy="1293028"/>
          </a:xfrm>
        </p:spPr>
        <p:txBody>
          <a:bodyPr/>
          <a:lstStyle/>
          <a:p>
            <a:r>
              <a:rPr lang="en-US" dirty="0"/>
              <a:t>Demonstrating a Nash equilibrium</a:t>
            </a:r>
          </a:p>
        </p:txBody>
      </p:sp>
      <p:sp>
        <p:nvSpPr>
          <p:cNvPr id="3" name="Content Placeholder 2"/>
          <p:cNvSpPr>
            <a:spLocks noGrp="1"/>
          </p:cNvSpPr>
          <p:nvPr>
            <p:ph idx="1"/>
          </p:nvPr>
        </p:nvSpPr>
        <p:spPr>
          <a:xfrm>
            <a:off x="685799" y="1737359"/>
            <a:ext cx="11168149" cy="4929448"/>
          </a:xfrm>
        </p:spPr>
        <p:txBody>
          <a:bodyPr>
            <a:normAutofit lnSpcReduction="10000"/>
          </a:bodyPr>
          <a:lstStyle/>
          <a:p>
            <a:r>
              <a:rPr lang="en-US" dirty="0"/>
              <a:t>Let us consider whether a proposed equilibrium consisting of the pair of strategies (M,K) (that is where A plays M and B plays K) is Nash.  </a:t>
            </a:r>
          </a:p>
          <a:p>
            <a:r>
              <a:rPr lang="en-US" dirty="0"/>
              <a:t>First, we assume A plays M and see if B has an incentive to deviate from her proposed strategy, K.  Since B would have the payoff 10 by playing K and 8 by playing L, we see that B will not deviate, since 10&gt;8.  Next, we assume that B plays K and check whether A has an incentive to deviate from his proposed strategy M.  In this case, M has the payoff 20 by not deviating and 30 by deviating (and playing N).  Hence A will deviate and the proposed equilibrium (M,K) is not Nash. </a:t>
            </a:r>
          </a:p>
          <a:p>
            <a:r>
              <a:rPr lang="en-US" dirty="0"/>
              <a:t>Now let us consider whether (N,L) is Nash.  If A plays N, B will get 3 by deviating (and playing K) and 10 by not deviating (and playing L).  If B plays L, A gets 25 by not deviating (and playing N) and 25 by deviating (and playing K).  Hence A has no incentive to deviate.  Hence the proposed equilibrium (N,L) is indeed Nash.</a:t>
            </a:r>
          </a:p>
          <a:p>
            <a:r>
              <a:rPr lang="en-US" dirty="0"/>
              <a:t>Let us consider further examples.</a:t>
            </a:r>
          </a:p>
          <a:p>
            <a:endParaRPr lang="en-US" dirty="0"/>
          </a:p>
        </p:txBody>
      </p:sp>
    </p:spTree>
    <p:extLst>
      <p:ext uri="{BB962C8B-B14F-4D97-AF65-F5344CB8AC3E}">
        <p14:creationId xmlns:p14="http://schemas.microsoft.com/office/powerpoint/2010/main" val="3631798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457200"/>
            <a:ext cx="9601200" cy="1371600"/>
          </a:xfrm>
        </p:spPr>
        <p:txBody>
          <a:bodyPr/>
          <a:lstStyle/>
          <a:p>
            <a:pPr eaLnBrk="1" hangingPunct="1"/>
            <a:r>
              <a:rPr lang="en-US" altLang="en-US" dirty="0"/>
              <a:t>Example 1:  Nash? </a:t>
            </a:r>
          </a:p>
        </p:txBody>
      </p:sp>
      <p:graphicFrame>
        <p:nvGraphicFramePr>
          <p:cNvPr id="31784" name="Group 40"/>
          <p:cNvGraphicFramePr>
            <a:graphicFrameLocks noGrp="1"/>
          </p:cNvGraphicFramePr>
          <p:nvPr>
            <p:ph idx="1"/>
            <p:extLst>
              <p:ext uri="{D42A27DB-BD31-4B8C-83A1-F6EECF244321}">
                <p14:modId xmlns:p14="http://schemas.microsoft.com/office/powerpoint/2010/main" val="912855421"/>
              </p:ext>
            </p:extLst>
          </p:nvPr>
        </p:nvGraphicFramePr>
        <p:xfrm>
          <a:off x="1981200" y="1485899"/>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Blue’s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Confess and Implicate</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Red’s Options</a:t>
                      </a:r>
                      <a:endParaRPr kumimoji="0" lang="en-US" sz="2400" b="0" i="0" u="none" strike="noStrike" cap="none" normalizeH="0" baseline="0" dirty="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 year , 1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 years , 0 year</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Confess and Implicate</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year , 3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 years , 2 years </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1781" name="Rectangle 37"/>
          <p:cNvSpPr>
            <a:spLocks noChangeArrowheads="1"/>
          </p:cNvSpPr>
          <p:nvPr/>
        </p:nvSpPr>
        <p:spPr bwMode="auto">
          <a:xfrm>
            <a:off x="7924800" y="4381500"/>
            <a:ext cx="2286000" cy="990600"/>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1786" name="Text Box 42"/>
          <p:cNvSpPr txBox="1">
            <a:spLocks noChangeArrowheads="1"/>
          </p:cNvSpPr>
          <p:nvPr/>
        </p:nvSpPr>
        <p:spPr bwMode="auto">
          <a:xfrm>
            <a:off x="1981200" y="5372100"/>
            <a:ext cx="91567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3000" dirty="0">
                <a:solidFill>
                  <a:srgbClr val="006600"/>
                </a:solidFill>
              </a:rPr>
              <a:t>One Nash Equilibrium is: (Confess, Confess)</a:t>
            </a:r>
          </a:p>
          <a:p>
            <a:pPr>
              <a:spcBef>
                <a:spcPts val="600"/>
              </a:spcBef>
              <a:buClrTx/>
              <a:buSzTx/>
              <a:buFontTx/>
              <a:buNone/>
            </a:pPr>
            <a:r>
              <a:rPr lang="en-US" altLang="en-US" sz="3000" dirty="0">
                <a:solidFill>
                  <a:srgbClr val="006600"/>
                </a:solidFill>
              </a:rPr>
              <a:t>Are there any other Nash equilibria?</a:t>
            </a:r>
          </a:p>
        </p:txBody>
      </p:sp>
    </p:spTree>
    <p:extLst>
      <p:ext uri="{BB962C8B-B14F-4D97-AF65-F5344CB8AC3E}">
        <p14:creationId xmlns:p14="http://schemas.microsoft.com/office/powerpoint/2010/main" val="209626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81"/>
                                        </p:tgtEl>
                                        <p:attrNameLst>
                                          <p:attrName>style.visibility</p:attrName>
                                        </p:attrNameLst>
                                      </p:cBhvr>
                                      <p:to>
                                        <p:strVal val="visible"/>
                                      </p:to>
                                    </p:set>
                                    <p:animEffect transition="in" filter="wipe(down)">
                                      <p:cBhvr>
                                        <p:cTn id="7" dur="500"/>
                                        <p:tgtEl>
                                          <p:spTgt spid="31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86"/>
                                        </p:tgtEl>
                                        <p:attrNameLst>
                                          <p:attrName>style.visibility</p:attrName>
                                        </p:attrNameLst>
                                      </p:cBhvr>
                                      <p:to>
                                        <p:strVal val="visible"/>
                                      </p:to>
                                    </p:set>
                                    <p:animEffect transition="in" filter="wipe(down)">
                                      <p:cBhvr>
                                        <p:cTn id="12" dur="500"/>
                                        <p:tgtEl>
                                          <p:spTgt spid="31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1" grpId="0" animBg="1"/>
      <p:bldP spid="317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5C40C-6F8B-4527-19EB-35EB014A41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BFEBF1-7D95-95E5-182C-177BD91DBF94}"/>
              </a:ext>
            </a:extLst>
          </p:cNvPr>
          <p:cNvSpPr>
            <a:spLocks noGrp="1"/>
          </p:cNvSpPr>
          <p:nvPr>
            <p:ph type="title"/>
          </p:nvPr>
        </p:nvSpPr>
        <p:spPr>
          <a:xfrm>
            <a:off x="2610195" y="2593173"/>
            <a:ext cx="6643255" cy="1293028"/>
          </a:xfrm>
        </p:spPr>
        <p:txBody>
          <a:bodyPr/>
          <a:lstStyle/>
          <a:p>
            <a:r>
              <a:rPr lang="en-US" dirty="0"/>
              <a:t>Why Game Theory?</a:t>
            </a:r>
          </a:p>
        </p:txBody>
      </p:sp>
    </p:spTree>
    <p:extLst>
      <p:ext uri="{BB962C8B-B14F-4D97-AF65-F5344CB8AC3E}">
        <p14:creationId xmlns:p14="http://schemas.microsoft.com/office/powerpoint/2010/main" val="659833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304800"/>
            <a:ext cx="9460832" cy="1371600"/>
          </a:xfrm>
        </p:spPr>
        <p:txBody>
          <a:bodyPr/>
          <a:lstStyle/>
          <a:p>
            <a:pPr eaLnBrk="1" hangingPunct="1"/>
            <a:r>
              <a:rPr lang="en-US" altLang="en-US" sz="4800" dirty="0"/>
              <a:t>Example 2:  Nash?</a:t>
            </a:r>
            <a:r>
              <a:rPr lang="en-US" altLang="en-US" sz="2200" dirty="0"/>
              <a:t> </a:t>
            </a:r>
          </a:p>
        </p:txBody>
      </p:sp>
      <p:graphicFrame>
        <p:nvGraphicFramePr>
          <p:cNvPr id="32842" name="Group 74"/>
          <p:cNvGraphicFramePr>
            <a:graphicFrameLocks noGrp="1"/>
          </p:cNvGraphicFramePr>
          <p:nvPr>
            <p:ph idx="1"/>
            <p:extLst>
              <p:ext uri="{D42A27DB-BD31-4B8C-83A1-F6EECF244321}">
                <p14:modId xmlns:p14="http://schemas.microsoft.com/office/powerpoint/2010/main" val="2407655433"/>
              </p:ext>
            </p:extLst>
          </p:nvPr>
        </p:nvGraphicFramePr>
        <p:xfrm>
          <a:off x="1981200" y="1981200"/>
          <a:ext cx="8089232" cy="3481138"/>
        </p:xfrm>
        <a:graphic>
          <a:graphicData uri="http://schemas.openxmlformats.org/drawingml/2006/table">
            <a:tbl>
              <a:tblPr/>
              <a:tblGrid>
                <a:gridCol w="1652488">
                  <a:extLst>
                    <a:ext uri="{9D8B030D-6E8A-4147-A177-3AD203B41FA5}">
                      <a16:colId xmlns:a16="http://schemas.microsoft.com/office/drawing/2014/main" val="20000"/>
                    </a:ext>
                  </a:extLst>
                </a:gridCol>
                <a:gridCol w="2017626">
                  <a:extLst>
                    <a:ext uri="{9D8B030D-6E8A-4147-A177-3AD203B41FA5}">
                      <a16:colId xmlns:a16="http://schemas.microsoft.com/office/drawing/2014/main" val="20001"/>
                    </a:ext>
                  </a:extLst>
                </a:gridCol>
                <a:gridCol w="2172109">
                  <a:extLst>
                    <a:ext uri="{9D8B030D-6E8A-4147-A177-3AD203B41FA5}">
                      <a16:colId xmlns:a16="http://schemas.microsoft.com/office/drawing/2014/main" val="20002"/>
                    </a:ext>
                  </a:extLst>
                </a:gridCol>
                <a:gridCol w="2247009">
                  <a:extLst>
                    <a:ext uri="{9D8B030D-6E8A-4147-A177-3AD203B41FA5}">
                      <a16:colId xmlns:a16="http://schemas.microsoft.com/office/drawing/2014/main" val="20003"/>
                    </a:ext>
                  </a:extLst>
                </a:gridCol>
              </a:tblGrid>
              <a:tr h="89588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8973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073">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881">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869" name="Rectangle 101"/>
          <p:cNvSpPr>
            <a:spLocks noChangeArrowheads="1"/>
          </p:cNvSpPr>
          <p:nvPr/>
        </p:nvSpPr>
        <p:spPr bwMode="auto">
          <a:xfrm>
            <a:off x="5715000" y="3805990"/>
            <a:ext cx="2093495" cy="681789"/>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2870" name="Text Box 102"/>
          <p:cNvSpPr txBox="1">
            <a:spLocks noChangeArrowheads="1"/>
          </p:cNvSpPr>
          <p:nvPr/>
        </p:nvSpPr>
        <p:spPr bwMode="auto">
          <a:xfrm>
            <a:off x="1764632" y="5462338"/>
            <a:ext cx="91440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3000" dirty="0">
                <a:solidFill>
                  <a:srgbClr val="006600"/>
                </a:solidFill>
              </a:rPr>
              <a:t>Nash Equilibrium: (Low Price, Low Price)</a:t>
            </a:r>
          </a:p>
          <a:p>
            <a:pPr>
              <a:spcBef>
                <a:spcPts val="600"/>
              </a:spcBef>
              <a:buClrTx/>
              <a:buSzTx/>
              <a:buNone/>
            </a:pPr>
            <a:r>
              <a:rPr lang="en-US" sz="3000" dirty="0">
                <a:solidFill>
                  <a:srgbClr val="006600"/>
                </a:solidFill>
              </a:rPr>
              <a:t>Are there any other Nash equilibria?</a:t>
            </a:r>
          </a:p>
        </p:txBody>
      </p:sp>
    </p:spTree>
    <p:extLst>
      <p:ext uri="{BB962C8B-B14F-4D97-AF65-F5344CB8AC3E}">
        <p14:creationId xmlns:p14="http://schemas.microsoft.com/office/powerpoint/2010/main" val="2500129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869"/>
                                        </p:tgtEl>
                                        <p:attrNameLst>
                                          <p:attrName>style.visibility</p:attrName>
                                        </p:attrNameLst>
                                      </p:cBhvr>
                                      <p:to>
                                        <p:strVal val="visible"/>
                                      </p:to>
                                    </p:set>
                                    <p:animEffect transition="in" filter="wipe(down)">
                                      <p:cBhvr>
                                        <p:cTn id="7" dur="500"/>
                                        <p:tgtEl>
                                          <p:spTgt spid="32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870"/>
                                        </p:tgtEl>
                                        <p:attrNameLst>
                                          <p:attrName>style.visibility</p:attrName>
                                        </p:attrNameLst>
                                      </p:cBhvr>
                                      <p:to>
                                        <p:strVal val="visible"/>
                                      </p:to>
                                    </p:set>
                                    <p:animEffect transition="in" filter="wipe(down)">
                                      <p:cBhvr>
                                        <p:cTn id="12" dur="500"/>
                                        <p:tgtEl>
                                          <p:spTgt spid="32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69" grpId="0" animBg="1"/>
      <p:bldP spid="3287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B8825-1B1A-61AC-B22C-0EDEF38446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C63E49-F006-6C76-BAD2-66DBB4084274}"/>
              </a:ext>
            </a:extLst>
          </p:cNvPr>
          <p:cNvSpPr>
            <a:spLocks noGrp="1"/>
          </p:cNvSpPr>
          <p:nvPr>
            <p:ph type="title"/>
          </p:nvPr>
        </p:nvSpPr>
        <p:spPr>
          <a:xfrm>
            <a:off x="3009206" y="2593173"/>
            <a:ext cx="5503027" cy="1293028"/>
          </a:xfrm>
        </p:spPr>
        <p:txBody>
          <a:bodyPr/>
          <a:lstStyle/>
          <a:p>
            <a:r>
              <a:rPr lang="en-US" dirty="0"/>
              <a:t>Types of Games</a:t>
            </a:r>
          </a:p>
        </p:txBody>
      </p:sp>
    </p:spTree>
    <p:extLst>
      <p:ext uri="{BB962C8B-B14F-4D97-AF65-F5344CB8AC3E}">
        <p14:creationId xmlns:p14="http://schemas.microsoft.com/office/powerpoint/2010/main" val="767039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241438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Prisoner’s dilemma Games</a:t>
            </a:r>
          </a:p>
        </p:txBody>
      </p:sp>
      <p:sp>
        <p:nvSpPr>
          <p:cNvPr id="3" name="Content Placeholder 2"/>
          <p:cNvSpPr>
            <a:spLocks noGrp="1"/>
          </p:cNvSpPr>
          <p:nvPr>
            <p:ph idx="1"/>
          </p:nvPr>
        </p:nvSpPr>
        <p:spPr>
          <a:xfrm>
            <a:off x="685800" y="1920240"/>
            <a:ext cx="10820400" cy="4488873"/>
          </a:xfrm>
        </p:spPr>
        <p:txBody>
          <a:bodyPr>
            <a:normAutofit/>
          </a:bodyPr>
          <a:lstStyle/>
          <a:p>
            <a:r>
              <a:rPr lang="en-US" dirty="0"/>
              <a:t>What characterizes Prisoner’s Dilemma Games?</a:t>
            </a:r>
          </a:p>
          <a:p>
            <a:r>
              <a:rPr lang="en-US" dirty="0"/>
              <a:t>Outcomes that are not the most-preferred outcome for either candidate.</a:t>
            </a:r>
          </a:p>
          <a:p>
            <a:r>
              <a:rPr lang="en-US" dirty="0"/>
              <a:t>In fact, there are candidate equilibria that are preferred by </a:t>
            </a:r>
            <a:r>
              <a:rPr lang="en-US" i="1" dirty="0"/>
              <a:t>all </a:t>
            </a:r>
            <a:r>
              <a:rPr lang="en-US" dirty="0"/>
              <a:t>participants in the game.</a:t>
            </a:r>
          </a:p>
          <a:p>
            <a:r>
              <a:rPr lang="en-US" dirty="0"/>
              <a:t>What are other examples of prisoner’s dilemma games?</a:t>
            </a:r>
          </a:p>
          <a:p>
            <a:r>
              <a:rPr lang="en-US" dirty="0"/>
              <a:t>What about Climate Change?</a:t>
            </a:r>
            <a:br>
              <a:rPr lang="en-US" dirty="0"/>
            </a:br>
            <a:br>
              <a:rPr lang="en-US" dirty="0"/>
            </a:br>
            <a:r>
              <a:rPr lang="en-US" dirty="0">
                <a:hlinkClick r:id="rId5"/>
              </a:rPr>
              <a:t>http://webpage.pace.edu/pviswanath/research/papers/environment.pdf</a:t>
            </a:r>
            <a:endParaRPr lang="en-US" dirty="0"/>
          </a:p>
          <a:p>
            <a:r>
              <a:rPr lang="en-US" dirty="0"/>
              <a:t>What about firms competing against each other?</a:t>
            </a:r>
            <a:br>
              <a:rPr lang="en-US" dirty="0"/>
            </a:br>
            <a:br>
              <a:rPr lang="en-US" dirty="0"/>
            </a:br>
            <a:r>
              <a:rPr lang="en-US" dirty="0">
                <a:hlinkClick r:id="rId6"/>
              </a:rPr>
              <a:t>https://youtu.be/t9Lo2fgxWHw?t=110</a:t>
            </a:r>
            <a:r>
              <a:rPr lang="en-US" dirty="0"/>
              <a:t> </a:t>
            </a:r>
          </a:p>
          <a:p>
            <a:endParaRPr lang="en-US" dirty="0"/>
          </a:p>
        </p:txBody>
      </p:sp>
    </p:spTree>
    <p:extLst>
      <p:ext uri="{BB962C8B-B14F-4D97-AF65-F5344CB8AC3E}">
        <p14:creationId xmlns:p14="http://schemas.microsoft.com/office/powerpoint/2010/main" val="211143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8517380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Zer0-sum games</a:t>
            </a:r>
          </a:p>
        </p:txBody>
      </p:sp>
      <p:sp>
        <p:nvSpPr>
          <p:cNvPr id="3" name="Content Placeholder 2"/>
          <p:cNvSpPr>
            <a:spLocks noGrp="1"/>
          </p:cNvSpPr>
          <p:nvPr>
            <p:ph idx="1"/>
          </p:nvPr>
        </p:nvSpPr>
        <p:spPr/>
        <p:txBody>
          <a:bodyPr>
            <a:normAutofit/>
          </a:bodyPr>
          <a:lstStyle/>
          <a:p>
            <a:r>
              <a:rPr lang="en-US" dirty="0"/>
              <a:t>The next game that we will look at is a zero-sum game.</a:t>
            </a:r>
          </a:p>
          <a:p>
            <a:r>
              <a:rPr lang="en-US" dirty="0"/>
              <a:t>The prisoner’s dilemma game is not a zero-sum game.</a:t>
            </a:r>
          </a:p>
          <a:p>
            <a:r>
              <a:rPr lang="en-US" dirty="0"/>
              <a:t>In zero-sum games, the payoff to one party is the negative of the payoff to the second party.  Hence, there is no gain to cooperation.  </a:t>
            </a:r>
          </a:p>
          <a:p>
            <a:endParaRPr lang="en-US" dirty="0"/>
          </a:p>
          <a:p>
            <a:r>
              <a:rPr lang="en-US" dirty="0"/>
              <a:t>The equilibrium outcomes in these zero-sum games do not have the most preferred outcomes of any candidates, just like the Prisoner’s Dilemma games.  </a:t>
            </a:r>
          </a:p>
          <a:p>
            <a:r>
              <a:rPr lang="en-US" dirty="0"/>
              <a:t>On the other hand, there are no candidate equilibria that are preferred by all game participants.</a:t>
            </a:r>
          </a:p>
          <a:p>
            <a:endParaRPr lang="en-US" dirty="0"/>
          </a:p>
        </p:txBody>
      </p:sp>
    </p:spTree>
    <p:extLst>
      <p:ext uri="{BB962C8B-B14F-4D97-AF65-F5344CB8AC3E}">
        <p14:creationId xmlns:p14="http://schemas.microsoft.com/office/powerpoint/2010/main" val="2158738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3: New Technology</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2519148421"/>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New Technology</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Stay Put </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New Technology</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Stay Put </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2882900"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762206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858760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Co-ordination Game</a:t>
            </a:r>
          </a:p>
        </p:txBody>
      </p:sp>
      <p:sp>
        <p:nvSpPr>
          <p:cNvPr id="3" name="Content Placeholder 2"/>
          <p:cNvSpPr>
            <a:spLocks noGrp="1"/>
          </p:cNvSpPr>
          <p:nvPr>
            <p:ph idx="1"/>
          </p:nvPr>
        </p:nvSpPr>
        <p:spPr>
          <a:xfrm>
            <a:off x="685800" y="2057401"/>
            <a:ext cx="10820400" cy="4426525"/>
          </a:xfrm>
        </p:spPr>
        <p:txBody>
          <a:bodyPr>
            <a:normAutofit/>
          </a:bodyPr>
          <a:lstStyle/>
          <a:p>
            <a:r>
              <a:rPr lang="en-US" dirty="0"/>
              <a:t>The next two games we will see are called Co-ordination Games.</a:t>
            </a:r>
          </a:p>
          <a:p>
            <a:r>
              <a:rPr lang="en-US" dirty="0"/>
              <a:t>In coordination games, a player earns a higher payoff when they select the same course of action as another player. </a:t>
            </a:r>
          </a:p>
          <a:p>
            <a:r>
              <a:rPr lang="en-US" dirty="0"/>
              <a:t>These will have Nash equilibria usually, but often these are weakly Nash – a term that I will not define, but which should be self-explanatory (hopefully), once we look at the games.</a:t>
            </a:r>
          </a:p>
          <a:p>
            <a:r>
              <a:rPr lang="en-US" dirty="0"/>
              <a:t>An example is where two people agree to meet at a street corner in New York, but fail to communicate which street corner?</a:t>
            </a:r>
          </a:p>
          <a:p>
            <a:r>
              <a:rPr lang="en-US" dirty="0"/>
              <a:t>What are the strategies, and what are the candidate equilibria?  </a:t>
            </a:r>
          </a:p>
          <a:p>
            <a:r>
              <a:rPr lang="en-US" dirty="0"/>
              <a:t>Are any of them Nash?</a:t>
            </a:r>
          </a:p>
          <a:p>
            <a:r>
              <a:rPr lang="en-US" dirty="0"/>
              <a:t>Is there a strong Nash equilibrium?</a:t>
            </a:r>
          </a:p>
        </p:txBody>
      </p:sp>
    </p:spTree>
    <p:extLst>
      <p:ext uri="{BB962C8B-B14F-4D97-AF65-F5344CB8AC3E}">
        <p14:creationId xmlns:p14="http://schemas.microsoft.com/office/powerpoint/2010/main" val="880518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4: Making Deals</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4109377220"/>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Director’s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Movie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Star’s Options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2882900"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750266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dirty="0"/>
              <a:t>Example 4: video systems</a:t>
            </a:r>
            <a:endParaRPr lang="en-US" altLang="en-US" sz="2200" dirty="0"/>
          </a:p>
        </p:txBody>
      </p:sp>
      <p:graphicFrame>
        <p:nvGraphicFramePr>
          <p:cNvPr id="27768" name="Group 120"/>
          <p:cNvGraphicFramePr>
            <a:graphicFrameLocks noGrp="1"/>
          </p:cNvGraphicFramePr>
          <p:nvPr>
            <p:ph idx="1"/>
            <p:extLst>
              <p:ext uri="{D42A27DB-BD31-4B8C-83A1-F6EECF244321}">
                <p14:modId xmlns:p14="http://schemas.microsoft.com/office/powerpoint/2010/main" val="3605623499"/>
              </p:ext>
            </p:extLst>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Firm 2’s options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Betamax</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VHS</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Firm 1’s Options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Betamax</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VHS</a:t>
                      </a:r>
                      <a:endParaRPr kumimoji="0" lang="en-US" sz="2400" b="0" i="0" u="none" strike="noStrike" cap="none" normalizeH="0" baseline="0" dirty="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40 , 40</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3178374" y="6019801"/>
            <a:ext cx="5835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Is there more than one Nash equilibrium?</a:t>
            </a:r>
          </a:p>
        </p:txBody>
      </p:sp>
    </p:spTree>
    <p:extLst>
      <p:ext uri="{BB962C8B-B14F-4D97-AF65-F5344CB8AC3E}">
        <p14:creationId xmlns:p14="http://schemas.microsoft.com/office/powerpoint/2010/main" val="1915583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Commitment games</a:t>
            </a:r>
          </a:p>
        </p:txBody>
      </p:sp>
      <p:sp>
        <p:nvSpPr>
          <p:cNvPr id="3" name="Content Placeholder 2"/>
          <p:cNvSpPr>
            <a:spLocks noGrp="1"/>
          </p:cNvSpPr>
          <p:nvPr>
            <p:ph idx="1"/>
          </p:nvPr>
        </p:nvSpPr>
        <p:spPr>
          <a:xfrm>
            <a:off x="1562986" y="2057402"/>
            <a:ext cx="9943214" cy="4161284"/>
          </a:xfrm>
        </p:spPr>
        <p:txBody>
          <a:bodyPr/>
          <a:lstStyle/>
          <a:p>
            <a:r>
              <a:rPr lang="en-US" dirty="0"/>
              <a:t>We will now look at some more games and examine the role of involvement, commitment, and other devices in the resolution of uncertainty in these games.</a:t>
            </a:r>
          </a:p>
          <a:p>
            <a:r>
              <a:rPr lang="en-US" dirty="0"/>
              <a:t>In these games, there are two stages.  In the first stage, the players have the option to make a commitment or not to make a commitment.  The second stage is a conventional game with the caveat that the moves that the player makes in the second stage have to be consistent with the commitment made in the first stage.</a:t>
            </a:r>
          </a:p>
          <a:p>
            <a:r>
              <a:rPr lang="en-US" dirty="0"/>
              <a:t>Eventually, we will see how these games are relevant in the context of capital structure decisions.</a:t>
            </a:r>
          </a:p>
        </p:txBody>
      </p:sp>
    </p:spTree>
    <p:extLst>
      <p:ext uri="{BB962C8B-B14F-4D97-AF65-F5344CB8AC3E}">
        <p14:creationId xmlns:p14="http://schemas.microsoft.com/office/powerpoint/2010/main" val="381832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406400"/>
            <a:ext cx="10566400" cy="533400"/>
          </a:xfrm>
        </p:spPr>
        <p:txBody>
          <a:bodyPr>
            <a:normAutofit fontScale="90000"/>
          </a:bodyPr>
          <a:lstStyle/>
          <a:p>
            <a:r>
              <a:rPr lang="en-US" dirty="0"/>
              <a:t>Involvement, Commitment and Strategy</a:t>
            </a:r>
          </a:p>
        </p:txBody>
      </p:sp>
      <p:sp>
        <p:nvSpPr>
          <p:cNvPr id="3" name="Content Placeholder 2"/>
          <p:cNvSpPr>
            <a:spLocks noGrp="1"/>
          </p:cNvSpPr>
          <p:nvPr>
            <p:ph idx="1"/>
          </p:nvPr>
        </p:nvSpPr>
        <p:spPr>
          <a:xfrm>
            <a:off x="2216150" y="1073150"/>
            <a:ext cx="7772400" cy="533400"/>
          </a:xfrm>
        </p:spPr>
        <p:txBody>
          <a:bodyPr/>
          <a:lstStyle/>
          <a:p>
            <a:r>
              <a:rPr lang="en-US" dirty="0"/>
              <a:t>Consider the following chicken game:</a:t>
            </a:r>
          </a:p>
        </p:txBody>
      </p:sp>
      <p:graphicFrame>
        <p:nvGraphicFramePr>
          <p:cNvPr id="4" name="Table 3"/>
          <p:cNvGraphicFramePr>
            <a:graphicFrameLocks noGrp="1"/>
          </p:cNvGraphicFramePr>
          <p:nvPr>
            <p:extLst>
              <p:ext uri="{D42A27DB-BD31-4B8C-83A1-F6EECF244321}">
                <p14:modId xmlns:p14="http://schemas.microsoft.com/office/powerpoint/2010/main" val="3512219174"/>
              </p:ext>
            </p:extLst>
          </p:nvPr>
        </p:nvGraphicFramePr>
        <p:xfrm>
          <a:off x="3333750" y="1739900"/>
          <a:ext cx="5372100" cy="148336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189383">
                  <a:extLst>
                    <a:ext uri="{9D8B030D-6E8A-4147-A177-3AD203B41FA5}">
                      <a16:colId xmlns:a16="http://schemas.microsoft.com/office/drawing/2014/main" val="20001"/>
                    </a:ext>
                  </a:extLst>
                </a:gridCol>
                <a:gridCol w="1479274">
                  <a:extLst>
                    <a:ext uri="{9D8B030D-6E8A-4147-A177-3AD203B41FA5}">
                      <a16:colId xmlns:a16="http://schemas.microsoft.com/office/drawing/2014/main" val="20002"/>
                    </a:ext>
                  </a:extLst>
                </a:gridCol>
                <a:gridCol w="1712843">
                  <a:extLst>
                    <a:ext uri="{9D8B030D-6E8A-4147-A177-3AD203B41FA5}">
                      <a16:colId xmlns:a16="http://schemas.microsoft.com/office/drawing/2014/main" val="20003"/>
                    </a:ext>
                  </a:extLst>
                </a:gridCol>
              </a:tblGrid>
              <a:tr h="370840">
                <a:tc>
                  <a:txBody>
                    <a:bodyPr/>
                    <a:lstStyle/>
                    <a:p>
                      <a:endParaRPr lang="en-US" dirty="0"/>
                    </a:p>
                  </a:txBody>
                  <a:tcPr/>
                </a:tc>
                <a:tc gridSpan="3">
                  <a:txBody>
                    <a:bodyPr/>
                    <a:lstStyle/>
                    <a:p>
                      <a:pPr algn="ctr"/>
                      <a:r>
                        <a:rPr lang="en-US" dirty="0">
                          <a:solidFill>
                            <a:schemeClr val="accent4"/>
                          </a:solidFill>
                        </a:rPr>
                        <a:t>Manny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r>
                        <a:rPr lang="en-US" b="1" dirty="0">
                          <a:solidFill>
                            <a:schemeClr val="accent4"/>
                          </a:solidFill>
                        </a:rPr>
                        <a:t>Danny</a:t>
                      </a:r>
                    </a:p>
                  </a:txBody>
                  <a:tcPr anchor="ctr"/>
                </a:tc>
                <a:tc>
                  <a:txBody>
                    <a:bodyPr/>
                    <a:lstStyle/>
                    <a:p>
                      <a:endParaRPr lang="en-US" dirty="0"/>
                    </a:p>
                  </a:txBody>
                  <a:tcPr/>
                </a:tc>
                <a:tc>
                  <a:txBody>
                    <a:bodyPr/>
                    <a:lstStyle/>
                    <a:p>
                      <a:r>
                        <a:rPr lang="en-US" dirty="0"/>
                        <a:t>Swerve</a:t>
                      </a:r>
                    </a:p>
                  </a:txBody>
                  <a:tcPr/>
                </a:tc>
                <a:tc>
                  <a:txBody>
                    <a:bodyPr/>
                    <a:lstStyle/>
                    <a:p>
                      <a:r>
                        <a:rPr lang="en-US" dirty="0"/>
                        <a:t>Straight</a:t>
                      </a:r>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dirty="0"/>
                        <a:t>Swerve</a:t>
                      </a:r>
                    </a:p>
                  </a:txBody>
                  <a:tcPr/>
                </a:tc>
                <a:tc>
                  <a:txBody>
                    <a:bodyPr/>
                    <a:lstStyle/>
                    <a:p>
                      <a:r>
                        <a:rPr lang="en-US" dirty="0"/>
                        <a:t>Tie, Tie</a:t>
                      </a:r>
                    </a:p>
                  </a:txBody>
                  <a:tcPr/>
                </a:tc>
                <a:tc>
                  <a:txBody>
                    <a:bodyPr/>
                    <a:lstStyle/>
                    <a:p>
                      <a:r>
                        <a:rPr lang="en-US" dirty="0"/>
                        <a:t>Lose, Win</a:t>
                      </a: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dirty="0"/>
                        <a:t>Straight</a:t>
                      </a:r>
                    </a:p>
                  </a:txBody>
                  <a:tcPr/>
                </a:tc>
                <a:tc>
                  <a:txBody>
                    <a:bodyPr/>
                    <a:lstStyle/>
                    <a:p>
                      <a:r>
                        <a:rPr lang="en-US" dirty="0"/>
                        <a:t>Win, Lose</a:t>
                      </a:r>
                    </a:p>
                  </a:txBody>
                  <a:tcPr/>
                </a:tc>
                <a:tc>
                  <a:txBody>
                    <a:bodyPr/>
                    <a:lstStyle/>
                    <a:p>
                      <a:r>
                        <a:rPr lang="en-US" dirty="0"/>
                        <a:t>Crash,</a:t>
                      </a:r>
                      <a:r>
                        <a:rPr lang="en-US" baseline="0" dirty="0"/>
                        <a:t> Crash</a:t>
                      </a:r>
                      <a:endParaRPr lang="en-US" dirty="0"/>
                    </a:p>
                  </a:txBody>
                  <a:tcPr/>
                </a:tc>
                <a:extLst>
                  <a:ext uri="{0D108BD9-81ED-4DB2-BD59-A6C34878D82A}">
                    <a16:rowId xmlns:a16="http://schemas.microsoft.com/office/drawing/2014/main" val="10003"/>
                  </a:ext>
                </a:extLst>
              </a:tr>
            </a:tbl>
          </a:graphicData>
        </a:graphic>
      </p:graphicFrame>
      <p:sp>
        <p:nvSpPr>
          <p:cNvPr id="9" name="Content Placeholder 2"/>
          <p:cNvSpPr txBox="1">
            <a:spLocks/>
          </p:cNvSpPr>
          <p:nvPr/>
        </p:nvSpPr>
        <p:spPr bwMode="auto">
          <a:xfrm>
            <a:off x="999165" y="3622276"/>
            <a:ext cx="10248900" cy="2863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a:t>Because the loss from swerving is so trivial compared to the crash that occurs if nobody swerves, the reasonable strategy would seem to be to swerve before a crash happens. Yet, knowing this, if one believes one's opponent to be reasonable, one may well decide not to swerve at all, in the belief that he will be reasonable and decide to swerve, leaving the other player the winner. </a:t>
            </a:r>
          </a:p>
          <a:p>
            <a:r>
              <a:rPr lang="en-US" dirty="0"/>
              <a:t>This game has no symmetric Nash equilibrium in pure strategies.  If Manny is going to swerve, then Danny should go straight.  If Manny is going to go straight, then Danny should swerve (assuming losing is better than crashing).</a:t>
            </a:r>
          </a:p>
          <a:p>
            <a:r>
              <a:rPr lang="en-US" dirty="0"/>
              <a:t>In other words, there is unresolvable uncertainty in this game, as currently stated.</a:t>
            </a:r>
          </a:p>
        </p:txBody>
      </p:sp>
    </p:spTree>
    <p:extLst>
      <p:ext uri="{BB962C8B-B14F-4D97-AF65-F5344CB8AC3E}">
        <p14:creationId xmlns:p14="http://schemas.microsoft.com/office/powerpoint/2010/main" val="200784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97742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924492" y="1034902"/>
            <a:ext cx="9048307" cy="755650"/>
          </a:xfrm>
        </p:spPr>
        <p:txBody>
          <a:bodyPr vert="horz">
            <a:normAutofit/>
          </a:bodyPr>
          <a:lstStyle/>
          <a:p>
            <a:r>
              <a:rPr lang="en-US" sz="3600" dirty="0"/>
              <a:t>equilibria</a:t>
            </a:r>
          </a:p>
        </p:txBody>
      </p:sp>
      <p:sp>
        <p:nvSpPr>
          <p:cNvPr id="3" name="Content Placeholder 2"/>
          <p:cNvSpPr>
            <a:spLocks noGrp="1"/>
          </p:cNvSpPr>
          <p:nvPr>
            <p:ph idx="1"/>
          </p:nvPr>
        </p:nvSpPr>
        <p:spPr>
          <a:xfrm>
            <a:off x="756459" y="1945758"/>
            <a:ext cx="10873046" cy="4302642"/>
          </a:xfrm>
        </p:spPr>
        <p:txBody>
          <a:bodyPr>
            <a:normAutofit fontScale="92500" lnSpcReduction="10000"/>
          </a:bodyPr>
          <a:lstStyle/>
          <a:p>
            <a:r>
              <a:rPr lang="en-US" dirty="0"/>
              <a:t>We saw previously (in the module on Capital Structure and Stockholder Incentives) that the existence of debt could cause debt overhang and consequent underinvestment.  </a:t>
            </a:r>
          </a:p>
          <a:p>
            <a:r>
              <a:rPr lang="en-US" dirty="0"/>
              <a:t>In those cases, we saw that inside </a:t>
            </a:r>
            <a:r>
              <a:rPr lang="en-US" dirty="0" err="1"/>
              <a:t>equityholders</a:t>
            </a:r>
            <a:r>
              <a:rPr lang="en-US" dirty="0"/>
              <a:t> may not be willing to invest even in NPV &gt; 0 projects because they have to share the benefits with existing debtholders.</a:t>
            </a:r>
          </a:p>
          <a:p>
            <a:r>
              <a:rPr lang="en-US" dirty="0"/>
              <a:t>In those examples, in order to reach a conclusion as to what would happen, we had each party (e.g. bondholders and the firm) make assumptions about the actions of the other party and then decide what to do, based on those assumptions.  </a:t>
            </a:r>
          </a:p>
          <a:p>
            <a:r>
              <a:rPr lang="en-US" dirty="0"/>
              <a:t>The conclusions that we came to about what was going to happen were situations where the expectations of each party were fulfilled and none of the parties wish to alter their choices.  This is what is known as equilibrium.   </a:t>
            </a:r>
          </a:p>
          <a:p>
            <a:r>
              <a:rPr lang="en-US" dirty="0"/>
              <a:t>Think, for example, of a standard supply-demand diagram, where the quantity/price pair where the supply and demand curves meet is considered to be the equilibrium because at that price, nobody wishes to supply more or less of </a:t>
            </a:r>
            <a:r>
              <a:rPr lang="en-US"/>
              <a:t>the good, and </a:t>
            </a:r>
            <a:r>
              <a:rPr lang="en-US" dirty="0"/>
              <a:t>nobody wishes to demand more or less of the good.</a:t>
            </a:r>
          </a:p>
        </p:txBody>
      </p:sp>
    </p:spTree>
    <p:extLst>
      <p:ext uri="{BB962C8B-B14F-4D97-AF65-F5344CB8AC3E}">
        <p14:creationId xmlns:p14="http://schemas.microsoft.com/office/powerpoint/2010/main" val="3169213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9112253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209800" y="988266"/>
            <a:ext cx="7772400" cy="533400"/>
          </a:xfrm>
        </p:spPr>
        <p:txBody>
          <a:bodyPr vert="horz">
            <a:normAutofit fontScale="90000"/>
          </a:bodyPr>
          <a:lstStyle/>
          <a:p>
            <a:r>
              <a:rPr lang="en-US" dirty="0"/>
              <a:t>Commitment and Strategy</a:t>
            </a:r>
          </a:p>
        </p:txBody>
      </p:sp>
      <p:sp>
        <p:nvSpPr>
          <p:cNvPr id="3" name="Content Placeholder 2"/>
          <p:cNvSpPr>
            <a:spLocks noGrp="1"/>
          </p:cNvSpPr>
          <p:nvPr>
            <p:ph idx="1"/>
          </p:nvPr>
        </p:nvSpPr>
        <p:spPr>
          <a:xfrm>
            <a:off x="1296193" y="1775637"/>
            <a:ext cx="10226842" cy="4572521"/>
          </a:xfrm>
        </p:spPr>
        <p:txBody>
          <a:bodyPr>
            <a:normAutofit fontScale="92500" lnSpcReduction="10000"/>
          </a:bodyPr>
          <a:lstStyle/>
          <a:p>
            <a:r>
              <a:rPr lang="en-US" dirty="0"/>
              <a:t>Is the uncertainly completely unresolvable?</a:t>
            </a:r>
          </a:p>
          <a:p>
            <a:r>
              <a:rPr lang="en-US" dirty="0"/>
              <a:t>Is commitment a way to resolve the standoff? </a:t>
            </a:r>
          </a:p>
          <a:p>
            <a:pPr>
              <a:lnSpc>
                <a:spcPct val="110000"/>
              </a:lnSpc>
            </a:pPr>
            <a:r>
              <a:rPr lang="en-US" dirty="0"/>
              <a:t>One tactic in the game is for one party to signal their intentions convincingly before the game begins. For example, if one party, say Danny, were to ostentatiously disable their steering wheel just before the match, the other party would be compelled to swerve. </a:t>
            </a:r>
          </a:p>
          <a:p>
            <a:endParaRPr lang="en-US" dirty="0"/>
          </a:p>
          <a:p>
            <a:endParaRPr lang="en-US" dirty="0"/>
          </a:p>
          <a:p>
            <a:endParaRPr lang="en-US" dirty="0"/>
          </a:p>
          <a:p>
            <a:endParaRPr lang="en-US" dirty="0"/>
          </a:p>
          <a:p>
            <a:endParaRPr lang="en-US" dirty="0"/>
          </a:p>
          <a:p>
            <a:r>
              <a:rPr lang="en-US" dirty="0"/>
              <a:t>This shows that, in some circumstances, reducing one's own options can be a good strategy. </a:t>
            </a:r>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graphicFrame>
        <p:nvGraphicFramePr>
          <p:cNvPr id="5" name="Table 4"/>
          <p:cNvGraphicFramePr>
            <a:graphicFrameLocks noGrp="1"/>
          </p:cNvGraphicFramePr>
          <p:nvPr>
            <p:extLst>
              <p:ext uri="{D42A27DB-BD31-4B8C-83A1-F6EECF244321}">
                <p14:modId xmlns:p14="http://schemas.microsoft.com/office/powerpoint/2010/main" val="2067156538"/>
              </p:ext>
            </p:extLst>
          </p:nvPr>
        </p:nvGraphicFramePr>
        <p:xfrm>
          <a:off x="3285903" y="3961739"/>
          <a:ext cx="5372100" cy="15240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189383">
                  <a:extLst>
                    <a:ext uri="{9D8B030D-6E8A-4147-A177-3AD203B41FA5}">
                      <a16:colId xmlns:a16="http://schemas.microsoft.com/office/drawing/2014/main" val="20001"/>
                    </a:ext>
                  </a:extLst>
                </a:gridCol>
                <a:gridCol w="1479274">
                  <a:extLst>
                    <a:ext uri="{9D8B030D-6E8A-4147-A177-3AD203B41FA5}">
                      <a16:colId xmlns:a16="http://schemas.microsoft.com/office/drawing/2014/main" val="20002"/>
                    </a:ext>
                  </a:extLst>
                </a:gridCol>
                <a:gridCol w="1712843">
                  <a:extLst>
                    <a:ext uri="{9D8B030D-6E8A-4147-A177-3AD203B41FA5}">
                      <a16:colId xmlns:a16="http://schemas.microsoft.com/office/drawing/2014/main" val="20003"/>
                    </a:ext>
                  </a:extLst>
                </a:gridCol>
              </a:tblGrid>
              <a:tr h="508000">
                <a:tc>
                  <a:txBody>
                    <a:bodyPr/>
                    <a:lstStyle/>
                    <a:p>
                      <a:endParaRPr lang="en-US" dirty="0"/>
                    </a:p>
                  </a:txBody>
                  <a:tcPr/>
                </a:tc>
                <a:tc gridSpan="3">
                  <a:txBody>
                    <a:bodyPr/>
                    <a:lstStyle/>
                    <a:p>
                      <a:pPr algn="ctr"/>
                      <a:r>
                        <a:rPr lang="en-US" dirty="0">
                          <a:solidFill>
                            <a:schemeClr val="accent4"/>
                          </a:solidFill>
                        </a:rPr>
                        <a:t>Manny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08000">
                <a:tc rowSpan="2">
                  <a:txBody>
                    <a:bodyPr/>
                    <a:lstStyle/>
                    <a:p>
                      <a:r>
                        <a:rPr lang="en-US" b="1" dirty="0">
                          <a:solidFill>
                            <a:schemeClr val="accent4"/>
                          </a:solidFill>
                        </a:rPr>
                        <a:t>Danny</a:t>
                      </a:r>
                    </a:p>
                  </a:txBody>
                  <a:tcPr anchor="ctr"/>
                </a:tc>
                <a:tc>
                  <a:txBody>
                    <a:bodyPr/>
                    <a:lstStyle/>
                    <a:p>
                      <a:endParaRPr lang="en-US" dirty="0"/>
                    </a:p>
                  </a:txBody>
                  <a:tcPr/>
                </a:tc>
                <a:tc>
                  <a:txBody>
                    <a:bodyPr/>
                    <a:lstStyle/>
                    <a:p>
                      <a:r>
                        <a:rPr lang="en-US" dirty="0"/>
                        <a:t>Swerve</a:t>
                      </a:r>
                    </a:p>
                  </a:txBody>
                  <a:tcPr/>
                </a:tc>
                <a:tc>
                  <a:txBody>
                    <a:bodyPr/>
                    <a:lstStyle/>
                    <a:p>
                      <a:r>
                        <a:rPr lang="en-US" dirty="0"/>
                        <a:t>Straight</a:t>
                      </a:r>
                    </a:p>
                  </a:txBody>
                  <a:tcPr/>
                </a:tc>
                <a:extLst>
                  <a:ext uri="{0D108BD9-81ED-4DB2-BD59-A6C34878D82A}">
                    <a16:rowId xmlns:a16="http://schemas.microsoft.com/office/drawing/2014/main" val="10001"/>
                  </a:ext>
                </a:extLst>
              </a:tr>
              <a:tr h="508000">
                <a:tc vMerge="1">
                  <a:txBody>
                    <a:bodyPr/>
                    <a:lstStyle/>
                    <a:p>
                      <a:endParaRPr lang="en-US" dirty="0"/>
                    </a:p>
                  </a:txBody>
                  <a:tcPr/>
                </a:tc>
                <a:tc>
                  <a:txBody>
                    <a:bodyPr/>
                    <a:lstStyle/>
                    <a:p>
                      <a:r>
                        <a:rPr lang="en-US" dirty="0"/>
                        <a:t>Straight</a:t>
                      </a:r>
                    </a:p>
                  </a:txBody>
                  <a:tcPr/>
                </a:tc>
                <a:tc>
                  <a:txBody>
                    <a:bodyPr/>
                    <a:lstStyle/>
                    <a:p>
                      <a:r>
                        <a:rPr lang="en-US" dirty="0"/>
                        <a:t>Win, Lose</a:t>
                      </a:r>
                    </a:p>
                  </a:txBody>
                  <a:tcPr/>
                </a:tc>
                <a:tc>
                  <a:txBody>
                    <a:bodyPr/>
                    <a:lstStyle/>
                    <a:p>
                      <a:r>
                        <a:rPr lang="en-US" dirty="0"/>
                        <a:t>Crash,</a:t>
                      </a:r>
                      <a:r>
                        <a:rPr lang="en-US" baseline="0" dirty="0"/>
                        <a:t> Crash</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839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96900"/>
            <a:ext cx="7772400" cy="533400"/>
          </a:xfrm>
        </p:spPr>
        <p:txBody>
          <a:bodyPr>
            <a:normAutofit fontScale="90000"/>
          </a:bodyPr>
          <a:lstStyle/>
          <a:p>
            <a:r>
              <a:rPr lang="en-US" dirty="0"/>
              <a:t>Commitment and Strategy</a:t>
            </a:r>
          </a:p>
        </p:txBody>
      </p:sp>
      <p:sp>
        <p:nvSpPr>
          <p:cNvPr id="3" name="Content Placeholder 2"/>
          <p:cNvSpPr>
            <a:spLocks noGrp="1"/>
          </p:cNvSpPr>
          <p:nvPr>
            <p:ph idx="1"/>
          </p:nvPr>
        </p:nvSpPr>
        <p:spPr>
          <a:xfrm>
            <a:off x="1126958" y="1993900"/>
            <a:ext cx="10226842" cy="4723590"/>
          </a:xfrm>
        </p:spPr>
        <p:txBody>
          <a:bodyPr>
            <a:normAutofit/>
          </a:bodyPr>
          <a:lstStyle/>
          <a:p>
            <a:r>
              <a:rPr lang="en-US" dirty="0"/>
              <a:t>One real-world example is a protester who handcuffs himself to an object, so that no threat can be made which would compel him to move (since he cannot move). </a:t>
            </a:r>
          </a:p>
          <a:p>
            <a:r>
              <a:rPr lang="en-US" dirty="0"/>
              <a:t>Another example, taken from fiction, is found in </a:t>
            </a:r>
            <a:r>
              <a:rPr lang="en-US" dirty="0">
                <a:hlinkClick r:id="rId3" tooltip="Stanley Kubrick"/>
              </a:rPr>
              <a:t>Stanley Kubrick</a:t>
            </a:r>
            <a:r>
              <a:rPr lang="en-US" dirty="0"/>
              <a:t>'s </a:t>
            </a:r>
            <a:r>
              <a:rPr lang="en-US" i="1" dirty="0">
                <a:hlinkClick r:id="rId4" tooltip="Dr. Strangelove"/>
              </a:rPr>
              <a:t>Dr. Strangelove</a:t>
            </a:r>
            <a:r>
              <a:rPr lang="en-US" dirty="0"/>
              <a:t>. In that film, the Russians sought to deter American attack by building a "doomsday machine," a device that would trigger world annihilation if Russia was hit by nuclear weapons or if any attempt were made to disarm it. However, the Russians failed to signal—they deployed their doomsday machine covertly.</a:t>
            </a:r>
          </a:p>
          <a:p>
            <a:r>
              <a:rPr lang="en-US" dirty="0"/>
              <a:t>Obviously, this will not elicit the desired response from the opponent, i.e. backing down.  Revelation of the signal is key.</a:t>
            </a:r>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spTree>
    <p:extLst>
      <p:ext uri="{BB962C8B-B14F-4D97-AF65-F5344CB8AC3E}">
        <p14:creationId xmlns:p14="http://schemas.microsoft.com/office/powerpoint/2010/main" val="3690442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UBER </a:t>
            </a:r>
            <a:r>
              <a:rPr lang="en-US"/>
              <a:t>and commitment</a:t>
            </a:r>
          </a:p>
        </p:txBody>
      </p:sp>
      <p:sp>
        <p:nvSpPr>
          <p:cNvPr id="3" name="Content Placeholder 2"/>
          <p:cNvSpPr>
            <a:spLocks noGrp="1"/>
          </p:cNvSpPr>
          <p:nvPr>
            <p:ph idx="1"/>
          </p:nvPr>
        </p:nvSpPr>
        <p:spPr/>
        <p:txBody>
          <a:bodyPr/>
          <a:lstStyle/>
          <a:p>
            <a:r>
              <a:rPr lang="en-US" dirty="0"/>
              <a:t>Uber aims to maintain heavy spending to keep rivals at bay</a:t>
            </a:r>
            <a:endParaRPr lang="en-US" b="1" dirty="0"/>
          </a:p>
          <a:p>
            <a:r>
              <a:rPr lang="en-US" dirty="0">
                <a:hlinkClick r:id="rId2" tooltip="Click to search for more items by this author"/>
              </a:rPr>
              <a:t>Bond, Shannon</a:t>
            </a:r>
            <a:r>
              <a:rPr lang="en-US" u="sng" dirty="0">
                <a:hlinkClick r:id="rId2" tooltip="Click to search for more items by this author"/>
              </a:rPr>
              <a:t>; </a:t>
            </a:r>
            <a:r>
              <a:rPr lang="en-US" dirty="0">
                <a:hlinkClick r:id="rId2" tooltip="Click to search for more items by this author"/>
              </a:rPr>
              <a:t>Bullock, Nicole</a:t>
            </a:r>
            <a:r>
              <a:rPr lang="en-US" u="sng" dirty="0">
                <a:hlinkClick r:id="rId2" tooltip="Click to search for more items by this author"/>
              </a:rPr>
              <a:t>; </a:t>
            </a:r>
            <a:r>
              <a:rPr lang="en-US" dirty="0">
                <a:hlinkClick r:id="rId2" tooltip="Click to search for more items by this author"/>
              </a:rPr>
              <a:t>Bradshaw, Tim</a:t>
            </a:r>
            <a:r>
              <a:rPr lang="en-US" u="sng" dirty="0">
                <a:hlinkClick r:id="rId2" tooltip="Click to search for more items by this author"/>
              </a:rPr>
              <a:t>.</a:t>
            </a:r>
            <a:r>
              <a:rPr lang="en-US" b="1" dirty="0">
                <a:hlinkClick r:id="rId2" tooltip="Click to search for more items by this author"/>
              </a:rPr>
              <a:t>FT.com</a:t>
            </a:r>
            <a:r>
              <a:rPr lang="en-US" b="1" u="sng" dirty="0">
                <a:hlinkClick r:id="rId2" tooltip="Click to search for more items by this author"/>
              </a:rPr>
              <a:t>; London</a:t>
            </a:r>
            <a:r>
              <a:rPr lang="en-US" u="sng" dirty="0">
                <a:hlinkClick r:id="rId2" tooltip="Click to search for more items by this author"/>
              </a:rPr>
              <a:t> (Apr 12, 2019).  Uber has spent most of the past two years overhauling its image as a highly aggressive company bent on destroying its rivals.</a:t>
            </a:r>
          </a:p>
          <a:p>
            <a:endParaRPr lang="en-US" dirty="0"/>
          </a:p>
        </p:txBody>
      </p:sp>
    </p:spTree>
    <p:extLst>
      <p:ext uri="{BB962C8B-B14F-4D97-AF65-F5344CB8AC3E}">
        <p14:creationId xmlns:p14="http://schemas.microsoft.com/office/powerpoint/2010/main" val="1552434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974361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Poll: What kind of game?</a:t>
            </a:r>
          </a:p>
        </p:txBody>
      </p:sp>
      <p:sp>
        <p:nvSpPr>
          <p:cNvPr id="3" name="Content Placeholder 2"/>
          <p:cNvSpPr>
            <a:spLocks noGrp="1"/>
          </p:cNvSpPr>
          <p:nvPr>
            <p:ph idx="1"/>
          </p:nvPr>
        </p:nvSpPr>
        <p:spPr/>
        <p:txBody>
          <a:bodyPr/>
          <a:lstStyle/>
          <a:p>
            <a:r>
              <a:rPr lang="en-US" dirty="0"/>
              <a:t>Read the following article:</a:t>
            </a:r>
          </a:p>
          <a:p>
            <a:r>
              <a:rPr lang="en-US" dirty="0">
                <a:hlinkClick r:id="rId5"/>
              </a:rPr>
              <a:t>https://www.nytimes.com/2021/03/16/us/politics/mcconnell-filibuster-senate.html?searchResultPosition=1</a:t>
            </a:r>
            <a:endParaRPr lang="en-US" dirty="0"/>
          </a:p>
          <a:p>
            <a:r>
              <a:rPr lang="en-US" dirty="0"/>
              <a:t>What kind of game is this?</a:t>
            </a:r>
          </a:p>
          <a:p>
            <a:pPr lvl="1"/>
            <a:r>
              <a:rPr lang="en-US" dirty="0"/>
              <a:t>A Coordination Game</a:t>
            </a:r>
          </a:p>
          <a:p>
            <a:pPr lvl="1"/>
            <a:r>
              <a:rPr lang="en-US" dirty="0"/>
              <a:t>A Commitment Game</a:t>
            </a:r>
          </a:p>
          <a:p>
            <a:pPr lvl="1"/>
            <a:r>
              <a:rPr lang="en-US" dirty="0"/>
              <a:t>A Prisoner’s Dilemma Game</a:t>
            </a:r>
          </a:p>
          <a:p>
            <a:pPr lvl="1"/>
            <a:r>
              <a:rPr lang="en-US" dirty="0"/>
              <a:t>A Zero-Sum Game</a:t>
            </a:r>
          </a:p>
        </p:txBody>
      </p:sp>
    </p:spTree>
    <p:extLst>
      <p:ext uri="{BB962C8B-B14F-4D97-AF65-F5344CB8AC3E}">
        <p14:creationId xmlns:p14="http://schemas.microsoft.com/office/powerpoint/2010/main" val="3196822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2243456" y="360760"/>
            <a:ext cx="7772400" cy="762000"/>
          </a:xfrm>
        </p:spPr>
        <p:txBody>
          <a:bodyPr>
            <a:normAutofit fontScale="90000"/>
          </a:bodyPr>
          <a:lstStyle/>
          <a:p>
            <a:pPr eaLnBrk="1" hangingPunct="1"/>
            <a:r>
              <a:rPr lang="en-US" dirty="0"/>
              <a:t>Commitment vs. Involvement</a:t>
            </a:r>
          </a:p>
        </p:txBody>
      </p:sp>
      <p:sp>
        <p:nvSpPr>
          <p:cNvPr id="10245" name="Rectangle 3"/>
          <p:cNvSpPr>
            <a:spLocks noGrp="1" noChangeArrowheads="1"/>
          </p:cNvSpPr>
          <p:nvPr>
            <p:ph idx="1"/>
          </p:nvPr>
        </p:nvSpPr>
        <p:spPr>
          <a:xfrm>
            <a:off x="1828800" y="1295400"/>
            <a:ext cx="8686800" cy="4945912"/>
          </a:xfrm>
        </p:spPr>
        <p:txBody>
          <a:bodyPr>
            <a:normAutofit fontScale="92500" lnSpcReduction="10000"/>
          </a:bodyPr>
          <a:lstStyle/>
          <a:p>
            <a:pPr eaLnBrk="1" hangingPunct="1">
              <a:lnSpc>
                <a:spcPct val="110000"/>
              </a:lnSpc>
            </a:pPr>
            <a:r>
              <a:rPr lang="en-US" dirty="0"/>
              <a:t>Another game with two firms considering market entry:</a:t>
            </a:r>
          </a:p>
          <a:p>
            <a:pPr>
              <a:lnSpc>
                <a:spcPct val="110000"/>
              </a:lnSpc>
            </a:pPr>
            <a:r>
              <a:rPr lang="en-US" dirty="0"/>
              <a:t>Market potential is $10 million NPV profits</a:t>
            </a:r>
          </a:p>
          <a:p>
            <a:pPr>
              <a:lnSpc>
                <a:spcPct val="110000"/>
              </a:lnSpc>
            </a:pPr>
            <a:r>
              <a:rPr lang="en-US" dirty="0"/>
              <a:t>Entry costs $7 million; if both enter, both firms lose because total entry costs ($14m.) is greater than the market potential ($10m.).</a:t>
            </a:r>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a:p>
          <a:p>
            <a:pPr lvl="1" eaLnBrk="1" hangingPunct="1">
              <a:lnSpc>
                <a:spcPct val="90000"/>
              </a:lnSpc>
            </a:pPr>
            <a:endParaRPr lang="en-US" dirty="0"/>
          </a:p>
          <a:p>
            <a:r>
              <a:rPr lang="en-US" dirty="0"/>
              <a:t>It is in our best interest to stay out if we think that the other firm will enter.</a:t>
            </a:r>
          </a:p>
          <a:p>
            <a:r>
              <a:rPr lang="en-US" dirty="0"/>
              <a:t>This is similar to the chicken game.</a:t>
            </a:r>
          </a:p>
        </p:txBody>
      </p:sp>
      <p:sp>
        <p:nvSpPr>
          <p:cNvPr id="10242"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74852" name="Group 4"/>
          <p:cNvGraphicFramePr>
            <a:graphicFrameLocks noGrp="1"/>
          </p:cNvGraphicFramePr>
          <p:nvPr>
            <p:extLst>
              <p:ext uri="{D42A27DB-BD31-4B8C-83A1-F6EECF244321}">
                <p14:modId xmlns:p14="http://schemas.microsoft.com/office/powerpoint/2010/main" val="790220584"/>
              </p:ext>
            </p:extLst>
          </p:nvPr>
        </p:nvGraphicFramePr>
        <p:xfrm>
          <a:off x="3423759" y="3339250"/>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rgbClr val="000099"/>
                          </a:solidFill>
                          <a:effectLst/>
                          <a:latin typeface="Courier New" pitchFamily="49" charset="0"/>
                          <a:cs typeface="Arial" charset="0"/>
                        </a:rPr>
                        <a:t> -2</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chemeClr val="tx1"/>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3</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0</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 0</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264" name="Text Box 30"/>
          <p:cNvSpPr txBox="1">
            <a:spLocks noChangeArrowheads="1"/>
          </p:cNvSpPr>
          <p:nvPr/>
        </p:nvSpPr>
        <p:spPr bwMode="auto">
          <a:xfrm>
            <a:off x="7001431" y="2822685"/>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3704699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a:t>Involvement</a:t>
            </a:r>
          </a:p>
        </p:txBody>
      </p:sp>
      <p:sp>
        <p:nvSpPr>
          <p:cNvPr id="11269" name="Rectangle 3"/>
          <p:cNvSpPr>
            <a:spLocks noGrp="1" noChangeArrowheads="1"/>
          </p:cNvSpPr>
          <p:nvPr>
            <p:ph idx="1"/>
          </p:nvPr>
        </p:nvSpPr>
        <p:spPr>
          <a:xfrm>
            <a:off x="1804737" y="1384299"/>
            <a:ext cx="8590547" cy="4972051"/>
          </a:xfrm>
        </p:spPr>
        <p:txBody>
          <a:bodyPr>
            <a:normAutofit lnSpcReduction="10000"/>
          </a:bodyPr>
          <a:lstStyle/>
          <a:p>
            <a:pPr eaLnBrk="1" hangingPunct="1">
              <a:lnSpc>
                <a:spcPct val="90000"/>
              </a:lnSpc>
            </a:pPr>
            <a:r>
              <a:rPr lang="en-US" dirty="0"/>
              <a:t>How can we strategically resolve this uncertainty?</a:t>
            </a:r>
          </a:p>
          <a:p>
            <a:pPr eaLnBrk="1" hangingPunct="1">
              <a:lnSpc>
                <a:spcPct val="90000"/>
              </a:lnSpc>
            </a:pPr>
            <a:r>
              <a:rPr lang="en-US" dirty="0"/>
              <a:t>Consider making a small initial investment:</a:t>
            </a:r>
          </a:p>
          <a:p>
            <a:pPr lvl="1" eaLnBrk="1" hangingPunct="1">
              <a:lnSpc>
                <a:spcPct val="90000"/>
              </a:lnSpc>
            </a:pPr>
            <a:r>
              <a:rPr lang="en-US" dirty="0"/>
              <a:t>Invest first </a:t>
            </a:r>
            <a:r>
              <a:rPr lang="en-US" dirty="0">
                <a:solidFill>
                  <a:srgbClr val="040F76"/>
                </a:solidFill>
              </a:rPr>
              <a:t>$1 million</a:t>
            </a:r>
            <a:r>
              <a:rPr lang="en-US" dirty="0"/>
              <a:t> to deter entry, which is lost if we then quit.</a:t>
            </a:r>
          </a:p>
          <a:p>
            <a:pPr lvl="1" eaLnBrk="1" hangingPunct="1">
              <a:lnSpc>
                <a:spcPct val="90000"/>
              </a:lnSpc>
              <a:buFont typeface="Wingdings" pitchFamily="2" charset="2"/>
              <a:buNone/>
            </a:pPr>
            <a:endParaRPr lang="en-US" dirty="0"/>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a:p>
          <a:p>
            <a:pPr lvl="1" eaLnBrk="1" hangingPunct="1">
              <a:lnSpc>
                <a:spcPct val="90000"/>
              </a:lnSpc>
            </a:pPr>
            <a:endParaRPr lang="en-US" dirty="0"/>
          </a:p>
          <a:p>
            <a:pPr lvl="1" eaLnBrk="1" hangingPunct="1">
              <a:lnSpc>
                <a:spcPct val="90000"/>
              </a:lnSpc>
            </a:pPr>
            <a:r>
              <a:rPr lang="en-US" dirty="0"/>
              <a:t>It is </a:t>
            </a:r>
            <a:r>
              <a:rPr lang="en-US" b="1" i="1" dirty="0">
                <a:solidFill>
                  <a:schemeClr val="accent6">
                    <a:lumMod val="75000"/>
                  </a:schemeClr>
                </a:solidFill>
              </a:rPr>
              <a:t>still</a:t>
            </a:r>
            <a:r>
              <a:rPr lang="en-US" b="1" i="1" dirty="0">
                <a:solidFill>
                  <a:schemeClr val="bg2"/>
                </a:solidFill>
              </a:rPr>
              <a:t> </a:t>
            </a:r>
            <a:r>
              <a:rPr lang="en-US" dirty="0"/>
              <a:t>in our best interest to stay out if we think that the other firm will enter.</a:t>
            </a:r>
          </a:p>
          <a:p>
            <a:pPr lvl="1"/>
            <a:r>
              <a:rPr lang="en-US" dirty="0"/>
              <a:t>This level of involvement is insufficient: we still have uncertainty that remains unresolved .</a:t>
            </a:r>
          </a:p>
        </p:txBody>
      </p:sp>
      <p:sp>
        <p:nvSpPr>
          <p:cNvPr id="11266"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5636" name="Group 4"/>
          <p:cNvGraphicFramePr>
            <a:graphicFrameLocks noGrp="1"/>
          </p:cNvGraphicFramePr>
          <p:nvPr/>
        </p:nvGraphicFramePr>
        <p:xfrm>
          <a:off x="3425826" y="32861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rgbClr val="000099"/>
                          </a:solidFill>
                          <a:effectLst/>
                          <a:latin typeface="Courier New" pitchFamily="49" charset="0"/>
                          <a:cs typeface="Arial" charset="0"/>
                        </a:rPr>
                        <a:t> -2</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sng" strike="noStrike" cap="none" normalizeH="0" baseline="0" dirty="0">
                          <a:ln>
                            <a:noFill/>
                          </a:ln>
                          <a:solidFill>
                            <a:srgbClr val="000099"/>
                          </a:solidFill>
                          <a:effectLst/>
                          <a:latin typeface="Courier New" pitchFamily="49" charset="0"/>
                          <a:cs typeface="Arial" charset="0"/>
                        </a:rPr>
                        <a:t>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sng"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a:ln>
                            <a:noFill/>
                          </a:ln>
                          <a:solidFill>
                            <a:srgbClr val="000099"/>
                          </a:solidFill>
                          <a:effectLst/>
                          <a:latin typeface="Courier New" pitchFamily="49" charset="0"/>
                          <a:cs typeface="Arial" charset="0"/>
                        </a:rPr>
                        <a:t> </a:t>
                      </a:r>
                      <a:r>
                        <a:rPr kumimoji="0" lang="en-US" sz="2800" b="1" i="0" u="sng" strike="noStrike" cap="none" normalizeH="0" baseline="0">
                          <a:ln>
                            <a:noFill/>
                          </a:ln>
                          <a:solidFill>
                            <a:srgbClr val="000099"/>
                          </a:solidFill>
                          <a:effectLst/>
                          <a:latin typeface="Courier New" pitchFamily="49" charset="0"/>
                          <a:cs typeface="Arial" charset="0"/>
                        </a:rPr>
                        <a:t>-1</a:t>
                      </a:r>
                      <a:r>
                        <a:rPr kumimoji="0" lang="en-US" sz="2800" b="1" i="0" u="none" strike="noStrike" cap="none" normalizeH="0" baseline="0">
                          <a:ln>
                            <a:noFill/>
                          </a:ln>
                          <a:solidFill>
                            <a:schemeClr val="tx1"/>
                          </a:solidFill>
                          <a:effectLst/>
                          <a:latin typeface="Courier New" pitchFamily="49" charset="0"/>
                          <a:cs typeface="Arial" charset="0"/>
                        </a:rPr>
                        <a:t> ,  </a:t>
                      </a:r>
                      <a:r>
                        <a:rPr kumimoji="0" lang="en-US" sz="2800" b="1" i="0" u="sng" strike="noStrike" cap="none" normalizeH="0" baseline="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-1</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288" name="Text Box 30"/>
          <p:cNvSpPr txBox="1">
            <a:spLocks noChangeArrowheads="1"/>
          </p:cNvSpPr>
          <p:nvPr/>
        </p:nvSpPr>
        <p:spPr bwMode="auto">
          <a:xfrm>
            <a:off x="6988176" y="2894807"/>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4033092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8559208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292" name="Rectangle 2"/>
          <p:cNvSpPr>
            <a:spLocks noGrp="1" noChangeArrowheads="1"/>
          </p:cNvSpPr>
          <p:nvPr>
            <p:ph type="title"/>
          </p:nvPr>
        </p:nvSpPr>
        <p:spPr>
          <a:xfrm>
            <a:off x="2160587" y="577587"/>
            <a:ext cx="7772400" cy="374650"/>
          </a:xfrm>
        </p:spPr>
        <p:txBody>
          <a:bodyPr vert="horz">
            <a:normAutofit fontScale="90000"/>
          </a:bodyPr>
          <a:lstStyle/>
          <a:p>
            <a:pPr eaLnBrk="1" hangingPunct="1"/>
            <a:r>
              <a:rPr lang="en-US" dirty="0"/>
              <a:t>CREDIBLE Commitment</a:t>
            </a:r>
          </a:p>
        </p:txBody>
      </p:sp>
      <p:sp>
        <p:nvSpPr>
          <p:cNvPr id="12293" name="Rectangle 3"/>
          <p:cNvSpPr>
            <a:spLocks noGrp="1" noChangeArrowheads="1"/>
          </p:cNvSpPr>
          <p:nvPr>
            <p:ph idx="1"/>
          </p:nvPr>
        </p:nvSpPr>
        <p:spPr>
          <a:xfrm>
            <a:off x="2597785" y="1203324"/>
            <a:ext cx="8001000" cy="5143501"/>
          </a:xfrm>
        </p:spPr>
        <p:txBody>
          <a:bodyPr>
            <a:normAutofit lnSpcReduction="10000"/>
          </a:bodyPr>
          <a:lstStyle/>
          <a:p>
            <a:pPr eaLnBrk="1" hangingPunct="1">
              <a:lnSpc>
                <a:spcPct val="90000"/>
              </a:lnSpc>
            </a:pPr>
            <a:r>
              <a:rPr lang="en-US" dirty="0"/>
              <a:t>Now suppose we make a larger initial investment:</a:t>
            </a:r>
          </a:p>
          <a:p>
            <a:pPr lvl="1"/>
            <a:r>
              <a:rPr lang="en-US" dirty="0"/>
              <a:t>Invest first </a:t>
            </a:r>
            <a:r>
              <a:rPr lang="en-US" dirty="0">
                <a:solidFill>
                  <a:srgbClr val="040F76"/>
                </a:solidFill>
              </a:rPr>
              <a:t>$3 million</a:t>
            </a:r>
            <a:r>
              <a:rPr lang="en-US" dirty="0"/>
              <a:t> to deter entry, which amount is lost if we then quit.</a:t>
            </a:r>
          </a:p>
          <a:p>
            <a:pPr lvl="1" eaLnBrk="1" hangingPunct="1">
              <a:lnSpc>
                <a:spcPct val="90000"/>
              </a:lnSpc>
              <a:buFont typeface="Wingdings" pitchFamily="2" charset="2"/>
              <a:buNone/>
            </a:pPr>
            <a:endParaRPr lang="en-US" dirty="0"/>
          </a:p>
          <a:p>
            <a:pPr lvl="1" eaLnBrk="1" hangingPunct="1">
              <a:lnSpc>
                <a:spcPct val="90000"/>
              </a:lnSpc>
            </a:pPr>
            <a:endParaRPr lang="en-US" sz="4400" dirty="0">
              <a:solidFill>
                <a:srgbClr val="FF0000"/>
              </a:solidFill>
            </a:endParaRPr>
          </a:p>
          <a:p>
            <a:pPr lvl="1" eaLnBrk="1" hangingPunct="1">
              <a:lnSpc>
                <a:spcPct val="90000"/>
              </a:lnSpc>
            </a:pPr>
            <a:endParaRPr lang="en-US" sz="40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dirty="0">
              <a:solidFill>
                <a:srgbClr val="FF0000"/>
              </a:solidFill>
            </a:endParaRPr>
          </a:p>
          <a:p>
            <a:pPr lvl="1" eaLnBrk="1" hangingPunct="1">
              <a:lnSpc>
                <a:spcPct val="90000"/>
              </a:lnSpc>
            </a:pPr>
            <a:r>
              <a:rPr lang="en-US" dirty="0"/>
              <a:t>Now, it is our </a:t>
            </a:r>
            <a:r>
              <a:rPr lang="en-US" b="1" i="1" dirty="0"/>
              <a:t>dominant strategy </a:t>
            </a:r>
            <a:r>
              <a:rPr lang="en-US" dirty="0"/>
              <a:t>to enter regardless of what the other firm will do.</a:t>
            </a:r>
          </a:p>
          <a:p>
            <a:r>
              <a:rPr lang="en-US" dirty="0"/>
              <a:t>By reducing our own payoffs from staying out, we have committed to entry.</a:t>
            </a:r>
          </a:p>
          <a:p>
            <a:r>
              <a:rPr lang="en-US" dirty="0"/>
              <a:t>This is like a first-mover advantage.</a:t>
            </a:r>
          </a:p>
          <a:p>
            <a:pPr lvl="1" eaLnBrk="1" hangingPunct="1">
              <a:lnSpc>
                <a:spcPct val="90000"/>
              </a:lnSpc>
            </a:pPr>
            <a:endParaRPr lang="en-US" dirty="0"/>
          </a:p>
        </p:txBody>
      </p:sp>
      <p:sp>
        <p:nvSpPr>
          <p:cNvPr id="12290"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9732" name="Group 4"/>
          <p:cNvGraphicFramePr>
            <a:graphicFrameLocks noGrp="1"/>
          </p:cNvGraphicFramePr>
          <p:nvPr>
            <p:extLst>
              <p:ext uri="{D42A27DB-BD31-4B8C-83A1-F6EECF244321}">
                <p14:modId xmlns:p14="http://schemas.microsoft.com/office/powerpoint/2010/main" val="1671820929"/>
              </p:ext>
            </p:extLst>
          </p:nvPr>
        </p:nvGraphicFramePr>
        <p:xfrm>
          <a:off x="3019424" y="28162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rgbClr val="000099"/>
                          </a:solidFill>
                          <a:effectLst/>
                          <a:latin typeface="Courier New" pitchFamily="49" charset="0"/>
                          <a:cs typeface="Arial" charset="0"/>
                        </a:rPr>
                        <a:t> -2</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sng" strike="noStrike" cap="none" normalizeH="0" baseline="0" dirty="0">
                          <a:ln>
                            <a:noFill/>
                          </a:ln>
                          <a:solidFill>
                            <a:srgbClr val="000099"/>
                          </a:solidFill>
                          <a:effectLst/>
                          <a:latin typeface="Courier New" pitchFamily="49" charset="0"/>
                          <a:cs typeface="Arial" charset="0"/>
                        </a:rPr>
                        <a:t>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sng"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rgbClr val="000099"/>
                          </a:solidFill>
                          <a:effectLst/>
                          <a:latin typeface="Courier New" pitchFamily="49" charset="0"/>
                          <a:cs typeface="Arial" charset="0"/>
                        </a:rPr>
                        <a:t> -3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a:ln>
                            <a:noFill/>
                          </a:ln>
                          <a:solidFill>
                            <a:schemeClr val="tx1"/>
                          </a:solidFill>
                          <a:effectLst/>
                          <a:latin typeface="Courier New" pitchFamily="49" charset="0"/>
                          <a:cs typeface="Arial" charset="0"/>
                        </a:rPr>
                        <a:t> </a:t>
                      </a:r>
                      <a:r>
                        <a:rPr kumimoji="0" lang="en-US" sz="2800" b="1" i="0" u="none" strike="noStrike" cap="none" normalizeH="0" baseline="0" dirty="0">
                          <a:ln>
                            <a:noFill/>
                          </a:ln>
                          <a:solidFill>
                            <a:srgbClr val="000099"/>
                          </a:solidFill>
                          <a:effectLst/>
                          <a:latin typeface="Courier New" pitchFamily="49" charset="0"/>
                          <a:cs typeface="Arial" charset="0"/>
                        </a:rPr>
                        <a:t>-3</a:t>
                      </a:r>
                      <a:r>
                        <a:rPr kumimoji="0" lang="en-US" sz="2800" b="1" i="0" u="none" strike="noStrike" cap="none" normalizeH="0" baseline="0" dirty="0">
                          <a:ln>
                            <a:noFill/>
                          </a:ln>
                          <a:solidFill>
                            <a:schemeClr val="tx1"/>
                          </a:solidFill>
                          <a:effectLst/>
                          <a:latin typeface="Courier New" pitchFamily="49" charset="0"/>
                          <a:cs typeface="Arial" charset="0"/>
                        </a:rPr>
                        <a:t> , </a:t>
                      </a:r>
                      <a:r>
                        <a:rPr kumimoji="0" lang="en-US" sz="28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12" name="Text Box 30"/>
          <p:cNvSpPr txBox="1">
            <a:spLocks noChangeArrowheads="1"/>
          </p:cNvSpPr>
          <p:nvPr/>
        </p:nvSpPr>
        <p:spPr bwMode="auto">
          <a:xfrm>
            <a:off x="6598285" y="2401888"/>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1966169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197100" y="673100"/>
            <a:ext cx="9017000" cy="914400"/>
          </a:xfrm>
        </p:spPr>
        <p:txBody>
          <a:bodyPr>
            <a:normAutofit fontScale="90000"/>
          </a:bodyPr>
          <a:lstStyle/>
          <a:p>
            <a:pPr eaLnBrk="1" hangingPunct="1"/>
            <a:r>
              <a:rPr lang="en-US" dirty="0"/>
              <a:t>Reducing Payoffs: Contracting</a:t>
            </a:r>
          </a:p>
        </p:txBody>
      </p:sp>
      <p:sp>
        <p:nvSpPr>
          <p:cNvPr id="14341" name="Rectangle 3"/>
          <p:cNvSpPr>
            <a:spLocks noGrp="1" noChangeArrowheads="1"/>
          </p:cNvSpPr>
          <p:nvPr>
            <p:ph idx="1"/>
          </p:nvPr>
        </p:nvSpPr>
        <p:spPr>
          <a:xfrm>
            <a:off x="1828799" y="2003367"/>
            <a:ext cx="9288379" cy="4452435"/>
          </a:xfrm>
        </p:spPr>
        <p:txBody>
          <a:bodyPr>
            <a:normAutofit fontScale="85000" lnSpcReduction="20000"/>
          </a:bodyPr>
          <a:lstStyle/>
          <a:p>
            <a:pPr eaLnBrk="1" hangingPunct="1">
              <a:lnSpc>
                <a:spcPct val="90000"/>
              </a:lnSpc>
            </a:pPr>
            <a:r>
              <a:rPr lang="en-US" dirty="0"/>
              <a:t>Consider another example of a credible commitment.</a:t>
            </a:r>
          </a:p>
          <a:p>
            <a:r>
              <a:rPr lang="en-US" dirty="0"/>
              <a:t>Suppose the best offer that the target currently has is $200 million.  So you can’t offer less than $200m.  But you don’t want to offer more than that either.  </a:t>
            </a:r>
          </a:p>
          <a:p>
            <a:r>
              <a:rPr lang="en-US" dirty="0"/>
              <a:t>If the value of the deal to you is more than $200m., you can’t credibly threaten to walk away if the target demands more.  Let’s make the situation more concrete.</a:t>
            </a:r>
          </a:p>
          <a:p>
            <a:r>
              <a:rPr lang="en-US" dirty="0"/>
              <a:t>Suppose the synergies from the merger are $20 million/yr. for 20 years; further, securities providing cashflows with similar risk as these $20 million are traded in the market for an expected return of 7% p.a.</a:t>
            </a:r>
          </a:p>
          <a:p>
            <a:pPr eaLnBrk="1" hangingPunct="1">
              <a:lnSpc>
                <a:spcPct val="90000"/>
              </a:lnSpc>
            </a:pPr>
            <a:r>
              <a:rPr lang="en-US" dirty="0"/>
              <a:t>Hence the present value of the synergies is $20 million/yr. for 20 years discounted at the rate of 7%.  This is the maximum that you, the acquirer, would be willing to pay. </a:t>
            </a:r>
          </a:p>
          <a:p>
            <a:pPr eaLnBrk="1" hangingPunct="1">
              <a:lnSpc>
                <a:spcPct val="90000"/>
              </a:lnSpc>
            </a:pPr>
            <a:r>
              <a:rPr lang="en-US" dirty="0"/>
              <a:t>Let’s assume for convenience that there are only two possible prices -- $200m and $211.88m.</a:t>
            </a:r>
          </a:p>
          <a:p>
            <a:pPr eaLnBrk="1" hangingPunct="1">
              <a:lnSpc>
                <a:spcPct val="90000"/>
              </a:lnSpc>
            </a:pPr>
            <a:r>
              <a:rPr lang="en-US" dirty="0"/>
              <a:t>How can you hold out for $200m.?</a:t>
            </a:r>
          </a:p>
        </p:txBody>
      </p:sp>
    </p:spTree>
    <p:extLst>
      <p:ext uri="{BB962C8B-B14F-4D97-AF65-F5344CB8AC3E}">
        <p14:creationId xmlns:p14="http://schemas.microsoft.com/office/powerpoint/2010/main" val="4074288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payoffs</a:t>
            </a:r>
          </a:p>
        </p:txBody>
      </p:sp>
      <p:sp>
        <p:nvSpPr>
          <p:cNvPr id="3" name="Content Placeholder 2"/>
          <p:cNvSpPr>
            <a:spLocks noGrp="1"/>
          </p:cNvSpPr>
          <p:nvPr>
            <p:ph idx="1"/>
          </p:nvPr>
        </p:nvSpPr>
        <p:spPr>
          <a:xfrm>
            <a:off x="584200" y="1857148"/>
            <a:ext cx="10820400" cy="1412240"/>
          </a:xfrm>
        </p:spPr>
        <p:txBody>
          <a:bodyPr/>
          <a:lstStyle/>
          <a:p>
            <a:r>
              <a:rPr lang="en-US" dirty="0"/>
              <a:t>How many Nash equilibria are there in this case?</a:t>
            </a:r>
          </a:p>
          <a:p>
            <a:r>
              <a:rPr lang="en-US" dirty="0"/>
              <a:t>Assume that the game is only played once.</a:t>
            </a:r>
          </a:p>
        </p:txBody>
      </p:sp>
      <p:graphicFrame>
        <p:nvGraphicFramePr>
          <p:cNvPr id="4" name="Group 4"/>
          <p:cNvGraphicFramePr>
            <a:graphicFrameLocks noGrp="1"/>
          </p:cNvGraphicFramePr>
          <p:nvPr>
            <p:extLst>
              <p:ext uri="{D42A27DB-BD31-4B8C-83A1-F6EECF244321}">
                <p14:modId xmlns:p14="http://schemas.microsoft.com/office/powerpoint/2010/main" val="1999605627"/>
              </p:ext>
            </p:extLst>
          </p:nvPr>
        </p:nvGraphicFramePr>
        <p:xfrm>
          <a:off x="2019300" y="2912696"/>
          <a:ext cx="8216900" cy="2890216"/>
        </p:xfrm>
        <a:graphic>
          <a:graphicData uri="http://schemas.openxmlformats.org/drawingml/2006/table">
            <a:tbl>
              <a:tblPr/>
              <a:tblGrid>
                <a:gridCol w="282645">
                  <a:extLst>
                    <a:ext uri="{9D8B030D-6E8A-4147-A177-3AD203B41FA5}">
                      <a16:colId xmlns:a16="http://schemas.microsoft.com/office/drawing/2014/main" val="20000"/>
                    </a:ext>
                  </a:extLst>
                </a:gridCol>
                <a:gridCol w="1129098">
                  <a:extLst>
                    <a:ext uri="{9D8B030D-6E8A-4147-A177-3AD203B41FA5}">
                      <a16:colId xmlns:a16="http://schemas.microsoft.com/office/drawing/2014/main" val="20001"/>
                    </a:ext>
                  </a:extLst>
                </a:gridCol>
                <a:gridCol w="1433057">
                  <a:extLst>
                    <a:ext uri="{9D8B030D-6E8A-4147-A177-3AD203B41FA5}">
                      <a16:colId xmlns:a16="http://schemas.microsoft.com/office/drawing/2014/main" val="20002"/>
                    </a:ext>
                  </a:extLst>
                </a:gridCol>
                <a:gridCol w="2784311">
                  <a:extLst>
                    <a:ext uri="{9D8B030D-6E8A-4147-A177-3AD203B41FA5}">
                      <a16:colId xmlns:a16="http://schemas.microsoft.com/office/drawing/2014/main" val="20003"/>
                    </a:ext>
                  </a:extLst>
                </a:gridCol>
                <a:gridCol w="2587789">
                  <a:extLst>
                    <a:ext uri="{9D8B030D-6E8A-4147-A177-3AD203B41FA5}">
                      <a16:colId xmlns:a16="http://schemas.microsoft.com/office/drawing/2014/main" val="20004"/>
                    </a:ext>
                  </a:extLst>
                </a:gridCol>
              </a:tblGrid>
              <a:tr h="565153">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a:t>
                      </a:r>
                    </a:p>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$200m</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 </a:t>
                      </a:r>
                      <a:br>
                        <a:rPr kumimoji="0" lang="en-US" sz="2200" b="0" i="0" u="none" strike="noStrike" cap="none" normalizeH="0" baseline="0" dirty="0">
                          <a:ln>
                            <a:noFill/>
                          </a:ln>
                          <a:solidFill>
                            <a:schemeClr val="folHlink"/>
                          </a:solidFill>
                          <a:effectLst/>
                          <a:latin typeface="Arial" charset="0"/>
                          <a:cs typeface="Arial" charset="0"/>
                        </a:rPr>
                      </a:br>
                      <a:r>
                        <a:rPr kumimoji="0" lang="en-US" sz="2200" b="0" i="0" u="none" strike="noStrike" cap="none" normalizeH="0" baseline="0" dirty="0">
                          <a:ln>
                            <a:noFill/>
                          </a:ln>
                          <a:solidFill>
                            <a:schemeClr val="folHlink"/>
                          </a:solidFill>
                          <a:effectLst/>
                          <a:latin typeface="Arial" charset="0"/>
                          <a:cs typeface="Arial" charset="0"/>
                        </a:rPr>
                        <a:t>$211.88m</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589">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Acquirer</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$200m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rgbClr val="000099"/>
                          </a:solidFill>
                          <a:effectLst/>
                          <a:latin typeface="Courier New" pitchFamily="49" charset="0"/>
                          <a:cs typeface="Arial" charset="0"/>
                        </a:rPr>
                        <a:t>   $11.88</a:t>
                      </a: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 $0,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589">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$211.88m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rgbClr val="000099"/>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chemeClr val="tx1"/>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$0 ,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TextBox 4"/>
          <p:cNvSpPr txBox="1"/>
          <p:nvPr/>
        </p:nvSpPr>
        <p:spPr>
          <a:xfrm>
            <a:off x="4622800" y="6151715"/>
            <a:ext cx="6781800" cy="369332"/>
          </a:xfrm>
          <a:prstGeom prst="rect">
            <a:avLst/>
          </a:prstGeom>
          <a:noFill/>
        </p:spPr>
        <p:txBody>
          <a:bodyPr wrap="square" rtlCol="0">
            <a:spAutoFit/>
          </a:bodyPr>
          <a:lstStyle/>
          <a:p>
            <a:r>
              <a:rPr lang="en-US" dirty="0"/>
              <a:t>Both the (1,1) and the (2,2) cells are Nash equilibria.</a:t>
            </a:r>
          </a:p>
        </p:txBody>
      </p:sp>
      <p:sp>
        <p:nvSpPr>
          <p:cNvPr id="7" name="Text Box 30"/>
          <p:cNvSpPr txBox="1">
            <a:spLocks noChangeArrowheads="1"/>
          </p:cNvSpPr>
          <p:nvPr/>
        </p:nvSpPr>
        <p:spPr bwMode="auto">
          <a:xfrm>
            <a:off x="7034220" y="2563268"/>
            <a:ext cx="12485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200" dirty="0">
                <a:solidFill>
                  <a:srgbClr val="000099"/>
                </a:solidFill>
              </a:rPr>
              <a:t>Target</a:t>
            </a:r>
          </a:p>
        </p:txBody>
      </p:sp>
    </p:spTree>
    <p:extLst>
      <p:ext uri="{BB962C8B-B14F-4D97-AF65-F5344CB8AC3E}">
        <p14:creationId xmlns:p14="http://schemas.microsoft.com/office/powerpoint/2010/main" val="1041470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209800" y="152400"/>
            <a:ext cx="9017000" cy="914400"/>
          </a:xfrm>
        </p:spPr>
        <p:txBody>
          <a:bodyPr>
            <a:normAutofit fontScale="90000"/>
          </a:bodyPr>
          <a:lstStyle/>
          <a:p>
            <a:pPr eaLnBrk="1" hangingPunct="1"/>
            <a:r>
              <a:rPr lang="en-US" dirty="0"/>
              <a:t>Reducing Payoffs: Contracting</a:t>
            </a:r>
          </a:p>
        </p:txBody>
      </p:sp>
      <p:sp>
        <p:nvSpPr>
          <p:cNvPr id="14341" name="Rectangle 3"/>
          <p:cNvSpPr>
            <a:spLocks noGrp="1" noChangeArrowheads="1"/>
          </p:cNvSpPr>
          <p:nvPr>
            <p:ph idx="1"/>
          </p:nvPr>
        </p:nvSpPr>
        <p:spPr>
          <a:xfrm>
            <a:off x="1828799" y="1689100"/>
            <a:ext cx="9288379" cy="4667250"/>
          </a:xfrm>
        </p:spPr>
        <p:txBody>
          <a:bodyPr>
            <a:normAutofit lnSpcReduction="10000"/>
          </a:bodyPr>
          <a:lstStyle/>
          <a:p>
            <a:pPr eaLnBrk="1" hangingPunct="1">
              <a:lnSpc>
                <a:spcPct val="90000"/>
              </a:lnSpc>
            </a:pPr>
            <a:r>
              <a:rPr lang="en-US" dirty="0"/>
              <a:t>Suppose you enter into a binding contract with a third party to finance the takeover with a 20-year loan at 7%.  But…</a:t>
            </a:r>
          </a:p>
          <a:p>
            <a:pPr lvl="1" eaLnBrk="1" hangingPunct="1">
              <a:lnSpc>
                <a:spcPct val="90000"/>
              </a:lnSpc>
            </a:pPr>
            <a:r>
              <a:rPr lang="en-US" dirty="0"/>
              <a:t>Add penalty: if amount greater than $200 million, +1.5 points on interest rate</a:t>
            </a:r>
          </a:p>
          <a:p>
            <a:pPr eaLnBrk="1" hangingPunct="1">
              <a:lnSpc>
                <a:spcPct val="90000"/>
              </a:lnSpc>
            </a:pPr>
            <a:r>
              <a:rPr lang="en-US" dirty="0"/>
              <a:t>            Price                       Annual Payments:</a:t>
            </a:r>
          </a:p>
          <a:p>
            <a:pPr lvl="2" eaLnBrk="1" hangingPunct="1">
              <a:lnSpc>
                <a:spcPct val="90000"/>
              </a:lnSpc>
            </a:pPr>
            <a:r>
              <a:rPr lang="en-US" dirty="0"/>
              <a:t>$200 million:		$18.8 million / year</a:t>
            </a:r>
          </a:p>
          <a:p>
            <a:pPr lvl="2" eaLnBrk="1" hangingPunct="1">
              <a:lnSpc>
                <a:spcPct val="90000"/>
              </a:lnSpc>
            </a:pPr>
            <a:r>
              <a:rPr lang="en-US" dirty="0"/>
              <a:t>$211.88 million:	$20.0 million / year – still affordable</a:t>
            </a:r>
          </a:p>
          <a:p>
            <a:pPr lvl="2" eaLnBrk="1" hangingPunct="1">
              <a:lnSpc>
                <a:spcPct val="90000"/>
              </a:lnSpc>
            </a:pPr>
            <a:r>
              <a:rPr lang="en-US" dirty="0"/>
              <a:t>But with penalty: 	$22.39 million / year -- unaffordable</a:t>
            </a:r>
          </a:p>
          <a:p>
            <a:pPr eaLnBrk="1" hangingPunct="1">
              <a:lnSpc>
                <a:spcPct val="90000"/>
              </a:lnSpc>
            </a:pPr>
            <a:r>
              <a:rPr lang="en-US" dirty="0"/>
              <a:t>The present value of the higher payments, evaluated at the true discount rate of 7% is $237.195m.</a:t>
            </a:r>
          </a:p>
          <a:p>
            <a:pPr eaLnBrk="1" hangingPunct="1">
              <a:lnSpc>
                <a:spcPct val="90000"/>
              </a:lnSpc>
            </a:pPr>
            <a:r>
              <a:rPr lang="en-US" dirty="0"/>
              <a:t>So it’s clear that the acquirer will not pay more than $200m.</a:t>
            </a:r>
          </a:p>
          <a:p>
            <a:pPr eaLnBrk="1" hangingPunct="1">
              <a:lnSpc>
                <a:spcPct val="90000"/>
              </a:lnSpc>
            </a:pPr>
            <a:r>
              <a:rPr lang="en-US" dirty="0"/>
              <a:t>This is, therefore, a credible commitment.  </a:t>
            </a:r>
          </a:p>
          <a:p>
            <a:pPr eaLnBrk="1" hangingPunct="1">
              <a:lnSpc>
                <a:spcPct val="90000"/>
              </a:lnSpc>
            </a:pPr>
            <a:r>
              <a:rPr lang="en-US" dirty="0"/>
              <a:t>The normal form game has now changed.</a:t>
            </a:r>
          </a:p>
        </p:txBody>
      </p:sp>
    </p:spTree>
    <p:extLst>
      <p:ext uri="{BB962C8B-B14F-4D97-AF65-F5344CB8AC3E}">
        <p14:creationId xmlns:p14="http://schemas.microsoft.com/office/powerpoint/2010/main" val="76204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39392253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Equilibria and game theory</a:t>
            </a:r>
          </a:p>
        </p:txBody>
      </p:sp>
      <p:sp>
        <p:nvSpPr>
          <p:cNvPr id="3" name="Content Placeholder 2"/>
          <p:cNvSpPr>
            <a:spLocks noGrp="1"/>
          </p:cNvSpPr>
          <p:nvPr>
            <p:ph idx="1"/>
          </p:nvPr>
        </p:nvSpPr>
        <p:spPr>
          <a:xfrm>
            <a:off x="685800" y="1881963"/>
            <a:ext cx="11176462" cy="4734968"/>
          </a:xfrm>
        </p:spPr>
        <p:txBody>
          <a:bodyPr>
            <a:normAutofit fontScale="92500" lnSpcReduction="10000"/>
          </a:bodyPr>
          <a:lstStyle/>
          <a:p>
            <a:r>
              <a:rPr lang="en-US" dirty="0"/>
              <a:t>We only accept equilibrium outcomes as being acceptable predictions of what will happen in reality.  Often, though, what we should accept as being an equilibrium is unclear, as we will see going ahead.</a:t>
            </a:r>
          </a:p>
          <a:p>
            <a:r>
              <a:rPr lang="en-US" dirty="0"/>
              <a:t>Another situation where we need more precise formulations of equilibrium is where the parties have differential information.  </a:t>
            </a:r>
          </a:p>
          <a:p>
            <a:r>
              <a:rPr lang="en-US" dirty="0"/>
              <a:t>Debt, we have seen, could lead to underinvestment.  However, sometimes, even in the absence of debt, the need to obtain outside equity could lead to the rejection of profitable projects because of </a:t>
            </a:r>
            <a:r>
              <a:rPr lang="en-US" i="1" dirty="0"/>
              <a:t>information asymmetry</a:t>
            </a:r>
            <a:r>
              <a:rPr lang="en-US" dirty="0"/>
              <a:t> – that is, each party has different information about the facts.</a:t>
            </a:r>
          </a:p>
          <a:p>
            <a:r>
              <a:rPr lang="en-US" dirty="0"/>
              <a:t>In such situations, we need to be precise about what constitutes equilibrium.</a:t>
            </a:r>
          </a:p>
          <a:p>
            <a:r>
              <a:rPr lang="en-US" dirty="0"/>
              <a:t>This is where game theory comes in.  Game theory allows us to be more precise as to what is an equilibrium is when agents’ actions depend upon their beliefs as to what other agents will do.</a:t>
            </a:r>
          </a:p>
          <a:p>
            <a:r>
              <a:rPr lang="en-US" dirty="0"/>
              <a:t>We now look at an example of information asymmetry to see why we need game theory.</a:t>
            </a:r>
          </a:p>
        </p:txBody>
      </p:sp>
    </p:spTree>
    <p:extLst>
      <p:ext uri="{BB962C8B-B14F-4D97-AF65-F5344CB8AC3E}">
        <p14:creationId xmlns:p14="http://schemas.microsoft.com/office/powerpoint/2010/main" val="2622388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a:t>Reducing payoffs</a:t>
            </a:r>
          </a:p>
        </p:txBody>
      </p:sp>
      <p:sp>
        <p:nvSpPr>
          <p:cNvPr id="11269" name="Rectangle 3"/>
          <p:cNvSpPr>
            <a:spLocks noGrp="1" noChangeArrowheads="1"/>
          </p:cNvSpPr>
          <p:nvPr>
            <p:ph idx="1"/>
          </p:nvPr>
        </p:nvSpPr>
        <p:spPr>
          <a:xfrm>
            <a:off x="1959972" y="1116166"/>
            <a:ext cx="10071099" cy="974959"/>
          </a:xfrm>
        </p:spPr>
        <p:txBody>
          <a:bodyPr>
            <a:noAutofit/>
          </a:bodyPr>
          <a:lstStyle/>
          <a:p>
            <a:pPr eaLnBrk="1" hangingPunct="1">
              <a:lnSpc>
                <a:spcPct val="90000"/>
              </a:lnSpc>
            </a:pPr>
            <a:r>
              <a:rPr lang="en-US" dirty="0"/>
              <a:t>The payoffs now are different.  If the acquirer pays more than $200m, the outcome for the acquiring firm is negative.</a:t>
            </a:r>
          </a:p>
          <a:p>
            <a:pPr eaLnBrk="1" hangingPunct="1">
              <a:lnSpc>
                <a:spcPct val="90000"/>
              </a:lnSpc>
            </a:pPr>
            <a:r>
              <a:rPr lang="en-US" dirty="0"/>
              <a:t>Now, the only Nash equilibrium is where both parties agree on $200m.</a:t>
            </a:r>
          </a:p>
        </p:txBody>
      </p:sp>
      <p:sp>
        <p:nvSpPr>
          <p:cNvPr id="11288" name="Text Box 30"/>
          <p:cNvSpPr txBox="1">
            <a:spLocks noChangeArrowheads="1"/>
          </p:cNvSpPr>
          <p:nvPr/>
        </p:nvSpPr>
        <p:spPr bwMode="auto">
          <a:xfrm>
            <a:off x="7102476" y="2245875"/>
            <a:ext cx="199707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200" dirty="0">
                <a:solidFill>
                  <a:schemeClr val="tx2"/>
                </a:solidFill>
              </a:rPr>
              <a:t>Target</a:t>
            </a:r>
          </a:p>
        </p:txBody>
      </p:sp>
      <p:graphicFrame>
        <p:nvGraphicFramePr>
          <p:cNvPr id="7" name="Group 4"/>
          <p:cNvGraphicFramePr>
            <a:graphicFrameLocks noGrp="1"/>
          </p:cNvGraphicFramePr>
          <p:nvPr>
            <p:extLst>
              <p:ext uri="{D42A27DB-BD31-4B8C-83A1-F6EECF244321}">
                <p14:modId xmlns:p14="http://schemas.microsoft.com/office/powerpoint/2010/main" val="3156221528"/>
              </p:ext>
            </p:extLst>
          </p:nvPr>
        </p:nvGraphicFramePr>
        <p:xfrm>
          <a:off x="1874911" y="2340628"/>
          <a:ext cx="9037637" cy="2890216"/>
        </p:xfrm>
        <a:graphic>
          <a:graphicData uri="http://schemas.openxmlformats.org/drawingml/2006/table">
            <a:tbl>
              <a:tblPr/>
              <a:tblGrid>
                <a:gridCol w="282645">
                  <a:extLst>
                    <a:ext uri="{9D8B030D-6E8A-4147-A177-3AD203B41FA5}">
                      <a16:colId xmlns:a16="http://schemas.microsoft.com/office/drawing/2014/main" val="20000"/>
                    </a:ext>
                  </a:extLst>
                </a:gridCol>
                <a:gridCol w="1129098">
                  <a:extLst>
                    <a:ext uri="{9D8B030D-6E8A-4147-A177-3AD203B41FA5}">
                      <a16:colId xmlns:a16="http://schemas.microsoft.com/office/drawing/2014/main" val="20001"/>
                    </a:ext>
                  </a:extLst>
                </a:gridCol>
                <a:gridCol w="1433057">
                  <a:extLst>
                    <a:ext uri="{9D8B030D-6E8A-4147-A177-3AD203B41FA5}">
                      <a16:colId xmlns:a16="http://schemas.microsoft.com/office/drawing/2014/main" val="20002"/>
                    </a:ext>
                  </a:extLst>
                </a:gridCol>
                <a:gridCol w="3233737">
                  <a:extLst>
                    <a:ext uri="{9D8B030D-6E8A-4147-A177-3AD203B41FA5}">
                      <a16:colId xmlns:a16="http://schemas.microsoft.com/office/drawing/2014/main" val="20003"/>
                    </a:ext>
                  </a:extLst>
                </a:gridCol>
                <a:gridCol w="2959100">
                  <a:extLst>
                    <a:ext uri="{9D8B030D-6E8A-4147-A177-3AD203B41FA5}">
                      <a16:colId xmlns:a16="http://schemas.microsoft.com/office/drawing/2014/main" val="20004"/>
                    </a:ext>
                  </a:extLst>
                </a:gridCol>
              </a:tblGrid>
              <a:tr h="565153">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a:t>
                      </a:r>
                    </a:p>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$200m</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chemeClr val="folHlink"/>
                          </a:solidFill>
                          <a:effectLst/>
                          <a:latin typeface="Arial" charset="0"/>
                          <a:cs typeface="Arial" charset="0"/>
                        </a:rPr>
                        <a:t>Demand </a:t>
                      </a:r>
                      <a:br>
                        <a:rPr kumimoji="0" lang="en-US" sz="2200" b="0" i="0" u="none" strike="noStrike" cap="none" normalizeH="0" baseline="0" dirty="0">
                          <a:ln>
                            <a:noFill/>
                          </a:ln>
                          <a:solidFill>
                            <a:schemeClr val="folHlink"/>
                          </a:solidFill>
                          <a:effectLst/>
                          <a:latin typeface="Arial" charset="0"/>
                          <a:cs typeface="Arial" charset="0"/>
                        </a:rPr>
                      </a:br>
                      <a:r>
                        <a:rPr kumimoji="0" lang="en-US" sz="2200" b="0" i="0" u="none" strike="noStrike" cap="none" normalizeH="0" baseline="0" dirty="0">
                          <a:ln>
                            <a:noFill/>
                          </a:ln>
                          <a:solidFill>
                            <a:schemeClr val="folHlink"/>
                          </a:solidFill>
                          <a:effectLst/>
                          <a:latin typeface="Arial" charset="0"/>
                          <a:cs typeface="Arial" charset="0"/>
                        </a:rPr>
                        <a:t>$211.88m</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589">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Acquirer</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$200m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rgbClr val="000099"/>
                          </a:solidFill>
                          <a:effectLst/>
                          <a:latin typeface="Courier New" pitchFamily="49" charset="0"/>
                          <a:cs typeface="Arial" charset="0"/>
                        </a:rPr>
                        <a:t>   $11.88</a:t>
                      </a: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cap="none" normalizeH="0" baseline="0" dirty="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 $0,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589">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0" i="0" u="none" strike="noStrike" cap="none" normalizeH="0" baseline="0" dirty="0">
                          <a:ln>
                            <a:noFill/>
                          </a:ln>
                          <a:solidFill>
                            <a:srgbClr val="000099"/>
                          </a:solidFill>
                          <a:effectLst/>
                          <a:latin typeface="Arial" charset="0"/>
                          <a:cs typeface="Arial" charset="0"/>
                        </a:rPr>
                        <a:t>Offer $211.88m</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rgbClr val="000099"/>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$25.32,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200" b="1" i="0" u="none" strike="noStrike" cap="none" normalizeH="0" baseline="0" dirty="0">
                        <a:ln>
                          <a:noFill/>
                        </a:ln>
                        <a:solidFill>
                          <a:schemeClr val="tx1"/>
                        </a:solidFill>
                        <a:effectLst/>
                        <a:latin typeface="Courier New" pitchFamily="49" charset="0"/>
                        <a:cs typeface="Arial" charset="0"/>
                      </a:endParaRPr>
                    </a:p>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defRPr/>
                      </a:pPr>
                      <a:r>
                        <a:rPr kumimoji="0" lang="en-US" sz="2200" b="1" i="0" u="none" strike="noStrike" cap="none" normalizeH="0" baseline="0" dirty="0">
                          <a:ln>
                            <a:noFill/>
                          </a:ln>
                          <a:solidFill>
                            <a:schemeClr val="tx1"/>
                          </a:solidFill>
                          <a:effectLst/>
                          <a:latin typeface="Courier New" pitchFamily="49" charset="0"/>
                          <a:cs typeface="Arial" charset="0"/>
                        </a:rPr>
                        <a:t> -</a:t>
                      </a:r>
                      <a:r>
                        <a:rPr kumimoji="0" lang="en-US" sz="2200" b="1" i="0" u="none" strike="noStrike" kern="1200" cap="none" normalizeH="0" baseline="0" dirty="0">
                          <a:ln>
                            <a:noFill/>
                          </a:ln>
                          <a:solidFill>
                            <a:srgbClr val="000099"/>
                          </a:solidFill>
                          <a:effectLst/>
                          <a:latin typeface="Courier New" pitchFamily="49" charset="0"/>
                          <a:ea typeface="+mn-ea"/>
                          <a:cs typeface="Arial" charset="0"/>
                        </a:rPr>
                        <a:t>$25.32, </a:t>
                      </a:r>
                      <a:r>
                        <a:rPr kumimoji="0" lang="en-US" sz="2200" b="1" i="0" u="none" strike="noStrike" kern="1200" cap="none" normalizeH="0" baseline="0" dirty="0">
                          <a:ln>
                            <a:noFill/>
                          </a:ln>
                          <a:solidFill>
                            <a:schemeClr val="folHlink"/>
                          </a:solidFill>
                          <a:effectLst/>
                          <a:latin typeface="Courier New" pitchFamily="49" charset="0"/>
                          <a:ea typeface="+mn-ea"/>
                          <a:cs typeface="Arial" charset="0"/>
                        </a:rPr>
                        <a:t>$11.88</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TextBox 1"/>
          <p:cNvSpPr txBox="1"/>
          <p:nvPr/>
        </p:nvSpPr>
        <p:spPr>
          <a:xfrm>
            <a:off x="303471" y="5480347"/>
            <a:ext cx="11737457" cy="723275"/>
          </a:xfrm>
          <a:prstGeom prst="rect">
            <a:avLst/>
          </a:prstGeom>
          <a:noFill/>
        </p:spPr>
        <p:txBody>
          <a:bodyPr wrap="square" rtlCol="0">
            <a:spAutoFit/>
          </a:bodyPr>
          <a:lstStyle/>
          <a:p>
            <a:pPr>
              <a:spcAft>
                <a:spcPts val="600"/>
              </a:spcAft>
            </a:pPr>
            <a:r>
              <a:rPr lang="en-US" dirty="0"/>
              <a:t>Now, if the acquirer pays $211.88, it will actually cost them 237.19, so it’s a net loss of $25.32 for them</a:t>
            </a:r>
          </a:p>
          <a:p>
            <a:pPr>
              <a:spcAft>
                <a:spcPts val="600"/>
              </a:spcAft>
            </a:pPr>
            <a:r>
              <a:rPr lang="en-US" dirty="0"/>
              <a:t>The (2,2) cell is not Nash, any more because it’s optimal for the acquirer to deviate and offer $200m</a:t>
            </a:r>
          </a:p>
        </p:txBody>
      </p:sp>
    </p:spTree>
    <p:extLst>
      <p:ext uri="{BB962C8B-B14F-4D97-AF65-F5344CB8AC3E}">
        <p14:creationId xmlns:p14="http://schemas.microsoft.com/office/powerpoint/2010/main" val="518762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350" y="711200"/>
            <a:ext cx="9518650" cy="838200"/>
          </a:xfrm>
        </p:spPr>
        <p:txBody>
          <a:bodyPr>
            <a:normAutofit fontScale="90000"/>
          </a:bodyPr>
          <a:lstStyle/>
          <a:p>
            <a:r>
              <a:rPr lang="en-US" dirty="0"/>
              <a:t>Commitment and Managerial behavior</a:t>
            </a:r>
          </a:p>
        </p:txBody>
      </p:sp>
      <p:sp>
        <p:nvSpPr>
          <p:cNvPr id="3" name="Content Placeholder 2"/>
          <p:cNvSpPr>
            <a:spLocks noGrp="1"/>
          </p:cNvSpPr>
          <p:nvPr>
            <p:ph idx="1"/>
          </p:nvPr>
        </p:nvSpPr>
        <p:spPr>
          <a:xfrm>
            <a:off x="1981200" y="1765300"/>
            <a:ext cx="9550400" cy="4787900"/>
          </a:xfrm>
        </p:spPr>
        <p:txBody>
          <a:bodyPr>
            <a:normAutofit lnSpcReduction="10000"/>
          </a:bodyPr>
          <a:lstStyle/>
          <a:p>
            <a:r>
              <a:rPr lang="en-US" dirty="0"/>
              <a:t>Here’s another example of how commitment can help.</a:t>
            </a:r>
          </a:p>
          <a:p>
            <a:r>
              <a:rPr lang="en-US" dirty="0"/>
              <a:t>It is well known that managers have an incentive to take negative NPV projects if they have private benefits (from perks) from firm investment.  </a:t>
            </a:r>
          </a:p>
          <a:p>
            <a:r>
              <a:rPr lang="en-US" dirty="0"/>
              <a:t>For example, a manager might authorize the purchase of a company jet for business travel, if he himself were using the jet, whereas he might not if it were for the use of other company personnel.</a:t>
            </a:r>
          </a:p>
          <a:p>
            <a:r>
              <a:rPr lang="en-US" dirty="0"/>
              <a:t>Knowing that such incentives for inappropriate use of company resources exist, outside investors, both equity and debt, may be discouraged from putting their money in the firm.  </a:t>
            </a:r>
          </a:p>
          <a:p>
            <a:r>
              <a:rPr lang="en-US" dirty="0"/>
              <a:t>Good employees, too, may decide not to work for a firm, where such potential exists; or, at the very least, they may decide not to make any personal sacrifices for the firm. </a:t>
            </a:r>
          </a:p>
          <a:p>
            <a:r>
              <a:rPr lang="en-US" dirty="0"/>
              <a:t>How could a firm solve this problem?</a:t>
            </a:r>
          </a:p>
        </p:txBody>
      </p:sp>
    </p:spTree>
    <p:extLst>
      <p:ext uri="{BB962C8B-B14F-4D97-AF65-F5344CB8AC3E}">
        <p14:creationId xmlns:p14="http://schemas.microsoft.com/office/powerpoint/2010/main" val="3308218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1473"/>
            <a:ext cx="8610600" cy="1064427"/>
          </a:xfrm>
        </p:spPr>
        <p:txBody>
          <a:bodyPr>
            <a:normAutofit fontScale="90000"/>
          </a:bodyPr>
          <a:lstStyle/>
          <a:p>
            <a:r>
              <a:rPr lang="en-US" dirty="0"/>
              <a:t>Commitment and Managerial behavior</a:t>
            </a:r>
          </a:p>
        </p:txBody>
      </p:sp>
      <p:sp>
        <p:nvSpPr>
          <p:cNvPr id="3" name="Content Placeholder 2"/>
          <p:cNvSpPr>
            <a:spLocks noGrp="1"/>
          </p:cNvSpPr>
          <p:nvPr>
            <p:ph idx="1"/>
          </p:nvPr>
        </p:nvSpPr>
        <p:spPr>
          <a:xfrm>
            <a:off x="1816100" y="1765300"/>
            <a:ext cx="9690100" cy="4453385"/>
          </a:xfrm>
        </p:spPr>
        <p:txBody>
          <a:bodyPr>
            <a:normAutofit/>
          </a:bodyPr>
          <a:lstStyle/>
          <a:p>
            <a:r>
              <a:rPr lang="en-US" dirty="0"/>
              <a:t>One solution is for the firm to take on debt.  The existence of debt means that managers have a greater incentive to choose profitable projects.  </a:t>
            </a:r>
          </a:p>
          <a:p>
            <a:r>
              <a:rPr lang="en-US" dirty="0"/>
              <a:t>The reason is that every choice of an unprofitable project increases the probability of bankruptcy to a greater degree for a leveraged firm.  Bankruptcy, and possibly liquidation.  And in such a case, managers would lose their firm-specific human capital.</a:t>
            </a:r>
          </a:p>
          <a:p>
            <a:r>
              <a:rPr lang="en-US" dirty="0"/>
              <a:t>In brief, Investors/employees have reason to worry about suboptimal actions by management; to counteract this, managers can use debt as a commitment device.  By taking on debt, managers commit to take on profitable projects.</a:t>
            </a:r>
          </a:p>
          <a:p>
            <a:r>
              <a:rPr lang="en-US" dirty="0"/>
              <a:t>This is the basis for Michael Jensen’s Free Cashflow Hypothesis.</a:t>
            </a:r>
          </a:p>
        </p:txBody>
      </p:sp>
    </p:spTree>
    <p:extLst>
      <p:ext uri="{BB962C8B-B14F-4D97-AF65-F5344CB8AC3E}">
        <p14:creationId xmlns:p14="http://schemas.microsoft.com/office/powerpoint/2010/main" val="4209167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2150020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Debt and culture as solutions</a:t>
            </a:r>
          </a:p>
        </p:txBody>
      </p:sp>
      <p:sp>
        <p:nvSpPr>
          <p:cNvPr id="3" name="Content Placeholder 2"/>
          <p:cNvSpPr>
            <a:spLocks noGrp="1"/>
          </p:cNvSpPr>
          <p:nvPr>
            <p:ph idx="1"/>
          </p:nvPr>
        </p:nvSpPr>
        <p:spPr/>
        <p:txBody>
          <a:bodyPr/>
          <a:lstStyle/>
          <a:p>
            <a:endParaRPr lang="en-US" dirty="0"/>
          </a:p>
          <a:p>
            <a:r>
              <a:rPr lang="en-US" dirty="0"/>
              <a:t>How would you model the case of managerial perks to show that the threat of bankruptcy can eliminate suboptimal (NPV &lt; 0) managerial expenditures?</a:t>
            </a:r>
          </a:p>
          <a:p>
            <a:r>
              <a:rPr lang="en-US" dirty="0"/>
              <a:t>Another solution is to promote a corporate culture where people who are more willing to work for the common good.  Hiring only people who buy into such a corporate culture could deliver the same outcome without the costs of excessive leverage.</a:t>
            </a:r>
          </a:p>
          <a:p>
            <a:r>
              <a:rPr lang="en-US" dirty="0"/>
              <a:t>How would you model this?</a:t>
            </a:r>
          </a:p>
          <a:p>
            <a:endParaRPr lang="en-US" dirty="0"/>
          </a:p>
        </p:txBody>
      </p:sp>
    </p:spTree>
    <p:extLst>
      <p:ext uri="{BB962C8B-B14F-4D97-AF65-F5344CB8AC3E}">
        <p14:creationId xmlns:p14="http://schemas.microsoft.com/office/powerpoint/2010/main" val="26087891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human capital and Risk- taking</a:t>
            </a:r>
          </a:p>
        </p:txBody>
      </p:sp>
      <p:sp>
        <p:nvSpPr>
          <p:cNvPr id="3" name="Content Placeholder 2"/>
          <p:cNvSpPr>
            <a:spLocks noGrp="1"/>
          </p:cNvSpPr>
          <p:nvPr>
            <p:ph idx="1"/>
          </p:nvPr>
        </p:nvSpPr>
        <p:spPr/>
        <p:txBody>
          <a:bodyPr>
            <a:normAutofit/>
          </a:bodyPr>
          <a:lstStyle/>
          <a:p>
            <a:r>
              <a:rPr lang="en-US" sz="2400" dirty="0"/>
              <a:t>So if debt might cause managers to have a greater preference for positive NPV projects, what about the tendency of firms to take excessive risk? </a:t>
            </a:r>
          </a:p>
          <a:p>
            <a:endParaRPr lang="en-US" sz="2400" dirty="0"/>
          </a:p>
          <a:p>
            <a:r>
              <a:rPr lang="en-US" sz="2400" dirty="0"/>
              <a:t>We saw earlier in games between stockholders and bondholders that leveraged firms will take on excessive risk.</a:t>
            </a:r>
          </a:p>
          <a:p>
            <a:r>
              <a:rPr lang="en-US" sz="2400" dirty="0"/>
              <a:t>Is this still true?</a:t>
            </a:r>
          </a:p>
          <a:p>
            <a:r>
              <a:rPr lang="en-US" sz="2400" dirty="0"/>
              <a:t>If we introduce managers as an additional player in the game, will the situation be changed?  Improved?</a:t>
            </a:r>
          </a:p>
        </p:txBody>
      </p:sp>
    </p:spTree>
    <p:extLst>
      <p:ext uri="{BB962C8B-B14F-4D97-AF65-F5344CB8AC3E}">
        <p14:creationId xmlns:p14="http://schemas.microsoft.com/office/powerpoint/2010/main" val="937783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8629-92F9-5B95-5F4C-2071A1790527}"/>
              </a:ext>
            </a:extLst>
          </p:cNvPr>
          <p:cNvSpPr>
            <a:spLocks noGrp="1"/>
          </p:cNvSpPr>
          <p:nvPr>
            <p:ph type="title"/>
          </p:nvPr>
        </p:nvSpPr>
        <p:spPr>
          <a:xfrm>
            <a:off x="3009206" y="2593173"/>
            <a:ext cx="6643255" cy="1293028"/>
          </a:xfrm>
        </p:spPr>
        <p:txBody>
          <a:bodyPr/>
          <a:lstStyle/>
          <a:p>
            <a:r>
              <a:rPr lang="en-US" dirty="0"/>
              <a:t>Informational Games</a:t>
            </a:r>
          </a:p>
        </p:txBody>
      </p:sp>
    </p:spTree>
    <p:extLst>
      <p:ext uri="{BB962C8B-B14F-4D97-AF65-F5344CB8AC3E}">
        <p14:creationId xmlns:p14="http://schemas.microsoft.com/office/powerpoint/2010/main" val="3282728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Informational games</a:t>
            </a:r>
          </a:p>
        </p:txBody>
      </p:sp>
      <p:sp>
        <p:nvSpPr>
          <p:cNvPr id="3" name="Content Placeholder 2"/>
          <p:cNvSpPr>
            <a:spLocks noGrp="1"/>
          </p:cNvSpPr>
          <p:nvPr>
            <p:ph idx="1"/>
          </p:nvPr>
        </p:nvSpPr>
        <p:spPr/>
        <p:txBody>
          <a:bodyPr/>
          <a:lstStyle/>
          <a:p>
            <a:r>
              <a:rPr lang="en-US" dirty="0"/>
              <a:t>Now that we know some game theory, we can look at questions of information asymmetry and outside financing in a more sophisticated fashion.</a:t>
            </a:r>
          </a:p>
          <a:p>
            <a:r>
              <a:rPr lang="en-US" dirty="0"/>
              <a:t>We look at a game between inside stockholders (insiders) and outside stockholders (outsiders, potential equity investors).</a:t>
            </a:r>
          </a:p>
          <a:p>
            <a:r>
              <a:rPr lang="en-US" dirty="0"/>
              <a:t>A new element that this game introduces is asymmetry between the two players in terms of their knowledge of the reality.</a:t>
            </a:r>
          </a:p>
          <a:p>
            <a:r>
              <a:rPr lang="en-US" dirty="0"/>
              <a:t>We will see that, in some cases, in equilibrium, the actions of the players can end up revealing the information of one player (insiders) to the other player (outsider).</a:t>
            </a:r>
          </a:p>
          <a:p>
            <a:r>
              <a:rPr lang="en-US" dirty="0"/>
              <a:t>We start with the example introduced earlier.</a:t>
            </a:r>
          </a:p>
        </p:txBody>
      </p:sp>
    </p:spTree>
    <p:extLst>
      <p:ext uri="{BB962C8B-B14F-4D97-AF65-F5344CB8AC3E}">
        <p14:creationId xmlns:p14="http://schemas.microsoft.com/office/powerpoint/2010/main" val="6454145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286000" y="1066800"/>
            <a:ext cx="7772400" cy="685800"/>
          </a:xfrm>
        </p:spPr>
        <p:txBody>
          <a:bodyPr vert="horz"/>
          <a:lstStyle/>
          <a:p>
            <a:r>
              <a:rPr lang="en-US" dirty="0"/>
              <a:t>Outside Equity: An Example</a:t>
            </a:r>
          </a:p>
        </p:txBody>
      </p:sp>
      <p:sp>
        <p:nvSpPr>
          <p:cNvPr id="3" name="Content Placeholder 2"/>
          <p:cNvSpPr>
            <a:spLocks noGrp="1"/>
          </p:cNvSpPr>
          <p:nvPr>
            <p:ph idx="1"/>
          </p:nvPr>
        </p:nvSpPr>
        <p:spPr>
          <a:xfrm>
            <a:off x="2209800" y="2243470"/>
            <a:ext cx="7848600" cy="4385930"/>
          </a:xfrm>
        </p:spPr>
        <p:txBody>
          <a:bodyPr>
            <a:normAutofit/>
          </a:bodyPr>
          <a:lstStyle/>
          <a:p>
            <a:r>
              <a:rPr lang="en-US" dirty="0"/>
              <a:t>Consider the following problem.  Suppose outside investors are unsure whether a firm’s assets are worth $100 or $200.  They believe either possibility is equally likely.  </a:t>
            </a:r>
          </a:p>
          <a:p>
            <a:r>
              <a:rPr lang="en-US" dirty="0"/>
              <a:t>Insiders, however, know exactly what the value of the firm is.  The market value of the firm will be $150 ((100+200/2) (reflecting public information).</a:t>
            </a:r>
          </a:p>
          <a:p>
            <a:r>
              <a:rPr lang="en-US" dirty="0"/>
              <a:t>Suppose this firm also has a project that it can invest in, which requires an investment of $60 and has a PV of $70 (i.e. an NPV of $10).  Now the firm is potentially worth $160 (150+10)</a:t>
            </a:r>
          </a:p>
        </p:txBody>
      </p:sp>
    </p:spTree>
    <p:extLst>
      <p:ext uri="{BB962C8B-B14F-4D97-AF65-F5344CB8AC3E}">
        <p14:creationId xmlns:p14="http://schemas.microsoft.com/office/powerpoint/2010/main" val="1325923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510469-B8A3-43FE-AEAF-F20C411D235F}"/>
              </a:ext>
            </a:extLst>
          </p:cNvPr>
          <p:cNvSpPr>
            <a:spLocks noGrp="1"/>
          </p:cNvSpPr>
          <p:nvPr>
            <p:ph type="title"/>
          </p:nvPr>
        </p:nvSpPr>
        <p:spPr>
          <a:xfrm>
            <a:off x="3542414" y="427074"/>
            <a:ext cx="7772400" cy="843280"/>
          </a:xfrm>
        </p:spPr>
        <p:txBody>
          <a:bodyPr vert="horz"/>
          <a:lstStyle/>
          <a:p>
            <a:r>
              <a:rPr lang="en-US" dirty="0"/>
              <a:t>Outside Equity: An Example</a:t>
            </a:r>
          </a:p>
        </p:txBody>
      </p:sp>
      <p:sp>
        <p:nvSpPr>
          <p:cNvPr id="3" name="Content Placeholder 2">
            <a:extLst>
              <a:ext uri="{FF2B5EF4-FFF2-40B4-BE49-F238E27FC236}">
                <a16:creationId xmlns:a16="http://schemas.microsoft.com/office/drawing/2014/main" id="{EBDEAD6B-A415-491E-B4DE-FDAA979768FF}"/>
              </a:ext>
            </a:extLst>
          </p:cNvPr>
          <p:cNvSpPr>
            <a:spLocks noGrp="1"/>
          </p:cNvSpPr>
          <p:nvPr>
            <p:ph idx="1"/>
          </p:nvPr>
        </p:nvSpPr>
        <p:spPr>
          <a:xfrm>
            <a:off x="1275907" y="1371600"/>
            <a:ext cx="10409274" cy="5295014"/>
          </a:xfrm>
        </p:spPr>
        <p:txBody>
          <a:bodyPr>
            <a:normAutofit/>
          </a:bodyPr>
          <a:lstStyle/>
          <a:p>
            <a:r>
              <a:rPr lang="en-US" dirty="0"/>
              <a:t>Let’s assume the firm has no debt and wants to issue new equity to raise the $60 for the project.</a:t>
            </a:r>
          </a:p>
          <a:p>
            <a:r>
              <a:rPr lang="en-US" dirty="0"/>
              <a:t>Together with the new funds to be raised, outside investors will expect the firm to be worth $220 (160+60).  In order to get shares worth $60 in return for the $60 they are investing, they will ask for 27.27% (60/220) of the new firm.  </a:t>
            </a:r>
          </a:p>
          <a:p>
            <a:r>
              <a:rPr lang="en-US" dirty="0"/>
              <a:t>Inside investors know the real value of the firm.  If the firm is undervalued in the market (the true value is $210, while the market value is $160), by giving up 27.27% of the firm, they will actually be giving up 0.2727(270) or $73.64 and will be left with 270-73.64 or $196.36.</a:t>
            </a:r>
          </a:p>
          <a:p>
            <a:r>
              <a:rPr lang="en-US" dirty="0"/>
              <a:t>If they did not issue equity and did not invest in the project, they would have a firm worth $200.  </a:t>
            </a:r>
          </a:p>
          <a:p>
            <a:r>
              <a:rPr lang="en-US" dirty="0"/>
              <a:t>Since 200 &gt; 196.36, they </a:t>
            </a:r>
            <a:r>
              <a:rPr lang="en-US"/>
              <a:t>would forego the </a:t>
            </a:r>
            <a:r>
              <a:rPr lang="en-US" dirty="0"/>
              <a:t>project.  The result, again, is underinvestment as before under the debt overhang situation, but now for a different reason: information asymmetry.</a:t>
            </a:r>
          </a:p>
          <a:p>
            <a:endParaRPr lang="en-US" dirty="0"/>
          </a:p>
        </p:txBody>
      </p:sp>
    </p:spTree>
    <p:extLst>
      <p:ext uri="{BB962C8B-B14F-4D97-AF65-F5344CB8AC3E}">
        <p14:creationId xmlns:p14="http://schemas.microsoft.com/office/powerpoint/2010/main" val="24538212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71" y="307173"/>
            <a:ext cx="11005457" cy="991856"/>
          </a:xfrm>
        </p:spPr>
        <p:txBody>
          <a:bodyPr/>
          <a:lstStyle/>
          <a:p>
            <a:r>
              <a:rPr lang="en-US" dirty="0"/>
              <a:t>Outside equity: informational issues</a:t>
            </a:r>
          </a:p>
        </p:txBody>
      </p:sp>
      <p:sp>
        <p:nvSpPr>
          <p:cNvPr id="3" name="Content Placeholder 2"/>
          <p:cNvSpPr>
            <a:spLocks noGrp="1"/>
          </p:cNvSpPr>
          <p:nvPr>
            <p:ph idx="1"/>
          </p:nvPr>
        </p:nvSpPr>
        <p:spPr>
          <a:xfrm>
            <a:off x="1499190" y="2052084"/>
            <a:ext cx="10007009" cy="4166602"/>
          </a:xfrm>
        </p:spPr>
        <p:txBody>
          <a:bodyPr/>
          <a:lstStyle/>
          <a:p>
            <a:r>
              <a:rPr lang="en-US" dirty="0"/>
              <a:t>The insiders have two strategies: 1) issue equity and invest and 2) don’t issue equity and forego.  However, they also know what the true state is; hence they can condition their strategy on their knowledge.</a:t>
            </a:r>
          </a:p>
          <a:p>
            <a:r>
              <a:rPr lang="en-US" dirty="0"/>
              <a:t>Outsiders have the choice of what terms to offer, but they cannot condition this on the true state, since they do not have the information.</a:t>
            </a:r>
          </a:p>
        </p:txBody>
      </p:sp>
    </p:spTree>
    <p:extLst>
      <p:ext uri="{BB962C8B-B14F-4D97-AF65-F5344CB8AC3E}">
        <p14:creationId xmlns:p14="http://schemas.microsoft.com/office/powerpoint/2010/main" val="227144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286000" y="1066800"/>
            <a:ext cx="7772400" cy="685800"/>
          </a:xfrm>
        </p:spPr>
        <p:txBody>
          <a:bodyPr vert="horz"/>
          <a:lstStyle/>
          <a:p>
            <a:r>
              <a:rPr lang="en-US" dirty="0"/>
              <a:t>Outside Equity: An Example</a:t>
            </a:r>
          </a:p>
        </p:txBody>
      </p:sp>
      <p:sp>
        <p:nvSpPr>
          <p:cNvPr id="3" name="Content Placeholder 2"/>
          <p:cNvSpPr>
            <a:spLocks noGrp="1"/>
          </p:cNvSpPr>
          <p:nvPr>
            <p:ph idx="1"/>
          </p:nvPr>
        </p:nvSpPr>
        <p:spPr>
          <a:xfrm>
            <a:off x="2209800" y="2243470"/>
            <a:ext cx="7848600" cy="4385930"/>
          </a:xfrm>
        </p:spPr>
        <p:txBody>
          <a:bodyPr>
            <a:normAutofit/>
          </a:bodyPr>
          <a:lstStyle/>
          <a:p>
            <a:r>
              <a:rPr lang="en-US" dirty="0"/>
              <a:t>Consider the following problem.  Suppose outside investors are unsure whether a firm’s assets are worth $100 or $200.  They believe either possibility is equally likely.  </a:t>
            </a:r>
          </a:p>
          <a:p>
            <a:r>
              <a:rPr lang="en-US" dirty="0"/>
              <a:t>Insiders, however, know exactly what the value of the firm is.  The market value of the firm will be $150 ((100+200/2) (reflecting public information).</a:t>
            </a:r>
          </a:p>
          <a:p>
            <a:r>
              <a:rPr lang="en-US" dirty="0"/>
              <a:t>Suppose this firm also has a project that it can invest in, which requires an investment of $60 and has a PV of $70 (i.e. an NPV of $10).  Now the firm is potentially worth $160 (150+10)</a:t>
            </a:r>
          </a:p>
        </p:txBody>
      </p:sp>
    </p:spTree>
    <p:extLst>
      <p:ext uri="{BB962C8B-B14F-4D97-AF65-F5344CB8AC3E}">
        <p14:creationId xmlns:p14="http://schemas.microsoft.com/office/powerpoint/2010/main" val="42562714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753340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742127" y="721842"/>
            <a:ext cx="11005457" cy="991856"/>
          </a:xfrm>
        </p:spPr>
        <p:txBody>
          <a:bodyPr vert="horz"/>
          <a:lstStyle/>
          <a:p>
            <a:r>
              <a:rPr lang="en-US" dirty="0"/>
              <a:t>Outside equity: informational issues</a:t>
            </a:r>
          </a:p>
        </p:txBody>
      </p:sp>
      <p:sp>
        <p:nvSpPr>
          <p:cNvPr id="3" name="Content Placeholder 2"/>
          <p:cNvSpPr>
            <a:spLocks noGrp="1"/>
          </p:cNvSpPr>
          <p:nvPr>
            <p:ph idx="1"/>
          </p:nvPr>
        </p:nvSpPr>
        <p:spPr>
          <a:xfrm>
            <a:off x="1839433" y="1962985"/>
            <a:ext cx="9602972" cy="4405917"/>
          </a:xfrm>
        </p:spPr>
        <p:txBody>
          <a:bodyPr/>
          <a:lstStyle/>
          <a:p>
            <a:pPr>
              <a:lnSpc>
                <a:spcPct val="100000"/>
              </a:lnSpc>
            </a:pPr>
            <a:r>
              <a:rPr lang="en-US" dirty="0"/>
              <a:t>Let’s now consider a modified version of the previous game. </a:t>
            </a:r>
          </a:p>
          <a:p>
            <a:pPr>
              <a:lnSpc>
                <a:spcPct val="100000"/>
              </a:lnSpc>
            </a:pPr>
            <a:r>
              <a:rPr lang="en-US" dirty="0"/>
              <a:t>Suppose all the other data are the same, but the investment required is now not $60, but only $20.</a:t>
            </a:r>
          </a:p>
          <a:p>
            <a:pPr>
              <a:lnSpc>
                <a:spcPct val="100000"/>
              </a:lnSpc>
            </a:pPr>
            <a:r>
              <a:rPr lang="en-US" dirty="0"/>
              <a:t>Now the total value of the firm including the new investment will be either  130 (100+10+20) or 230 (200+10+20).  The outside investors will value it at $180 ((130+230)/2) and demand 20/180.</a:t>
            </a:r>
          </a:p>
          <a:p>
            <a:pPr>
              <a:lnSpc>
                <a:spcPct val="100000"/>
              </a:lnSpc>
            </a:pPr>
            <a:r>
              <a:rPr lang="en-US" dirty="0"/>
              <a:t>Inside investors in the undervalued state will find themselves in a situation of obtaining (160/180)230 = 204.44 if they issue equity and invest in the new project or $200 if they decide not to invest.  They will, therefore, invest.</a:t>
            </a:r>
          </a:p>
        </p:txBody>
      </p:sp>
    </p:spTree>
    <p:extLst>
      <p:ext uri="{BB962C8B-B14F-4D97-AF65-F5344CB8AC3E}">
        <p14:creationId xmlns:p14="http://schemas.microsoft.com/office/powerpoint/2010/main" val="42774006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3287"/>
            <a:ext cx="8610600" cy="752370"/>
          </a:xfrm>
        </p:spPr>
        <p:txBody>
          <a:bodyPr/>
          <a:lstStyle/>
          <a:p>
            <a:r>
              <a:rPr lang="en-US" dirty="0"/>
              <a:t>Pooling equilibria</a:t>
            </a:r>
          </a:p>
        </p:txBody>
      </p:sp>
      <p:sp>
        <p:nvSpPr>
          <p:cNvPr id="3" name="Content Placeholder 2"/>
          <p:cNvSpPr>
            <a:spLocks noGrp="1"/>
          </p:cNvSpPr>
          <p:nvPr>
            <p:ph idx="1"/>
          </p:nvPr>
        </p:nvSpPr>
        <p:spPr>
          <a:xfrm>
            <a:off x="2328530" y="1422400"/>
            <a:ext cx="9177670" cy="4796285"/>
          </a:xfrm>
        </p:spPr>
        <p:txBody>
          <a:bodyPr>
            <a:normAutofit/>
          </a:bodyPr>
          <a:lstStyle/>
          <a:p>
            <a:r>
              <a:rPr lang="en-US" dirty="0"/>
              <a:t>If we look at this as a game, we could consider three strategies for outside investors: demand 20/180 of the total firm or 20/130 (assuming that the firm is overvalued) or 20/180 (assuming the firm is undervalued).</a:t>
            </a:r>
          </a:p>
          <a:p>
            <a:r>
              <a:rPr lang="en-US" dirty="0"/>
              <a:t>We saw that the insiders will decide to issue equity when the firm is undervalued and the outside investors demand 20/180 of the total firm.  </a:t>
            </a:r>
          </a:p>
          <a:p>
            <a:r>
              <a:rPr lang="en-US" dirty="0"/>
              <a:t>Therefore they will certainly issue equity when the firm is overvalued (since they can sell overpriced shares; outsiders will only get (20/180)(130) or $14.44 in return for the $20 that they would pay for their shares.  </a:t>
            </a:r>
          </a:p>
          <a:p>
            <a:r>
              <a:rPr lang="en-US" dirty="0"/>
              <a:t>Insiders will get 115.56 (130-14.44) instead of the $100 they would get if they  Hence the insiders’ strategy will be the same in both states of the world.</a:t>
            </a:r>
          </a:p>
          <a:p>
            <a:endParaRPr lang="en-US" dirty="0"/>
          </a:p>
        </p:txBody>
      </p:sp>
    </p:spTree>
    <p:extLst>
      <p:ext uri="{BB962C8B-B14F-4D97-AF65-F5344CB8AC3E}">
        <p14:creationId xmlns:p14="http://schemas.microsoft.com/office/powerpoint/2010/main" val="37501397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3287"/>
            <a:ext cx="8610600" cy="752370"/>
          </a:xfrm>
        </p:spPr>
        <p:txBody>
          <a:bodyPr/>
          <a:lstStyle/>
          <a:p>
            <a:r>
              <a:rPr lang="en-US" dirty="0"/>
              <a:t>Pooling equilibria</a:t>
            </a:r>
          </a:p>
        </p:txBody>
      </p:sp>
      <p:sp>
        <p:nvSpPr>
          <p:cNvPr id="3" name="Content Placeholder 2"/>
          <p:cNvSpPr>
            <a:spLocks noGrp="1"/>
          </p:cNvSpPr>
          <p:nvPr>
            <p:ph idx="1"/>
          </p:nvPr>
        </p:nvSpPr>
        <p:spPr>
          <a:xfrm>
            <a:off x="1573618" y="1422400"/>
            <a:ext cx="9932581" cy="4796285"/>
          </a:xfrm>
        </p:spPr>
        <p:txBody>
          <a:bodyPr>
            <a:normAutofit/>
          </a:bodyPr>
          <a:lstStyle/>
          <a:p>
            <a:r>
              <a:rPr lang="en-US" dirty="0"/>
              <a:t>This equilibrium where outsiders demand 20/180 of the firm for $20 and insiders decide to always issue equity and invest is a Nash equilibrium. </a:t>
            </a:r>
          </a:p>
          <a:p>
            <a:r>
              <a:rPr lang="en-US" dirty="0"/>
              <a:t>If outsiders are willing to invest $20 for 20/180 of the total firm, insiders have no incentive to not issue equity, since they would end up with only $200 (as opposed to $204.44) (or 115.56 instead of 100).</a:t>
            </a:r>
          </a:p>
          <a:p>
            <a:r>
              <a:rPr lang="en-US" dirty="0"/>
              <a:t>If insiders offer 20/180 of the total firm for $20, outsiders have no incentive not to accept, since the NPV of the investment for them is zero ((20/180)*180 - $20), while they will be no better off if they do not accept (NPV = $0 also).</a:t>
            </a:r>
          </a:p>
          <a:p>
            <a:r>
              <a:rPr lang="en-US" dirty="0"/>
              <a:t>This is called a pooling equilibrium, since no information is revealed in equilibrium.</a:t>
            </a:r>
          </a:p>
        </p:txBody>
      </p:sp>
    </p:spTree>
    <p:extLst>
      <p:ext uri="{BB962C8B-B14F-4D97-AF65-F5344CB8AC3E}">
        <p14:creationId xmlns:p14="http://schemas.microsoft.com/office/powerpoint/2010/main" val="316846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5601"/>
            <a:ext cx="8610600" cy="841828"/>
          </a:xfrm>
        </p:spPr>
        <p:txBody>
          <a:bodyPr>
            <a:normAutofit/>
          </a:bodyPr>
          <a:lstStyle/>
          <a:p>
            <a:r>
              <a:rPr lang="en-US" dirty="0"/>
              <a:t>Revealing equilibria</a:t>
            </a:r>
          </a:p>
        </p:txBody>
      </p:sp>
      <p:sp>
        <p:nvSpPr>
          <p:cNvPr id="3" name="Content Placeholder 2"/>
          <p:cNvSpPr>
            <a:spLocks noGrp="1"/>
          </p:cNvSpPr>
          <p:nvPr>
            <p:ph idx="1"/>
          </p:nvPr>
        </p:nvSpPr>
        <p:spPr>
          <a:xfrm>
            <a:off x="1903228" y="1197430"/>
            <a:ext cx="9602972" cy="5231080"/>
          </a:xfrm>
        </p:spPr>
        <p:txBody>
          <a:bodyPr>
            <a:normAutofit/>
          </a:bodyPr>
          <a:lstStyle/>
          <a:p>
            <a:r>
              <a:rPr lang="en-US" dirty="0"/>
              <a:t>Now let’s go back to the situation where the investment required is $60 and not $20.</a:t>
            </a:r>
          </a:p>
          <a:p>
            <a:r>
              <a:rPr lang="en-US" dirty="0"/>
              <a:t>Now the strategy pair where outsiders demand a certain percentage of the total firm and insiders decide to always issue equity and invest is no longer a Nash equilibrium.  Of course, it’s no longer 20/180 of the firm for $20 because the investment required is $60 (not $20); but the strategy pair where outsiders demand 27.27% (60/220) of the total firm for $60 and insiders decide to always issue equity and invest is also not a Nash equilibrium.  But why not?  Let’s see.</a:t>
            </a:r>
          </a:p>
          <a:p>
            <a:r>
              <a:rPr lang="en-US" dirty="0"/>
              <a:t>As we have already seen, if outsiders demand 27.27% of the total firm for $60, insiders are left with 72.73% of $270 (or $196.37) when the firm is undervalued, which is less than the $200 they would have if they forewent the project.  Hence insiders will not issue equity and this is not a Nash equilibria.  What, then, is the Nash equilibrium?</a:t>
            </a:r>
          </a:p>
        </p:txBody>
      </p:sp>
    </p:spTree>
    <p:extLst>
      <p:ext uri="{BB962C8B-B14F-4D97-AF65-F5344CB8AC3E}">
        <p14:creationId xmlns:p14="http://schemas.microsoft.com/office/powerpoint/2010/main" val="3916621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5601"/>
            <a:ext cx="8610600" cy="841828"/>
          </a:xfrm>
        </p:spPr>
        <p:txBody>
          <a:bodyPr>
            <a:normAutofit/>
          </a:bodyPr>
          <a:lstStyle/>
          <a:p>
            <a:r>
              <a:rPr lang="en-US" dirty="0"/>
              <a:t>Revealing equilibria</a:t>
            </a:r>
          </a:p>
        </p:txBody>
      </p:sp>
      <p:sp>
        <p:nvSpPr>
          <p:cNvPr id="3" name="Content Placeholder 2"/>
          <p:cNvSpPr>
            <a:spLocks noGrp="1"/>
          </p:cNvSpPr>
          <p:nvPr>
            <p:ph idx="1"/>
          </p:nvPr>
        </p:nvSpPr>
        <p:spPr>
          <a:xfrm>
            <a:off x="1584251" y="1197430"/>
            <a:ext cx="9921949" cy="5231080"/>
          </a:xfrm>
        </p:spPr>
        <p:txBody>
          <a:bodyPr>
            <a:normAutofit/>
          </a:bodyPr>
          <a:lstStyle/>
          <a:p>
            <a:pPr>
              <a:lnSpc>
                <a:spcPct val="100000"/>
              </a:lnSpc>
            </a:pPr>
            <a:r>
              <a:rPr lang="en-US" dirty="0"/>
              <a:t>The equilibrium strategy for the insiders is to issue equity when the firm is overvalued and offer not 27.27%, but (60/170) of the total firm; and not to issue equity, but to forego the project when the firm is undervalued.  </a:t>
            </a:r>
          </a:p>
          <a:p>
            <a:pPr>
              <a:lnSpc>
                <a:spcPct val="100000"/>
              </a:lnSpc>
            </a:pPr>
            <a:r>
              <a:rPr lang="en-US" dirty="0"/>
              <a:t>The equilibrium strategy for the outsiders is to accept the offer in the overvalued state.  Why are the insiders offering 60/170 or 35.29% and not just 27.27%?  </a:t>
            </a:r>
          </a:p>
          <a:p>
            <a:pPr>
              <a:lnSpc>
                <a:spcPct val="100000"/>
              </a:lnSpc>
            </a:pPr>
            <a:r>
              <a:rPr lang="en-US" dirty="0"/>
              <a:t>Because the outsiders realizing that the insiders only have an incentive to sell equity when the firm is overvalued will infer that the true value of the total firm is $170 (100+70) when insiders offer equity.  </a:t>
            </a:r>
          </a:p>
          <a:p>
            <a:pPr>
              <a:lnSpc>
                <a:spcPct val="100000"/>
              </a:lnSpc>
            </a:pPr>
            <a:r>
              <a:rPr lang="en-US" dirty="0"/>
              <a:t>Hence the true value of the shares that they are being offered is (60/170)*170 = $60, which makes it a NPV=0 transaction for them; they have no reason to deviate from this equilibrium.</a:t>
            </a:r>
          </a:p>
        </p:txBody>
      </p:sp>
    </p:spTree>
    <p:extLst>
      <p:ext uri="{BB962C8B-B14F-4D97-AF65-F5344CB8AC3E}">
        <p14:creationId xmlns:p14="http://schemas.microsoft.com/office/powerpoint/2010/main" val="2722490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509" y="394918"/>
            <a:ext cx="10665691" cy="1064427"/>
          </a:xfrm>
        </p:spPr>
        <p:txBody>
          <a:bodyPr>
            <a:normAutofit fontScale="90000"/>
          </a:bodyPr>
          <a:lstStyle/>
          <a:p>
            <a:r>
              <a:rPr lang="en-US" dirty="0"/>
              <a:t>Dividend policy and competitive strategy</a:t>
            </a:r>
          </a:p>
        </p:txBody>
      </p:sp>
      <p:sp>
        <p:nvSpPr>
          <p:cNvPr id="3" name="Content Placeholder 2"/>
          <p:cNvSpPr>
            <a:spLocks noGrp="1"/>
          </p:cNvSpPr>
          <p:nvPr>
            <p:ph idx="1"/>
          </p:nvPr>
        </p:nvSpPr>
        <p:spPr>
          <a:xfrm>
            <a:off x="685800" y="1865746"/>
            <a:ext cx="10820400" cy="4352940"/>
          </a:xfrm>
        </p:spPr>
        <p:txBody>
          <a:bodyPr>
            <a:normAutofit/>
          </a:bodyPr>
          <a:lstStyle/>
          <a:p>
            <a:r>
              <a:rPr lang="en-US" dirty="0"/>
              <a:t>Insiders will get (110/170) of $170 or $110 which is greater than the $100 they would get if they didn’t issue equity.  Again, they have no reason to deviate from the proposed equilibrium.  This makes it a Nash equilibrium.</a:t>
            </a:r>
          </a:p>
          <a:p>
            <a:r>
              <a:rPr lang="en-US" dirty="0"/>
              <a:t>One of the implications of this analysis is that stock prices should fall when equity is issued since the equity issue implies overvalued equity.  This is precisely what has been observed on average.</a:t>
            </a:r>
          </a:p>
          <a:p>
            <a:r>
              <a:rPr lang="en-US" dirty="0"/>
              <a:t>The conclusion that we came to, earlier, still holds.  That is, when there is information asymmetry, outside financing can be expensive.  It then makes sense to retain earnings and not pay them out in as generous a manner as one might otherwise have, even when there is no use for the money immediately.</a:t>
            </a:r>
          </a:p>
        </p:txBody>
      </p:sp>
    </p:spTree>
    <p:extLst>
      <p:ext uri="{BB962C8B-B14F-4D97-AF65-F5344CB8AC3E}">
        <p14:creationId xmlns:p14="http://schemas.microsoft.com/office/powerpoint/2010/main" val="40256224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775534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Dividend policy vs debt-based commitment</a:t>
            </a:r>
          </a:p>
        </p:txBody>
      </p:sp>
      <p:sp>
        <p:nvSpPr>
          <p:cNvPr id="3" name="Content Placeholder 2"/>
          <p:cNvSpPr>
            <a:spLocks noGrp="1"/>
          </p:cNvSpPr>
          <p:nvPr>
            <p:ph idx="1"/>
          </p:nvPr>
        </p:nvSpPr>
        <p:spPr/>
        <p:txBody>
          <a:bodyPr/>
          <a:lstStyle/>
          <a:p>
            <a:r>
              <a:rPr lang="en-US" dirty="0"/>
              <a:t>The conclusion, therefore, is that a stingy dividend policy can help firms be more aggressive and make investments indicating commitment, helping to keep competitors out of profitable markets.</a:t>
            </a:r>
          </a:p>
          <a:p>
            <a:r>
              <a:rPr lang="en-US" dirty="0"/>
              <a:t>But it is not a foregone conclusion that firms should keep cash in hand.</a:t>
            </a:r>
          </a:p>
          <a:p>
            <a:r>
              <a:rPr lang="en-US" dirty="0"/>
              <a:t>Earlier we saw that debt can operate as a commitment device through raising the probability of bankruptcy.</a:t>
            </a:r>
          </a:p>
          <a:p>
            <a:r>
              <a:rPr lang="en-US" dirty="0"/>
              <a:t>That strategy, however, requires paying out excess cash and not keeping them for future investment needs when information asymmetry might prevent preclude raising money in outside markets.</a:t>
            </a:r>
          </a:p>
          <a:p>
            <a:r>
              <a:rPr lang="en-US" dirty="0"/>
              <a:t>The answer is that industries with high information asymmetry might decide to take their chances with excess managerial perks.  Or look for other solutions.</a:t>
            </a:r>
          </a:p>
        </p:txBody>
      </p:sp>
    </p:spTree>
    <p:extLst>
      <p:ext uri="{BB962C8B-B14F-4D97-AF65-F5344CB8AC3E}">
        <p14:creationId xmlns:p14="http://schemas.microsoft.com/office/powerpoint/2010/main" val="31164361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and competitive strategy</a:t>
            </a:r>
          </a:p>
        </p:txBody>
      </p:sp>
      <p:sp>
        <p:nvSpPr>
          <p:cNvPr id="3" name="Content Placeholder 2"/>
          <p:cNvSpPr>
            <a:spLocks noGrp="1"/>
          </p:cNvSpPr>
          <p:nvPr>
            <p:ph idx="1"/>
          </p:nvPr>
        </p:nvSpPr>
        <p:spPr>
          <a:xfrm>
            <a:off x="2298700" y="2057402"/>
            <a:ext cx="9631030" cy="4389884"/>
          </a:xfrm>
        </p:spPr>
        <p:txBody>
          <a:bodyPr>
            <a:normAutofit lnSpcReduction="10000"/>
          </a:bodyPr>
          <a:lstStyle/>
          <a:p>
            <a:r>
              <a:rPr lang="en-US" dirty="0"/>
              <a:t>Now that we have seen how our previous inferences regarding the implications of debt might be affected by the use of commitment strategies.</a:t>
            </a:r>
          </a:p>
          <a:p>
            <a:r>
              <a:rPr lang="en-US" dirty="0"/>
              <a:t>We also enriched our analysis by allowing for information </a:t>
            </a:r>
            <a:r>
              <a:rPr lang="en-US"/>
              <a:t>asymmetry between economic </a:t>
            </a:r>
            <a:r>
              <a:rPr lang="en-US" dirty="0"/>
              <a:t>agents.</a:t>
            </a:r>
          </a:p>
          <a:p>
            <a:r>
              <a:rPr lang="en-US" dirty="0"/>
              <a:t>Keeping this in mind, we now look at how capital structure can be used to enhance competitive strategy in a world where competitors are aware of the effects of capital structure on the behavior of managers.</a:t>
            </a:r>
          </a:p>
          <a:p>
            <a:r>
              <a:rPr lang="en-US" dirty="0"/>
              <a:t>We have seen that there are three different consequences of leverage – risk-seeking behavior, myopia and underinvestment.</a:t>
            </a:r>
          </a:p>
          <a:p>
            <a:r>
              <a:rPr lang="en-US" dirty="0"/>
              <a:t>We will now look at the competitive implications of those consequences.</a:t>
            </a:r>
          </a:p>
        </p:txBody>
      </p:sp>
    </p:spTree>
    <p:extLst>
      <p:ext uri="{BB962C8B-B14F-4D97-AF65-F5344CB8AC3E}">
        <p14:creationId xmlns:p14="http://schemas.microsoft.com/office/powerpoint/2010/main" val="3019683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510469-B8A3-43FE-AEAF-F20C411D235F}"/>
              </a:ext>
            </a:extLst>
          </p:cNvPr>
          <p:cNvSpPr>
            <a:spLocks noGrp="1"/>
          </p:cNvSpPr>
          <p:nvPr>
            <p:ph type="title"/>
          </p:nvPr>
        </p:nvSpPr>
        <p:spPr>
          <a:xfrm>
            <a:off x="3542414" y="427074"/>
            <a:ext cx="7772400" cy="843280"/>
          </a:xfrm>
        </p:spPr>
        <p:txBody>
          <a:bodyPr vert="horz"/>
          <a:lstStyle/>
          <a:p>
            <a:r>
              <a:rPr lang="en-US" dirty="0"/>
              <a:t>Outside Equity: An Example</a:t>
            </a:r>
          </a:p>
        </p:txBody>
      </p:sp>
      <p:sp>
        <p:nvSpPr>
          <p:cNvPr id="3" name="Content Placeholder 2">
            <a:extLst>
              <a:ext uri="{FF2B5EF4-FFF2-40B4-BE49-F238E27FC236}">
                <a16:creationId xmlns:a16="http://schemas.microsoft.com/office/drawing/2014/main" id="{EBDEAD6B-A415-491E-B4DE-FDAA979768FF}"/>
              </a:ext>
            </a:extLst>
          </p:cNvPr>
          <p:cNvSpPr>
            <a:spLocks noGrp="1"/>
          </p:cNvSpPr>
          <p:nvPr>
            <p:ph idx="1"/>
          </p:nvPr>
        </p:nvSpPr>
        <p:spPr>
          <a:xfrm>
            <a:off x="1275907" y="1371600"/>
            <a:ext cx="10409274" cy="5295014"/>
          </a:xfrm>
        </p:spPr>
        <p:txBody>
          <a:bodyPr>
            <a:normAutofit/>
          </a:bodyPr>
          <a:lstStyle/>
          <a:p>
            <a:r>
              <a:rPr lang="en-US" dirty="0"/>
              <a:t>Let’s assume the firm has no debt and wants to issue new equity to raise the $60 for the project.</a:t>
            </a:r>
          </a:p>
          <a:p>
            <a:r>
              <a:rPr lang="en-US" dirty="0"/>
              <a:t>Together with the new funds to be raised, outside investors will expect the firm to be worth $220 (160+60).  In order to get shares worth $60 in return for the $60 they are investing, they will ask for 27.27% (60/220) of the new firm.  </a:t>
            </a:r>
          </a:p>
          <a:p>
            <a:r>
              <a:rPr lang="en-US" dirty="0"/>
              <a:t>Inside investors know the real value of the firm.  If the firm is undervalued in the market (the true value is $210, while the market value is $160), by giving up 27.27% of the firm, they will actually be giving up 0.2727(270) or $73.64 and will be left with 270-73.64 or $196.36.</a:t>
            </a:r>
          </a:p>
          <a:p>
            <a:r>
              <a:rPr lang="en-US" dirty="0"/>
              <a:t>If they did not issue equity and did not invest in the project, they would have a firm worth $200.  </a:t>
            </a:r>
          </a:p>
          <a:p>
            <a:r>
              <a:rPr lang="en-US" dirty="0"/>
              <a:t>Since 200 &gt; 196.36, they would be indifferent about the project.  The result, again, is underinvestment as before under the debt overhang situation, but now for a different reason: information asymmetry.</a:t>
            </a:r>
          </a:p>
          <a:p>
            <a:endParaRPr lang="en-US" dirty="0"/>
          </a:p>
        </p:txBody>
      </p:sp>
    </p:spTree>
    <p:extLst>
      <p:ext uri="{BB962C8B-B14F-4D97-AF65-F5344CB8AC3E}">
        <p14:creationId xmlns:p14="http://schemas.microsoft.com/office/powerpoint/2010/main" val="193994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30423735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468881" y="764373"/>
            <a:ext cx="9037320" cy="1293028"/>
          </a:xfrm>
        </p:spPr>
        <p:txBody>
          <a:bodyPr vert="horz"/>
          <a:lstStyle/>
          <a:p>
            <a:r>
              <a:rPr lang="en-US" dirty="0"/>
              <a:t>Outside Equity and Game theory</a:t>
            </a:r>
          </a:p>
        </p:txBody>
      </p:sp>
      <p:sp>
        <p:nvSpPr>
          <p:cNvPr id="3" name="Content Placeholder 2"/>
          <p:cNvSpPr>
            <a:spLocks noGrp="1"/>
          </p:cNvSpPr>
          <p:nvPr>
            <p:ph idx="1"/>
          </p:nvPr>
        </p:nvSpPr>
        <p:spPr>
          <a:xfrm>
            <a:off x="685799" y="1886989"/>
            <a:ext cx="11126585" cy="4397433"/>
          </a:xfrm>
        </p:spPr>
        <p:txBody>
          <a:bodyPr>
            <a:normAutofit lnSpcReduction="10000"/>
          </a:bodyPr>
          <a:lstStyle/>
          <a:p>
            <a:r>
              <a:rPr lang="en-US" dirty="0"/>
              <a:t>So far so good.  </a:t>
            </a:r>
          </a:p>
          <a:p>
            <a:r>
              <a:rPr lang="en-US" dirty="0"/>
              <a:t>We see here that outside investors react to the attempt by inside investors to raise capital.  </a:t>
            </a:r>
          </a:p>
          <a:p>
            <a:r>
              <a:rPr lang="en-US" dirty="0"/>
              <a:t>Inside investors then respond, based on the reaction of the outside investors.</a:t>
            </a:r>
          </a:p>
          <a:p>
            <a:r>
              <a:rPr lang="en-US" dirty="0"/>
              <a:t>But what about the outside investors?  Why is their behavior not conditioned on the expected behavior of the insiders?</a:t>
            </a:r>
          </a:p>
          <a:p>
            <a:r>
              <a:rPr lang="en-US" dirty="0"/>
              <a:t>How can we analyze that?</a:t>
            </a:r>
          </a:p>
          <a:p>
            <a:r>
              <a:rPr lang="en-US" dirty="0"/>
              <a:t>Do we need to look at how outsiders react to the insider reaction and then how insiders react to the outsiders’ reaction to the insiders’ reaction and on and on and on?</a:t>
            </a:r>
          </a:p>
          <a:p>
            <a:r>
              <a:rPr lang="en-US" dirty="0"/>
              <a:t>Game Theory creates us a framework to analyze such questions.  </a:t>
            </a:r>
          </a:p>
          <a:p>
            <a:r>
              <a:rPr lang="en-US" dirty="0"/>
              <a:t>But let’s start from the beginning.  What is Game Theory?</a:t>
            </a:r>
          </a:p>
        </p:txBody>
      </p:sp>
    </p:spTree>
    <p:extLst>
      <p:ext uri="{BB962C8B-B14F-4D97-AF65-F5344CB8AC3E}">
        <p14:creationId xmlns:p14="http://schemas.microsoft.com/office/powerpoint/2010/main" val="4160749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D0E94-613D-9E1F-BE25-B5A5EC5C3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BF84AE-5E33-A176-D111-86DF139CB4C2}"/>
              </a:ext>
            </a:extLst>
          </p:cNvPr>
          <p:cNvSpPr>
            <a:spLocks noGrp="1"/>
          </p:cNvSpPr>
          <p:nvPr>
            <p:ph type="title"/>
          </p:nvPr>
        </p:nvSpPr>
        <p:spPr>
          <a:xfrm>
            <a:off x="3009206" y="2593173"/>
            <a:ext cx="6643255" cy="1293028"/>
          </a:xfrm>
        </p:spPr>
        <p:txBody>
          <a:bodyPr/>
          <a:lstStyle/>
          <a:p>
            <a:r>
              <a:rPr lang="en-US" dirty="0"/>
              <a:t>What is Game Theory?</a:t>
            </a:r>
          </a:p>
        </p:txBody>
      </p:sp>
    </p:spTree>
    <p:extLst>
      <p:ext uri="{BB962C8B-B14F-4D97-AF65-F5344CB8AC3E}">
        <p14:creationId xmlns:p14="http://schemas.microsoft.com/office/powerpoint/2010/main" val="420830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71800" y="457200"/>
            <a:ext cx="7239000" cy="838200"/>
          </a:xfrm>
        </p:spPr>
        <p:txBody>
          <a:bodyPr/>
          <a:lstStyle/>
          <a:p>
            <a:r>
              <a:rPr lang="en-US" altLang="en-US" dirty="0"/>
              <a:t>Game Theory</a:t>
            </a:r>
          </a:p>
        </p:txBody>
      </p:sp>
      <p:sp>
        <p:nvSpPr>
          <p:cNvPr id="3" name="Content Placeholder 2"/>
          <p:cNvSpPr>
            <a:spLocks noGrp="1"/>
          </p:cNvSpPr>
          <p:nvPr>
            <p:ph idx="1"/>
          </p:nvPr>
        </p:nvSpPr>
        <p:spPr>
          <a:xfrm>
            <a:off x="1604356" y="1612669"/>
            <a:ext cx="9101744" cy="4430683"/>
          </a:xfrm>
        </p:spPr>
        <p:txBody>
          <a:bodyPr>
            <a:normAutofit lnSpcReduction="10000"/>
          </a:bodyPr>
          <a:lstStyle/>
          <a:p>
            <a:pPr>
              <a:defRPr/>
            </a:pPr>
            <a:r>
              <a:rPr lang="en-US" dirty="0">
                <a:solidFill>
                  <a:schemeClr val="tx2"/>
                </a:solidFill>
              </a:rPr>
              <a:t>Game theory is the study of strategic decision making. It is the study of mathematical models of conflict and cooperation between intelligent rational decision-makers.  </a:t>
            </a:r>
          </a:p>
          <a:p>
            <a:pPr>
              <a:defRPr/>
            </a:pPr>
            <a:r>
              <a:rPr lang="en-US" dirty="0">
                <a:solidFill>
                  <a:schemeClr val="tx2"/>
                </a:solidFill>
              </a:rPr>
              <a:t>It is a branch of applied mathematics that provides tools for analyzing situations in which parties make decisions that are interdependent. This interdependence causes each player to consider the other player's possible decisions, or strategies, in formulating strategy. (Britannica)</a:t>
            </a:r>
          </a:p>
          <a:p>
            <a:pPr>
              <a:defRPr/>
            </a:pPr>
            <a:r>
              <a:rPr lang="en-US" dirty="0">
                <a:solidFill>
                  <a:schemeClr val="tx2"/>
                </a:solidFill>
              </a:rPr>
              <a:t>We will use Game Theory to analyze how firms interact, but it has many other applications.  Including modeling the relationship between human beings and God! </a:t>
            </a:r>
          </a:p>
          <a:p>
            <a:pPr>
              <a:defRPr/>
            </a:pPr>
            <a:r>
              <a:rPr lang="en-US" dirty="0">
                <a:solidFill>
                  <a:schemeClr val="tx2"/>
                </a:solidFill>
              </a:rPr>
              <a:t>See Steven </a:t>
            </a:r>
            <a:r>
              <a:rPr lang="en-US" dirty="0" err="1">
                <a:solidFill>
                  <a:schemeClr val="tx2"/>
                </a:solidFill>
              </a:rPr>
              <a:t>Brams</a:t>
            </a:r>
            <a:r>
              <a:rPr lang="en-US" dirty="0">
                <a:solidFill>
                  <a:schemeClr val="tx2"/>
                </a:solidFill>
              </a:rPr>
              <a:t>’ </a:t>
            </a:r>
            <a:r>
              <a:rPr lang="en-US" i="1" dirty="0">
                <a:solidFill>
                  <a:schemeClr val="tx2"/>
                </a:solidFill>
              </a:rPr>
              <a:t>Biblical Games: Game Theory and the Hebrew Bible</a:t>
            </a:r>
            <a:r>
              <a:rPr lang="en-US" dirty="0">
                <a:solidFill>
                  <a:schemeClr val="tx2"/>
                </a:solidFill>
              </a:rPr>
              <a:t>. </a:t>
            </a:r>
            <a:r>
              <a:rPr lang="en-US" dirty="0">
                <a:solidFill>
                  <a:schemeClr val="tx2"/>
                </a:solidFill>
                <a:hlinkClick r:id="rId2"/>
              </a:rPr>
              <a:t>https://mitpress.mit.edu/books/biblical-games</a:t>
            </a:r>
            <a:r>
              <a:rPr lang="en-US" dirty="0">
                <a:solidFill>
                  <a:schemeClr val="tx2"/>
                </a:solidFill>
              </a:rPr>
              <a:t>.</a:t>
            </a:r>
          </a:p>
          <a:p>
            <a:pPr>
              <a:defRPr/>
            </a:pPr>
            <a:r>
              <a:rPr lang="en-US" dirty="0">
                <a:solidFill>
                  <a:schemeClr val="tx2"/>
                </a:solidFill>
              </a:rPr>
              <a:t>We first start with some definitions and examples.</a:t>
            </a:r>
          </a:p>
          <a:p>
            <a:pPr>
              <a:buFont typeface="Wingdings" panose="05000000000000000000" pitchFamily="2" charset="2"/>
              <a:buNone/>
              <a:defRPr/>
            </a:pPr>
            <a:endParaRPr lang="en-US" sz="4000" dirty="0">
              <a:solidFill>
                <a:schemeClr val="tx2"/>
              </a:solidFill>
            </a:endParaRPr>
          </a:p>
        </p:txBody>
      </p:sp>
      <p:sp>
        <p:nvSpPr>
          <p:cNvPr id="2" name="Rectangle 1"/>
          <p:cNvSpPr/>
          <p:nvPr/>
        </p:nvSpPr>
        <p:spPr>
          <a:xfrm>
            <a:off x="4902200" y="6207175"/>
            <a:ext cx="7106433" cy="369332"/>
          </a:xfrm>
          <a:prstGeom prst="rect">
            <a:avLst/>
          </a:prstGeom>
        </p:spPr>
        <p:txBody>
          <a:bodyPr wrap="none">
            <a:spAutoFit/>
          </a:bodyPr>
          <a:lstStyle/>
          <a:p>
            <a:pPr>
              <a:buFont typeface="Wingdings" panose="05000000000000000000" pitchFamily="2" charset="2"/>
              <a:buNone/>
              <a:defRPr/>
            </a:pPr>
            <a:r>
              <a:rPr lang="en-US" dirty="0">
                <a:solidFill>
                  <a:schemeClr val="tx2"/>
                </a:solidFill>
              </a:rPr>
              <a:t>(Some slides taken from Michael </a:t>
            </a:r>
            <a:r>
              <a:rPr lang="en-US" dirty="0" err="1">
                <a:solidFill>
                  <a:schemeClr val="tx2"/>
                </a:solidFill>
              </a:rPr>
              <a:t>Conlin</a:t>
            </a:r>
            <a:r>
              <a:rPr lang="en-US" dirty="0">
                <a:solidFill>
                  <a:schemeClr val="tx2"/>
                </a:solidFill>
              </a:rPr>
              <a:t>, online and Mike Shor.)</a:t>
            </a:r>
          </a:p>
        </p:txBody>
      </p:sp>
    </p:spTree>
    <p:extLst>
      <p:ext uri="{BB962C8B-B14F-4D97-AF65-F5344CB8AC3E}">
        <p14:creationId xmlns:p14="http://schemas.microsoft.com/office/powerpoint/2010/main" val="14454125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45155</TotalTime>
  <Words>6177</Words>
  <Application>Microsoft Office PowerPoint</Application>
  <PresentationFormat>Widescreen</PresentationFormat>
  <Paragraphs>492</Paragraphs>
  <Slides>57</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vt:lpstr>
      <vt:lpstr>Calibri</vt:lpstr>
      <vt:lpstr>Century Gothic</vt:lpstr>
      <vt:lpstr>Courier New</vt:lpstr>
      <vt:lpstr>Tahoma</vt:lpstr>
      <vt:lpstr>Times New Roman</vt:lpstr>
      <vt:lpstr>Wingdings</vt:lpstr>
      <vt:lpstr>Vapor Trail</vt:lpstr>
      <vt:lpstr>think-cell Slide</vt:lpstr>
      <vt:lpstr>Capital Structure,  Game theory and competitiON</vt:lpstr>
      <vt:lpstr>Why Game Theory?</vt:lpstr>
      <vt:lpstr>equilibria</vt:lpstr>
      <vt:lpstr>Equilibria and game theory</vt:lpstr>
      <vt:lpstr>Outside Equity: An Example</vt:lpstr>
      <vt:lpstr>Outside Equity: An Example</vt:lpstr>
      <vt:lpstr>Outside Equity and Game theory</vt:lpstr>
      <vt:lpstr>What is Game Theory?</vt:lpstr>
      <vt:lpstr>Game Theory</vt:lpstr>
      <vt:lpstr>Game Theory Terminology</vt:lpstr>
      <vt:lpstr>Example 1:  Prisoner’s Dilemma (Normal Form of Simultaneous Move Game)  </vt:lpstr>
      <vt:lpstr>Example 2: Price Setting Game </vt:lpstr>
      <vt:lpstr>Equilibra in Games</vt:lpstr>
      <vt:lpstr>equilibria</vt:lpstr>
      <vt:lpstr>Nash Equilibrium</vt:lpstr>
      <vt:lpstr>Nash Equilibrium</vt:lpstr>
      <vt:lpstr>Example of a nash equilibrium</vt:lpstr>
      <vt:lpstr>Demonstrating a Nash equilibrium</vt:lpstr>
      <vt:lpstr>Example 1:  Nash? </vt:lpstr>
      <vt:lpstr>Example 2:  Nash? </vt:lpstr>
      <vt:lpstr>Types of Games</vt:lpstr>
      <vt:lpstr>Prisoner’s dilemma Games</vt:lpstr>
      <vt:lpstr>Zer0-sum games</vt:lpstr>
      <vt:lpstr>Example 3: New Technology</vt:lpstr>
      <vt:lpstr>Co-ordination Game</vt:lpstr>
      <vt:lpstr>Example 4: Making Deals</vt:lpstr>
      <vt:lpstr>Example 4: video systems</vt:lpstr>
      <vt:lpstr>Commitment games</vt:lpstr>
      <vt:lpstr>Involvement, Commitment and Strategy</vt:lpstr>
      <vt:lpstr>Commitment and Strategy</vt:lpstr>
      <vt:lpstr>Commitment and Strategy</vt:lpstr>
      <vt:lpstr>UBER and commitment</vt:lpstr>
      <vt:lpstr>Poll: What kind of game?</vt:lpstr>
      <vt:lpstr>Commitment vs. Involvement</vt:lpstr>
      <vt:lpstr>Involvement</vt:lpstr>
      <vt:lpstr>CREDIBLE Commitment</vt:lpstr>
      <vt:lpstr>Reducing Payoffs: Contracting</vt:lpstr>
      <vt:lpstr>Reducing payoffs</vt:lpstr>
      <vt:lpstr>Reducing Payoffs: Contracting</vt:lpstr>
      <vt:lpstr>Reducing payoffs</vt:lpstr>
      <vt:lpstr>Commitment and Managerial behavior</vt:lpstr>
      <vt:lpstr>Commitment and Managerial behavior</vt:lpstr>
      <vt:lpstr>Debt and culture as solutions</vt:lpstr>
      <vt:lpstr>Debt, human capital and Risk- taking</vt:lpstr>
      <vt:lpstr>Informational Games</vt:lpstr>
      <vt:lpstr>Informational games</vt:lpstr>
      <vt:lpstr>Outside Equity: An Example</vt:lpstr>
      <vt:lpstr>Outside Equity: An Example</vt:lpstr>
      <vt:lpstr>Outside equity: informational issues</vt:lpstr>
      <vt:lpstr>Outside equity: informational issues</vt:lpstr>
      <vt:lpstr>Pooling equilibria</vt:lpstr>
      <vt:lpstr>Pooling equilibria</vt:lpstr>
      <vt:lpstr>Revealing equilibria</vt:lpstr>
      <vt:lpstr>Revealing equilibria</vt:lpstr>
      <vt:lpstr>Dividend policy and competitive strategy</vt:lpstr>
      <vt:lpstr>Dividend policy vs debt-based commitment</vt:lpstr>
      <vt:lpstr>Leverage and competitive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P.V.</cp:lastModifiedBy>
  <cp:revision>164</cp:revision>
  <cp:lastPrinted>2022-04-05T18:51:16Z</cp:lastPrinted>
  <dcterms:created xsi:type="dcterms:W3CDTF">2013-10-22T23:02:08Z</dcterms:created>
  <dcterms:modified xsi:type="dcterms:W3CDTF">2024-03-05T15:12:10Z</dcterms:modified>
</cp:coreProperties>
</file>