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tags/tag5.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omments/comment1.xml" ContentType="application/vnd.openxmlformats-officedocument.presentationml.comments+xml"/>
  <Override PartName="/ppt/tags/tag11.xml" ContentType="application/vnd.openxmlformats-officedocument.presentationml.tag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9"/>
  </p:notesMasterIdLst>
  <p:handoutMasterIdLst>
    <p:handoutMasterId r:id="rId50"/>
  </p:handoutMasterIdLst>
  <p:sldIdLst>
    <p:sldId id="309" r:id="rId5"/>
    <p:sldId id="297" r:id="rId6"/>
    <p:sldId id="274" r:id="rId7"/>
    <p:sldId id="315" r:id="rId8"/>
    <p:sldId id="316" r:id="rId9"/>
    <p:sldId id="305" r:id="rId10"/>
    <p:sldId id="280" r:id="rId11"/>
    <p:sldId id="307" r:id="rId12"/>
    <p:sldId id="306" r:id="rId13"/>
    <p:sldId id="275" r:id="rId14"/>
    <p:sldId id="257" r:id="rId15"/>
    <p:sldId id="259" r:id="rId16"/>
    <p:sldId id="276" r:id="rId17"/>
    <p:sldId id="262" r:id="rId18"/>
    <p:sldId id="278" r:id="rId19"/>
    <p:sldId id="308" r:id="rId20"/>
    <p:sldId id="265" r:id="rId21"/>
    <p:sldId id="263" r:id="rId22"/>
    <p:sldId id="264" r:id="rId23"/>
    <p:sldId id="311" r:id="rId24"/>
    <p:sldId id="312" r:id="rId25"/>
    <p:sldId id="313" r:id="rId26"/>
    <p:sldId id="287" r:id="rId27"/>
    <p:sldId id="266" r:id="rId28"/>
    <p:sldId id="310" r:id="rId29"/>
    <p:sldId id="268" r:id="rId30"/>
    <p:sldId id="285" r:id="rId31"/>
    <p:sldId id="288" r:id="rId32"/>
    <p:sldId id="290" r:id="rId33"/>
    <p:sldId id="269" r:id="rId34"/>
    <p:sldId id="289" r:id="rId35"/>
    <p:sldId id="273" r:id="rId36"/>
    <p:sldId id="270" r:id="rId37"/>
    <p:sldId id="271" r:id="rId38"/>
    <p:sldId id="272" r:id="rId39"/>
    <p:sldId id="281" r:id="rId40"/>
    <p:sldId id="284" r:id="rId41"/>
    <p:sldId id="296" r:id="rId42"/>
    <p:sldId id="302" r:id="rId43"/>
    <p:sldId id="314" r:id="rId44"/>
    <p:sldId id="317" r:id="rId45"/>
    <p:sldId id="318" r:id="rId46"/>
    <p:sldId id="319" r:id="rId47"/>
    <p:sldId id="298" r:id="rId48"/>
  </p:sldIdLst>
  <p:sldSz cx="9144000" cy="6858000" type="screen4x3"/>
  <p:notesSz cx="6950075" cy="9236075"/>
  <p:custDataLst>
    <p:tags r:id="rId5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wanath, Prof. P.V." initials="VPP" lastIdx="2" clrIdx="0">
    <p:extLst>
      <p:ext uri="{19B8F6BF-5375-455C-9EA6-DF929625EA0E}">
        <p15:presenceInfo xmlns:p15="http://schemas.microsoft.com/office/powerpoint/2012/main" userId="S-1-5-21-254494878-1253622069-3383492343-32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12" autoAdjust="0"/>
    <p:restoredTop sz="94660"/>
  </p:normalViewPr>
  <p:slideViewPr>
    <p:cSldViewPr>
      <p:cViewPr varScale="1">
        <p:scale>
          <a:sx n="79" d="100"/>
          <a:sy n="79" d="100"/>
        </p:scale>
        <p:origin x="5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2-17T16:49:56.685" idx="1">
    <p:pos x="10" y="10"/>
    <p:text>Starting from a focused low-cost provider strategy to a best-cost provider strategy...</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2-17T16:53:13.314" idx="2">
    <p:pos x="10" y="10"/>
    <p:text>moving from a focused-differentiating strategy to a broad differentiation strategy or a best-cost provider strategy</p:text>
    <p:extLst>
      <p:ext uri="{C676402C-5697-4E1C-873F-D02D1690AC5C}">
        <p15:threadingInfo xmlns:p15="http://schemas.microsoft.com/office/powerpoint/2012/main" timeZoneBias="30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1440" tIns="45720" rIns="91440" bIns="45720" rtlCol="0"/>
          <a:lstStyle>
            <a:lvl1pPr algn="r">
              <a:defRPr sz="1200"/>
            </a:lvl1pPr>
          </a:lstStyle>
          <a:p>
            <a:fld id="{2088529C-30D0-42C1-B7E5-CF44C9271EA6}" type="datetimeFigureOut">
              <a:rPr lang="en-US" smtClean="0"/>
              <a:t>2/20/2023</a:t>
            </a:fld>
            <a:endParaRPr lang="en-US"/>
          </a:p>
        </p:txBody>
      </p:sp>
      <p:sp>
        <p:nvSpPr>
          <p:cNvPr id="4" name="Footer Placeholder 3"/>
          <p:cNvSpPr>
            <a:spLocks noGrp="1"/>
          </p:cNvSpPr>
          <p:nvPr>
            <p:ph type="ftr" sz="quarter" idx="2"/>
          </p:nvPr>
        </p:nvSpPr>
        <p:spPr>
          <a:xfrm>
            <a:off x="0" y="8772669"/>
            <a:ext cx="3011699"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1440" tIns="45720" rIns="91440" bIns="45720" rtlCol="0" anchor="b"/>
          <a:lstStyle>
            <a:lvl1pPr algn="r">
              <a:defRPr sz="1200"/>
            </a:lvl1pPr>
          </a:lstStyle>
          <a:p>
            <a:fld id="{4DB60EAA-A88F-4114-8BF2-BA6178CCA403}" type="slidenum">
              <a:rPr lang="en-US" smtClean="0"/>
              <a:t>‹#›</a:t>
            </a:fld>
            <a:endParaRPr lang="en-US"/>
          </a:p>
        </p:txBody>
      </p:sp>
    </p:spTree>
    <p:extLst>
      <p:ext uri="{BB962C8B-B14F-4D97-AF65-F5344CB8AC3E}">
        <p14:creationId xmlns:p14="http://schemas.microsoft.com/office/powerpoint/2010/main" val="1260235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1440" tIns="45720" rIns="91440" bIns="45720" rtlCol="0"/>
          <a:lstStyle>
            <a:lvl1pPr algn="r">
              <a:defRPr sz="1200"/>
            </a:lvl1pPr>
          </a:lstStyle>
          <a:p>
            <a:fld id="{DCEFA14C-C4DE-4698-8591-098B4E411D4A}" type="datetimeFigureOut">
              <a:rPr lang="en-US" smtClean="0"/>
              <a:t>2/20/2023</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1440" tIns="45720" rIns="91440" bIns="45720" rtlCol="0" anchor="b"/>
          <a:lstStyle>
            <a:lvl1pPr algn="r">
              <a:defRPr sz="1200"/>
            </a:lvl1pPr>
          </a:lstStyle>
          <a:p>
            <a:fld id="{59BB1A40-36C4-4A92-8C1D-F530BA778040}" type="slidenum">
              <a:rPr lang="en-US" smtClean="0"/>
              <a:t>‹#›</a:t>
            </a:fld>
            <a:endParaRPr lang="en-US"/>
          </a:p>
        </p:txBody>
      </p:sp>
    </p:spTree>
    <p:extLst>
      <p:ext uri="{BB962C8B-B14F-4D97-AF65-F5344CB8AC3E}">
        <p14:creationId xmlns:p14="http://schemas.microsoft.com/office/powerpoint/2010/main" val="265968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F2D92B-0E12-496B-A911-EF71200066B2}" type="slidenum">
              <a:rPr lang="en-US" sz="1200" smtClean="0"/>
              <a:pPr eaLnBrk="1" hangingPunct="1"/>
              <a:t>1</a:t>
            </a:fld>
            <a:endParaRPr 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093107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see how much of each kind of asset is being used to generate each dollar</a:t>
            </a:r>
            <a:r>
              <a:rPr lang="en-US" baseline="0" dirty="0" smtClean="0"/>
              <a:t> of asset and thus the efficiency of each kind of asset.</a:t>
            </a:r>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15</a:t>
            </a:fld>
            <a:endParaRPr lang="en-US"/>
          </a:p>
        </p:txBody>
      </p:sp>
    </p:spTree>
    <p:extLst>
      <p:ext uri="{BB962C8B-B14F-4D97-AF65-F5344CB8AC3E}">
        <p14:creationId xmlns:p14="http://schemas.microsoft.com/office/powerpoint/2010/main" val="203373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17</a:t>
            </a:fld>
            <a:endParaRPr lang="en-US"/>
          </a:p>
        </p:txBody>
      </p:sp>
    </p:spTree>
    <p:extLst>
      <p:ext uri="{BB962C8B-B14F-4D97-AF65-F5344CB8AC3E}">
        <p14:creationId xmlns:p14="http://schemas.microsoft.com/office/powerpoint/2010/main" val="328091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18</a:t>
            </a:fld>
            <a:endParaRPr lang="en-US"/>
          </a:p>
        </p:txBody>
      </p:sp>
    </p:spTree>
    <p:extLst>
      <p:ext uri="{BB962C8B-B14F-4D97-AF65-F5344CB8AC3E}">
        <p14:creationId xmlns:p14="http://schemas.microsoft.com/office/powerpoint/2010/main" val="35185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19</a:t>
            </a:fld>
            <a:endParaRPr lang="en-US"/>
          </a:p>
        </p:txBody>
      </p:sp>
    </p:spTree>
    <p:extLst>
      <p:ext uri="{BB962C8B-B14F-4D97-AF65-F5344CB8AC3E}">
        <p14:creationId xmlns:p14="http://schemas.microsoft.com/office/powerpoint/2010/main" val="2991938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23</a:t>
            </a:fld>
            <a:endParaRPr lang="en-US"/>
          </a:p>
        </p:txBody>
      </p:sp>
    </p:spTree>
    <p:extLst>
      <p:ext uri="{BB962C8B-B14F-4D97-AF65-F5344CB8AC3E}">
        <p14:creationId xmlns:p14="http://schemas.microsoft.com/office/powerpoint/2010/main" val="1607117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24</a:t>
            </a:fld>
            <a:endParaRPr lang="en-US"/>
          </a:p>
        </p:txBody>
      </p:sp>
    </p:spTree>
    <p:extLst>
      <p:ext uri="{BB962C8B-B14F-4D97-AF65-F5344CB8AC3E}">
        <p14:creationId xmlns:p14="http://schemas.microsoft.com/office/powerpoint/2010/main" val="895931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26</a:t>
            </a:fld>
            <a:endParaRPr lang="en-US"/>
          </a:p>
        </p:txBody>
      </p:sp>
    </p:spTree>
    <p:extLst>
      <p:ext uri="{BB962C8B-B14F-4D97-AF65-F5344CB8AC3E}">
        <p14:creationId xmlns:p14="http://schemas.microsoft.com/office/powerpoint/2010/main" val="810995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27</a:t>
            </a:fld>
            <a:endParaRPr lang="en-US"/>
          </a:p>
        </p:txBody>
      </p:sp>
    </p:spTree>
    <p:extLst>
      <p:ext uri="{BB962C8B-B14F-4D97-AF65-F5344CB8AC3E}">
        <p14:creationId xmlns:p14="http://schemas.microsoft.com/office/powerpoint/2010/main" val="2961393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30</a:t>
            </a:fld>
            <a:endParaRPr lang="en-US"/>
          </a:p>
        </p:txBody>
      </p:sp>
    </p:spTree>
    <p:extLst>
      <p:ext uri="{BB962C8B-B14F-4D97-AF65-F5344CB8AC3E}">
        <p14:creationId xmlns:p14="http://schemas.microsoft.com/office/powerpoint/2010/main" val="447067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32</a:t>
            </a:fld>
            <a:endParaRPr lang="en-US"/>
          </a:p>
        </p:txBody>
      </p:sp>
    </p:spTree>
    <p:extLst>
      <p:ext uri="{BB962C8B-B14F-4D97-AF65-F5344CB8AC3E}">
        <p14:creationId xmlns:p14="http://schemas.microsoft.com/office/powerpoint/2010/main" val="4201746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82588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33</a:t>
            </a:fld>
            <a:endParaRPr lang="en-US"/>
          </a:p>
        </p:txBody>
      </p:sp>
    </p:spTree>
    <p:extLst>
      <p:ext uri="{BB962C8B-B14F-4D97-AF65-F5344CB8AC3E}">
        <p14:creationId xmlns:p14="http://schemas.microsoft.com/office/powerpoint/2010/main" val="1172879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34</a:t>
            </a:fld>
            <a:endParaRPr lang="en-US"/>
          </a:p>
        </p:txBody>
      </p:sp>
    </p:spTree>
    <p:extLst>
      <p:ext uri="{BB962C8B-B14F-4D97-AF65-F5344CB8AC3E}">
        <p14:creationId xmlns:p14="http://schemas.microsoft.com/office/powerpoint/2010/main" val="3104101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35</a:t>
            </a:fld>
            <a:endParaRPr lang="en-US"/>
          </a:p>
        </p:txBody>
      </p:sp>
    </p:spTree>
    <p:extLst>
      <p:ext uri="{BB962C8B-B14F-4D97-AF65-F5344CB8AC3E}">
        <p14:creationId xmlns:p14="http://schemas.microsoft.com/office/powerpoint/2010/main" val="3526609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36</a:t>
            </a:fld>
            <a:endParaRPr lang="en-US"/>
          </a:p>
        </p:txBody>
      </p:sp>
    </p:spTree>
    <p:extLst>
      <p:ext uri="{BB962C8B-B14F-4D97-AF65-F5344CB8AC3E}">
        <p14:creationId xmlns:p14="http://schemas.microsoft.com/office/powerpoint/2010/main" val="4201746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37</a:t>
            </a:fld>
            <a:endParaRPr lang="en-US"/>
          </a:p>
        </p:txBody>
      </p:sp>
    </p:spTree>
    <p:extLst>
      <p:ext uri="{BB962C8B-B14F-4D97-AF65-F5344CB8AC3E}">
        <p14:creationId xmlns:p14="http://schemas.microsoft.com/office/powerpoint/2010/main" val="82852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7</a:t>
            </a:fld>
            <a:endParaRPr lang="en-US"/>
          </a:p>
        </p:txBody>
      </p:sp>
    </p:spTree>
    <p:extLst>
      <p:ext uri="{BB962C8B-B14F-4D97-AF65-F5344CB8AC3E}">
        <p14:creationId xmlns:p14="http://schemas.microsoft.com/office/powerpoint/2010/main" val="3363978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8</a:t>
            </a:fld>
            <a:endParaRPr lang="en-US"/>
          </a:p>
        </p:txBody>
      </p:sp>
    </p:spTree>
    <p:extLst>
      <p:ext uri="{BB962C8B-B14F-4D97-AF65-F5344CB8AC3E}">
        <p14:creationId xmlns:p14="http://schemas.microsoft.com/office/powerpoint/2010/main" val="800168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10</a:t>
            </a:fld>
            <a:endParaRPr lang="en-US"/>
          </a:p>
        </p:txBody>
      </p:sp>
    </p:spTree>
    <p:extLst>
      <p:ext uri="{BB962C8B-B14F-4D97-AF65-F5344CB8AC3E}">
        <p14:creationId xmlns:p14="http://schemas.microsoft.com/office/powerpoint/2010/main" val="1323954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11</a:t>
            </a:fld>
            <a:endParaRPr lang="en-US"/>
          </a:p>
        </p:txBody>
      </p:sp>
    </p:spTree>
    <p:extLst>
      <p:ext uri="{BB962C8B-B14F-4D97-AF65-F5344CB8AC3E}">
        <p14:creationId xmlns:p14="http://schemas.microsoft.com/office/powerpoint/2010/main" val="1306454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12</a:t>
            </a:fld>
            <a:endParaRPr lang="en-US"/>
          </a:p>
        </p:txBody>
      </p:sp>
    </p:spTree>
    <p:extLst>
      <p:ext uri="{BB962C8B-B14F-4D97-AF65-F5344CB8AC3E}">
        <p14:creationId xmlns:p14="http://schemas.microsoft.com/office/powerpoint/2010/main" val="87723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costs more to serve a Tiffany’s customer; each customer’s needs are different.  Hence it is necessary to invest more in employee training, in product layout</a:t>
            </a:r>
            <a:r>
              <a:rPr lang="en-US" baseline="0" dirty="0" smtClean="0"/>
              <a:t> and a whole variety of things when selling a Tiffany’s product, compared to a Walmart product.</a:t>
            </a:r>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13</a:t>
            </a:fld>
            <a:endParaRPr lang="en-US"/>
          </a:p>
        </p:txBody>
      </p:sp>
    </p:spTree>
    <p:extLst>
      <p:ext uri="{BB962C8B-B14F-4D97-AF65-F5344CB8AC3E}">
        <p14:creationId xmlns:p14="http://schemas.microsoft.com/office/powerpoint/2010/main" val="20337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14</a:t>
            </a:fld>
            <a:endParaRPr lang="en-US"/>
          </a:p>
        </p:txBody>
      </p:sp>
    </p:spTree>
    <p:extLst>
      <p:ext uri="{BB962C8B-B14F-4D97-AF65-F5344CB8AC3E}">
        <p14:creationId xmlns:p14="http://schemas.microsoft.com/office/powerpoint/2010/main" val="48594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D1EEEA-DC11-4D33-9B3F-8D0B1C2421EC}" type="datetimeFigureOut">
              <a:rPr lang="en-US" smtClean="0"/>
              <a:pPr/>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D1EEEA-DC11-4D33-9B3F-8D0B1C2421EC}" type="datetimeFigureOut">
              <a:rPr lang="en-US" smtClean="0"/>
              <a:pPr/>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D1EEEA-DC11-4D33-9B3F-8D0B1C2421EC}" type="datetimeFigureOut">
              <a:rPr lang="en-US" smtClean="0"/>
              <a:pPr/>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D1EEEA-DC11-4D33-9B3F-8D0B1C2421EC}" type="datetimeFigureOut">
              <a:rPr lang="en-US" smtClean="0"/>
              <a:pPr/>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D1EEEA-DC11-4D33-9B3F-8D0B1C2421EC}" type="datetimeFigureOut">
              <a:rPr lang="en-US" smtClean="0"/>
              <a:pPr/>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D1EEEA-DC11-4D33-9B3F-8D0B1C2421EC}" type="datetimeFigureOut">
              <a:rPr lang="en-US" smtClean="0"/>
              <a:pPr/>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D1EEEA-DC11-4D33-9B3F-8D0B1C2421EC}" type="datetimeFigureOut">
              <a:rPr lang="en-US" smtClean="0"/>
              <a:pPr/>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A1878-8437-44E6-A662-602C78BFF7C2}"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FD1EEEA-DC11-4D33-9B3F-8D0B1C2421EC}" type="datetimeFigureOut">
              <a:rPr lang="en-US" smtClean="0"/>
              <a:pPr/>
              <a:t>2/20/2023</a:t>
            </a:fld>
            <a:endParaRPr lang="en-US"/>
          </a:p>
        </p:txBody>
      </p:sp>
      <p:sp>
        <p:nvSpPr>
          <p:cNvPr id="9" name="Slide Number Placeholder 8"/>
          <p:cNvSpPr>
            <a:spLocks noGrp="1"/>
          </p:cNvSpPr>
          <p:nvPr>
            <p:ph type="sldNum" sz="quarter" idx="11"/>
          </p:nvPr>
        </p:nvSpPr>
        <p:spPr/>
        <p:txBody>
          <a:bodyPr/>
          <a:lstStyle/>
          <a:p>
            <a:fld id="{12CA1878-8437-44E6-A662-602C78BFF7C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userDrawn="1">
            <p:custDataLst>
              <p:tags r:id="rId14"/>
            </p:custDataLst>
            <p:extLst>
              <p:ext uri="{D42A27DB-BD31-4B8C-83A1-F6EECF244321}">
                <p14:modId xmlns:p14="http://schemas.microsoft.com/office/powerpoint/2010/main" val="14682069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99" name="think-cell Slide" r:id="rId15" imgW="395" imgH="394" progId="TCLayout.ActiveDocument.1">
                  <p:embed/>
                </p:oleObj>
              </mc:Choice>
              <mc:Fallback>
                <p:oleObj name="think-cell Slide" r:id="rId15" imgW="395" imgH="394"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2CA1878-8437-44E6-A662-602C78BFF7C2}"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FD1EEEA-DC11-4D33-9B3F-8D0B1C2421EC}" type="datetimeFigureOut">
              <a:rPr lang="en-US" smtClean="0"/>
              <a:pPr/>
              <a:t>2/20/2023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oleObject" Target="../embeddings/oleObject3.bin"/><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Donaldson_Brown" TargetMode="External"/><Relationship Id="rId2" Type="http://schemas.openxmlformats.org/officeDocument/2006/relationships/hyperlink" Target="https://en.wikipedia.org/wiki/DuPon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emf"/><Relationship Id="rId5" Type="http://schemas.openxmlformats.org/officeDocument/2006/relationships/oleObject" Target="../embeddings/oleObject4.bin"/><Relationship Id="rId4"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3.wmf"/><Relationship Id="rId4" Type="http://schemas.openxmlformats.org/officeDocument/2006/relationships/oleObject" Target="../embeddings/oleObject5.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sites.google.com/a/email.vccs.edu/bus100j/home/information-technology"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hyperlink" Target="http://corporate.walmart.com/social-media-guideline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tbG0btCu1S4&amp;feature=related"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www.youtube.com/watch?v=tbG0btCu1S4&amp;feature=related"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hyperlink" Target="https://www.youtube.com/watch?v=Z-j3u5xYgyc" TargetMode="External"/><Relationship Id="rId5" Type="http://schemas.openxmlformats.org/officeDocument/2006/relationships/hyperlink" Target="http://projects.flowingdata.com/walmart/" TargetMode="External"/><Relationship Id="rId4" Type="http://schemas.openxmlformats.org/officeDocument/2006/relationships/hyperlink" Target="http://www.youtube.com/watch?v=RJphoRD1w0I"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2.emf"/><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hyperlink" Target="https://www.scmglobe.com/zara-clothing-company-supply-chain/" TargetMode="External"/><Relationship Id="rId5" Type="http://schemas.openxmlformats.org/officeDocument/2006/relationships/image" Target="../media/image2.emf"/><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2.emf"/><Relationship Id="rId4" Type="http://schemas.openxmlformats.org/officeDocument/2006/relationships/oleObject" Target="../embeddings/oleObject9.bin"/></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vmlDrawing" Target="../drawings/vmlDrawing9.vml"/><Relationship Id="rId5" Type="http://schemas.openxmlformats.org/officeDocument/2006/relationships/image" Target="../media/image2.emf"/><Relationship Id="rId4" Type="http://schemas.openxmlformats.org/officeDocument/2006/relationships/oleObject" Target="../embeddings/oleObject10.bin"/></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vmlDrawing" Target="../drawings/vmlDrawing10.vml"/><Relationship Id="rId6" Type="http://schemas.openxmlformats.org/officeDocument/2006/relationships/comments" Target="../comments/comment1.xml"/><Relationship Id="rId5" Type="http://schemas.openxmlformats.org/officeDocument/2006/relationships/image" Target="../media/image2.emf"/><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vmlDrawing" Target="../drawings/vmlDrawing11.vml"/><Relationship Id="rId6" Type="http://schemas.openxmlformats.org/officeDocument/2006/relationships/comments" Target="../comments/comment2.xml"/><Relationship Id="rId5" Type="http://schemas.openxmlformats.org/officeDocument/2006/relationships/image" Target="../media/image2.emf"/><Relationship Id="rId4" Type="http://schemas.openxmlformats.org/officeDocument/2006/relationships/oleObject" Target="../embeddings/oleObject12.bin"/></Relationships>
</file>

<file path=ppt/slides/_rels/slide44.xml.rels><?xml version="1.0" encoding="UTF-8" standalone="yes"?>
<Relationships xmlns="http://schemas.openxmlformats.org/package/2006/relationships"><Relationship Id="rId2" Type="http://schemas.openxmlformats.org/officeDocument/2006/relationships/hyperlink" Target="https://egrove.olemiss.edu/cgi/viewcontent.cgi?article=1821&amp;context=aah_journa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simarket.com/screening/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609600"/>
            <a:ext cx="8077200" cy="1143000"/>
          </a:xfrm>
        </p:spPr>
        <p:txBody>
          <a:bodyPr/>
          <a:lstStyle/>
          <a:p>
            <a:pPr eaLnBrk="1" hangingPunct="1"/>
            <a:r>
              <a:rPr lang="en-US" dirty="0" smtClean="0"/>
              <a:t>The Dupont Model: Introduction</a:t>
            </a:r>
          </a:p>
        </p:txBody>
      </p:sp>
      <p:sp>
        <p:nvSpPr>
          <p:cNvPr id="3075" name="Text Box 8"/>
          <p:cNvSpPr txBox="1">
            <a:spLocks noChangeArrowheads="1"/>
          </p:cNvSpPr>
          <p:nvPr/>
        </p:nvSpPr>
        <p:spPr bwMode="auto">
          <a:xfrm>
            <a:off x="2209800" y="289560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3600">
                <a:latin typeface="Tahoma" pitchFamily="34" charset="0"/>
                <a:cs typeface="Tahoma" pitchFamily="34" charset="0"/>
              </a:rPr>
              <a:t>P.V. </a:t>
            </a:r>
            <a:r>
              <a:rPr lang="en-US" sz="3600" dirty="0">
                <a:latin typeface="Tahoma" pitchFamily="34" charset="0"/>
                <a:cs typeface="Tahoma" pitchFamily="34" charset="0"/>
              </a:rPr>
              <a:t>Viswanath</a:t>
            </a:r>
          </a:p>
        </p:txBody>
      </p:sp>
      <p:sp>
        <p:nvSpPr>
          <p:cNvPr id="3076" name="Rectangle 9"/>
          <p:cNvSpPr>
            <a:spLocks noChangeArrowheads="1"/>
          </p:cNvSpPr>
          <p:nvPr/>
        </p:nvSpPr>
        <p:spPr bwMode="auto">
          <a:xfrm>
            <a:off x="762000" y="502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en-US" sz="4000" dirty="0">
                <a:solidFill>
                  <a:schemeClr val="tx2"/>
                </a:solidFill>
                <a:latin typeface="Tahoma" pitchFamily="34" charset="0"/>
              </a:rPr>
              <a:t>Financial </a:t>
            </a:r>
            <a:r>
              <a:rPr lang="en-US" sz="4000" dirty="0" smtClean="0">
                <a:solidFill>
                  <a:schemeClr val="tx2"/>
                </a:solidFill>
                <a:latin typeface="Tahoma" pitchFamily="34" charset="0"/>
              </a:rPr>
              <a:t>Strategy </a:t>
            </a:r>
            <a:endParaRPr lang="en-US" sz="4000" dirty="0">
              <a:solidFill>
                <a:schemeClr val="tx2"/>
              </a:solidFill>
              <a:latin typeface="Tahoma" pitchFamily="34" charset="0"/>
            </a:endParaRPr>
          </a:p>
          <a:p>
            <a:pPr algn="ctr"/>
            <a:r>
              <a:rPr lang="en-US" dirty="0">
                <a:solidFill>
                  <a:schemeClr val="tx2"/>
                </a:solidFill>
                <a:latin typeface="Tahoma" pitchFamily="34" charset="0"/>
              </a:rPr>
              <a:t>and </a:t>
            </a:r>
          </a:p>
          <a:p>
            <a:pPr algn="ctr"/>
            <a:r>
              <a:rPr lang="en-US" sz="4000" dirty="0" smtClean="0">
                <a:solidFill>
                  <a:schemeClr val="tx2"/>
                </a:solidFill>
                <a:latin typeface="Tahoma" pitchFamily="34" charset="0"/>
              </a:rPr>
              <a:t>Business Decisions</a:t>
            </a:r>
            <a:endParaRPr lang="en-US" sz="4000" dirty="0">
              <a:solidFill>
                <a:schemeClr val="tx2"/>
              </a:solidFill>
              <a:latin typeface="Tahoma" pitchFamily="34" charset="0"/>
            </a:endParaRPr>
          </a:p>
        </p:txBody>
      </p:sp>
    </p:spTree>
    <p:extLst>
      <p:ext uri="{BB962C8B-B14F-4D97-AF65-F5344CB8AC3E}">
        <p14:creationId xmlns:p14="http://schemas.microsoft.com/office/powerpoint/2010/main" val="1496693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Dupont Identity within industries</a:t>
            </a:r>
            <a:endParaRPr lang="en-US" sz="4200" dirty="0"/>
          </a:p>
        </p:txBody>
      </p:sp>
      <p:sp>
        <p:nvSpPr>
          <p:cNvPr id="3" name="Content Placeholder 2"/>
          <p:cNvSpPr>
            <a:spLocks noGrp="1"/>
          </p:cNvSpPr>
          <p:nvPr>
            <p:ph idx="1"/>
          </p:nvPr>
        </p:nvSpPr>
        <p:spPr>
          <a:xfrm>
            <a:off x="472190" y="1447800"/>
            <a:ext cx="7620000" cy="4800600"/>
          </a:xfrm>
        </p:spPr>
        <p:txBody>
          <a:bodyPr>
            <a:normAutofit/>
          </a:bodyPr>
          <a:lstStyle/>
          <a:p>
            <a:r>
              <a:rPr lang="en-US" dirty="0" smtClean="0"/>
              <a:t>However, the strength of the Dupont model as a tool for crafting strategy is in how a firm in a given industry can choose to vary its relative focus on increasing asset turnover versus increasing profit margin. </a:t>
            </a:r>
          </a:p>
          <a:p>
            <a:r>
              <a:rPr lang="en-US" dirty="0" smtClean="0"/>
              <a:t>While accountants use it as a model for managerial control and as a basis for firm valuation, it can also be the basis for alternative marketing strategies.  </a:t>
            </a:r>
          </a:p>
          <a:p>
            <a:r>
              <a:rPr lang="en-US" dirty="0" smtClean="0"/>
              <a:t>Let us see how this works, as reflected in the practices of two firms in the same industry:</a:t>
            </a:r>
          </a:p>
          <a:p>
            <a:r>
              <a:rPr lang="en-US" dirty="0" smtClean="0"/>
              <a:t>Tiffany</a:t>
            </a:r>
            <a:r>
              <a:rPr lang="en-US" dirty="0"/>
              <a:t>, a jewelry retail firm and Walmart, which is another jewelry retail firm – and, according to its website, the world’s largest – but quite different.</a:t>
            </a:r>
            <a:br>
              <a:rPr lang="en-US" dirty="0"/>
            </a:br>
            <a:r>
              <a:rPr lang="en-US" dirty="0"/>
              <a:t>(http://walmartstores.com/sustainability/9137.aspx)</a:t>
            </a:r>
          </a:p>
          <a:p>
            <a:endParaRPr lang="en-US" dirty="0" smtClean="0"/>
          </a:p>
        </p:txBody>
      </p:sp>
    </p:spTree>
    <p:extLst>
      <p:ext uri="{BB962C8B-B14F-4D97-AF65-F5344CB8AC3E}">
        <p14:creationId xmlns:p14="http://schemas.microsoft.com/office/powerpoint/2010/main" val="2567053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6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4339" name="Rectangle 3"/>
          <p:cNvSpPr>
            <a:spLocks noChangeArrowheads="1"/>
          </p:cNvSpPr>
          <p:nvPr/>
        </p:nvSpPr>
        <p:spPr bwMode="auto">
          <a:xfrm>
            <a:off x="4115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4340" name="Rectangle 4"/>
          <p:cNvSpPr>
            <a:spLocks noChangeArrowheads="1"/>
          </p:cNvSpPr>
          <p:nvPr/>
        </p:nvSpPr>
        <p:spPr bwMode="auto">
          <a:xfrm>
            <a:off x="1218596" y="5377161"/>
            <a:ext cx="7235976" cy="275332"/>
          </a:xfrm>
          <a:prstGeom prst="rect">
            <a:avLst/>
          </a:prstGeom>
          <a:noFill/>
          <a:ln w="12700">
            <a:noFill/>
            <a:miter lim="800000"/>
            <a:headEnd/>
            <a:tailEnd/>
          </a:ln>
        </p:spPr>
        <p:txBody>
          <a:bodyPr lIns="90480" tIns="44446" rIns="90480" bIns="44446">
            <a:spAutoFit/>
          </a:bodyPr>
          <a:lstStyle/>
          <a:p>
            <a:pPr defTabSz="914485" eaLnBrk="0" hangingPunct="0">
              <a:spcBef>
                <a:spcPct val="20000"/>
              </a:spcBef>
            </a:pPr>
            <a:r>
              <a:rPr lang="en-US" sz="1200" dirty="0">
                <a:solidFill>
                  <a:schemeClr val="tx2"/>
                </a:solidFill>
              </a:rPr>
              <a:t>* Effective tax rates often differ among corporations due to different tax breaks and advantages.</a:t>
            </a:r>
          </a:p>
        </p:txBody>
      </p:sp>
      <p:sp>
        <p:nvSpPr>
          <p:cNvPr id="14341" name="Rectangle 5"/>
          <p:cNvSpPr>
            <a:spLocks noChangeArrowheads="1"/>
          </p:cNvSpPr>
          <p:nvPr/>
        </p:nvSpPr>
        <p:spPr bwMode="auto">
          <a:xfrm>
            <a:off x="145143" y="6247806"/>
            <a:ext cx="3207657" cy="348258"/>
          </a:xfrm>
          <a:prstGeom prst="rect">
            <a:avLst/>
          </a:prstGeom>
          <a:noFill/>
          <a:ln w="12700">
            <a:solidFill>
              <a:schemeClr val="tx1"/>
            </a:solidFill>
            <a:miter lim="800000"/>
            <a:headEnd/>
            <a:tailEnd/>
          </a:ln>
        </p:spPr>
        <p:txBody>
          <a:bodyPr wrap="none" lIns="90480" tIns="44446" rIns="90480" bIns="44446" anchor="ctr"/>
          <a:lstStyle/>
          <a:p>
            <a:pPr defTabSz="914485" eaLnBrk="0" hangingPunct="0">
              <a:spcBef>
                <a:spcPct val="20000"/>
              </a:spcBef>
            </a:pPr>
            <a:r>
              <a:rPr lang="en-US" sz="900" dirty="0"/>
              <a:t>Source</a:t>
            </a:r>
            <a:r>
              <a:rPr lang="en-US" sz="900" dirty="0" smtClean="0"/>
              <a:t>: Wal-Mart Stores </a:t>
            </a:r>
            <a:r>
              <a:rPr lang="en-US" sz="900" dirty="0" err="1" smtClean="0"/>
              <a:t>Inc</a:t>
            </a:r>
            <a:r>
              <a:rPr lang="en-US" sz="900" dirty="0" smtClean="0"/>
              <a:t> (WMT) Annual Report (10K) 2013</a:t>
            </a:r>
          </a:p>
          <a:p>
            <a:pPr defTabSz="914485" eaLnBrk="0" hangingPunct="0">
              <a:spcBef>
                <a:spcPct val="20000"/>
              </a:spcBef>
            </a:pPr>
            <a:r>
              <a:rPr lang="en-US" sz="900" dirty="0" smtClean="0"/>
              <a:t>               Tiffany &amp; Co. (TIF) Annual Report (10K) 2013</a:t>
            </a:r>
            <a:endParaRPr lang="en-US" sz="900" dirty="0"/>
          </a:p>
        </p:txBody>
      </p:sp>
      <p:sp>
        <p:nvSpPr>
          <p:cNvPr id="14342" name="Rectangle 6"/>
          <p:cNvSpPr>
            <a:spLocks noGrp="1" noChangeArrowheads="1"/>
          </p:cNvSpPr>
          <p:nvPr>
            <p:ph type="title" idx="4294967295"/>
          </p:nvPr>
        </p:nvSpPr>
        <p:spPr>
          <a:xfrm>
            <a:off x="1349375" y="84138"/>
            <a:ext cx="7794625" cy="744537"/>
          </a:xfrm>
        </p:spPr>
        <p:txBody>
          <a:bodyPr>
            <a:normAutofit fontScale="90000"/>
          </a:bodyPr>
          <a:lstStyle/>
          <a:p>
            <a:pPr defTabSz="914485"/>
            <a:r>
              <a:rPr lang="en-US" sz="2600" dirty="0"/>
              <a:t>Income Statements: Wal-Mart </a:t>
            </a:r>
            <a:r>
              <a:rPr lang="en-US" sz="2600" dirty="0" err="1"/>
              <a:t>vs</a:t>
            </a:r>
            <a:r>
              <a:rPr lang="en-US" sz="2600" dirty="0"/>
              <a:t> Tiffany</a:t>
            </a:r>
            <a:br>
              <a:rPr lang="en-US" sz="2600" dirty="0"/>
            </a:br>
            <a:r>
              <a:rPr lang="en-US" sz="1900" dirty="0"/>
              <a:t>(</a:t>
            </a:r>
            <a:r>
              <a:rPr lang="en-US" sz="1900" dirty="0" smtClean="0"/>
              <a:t>2013, </a:t>
            </a:r>
            <a:r>
              <a:rPr lang="en-US" sz="1900" dirty="0"/>
              <a:t>in millions)</a:t>
            </a:r>
            <a:endParaRPr lang="en-US" dirty="0" smtClean="0"/>
          </a:p>
        </p:txBody>
      </p:sp>
      <p:sp>
        <p:nvSpPr>
          <p:cNvPr id="14343" name="Text Box 7"/>
          <p:cNvSpPr txBox="1">
            <a:spLocks noChangeArrowheads="1"/>
          </p:cNvSpPr>
          <p:nvPr/>
        </p:nvSpPr>
        <p:spPr bwMode="auto">
          <a:xfrm>
            <a:off x="2239132" y="5749846"/>
            <a:ext cx="3534997" cy="361910"/>
          </a:xfrm>
          <a:prstGeom prst="rect">
            <a:avLst/>
          </a:prstGeom>
          <a:solidFill>
            <a:srgbClr val="660066"/>
          </a:solidFill>
          <a:ln w="12700">
            <a:noFill/>
            <a:miter lim="800000"/>
            <a:headEnd/>
            <a:tailEnd/>
          </a:ln>
        </p:spPr>
        <p:txBody>
          <a:bodyPr wrap="none" lIns="85593" tIns="42045" rIns="85593" bIns="42045" anchor="ctr">
            <a:spAutoFit/>
          </a:bodyPr>
          <a:lstStyle/>
          <a:p>
            <a:pPr eaLnBrk="0" hangingPunct="0">
              <a:spcBef>
                <a:spcPct val="0"/>
              </a:spcBef>
              <a:buClrTx/>
              <a:buSzTx/>
              <a:buFontTx/>
              <a:buNone/>
            </a:pPr>
            <a:r>
              <a:rPr lang="en-US" b="1" dirty="0">
                <a:solidFill>
                  <a:schemeClr val="accent2">
                    <a:lumMod val="60000"/>
                    <a:lumOff val="40000"/>
                  </a:schemeClr>
                </a:solidFill>
                <a:latin typeface="Times New Roman" pitchFamily="18" charset="0"/>
              </a:rPr>
              <a:t>Which has the higher net margin?</a:t>
            </a:r>
          </a:p>
        </p:txBody>
      </p:sp>
      <p:sp>
        <p:nvSpPr>
          <p:cNvPr id="14344" name="Rectangle 8"/>
          <p:cNvSpPr>
            <a:spLocks noChangeArrowheads="1"/>
          </p:cNvSpPr>
          <p:nvPr/>
        </p:nvSpPr>
        <p:spPr bwMode="auto">
          <a:xfrm>
            <a:off x="1161143" y="1143000"/>
            <a:ext cx="6600976" cy="4725668"/>
          </a:xfrm>
          <a:prstGeom prst="rect">
            <a:avLst/>
          </a:prstGeom>
          <a:noFill/>
          <a:ln w="12700">
            <a:noFill/>
            <a:miter lim="800000"/>
            <a:headEnd/>
            <a:tailEnd/>
          </a:ln>
        </p:spPr>
        <p:txBody>
          <a:bodyPr lIns="85593" tIns="42045" rIns="85593" bIns="42045">
            <a:spAutoFit/>
          </a:bodyPr>
          <a:lstStyle/>
          <a:p>
            <a:pPr defTabSz="225242" eaLnBrk="0" hangingPunct="0">
              <a:lnSpc>
                <a:spcPct val="90000"/>
              </a:lnSpc>
              <a:spcBef>
                <a:spcPct val="50000"/>
              </a:spcBef>
            </a:pPr>
            <a:r>
              <a:rPr lang="en-US" b="1" dirty="0">
                <a:solidFill>
                  <a:schemeClr val="tx2"/>
                </a:solidFill>
                <a:latin typeface="Times New Roman" pitchFamily="18" charset="0"/>
              </a:rPr>
              <a:t>		</a:t>
            </a:r>
            <a:r>
              <a:rPr lang="en-US" b="1" dirty="0">
                <a:solidFill>
                  <a:schemeClr val="tx2"/>
                </a:solidFill>
                <a:latin typeface="Arial" pitchFamily="34" charset="0"/>
                <a:cs typeface="Arial" pitchFamily="34" charset="0"/>
              </a:rPr>
              <a:t>                         					  </a:t>
            </a:r>
            <a:r>
              <a:rPr lang="en-US" b="1" dirty="0" smtClean="0">
                <a:solidFill>
                  <a:schemeClr val="tx2"/>
                </a:solidFill>
                <a:latin typeface="Arial" pitchFamily="34" charset="0"/>
                <a:cs typeface="Arial" pitchFamily="34" charset="0"/>
              </a:rPr>
              <a:t>     </a:t>
            </a:r>
            <a:r>
              <a:rPr lang="en-US" sz="1900" b="1" dirty="0" smtClean="0">
                <a:solidFill>
                  <a:srgbClr val="990099"/>
                </a:solidFill>
                <a:latin typeface="Arial" pitchFamily="34" charset="0"/>
                <a:cs typeface="Arial" pitchFamily="34" charset="0"/>
              </a:rPr>
              <a:t>Wal</a:t>
            </a:r>
            <a:r>
              <a:rPr lang="en-US" sz="1900" b="1" dirty="0">
                <a:solidFill>
                  <a:srgbClr val="990099"/>
                </a:solidFill>
                <a:latin typeface="Arial" pitchFamily="34" charset="0"/>
                <a:cs typeface="Arial" pitchFamily="34" charset="0"/>
              </a:rPr>
              <a:t>-Mart   		  </a:t>
            </a:r>
            <a:r>
              <a:rPr lang="en-US" sz="1900" b="1" dirty="0" smtClean="0">
                <a:solidFill>
                  <a:srgbClr val="990099"/>
                </a:solidFill>
                <a:latin typeface="Arial" pitchFamily="34" charset="0"/>
                <a:cs typeface="Arial" pitchFamily="34" charset="0"/>
              </a:rPr>
              <a:t> Tiffany</a:t>
            </a:r>
            <a:endParaRPr lang="en-US" b="1" dirty="0">
              <a:solidFill>
                <a:srgbClr val="990099"/>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sales						 						$ </a:t>
            </a:r>
            <a:r>
              <a:rPr lang="en-US" sz="1700" b="1" dirty="0" smtClean="0">
                <a:solidFill>
                  <a:schemeClr val="tx2"/>
                </a:solidFill>
                <a:latin typeface="Arial" pitchFamily="34" charset="0"/>
                <a:cs typeface="Arial" pitchFamily="34" charset="0"/>
              </a:rPr>
              <a:t>469,162</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3,794  </a:t>
            </a:r>
            <a:r>
              <a:rPr lang="en-US" sz="1700" b="1" dirty="0">
                <a:solidFill>
                  <a:schemeClr val="tx2"/>
                </a:solidFill>
                <a:latin typeface="Arial" pitchFamily="34" charset="0"/>
                <a:cs typeface="Arial" pitchFamily="34" charset="0"/>
              </a:rPr>
              <a:t>	</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Cost of goods sold				$ </a:t>
            </a:r>
            <a:r>
              <a:rPr lang="en-US" sz="1700" b="1" dirty="0" smtClean="0">
                <a:solidFill>
                  <a:schemeClr val="tx2"/>
                </a:solidFill>
                <a:latin typeface="Arial" pitchFamily="34" charset="0"/>
                <a:cs typeface="Arial" pitchFamily="34" charset="0"/>
              </a:rPr>
              <a:t>352,488</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1,631</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Gross margin										$ </a:t>
            </a:r>
            <a:r>
              <a:rPr lang="en-US" sz="1700" b="1" dirty="0" smtClean="0">
                <a:solidFill>
                  <a:schemeClr val="tx2"/>
                </a:solidFill>
                <a:latin typeface="Arial" pitchFamily="34" charset="0"/>
                <a:cs typeface="Arial" pitchFamily="34" charset="0"/>
              </a:rPr>
              <a:t>116,674</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2,163</a:t>
            </a:r>
          </a:p>
          <a:p>
            <a:pPr defTabSz="225242" eaLnBrk="0" hangingPunct="0">
              <a:lnSpc>
                <a:spcPct val="90000"/>
              </a:lnSpc>
              <a:spcBef>
                <a:spcPct val="50000"/>
              </a:spcBef>
            </a:pPr>
            <a:r>
              <a:rPr lang="en-US" sz="1700" b="1" dirty="0" smtClean="0">
                <a:solidFill>
                  <a:schemeClr val="tx2"/>
                </a:solidFill>
                <a:latin typeface="Arial" pitchFamily="34" charset="0"/>
                <a:cs typeface="Arial" pitchFamily="34" charset="0"/>
              </a:rPr>
              <a:t>	Less: Operating expense				$   88,873		  		$ 1,466</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Interest expense					$      </a:t>
            </a:r>
            <a:r>
              <a:rPr lang="en-US" sz="1700" b="1" dirty="0" smtClean="0">
                <a:solidFill>
                  <a:schemeClr val="tx2"/>
                </a:solidFill>
                <a:latin typeface="Arial" pitchFamily="34" charset="0"/>
                <a:cs typeface="Arial" pitchFamily="34" charset="0"/>
              </a:rPr>
              <a:t>2064</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59</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Total expense										$   </a:t>
            </a:r>
            <a:r>
              <a:rPr lang="en-US" sz="1700" b="1" dirty="0" smtClean="0">
                <a:solidFill>
                  <a:schemeClr val="tx2"/>
                </a:solidFill>
                <a:latin typeface="Arial" pitchFamily="34" charset="0"/>
                <a:cs typeface="Arial" pitchFamily="34" charset="0"/>
              </a:rPr>
              <a:t>90,937</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1525</a:t>
            </a:r>
          </a:p>
          <a:p>
            <a:pPr defTabSz="225242" eaLnBrk="0" hangingPunct="0">
              <a:lnSpc>
                <a:spcPct val="90000"/>
              </a:lnSpc>
              <a:spcBef>
                <a:spcPct val="50000"/>
              </a:spcBef>
            </a:pPr>
            <a:r>
              <a:rPr lang="en-US" sz="1700" b="1" dirty="0" smtClean="0">
                <a:solidFill>
                  <a:schemeClr val="tx2"/>
                </a:solidFill>
                <a:latin typeface="Arial" pitchFamily="34" charset="0"/>
                <a:cs typeface="Arial" pitchFamily="34" charset="0"/>
              </a:rPr>
              <a:t>Other Income, Net                                     -                     $        5</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profit, pretax									$   </a:t>
            </a:r>
            <a:r>
              <a:rPr lang="en-US" sz="1700" b="1" dirty="0" smtClean="0">
                <a:solidFill>
                  <a:schemeClr val="tx2"/>
                </a:solidFill>
                <a:latin typeface="Arial" pitchFamily="34" charset="0"/>
                <a:cs typeface="Arial" pitchFamily="34" charset="0"/>
              </a:rPr>
              <a:t>25,737</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644</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Taxes*										$     </a:t>
            </a:r>
            <a:r>
              <a:rPr lang="en-US" sz="1700" b="1" dirty="0" smtClean="0">
                <a:solidFill>
                  <a:schemeClr val="tx2"/>
                </a:solidFill>
                <a:latin typeface="Arial" pitchFamily="34" charset="0"/>
                <a:cs typeface="Arial" pitchFamily="34" charset="0"/>
              </a:rPr>
              <a:t>7,981     </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227</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Tax rate														</a:t>
            </a:r>
            <a:r>
              <a:rPr lang="en-US" sz="1700" b="1" dirty="0" smtClean="0">
                <a:solidFill>
                  <a:schemeClr val="tx2"/>
                </a:solidFill>
                <a:latin typeface="Arial" pitchFamily="34" charset="0"/>
                <a:cs typeface="Arial" pitchFamily="34" charset="0"/>
              </a:rPr>
              <a:t>31.01%</a:t>
            </a:r>
            <a:r>
              <a:rPr lang="en-US" sz="1700" b="1" dirty="0">
                <a:solidFill>
                  <a:schemeClr val="tx2"/>
                </a:solidFill>
                <a:latin typeface="Arial" pitchFamily="34" charset="0"/>
                <a:cs typeface="Arial" pitchFamily="34" charset="0"/>
              </a:rPr>
              <a:t>		        </a:t>
            </a:r>
            <a:r>
              <a:rPr lang="en-US" sz="1700" b="1" dirty="0" smtClean="0">
                <a:solidFill>
                  <a:schemeClr val="tx2"/>
                </a:solidFill>
                <a:latin typeface="Arial" pitchFamily="34" charset="0"/>
                <a:cs typeface="Arial" pitchFamily="34" charset="0"/>
              </a:rPr>
              <a:t>35.34%</a:t>
            </a:r>
            <a:endParaRPr lang="en-US" sz="1700" b="1" dirty="0">
              <a:solidFill>
                <a:schemeClr val="tx2"/>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profit after tax								$   </a:t>
            </a:r>
            <a:r>
              <a:rPr lang="en-US" sz="1700" b="1" dirty="0" smtClean="0">
                <a:solidFill>
                  <a:schemeClr val="tx2"/>
                </a:solidFill>
                <a:latin typeface="Arial" pitchFamily="34" charset="0"/>
                <a:cs typeface="Arial" pitchFamily="34" charset="0"/>
              </a:rPr>
              <a:t>17,756</a:t>
            </a:r>
            <a:r>
              <a:rPr lang="en-US" sz="1700" b="1" dirty="0">
                <a:solidFill>
                  <a:schemeClr val="tx2"/>
                </a:solidFill>
                <a:latin typeface="Arial" pitchFamily="34" charset="0"/>
                <a:cs typeface="Arial" pitchFamily="34" charset="0"/>
              </a:rPr>
              <a:t>				$   </a:t>
            </a:r>
            <a:r>
              <a:rPr lang="en-US" sz="1700" b="1" dirty="0" smtClean="0">
                <a:solidFill>
                  <a:schemeClr val="tx2"/>
                </a:solidFill>
                <a:latin typeface="Arial" pitchFamily="34" charset="0"/>
                <a:cs typeface="Arial" pitchFamily="34" charset="0"/>
              </a:rPr>
              <a:t> 416</a:t>
            </a:r>
            <a:endParaRPr lang="en-US" sz="1700" b="1" dirty="0">
              <a:solidFill>
                <a:schemeClr val="tx2"/>
              </a:solidFill>
              <a:latin typeface="Arial" pitchFamily="34" charset="0"/>
              <a:cs typeface="Arial" pitchFamily="34" charset="0"/>
            </a:endParaRPr>
          </a:p>
          <a:p>
            <a:pPr defTabSz="225242">
              <a:lnSpc>
                <a:spcPct val="90000"/>
              </a:lnSpc>
              <a:spcBef>
                <a:spcPct val="50000"/>
              </a:spcBef>
            </a:pPr>
            <a:endParaRPr lang="en-US" sz="1600" b="1" dirty="0">
              <a:solidFill>
                <a:schemeClr val="tx2"/>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1143000" y="1448099"/>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15000"/>
              </a:spcBef>
              <a:defRPr/>
            </a:pPr>
            <a:r>
              <a:rPr lang="en-US" sz="1400" dirty="0"/>
              <a:t>Net Sales</a:t>
            </a:r>
          </a:p>
          <a:p>
            <a:pPr defTabSz="914485" eaLnBrk="0" hangingPunct="0">
              <a:spcBef>
                <a:spcPct val="15000"/>
              </a:spcBef>
              <a:defRPr/>
            </a:pPr>
            <a:r>
              <a:rPr lang="en-US" sz="1400" dirty="0" smtClean="0">
                <a:solidFill>
                  <a:srgbClr val="990099"/>
                </a:solidFill>
              </a:rPr>
              <a:t>$469,162</a:t>
            </a:r>
            <a:endParaRPr lang="en-US" sz="1400" dirty="0">
              <a:solidFill>
                <a:srgbClr val="990099"/>
              </a:solidFill>
            </a:endParaRPr>
          </a:p>
          <a:p>
            <a:pPr defTabSz="914485" eaLnBrk="0" hangingPunct="0">
              <a:spcBef>
                <a:spcPct val="15000"/>
              </a:spcBef>
              <a:defRPr/>
            </a:pPr>
            <a:r>
              <a:rPr lang="en-US" sz="1400" dirty="0" smtClean="0">
                <a:solidFill>
                  <a:schemeClr val="tx2"/>
                </a:solidFill>
              </a:rPr>
              <a:t>$3,794</a:t>
            </a:r>
            <a:endParaRPr lang="en-US" sz="1600" dirty="0"/>
          </a:p>
        </p:txBody>
      </p:sp>
      <p:sp>
        <p:nvSpPr>
          <p:cNvPr id="146435" name="Rectangle 3"/>
          <p:cNvSpPr>
            <a:spLocks noChangeArrowheads="1"/>
          </p:cNvSpPr>
          <p:nvPr/>
        </p:nvSpPr>
        <p:spPr bwMode="auto">
          <a:xfrm>
            <a:off x="1143000" y="257175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Cost of</a:t>
            </a:r>
            <a:br>
              <a:rPr lang="en-US" sz="1400" dirty="0"/>
            </a:br>
            <a:r>
              <a:rPr lang="en-US" sz="1400" dirty="0"/>
              <a:t>goods sold</a:t>
            </a:r>
          </a:p>
          <a:p>
            <a:pPr defTabSz="914485" eaLnBrk="0" hangingPunct="0">
              <a:spcBef>
                <a:spcPct val="5000"/>
              </a:spcBef>
              <a:defRPr/>
            </a:pPr>
            <a:r>
              <a:rPr lang="en-US" sz="1400" dirty="0" smtClean="0">
                <a:solidFill>
                  <a:srgbClr val="990099"/>
                </a:solidFill>
              </a:rPr>
              <a:t>$352,488</a:t>
            </a:r>
            <a:endParaRPr lang="en-US" sz="1400" dirty="0">
              <a:solidFill>
                <a:srgbClr val="990099"/>
              </a:solidFill>
            </a:endParaRPr>
          </a:p>
          <a:p>
            <a:pPr defTabSz="914485" eaLnBrk="0" hangingPunct="0">
              <a:spcBef>
                <a:spcPct val="5000"/>
              </a:spcBef>
              <a:defRPr/>
            </a:pPr>
            <a:r>
              <a:rPr lang="en-US" sz="1400" dirty="0" smtClean="0">
                <a:solidFill>
                  <a:schemeClr val="tx2"/>
                </a:solidFill>
              </a:rPr>
              <a:t>$1,631</a:t>
            </a:r>
            <a:endParaRPr lang="en-US" sz="1600" dirty="0"/>
          </a:p>
        </p:txBody>
      </p:sp>
      <p:sp>
        <p:nvSpPr>
          <p:cNvPr id="146436" name="Rectangle 4"/>
          <p:cNvSpPr>
            <a:spLocks noChangeArrowheads="1"/>
          </p:cNvSpPr>
          <p:nvPr/>
        </p:nvSpPr>
        <p:spPr bwMode="auto">
          <a:xfrm>
            <a:off x="1143000" y="366266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Operating</a:t>
            </a:r>
          </a:p>
          <a:p>
            <a:pPr defTabSz="914485" eaLnBrk="0" hangingPunct="0">
              <a:spcBef>
                <a:spcPct val="5000"/>
              </a:spcBef>
              <a:defRPr/>
            </a:pPr>
            <a:r>
              <a:rPr lang="en-US" sz="1400" dirty="0"/>
              <a:t>expenses</a:t>
            </a:r>
          </a:p>
          <a:p>
            <a:pPr defTabSz="914485" eaLnBrk="0" hangingPunct="0">
              <a:spcBef>
                <a:spcPct val="5000"/>
              </a:spcBef>
              <a:defRPr/>
            </a:pPr>
            <a:r>
              <a:rPr lang="en-US" sz="1400" dirty="0" smtClean="0">
                <a:solidFill>
                  <a:srgbClr val="990099"/>
                </a:solidFill>
              </a:rPr>
              <a:t>$88,873</a:t>
            </a:r>
            <a:endParaRPr lang="en-US" sz="1400" dirty="0">
              <a:solidFill>
                <a:srgbClr val="990099"/>
              </a:solidFill>
            </a:endParaRPr>
          </a:p>
          <a:p>
            <a:pPr defTabSz="914485" eaLnBrk="0" hangingPunct="0">
              <a:spcBef>
                <a:spcPct val="5000"/>
              </a:spcBef>
              <a:defRPr/>
            </a:pPr>
            <a:r>
              <a:rPr lang="en-US" sz="1400" dirty="0" smtClean="0">
                <a:solidFill>
                  <a:schemeClr val="tx2"/>
                </a:solidFill>
              </a:rPr>
              <a:t>$1,466</a:t>
            </a:r>
            <a:endParaRPr lang="en-US" sz="1600" dirty="0"/>
          </a:p>
        </p:txBody>
      </p:sp>
      <p:sp>
        <p:nvSpPr>
          <p:cNvPr id="146437" name="Rectangle 5"/>
          <p:cNvSpPr>
            <a:spLocks noChangeArrowheads="1"/>
          </p:cNvSpPr>
          <p:nvPr/>
        </p:nvSpPr>
        <p:spPr bwMode="auto">
          <a:xfrm>
            <a:off x="1143000" y="482798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Interest</a:t>
            </a:r>
            <a:br>
              <a:rPr lang="en-US" sz="1400" dirty="0"/>
            </a:br>
            <a:r>
              <a:rPr lang="en-US" sz="1400" dirty="0"/>
              <a:t>expenses</a:t>
            </a:r>
          </a:p>
          <a:p>
            <a:pPr defTabSz="914485" eaLnBrk="0" hangingPunct="0">
              <a:spcBef>
                <a:spcPct val="5000"/>
              </a:spcBef>
              <a:defRPr/>
            </a:pPr>
            <a:r>
              <a:rPr lang="en-US" sz="1400" dirty="0" smtClean="0">
                <a:solidFill>
                  <a:srgbClr val="990099"/>
                </a:solidFill>
              </a:rPr>
              <a:t>$2,064</a:t>
            </a:r>
            <a:endParaRPr lang="en-US" sz="1400" dirty="0">
              <a:solidFill>
                <a:srgbClr val="990099"/>
              </a:solidFill>
            </a:endParaRPr>
          </a:p>
          <a:p>
            <a:pPr defTabSz="914485" eaLnBrk="0" hangingPunct="0">
              <a:spcBef>
                <a:spcPct val="5000"/>
              </a:spcBef>
              <a:defRPr/>
            </a:pPr>
            <a:r>
              <a:rPr lang="en-US" sz="1400" dirty="0" smtClean="0">
                <a:solidFill>
                  <a:schemeClr val="tx2"/>
                </a:solidFill>
              </a:rPr>
              <a:t>$59</a:t>
            </a:r>
            <a:endParaRPr lang="en-US" sz="1400" dirty="0"/>
          </a:p>
        </p:txBody>
      </p:sp>
      <p:sp>
        <p:nvSpPr>
          <p:cNvPr id="146438" name="Rectangle 6"/>
          <p:cNvSpPr>
            <a:spLocks noChangeArrowheads="1"/>
          </p:cNvSpPr>
          <p:nvPr/>
        </p:nvSpPr>
        <p:spPr bwMode="auto">
          <a:xfrm>
            <a:off x="2667000" y="1980904"/>
            <a:ext cx="1218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Gross</a:t>
            </a:r>
          </a:p>
          <a:p>
            <a:pPr defTabSz="914485" eaLnBrk="0" hangingPunct="0">
              <a:spcBef>
                <a:spcPct val="5000"/>
              </a:spcBef>
              <a:defRPr/>
            </a:pPr>
            <a:r>
              <a:rPr lang="en-US" sz="1400" dirty="0"/>
              <a:t>margin</a:t>
            </a:r>
          </a:p>
          <a:p>
            <a:pPr defTabSz="914485" eaLnBrk="0" hangingPunct="0">
              <a:spcBef>
                <a:spcPct val="5000"/>
              </a:spcBef>
              <a:defRPr/>
            </a:pPr>
            <a:r>
              <a:rPr lang="en-US" sz="1400" dirty="0" smtClean="0">
                <a:solidFill>
                  <a:srgbClr val="990099"/>
                </a:solidFill>
              </a:rPr>
              <a:t>$116,674 </a:t>
            </a:r>
            <a:r>
              <a:rPr lang="en-US" sz="1000" dirty="0" smtClean="0">
                <a:solidFill>
                  <a:srgbClr val="990099"/>
                </a:solidFill>
              </a:rPr>
              <a:t>(24.9%)</a:t>
            </a:r>
            <a:endParaRPr lang="en-US" sz="1000" dirty="0">
              <a:solidFill>
                <a:srgbClr val="990099"/>
              </a:solidFill>
            </a:endParaRPr>
          </a:p>
          <a:p>
            <a:pPr defTabSz="914485" eaLnBrk="0" hangingPunct="0">
              <a:spcBef>
                <a:spcPct val="5000"/>
              </a:spcBef>
              <a:defRPr/>
            </a:pPr>
            <a:r>
              <a:rPr lang="en-US" sz="1400" dirty="0" smtClean="0">
                <a:solidFill>
                  <a:schemeClr val="tx2"/>
                </a:solidFill>
              </a:rPr>
              <a:t>$2,163 </a:t>
            </a:r>
            <a:r>
              <a:rPr lang="en-US" sz="1000" dirty="0" smtClean="0">
                <a:solidFill>
                  <a:schemeClr val="tx2"/>
                </a:solidFill>
              </a:rPr>
              <a:t>(57%)</a:t>
            </a:r>
            <a:endParaRPr lang="en-US" sz="1000" dirty="0"/>
          </a:p>
        </p:txBody>
      </p:sp>
      <p:sp>
        <p:nvSpPr>
          <p:cNvPr id="146439" name="Rectangle 7"/>
          <p:cNvSpPr>
            <a:spLocks noChangeArrowheads="1"/>
          </p:cNvSpPr>
          <p:nvPr/>
        </p:nvSpPr>
        <p:spPr bwMode="auto">
          <a:xfrm>
            <a:off x="2667000" y="4191001"/>
            <a:ext cx="1218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Total</a:t>
            </a:r>
            <a:br>
              <a:rPr lang="en-US" sz="1400" dirty="0"/>
            </a:br>
            <a:r>
              <a:rPr lang="en-US" sz="1400" dirty="0"/>
              <a:t>expenses</a:t>
            </a:r>
          </a:p>
          <a:p>
            <a:pPr defTabSz="914485" eaLnBrk="0" hangingPunct="0">
              <a:spcBef>
                <a:spcPct val="5000"/>
              </a:spcBef>
              <a:defRPr/>
            </a:pPr>
            <a:r>
              <a:rPr lang="en-US" sz="1400" dirty="0" smtClean="0">
                <a:solidFill>
                  <a:srgbClr val="990099"/>
                </a:solidFill>
              </a:rPr>
              <a:t>$90,937</a:t>
            </a:r>
            <a:endParaRPr lang="en-US" sz="1400" dirty="0">
              <a:solidFill>
                <a:srgbClr val="990099"/>
              </a:solidFill>
            </a:endParaRPr>
          </a:p>
          <a:p>
            <a:pPr defTabSz="914485" eaLnBrk="0" hangingPunct="0">
              <a:spcBef>
                <a:spcPct val="5000"/>
              </a:spcBef>
              <a:defRPr/>
            </a:pPr>
            <a:r>
              <a:rPr lang="en-US" sz="1400" dirty="0" smtClean="0">
                <a:solidFill>
                  <a:schemeClr val="tx2"/>
                </a:solidFill>
              </a:rPr>
              <a:t>$1,525</a:t>
            </a:r>
            <a:endParaRPr lang="en-US" sz="1400" dirty="0"/>
          </a:p>
        </p:txBody>
      </p:sp>
      <p:sp>
        <p:nvSpPr>
          <p:cNvPr id="146440" name="Rectangle 8"/>
          <p:cNvSpPr>
            <a:spLocks noChangeArrowheads="1"/>
          </p:cNvSpPr>
          <p:nvPr/>
        </p:nvSpPr>
        <p:spPr bwMode="auto">
          <a:xfrm>
            <a:off x="4191000" y="304800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before tax</a:t>
            </a:r>
          </a:p>
          <a:p>
            <a:pPr defTabSz="914485" eaLnBrk="0" hangingPunct="0">
              <a:spcBef>
                <a:spcPct val="5000"/>
              </a:spcBef>
              <a:defRPr/>
            </a:pPr>
            <a:r>
              <a:rPr lang="en-US" sz="1400" dirty="0" smtClean="0">
                <a:solidFill>
                  <a:srgbClr val="990099"/>
                </a:solidFill>
              </a:rPr>
              <a:t>$25,737</a:t>
            </a:r>
            <a:endParaRPr lang="en-US" sz="1400" dirty="0">
              <a:solidFill>
                <a:srgbClr val="990099"/>
              </a:solidFill>
            </a:endParaRPr>
          </a:p>
          <a:p>
            <a:pPr defTabSz="914485" eaLnBrk="0" hangingPunct="0">
              <a:spcBef>
                <a:spcPct val="5000"/>
              </a:spcBef>
              <a:defRPr/>
            </a:pPr>
            <a:r>
              <a:rPr lang="en-US" sz="1400" dirty="0" smtClean="0">
                <a:solidFill>
                  <a:schemeClr val="tx2"/>
                </a:solidFill>
              </a:rPr>
              <a:t>$638</a:t>
            </a:r>
            <a:r>
              <a:rPr lang="en-US" sz="1400" dirty="0" smtClean="0"/>
              <a:t>+</a:t>
            </a:r>
            <a:r>
              <a:rPr lang="en-US" sz="1400" dirty="0" smtClean="0">
                <a:solidFill>
                  <a:srgbClr val="FF0000"/>
                </a:solidFill>
              </a:rPr>
              <a:t>5 </a:t>
            </a:r>
            <a:endParaRPr lang="en-US" sz="1600" dirty="0"/>
          </a:p>
        </p:txBody>
      </p:sp>
      <p:sp>
        <p:nvSpPr>
          <p:cNvPr id="146441" name="Rectangle 9"/>
          <p:cNvSpPr>
            <a:spLocks noChangeArrowheads="1"/>
          </p:cNvSpPr>
          <p:nvPr/>
        </p:nvSpPr>
        <p:spPr bwMode="auto">
          <a:xfrm>
            <a:off x="4191000" y="419100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Taxes</a:t>
            </a:r>
          </a:p>
          <a:p>
            <a:pPr defTabSz="914485" eaLnBrk="0" hangingPunct="0">
              <a:spcBef>
                <a:spcPct val="5000"/>
              </a:spcBef>
              <a:defRPr/>
            </a:pPr>
            <a:r>
              <a:rPr lang="en-US" sz="1400" dirty="0" smtClean="0">
                <a:solidFill>
                  <a:srgbClr val="990099"/>
                </a:solidFill>
              </a:rPr>
              <a:t>$7,981</a:t>
            </a:r>
            <a:endParaRPr lang="en-US" sz="1400" dirty="0">
              <a:solidFill>
                <a:srgbClr val="990099"/>
              </a:solidFill>
            </a:endParaRPr>
          </a:p>
          <a:p>
            <a:pPr defTabSz="914485" eaLnBrk="0" hangingPunct="0">
              <a:spcBef>
                <a:spcPct val="5000"/>
              </a:spcBef>
              <a:defRPr/>
            </a:pPr>
            <a:r>
              <a:rPr lang="en-US" sz="1400" dirty="0" smtClean="0">
                <a:solidFill>
                  <a:schemeClr val="tx2"/>
                </a:solidFill>
              </a:rPr>
              <a:t>$227</a:t>
            </a:r>
            <a:endParaRPr lang="en-US" sz="1600" dirty="0"/>
          </a:p>
        </p:txBody>
      </p:sp>
      <p:sp>
        <p:nvSpPr>
          <p:cNvPr id="146442" name="Rectangle 10"/>
          <p:cNvSpPr>
            <a:spLocks noChangeArrowheads="1"/>
          </p:cNvSpPr>
          <p:nvPr/>
        </p:nvSpPr>
        <p:spPr bwMode="auto">
          <a:xfrm>
            <a:off x="5715000" y="355550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after taxes</a:t>
            </a:r>
          </a:p>
          <a:p>
            <a:pPr defTabSz="914485" eaLnBrk="0" hangingPunct="0">
              <a:spcBef>
                <a:spcPct val="5000"/>
              </a:spcBef>
              <a:defRPr/>
            </a:pPr>
            <a:r>
              <a:rPr lang="en-US" sz="1400" dirty="0" smtClean="0">
                <a:solidFill>
                  <a:srgbClr val="990099"/>
                </a:solidFill>
              </a:rPr>
              <a:t>$17,756</a:t>
            </a:r>
            <a:endParaRPr lang="en-US" sz="1400" dirty="0">
              <a:solidFill>
                <a:srgbClr val="990099"/>
              </a:solidFill>
            </a:endParaRPr>
          </a:p>
          <a:p>
            <a:pPr defTabSz="914485" eaLnBrk="0" hangingPunct="0">
              <a:spcBef>
                <a:spcPct val="5000"/>
              </a:spcBef>
              <a:defRPr/>
            </a:pPr>
            <a:r>
              <a:rPr lang="en-US" sz="1400" dirty="0" smtClean="0">
                <a:solidFill>
                  <a:schemeClr val="tx2"/>
                </a:solidFill>
              </a:rPr>
              <a:t>$417</a:t>
            </a:r>
            <a:endParaRPr lang="en-US" sz="1600" dirty="0"/>
          </a:p>
        </p:txBody>
      </p:sp>
      <p:sp>
        <p:nvSpPr>
          <p:cNvPr id="146443" name="Rectangle 11"/>
          <p:cNvSpPr>
            <a:spLocks noChangeArrowheads="1"/>
          </p:cNvSpPr>
          <p:nvPr/>
        </p:nvSpPr>
        <p:spPr bwMode="auto">
          <a:xfrm>
            <a:off x="5715000" y="4752083"/>
            <a:ext cx="113090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sales</a:t>
            </a:r>
          </a:p>
          <a:p>
            <a:pPr defTabSz="914485" eaLnBrk="0" hangingPunct="0">
              <a:spcBef>
                <a:spcPct val="5000"/>
              </a:spcBef>
              <a:defRPr/>
            </a:pPr>
            <a:r>
              <a:rPr lang="en-US" sz="1400" dirty="0" smtClean="0">
                <a:solidFill>
                  <a:srgbClr val="990099"/>
                </a:solidFill>
              </a:rPr>
              <a:t>$469,162</a:t>
            </a:r>
            <a:endParaRPr lang="en-US" sz="1400" dirty="0">
              <a:solidFill>
                <a:srgbClr val="990099"/>
              </a:solidFill>
            </a:endParaRPr>
          </a:p>
          <a:p>
            <a:pPr defTabSz="914485" eaLnBrk="0" hangingPunct="0">
              <a:spcBef>
                <a:spcPct val="5000"/>
              </a:spcBef>
              <a:defRPr/>
            </a:pPr>
            <a:r>
              <a:rPr lang="en-US" sz="1400" dirty="0" smtClean="0">
                <a:solidFill>
                  <a:schemeClr val="tx2"/>
                </a:solidFill>
              </a:rPr>
              <a:t>$3,794</a:t>
            </a:r>
            <a:endParaRPr lang="en-US" sz="1600" dirty="0"/>
          </a:p>
        </p:txBody>
      </p:sp>
      <p:sp>
        <p:nvSpPr>
          <p:cNvPr id="146444" name="Rectangle 12"/>
          <p:cNvSpPr>
            <a:spLocks noChangeArrowheads="1"/>
          </p:cNvSpPr>
          <p:nvPr/>
        </p:nvSpPr>
        <p:spPr bwMode="auto">
          <a:xfrm>
            <a:off x="7239000" y="4115099"/>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br>
              <a:rPr lang="en-US" sz="1400" dirty="0"/>
            </a:br>
            <a:r>
              <a:rPr lang="en-US" sz="1400" dirty="0"/>
              <a:t>margin</a:t>
            </a:r>
          </a:p>
          <a:p>
            <a:pPr defTabSz="914485" eaLnBrk="0" hangingPunct="0">
              <a:spcBef>
                <a:spcPct val="5000"/>
              </a:spcBef>
              <a:defRPr/>
            </a:pPr>
            <a:r>
              <a:rPr lang="en-US" sz="1400" dirty="0"/>
              <a:t>   </a:t>
            </a:r>
            <a:r>
              <a:rPr lang="en-US" sz="1400" dirty="0" smtClean="0">
                <a:solidFill>
                  <a:srgbClr val="990099"/>
                </a:solidFill>
              </a:rPr>
              <a:t>3.78%</a:t>
            </a:r>
            <a:endParaRPr lang="en-US" sz="1400" dirty="0">
              <a:solidFill>
                <a:srgbClr val="990099"/>
              </a:solidFill>
            </a:endParaRPr>
          </a:p>
          <a:p>
            <a:pPr defTabSz="914485" eaLnBrk="0" hangingPunct="0">
              <a:spcBef>
                <a:spcPct val="5000"/>
              </a:spcBef>
              <a:defRPr/>
            </a:pPr>
            <a:r>
              <a:rPr lang="en-US" sz="1400" dirty="0">
                <a:solidFill>
                  <a:schemeClr val="tx2"/>
                </a:solidFill>
              </a:rPr>
              <a:t>   </a:t>
            </a:r>
            <a:r>
              <a:rPr lang="en-US" sz="1400" dirty="0" smtClean="0">
                <a:solidFill>
                  <a:schemeClr val="tx2"/>
                </a:solidFill>
              </a:rPr>
              <a:t>10.96%</a:t>
            </a:r>
            <a:endParaRPr lang="en-US" sz="1600" dirty="0"/>
          </a:p>
        </p:txBody>
      </p:sp>
      <p:sp>
        <p:nvSpPr>
          <p:cNvPr id="15373" name="Freeform 13"/>
          <p:cNvSpPr>
            <a:spLocks/>
          </p:cNvSpPr>
          <p:nvPr/>
        </p:nvSpPr>
        <p:spPr bwMode="auto">
          <a:xfrm>
            <a:off x="2279953" y="1899047"/>
            <a:ext cx="154214" cy="1068586"/>
          </a:xfrm>
          <a:custGeom>
            <a:avLst/>
            <a:gdLst>
              <a:gd name="T0" fmla="*/ 0 w 97"/>
              <a:gd name="T1" fmla="*/ 0 h 673"/>
              <a:gd name="T2" fmla="*/ 96 w 97"/>
              <a:gd name="T3" fmla="*/ 0 h 673"/>
              <a:gd name="T4" fmla="*/ 96 w 97"/>
              <a:gd name="T5" fmla="*/ 672 h 673"/>
              <a:gd name="T6" fmla="*/ 0 w 97"/>
              <a:gd name="T7" fmla="*/ 672 h 673"/>
              <a:gd name="T8" fmla="*/ 0 60000 65536"/>
              <a:gd name="T9" fmla="*/ 0 60000 65536"/>
              <a:gd name="T10" fmla="*/ 0 60000 65536"/>
              <a:gd name="T11" fmla="*/ 0 60000 65536"/>
              <a:gd name="T12" fmla="*/ 0 w 97"/>
              <a:gd name="T13" fmla="*/ 0 h 673"/>
              <a:gd name="T14" fmla="*/ 97 w 97"/>
              <a:gd name="T15" fmla="*/ 673 h 673"/>
            </a:gdLst>
            <a:ahLst/>
            <a:cxnLst>
              <a:cxn ang="T8">
                <a:pos x="T0" y="T1"/>
              </a:cxn>
              <a:cxn ang="T9">
                <a:pos x="T2" y="T3"/>
              </a:cxn>
              <a:cxn ang="T10">
                <a:pos x="T4" y="T5"/>
              </a:cxn>
              <a:cxn ang="T11">
                <a:pos x="T6" y="T7"/>
              </a:cxn>
            </a:cxnLst>
            <a:rect l="T12" t="T13" r="T14" b="T15"/>
            <a:pathLst>
              <a:path w="97" h="673">
                <a:moveTo>
                  <a:pt x="0" y="0"/>
                </a:moveTo>
                <a:lnTo>
                  <a:pt x="96" y="0"/>
                </a:lnTo>
                <a:lnTo>
                  <a:pt x="96" y="672"/>
                </a:lnTo>
                <a:lnTo>
                  <a:pt x="0" y="6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4" name="Freeform 14"/>
          <p:cNvSpPr>
            <a:spLocks/>
          </p:cNvSpPr>
          <p:nvPr/>
        </p:nvSpPr>
        <p:spPr bwMode="auto">
          <a:xfrm>
            <a:off x="2279953" y="4185047"/>
            <a:ext cx="154214" cy="1068586"/>
          </a:xfrm>
          <a:custGeom>
            <a:avLst/>
            <a:gdLst>
              <a:gd name="T0" fmla="*/ 0 w 97"/>
              <a:gd name="T1" fmla="*/ 0 h 673"/>
              <a:gd name="T2" fmla="*/ 96 w 97"/>
              <a:gd name="T3" fmla="*/ 0 h 673"/>
              <a:gd name="T4" fmla="*/ 96 w 97"/>
              <a:gd name="T5" fmla="*/ 672 h 673"/>
              <a:gd name="T6" fmla="*/ 0 w 97"/>
              <a:gd name="T7" fmla="*/ 672 h 673"/>
              <a:gd name="T8" fmla="*/ 0 60000 65536"/>
              <a:gd name="T9" fmla="*/ 0 60000 65536"/>
              <a:gd name="T10" fmla="*/ 0 60000 65536"/>
              <a:gd name="T11" fmla="*/ 0 60000 65536"/>
              <a:gd name="T12" fmla="*/ 0 w 97"/>
              <a:gd name="T13" fmla="*/ 0 h 673"/>
              <a:gd name="T14" fmla="*/ 97 w 97"/>
              <a:gd name="T15" fmla="*/ 673 h 673"/>
            </a:gdLst>
            <a:ahLst/>
            <a:cxnLst>
              <a:cxn ang="T8">
                <a:pos x="T0" y="T1"/>
              </a:cxn>
              <a:cxn ang="T9">
                <a:pos x="T2" y="T3"/>
              </a:cxn>
              <a:cxn ang="T10">
                <a:pos x="T4" y="T5"/>
              </a:cxn>
              <a:cxn ang="T11">
                <a:pos x="T6" y="T7"/>
              </a:cxn>
            </a:cxnLst>
            <a:rect l="T12" t="T13" r="T14" b="T15"/>
            <a:pathLst>
              <a:path w="97" h="673">
                <a:moveTo>
                  <a:pt x="0" y="0"/>
                </a:moveTo>
                <a:lnTo>
                  <a:pt x="96" y="0"/>
                </a:lnTo>
                <a:lnTo>
                  <a:pt x="96" y="672"/>
                </a:lnTo>
                <a:lnTo>
                  <a:pt x="0" y="6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5" name="Freeform 15"/>
          <p:cNvSpPr>
            <a:spLocks/>
          </p:cNvSpPr>
          <p:nvPr/>
        </p:nvSpPr>
        <p:spPr bwMode="auto">
          <a:xfrm>
            <a:off x="5327953" y="3498950"/>
            <a:ext cx="154214" cy="1144488"/>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6" name="Freeform 16"/>
          <p:cNvSpPr>
            <a:spLocks/>
          </p:cNvSpPr>
          <p:nvPr/>
        </p:nvSpPr>
        <p:spPr bwMode="auto">
          <a:xfrm>
            <a:off x="6851953" y="4031755"/>
            <a:ext cx="154214" cy="1144488"/>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7" name="Line 17"/>
          <p:cNvSpPr>
            <a:spLocks noChangeShapeType="1"/>
          </p:cNvSpPr>
          <p:nvPr/>
        </p:nvSpPr>
        <p:spPr bwMode="auto">
          <a:xfrm>
            <a:off x="2438703" y="2431852"/>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78" name="Line 18"/>
          <p:cNvSpPr>
            <a:spLocks noChangeShapeType="1"/>
          </p:cNvSpPr>
          <p:nvPr/>
        </p:nvSpPr>
        <p:spPr bwMode="auto">
          <a:xfrm>
            <a:off x="2438703" y="4717852"/>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79" name="Freeform 19"/>
          <p:cNvSpPr>
            <a:spLocks/>
          </p:cNvSpPr>
          <p:nvPr/>
        </p:nvSpPr>
        <p:spPr bwMode="auto">
          <a:xfrm>
            <a:off x="3885595" y="2431851"/>
            <a:ext cx="169334" cy="2287489"/>
          </a:xfrm>
          <a:custGeom>
            <a:avLst/>
            <a:gdLst>
              <a:gd name="T0" fmla="*/ 0 w 97"/>
              <a:gd name="T1" fmla="*/ 0 h 1441"/>
              <a:gd name="T2" fmla="*/ 96 w 97"/>
              <a:gd name="T3" fmla="*/ 0 h 1441"/>
              <a:gd name="T4" fmla="*/ 96 w 97"/>
              <a:gd name="T5" fmla="*/ 1440 h 1441"/>
              <a:gd name="T6" fmla="*/ 0 w 97"/>
              <a:gd name="T7" fmla="*/ 1440 h 1441"/>
              <a:gd name="T8" fmla="*/ 0 60000 65536"/>
              <a:gd name="T9" fmla="*/ 0 60000 65536"/>
              <a:gd name="T10" fmla="*/ 0 60000 65536"/>
              <a:gd name="T11" fmla="*/ 0 60000 65536"/>
              <a:gd name="T12" fmla="*/ 0 w 97"/>
              <a:gd name="T13" fmla="*/ 0 h 1441"/>
              <a:gd name="T14" fmla="*/ 97 w 97"/>
              <a:gd name="T15" fmla="*/ 1441 h 1441"/>
            </a:gdLst>
            <a:ahLst/>
            <a:cxnLst>
              <a:cxn ang="T8">
                <a:pos x="T0" y="T1"/>
              </a:cxn>
              <a:cxn ang="T9">
                <a:pos x="T2" y="T3"/>
              </a:cxn>
              <a:cxn ang="T10">
                <a:pos x="T4" y="T5"/>
              </a:cxn>
              <a:cxn ang="T11">
                <a:pos x="T6" y="T7"/>
              </a:cxn>
            </a:cxnLst>
            <a:rect l="T12" t="T13" r="T14" b="T15"/>
            <a:pathLst>
              <a:path w="97" h="1441">
                <a:moveTo>
                  <a:pt x="0" y="0"/>
                </a:moveTo>
                <a:lnTo>
                  <a:pt x="96" y="0"/>
                </a:lnTo>
                <a:lnTo>
                  <a:pt x="96" y="1440"/>
                </a:lnTo>
                <a:lnTo>
                  <a:pt x="0" y="144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80" name="Line 20"/>
          <p:cNvSpPr>
            <a:spLocks noChangeShapeType="1"/>
          </p:cNvSpPr>
          <p:nvPr/>
        </p:nvSpPr>
        <p:spPr bwMode="auto">
          <a:xfrm>
            <a:off x="4054929" y="3498950"/>
            <a:ext cx="123976"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1" name="Line 21"/>
          <p:cNvSpPr>
            <a:spLocks noChangeShapeType="1"/>
          </p:cNvSpPr>
          <p:nvPr/>
        </p:nvSpPr>
        <p:spPr bwMode="auto">
          <a:xfrm>
            <a:off x="5486703" y="4057055"/>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2" name="Line 22"/>
          <p:cNvSpPr>
            <a:spLocks noChangeShapeType="1"/>
          </p:cNvSpPr>
          <p:nvPr/>
        </p:nvSpPr>
        <p:spPr bwMode="auto">
          <a:xfrm>
            <a:off x="7010703" y="4616648"/>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3" name="Rectangle 23"/>
          <p:cNvSpPr>
            <a:spLocks noChangeArrowheads="1"/>
          </p:cNvSpPr>
          <p:nvPr/>
        </p:nvSpPr>
        <p:spPr bwMode="auto">
          <a:xfrm>
            <a:off x="4643061" y="3780235"/>
            <a:ext cx="225273" cy="582203"/>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3200" dirty="0"/>
              <a:t>-</a:t>
            </a:r>
          </a:p>
        </p:txBody>
      </p:sp>
      <p:sp>
        <p:nvSpPr>
          <p:cNvPr id="15384" name="Rectangle 24"/>
          <p:cNvSpPr>
            <a:spLocks noChangeArrowheads="1"/>
          </p:cNvSpPr>
          <p:nvPr/>
        </p:nvSpPr>
        <p:spPr bwMode="auto">
          <a:xfrm>
            <a:off x="3119061" y="3359051"/>
            <a:ext cx="225273" cy="516433"/>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2800" dirty="0"/>
              <a:t>-</a:t>
            </a:r>
          </a:p>
        </p:txBody>
      </p:sp>
      <p:sp>
        <p:nvSpPr>
          <p:cNvPr id="15385" name="Rectangle 25"/>
          <p:cNvSpPr>
            <a:spLocks noChangeArrowheads="1"/>
          </p:cNvSpPr>
          <p:nvPr/>
        </p:nvSpPr>
        <p:spPr bwMode="auto">
          <a:xfrm>
            <a:off x="1620762" y="2211586"/>
            <a:ext cx="225274" cy="516434"/>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2800" dirty="0"/>
              <a:t>-</a:t>
            </a:r>
          </a:p>
        </p:txBody>
      </p:sp>
      <p:sp>
        <p:nvSpPr>
          <p:cNvPr id="15386" name="Rectangle 26"/>
          <p:cNvSpPr>
            <a:spLocks noChangeArrowheads="1"/>
          </p:cNvSpPr>
          <p:nvPr/>
        </p:nvSpPr>
        <p:spPr bwMode="auto">
          <a:xfrm>
            <a:off x="1595815" y="4528282"/>
            <a:ext cx="225274" cy="335981"/>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1600" b="1" dirty="0"/>
              <a:t>+</a:t>
            </a:r>
          </a:p>
        </p:txBody>
      </p:sp>
      <p:sp>
        <p:nvSpPr>
          <p:cNvPr id="15387" name="Rectangle 27"/>
          <p:cNvSpPr>
            <a:spLocks noChangeArrowheads="1"/>
          </p:cNvSpPr>
          <p:nvPr/>
        </p:nvSpPr>
        <p:spPr bwMode="auto">
          <a:xfrm>
            <a:off x="4266595" y="2210098"/>
            <a:ext cx="3454703" cy="547578"/>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solidFill>
                  <a:srgbClr val="990099"/>
                </a:solidFill>
              </a:rPr>
              <a:t>Top Number       =  Wal-Mart</a:t>
            </a:r>
            <a:endParaRPr lang="en-US" dirty="0">
              <a:solidFill>
                <a:srgbClr val="990099"/>
              </a:solidFill>
            </a:endParaRPr>
          </a:p>
          <a:p>
            <a:pPr defTabSz="914485" eaLnBrk="0" hangingPunct="0">
              <a:spcBef>
                <a:spcPct val="5000"/>
              </a:spcBef>
            </a:pPr>
            <a:r>
              <a:rPr lang="en-US" sz="1400" dirty="0">
                <a:solidFill>
                  <a:schemeClr val="tx2"/>
                </a:solidFill>
              </a:rPr>
              <a:t>Bottom Number =  Tiffany</a:t>
            </a:r>
            <a:endParaRPr lang="en-US" dirty="0"/>
          </a:p>
        </p:txBody>
      </p:sp>
      <p:sp>
        <p:nvSpPr>
          <p:cNvPr id="15388" name="Rectangle 28"/>
          <p:cNvSpPr>
            <a:spLocks noGrp="1" noChangeArrowheads="1"/>
          </p:cNvSpPr>
          <p:nvPr>
            <p:ph type="title" idx="4294967295"/>
          </p:nvPr>
        </p:nvSpPr>
        <p:spPr>
          <a:xfrm>
            <a:off x="1239838" y="41275"/>
            <a:ext cx="7904162" cy="746125"/>
          </a:xfrm>
        </p:spPr>
        <p:txBody>
          <a:bodyPr>
            <a:normAutofit fontScale="90000"/>
          </a:bodyPr>
          <a:lstStyle/>
          <a:p>
            <a:pPr defTabSz="914485"/>
            <a:r>
              <a:rPr lang="en-US" sz="2600" dirty="0"/>
              <a:t>Profit Margin Model: Wal-Mart </a:t>
            </a:r>
            <a:r>
              <a:rPr lang="en-US" sz="2600" dirty="0" smtClean="0"/>
              <a:t> </a:t>
            </a:r>
            <a:r>
              <a:rPr lang="en-US" sz="2600" dirty="0" err="1" smtClean="0"/>
              <a:t>vs</a:t>
            </a:r>
            <a:r>
              <a:rPr lang="en-US" sz="2600" dirty="0" smtClean="0"/>
              <a:t> </a:t>
            </a:r>
            <a:r>
              <a:rPr lang="en-US" sz="2600" dirty="0"/>
              <a:t>Tiffany</a:t>
            </a:r>
            <a:br>
              <a:rPr lang="en-US" sz="2600" dirty="0"/>
            </a:br>
            <a:r>
              <a:rPr lang="en-US" sz="1900" dirty="0"/>
              <a:t>(</a:t>
            </a:r>
            <a:r>
              <a:rPr lang="en-US" sz="1900" dirty="0" smtClean="0"/>
              <a:t>2013, </a:t>
            </a:r>
            <a:r>
              <a:rPr lang="en-US" sz="1900" dirty="0"/>
              <a:t>in millions)</a:t>
            </a:r>
            <a:endParaRPr lang="en-US" dirty="0" smtClean="0"/>
          </a:p>
        </p:txBody>
      </p:sp>
      <p:sp>
        <p:nvSpPr>
          <p:cNvPr id="15389" name="Text Box 29"/>
          <p:cNvSpPr txBox="1">
            <a:spLocks noChangeArrowheads="1"/>
          </p:cNvSpPr>
          <p:nvPr/>
        </p:nvSpPr>
        <p:spPr bwMode="auto">
          <a:xfrm>
            <a:off x="6159558" y="4473774"/>
            <a:ext cx="241787" cy="300355"/>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1400" dirty="0" smtClean="0"/>
              <a:t>/</a:t>
            </a:r>
            <a:endParaRPr lang="en-US" sz="1400"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 Margins</a:t>
            </a:r>
            <a:endParaRPr lang="en-US" dirty="0"/>
          </a:p>
        </p:txBody>
      </p:sp>
      <p:sp>
        <p:nvSpPr>
          <p:cNvPr id="3" name="Content Placeholder 2"/>
          <p:cNvSpPr>
            <a:spLocks noGrp="1"/>
          </p:cNvSpPr>
          <p:nvPr>
            <p:ph idx="1"/>
          </p:nvPr>
        </p:nvSpPr>
        <p:spPr>
          <a:xfrm>
            <a:off x="457200" y="1417638"/>
            <a:ext cx="7620000" cy="4983162"/>
          </a:xfrm>
        </p:spPr>
        <p:txBody>
          <a:bodyPr>
            <a:normAutofit lnSpcReduction="10000"/>
          </a:bodyPr>
          <a:lstStyle/>
          <a:p>
            <a:r>
              <a:rPr lang="en-US" dirty="0" smtClean="0"/>
              <a:t>Clearly, Tiffany has the larger profit margin (gross margins 57% vs 24.9%; net margins (10.96% vs 3.78%)%.</a:t>
            </a:r>
          </a:p>
          <a:p>
            <a:r>
              <a:rPr lang="en-US" dirty="0" smtClean="0"/>
              <a:t>We also see what deductions to the gross profits result in the ultimate net profits.</a:t>
            </a:r>
          </a:p>
          <a:p>
            <a:r>
              <a:rPr lang="en-US" dirty="0" smtClean="0"/>
              <a:t>The focus here is on the numerator of the profit margin ratio, viz. on the Net Profit After Taxes (NPAT) and its components.  </a:t>
            </a:r>
          </a:p>
          <a:p>
            <a:r>
              <a:rPr lang="en-US" dirty="0" smtClean="0"/>
              <a:t>If the goal is to increase the net profit margin, the manager may want to look at the components of NPAT as a fraction of sales.  </a:t>
            </a:r>
          </a:p>
          <a:p>
            <a:r>
              <a:rPr lang="en-US" dirty="0" smtClean="0"/>
              <a:t>Is it possible to </a:t>
            </a:r>
            <a:r>
              <a:rPr lang="en-US" dirty="0" smtClean="0"/>
              <a:t>reduce cost </a:t>
            </a:r>
            <a:r>
              <a:rPr lang="en-US" dirty="0" smtClean="0"/>
              <a:t>of goods sold and operating expenses as a fraction of sales – but without affecting sales?  </a:t>
            </a:r>
          </a:p>
          <a:p>
            <a:r>
              <a:rPr lang="en-US" dirty="0" smtClean="0"/>
              <a:t>Is it possible to increase price without unduly affecting sales?</a:t>
            </a:r>
          </a:p>
          <a:p>
            <a:r>
              <a:rPr lang="en-US" dirty="0" smtClean="0"/>
              <a:t>How are the components of NPAT being used to improve sales?</a:t>
            </a:r>
            <a:endParaRPr lang="en-US" dirty="0"/>
          </a:p>
        </p:txBody>
      </p:sp>
    </p:spTree>
    <p:extLst>
      <p:ext uri="{BB962C8B-B14F-4D97-AF65-F5344CB8AC3E}">
        <p14:creationId xmlns:p14="http://schemas.microsoft.com/office/powerpoint/2010/main" val="2599002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6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8435" name="Rectangle 3"/>
          <p:cNvSpPr>
            <a:spLocks noChangeArrowheads="1"/>
          </p:cNvSpPr>
          <p:nvPr/>
        </p:nvSpPr>
        <p:spPr bwMode="auto">
          <a:xfrm>
            <a:off x="3123595" y="6247805"/>
            <a:ext cx="2896810" cy="458391"/>
          </a:xfrm>
          <a:prstGeom prst="rect">
            <a:avLst/>
          </a:prstGeom>
          <a:noFill/>
          <a:ln w="12700">
            <a:noFill/>
            <a:miter lim="800000"/>
            <a:headEnd/>
            <a:tailEnd/>
          </a:ln>
        </p:spPr>
        <p:txBody>
          <a:bodyPr wrap="none" lIns="86493" tIns="43247" rIns="86493" bIns="43247" anchor="ctr"/>
          <a:lstStyle/>
          <a:p>
            <a:endParaRPr lang="en-US"/>
          </a:p>
        </p:txBody>
      </p:sp>
      <p:sp>
        <p:nvSpPr>
          <p:cNvPr id="149508" name="Rectangle 4"/>
          <p:cNvSpPr>
            <a:spLocks noChangeArrowheads="1"/>
          </p:cNvSpPr>
          <p:nvPr/>
        </p:nvSpPr>
        <p:spPr bwMode="auto">
          <a:xfrm>
            <a:off x="1524001" y="1227833"/>
            <a:ext cx="134559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Accounts</a:t>
            </a:r>
            <a:br>
              <a:rPr lang="en-US" sz="1400" dirty="0"/>
            </a:br>
            <a:r>
              <a:rPr lang="en-US" sz="1400" dirty="0"/>
              <a:t>receivable</a:t>
            </a:r>
          </a:p>
          <a:p>
            <a:pPr defTabSz="914485" eaLnBrk="0" hangingPunct="0">
              <a:lnSpc>
                <a:spcPct val="90000"/>
              </a:lnSpc>
              <a:spcBef>
                <a:spcPct val="15000"/>
              </a:spcBef>
              <a:defRPr/>
            </a:pPr>
            <a:r>
              <a:rPr lang="en-US" sz="1400" dirty="0" smtClean="0">
                <a:solidFill>
                  <a:srgbClr val="990099"/>
                </a:solidFill>
              </a:rPr>
              <a:t>$6,768</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$174</a:t>
            </a:r>
            <a:endParaRPr lang="en-US" sz="1400" dirty="0"/>
          </a:p>
        </p:txBody>
      </p:sp>
      <p:sp>
        <p:nvSpPr>
          <p:cNvPr id="149509" name="Rectangle 5"/>
          <p:cNvSpPr>
            <a:spLocks noChangeArrowheads="1"/>
          </p:cNvSpPr>
          <p:nvPr/>
        </p:nvSpPr>
        <p:spPr bwMode="auto">
          <a:xfrm>
            <a:off x="1524001" y="2370833"/>
            <a:ext cx="134559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Merchandise</a:t>
            </a:r>
            <a:br>
              <a:rPr lang="en-US" sz="1400" dirty="0"/>
            </a:br>
            <a:r>
              <a:rPr lang="en-US" sz="1400" dirty="0"/>
              <a:t>inventory</a:t>
            </a:r>
          </a:p>
          <a:p>
            <a:pPr defTabSz="914485" eaLnBrk="0" hangingPunct="0">
              <a:lnSpc>
                <a:spcPct val="90000"/>
              </a:lnSpc>
              <a:spcBef>
                <a:spcPct val="15000"/>
              </a:spcBef>
              <a:defRPr/>
            </a:pPr>
            <a:r>
              <a:rPr lang="en-US" sz="1400" dirty="0" smtClean="0">
                <a:solidFill>
                  <a:srgbClr val="990099"/>
                </a:solidFill>
              </a:rPr>
              <a:t>$43,803</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$2,234</a:t>
            </a:r>
            <a:endParaRPr lang="en-US" sz="1400" dirty="0"/>
          </a:p>
        </p:txBody>
      </p:sp>
      <p:sp>
        <p:nvSpPr>
          <p:cNvPr id="149510" name="Rectangle 6"/>
          <p:cNvSpPr>
            <a:spLocks noChangeArrowheads="1"/>
          </p:cNvSpPr>
          <p:nvPr/>
        </p:nvSpPr>
        <p:spPr bwMode="auto">
          <a:xfrm>
            <a:off x="1524001" y="3589735"/>
            <a:ext cx="1345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Cash </a:t>
            </a:r>
          </a:p>
          <a:p>
            <a:pPr defTabSz="914485" eaLnBrk="0" hangingPunct="0">
              <a:lnSpc>
                <a:spcPct val="90000"/>
              </a:lnSpc>
              <a:spcBef>
                <a:spcPct val="15000"/>
              </a:spcBef>
              <a:defRPr/>
            </a:pPr>
            <a:r>
              <a:rPr lang="en-US" sz="1400" dirty="0" smtClean="0">
                <a:solidFill>
                  <a:srgbClr val="990099"/>
                </a:solidFill>
              </a:rPr>
              <a:t>$7,781</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$504</a:t>
            </a:r>
            <a:endParaRPr lang="en-US" sz="1400" dirty="0"/>
          </a:p>
        </p:txBody>
      </p:sp>
      <p:sp>
        <p:nvSpPr>
          <p:cNvPr id="149511" name="Rectangle 7"/>
          <p:cNvSpPr>
            <a:spLocks noChangeArrowheads="1"/>
          </p:cNvSpPr>
          <p:nvPr/>
        </p:nvSpPr>
        <p:spPr bwMode="auto">
          <a:xfrm>
            <a:off x="1524001" y="4769943"/>
            <a:ext cx="1345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Other current</a:t>
            </a:r>
            <a:br>
              <a:rPr lang="en-US" sz="1400" dirty="0"/>
            </a:br>
            <a:r>
              <a:rPr lang="en-US" sz="1400" dirty="0"/>
              <a:t>assets</a:t>
            </a:r>
          </a:p>
          <a:p>
            <a:pPr defTabSz="914485" eaLnBrk="0" hangingPunct="0">
              <a:lnSpc>
                <a:spcPct val="90000"/>
              </a:lnSpc>
              <a:spcBef>
                <a:spcPct val="15000"/>
              </a:spcBef>
              <a:defRPr/>
            </a:pPr>
            <a:r>
              <a:rPr lang="en-US" sz="1400" dirty="0" smtClean="0">
                <a:solidFill>
                  <a:srgbClr val="990099"/>
                </a:solidFill>
              </a:rPr>
              <a:t>$1,588</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$238</a:t>
            </a:r>
            <a:endParaRPr lang="en-US" sz="1400" dirty="0"/>
          </a:p>
        </p:txBody>
      </p:sp>
      <p:sp>
        <p:nvSpPr>
          <p:cNvPr id="149512" name="Rectangle 8"/>
          <p:cNvSpPr>
            <a:spLocks noChangeArrowheads="1"/>
          </p:cNvSpPr>
          <p:nvPr/>
        </p:nvSpPr>
        <p:spPr bwMode="auto">
          <a:xfrm>
            <a:off x="3264203" y="2960193"/>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Total current</a:t>
            </a:r>
            <a:br>
              <a:rPr lang="en-US" sz="1400" dirty="0"/>
            </a:br>
            <a:r>
              <a:rPr lang="en-US" sz="1400" dirty="0"/>
              <a:t>assets</a:t>
            </a:r>
          </a:p>
          <a:p>
            <a:pPr defTabSz="914485" eaLnBrk="0" hangingPunct="0">
              <a:lnSpc>
                <a:spcPct val="90000"/>
              </a:lnSpc>
              <a:spcBef>
                <a:spcPct val="15000"/>
              </a:spcBef>
              <a:defRPr/>
            </a:pPr>
            <a:r>
              <a:rPr lang="en-US" sz="1400" dirty="0" smtClean="0">
                <a:solidFill>
                  <a:srgbClr val="990099"/>
                </a:solidFill>
              </a:rPr>
              <a:t>$59,940</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$3,152</a:t>
            </a:r>
            <a:endParaRPr lang="en-US" sz="1400" dirty="0"/>
          </a:p>
        </p:txBody>
      </p:sp>
      <p:sp>
        <p:nvSpPr>
          <p:cNvPr id="149513" name="Rectangle 9"/>
          <p:cNvSpPr>
            <a:spLocks noChangeArrowheads="1"/>
          </p:cNvSpPr>
          <p:nvPr/>
        </p:nvSpPr>
        <p:spPr bwMode="auto">
          <a:xfrm>
            <a:off x="3264203" y="4656833"/>
            <a:ext cx="1129392"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Fixed assets</a:t>
            </a:r>
          </a:p>
          <a:p>
            <a:pPr defTabSz="914485" eaLnBrk="0" hangingPunct="0">
              <a:lnSpc>
                <a:spcPct val="90000"/>
              </a:lnSpc>
              <a:spcBef>
                <a:spcPct val="15000"/>
              </a:spcBef>
              <a:defRPr/>
            </a:pPr>
            <a:r>
              <a:rPr lang="en-US" sz="1400" dirty="0" smtClean="0">
                <a:solidFill>
                  <a:srgbClr val="990099"/>
                </a:solidFill>
              </a:rPr>
              <a:t>$143,165</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$1,479</a:t>
            </a:r>
            <a:endParaRPr lang="en-US" sz="1400" dirty="0"/>
          </a:p>
        </p:txBody>
      </p:sp>
      <p:sp>
        <p:nvSpPr>
          <p:cNvPr id="149514" name="Rectangle 10"/>
          <p:cNvSpPr>
            <a:spLocks noChangeArrowheads="1"/>
          </p:cNvSpPr>
          <p:nvPr/>
        </p:nvSpPr>
        <p:spPr bwMode="auto">
          <a:xfrm>
            <a:off x="4788203" y="2598540"/>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Net sales</a:t>
            </a:r>
          </a:p>
          <a:p>
            <a:pPr defTabSz="914485" eaLnBrk="0" hangingPunct="0">
              <a:lnSpc>
                <a:spcPct val="90000"/>
              </a:lnSpc>
              <a:spcBef>
                <a:spcPct val="15000"/>
              </a:spcBef>
              <a:defRPr/>
            </a:pPr>
            <a:r>
              <a:rPr lang="en-US" sz="1400" dirty="0" smtClean="0">
                <a:solidFill>
                  <a:srgbClr val="990099"/>
                </a:solidFill>
              </a:rPr>
              <a:t>$466,114</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$3,794</a:t>
            </a:r>
            <a:endParaRPr lang="en-US" sz="1400" dirty="0"/>
          </a:p>
        </p:txBody>
      </p:sp>
      <p:sp>
        <p:nvSpPr>
          <p:cNvPr id="149515" name="Rectangle 11"/>
          <p:cNvSpPr>
            <a:spLocks noChangeArrowheads="1"/>
          </p:cNvSpPr>
          <p:nvPr/>
        </p:nvSpPr>
        <p:spPr bwMode="auto">
          <a:xfrm>
            <a:off x="4788203" y="3856138"/>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Total assets</a:t>
            </a:r>
          </a:p>
          <a:p>
            <a:pPr defTabSz="914485" eaLnBrk="0" hangingPunct="0">
              <a:lnSpc>
                <a:spcPct val="90000"/>
              </a:lnSpc>
              <a:spcBef>
                <a:spcPct val="15000"/>
              </a:spcBef>
              <a:defRPr/>
            </a:pPr>
            <a:r>
              <a:rPr lang="en-US" sz="1400" dirty="0" smtClean="0">
                <a:solidFill>
                  <a:srgbClr val="990099"/>
                </a:solidFill>
              </a:rPr>
              <a:t>$203,105</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$4,631</a:t>
            </a:r>
            <a:endParaRPr lang="en-US" sz="1400" dirty="0"/>
          </a:p>
        </p:txBody>
      </p:sp>
      <p:sp>
        <p:nvSpPr>
          <p:cNvPr id="149516" name="Rectangle 12"/>
          <p:cNvSpPr>
            <a:spLocks noChangeArrowheads="1"/>
          </p:cNvSpPr>
          <p:nvPr/>
        </p:nvSpPr>
        <p:spPr bwMode="auto">
          <a:xfrm>
            <a:off x="6330346" y="320873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Asset</a:t>
            </a:r>
            <a:br>
              <a:rPr lang="en-US" sz="1400" dirty="0"/>
            </a:br>
            <a:r>
              <a:rPr lang="en-US" sz="1400" dirty="0"/>
              <a:t>turnover</a:t>
            </a:r>
          </a:p>
          <a:p>
            <a:pPr defTabSz="914485" eaLnBrk="0" hangingPunct="0">
              <a:lnSpc>
                <a:spcPct val="90000"/>
              </a:lnSpc>
              <a:spcBef>
                <a:spcPct val="15000"/>
              </a:spcBef>
              <a:defRPr/>
            </a:pPr>
            <a:r>
              <a:rPr lang="en-US" sz="1400" dirty="0" smtClean="0">
                <a:solidFill>
                  <a:srgbClr val="990099"/>
                </a:solidFill>
              </a:rPr>
              <a:t>2.29</a:t>
            </a:r>
            <a:endParaRPr lang="en-US" sz="1400" dirty="0">
              <a:solidFill>
                <a:srgbClr val="990099"/>
              </a:solidFill>
            </a:endParaRPr>
          </a:p>
          <a:p>
            <a:pPr defTabSz="914485" eaLnBrk="0" hangingPunct="0">
              <a:lnSpc>
                <a:spcPct val="90000"/>
              </a:lnSpc>
              <a:spcBef>
                <a:spcPct val="15000"/>
              </a:spcBef>
              <a:defRPr/>
            </a:pPr>
            <a:r>
              <a:rPr lang="en-US" sz="1400" dirty="0" smtClean="0">
                <a:solidFill>
                  <a:schemeClr val="tx2"/>
                </a:solidFill>
              </a:rPr>
              <a:t>0.82</a:t>
            </a:r>
            <a:endParaRPr lang="en-US" sz="1400" dirty="0"/>
          </a:p>
        </p:txBody>
      </p:sp>
      <p:sp>
        <p:nvSpPr>
          <p:cNvPr id="18445" name="Freeform 13"/>
          <p:cNvSpPr>
            <a:spLocks/>
          </p:cNvSpPr>
          <p:nvPr/>
        </p:nvSpPr>
        <p:spPr bwMode="auto">
          <a:xfrm>
            <a:off x="2877156" y="1696641"/>
            <a:ext cx="172357" cy="3525739"/>
          </a:xfrm>
          <a:custGeom>
            <a:avLst/>
            <a:gdLst>
              <a:gd name="T0" fmla="*/ 0 w 109"/>
              <a:gd name="T1" fmla="*/ 0 h 2221"/>
              <a:gd name="T2" fmla="*/ 108 w 109"/>
              <a:gd name="T3" fmla="*/ 0 h 2221"/>
              <a:gd name="T4" fmla="*/ 108 w 109"/>
              <a:gd name="T5" fmla="*/ 2220 h 2221"/>
              <a:gd name="T6" fmla="*/ 0 w 109"/>
              <a:gd name="T7" fmla="*/ 2220 h 2221"/>
              <a:gd name="T8" fmla="*/ 0 60000 65536"/>
              <a:gd name="T9" fmla="*/ 0 60000 65536"/>
              <a:gd name="T10" fmla="*/ 0 60000 65536"/>
              <a:gd name="T11" fmla="*/ 0 60000 65536"/>
              <a:gd name="T12" fmla="*/ 0 w 109"/>
              <a:gd name="T13" fmla="*/ 0 h 2221"/>
              <a:gd name="T14" fmla="*/ 109 w 109"/>
              <a:gd name="T15" fmla="*/ 2221 h 2221"/>
            </a:gdLst>
            <a:ahLst/>
            <a:cxnLst>
              <a:cxn ang="T8">
                <a:pos x="T0" y="T1"/>
              </a:cxn>
              <a:cxn ang="T9">
                <a:pos x="T2" y="T3"/>
              </a:cxn>
              <a:cxn ang="T10">
                <a:pos x="T4" y="T5"/>
              </a:cxn>
              <a:cxn ang="T11">
                <a:pos x="T6" y="T7"/>
              </a:cxn>
            </a:cxnLst>
            <a:rect l="T12" t="T13" r="T14" b="T15"/>
            <a:pathLst>
              <a:path w="109" h="2221">
                <a:moveTo>
                  <a:pt x="0" y="0"/>
                </a:moveTo>
                <a:lnTo>
                  <a:pt x="108" y="0"/>
                </a:lnTo>
                <a:lnTo>
                  <a:pt x="108" y="2220"/>
                </a:lnTo>
                <a:lnTo>
                  <a:pt x="0" y="22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6" name="Freeform 14"/>
          <p:cNvSpPr>
            <a:spLocks/>
          </p:cNvSpPr>
          <p:nvPr/>
        </p:nvSpPr>
        <p:spPr bwMode="auto">
          <a:xfrm>
            <a:off x="5925156" y="3106044"/>
            <a:ext cx="152702" cy="1145977"/>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7" name="Freeform 15"/>
          <p:cNvSpPr>
            <a:spLocks/>
          </p:cNvSpPr>
          <p:nvPr/>
        </p:nvSpPr>
        <p:spPr bwMode="auto">
          <a:xfrm>
            <a:off x="4401156" y="3391794"/>
            <a:ext cx="152702" cy="1735336"/>
          </a:xfrm>
          <a:custGeom>
            <a:avLst/>
            <a:gdLst>
              <a:gd name="T0" fmla="*/ 0 w 97"/>
              <a:gd name="T1" fmla="*/ 0 h 1093"/>
              <a:gd name="T2" fmla="*/ 96 w 97"/>
              <a:gd name="T3" fmla="*/ 0 h 1093"/>
              <a:gd name="T4" fmla="*/ 96 w 97"/>
              <a:gd name="T5" fmla="*/ 1092 h 1093"/>
              <a:gd name="T6" fmla="*/ 0 w 97"/>
              <a:gd name="T7" fmla="*/ 1092 h 1093"/>
              <a:gd name="T8" fmla="*/ 0 60000 65536"/>
              <a:gd name="T9" fmla="*/ 0 60000 65536"/>
              <a:gd name="T10" fmla="*/ 0 60000 65536"/>
              <a:gd name="T11" fmla="*/ 0 60000 65536"/>
              <a:gd name="T12" fmla="*/ 0 w 97"/>
              <a:gd name="T13" fmla="*/ 0 h 1093"/>
              <a:gd name="T14" fmla="*/ 97 w 97"/>
              <a:gd name="T15" fmla="*/ 1093 h 1093"/>
            </a:gdLst>
            <a:ahLst/>
            <a:cxnLst>
              <a:cxn ang="T8">
                <a:pos x="T0" y="T1"/>
              </a:cxn>
              <a:cxn ang="T9">
                <a:pos x="T2" y="T3"/>
              </a:cxn>
              <a:cxn ang="T10">
                <a:pos x="T4" y="T5"/>
              </a:cxn>
              <a:cxn ang="T11">
                <a:pos x="T6" y="T7"/>
              </a:cxn>
            </a:cxnLst>
            <a:rect l="T12" t="T13" r="T14" b="T15"/>
            <a:pathLst>
              <a:path w="97" h="1093">
                <a:moveTo>
                  <a:pt x="0" y="0"/>
                </a:moveTo>
                <a:lnTo>
                  <a:pt x="96" y="0"/>
                </a:lnTo>
                <a:lnTo>
                  <a:pt x="96" y="1092"/>
                </a:lnTo>
                <a:lnTo>
                  <a:pt x="0" y="109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8" name="Line 16"/>
          <p:cNvSpPr>
            <a:spLocks noChangeShapeType="1"/>
          </p:cNvSpPr>
          <p:nvPr/>
        </p:nvSpPr>
        <p:spPr bwMode="auto">
          <a:xfrm>
            <a:off x="4559905" y="4268391"/>
            <a:ext cx="214690"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49" name="Line 17"/>
          <p:cNvSpPr>
            <a:spLocks noChangeShapeType="1"/>
          </p:cNvSpPr>
          <p:nvPr/>
        </p:nvSpPr>
        <p:spPr bwMode="auto">
          <a:xfrm>
            <a:off x="6102048" y="3710286"/>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0" name="Rectangle 18"/>
          <p:cNvSpPr>
            <a:spLocks noChangeArrowheads="1"/>
          </p:cNvSpPr>
          <p:nvPr/>
        </p:nvSpPr>
        <p:spPr bwMode="auto">
          <a:xfrm>
            <a:off x="2148418" y="2143125"/>
            <a:ext cx="269119"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1" name="Rectangle 19"/>
          <p:cNvSpPr>
            <a:spLocks noChangeArrowheads="1"/>
          </p:cNvSpPr>
          <p:nvPr/>
        </p:nvSpPr>
        <p:spPr bwMode="auto">
          <a:xfrm>
            <a:off x="2122715" y="4518422"/>
            <a:ext cx="269119"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2" name="Rectangle 20"/>
          <p:cNvSpPr>
            <a:spLocks noChangeArrowheads="1"/>
          </p:cNvSpPr>
          <p:nvPr/>
        </p:nvSpPr>
        <p:spPr bwMode="auto">
          <a:xfrm>
            <a:off x="2115156" y="3305473"/>
            <a:ext cx="359833"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3" name="Rectangle 21"/>
          <p:cNvSpPr>
            <a:spLocks noChangeArrowheads="1"/>
          </p:cNvSpPr>
          <p:nvPr/>
        </p:nvSpPr>
        <p:spPr bwMode="auto">
          <a:xfrm>
            <a:off x="3716262" y="4162723"/>
            <a:ext cx="302381"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4" name="Line 22"/>
          <p:cNvSpPr>
            <a:spLocks noChangeShapeType="1"/>
          </p:cNvSpPr>
          <p:nvPr/>
        </p:nvSpPr>
        <p:spPr bwMode="auto">
          <a:xfrm>
            <a:off x="2883203" y="2820293"/>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5" name="Line 23"/>
          <p:cNvSpPr>
            <a:spLocks noChangeShapeType="1"/>
          </p:cNvSpPr>
          <p:nvPr/>
        </p:nvSpPr>
        <p:spPr bwMode="auto">
          <a:xfrm>
            <a:off x="2883203" y="4058543"/>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6" name="Line 24"/>
          <p:cNvSpPr>
            <a:spLocks noChangeShapeType="1"/>
          </p:cNvSpPr>
          <p:nvPr/>
        </p:nvSpPr>
        <p:spPr bwMode="auto">
          <a:xfrm>
            <a:off x="3073704" y="3430489"/>
            <a:ext cx="17689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7" name="Rectangle 25"/>
          <p:cNvSpPr>
            <a:spLocks noGrp="1" noChangeArrowheads="1"/>
          </p:cNvSpPr>
          <p:nvPr>
            <p:ph type="title" idx="4294967295"/>
          </p:nvPr>
        </p:nvSpPr>
        <p:spPr>
          <a:xfrm>
            <a:off x="1017588" y="0"/>
            <a:ext cx="8126412" cy="746125"/>
          </a:xfrm>
        </p:spPr>
        <p:txBody>
          <a:bodyPr>
            <a:normAutofit fontScale="90000"/>
          </a:bodyPr>
          <a:lstStyle/>
          <a:p>
            <a:pPr defTabSz="914485"/>
            <a:r>
              <a:rPr lang="en-US" sz="2600" dirty="0"/>
              <a:t>Asset Turnover Model: Wal-Mart </a:t>
            </a:r>
            <a:r>
              <a:rPr lang="en-US" sz="2600" dirty="0" err="1"/>
              <a:t>vs</a:t>
            </a:r>
            <a:r>
              <a:rPr lang="en-US" sz="2600" dirty="0"/>
              <a:t> Tiffany</a:t>
            </a:r>
            <a:br>
              <a:rPr lang="en-US" sz="2600" dirty="0"/>
            </a:br>
            <a:r>
              <a:rPr lang="en-US" sz="1900" dirty="0"/>
              <a:t>(</a:t>
            </a:r>
            <a:r>
              <a:rPr lang="en-US" sz="1900" dirty="0" smtClean="0"/>
              <a:t>2013, </a:t>
            </a:r>
            <a:r>
              <a:rPr lang="en-US" sz="1900" dirty="0"/>
              <a:t>in millions)</a:t>
            </a:r>
            <a:endParaRPr lang="en-US" dirty="0" smtClean="0"/>
          </a:p>
        </p:txBody>
      </p:sp>
      <p:sp>
        <p:nvSpPr>
          <p:cNvPr id="18458" name="Rectangle 26"/>
          <p:cNvSpPr>
            <a:spLocks noChangeArrowheads="1"/>
          </p:cNvSpPr>
          <p:nvPr/>
        </p:nvSpPr>
        <p:spPr bwMode="auto">
          <a:xfrm>
            <a:off x="4266595" y="1906489"/>
            <a:ext cx="3454703" cy="547578"/>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solidFill>
                  <a:srgbClr val="990099"/>
                </a:solidFill>
              </a:rPr>
              <a:t>Top Number       =  Wal-Mart</a:t>
            </a:r>
          </a:p>
          <a:p>
            <a:pPr defTabSz="914485" eaLnBrk="0" hangingPunct="0">
              <a:spcBef>
                <a:spcPct val="5000"/>
              </a:spcBef>
            </a:pPr>
            <a:r>
              <a:rPr lang="en-US" sz="1400" dirty="0">
                <a:solidFill>
                  <a:schemeClr val="tx2"/>
                </a:solidFill>
              </a:rPr>
              <a:t>Bottom Number =  Tiffany</a:t>
            </a:r>
            <a:endParaRPr lang="en-US" dirty="0"/>
          </a:p>
        </p:txBody>
      </p:sp>
      <p:sp>
        <p:nvSpPr>
          <p:cNvPr id="18459" name="AutoShape 27"/>
          <p:cNvSpPr>
            <a:spLocks noChangeArrowheads="1"/>
          </p:cNvSpPr>
          <p:nvPr/>
        </p:nvSpPr>
        <p:spPr bwMode="auto">
          <a:xfrm>
            <a:off x="5965977" y="2411016"/>
            <a:ext cx="1363738" cy="789691"/>
          </a:xfrm>
          <a:prstGeom prst="leftArrow">
            <a:avLst>
              <a:gd name="adj1" fmla="val 50000"/>
              <a:gd name="adj2" fmla="val 45833"/>
            </a:avLst>
          </a:prstGeom>
          <a:noFill/>
          <a:ln w="12700" cap="rnd">
            <a:solidFill>
              <a:srgbClr val="660066"/>
            </a:solidFill>
            <a:prstDash val="sysDot"/>
            <a:miter lim="800000"/>
            <a:headEnd/>
            <a:tailEnd/>
          </a:ln>
        </p:spPr>
        <p:txBody>
          <a:bodyPr lIns="90480" tIns="44446" rIns="90480" bIns="44446">
            <a:spAutoFit/>
          </a:bodyPr>
          <a:lstStyle/>
          <a:p>
            <a:pPr defTabSz="914485" eaLnBrk="0" hangingPunct="0">
              <a:spcBef>
                <a:spcPct val="5000"/>
              </a:spcBef>
            </a:pPr>
            <a:r>
              <a:rPr lang="en-US" sz="1000" dirty="0">
                <a:solidFill>
                  <a:srgbClr val="808080"/>
                </a:solidFill>
              </a:rPr>
              <a:t>From income statement</a:t>
            </a:r>
            <a:endParaRPr lang="en-US" sz="1400" dirty="0">
              <a:solidFill>
                <a:srgbClr val="808080"/>
              </a:solidFill>
            </a:endParaRPr>
          </a:p>
        </p:txBody>
      </p:sp>
      <p:sp>
        <p:nvSpPr>
          <p:cNvPr id="18460" name="AutoShape 28"/>
          <p:cNvSpPr>
            <a:spLocks noChangeArrowheads="1"/>
          </p:cNvSpPr>
          <p:nvPr/>
        </p:nvSpPr>
        <p:spPr bwMode="auto">
          <a:xfrm>
            <a:off x="5965977" y="4286250"/>
            <a:ext cx="1363738" cy="483998"/>
          </a:xfrm>
          <a:prstGeom prst="leftArrow">
            <a:avLst>
              <a:gd name="adj1" fmla="val 50000"/>
              <a:gd name="adj2" fmla="val 45833"/>
            </a:avLst>
          </a:prstGeom>
          <a:noFill/>
          <a:ln w="12700" cap="rnd">
            <a:solidFill>
              <a:srgbClr val="660066"/>
            </a:solidFill>
            <a:prstDash val="sysDot"/>
            <a:miter lim="800000"/>
            <a:headEnd/>
            <a:tailEnd/>
          </a:ln>
        </p:spPr>
        <p:txBody>
          <a:bodyPr lIns="90480" tIns="44446" rIns="90480" bIns="44446">
            <a:spAutoFit/>
          </a:bodyPr>
          <a:lstStyle/>
          <a:p>
            <a:pPr defTabSz="914485" eaLnBrk="0" hangingPunct="0">
              <a:spcBef>
                <a:spcPct val="5000"/>
              </a:spcBef>
            </a:pPr>
            <a:r>
              <a:rPr lang="en-US" sz="1000" dirty="0">
                <a:solidFill>
                  <a:srgbClr val="808080"/>
                </a:solidFill>
              </a:rPr>
              <a:t>From balance sheet</a:t>
            </a:r>
            <a:endParaRPr lang="en-US" sz="1400" dirty="0">
              <a:solidFill>
                <a:srgbClr val="808080"/>
              </a:solidFill>
            </a:endParaRPr>
          </a:p>
        </p:txBody>
      </p:sp>
      <p:sp>
        <p:nvSpPr>
          <p:cNvPr id="18461" name="Text Box 29"/>
          <p:cNvSpPr txBox="1">
            <a:spLocks noChangeArrowheads="1"/>
          </p:cNvSpPr>
          <p:nvPr/>
        </p:nvSpPr>
        <p:spPr bwMode="auto">
          <a:xfrm>
            <a:off x="5232005" y="3528110"/>
            <a:ext cx="241787" cy="300355"/>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1400" dirty="0">
                <a:sym typeface="Math-PS" pitchFamily="2" charset="2"/>
              </a:rPr>
              <a:t>/</a:t>
            </a:r>
            <a:endParaRPr lang="en-US" sz="1400" dirty="0"/>
          </a:p>
        </p:txBody>
      </p:sp>
      <p:grpSp>
        <p:nvGrpSpPr>
          <p:cNvPr id="2" name="Group 30"/>
          <p:cNvGrpSpPr>
            <a:grpSpLocks/>
          </p:cNvGrpSpPr>
          <p:nvPr/>
        </p:nvGrpSpPr>
        <p:grpSpPr bwMode="auto">
          <a:xfrm>
            <a:off x="6292549" y="4317504"/>
            <a:ext cx="2103060" cy="628361"/>
            <a:chOff x="4162" y="2901"/>
            <a:chExt cx="1391" cy="1077"/>
          </a:xfrm>
        </p:grpSpPr>
        <p:sp>
          <p:nvSpPr>
            <p:cNvPr id="18465" name="Text Box 31"/>
            <p:cNvSpPr txBox="1">
              <a:spLocks noChangeArrowheads="1"/>
            </p:cNvSpPr>
            <p:nvPr/>
          </p:nvSpPr>
          <p:spPr bwMode="auto">
            <a:xfrm>
              <a:off x="4162" y="3566"/>
              <a:ext cx="1391" cy="412"/>
            </a:xfrm>
            <a:prstGeom prst="rect">
              <a:avLst/>
            </a:prstGeom>
            <a:noFill/>
            <a:ln w="12700">
              <a:noFill/>
              <a:miter lim="800000"/>
              <a:headEnd/>
              <a:tailEnd/>
            </a:ln>
          </p:spPr>
          <p:txBody>
            <a:bodyPr wrap="none" lIns="90488" tIns="44450" rIns="90488" bIns="44450">
              <a:spAutoFit/>
            </a:bodyPr>
            <a:lstStyle/>
            <a:p>
              <a:pPr eaLnBrk="0" hangingPunct="0">
                <a:spcBef>
                  <a:spcPct val="0"/>
                </a:spcBef>
                <a:buClrTx/>
                <a:buSzTx/>
                <a:buFontTx/>
                <a:buNone/>
              </a:pPr>
              <a:r>
                <a:rPr lang="en-US" sz="1700" dirty="0">
                  <a:solidFill>
                    <a:srgbClr val="660066"/>
                  </a:solidFill>
                </a:rPr>
                <a:t>The sales $ generated</a:t>
              </a:r>
              <a:br>
                <a:rPr lang="en-US" sz="1700" dirty="0">
                  <a:solidFill>
                    <a:srgbClr val="660066"/>
                  </a:solidFill>
                </a:rPr>
              </a:br>
              <a:r>
                <a:rPr lang="en-US" sz="1700" dirty="0">
                  <a:solidFill>
                    <a:srgbClr val="660066"/>
                  </a:solidFill>
                </a:rPr>
                <a:t>by each $ of assets</a:t>
              </a:r>
            </a:p>
          </p:txBody>
        </p:sp>
        <p:sp>
          <p:nvSpPr>
            <p:cNvPr id="18466" name="Freeform 32"/>
            <p:cNvSpPr>
              <a:spLocks/>
            </p:cNvSpPr>
            <p:nvPr/>
          </p:nvSpPr>
          <p:spPr bwMode="auto">
            <a:xfrm>
              <a:off x="4992" y="2901"/>
              <a:ext cx="121" cy="246"/>
            </a:xfrm>
            <a:custGeom>
              <a:avLst/>
              <a:gdLst>
                <a:gd name="T0" fmla="*/ 96 w 400"/>
                <a:gd name="T1" fmla="*/ 1056 h 1056"/>
                <a:gd name="T2" fmla="*/ 384 w 400"/>
                <a:gd name="T3" fmla="*/ 336 h 1056"/>
                <a:gd name="T4" fmla="*/ 0 w 400"/>
                <a:gd name="T5" fmla="*/ 0 h 1056"/>
                <a:gd name="T6" fmla="*/ 0 60000 65536"/>
                <a:gd name="T7" fmla="*/ 0 60000 65536"/>
                <a:gd name="T8" fmla="*/ 0 60000 65536"/>
                <a:gd name="T9" fmla="*/ 0 w 400"/>
                <a:gd name="T10" fmla="*/ 0 h 1056"/>
                <a:gd name="T11" fmla="*/ 400 w 400"/>
                <a:gd name="T12" fmla="*/ 1056 h 1056"/>
              </a:gdLst>
              <a:ahLst/>
              <a:cxnLst>
                <a:cxn ang="T6">
                  <a:pos x="T0" y="T1"/>
                </a:cxn>
                <a:cxn ang="T7">
                  <a:pos x="T2" y="T3"/>
                </a:cxn>
                <a:cxn ang="T8">
                  <a:pos x="T4" y="T5"/>
                </a:cxn>
              </a:cxnLst>
              <a:rect l="T9" t="T10" r="T11" b="T12"/>
              <a:pathLst>
                <a:path w="400" h="1056">
                  <a:moveTo>
                    <a:pt x="96" y="1056"/>
                  </a:moveTo>
                  <a:cubicBezTo>
                    <a:pt x="248" y="784"/>
                    <a:pt x="400" y="512"/>
                    <a:pt x="384" y="336"/>
                  </a:cubicBezTo>
                  <a:cubicBezTo>
                    <a:pt x="368" y="160"/>
                    <a:pt x="184" y="80"/>
                    <a:pt x="0" y="0"/>
                  </a:cubicBezTo>
                </a:path>
              </a:pathLst>
            </a:custGeom>
            <a:noFill/>
            <a:ln w="12700" cap="flat" cmpd="sng">
              <a:solidFill>
                <a:srgbClr val="660066"/>
              </a:solidFill>
              <a:prstDash val="solid"/>
              <a:round/>
              <a:headEnd type="none" w="med" len="med"/>
              <a:tailEnd type="triangle" w="med" len="med"/>
            </a:ln>
          </p:spPr>
          <p:txBody>
            <a:bodyPr wrap="none" lIns="90488" tIns="44450" rIns="90488" bIns="44450" anchor="ctr">
              <a:spAutoFit/>
            </a:bodyPr>
            <a:lstStyle/>
            <a:p>
              <a:endParaRPr lang="en-US"/>
            </a:p>
          </p:txBody>
        </p:sp>
      </p:grpSp>
      <p:sp>
        <p:nvSpPr>
          <p:cNvPr id="18463" name="Freeform 33"/>
          <p:cNvSpPr>
            <a:spLocks/>
          </p:cNvSpPr>
          <p:nvPr/>
        </p:nvSpPr>
        <p:spPr bwMode="auto">
          <a:xfrm>
            <a:off x="7370536" y="2719860"/>
            <a:ext cx="172922" cy="361910"/>
          </a:xfrm>
          <a:custGeom>
            <a:avLst/>
            <a:gdLst>
              <a:gd name="T0" fmla="*/ 0 w 576"/>
              <a:gd name="T1" fmla="*/ 1008 h 1008"/>
              <a:gd name="T2" fmla="*/ 240 w 576"/>
              <a:gd name="T3" fmla="*/ 672 h 1008"/>
              <a:gd name="T4" fmla="*/ 432 w 576"/>
              <a:gd name="T5" fmla="*/ 864 h 1008"/>
              <a:gd name="T6" fmla="*/ 576 w 576"/>
              <a:gd name="T7" fmla="*/ 0 h 1008"/>
              <a:gd name="T8" fmla="*/ 0 60000 65536"/>
              <a:gd name="T9" fmla="*/ 0 60000 65536"/>
              <a:gd name="T10" fmla="*/ 0 60000 65536"/>
              <a:gd name="T11" fmla="*/ 0 60000 65536"/>
              <a:gd name="T12" fmla="*/ 0 w 576"/>
              <a:gd name="T13" fmla="*/ 0 h 1008"/>
              <a:gd name="T14" fmla="*/ 576 w 576"/>
              <a:gd name="T15" fmla="*/ 1008 h 1008"/>
            </a:gdLst>
            <a:ahLst/>
            <a:cxnLst>
              <a:cxn ang="T8">
                <a:pos x="T0" y="T1"/>
              </a:cxn>
              <a:cxn ang="T9">
                <a:pos x="T2" y="T3"/>
              </a:cxn>
              <a:cxn ang="T10">
                <a:pos x="T4" y="T5"/>
              </a:cxn>
              <a:cxn ang="T11">
                <a:pos x="T6" y="T7"/>
              </a:cxn>
            </a:cxnLst>
            <a:rect l="T12" t="T13" r="T14" b="T15"/>
            <a:pathLst>
              <a:path w="576" h="1008">
                <a:moveTo>
                  <a:pt x="0" y="1008"/>
                </a:moveTo>
                <a:cubicBezTo>
                  <a:pt x="84" y="852"/>
                  <a:pt x="168" y="696"/>
                  <a:pt x="240" y="672"/>
                </a:cubicBezTo>
                <a:cubicBezTo>
                  <a:pt x="312" y="648"/>
                  <a:pt x="376" y="976"/>
                  <a:pt x="432" y="864"/>
                </a:cubicBezTo>
                <a:cubicBezTo>
                  <a:pt x="488" y="752"/>
                  <a:pt x="532" y="376"/>
                  <a:pt x="576" y="0"/>
                </a:cubicBezTo>
              </a:path>
            </a:pathLst>
          </a:custGeom>
          <a:noFill/>
          <a:ln w="12700" cap="flat" cmpd="sng">
            <a:solidFill>
              <a:srgbClr val="660066"/>
            </a:solidFill>
            <a:prstDash val="solid"/>
            <a:round/>
            <a:headEnd type="triangle" w="med" len="med"/>
            <a:tailEnd type="none" w="med" len="med"/>
          </a:ln>
        </p:spPr>
        <p:txBody>
          <a:bodyPr wrap="none" lIns="85593" tIns="42045" rIns="85593" bIns="42045" anchor="ctr">
            <a:spAutoFit/>
          </a:bodyPr>
          <a:lstStyle/>
          <a:p>
            <a:endParaRPr lang="en-US"/>
          </a:p>
        </p:txBody>
      </p:sp>
      <p:sp>
        <p:nvSpPr>
          <p:cNvPr id="18464" name="Text Box 34"/>
          <p:cNvSpPr txBox="1">
            <a:spLocks noChangeArrowheads="1"/>
          </p:cNvSpPr>
          <p:nvPr/>
        </p:nvSpPr>
        <p:spPr bwMode="auto">
          <a:xfrm>
            <a:off x="6706348" y="1915190"/>
            <a:ext cx="1501298" cy="608131"/>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1700" dirty="0">
                <a:solidFill>
                  <a:srgbClr val="660066"/>
                </a:solidFill>
              </a:rPr>
              <a:t>What does this</a:t>
            </a:r>
            <a:br>
              <a:rPr lang="en-US" sz="1700" dirty="0">
                <a:solidFill>
                  <a:srgbClr val="660066"/>
                </a:solidFill>
              </a:rPr>
            </a:br>
            <a:r>
              <a:rPr lang="en-US" sz="1700" dirty="0">
                <a:solidFill>
                  <a:srgbClr val="660066"/>
                </a:solidFill>
              </a:rPr>
              <a:t>represent?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Turnover</a:t>
            </a:r>
            <a:endParaRPr lang="en-US" dirty="0"/>
          </a:p>
        </p:txBody>
      </p:sp>
      <p:sp>
        <p:nvSpPr>
          <p:cNvPr id="3" name="Content Placeholder 2"/>
          <p:cNvSpPr>
            <a:spLocks noGrp="1"/>
          </p:cNvSpPr>
          <p:nvPr>
            <p:ph idx="1"/>
          </p:nvPr>
        </p:nvSpPr>
        <p:spPr>
          <a:xfrm>
            <a:off x="457200" y="1524000"/>
            <a:ext cx="7620000" cy="4876800"/>
          </a:xfrm>
        </p:spPr>
        <p:txBody>
          <a:bodyPr>
            <a:normAutofit/>
          </a:bodyPr>
          <a:lstStyle/>
          <a:p>
            <a:r>
              <a:rPr lang="en-US" dirty="0" smtClean="0"/>
              <a:t>Clearly, Walmart has the larger asset turnover.</a:t>
            </a:r>
          </a:p>
          <a:p>
            <a:r>
              <a:rPr lang="en-US" dirty="0" smtClean="0"/>
              <a:t>We also see the sources of the higher asset turnover.</a:t>
            </a:r>
          </a:p>
          <a:p>
            <a:r>
              <a:rPr lang="en-US" dirty="0" smtClean="0"/>
              <a:t>The focus in this approach is on the denominator of the asset turnover ratio, viz. on Total Assets.  </a:t>
            </a:r>
          </a:p>
          <a:p>
            <a:r>
              <a:rPr lang="en-US" dirty="0" smtClean="0"/>
              <a:t>The suggestion is that a manager desiring to maximize asset turnover, should look at the components of total assets in terms of how they contribute to sales.  </a:t>
            </a:r>
          </a:p>
          <a:p>
            <a:r>
              <a:rPr lang="en-US" dirty="0" smtClean="0"/>
              <a:t>Is it possible to reduce accounts receivable and merchandise turnover – but without affecting sales unduly?  </a:t>
            </a:r>
          </a:p>
          <a:p>
            <a:r>
              <a:rPr lang="en-US" dirty="0" smtClean="0"/>
              <a:t>Is it possible to reduce fixed assets – but without affecting sales unduly?</a:t>
            </a:r>
          </a:p>
          <a:p>
            <a:r>
              <a:rPr lang="en-US" dirty="0" smtClean="0"/>
              <a:t>How are current and fixed assets being used to improve sales?</a:t>
            </a:r>
            <a:endParaRPr lang="en-US" dirty="0"/>
          </a:p>
        </p:txBody>
      </p:sp>
    </p:spTree>
    <p:extLst>
      <p:ext uri="{BB962C8B-B14F-4D97-AF65-F5344CB8AC3E}">
        <p14:creationId xmlns:p14="http://schemas.microsoft.com/office/powerpoint/2010/main" val="260240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Dupont Model and Financial Leverage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We now extend the Dupont Model to include financial leverage, as well.</a:t>
            </a:r>
          </a:p>
          <a:p>
            <a:r>
              <a:rPr lang="en-US" sz="2400" dirty="0" smtClean="0"/>
              <a:t>This is done by using Total Equity as the denominator instead of Total Assets.</a:t>
            </a:r>
          </a:p>
          <a:p>
            <a:r>
              <a:rPr lang="en-US" sz="2400" dirty="0" smtClean="0"/>
              <a:t>ROE </a:t>
            </a:r>
            <a:r>
              <a:rPr lang="en-US" sz="2400" dirty="0"/>
              <a:t>= </a:t>
            </a:r>
            <a:r>
              <a:rPr lang="en-US" sz="2400" dirty="0" smtClean="0"/>
              <a:t>Net Income (NI) </a:t>
            </a:r>
            <a:r>
              <a:rPr lang="en-US" sz="2400" dirty="0"/>
              <a:t>/ </a:t>
            </a:r>
            <a:r>
              <a:rPr lang="en-US" sz="2400" dirty="0" smtClean="0"/>
              <a:t>TE (Total Equity)</a:t>
            </a:r>
            <a:endParaRPr lang="en-US" sz="2400" dirty="0"/>
          </a:p>
          <a:p>
            <a:r>
              <a:rPr lang="en-US" dirty="0"/>
              <a:t>ROE = (NI/Sales)*(Sales/TA)*(TA/TE) </a:t>
            </a:r>
          </a:p>
          <a:p>
            <a:r>
              <a:rPr lang="en-US" dirty="0"/>
              <a:t>         = Net Profit Margin*Asset Turnover*Equity Multiplier</a:t>
            </a:r>
          </a:p>
          <a:p>
            <a:r>
              <a:rPr lang="en-US" sz="2000" dirty="0"/>
              <a:t>Net Profit margin is a measure of two things: a) the firm’s operating efficiency – how well it controls costs </a:t>
            </a:r>
            <a:r>
              <a:rPr lang="en-US" sz="2000" dirty="0" smtClean="0"/>
              <a:t>(i.e. a product focus) b</a:t>
            </a:r>
            <a:r>
              <a:rPr lang="en-US" sz="2000" dirty="0"/>
              <a:t>) the firm’s market power – how high a price it can </a:t>
            </a:r>
            <a:r>
              <a:rPr lang="en-US" sz="2000" dirty="0" smtClean="0"/>
              <a:t>charge (i.e. a customer focus)</a:t>
            </a:r>
            <a:endParaRPr lang="en-US" sz="2000" dirty="0"/>
          </a:p>
          <a:p>
            <a:r>
              <a:rPr lang="en-US" sz="2000" dirty="0"/>
              <a:t>Total asset turnover is a measure of the firm’s asset use efficiency – how well it manages its assets</a:t>
            </a:r>
          </a:p>
          <a:p>
            <a:r>
              <a:rPr lang="en-US" sz="2000" dirty="0"/>
              <a:t>Equity multiplier is a measure of the firm’s financial leverage.</a:t>
            </a:r>
          </a:p>
          <a:p>
            <a:endParaRPr lang="en-US" dirty="0"/>
          </a:p>
        </p:txBody>
      </p:sp>
    </p:spTree>
    <p:extLst>
      <p:ext uri="{BB962C8B-B14F-4D97-AF65-F5344CB8AC3E}">
        <p14:creationId xmlns:p14="http://schemas.microsoft.com/office/powerpoint/2010/main" val="4132115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64815"/>
              </p:ext>
            </p:extLst>
          </p:nvPr>
        </p:nvGraphicFramePr>
        <p:xfrm>
          <a:off x="914400" y="1397000"/>
          <a:ext cx="7162800" cy="1930400"/>
        </p:xfrm>
        <a:graphic>
          <a:graphicData uri="http://schemas.openxmlformats.org/drawingml/2006/table">
            <a:tbl>
              <a:tblPr firstRow="1" bandRow="1">
                <a:tableStyleId>{5C22544A-7EE6-4342-B048-85BDC9FD1C3A}</a:tableStyleId>
              </a:tblPr>
              <a:tblGrid>
                <a:gridCol w="1790700">
                  <a:extLst>
                    <a:ext uri="{9D8B030D-6E8A-4147-A177-3AD203B41FA5}">
                      <a16:colId xmlns:a16="http://schemas.microsoft.com/office/drawing/2014/main" val="20000"/>
                    </a:ext>
                  </a:extLst>
                </a:gridCol>
                <a:gridCol w="1790700">
                  <a:extLst>
                    <a:ext uri="{9D8B030D-6E8A-4147-A177-3AD203B41FA5}">
                      <a16:colId xmlns:a16="http://schemas.microsoft.com/office/drawing/2014/main" val="20001"/>
                    </a:ext>
                  </a:extLst>
                </a:gridCol>
                <a:gridCol w="1790700">
                  <a:extLst>
                    <a:ext uri="{9D8B030D-6E8A-4147-A177-3AD203B41FA5}">
                      <a16:colId xmlns:a16="http://schemas.microsoft.com/office/drawing/2014/main" val="20002"/>
                    </a:ext>
                  </a:extLst>
                </a:gridCol>
                <a:gridCol w="1790700">
                  <a:extLst>
                    <a:ext uri="{9D8B030D-6E8A-4147-A177-3AD203B41FA5}">
                      <a16:colId xmlns:a16="http://schemas.microsoft.com/office/drawing/2014/main" val="20003"/>
                    </a:ext>
                  </a:extLst>
                </a:gridCol>
              </a:tblGrid>
              <a:tr h="370840">
                <a:tc>
                  <a:txBody>
                    <a:bodyPr/>
                    <a:lstStyle/>
                    <a:p>
                      <a:r>
                        <a:rPr lang="en-US" dirty="0" smtClean="0"/>
                        <a:t>2000 data</a:t>
                      </a:r>
                      <a:endParaRPr lang="en-US" dirty="0"/>
                    </a:p>
                  </a:txBody>
                  <a:tcPr/>
                </a:tc>
                <a:tc>
                  <a:txBody>
                    <a:bodyPr/>
                    <a:lstStyle/>
                    <a:p>
                      <a:r>
                        <a:rPr lang="en-US" dirty="0" smtClean="0"/>
                        <a:t>Net Profit Margin</a:t>
                      </a:r>
                    </a:p>
                    <a:p>
                      <a:r>
                        <a:rPr lang="en-US" dirty="0" smtClean="0"/>
                        <a:t>Net  Income/Net</a:t>
                      </a:r>
                      <a:r>
                        <a:rPr lang="en-US" baseline="0" dirty="0" smtClean="0"/>
                        <a:t>  Sales</a:t>
                      </a:r>
                      <a:endParaRPr lang="en-US" dirty="0"/>
                    </a:p>
                  </a:txBody>
                  <a:tcPr/>
                </a:tc>
                <a:tc>
                  <a:txBody>
                    <a:bodyPr/>
                    <a:lstStyle/>
                    <a:p>
                      <a:r>
                        <a:rPr lang="en-US" dirty="0" smtClean="0"/>
                        <a:t>Asset Turnover</a:t>
                      </a:r>
                    </a:p>
                    <a:p>
                      <a:r>
                        <a:rPr lang="en-US" dirty="0" smtClean="0"/>
                        <a:t>Net Sales/TA</a:t>
                      </a:r>
                      <a:endParaRPr lang="en-US" dirty="0"/>
                    </a:p>
                  </a:txBody>
                  <a:tcPr/>
                </a:tc>
                <a:tc>
                  <a:txBody>
                    <a:bodyPr/>
                    <a:lstStyle/>
                    <a:p>
                      <a:r>
                        <a:rPr lang="en-US" dirty="0" smtClean="0"/>
                        <a:t>ROA</a:t>
                      </a:r>
                      <a:endParaRPr lang="en-US" dirty="0"/>
                    </a:p>
                  </a:txBody>
                  <a:tcPr/>
                </a:tc>
                <a:extLst>
                  <a:ext uri="{0D108BD9-81ED-4DB2-BD59-A6C34878D82A}">
                    <a16:rowId xmlns:a16="http://schemas.microsoft.com/office/drawing/2014/main" val="10000"/>
                  </a:ext>
                </a:extLst>
              </a:tr>
              <a:tr h="370840">
                <a:tc>
                  <a:txBody>
                    <a:bodyPr/>
                    <a:lstStyle/>
                    <a:p>
                      <a:r>
                        <a:rPr lang="en-US" dirty="0" err="1" smtClean="0"/>
                        <a:t>Walmart</a:t>
                      </a:r>
                      <a:endParaRPr lang="en-US" dirty="0"/>
                    </a:p>
                  </a:txBody>
                  <a:tcPr/>
                </a:tc>
                <a:tc>
                  <a:txBody>
                    <a:bodyPr/>
                    <a:lstStyle/>
                    <a:p>
                      <a:r>
                        <a:rPr lang="en-US" dirty="0" smtClean="0"/>
                        <a:t>3.78</a:t>
                      </a:r>
                      <a:endParaRPr lang="en-US" dirty="0"/>
                    </a:p>
                  </a:txBody>
                  <a:tcPr/>
                </a:tc>
                <a:tc>
                  <a:txBody>
                    <a:bodyPr/>
                    <a:lstStyle/>
                    <a:p>
                      <a:r>
                        <a:rPr lang="en-US" dirty="0" smtClean="0"/>
                        <a:t>2.29</a:t>
                      </a:r>
                      <a:endParaRPr lang="en-US" dirty="0"/>
                    </a:p>
                  </a:txBody>
                  <a:tcPr/>
                </a:tc>
                <a:tc>
                  <a:txBody>
                    <a:bodyPr/>
                    <a:lstStyle/>
                    <a:p>
                      <a:r>
                        <a:rPr lang="en-US" dirty="0" smtClean="0"/>
                        <a:t>8.66</a:t>
                      </a:r>
                      <a:endParaRPr lang="en-US" dirty="0"/>
                    </a:p>
                  </a:txBody>
                  <a:tcPr/>
                </a:tc>
                <a:extLst>
                  <a:ext uri="{0D108BD9-81ED-4DB2-BD59-A6C34878D82A}">
                    <a16:rowId xmlns:a16="http://schemas.microsoft.com/office/drawing/2014/main" val="10001"/>
                  </a:ext>
                </a:extLst>
              </a:tr>
              <a:tr h="370840">
                <a:tc>
                  <a:txBody>
                    <a:bodyPr/>
                    <a:lstStyle/>
                    <a:p>
                      <a:r>
                        <a:rPr lang="en-US" dirty="0" smtClean="0"/>
                        <a:t>Tiffany’s</a:t>
                      </a:r>
                      <a:endParaRPr lang="en-US" dirty="0"/>
                    </a:p>
                  </a:txBody>
                  <a:tcPr/>
                </a:tc>
                <a:tc>
                  <a:txBody>
                    <a:bodyPr/>
                    <a:lstStyle/>
                    <a:p>
                      <a:r>
                        <a:rPr lang="en-US" dirty="0" smtClean="0"/>
                        <a:t>10.96</a:t>
                      </a:r>
                      <a:endParaRPr lang="en-US" dirty="0"/>
                    </a:p>
                  </a:txBody>
                  <a:tcPr/>
                </a:tc>
                <a:tc>
                  <a:txBody>
                    <a:bodyPr/>
                    <a:lstStyle/>
                    <a:p>
                      <a:r>
                        <a:rPr lang="en-US" dirty="0" smtClean="0"/>
                        <a:t>0.82</a:t>
                      </a:r>
                      <a:endParaRPr lang="en-US" dirty="0"/>
                    </a:p>
                  </a:txBody>
                  <a:tcPr/>
                </a:tc>
                <a:tc>
                  <a:txBody>
                    <a:bodyPr/>
                    <a:lstStyle/>
                    <a:p>
                      <a:r>
                        <a:rPr lang="en-US" dirty="0" smtClean="0"/>
                        <a:t>8.98</a:t>
                      </a:r>
                      <a:endParaRPr lang="en-US" dirty="0"/>
                    </a:p>
                  </a:txBody>
                  <a:tcPr/>
                </a:tc>
                <a:extLst>
                  <a:ext uri="{0D108BD9-81ED-4DB2-BD59-A6C34878D82A}">
                    <a16:rowId xmlns:a16="http://schemas.microsoft.com/office/drawing/2014/main" val="10002"/>
                  </a:ext>
                </a:extLst>
              </a:tr>
            </a:tbl>
          </a:graphicData>
        </a:graphic>
      </p:graphicFrame>
      <p:sp>
        <p:nvSpPr>
          <p:cNvPr id="3" name="Rectangle 25"/>
          <p:cNvSpPr txBox="1">
            <a:spLocks noChangeArrowheads="1"/>
          </p:cNvSpPr>
          <p:nvPr/>
        </p:nvSpPr>
        <p:spPr>
          <a:xfrm>
            <a:off x="457200" y="234108"/>
            <a:ext cx="8126488" cy="745629"/>
          </a:xfrm>
          <a:prstGeom prst="rect">
            <a:avLst/>
          </a:prstGeom>
        </p:spPr>
        <p:txBody>
          <a:bodyPr vert="horz" lIns="91440" tIns="45720" rIns="91440" bIns="45720" rtlCol="0" anchor="ctr">
            <a:normAutofit fontScale="97500" lnSpcReduction="10000"/>
          </a:bodyPr>
          <a:lstStyle/>
          <a:p>
            <a:pPr marL="0" marR="0" lvl="0" indent="0" algn="ctr" defTabSz="914485"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err="1" smtClean="0">
                <a:ln>
                  <a:noFill/>
                </a:ln>
                <a:solidFill>
                  <a:schemeClr val="tx1"/>
                </a:solidFill>
                <a:effectLst/>
                <a:uLnTx/>
                <a:uFillTx/>
                <a:latin typeface="+mj-lt"/>
                <a:ea typeface="+mj-ea"/>
                <a:cs typeface="+mj-cs"/>
              </a:rPr>
              <a:t>Dupont</a:t>
            </a:r>
            <a:r>
              <a:rPr kumimoji="0" lang="en-US" sz="2600" b="0" i="0" u="none" strike="noStrike" kern="1200" cap="none" spc="0" normalizeH="0" baseline="0" noProof="0" dirty="0" smtClean="0">
                <a:ln>
                  <a:noFill/>
                </a:ln>
                <a:solidFill>
                  <a:schemeClr val="tx1"/>
                </a:solidFill>
                <a:effectLst/>
                <a:uLnTx/>
                <a:uFillTx/>
                <a:latin typeface="+mj-lt"/>
                <a:ea typeface="+mj-ea"/>
                <a:cs typeface="+mj-cs"/>
              </a:rPr>
              <a:t> Analysis: Wal-Mart </a:t>
            </a:r>
            <a:r>
              <a:rPr kumimoji="0" lang="en-US" sz="2600" b="0" i="0" u="none" strike="noStrike" kern="1200" cap="none" spc="0" normalizeH="0" baseline="0" noProof="0" dirty="0" err="1" smtClean="0">
                <a:ln>
                  <a:noFill/>
                </a:ln>
                <a:solidFill>
                  <a:schemeClr val="tx1"/>
                </a:solidFill>
                <a:effectLst/>
                <a:uLnTx/>
                <a:uFillTx/>
                <a:latin typeface="+mj-lt"/>
                <a:ea typeface="+mj-ea"/>
                <a:cs typeface="+mj-cs"/>
              </a:rPr>
              <a:t>vs</a:t>
            </a:r>
            <a:r>
              <a:rPr kumimoji="0" lang="en-US" sz="2600" b="0" i="0" u="none" strike="noStrike" kern="1200" cap="none" spc="0" normalizeH="0" baseline="0" noProof="0" dirty="0" smtClean="0">
                <a:ln>
                  <a:noFill/>
                </a:ln>
                <a:solidFill>
                  <a:schemeClr val="tx1"/>
                </a:solidFill>
                <a:effectLst/>
                <a:uLnTx/>
                <a:uFillTx/>
                <a:latin typeface="+mj-lt"/>
                <a:ea typeface="+mj-ea"/>
                <a:cs typeface="+mj-cs"/>
              </a:rPr>
              <a:t> Tiffany</a:t>
            </a:r>
            <a:br>
              <a:rPr kumimoji="0" lang="en-US" sz="2600" b="0" i="0" u="none" strike="noStrike" kern="1200" cap="none" spc="0" normalizeH="0" baseline="0" noProof="0" dirty="0" smtClean="0">
                <a:ln>
                  <a:noFill/>
                </a:ln>
                <a:solidFill>
                  <a:schemeClr val="tx1"/>
                </a:solidFill>
                <a:effectLst/>
                <a:uLnTx/>
                <a:uFillTx/>
                <a:latin typeface="+mj-lt"/>
                <a:ea typeface="+mj-ea"/>
                <a:cs typeface="+mj-cs"/>
              </a:rPr>
            </a:br>
            <a:r>
              <a:rPr kumimoji="0" lang="en-US" sz="1900" b="0" i="0" u="none" strike="noStrike" kern="1200" cap="none" spc="0" normalizeH="0" baseline="0" noProof="0" dirty="0" smtClean="0">
                <a:ln>
                  <a:noFill/>
                </a:ln>
                <a:solidFill>
                  <a:schemeClr val="tx1"/>
                </a:solidFill>
                <a:effectLst/>
                <a:uLnTx/>
                <a:uFillTx/>
                <a:latin typeface="+mj-lt"/>
                <a:ea typeface="+mj-ea"/>
                <a:cs typeface="+mj-cs"/>
              </a:rPr>
              <a:t>(2000, in millions)</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extBox 4"/>
          <p:cNvSpPr txBox="1"/>
          <p:nvPr/>
        </p:nvSpPr>
        <p:spPr>
          <a:xfrm>
            <a:off x="762000" y="3657600"/>
            <a:ext cx="7239000" cy="2308324"/>
          </a:xfrm>
          <a:prstGeom prst="rect">
            <a:avLst/>
          </a:prstGeom>
          <a:noFill/>
        </p:spPr>
        <p:txBody>
          <a:bodyPr wrap="square" rtlCol="0">
            <a:spAutoFit/>
          </a:bodyPr>
          <a:lstStyle/>
          <a:p>
            <a:r>
              <a:rPr lang="en-US" dirty="0" smtClean="0"/>
              <a:t>Although </a:t>
            </a:r>
            <a:r>
              <a:rPr lang="en-US" dirty="0" err="1" smtClean="0"/>
              <a:t>Walmart</a:t>
            </a:r>
            <a:r>
              <a:rPr lang="en-US" dirty="0" smtClean="0"/>
              <a:t> and Tiffany clearly have different marketing/merchandising strategies, they end up with approximately the same ROA!</a:t>
            </a:r>
          </a:p>
          <a:p>
            <a:endParaRPr lang="en-US" dirty="0"/>
          </a:p>
          <a:p>
            <a:r>
              <a:rPr lang="en-US" dirty="0" smtClean="0"/>
              <a:t>In principle, this approach could be extended to look at ROE and include leverage choices as part of the mix.  The next slide shows how </a:t>
            </a:r>
            <a:r>
              <a:rPr lang="en-US" dirty="0" smtClean="0"/>
              <a:t>that different </a:t>
            </a:r>
            <a:r>
              <a:rPr lang="en-US" dirty="0" smtClean="0"/>
              <a:t>firms </a:t>
            </a:r>
            <a:r>
              <a:rPr lang="en-US" dirty="0" smtClean="0"/>
              <a:t>can make </a:t>
            </a:r>
            <a:r>
              <a:rPr lang="en-US" dirty="0" smtClean="0"/>
              <a:t>different choices in terms of net profit margin, asset turnover </a:t>
            </a:r>
            <a:r>
              <a:rPr lang="en-US" b="1" dirty="0" smtClean="0"/>
              <a:t>and</a:t>
            </a:r>
            <a:r>
              <a:rPr lang="en-US" dirty="0" smtClean="0"/>
              <a:t> leverage.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196798" y="-116464"/>
            <a:ext cx="6729488" cy="1200314"/>
          </a:xfrm>
          <a:noFill/>
        </p:spPr>
        <p:txBody>
          <a:bodyPr lIns="91425" tIns="45713" rIns="91425" bIns="45713">
            <a:spAutoFit/>
          </a:bodyPr>
          <a:lstStyle/>
          <a:p>
            <a:pPr defTabSz="914485"/>
            <a:r>
              <a:rPr lang="en-US" dirty="0" smtClean="0"/>
              <a:t>Financial Objectives:</a:t>
            </a:r>
            <a:br>
              <a:rPr lang="en-US" dirty="0" smtClean="0"/>
            </a:br>
            <a:r>
              <a:rPr lang="en-US" sz="2600" dirty="0"/>
              <a:t>The Strategic Profit </a:t>
            </a:r>
            <a:r>
              <a:rPr lang="en-US" sz="2600" dirty="0" smtClean="0"/>
              <a:t>Model (SPM)</a:t>
            </a:r>
            <a:endParaRPr lang="en-US" dirty="0" smtClean="0"/>
          </a:p>
        </p:txBody>
      </p:sp>
      <p:sp>
        <p:nvSpPr>
          <p:cNvPr id="19459" name="Rectangle 3"/>
          <p:cNvSpPr>
            <a:spLocks noChangeArrowheads="1"/>
          </p:cNvSpPr>
          <p:nvPr/>
        </p:nvSpPr>
        <p:spPr bwMode="auto">
          <a:xfrm>
            <a:off x="1117298" y="1906489"/>
            <a:ext cx="1505857" cy="526852"/>
          </a:xfrm>
          <a:prstGeom prst="rect">
            <a:avLst/>
          </a:prstGeom>
          <a:solidFill>
            <a:srgbClr val="660066"/>
          </a:solidFill>
          <a:ln w="3175">
            <a:solidFill>
              <a:schemeClr val="tx1"/>
            </a:solidFill>
            <a:miter lim="800000"/>
            <a:headEnd/>
            <a:tailEnd/>
          </a:ln>
        </p:spPr>
        <p:txBody>
          <a:bodyPr wrap="none" lIns="90480" tIns="44446" rIns="90480" bIns="44446" anchor="ctr"/>
          <a:lstStyle/>
          <a:p>
            <a:pPr defTabSz="914485" eaLnBrk="0" hangingPunct="0">
              <a:spcBef>
                <a:spcPct val="0"/>
              </a:spcBef>
            </a:pPr>
            <a:r>
              <a:rPr lang="en-US" i="1" dirty="0">
                <a:solidFill>
                  <a:schemeClr val="bg1"/>
                </a:solidFill>
              </a:rPr>
              <a:t>Return on</a:t>
            </a:r>
          </a:p>
          <a:p>
            <a:pPr defTabSz="914485" eaLnBrk="0" hangingPunct="0">
              <a:spcBef>
                <a:spcPct val="0"/>
              </a:spcBef>
            </a:pPr>
            <a:r>
              <a:rPr lang="en-US" i="1" dirty="0" smtClean="0">
                <a:solidFill>
                  <a:schemeClr val="bg1"/>
                </a:solidFill>
              </a:rPr>
              <a:t>Equity</a:t>
            </a:r>
            <a:endParaRPr lang="en-US" i="1" dirty="0">
              <a:solidFill>
                <a:schemeClr val="bg1"/>
              </a:solidFill>
            </a:endParaRPr>
          </a:p>
        </p:txBody>
      </p:sp>
      <p:sp>
        <p:nvSpPr>
          <p:cNvPr id="150532" name="Rectangle 4"/>
          <p:cNvSpPr>
            <a:spLocks noChangeArrowheads="1"/>
          </p:cNvSpPr>
          <p:nvPr/>
        </p:nvSpPr>
        <p:spPr bwMode="auto">
          <a:xfrm>
            <a:off x="6229048" y="1915291"/>
            <a:ext cx="1505857"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1"/>
                </a:solidFill>
              </a:rPr>
              <a:t>Leverage</a:t>
            </a:r>
          </a:p>
          <a:p>
            <a:pPr defTabSz="914485" eaLnBrk="0" hangingPunct="0">
              <a:spcBef>
                <a:spcPct val="0"/>
              </a:spcBef>
              <a:defRPr/>
            </a:pPr>
            <a:r>
              <a:rPr lang="en-US" sz="1400" dirty="0">
                <a:solidFill>
                  <a:schemeClr val="bg1"/>
                </a:solidFill>
              </a:rPr>
              <a:t>Ratio</a:t>
            </a:r>
          </a:p>
        </p:txBody>
      </p:sp>
      <p:sp>
        <p:nvSpPr>
          <p:cNvPr id="150533" name="Rectangle 5"/>
          <p:cNvSpPr>
            <a:spLocks noChangeArrowheads="1"/>
          </p:cNvSpPr>
          <p:nvPr/>
        </p:nvSpPr>
        <p:spPr bwMode="auto">
          <a:xfrm>
            <a:off x="3813024" y="1901897"/>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1"/>
                </a:solidFill>
              </a:rPr>
              <a:t>Return on</a:t>
            </a:r>
          </a:p>
          <a:p>
            <a:pPr defTabSz="914485" eaLnBrk="0" hangingPunct="0">
              <a:spcBef>
                <a:spcPct val="0"/>
              </a:spcBef>
              <a:defRPr/>
            </a:pPr>
            <a:r>
              <a:rPr lang="en-US" sz="1400" dirty="0">
                <a:solidFill>
                  <a:schemeClr val="bg1"/>
                </a:solidFill>
              </a:rPr>
              <a:t>Assets</a:t>
            </a:r>
          </a:p>
        </p:txBody>
      </p:sp>
      <p:sp>
        <p:nvSpPr>
          <p:cNvPr id="19462" name="Rectangle 6"/>
          <p:cNvSpPr>
            <a:spLocks noChangeArrowheads="1"/>
          </p:cNvSpPr>
          <p:nvPr/>
        </p:nvSpPr>
        <p:spPr bwMode="auto">
          <a:xfrm>
            <a:off x="3035905" y="1985368"/>
            <a:ext cx="29814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19463" name="Rectangle 7"/>
          <p:cNvSpPr>
            <a:spLocks noChangeArrowheads="1"/>
          </p:cNvSpPr>
          <p:nvPr/>
        </p:nvSpPr>
        <p:spPr bwMode="auto">
          <a:xfrm>
            <a:off x="5677203" y="1974950"/>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19464" name="Rectangle 8"/>
          <p:cNvSpPr>
            <a:spLocks noChangeArrowheads="1"/>
          </p:cNvSpPr>
          <p:nvPr/>
        </p:nvSpPr>
        <p:spPr bwMode="auto">
          <a:xfrm>
            <a:off x="1371298" y="2800945"/>
            <a:ext cx="1035589" cy="520647"/>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smtClean="0">
                <a:solidFill>
                  <a:schemeClr val="tx2"/>
                </a:solidFill>
              </a:rPr>
              <a:t>Total Equity</a:t>
            </a:r>
            <a:endParaRPr lang="en-US" sz="1400" dirty="0">
              <a:solidFill>
                <a:schemeClr val="tx2"/>
              </a:solidFill>
            </a:endParaRPr>
          </a:p>
        </p:txBody>
      </p:sp>
      <p:sp>
        <p:nvSpPr>
          <p:cNvPr id="19465" name="Rectangle 9"/>
          <p:cNvSpPr>
            <a:spLocks noChangeArrowheads="1"/>
          </p:cNvSpPr>
          <p:nvPr/>
        </p:nvSpPr>
        <p:spPr bwMode="auto">
          <a:xfrm>
            <a:off x="4020155" y="2800945"/>
            <a:ext cx="1052517" cy="520647"/>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66" name="Rectangle 10"/>
          <p:cNvSpPr>
            <a:spLocks noChangeArrowheads="1"/>
          </p:cNvSpPr>
          <p:nvPr/>
        </p:nvSpPr>
        <p:spPr bwMode="auto">
          <a:xfrm>
            <a:off x="6419547" y="2800945"/>
            <a:ext cx="1042065" cy="536036"/>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Total Assets</a:t>
            </a:r>
            <a:endParaRPr lang="en-US" sz="1400" dirty="0">
              <a:solidFill>
                <a:schemeClr val="tx2"/>
              </a:solidFill>
            </a:endParaRPr>
          </a:p>
          <a:p>
            <a:pPr defTabSz="914485" eaLnBrk="0" hangingPunct="0">
              <a:spcBef>
                <a:spcPct val="0"/>
              </a:spcBef>
            </a:pPr>
            <a:r>
              <a:rPr lang="en-US" sz="1400" dirty="0" smtClean="0">
                <a:solidFill>
                  <a:schemeClr val="tx2"/>
                </a:solidFill>
              </a:rPr>
              <a:t>Total Equity</a:t>
            </a:r>
            <a:endParaRPr lang="en-US" sz="1400" dirty="0">
              <a:solidFill>
                <a:schemeClr val="tx2"/>
              </a:solidFill>
            </a:endParaRPr>
          </a:p>
        </p:txBody>
      </p:sp>
      <p:sp>
        <p:nvSpPr>
          <p:cNvPr id="19467" name="Line 11"/>
          <p:cNvSpPr>
            <a:spLocks noChangeShapeType="1"/>
          </p:cNvSpPr>
          <p:nvPr/>
        </p:nvSpPr>
        <p:spPr bwMode="auto">
          <a:xfrm>
            <a:off x="1864179" y="2460130"/>
            <a:ext cx="0" cy="297656"/>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68" name="Line 12"/>
          <p:cNvSpPr>
            <a:spLocks noChangeShapeType="1"/>
          </p:cNvSpPr>
          <p:nvPr/>
        </p:nvSpPr>
        <p:spPr bwMode="auto">
          <a:xfrm>
            <a:off x="4606774" y="247650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69" name="Line 13"/>
          <p:cNvSpPr>
            <a:spLocks noChangeShapeType="1"/>
          </p:cNvSpPr>
          <p:nvPr/>
        </p:nvSpPr>
        <p:spPr bwMode="auto">
          <a:xfrm>
            <a:off x="7003143" y="247650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70" name="Rectangle 14"/>
          <p:cNvSpPr>
            <a:spLocks noChangeArrowheads="1"/>
          </p:cNvSpPr>
          <p:nvPr/>
        </p:nvSpPr>
        <p:spPr bwMode="auto">
          <a:xfrm>
            <a:off x="1077988" y="3937993"/>
            <a:ext cx="1504345" cy="528340"/>
          </a:xfrm>
          <a:prstGeom prst="rect">
            <a:avLst/>
          </a:prstGeom>
          <a:solidFill>
            <a:srgbClr val="660066"/>
          </a:solidFill>
          <a:ln w="3175">
            <a:solidFill>
              <a:schemeClr val="tx1"/>
            </a:solidFill>
            <a:miter lim="800000"/>
            <a:headEnd/>
            <a:tailEnd/>
          </a:ln>
        </p:spPr>
        <p:txBody>
          <a:bodyPr wrap="none" lIns="90480" tIns="44446" rIns="90480" bIns="44446" anchor="ctr"/>
          <a:lstStyle/>
          <a:p>
            <a:pPr defTabSz="914485" eaLnBrk="0" hangingPunct="0">
              <a:spcBef>
                <a:spcPct val="0"/>
              </a:spcBef>
            </a:pPr>
            <a:r>
              <a:rPr lang="en-US" i="1" dirty="0">
                <a:solidFill>
                  <a:schemeClr val="bg1"/>
                </a:solidFill>
              </a:rPr>
              <a:t>Return on</a:t>
            </a:r>
          </a:p>
          <a:p>
            <a:pPr defTabSz="914485" eaLnBrk="0" hangingPunct="0">
              <a:spcBef>
                <a:spcPct val="0"/>
              </a:spcBef>
            </a:pPr>
            <a:r>
              <a:rPr lang="en-US" i="1" dirty="0">
                <a:solidFill>
                  <a:schemeClr val="bg1"/>
                </a:solidFill>
              </a:rPr>
              <a:t>Assets</a:t>
            </a:r>
          </a:p>
        </p:txBody>
      </p:sp>
      <p:sp>
        <p:nvSpPr>
          <p:cNvPr id="19471" name="Rectangle 15"/>
          <p:cNvSpPr>
            <a:spLocks noChangeArrowheads="1"/>
          </p:cNvSpPr>
          <p:nvPr/>
        </p:nvSpPr>
        <p:spPr bwMode="auto">
          <a:xfrm>
            <a:off x="2995084" y="4018360"/>
            <a:ext cx="298143" cy="366759"/>
          </a:xfrm>
          <a:prstGeom prst="rect">
            <a:avLst/>
          </a:prstGeom>
          <a:solidFill>
            <a:schemeClr val="bg1"/>
          </a:solid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19472" name="Rectangle 16"/>
          <p:cNvSpPr>
            <a:spLocks noChangeArrowheads="1"/>
          </p:cNvSpPr>
          <p:nvPr/>
        </p:nvSpPr>
        <p:spPr bwMode="auto">
          <a:xfrm>
            <a:off x="1262441" y="4832450"/>
            <a:ext cx="1052517" cy="520647"/>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73" name="Line 17"/>
          <p:cNvSpPr>
            <a:spLocks noChangeShapeType="1"/>
          </p:cNvSpPr>
          <p:nvPr/>
        </p:nvSpPr>
        <p:spPr bwMode="auto">
          <a:xfrm>
            <a:off x="1823357" y="449312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74" name="Rectangle 18"/>
          <p:cNvSpPr>
            <a:spLocks noChangeArrowheads="1"/>
          </p:cNvSpPr>
          <p:nvPr/>
        </p:nvSpPr>
        <p:spPr bwMode="auto">
          <a:xfrm>
            <a:off x="7597981" y="5978299"/>
            <a:ext cx="838356" cy="305204"/>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dirty="0"/>
              <a:t>and so ...</a:t>
            </a:r>
          </a:p>
        </p:txBody>
      </p:sp>
      <p:sp>
        <p:nvSpPr>
          <p:cNvPr id="19475" name="Oval 19"/>
          <p:cNvSpPr>
            <a:spLocks noChangeArrowheads="1"/>
          </p:cNvSpPr>
          <p:nvPr/>
        </p:nvSpPr>
        <p:spPr bwMode="auto">
          <a:xfrm>
            <a:off x="724203" y="3399235"/>
            <a:ext cx="2184702" cy="2183309"/>
          </a:xfrm>
          <a:prstGeom prst="ellipse">
            <a:avLst/>
          </a:prstGeom>
          <a:noFill/>
          <a:ln w="12700">
            <a:solidFill>
              <a:srgbClr val="CECECE"/>
            </a:solidFill>
            <a:round/>
            <a:headEnd/>
            <a:tailEnd/>
          </a:ln>
        </p:spPr>
        <p:txBody>
          <a:bodyPr wrap="none" lIns="86493" tIns="43247" rIns="86493" bIns="43247" anchor="ctr"/>
          <a:lstStyle/>
          <a:p>
            <a:endParaRPr lang="en-US"/>
          </a:p>
        </p:txBody>
      </p:sp>
      <p:sp>
        <p:nvSpPr>
          <p:cNvPr id="19476" name="Oval 20"/>
          <p:cNvSpPr>
            <a:spLocks noChangeArrowheads="1"/>
          </p:cNvSpPr>
          <p:nvPr/>
        </p:nvSpPr>
        <p:spPr bwMode="auto">
          <a:xfrm>
            <a:off x="3469822" y="1403450"/>
            <a:ext cx="2184702" cy="2184797"/>
          </a:xfrm>
          <a:prstGeom prst="ellipse">
            <a:avLst/>
          </a:prstGeom>
          <a:noFill/>
          <a:ln w="12700">
            <a:solidFill>
              <a:srgbClr val="CECECE"/>
            </a:solidFill>
            <a:round/>
            <a:headEnd/>
            <a:tailEnd/>
          </a:ln>
        </p:spPr>
        <p:txBody>
          <a:bodyPr wrap="none" lIns="86493" tIns="43247" rIns="86493" bIns="43247" anchor="ctr"/>
          <a:lstStyle/>
          <a:p>
            <a:endParaRPr lang="en-US"/>
          </a:p>
        </p:txBody>
      </p:sp>
      <p:sp>
        <p:nvSpPr>
          <p:cNvPr id="19477" name="Line 21"/>
          <p:cNvSpPr>
            <a:spLocks noChangeShapeType="1"/>
          </p:cNvSpPr>
          <p:nvPr/>
        </p:nvSpPr>
        <p:spPr bwMode="auto">
          <a:xfrm flipV="1">
            <a:off x="2772833" y="3170040"/>
            <a:ext cx="787703" cy="564059"/>
          </a:xfrm>
          <a:prstGeom prst="line">
            <a:avLst/>
          </a:prstGeom>
          <a:noFill/>
          <a:ln w="12700">
            <a:solidFill>
              <a:srgbClr val="CECECE"/>
            </a:solidFill>
            <a:round/>
            <a:headEnd type="triangle" w="med" len="med"/>
            <a:tailEnd type="triangle" w="med" len="med"/>
          </a:ln>
        </p:spPr>
        <p:txBody>
          <a:bodyPr wrap="none" lIns="86493" tIns="43247" rIns="86493" bIns="43247" anchor="ctr"/>
          <a:lstStyle/>
          <a:p>
            <a:endParaRPr lang="en-US"/>
          </a:p>
        </p:txBody>
      </p:sp>
      <p:grpSp>
        <p:nvGrpSpPr>
          <p:cNvPr id="2" name="Group 22"/>
          <p:cNvGrpSpPr>
            <a:grpSpLocks/>
          </p:cNvGrpSpPr>
          <p:nvPr/>
        </p:nvGrpSpPr>
        <p:grpSpPr bwMode="auto">
          <a:xfrm>
            <a:off x="2931585" y="3932040"/>
            <a:ext cx="4762500" cy="2324695"/>
            <a:chOff x="1939" y="2642"/>
            <a:chExt cx="3150" cy="1562"/>
          </a:xfrm>
        </p:grpSpPr>
        <p:sp>
          <p:nvSpPr>
            <p:cNvPr id="150551" name="Rectangle 23"/>
            <p:cNvSpPr>
              <a:spLocks noChangeArrowheads="1"/>
            </p:cNvSpPr>
            <p:nvPr/>
          </p:nvSpPr>
          <p:spPr bwMode="auto">
            <a:xfrm>
              <a:off x="4094" y="2650"/>
              <a:ext cx="995" cy="364"/>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5655" tIns="46988" rIns="95655" bIns="46988" anchor="ctr">
              <a:spAutoFit/>
            </a:bodyPr>
            <a:lstStyle/>
            <a:p>
              <a:pPr defTabSz="914485" eaLnBrk="0" hangingPunct="0">
                <a:spcBef>
                  <a:spcPct val="0"/>
                </a:spcBef>
                <a:defRPr/>
              </a:pPr>
              <a:r>
                <a:rPr lang="en-US" sz="1400" dirty="0">
                  <a:solidFill>
                    <a:schemeClr val="bg1"/>
                  </a:solidFill>
                </a:rPr>
                <a:t>Net Profit</a:t>
              </a:r>
            </a:p>
            <a:p>
              <a:pPr defTabSz="914485" eaLnBrk="0" hangingPunct="0">
                <a:spcBef>
                  <a:spcPct val="0"/>
                </a:spcBef>
                <a:defRPr/>
              </a:pPr>
              <a:r>
                <a:rPr lang="en-US" sz="1400" dirty="0">
                  <a:solidFill>
                    <a:schemeClr val="bg1"/>
                  </a:solidFill>
                </a:rPr>
                <a:t>Margin</a:t>
              </a:r>
            </a:p>
          </p:txBody>
        </p:sp>
        <p:sp>
          <p:nvSpPr>
            <p:cNvPr id="150552" name="Rectangle 24"/>
            <p:cNvSpPr>
              <a:spLocks noChangeArrowheads="1"/>
            </p:cNvSpPr>
            <p:nvPr/>
          </p:nvSpPr>
          <p:spPr bwMode="auto">
            <a:xfrm>
              <a:off x="2496" y="2642"/>
              <a:ext cx="995" cy="364"/>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5655" tIns="46988" rIns="95655" bIns="46988" anchor="ctr">
              <a:spAutoFit/>
            </a:bodyPr>
            <a:lstStyle/>
            <a:p>
              <a:pPr defTabSz="914485" eaLnBrk="0" hangingPunct="0">
                <a:spcBef>
                  <a:spcPct val="0"/>
                </a:spcBef>
                <a:defRPr/>
              </a:pPr>
              <a:r>
                <a:rPr lang="en-US" sz="1400" dirty="0">
                  <a:solidFill>
                    <a:schemeClr val="bg1"/>
                  </a:solidFill>
                </a:rPr>
                <a:t>Asset</a:t>
              </a:r>
            </a:p>
            <a:p>
              <a:pPr defTabSz="914485" eaLnBrk="0" hangingPunct="0">
                <a:spcBef>
                  <a:spcPct val="0"/>
                </a:spcBef>
                <a:defRPr/>
              </a:pPr>
              <a:r>
                <a:rPr lang="en-US" sz="1400" dirty="0">
                  <a:solidFill>
                    <a:schemeClr val="bg1"/>
                  </a:solidFill>
                </a:rPr>
                <a:t>Turnover</a:t>
              </a:r>
            </a:p>
          </p:txBody>
        </p:sp>
        <p:sp>
          <p:nvSpPr>
            <p:cNvPr id="19481" name="Rectangle 25"/>
            <p:cNvSpPr>
              <a:spLocks noChangeArrowheads="1"/>
            </p:cNvSpPr>
            <p:nvPr/>
          </p:nvSpPr>
          <p:spPr bwMode="auto">
            <a:xfrm>
              <a:off x="3729" y="2692"/>
              <a:ext cx="194" cy="250"/>
            </a:xfrm>
            <a:prstGeom prst="rect">
              <a:avLst/>
            </a:prstGeom>
            <a:solidFill>
              <a:schemeClr val="bg1"/>
            </a:solidFill>
            <a:ln w="12700">
              <a:noFill/>
              <a:miter lim="800000"/>
              <a:headEnd/>
              <a:tailEnd/>
            </a:ln>
          </p:spPr>
          <p:txBody>
            <a:bodyPr wrap="none" lIns="95655" tIns="46988" rIns="95655" bIns="46988">
              <a:spAutoFit/>
            </a:bodyPr>
            <a:lstStyle/>
            <a:p>
              <a:pPr defTabSz="914485" eaLnBrk="0" hangingPunct="0">
                <a:spcBef>
                  <a:spcPct val="0"/>
                </a:spcBef>
              </a:pPr>
              <a:r>
                <a:rPr lang="en-US" dirty="0"/>
                <a:t>x</a:t>
              </a:r>
            </a:p>
          </p:txBody>
        </p:sp>
        <p:sp>
          <p:nvSpPr>
            <p:cNvPr id="19482" name="Rectangle 26"/>
            <p:cNvSpPr>
              <a:spLocks noChangeArrowheads="1"/>
            </p:cNvSpPr>
            <p:nvPr/>
          </p:nvSpPr>
          <p:spPr bwMode="auto">
            <a:xfrm>
              <a:off x="2633" y="3247"/>
              <a:ext cx="696" cy="353"/>
            </a:xfrm>
            <a:prstGeom prst="rect">
              <a:avLst/>
            </a:prstGeom>
            <a:noFill/>
            <a:ln w="12700">
              <a:noFill/>
              <a:miter lim="800000"/>
              <a:headEnd/>
              <a:tailEnd/>
            </a:ln>
          </p:spPr>
          <p:txBody>
            <a:bodyPr wrap="none" lIns="95655" tIns="46988" rIns="95655" bIns="46988">
              <a:spAutoFit/>
            </a:bodyPr>
            <a:lstStyle/>
            <a:p>
              <a:pPr defTabSz="914485" eaLnBrk="0" hangingPunct="0">
                <a:spcBef>
                  <a:spcPct val="0"/>
                </a:spcBef>
              </a:pPr>
              <a:r>
                <a:rPr lang="en-US" sz="1400" u="sng" dirty="0">
                  <a:solidFill>
                    <a:schemeClr val="tx2"/>
                  </a:solidFill>
                </a:rPr>
                <a:t>  Net Sales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83" name="Rectangle 27"/>
            <p:cNvSpPr>
              <a:spLocks noChangeArrowheads="1"/>
            </p:cNvSpPr>
            <p:nvPr/>
          </p:nvSpPr>
          <p:spPr bwMode="auto">
            <a:xfrm>
              <a:off x="4290" y="3247"/>
              <a:ext cx="605" cy="364"/>
            </a:xfrm>
            <a:prstGeom prst="rect">
              <a:avLst/>
            </a:prstGeom>
            <a:noFill/>
            <a:ln w="12700">
              <a:noFill/>
              <a:miter lim="800000"/>
              <a:headEnd/>
              <a:tailEnd/>
            </a:ln>
          </p:spPr>
          <p:txBody>
            <a:bodyPr wrap="none" lIns="95655" tIns="46988" rIns="95655" bIns="46988">
              <a:spAutoFit/>
            </a:bodyPr>
            <a:lstStyle/>
            <a:p>
              <a:pPr defTabSz="914485" eaLnBrk="0" hangingPunct="0">
                <a:spcBef>
                  <a:spcPct val="0"/>
                </a:spcBef>
              </a:pPr>
              <a:r>
                <a:rPr lang="en-US" sz="1400" u="sng" dirty="0">
                  <a:solidFill>
                    <a:schemeClr val="tx2"/>
                  </a:solidFill>
                </a:rPr>
                <a:t>Net Profit</a:t>
              </a:r>
              <a:endParaRPr lang="en-US" sz="1400" dirty="0">
                <a:solidFill>
                  <a:schemeClr val="tx2"/>
                </a:solidFill>
              </a:endParaRPr>
            </a:p>
            <a:p>
              <a:pPr defTabSz="914485" eaLnBrk="0" hangingPunct="0">
                <a:spcBef>
                  <a:spcPct val="0"/>
                </a:spcBef>
              </a:pPr>
              <a:r>
                <a:rPr lang="en-US" sz="1400" dirty="0">
                  <a:solidFill>
                    <a:schemeClr val="tx2"/>
                  </a:solidFill>
                </a:rPr>
                <a:t>Net Sales</a:t>
              </a:r>
            </a:p>
          </p:txBody>
        </p:sp>
        <p:sp>
          <p:nvSpPr>
            <p:cNvPr id="19484" name="Line 28"/>
            <p:cNvSpPr>
              <a:spLocks noChangeShapeType="1"/>
            </p:cNvSpPr>
            <p:nvPr/>
          </p:nvSpPr>
          <p:spPr bwMode="auto">
            <a:xfrm>
              <a:off x="3021" y="3029"/>
              <a:ext cx="0" cy="200"/>
            </a:xfrm>
            <a:prstGeom prst="line">
              <a:avLst/>
            </a:prstGeom>
            <a:noFill/>
            <a:ln w="12700">
              <a:solidFill>
                <a:schemeClr val="tx1"/>
              </a:solidFill>
              <a:round/>
              <a:headEnd/>
              <a:tailEnd type="triangle" w="med" len="med"/>
            </a:ln>
          </p:spPr>
          <p:txBody>
            <a:bodyPr wrap="none" anchor="ctr"/>
            <a:lstStyle/>
            <a:p>
              <a:endParaRPr lang="en-US"/>
            </a:p>
          </p:txBody>
        </p:sp>
        <p:sp>
          <p:nvSpPr>
            <p:cNvPr id="19485" name="Line 29"/>
            <p:cNvSpPr>
              <a:spLocks noChangeShapeType="1"/>
            </p:cNvSpPr>
            <p:nvPr/>
          </p:nvSpPr>
          <p:spPr bwMode="auto">
            <a:xfrm>
              <a:off x="4598" y="3031"/>
              <a:ext cx="0" cy="200"/>
            </a:xfrm>
            <a:prstGeom prst="line">
              <a:avLst/>
            </a:prstGeom>
            <a:noFill/>
            <a:ln w="12700">
              <a:solidFill>
                <a:schemeClr val="tx1"/>
              </a:solidFill>
              <a:round/>
              <a:headEnd/>
              <a:tailEnd type="triangle" w="med" len="med"/>
            </a:ln>
          </p:spPr>
          <p:txBody>
            <a:bodyPr wrap="none" anchor="ctr"/>
            <a:lstStyle/>
            <a:p>
              <a:endParaRPr lang="en-US"/>
            </a:p>
          </p:txBody>
        </p:sp>
        <p:sp>
          <p:nvSpPr>
            <p:cNvPr id="19486" name="Oval 30"/>
            <p:cNvSpPr>
              <a:spLocks noChangeArrowheads="1"/>
            </p:cNvSpPr>
            <p:nvPr/>
          </p:nvSpPr>
          <p:spPr bwMode="auto">
            <a:xfrm>
              <a:off x="2524" y="3218"/>
              <a:ext cx="964" cy="407"/>
            </a:xfrm>
            <a:prstGeom prst="ellipse">
              <a:avLst/>
            </a:prstGeom>
            <a:noFill/>
            <a:ln w="12700">
              <a:solidFill>
                <a:srgbClr val="CECECE"/>
              </a:solidFill>
              <a:round/>
              <a:headEnd/>
              <a:tailEnd/>
            </a:ln>
          </p:spPr>
          <p:txBody>
            <a:bodyPr wrap="none" anchor="ctr"/>
            <a:lstStyle/>
            <a:p>
              <a:endParaRPr lang="en-US"/>
            </a:p>
          </p:txBody>
        </p:sp>
        <p:sp>
          <p:nvSpPr>
            <p:cNvPr id="19487" name="Oval 31"/>
            <p:cNvSpPr>
              <a:spLocks noChangeArrowheads="1"/>
            </p:cNvSpPr>
            <p:nvPr/>
          </p:nvSpPr>
          <p:spPr bwMode="auto">
            <a:xfrm>
              <a:off x="4099" y="3202"/>
              <a:ext cx="964" cy="407"/>
            </a:xfrm>
            <a:prstGeom prst="ellipse">
              <a:avLst/>
            </a:prstGeom>
            <a:noFill/>
            <a:ln w="12700">
              <a:solidFill>
                <a:srgbClr val="CECECE"/>
              </a:solidFill>
              <a:round/>
              <a:headEnd/>
              <a:tailEnd/>
            </a:ln>
          </p:spPr>
          <p:txBody>
            <a:bodyPr wrap="none" anchor="ctr"/>
            <a:lstStyle/>
            <a:p>
              <a:endParaRPr lang="en-US"/>
            </a:p>
          </p:txBody>
        </p:sp>
        <p:sp>
          <p:nvSpPr>
            <p:cNvPr id="19488" name="Text Box 32"/>
            <p:cNvSpPr txBox="1">
              <a:spLocks noChangeArrowheads="1"/>
            </p:cNvSpPr>
            <p:nvPr/>
          </p:nvSpPr>
          <p:spPr bwMode="auto">
            <a:xfrm>
              <a:off x="1939" y="3777"/>
              <a:ext cx="831" cy="402"/>
            </a:xfrm>
            <a:prstGeom prst="rect">
              <a:avLst/>
            </a:prstGeom>
            <a:noFill/>
            <a:ln w="12700">
              <a:noFill/>
              <a:miter lim="800000"/>
              <a:headEnd/>
              <a:tailEnd/>
            </a:ln>
          </p:spPr>
          <p:txBody>
            <a:bodyPr wrap="none" lIns="90488" tIns="44450" rIns="90488" bIns="44450" anchor="ctr">
              <a:spAutoFit/>
            </a:bodyPr>
            <a:lstStyle/>
            <a:p>
              <a:pPr eaLnBrk="0" hangingPunct="0">
                <a:spcBef>
                  <a:spcPct val="0"/>
                </a:spcBef>
                <a:buClrTx/>
                <a:buSzTx/>
                <a:buFontTx/>
                <a:buNone/>
              </a:pPr>
              <a:r>
                <a:rPr lang="en-US" sz="1100" dirty="0">
                  <a:solidFill>
                    <a:srgbClr val="990099"/>
                  </a:solidFill>
                </a:rPr>
                <a:t>The $ sales</a:t>
              </a:r>
              <a:br>
                <a:rPr lang="en-US" sz="1100" dirty="0">
                  <a:solidFill>
                    <a:srgbClr val="990099"/>
                  </a:solidFill>
                </a:rPr>
              </a:br>
              <a:r>
                <a:rPr lang="en-US" sz="1100" dirty="0">
                  <a:solidFill>
                    <a:srgbClr val="990099"/>
                  </a:solidFill>
                </a:rPr>
                <a:t>generated</a:t>
              </a:r>
              <a:br>
                <a:rPr lang="en-US" sz="1100" dirty="0">
                  <a:solidFill>
                    <a:srgbClr val="990099"/>
                  </a:solidFill>
                </a:rPr>
              </a:br>
              <a:r>
                <a:rPr lang="en-US" sz="1100" dirty="0">
                  <a:solidFill>
                    <a:srgbClr val="990099"/>
                  </a:solidFill>
                </a:rPr>
                <a:t>by each $ of assets</a:t>
              </a:r>
            </a:p>
          </p:txBody>
        </p:sp>
        <p:sp>
          <p:nvSpPr>
            <p:cNvPr id="19489" name="Text Box 33"/>
            <p:cNvSpPr txBox="1">
              <a:spLocks noChangeArrowheads="1"/>
            </p:cNvSpPr>
            <p:nvPr/>
          </p:nvSpPr>
          <p:spPr bwMode="auto">
            <a:xfrm>
              <a:off x="3792" y="3802"/>
              <a:ext cx="786" cy="402"/>
            </a:xfrm>
            <a:prstGeom prst="rect">
              <a:avLst/>
            </a:prstGeom>
            <a:noFill/>
            <a:ln w="12700">
              <a:noFill/>
              <a:miter lim="800000"/>
              <a:headEnd/>
              <a:tailEnd/>
            </a:ln>
          </p:spPr>
          <p:txBody>
            <a:bodyPr wrap="none" lIns="90488" tIns="44450" rIns="90488" bIns="44450" anchor="ctr">
              <a:spAutoFit/>
            </a:bodyPr>
            <a:lstStyle/>
            <a:p>
              <a:pPr eaLnBrk="0" hangingPunct="0">
                <a:spcBef>
                  <a:spcPct val="0"/>
                </a:spcBef>
                <a:buClrTx/>
                <a:buSzTx/>
                <a:buFontTx/>
                <a:buNone/>
              </a:pPr>
              <a:r>
                <a:rPr lang="en-US" sz="1100" dirty="0">
                  <a:solidFill>
                    <a:srgbClr val="990099"/>
                  </a:solidFill>
                </a:rPr>
                <a:t>The net profit</a:t>
              </a:r>
              <a:br>
                <a:rPr lang="en-US" sz="1100" dirty="0">
                  <a:solidFill>
                    <a:srgbClr val="990099"/>
                  </a:solidFill>
                </a:rPr>
              </a:br>
              <a:r>
                <a:rPr lang="en-US" sz="1100" dirty="0">
                  <a:solidFill>
                    <a:srgbClr val="990099"/>
                  </a:solidFill>
                </a:rPr>
                <a:t>generated</a:t>
              </a:r>
              <a:br>
                <a:rPr lang="en-US" sz="1100" dirty="0">
                  <a:solidFill>
                    <a:srgbClr val="990099"/>
                  </a:solidFill>
                </a:rPr>
              </a:br>
              <a:r>
                <a:rPr lang="en-US" sz="1100" dirty="0">
                  <a:solidFill>
                    <a:srgbClr val="990099"/>
                  </a:solidFill>
                </a:rPr>
                <a:t>by each $ of sales</a:t>
              </a:r>
            </a:p>
          </p:txBody>
        </p:sp>
        <p:sp>
          <p:nvSpPr>
            <p:cNvPr id="19490" name="Freeform 34"/>
            <p:cNvSpPr>
              <a:spLocks/>
            </p:cNvSpPr>
            <p:nvPr/>
          </p:nvSpPr>
          <p:spPr bwMode="auto">
            <a:xfrm>
              <a:off x="2425" y="3531"/>
              <a:ext cx="121" cy="246"/>
            </a:xfrm>
            <a:custGeom>
              <a:avLst/>
              <a:gdLst>
                <a:gd name="T0" fmla="*/ 0 w 384"/>
                <a:gd name="T1" fmla="*/ 248 h 248"/>
                <a:gd name="T2" fmla="*/ 96 w 384"/>
                <a:gd name="T3" fmla="*/ 8 h 248"/>
                <a:gd name="T4" fmla="*/ 240 w 384"/>
                <a:gd name="T5" fmla="*/ 200 h 248"/>
                <a:gd name="T6" fmla="*/ 384 w 384"/>
                <a:gd name="T7" fmla="*/ 8 h 248"/>
                <a:gd name="T8" fmla="*/ 0 60000 65536"/>
                <a:gd name="T9" fmla="*/ 0 60000 65536"/>
                <a:gd name="T10" fmla="*/ 0 60000 65536"/>
                <a:gd name="T11" fmla="*/ 0 60000 65536"/>
                <a:gd name="T12" fmla="*/ 0 w 384"/>
                <a:gd name="T13" fmla="*/ 0 h 248"/>
                <a:gd name="T14" fmla="*/ 384 w 384"/>
                <a:gd name="T15" fmla="*/ 248 h 248"/>
              </a:gdLst>
              <a:ahLst/>
              <a:cxnLst>
                <a:cxn ang="T8">
                  <a:pos x="T0" y="T1"/>
                </a:cxn>
                <a:cxn ang="T9">
                  <a:pos x="T2" y="T3"/>
                </a:cxn>
                <a:cxn ang="T10">
                  <a:pos x="T4" y="T5"/>
                </a:cxn>
                <a:cxn ang="T11">
                  <a:pos x="T6" y="T7"/>
                </a:cxn>
              </a:cxnLst>
              <a:rect l="T12" t="T13" r="T14" b="T15"/>
              <a:pathLst>
                <a:path w="384" h="248">
                  <a:moveTo>
                    <a:pt x="0" y="248"/>
                  </a:moveTo>
                  <a:cubicBezTo>
                    <a:pt x="28" y="132"/>
                    <a:pt x="56" y="16"/>
                    <a:pt x="96" y="8"/>
                  </a:cubicBezTo>
                  <a:cubicBezTo>
                    <a:pt x="136" y="0"/>
                    <a:pt x="192" y="200"/>
                    <a:pt x="240" y="200"/>
                  </a:cubicBezTo>
                  <a:cubicBezTo>
                    <a:pt x="288" y="200"/>
                    <a:pt x="336" y="104"/>
                    <a:pt x="384" y="8"/>
                  </a:cubicBezTo>
                </a:path>
              </a:pathLst>
            </a:custGeom>
            <a:noFill/>
            <a:ln w="12700" cap="flat" cmpd="sng">
              <a:solidFill>
                <a:srgbClr val="E3BEFF"/>
              </a:solidFill>
              <a:prstDash val="solid"/>
              <a:round/>
              <a:headEnd type="none" w="med" len="med"/>
              <a:tailEnd type="triangle" w="med" len="med"/>
            </a:ln>
          </p:spPr>
          <p:txBody>
            <a:bodyPr wrap="none" lIns="90488" tIns="44450" rIns="90488" bIns="44450" anchor="ctr">
              <a:spAutoFit/>
            </a:bodyPr>
            <a:lstStyle/>
            <a:p>
              <a:endParaRPr lang="en-US"/>
            </a:p>
          </p:txBody>
        </p:sp>
        <p:sp>
          <p:nvSpPr>
            <p:cNvPr id="19491" name="Freeform 35"/>
            <p:cNvSpPr>
              <a:spLocks/>
            </p:cNvSpPr>
            <p:nvPr/>
          </p:nvSpPr>
          <p:spPr bwMode="auto">
            <a:xfrm>
              <a:off x="4176" y="3597"/>
              <a:ext cx="384" cy="246"/>
            </a:xfrm>
            <a:custGeom>
              <a:avLst/>
              <a:gdLst>
                <a:gd name="T0" fmla="*/ 0 w 384"/>
                <a:gd name="T1" fmla="*/ 248 h 248"/>
                <a:gd name="T2" fmla="*/ 96 w 384"/>
                <a:gd name="T3" fmla="*/ 8 h 248"/>
                <a:gd name="T4" fmla="*/ 240 w 384"/>
                <a:gd name="T5" fmla="*/ 200 h 248"/>
                <a:gd name="T6" fmla="*/ 384 w 384"/>
                <a:gd name="T7" fmla="*/ 8 h 248"/>
                <a:gd name="T8" fmla="*/ 0 60000 65536"/>
                <a:gd name="T9" fmla="*/ 0 60000 65536"/>
                <a:gd name="T10" fmla="*/ 0 60000 65536"/>
                <a:gd name="T11" fmla="*/ 0 60000 65536"/>
                <a:gd name="T12" fmla="*/ 0 w 384"/>
                <a:gd name="T13" fmla="*/ 0 h 248"/>
                <a:gd name="T14" fmla="*/ 384 w 384"/>
                <a:gd name="T15" fmla="*/ 248 h 248"/>
              </a:gdLst>
              <a:ahLst/>
              <a:cxnLst>
                <a:cxn ang="T8">
                  <a:pos x="T0" y="T1"/>
                </a:cxn>
                <a:cxn ang="T9">
                  <a:pos x="T2" y="T3"/>
                </a:cxn>
                <a:cxn ang="T10">
                  <a:pos x="T4" y="T5"/>
                </a:cxn>
                <a:cxn ang="T11">
                  <a:pos x="T6" y="T7"/>
                </a:cxn>
              </a:cxnLst>
              <a:rect l="T12" t="T13" r="T14" b="T15"/>
              <a:pathLst>
                <a:path w="384" h="248">
                  <a:moveTo>
                    <a:pt x="0" y="248"/>
                  </a:moveTo>
                  <a:cubicBezTo>
                    <a:pt x="28" y="132"/>
                    <a:pt x="56" y="16"/>
                    <a:pt x="96" y="8"/>
                  </a:cubicBezTo>
                  <a:cubicBezTo>
                    <a:pt x="136" y="0"/>
                    <a:pt x="192" y="200"/>
                    <a:pt x="240" y="200"/>
                  </a:cubicBezTo>
                  <a:cubicBezTo>
                    <a:pt x="288" y="200"/>
                    <a:pt x="336" y="104"/>
                    <a:pt x="384" y="8"/>
                  </a:cubicBezTo>
                </a:path>
              </a:pathLst>
            </a:custGeom>
            <a:noFill/>
            <a:ln w="12700" cap="flat" cmpd="sng">
              <a:solidFill>
                <a:srgbClr val="E3BEFF"/>
              </a:solidFill>
              <a:prstDash val="solid"/>
              <a:round/>
              <a:headEnd type="none" w="med" len="med"/>
              <a:tailEnd type="triangle" w="med" len="med"/>
            </a:ln>
          </p:spPr>
          <p:txBody>
            <a:bodyPr lIns="90488" tIns="44450" rIns="90488" bIns="44450" anchor="ctr">
              <a:spAutoFit/>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6546486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8"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4578" name="Rectangle 2"/>
          <p:cNvSpPr>
            <a:spLocks noChangeArrowheads="1"/>
          </p:cNvSpPr>
          <p:nvPr/>
        </p:nvSpPr>
        <p:spPr bwMode="auto">
          <a:xfrm>
            <a:off x="1053798" y="1771055"/>
            <a:ext cx="6947721" cy="4078544"/>
          </a:xfrm>
          <a:prstGeom prst="rect">
            <a:avLst/>
          </a:prstGeom>
          <a:noFill/>
          <a:ln w="12700">
            <a:noFill/>
            <a:miter lim="800000"/>
            <a:headEnd/>
            <a:tailEnd/>
          </a:ln>
        </p:spPr>
        <p:txBody>
          <a:bodyPr wrap="none" lIns="90480" tIns="44446" rIns="90480" bIns="44446">
            <a:spAutoFit/>
          </a:bodyPr>
          <a:lstStyle/>
          <a:p>
            <a:pPr defTabSz="914485" eaLnBrk="0" hangingPunct="0">
              <a:lnSpc>
                <a:spcPct val="90000"/>
              </a:lnSpc>
              <a:spcBef>
                <a:spcPct val="0"/>
              </a:spcBef>
              <a:tabLst>
                <a:tab pos="2572269" algn="ctr"/>
                <a:tab pos="4570920" algn="ctr"/>
                <a:tab pos="6571073" algn="ctr"/>
              </a:tabLst>
            </a:pPr>
            <a:r>
              <a:rPr lang="en-US" sz="1600" dirty="0"/>
              <a:t>Big Lots:</a:t>
            </a:r>
            <a:br>
              <a:rPr lang="en-US" sz="1600" dirty="0"/>
            </a:br>
            <a:r>
              <a:rPr lang="en-US" sz="1600" dirty="0">
                <a:solidFill>
                  <a:srgbClr val="660066"/>
                </a:solidFill>
              </a:rPr>
              <a:t>24.6%</a:t>
            </a:r>
            <a:r>
              <a:rPr lang="en-US" sz="1600" dirty="0">
                <a:solidFill>
                  <a:schemeClr val="folHlink"/>
                </a:solidFill>
              </a:rPr>
              <a:t> </a:t>
            </a:r>
            <a:r>
              <a:rPr lang="en-US" sz="1600" dirty="0"/>
              <a:t>	13.1 	1.5	1.2</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Albertson’s:</a:t>
            </a:r>
            <a:br>
              <a:rPr lang="en-US" sz="1600" dirty="0"/>
            </a:br>
            <a:r>
              <a:rPr lang="en-US" sz="1600" dirty="0">
                <a:solidFill>
                  <a:srgbClr val="660066"/>
                </a:solidFill>
              </a:rPr>
              <a:t>18.9%</a:t>
            </a:r>
            <a:r>
              <a:rPr lang="en-US" sz="1600" dirty="0"/>
              <a:t>	 2.1	4.2	2.1</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Dress Barn:</a:t>
            </a:r>
            <a:br>
              <a:rPr lang="en-US" sz="1600" dirty="0"/>
            </a:br>
            <a:r>
              <a:rPr lang="en-US" sz="1600" dirty="0">
                <a:solidFill>
                  <a:srgbClr val="660066"/>
                </a:solidFill>
              </a:rPr>
              <a:t>32.4%</a:t>
            </a:r>
            <a:r>
              <a:rPr lang="en-US" sz="1600" dirty="0"/>
              <a:t>	7.4	2.9	1.5</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Land’s End:</a:t>
            </a:r>
            <a:br>
              <a:rPr lang="en-US" sz="1600" dirty="0"/>
            </a:br>
            <a:r>
              <a:rPr lang="en-US" sz="1600" dirty="0">
                <a:solidFill>
                  <a:srgbClr val="660066"/>
                </a:solidFill>
              </a:rPr>
              <a:t>40.2%</a:t>
            </a:r>
            <a:r>
              <a:rPr lang="en-US" sz="1600" dirty="0"/>
              <a:t>	6.8	3.1	1.9</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Limited:</a:t>
            </a:r>
            <a:br>
              <a:rPr lang="en-US" sz="1600" dirty="0"/>
            </a:br>
            <a:r>
              <a:rPr lang="en-US" sz="1600" dirty="0">
                <a:solidFill>
                  <a:srgbClr val="660066"/>
                </a:solidFill>
              </a:rPr>
              <a:t>32.3%</a:t>
            </a:r>
            <a:r>
              <a:rPr lang="en-US" sz="1600" dirty="0"/>
              <a:t>	6.7	2.2	2.2</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Gap:</a:t>
            </a:r>
            <a:br>
              <a:rPr lang="en-US" sz="1600" dirty="0"/>
            </a:br>
            <a:r>
              <a:rPr lang="en-US" sz="1600" dirty="0">
                <a:solidFill>
                  <a:srgbClr val="660066"/>
                </a:solidFill>
              </a:rPr>
              <a:t>25.5%</a:t>
            </a:r>
            <a:r>
              <a:rPr lang="en-US" sz="1600" dirty="0"/>
              <a:t>	6.6	2.4	1.6</a:t>
            </a:r>
          </a:p>
          <a:p>
            <a:pPr defTabSz="914485" eaLnBrk="0" hangingPunct="0">
              <a:lnSpc>
                <a:spcPct val="90000"/>
              </a:lnSpc>
              <a:spcBef>
                <a:spcPct val="0"/>
              </a:spcBef>
              <a:tabLst>
                <a:tab pos="2572269" algn="ctr"/>
                <a:tab pos="4570920" algn="ctr"/>
                <a:tab pos="6571073" algn="ctr"/>
              </a:tabLst>
            </a:pPr>
            <a:r>
              <a:rPr lang="en-US" sz="1600" dirty="0"/>
              <a:t> </a:t>
            </a:r>
          </a:p>
        </p:txBody>
      </p:sp>
      <p:sp>
        <p:nvSpPr>
          <p:cNvPr id="24579" name="Rectangle 3"/>
          <p:cNvSpPr>
            <a:spLocks noGrp="1" noChangeArrowheads="1"/>
          </p:cNvSpPr>
          <p:nvPr>
            <p:ph type="title"/>
          </p:nvPr>
        </p:nvSpPr>
        <p:spPr>
          <a:xfrm>
            <a:off x="464601" y="-13877"/>
            <a:ext cx="7811788" cy="800205"/>
          </a:xfrm>
          <a:noFill/>
        </p:spPr>
        <p:txBody>
          <a:bodyPr vert="horz" wrap="none" lIns="91425" tIns="45713" rIns="91425" bIns="45713">
            <a:spAutoFit/>
          </a:bodyPr>
          <a:lstStyle/>
          <a:p>
            <a:pPr defTabSz="914485"/>
            <a:r>
              <a:rPr lang="en-US" dirty="0" smtClean="0"/>
              <a:t>Strategic Profit Model Examples</a:t>
            </a:r>
          </a:p>
        </p:txBody>
      </p:sp>
      <p:sp>
        <p:nvSpPr>
          <p:cNvPr id="156676" name="Rectangle 4"/>
          <p:cNvSpPr>
            <a:spLocks noChangeArrowheads="1"/>
          </p:cNvSpPr>
          <p:nvPr/>
        </p:nvSpPr>
        <p:spPr bwMode="auto">
          <a:xfrm>
            <a:off x="762000" y="1067098"/>
            <a:ext cx="1632857" cy="526852"/>
          </a:xfrm>
          <a:prstGeom prst="rect">
            <a:avLst/>
          </a:prstGeom>
          <a:gradFill rotWithShape="0">
            <a:gsLst>
              <a:gs pos="0">
                <a:schemeClr val="tx2"/>
              </a:gs>
              <a:gs pos="100000">
                <a:schemeClr val="tx2">
                  <a:gamma/>
                  <a:shade val="46275"/>
                  <a:invGamma/>
                </a:schemeClr>
              </a:gs>
            </a:gsLst>
            <a:lin ang="5400000" scaled="1"/>
          </a:gradFill>
          <a:ln w="3175">
            <a:solidFill>
              <a:schemeClr val="tx1"/>
            </a:solidFill>
            <a:miter lim="800000"/>
            <a:headEnd/>
            <a:tailEnd/>
          </a:ln>
          <a:effectLst/>
        </p:spPr>
        <p:txBody>
          <a:bodyPr wrap="none" lIns="90480" tIns="44446" rIns="90480" bIns="44446" anchor="ctr"/>
          <a:lstStyle/>
          <a:p>
            <a:pPr defTabSz="914485" eaLnBrk="0" hangingPunct="0">
              <a:spcBef>
                <a:spcPct val="0"/>
              </a:spcBef>
              <a:defRPr/>
            </a:pPr>
            <a:r>
              <a:rPr lang="en-US" i="1" dirty="0">
                <a:solidFill>
                  <a:schemeClr val="bg2">
                    <a:lumMod val="60000"/>
                    <a:lumOff val="40000"/>
                  </a:schemeClr>
                </a:solidFill>
              </a:rPr>
              <a:t>Return </a:t>
            </a:r>
            <a:r>
              <a:rPr lang="en-US" i="1" dirty="0" smtClean="0">
                <a:solidFill>
                  <a:schemeClr val="bg2">
                    <a:lumMod val="60000"/>
                    <a:lumOff val="40000"/>
                  </a:schemeClr>
                </a:solidFill>
              </a:rPr>
              <a:t>on Equity</a:t>
            </a:r>
            <a:endParaRPr lang="en-US" i="1" dirty="0">
              <a:solidFill>
                <a:schemeClr val="bg2">
                  <a:lumMod val="60000"/>
                  <a:lumOff val="40000"/>
                </a:schemeClr>
              </a:solidFill>
            </a:endParaRPr>
          </a:p>
          <a:p>
            <a:pPr defTabSz="914485" eaLnBrk="0" hangingPunct="0">
              <a:spcBef>
                <a:spcPct val="0"/>
              </a:spcBef>
              <a:defRPr/>
            </a:pPr>
            <a:r>
              <a:rPr lang="en-US" i="1" dirty="0">
                <a:solidFill>
                  <a:schemeClr val="bg2">
                    <a:lumMod val="60000"/>
                    <a:lumOff val="40000"/>
                  </a:schemeClr>
                </a:solidFill>
              </a:rPr>
              <a:t>Investment</a:t>
            </a:r>
          </a:p>
        </p:txBody>
      </p:sp>
      <p:sp>
        <p:nvSpPr>
          <p:cNvPr id="24581" name="Rectangle 5"/>
          <p:cNvSpPr>
            <a:spLocks noChangeArrowheads="1"/>
          </p:cNvSpPr>
          <p:nvPr/>
        </p:nvSpPr>
        <p:spPr bwMode="auto">
          <a:xfrm>
            <a:off x="2544536" y="1128118"/>
            <a:ext cx="29814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24582" name="Rectangle 6"/>
          <p:cNvSpPr>
            <a:spLocks noChangeArrowheads="1"/>
          </p:cNvSpPr>
          <p:nvPr/>
        </p:nvSpPr>
        <p:spPr bwMode="auto">
          <a:xfrm>
            <a:off x="4553857" y="1187649"/>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156679" name="Rectangle 7"/>
          <p:cNvSpPr>
            <a:spLocks noChangeArrowheads="1"/>
          </p:cNvSpPr>
          <p:nvPr/>
        </p:nvSpPr>
        <p:spPr bwMode="auto">
          <a:xfrm>
            <a:off x="4953000" y="1062506"/>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Asset</a:t>
            </a:r>
          </a:p>
          <a:p>
            <a:pPr defTabSz="914485" eaLnBrk="0" hangingPunct="0">
              <a:spcBef>
                <a:spcPct val="0"/>
              </a:spcBef>
              <a:defRPr/>
            </a:pPr>
            <a:r>
              <a:rPr lang="en-US" sz="1400" dirty="0">
                <a:solidFill>
                  <a:schemeClr val="bg2">
                    <a:lumMod val="60000"/>
                    <a:lumOff val="40000"/>
                  </a:schemeClr>
                </a:solidFill>
              </a:rPr>
              <a:t>Turnover</a:t>
            </a:r>
          </a:p>
        </p:txBody>
      </p:sp>
      <p:sp>
        <p:nvSpPr>
          <p:cNvPr id="156680" name="Rectangle 8"/>
          <p:cNvSpPr>
            <a:spLocks noChangeArrowheads="1"/>
          </p:cNvSpPr>
          <p:nvPr/>
        </p:nvSpPr>
        <p:spPr bwMode="auto">
          <a:xfrm>
            <a:off x="6819245" y="1083663"/>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Leverage</a:t>
            </a:r>
          </a:p>
          <a:p>
            <a:pPr defTabSz="914485" eaLnBrk="0" hangingPunct="0">
              <a:spcBef>
                <a:spcPct val="0"/>
              </a:spcBef>
              <a:defRPr/>
            </a:pPr>
            <a:r>
              <a:rPr lang="en-US" sz="1400" dirty="0">
                <a:solidFill>
                  <a:schemeClr val="bg2">
                    <a:lumMod val="60000"/>
                    <a:lumOff val="40000"/>
                  </a:schemeClr>
                </a:solidFill>
              </a:rPr>
              <a:t>Ratio</a:t>
            </a:r>
          </a:p>
        </p:txBody>
      </p:sp>
      <p:sp>
        <p:nvSpPr>
          <p:cNvPr id="156681" name="Rectangle 9"/>
          <p:cNvSpPr>
            <a:spLocks noChangeArrowheads="1"/>
          </p:cNvSpPr>
          <p:nvPr/>
        </p:nvSpPr>
        <p:spPr bwMode="auto">
          <a:xfrm>
            <a:off x="2936119" y="1074413"/>
            <a:ext cx="1505857"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Net Profit</a:t>
            </a:r>
          </a:p>
          <a:p>
            <a:pPr defTabSz="914485" eaLnBrk="0" hangingPunct="0">
              <a:spcBef>
                <a:spcPct val="0"/>
              </a:spcBef>
              <a:defRPr/>
            </a:pPr>
            <a:r>
              <a:rPr lang="en-US" sz="1400" dirty="0">
                <a:solidFill>
                  <a:schemeClr val="bg2">
                    <a:lumMod val="60000"/>
                    <a:lumOff val="40000"/>
                  </a:schemeClr>
                </a:solidFill>
              </a:rPr>
              <a:t>Margin %</a:t>
            </a:r>
          </a:p>
        </p:txBody>
      </p:sp>
      <p:sp>
        <p:nvSpPr>
          <p:cNvPr id="24586" name="Rectangle 10"/>
          <p:cNvSpPr>
            <a:spLocks noChangeArrowheads="1"/>
          </p:cNvSpPr>
          <p:nvPr/>
        </p:nvSpPr>
        <p:spPr bwMode="auto">
          <a:xfrm>
            <a:off x="6513286" y="1168302"/>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24587" name="Text Box 11"/>
          <p:cNvSpPr txBox="1">
            <a:spLocks noChangeArrowheads="1"/>
          </p:cNvSpPr>
          <p:nvPr/>
        </p:nvSpPr>
        <p:spPr bwMode="auto">
          <a:xfrm>
            <a:off x="473227" y="6085593"/>
            <a:ext cx="822173" cy="269577"/>
          </a:xfrm>
          <a:prstGeom prst="rect">
            <a:avLst/>
          </a:prstGeom>
          <a:noFill/>
          <a:ln w="12700">
            <a:solidFill>
              <a:srgbClr val="660066"/>
            </a:solidFill>
            <a:miter lim="800000"/>
            <a:headEnd/>
            <a:tailEnd/>
          </a:ln>
        </p:spPr>
        <p:txBody>
          <a:bodyPr wrap="square" lIns="85593" tIns="42045" rIns="85593" bIns="42045">
            <a:spAutoFit/>
          </a:bodyPr>
          <a:lstStyle/>
          <a:p>
            <a:pPr eaLnBrk="0" hangingPunct="0">
              <a:spcBef>
                <a:spcPct val="0"/>
              </a:spcBef>
              <a:buClrTx/>
              <a:buSzTx/>
              <a:buFontTx/>
              <a:buNone/>
            </a:pPr>
            <a:r>
              <a:rPr lang="en-US" sz="1200" dirty="0"/>
              <a:t>1998 data</a:t>
            </a:r>
          </a:p>
        </p:txBody>
      </p:sp>
      <p:sp>
        <p:nvSpPr>
          <p:cNvPr id="3" name="TextBox 2"/>
          <p:cNvSpPr txBox="1"/>
          <p:nvPr/>
        </p:nvSpPr>
        <p:spPr>
          <a:xfrm>
            <a:off x="2669165" y="5782930"/>
            <a:ext cx="2751844" cy="369332"/>
          </a:xfrm>
          <a:prstGeom prst="rect">
            <a:avLst/>
          </a:prstGeom>
          <a:noFill/>
        </p:spPr>
        <p:txBody>
          <a:bodyPr wrap="none" rtlCol="0">
            <a:spAutoFit/>
          </a:bodyPr>
          <a:lstStyle/>
          <a:p>
            <a:r>
              <a:rPr lang="en-US" dirty="0" smtClean="0"/>
              <a:t>From the Garment Industry</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dirty="0" smtClean="0"/>
              <a:t>What is the Dupont Model?</a:t>
            </a:r>
            <a:endParaRPr lang="en-US" dirty="0"/>
          </a:p>
        </p:txBody>
      </p:sp>
      <p:sp>
        <p:nvSpPr>
          <p:cNvPr id="3" name="Content Placeholder 2"/>
          <p:cNvSpPr>
            <a:spLocks noGrp="1"/>
          </p:cNvSpPr>
          <p:nvPr>
            <p:ph idx="1"/>
          </p:nvPr>
        </p:nvSpPr>
        <p:spPr>
          <a:xfrm>
            <a:off x="457200" y="1219200"/>
            <a:ext cx="7620000" cy="5334000"/>
          </a:xfrm>
        </p:spPr>
        <p:txBody>
          <a:bodyPr>
            <a:normAutofit lnSpcReduction="10000"/>
          </a:bodyPr>
          <a:lstStyle/>
          <a:p>
            <a:r>
              <a:rPr lang="en-US" dirty="0" smtClean="0"/>
              <a:t>The Dupont Model is an approach to separating out the different sources of a firm’s profitability.</a:t>
            </a:r>
          </a:p>
          <a:p>
            <a:r>
              <a:rPr lang="en-US" dirty="0" smtClean="0"/>
              <a:t>According to Flesher and </a:t>
            </a:r>
            <a:r>
              <a:rPr lang="en-US" dirty="0" err="1" smtClean="0"/>
              <a:t>Previts</a:t>
            </a:r>
            <a:r>
              <a:rPr lang="en-US" dirty="0" smtClean="0"/>
              <a:t> (2013), the name </a:t>
            </a:r>
            <a:r>
              <a:rPr lang="en-US" dirty="0"/>
              <a:t>comes from the </a:t>
            </a:r>
            <a:r>
              <a:rPr lang="en-US" dirty="0">
                <a:hlinkClick r:id="rId2" tooltip="DuPont"/>
              </a:rPr>
              <a:t>DuPont</a:t>
            </a:r>
            <a:r>
              <a:rPr lang="en-US" dirty="0"/>
              <a:t> company that began using this formula in the 1920s. DuPont explosives </a:t>
            </a:r>
            <a:r>
              <a:rPr lang="en-US" dirty="0" smtClean="0"/>
              <a:t>salesman</a:t>
            </a:r>
            <a:r>
              <a:rPr lang="en-US" dirty="0"/>
              <a:t> </a:t>
            </a:r>
            <a:r>
              <a:rPr lang="en-US" dirty="0">
                <a:hlinkClick r:id="rId3" tooltip="Donaldson Brown"/>
              </a:rPr>
              <a:t>Donaldson Brown</a:t>
            </a:r>
            <a:r>
              <a:rPr lang="en-US" dirty="0"/>
              <a:t> invented the formula in an internal efficiency report in </a:t>
            </a:r>
            <a:r>
              <a:rPr lang="en-US" dirty="0" smtClean="0"/>
              <a:t>1912.</a:t>
            </a:r>
          </a:p>
          <a:p>
            <a:r>
              <a:rPr lang="en-US" dirty="0"/>
              <a:t>The model’s </a:t>
            </a:r>
            <a:r>
              <a:rPr lang="en-US" dirty="0" smtClean="0"/>
              <a:t>utility is </a:t>
            </a:r>
            <a:r>
              <a:rPr lang="en-US" dirty="0"/>
              <a:t>primarily </a:t>
            </a:r>
            <a:r>
              <a:rPr lang="en-US" dirty="0" smtClean="0"/>
              <a:t>for improving operating </a:t>
            </a:r>
            <a:r>
              <a:rPr lang="en-US" dirty="0"/>
              <a:t>profitability, though it can be extended to include financial decisions, as well</a:t>
            </a:r>
            <a:r>
              <a:rPr lang="en-US" dirty="0" smtClean="0"/>
              <a:t>.</a:t>
            </a:r>
          </a:p>
          <a:p>
            <a:r>
              <a:rPr lang="en-US" dirty="0" smtClean="0"/>
              <a:t>It starts with the Return on Assets and shows that this can be decomposed into the product of the profit margin and inventory turnover.</a:t>
            </a:r>
          </a:p>
          <a:p>
            <a:r>
              <a:rPr lang="en-US" dirty="0" smtClean="0"/>
              <a:t>We will use the Dupont Model to show the interrelationships between marketing, production and financing decisions.</a:t>
            </a:r>
            <a:endParaRPr lang="en-US" dirty="0"/>
          </a:p>
          <a:p>
            <a:endParaRPr lang="en-US" dirty="0"/>
          </a:p>
        </p:txBody>
      </p:sp>
    </p:spTree>
    <p:extLst>
      <p:ext uri="{BB962C8B-B14F-4D97-AF65-F5344CB8AC3E}">
        <p14:creationId xmlns:p14="http://schemas.microsoft.com/office/powerpoint/2010/main" val="1641294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Lots, </a:t>
            </a:r>
            <a:r>
              <a:rPr lang="en-US" dirty="0"/>
              <a:t>Inc. (NYS: BIG)</a:t>
            </a:r>
          </a:p>
        </p:txBody>
      </p:sp>
      <p:sp>
        <p:nvSpPr>
          <p:cNvPr id="3" name="Content Placeholder 2"/>
          <p:cNvSpPr>
            <a:spLocks noGrp="1"/>
          </p:cNvSpPr>
          <p:nvPr>
            <p:ph idx="1"/>
          </p:nvPr>
        </p:nvSpPr>
        <p:spPr>
          <a:xfrm>
            <a:off x="457200" y="1417638"/>
            <a:ext cx="7620000" cy="5059362"/>
          </a:xfrm>
        </p:spPr>
        <p:txBody>
          <a:bodyPr>
            <a:normAutofit fontScale="92500" lnSpcReduction="10000"/>
          </a:bodyPr>
          <a:lstStyle/>
          <a:p>
            <a:r>
              <a:rPr lang="en-US" dirty="0" smtClean="0"/>
              <a:t>Big </a:t>
            </a:r>
            <a:r>
              <a:rPr lang="en-US" dirty="0"/>
              <a:t>Lots, through its wholly owned subsidiaries, is a discount retailer. Co. manages its business on the basis of one segment: discount retailing. Co. has the following merchandising categories: Furniture, which includes upholstery, mattress, case goods, and ready-to-assemble departments; Seasonal, which includes lawn and garden, summer, Christmas, and other holiday departments; Soft Home, which includes fashion bedding, utility bedding, bath, window, decorative textile, home organization, area rugs, home decor, and frames departments; Food; Consumables; Hard Home; and Electronics, Toys, and </a:t>
            </a:r>
            <a:r>
              <a:rPr lang="en-US" dirty="0" smtClean="0"/>
              <a:t>Accessories.</a:t>
            </a:r>
          </a:p>
          <a:p>
            <a:r>
              <a:rPr lang="en-US" dirty="0" smtClean="0"/>
              <a:t>Gross Margin for the year ended 1/30/2021 was 40.29% and that for the year ended 2/1/2020 was 39.73%.</a:t>
            </a:r>
          </a:p>
          <a:p>
            <a:r>
              <a:rPr lang="en-US" dirty="0" smtClean="0"/>
              <a:t>La-Z Boy had a gross profit margin reported on </a:t>
            </a:r>
            <a:r>
              <a:rPr lang="en-US" dirty="0" err="1" smtClean="0"/>
              <a:t>Mergent</a:t>
            </a:r>
            <a:r>
              <a:rPr lang="en-US" dirty="0" smtClean="0"/>
              <a:t> Online as of Feb 21, 2022, of 42.68% and Ethan Allen had a gross profit margin of 57.37%  </a:t>
            </a:r>
          </a:p>
          <a:p>
            <a:r>
              <a:rPr lang="en-US" dirty="0" smtClean="0"/>
              <a:t>How does Big Lots have such high profit margins?  Is it similar to La-Z Boy and Ethan Allen?</a:t>
            </a:r>
            <a:endParaRPr lang="en-US" dirty="0"/>
          </a:p>
        </p:txBody>
      </p:sp>
    </p:spTree>
    <p:extLst>
      <p:ext uri="{BB962C8B-B14F-4D97-AF65-F5344CB8AC3E}">
        <p14:creationId xmlns:p14="http://schemas.microsoft.com/office/powerpoint/2010/main" val="2090936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Lots, Inc. </a:t>
            </a:r>
            <a:endParaRPr lang="en-US" dirty="0"/>
          </a:p>
        </p:txBody>
      </p:sp>
      <p:sp>
        <p:nvSpPr>
          <p:cNvPr id="3" name="Content Placeholder 2"/>
          <p:cNvSpPr>
            <a:spLocks noGrp="1"/>
          </p:cNvSpPr>
          <p:nvPr>
            <p:ph idx="1"/>
          </p:nvPr>
        </p:nvSpPr>
        <p:spPr>
          <a:xfrm>
            <a:off x="457200" y="1371600"/>
            <a:ext cx="7620000" cy="5181600"/>
          </a:xfrm>
        </p:spPr>
        <p:txBody>
          <a:bodyPr>
            <a:normAutofit lnSpcReduction="10000"/>
          </a:bodyPr>
          <a:lstStyle/>
          <a:p>
            <a:r>
              <a:rPr lang="en-US" dirty="0" smtClean="0"/>
              <a:t>In the firm’s 10-K, dated </a:t>
            </a:r>
            <a:r>
              <a:rPr lang="en-US" dirty="0"/>
              <a:t>January 30, </a:t>
            </a:r>
            <a:r>
              <a:rPr lang="en-US" dirty="0" smtClean="0"/>
              <a:t>2021, the firm describes its strategy named Operation North Star.  This strategy has two prongs, of which the first is to “drive </a:t>
            </a:r>
            <a:r>
              <a:rPr lang="en-US" dirty="0"/>
              <a:t>profitable long-term </a:t>
            </a:r>
            <a:r>
              <a:rPr lang="en-US" dirty="0" smtClean="0"/>
              <a:t>growth.”</a:t>
            </a:r>
          </a:p>
          <a:p>
            <a:r>
              <a:rPr lang="en-US" dirty="0" smtClean="0"/>
              <a:t>The </a:t>
            </a:r>
            <a:r>
              <a:rPr lang="en-US" dirty="0"/>
              <a:t>“drive profitable long-term growth” objective of Operation North Star is focused on growing </a:t>
            </a:r>
            <a:r>
              <a:rPr lang="en-US" dirty="0" smtClean="0"/>
              <a:t>net </a:t>
            </a:r>
            <a:r>
              <a:rPr lang="en-US" dirty="0"/>
              <a:t>sales, which includes</a:t>
            </a:r>
            <a:r>
              <a:rPr lang="en-US" dirty="0" smtClean="0"/>
              <a:t>:</a:t>
            </a:r>
          </a:p>
          <a:p>
            <a:pPr lvl="2"/>
            <a:r>
              <a:rPr lang="en-US" dirty="0" smtClean="0"/>
              <a:t>Strengthening home </a:t>
            </a:r>
            <a:r>
              <a:rPr lang="en-US" dirty="0"/>
              <a:t>offerings (“Home”), which spans </a:t>
            </a:r>
            <a:r>
              <a:rPr lang="en-US" dirty="0" smtClean="0"/>
              <a:t>the Furniture</a:t>
            </a:r>
            <a:r>
              <a:rPr lang="en-US" dirty="0"/>
              <a:t>, Seasonal, and Soft Home merchandise categories, </a:t>
            </a:r>
            <a:r>
              <a:rPr lang="en-US" dirty="0" smtClean="0"/>
              <a:t>as a </a:t>
            </a:r>
            <a:r>
              <a:rPr lang="en-US" dirty="0"/>
              <a:t>destination for </a:t>
            </a:r>
            <a:r>
              <a:rPr lang="en-US" dirty="0" smtClean="0"/>
              <a:t>their core customer;</a:t>
            </a:r>
          </a:p>
          <a:p>
            <a:pPr lvl="2"/>
            <a:r>
              <a:rPr lang="en-US" dirty="0" smtClean="0"/>
              <a:t>Growing the firm’s own </a:t>
            </a:r>
            <a:r>
              <a:rPr lang="en-US" dirty="0"/>
              <a:t>brands, especially </a:t>
            </a:r>
            <a:r>
              <a:rPr lang="en-US" dirty="0" smtClean="0"/>
              <a:t>the </a:t>
            </a:r>
            <a:r>
              <a:rPr lang="en-US" dirty="0" err="1"/>
              <a:t>Broyhill</a:t>
            </a:r>
            <a:r>
              <a:rPr lang="en-US" dirty="0"/>
              <a:t> brand</a:t>
            </a:r>
            <a:r>
              <a:rPr lang="en-US" dirty="0" smtClean="0"/>
              <a:t>;</a:t>
            </a:r>
          </a:p>
          <a:p>
            <a:pPr lvl="2"/>
            <a:r>
              <a:rPr lang="en-US" dirty="0" smtClean="0"/>
              <a:t>Growing </a:t>
            </a:r>
            <a:r>
              <a:rPr lang="en-US" dirty="0"/>
              <a:t>store traffic</a:t>
            </a:r>
            <a:r>
              <a:rPr lang="en-US" dirty="0" smtClean="0"/>
              <a:t>;</a:t>
            </a:r>
          </a:p>
          <a:p>
            <a:pPr lvl="2"/>
            <a:r>
              <a:rPr lang="en-US" dirty="0" smtClean="0"/>
              <a:t>Responsibly </a:t>
            </a:r>
            <a:r>
              <a:rPr lang="en-US" dirty="0"/>
              <a:t>investing in store presentation initiatives to create an easy shopping experience</a:t>
            </a:r>
            <a:r>
              <a:rPr lang="en-US" dirty="0" smtClean="0"/>
              <a:t>;</a:t>
            </a:r>
          </a:p>
          <a:p>
            <a:pPr lvl="2"/>
            <a:r>
              <a:rPr lang="en-US" dirty="0" smtClean="0"/>
              <a:t>Growing store </a:t>
            </a:r>
            <a:r>
              <a:rPr lang="en-US" dirty="0"/>
              <a:t>count; </a:t>
            </a:r>
            <a:r>
              <a:rPr lang="en-US" dirty="0" smtClean="0"/>
              <a:t>and</a:t>
            </a:r>
          </a:p>
          <a:p>
            <a:pPr lvl="2"/>
            <a:r>
              <a:rPr lang="en-US" dirty="0" smtClean="0"/>
              <a:t>Growing e-commerce </a:t>
            </a:r>
            <a:r>
              <a:rPr lang="en-US" dirty="0"/>
              <a:t>sales</a:t>
            </a:r>
            <a:r>
              <a:rPr lang="en-US" dirty="0" smtClean="0"/>
              <a:t>.</a:t>
            </a:r>
            <a:endParaRPr lang="en-US" dirty="0"/>
          </a:p>
        </p:txBody>
      </p:sp>
    </p:spTree>
    <p:extLst>
      <p:ext uri="{BB962C8B-B14F-4D97-AF65-F5344CB8AC3E}">
        <p14:creationId xmlns:p14="http://schemas.microsoft.com/office/powerpoint/2010/main" val="207339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Lots, Inc.</a:t>
            </a:r>
            <a:endParaRPr lang="en-US" dirty="0"/>
          </a:p>
        </p:txBody>
      </p:sp>
      <p:sp>
        <p:nvSpPr>
          <p:cNvPr id="3" name="Content Placeholder 2"/>
          <p:cNvSpPr>
            <a:spLocks noGrp="1"/>
          </p:cNvSpPr>
          <p:nvPr>
            <p:ph idx="1"/>
          </p:nvPr>
        </p:nvSpPr>
        <p:spPr>
          <a:xfrm>
            <a:off x="228600" y="1447800"/>
            <a:ext cx="8001000" cy="5181600"/>
          </a:xfrm>
        </p:spPr>
        <p:txBody>
          <a:bodyPr>
            <a:normAutofit/>
          </a:bodyPr>
          <a:lstStyle/>
          <a:p>
            <a:r>
              <a:rPr lang="en-US" dirty="0" smtClean="0"/>
              <a:t>The second prong is called “Fund </a:t>
            </a:r>
            <a:r>
              <a:rPr lang="en-US" dirty="0"/>
              <a:t>the </a:t>
            </a:r>
            <a:r>
              <a:rPr lang="en-US" dirty="0" smtClean="0"/>
              <a:t>journey.”</a:t>
            </a:r>
            <a:r>
              <a:rPr lang="en-US" dirty="0"/>
              <a:t/>
            </a:r>
            <a:br>
              <a:rPr lang="en-US" dirty="0"/>
            </a:br>
            <a:r>
              <a:rPr lang="en-US" dirty="0"/>
              <a:t>The “fund the journey” objective of Operation North Star is focused on reducing costs so </a:t>
            </a:r>
            <a:r>
              <a:rPr lang="en-US" dirty="0" smtClean="0"/>
              <a:t>it can </a:t>
            </a:r>
            <a:r>
              <a:rPr lang="en-US" dirty="0"/>
              <a:t>invest those savings in the </a:t>
            </a:r>
            <a:r>
              <a:rPr lang="en-US" dirty="0" smtClean="0"/>
              <a:t>growth areas </a:t>
            </a:r>
            <a:r>
              <a:rPr lang="en-US" dirty="0"/>
              <a:t>of </a:t>
            </a:r>
            <a:r>
              <a:rPr lang="en-US" dirty="0" smtClean="0"/>
              <a:t>the firm’s business</a:t>
            </a:r>
            <a:r>
              <a:rPr lang="en-US" dirty="0"/>
              <a:t>, which includes</a:t>
            </a:r>
            <a:r>
              <a:rPr lang="en-US" dirty="0" smtClean="0"/>
              <a:t>:</a:t>
            </a:r>
          </a:p>
          <a:p>
            <a:pPr lvl="2"/>
            <a:r>
              <a:rPr lang="en-US" sz="2000" dirty="0" smtClean="0"/>
              <a:t>Expanding the </a:t>
            </a:r>
            <a:r>
              <a:rPr lang="en-US" sz="2000" dirty="0"/>
              <a:t>gross margin rate</a:t>
            </a:r>
            <a:r>
              <a:rPr lang="en-US" sz="2000" dirty="0" smtClean="0"/>
              <a:t>;</a:t>
            </a:r>
          </a:p>
          <a:p>
            <a:pPr lvl="2"/>
            <a:r>
              <a:rPr lang="en-US" sz="2000" dirty="0" smtClean="0"/>
              <a:t>Increasing </a:t>
            </a:r>
            <a:r>
              <a:rPr lang="en-US" sz="2000" dirty="0"/>
              <a:t>store efficiency and productivity</a:t>
            </a:r>
            <a:r>
              <a:rPr lang="en-US" sz="2000" dirty="0" smtClean="0"/>
              <a:t>;</a:t>
            </a:r>
          </a:p>
          <a:p>
            <a:pPr lvl="2"/>
            <a:r>
              <a:rPr lang="en-US" sz="2000" dirty="0" smtClean="0"/>
              <a:t>Increasing </a:t>
            </a:r>
            <a:r>
              <a:rPr lang="en-US" sz="2000" dirty="0"/>
              <a:t>organizational efficiency</a:t>
            </a:r>
            <a:r>
              <a:rPr lang="en-US" sz="2000" dirty="0" smtClean="0"/>
              <a:t>;</a:t>
            </a:r>
          </a:p>
          <a:p>
            <a:pPr lvl="2"/>
            <a:r>
              <a:rPr lang="en-US" sz="2000" dirty="0" smtClean="0"/>
              <a:t>Encouraging </a:t>
            </a:r>
            <a:r>
              <a:rPr lang="en-US" sz="2000" dirty="0"/>
              <a:t>a culture of frugality; </a:t>
            </a:r>
            <a:r>
              <a:rPr lang="en-US" sz="2000" dirty="0" smtClean="0"/>
              <a:t>and</a:t>
            </a:r>
          </a:p>
          <a:p>
            <a:pPr lvl="2"/>
            <a:r>
              <a:rPr lang="en-US" sz="2000" dirty="0" smtClean="0"/>
              <a:t>Continuously </a:t>
            </a:r>
            <a:r>
              <a:rPr lang="en-US" sz="2000" dirty="0"/>
              <a:t>analyzing </a:t>
            </a:r>
            <a:r>
              <a:rPr lang="en-US" sz="2000" dirty="0" smtClean="0"/>
              <a:t>purchasing </a:t>
            </a:r>
            <a:r>
              <a:rPr lang="en-US" sz="2000" dirty="0"/>
              <a:t>habits and vendor agreements to ensure </a:t>
            </a:r>
            <a:r>
              <a:rPr lang="en-US" sz="2000" dirty="0" smtClean="0"/>
              <a:t>that the firm is maximizing buying </a:t>
            </a:r>
            <a:r>
              <a:rPr lang="en-US" sz="2000" dirty="0"/>
              <a:t>power </a:t>
            </a:r>
            <a:r>
              <a:rPr lang="en-US" sz="2000" dirty="0" smtClean="0"/>
              <a:t>and making </a:t>
            </a:r>
            <a:r>
              <a:rPr lang="en-US" sz="2000" dirty="0"/>
              <a:t>cost-effective decisions</a:t>
            </a:r>
            <a:r>
              <a:rPr lang="en-US" sz="2000" dirty="0" smtClean="0"/>
              <a:t>.</a:t>
            </a:r>
          </a:p>
          <a:p>
            <a:pPr lvl="1"/>
            <a:r>
              <a:rPr lang="en-US" sz="2200" dirty="0" smtClean="0"/>
              <a:t>From this, we see that Big Lots is not an exception to the Dupont model, just an outlier due to its high cost effectivity seemingly driven by a corresponding corporate culture.</a:t>
            </a:r>
            <a:endParaRPr lang="en-US" sz="2200" dirty="0"/>
          </a:p>
          <a:p>
            <a:pPr lvl="1"/>
            <a:endParaRPr lang="en-US" sz="2200" dirty="0"/>
          </a:p>
        </p:txBody>
      </p:sp>
    </p:spTree>
    <p:extLst>
      <p:ext uri="{BB962C8B-B14F-4D97-AF65-F5344CB8AC3E}">
        <p14:creationId xmlns:p14="http://schemas.microsoft.com/office/powerpoint/2010/main" val="2996516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5500171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8"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4578" name="Rectangle 2"/>
          <p:cNvSpPr>
            <a:spLocks noChangeArrowheads="1"/>
          </p:cNvSpPr>
          <p:nvPr/>
        </p:nvSpPr>
        <p:spPr bwMode="auto">
          <a:xfrm>
            <a:off x="1053798" y="1771055"/>
            <a:ext cx="6999850" cy="3856945"/>
          </a:xfrm>
          <a:prstGeom prst="rect">
            <a:avLst/>
          </a:prstGeom>
          <a:noFill/>
          <a:ln w="12700">
            <a:noFill/>
            <a:miter lim="800000"/>
            <a:headEnd/>
            <a:tailEnd/>
          </a:ln>
        </p:spPr>
        <p:txBody>
          <a:bodyPr wrap="none" lIns="90480" tIns="44446" rIns="90480" bIns="44446">
            <a:spAutoFit/>
          </a:bodyPr>
          <a:lstStyle/>
          <a:p>
            <a:pPr defTabSz="914485" eaLnBrk="0" hangingPunct="0">
              <a:lnSpc>
                <a:spcPct val="90000"/>
              </a:lnSpc>
              <a:spcBef>
                <a:spcPct val="0"/>
              </a:spcBef>
              <a:tabLst>
                <a:tab pos="2572269" algn="ctr"/>
                <a:tab pos="4570920" algn="ctr"/>
                <a:tab pos="6571073" algn="ctr"/>
              </a:tabLst>
            </a:pPr>
            <a:r>
              <a:rPr lang="en-US" sz="1600" dirty="0" smtClean="0"/>
              <a:t>Target</a:t>
            </a:r>
            <a:r>
              <a:rPr lang="en-US" sz="1600" dirty="0"/>
              <a:t>:</a:t>
            </a:r>
            <a:br>
              <a:rPr lang="en-US" sz="1600" dirty="0"/>
            </a:br>
            <a:r>
              <a:rPr lang="en-US" sz="1600" dirty="0">
                <a:solidFill>
                  <a:srgbClr val="660066"/>
                </a:solidFill>
              </a:rPr>
              <a:t>25.5%</a:t>
            </a:r>
            <a:r>
              <a:rPr lang="en-US" sz="1600" dirty="0"/>
              <a:t>	3.9	1.8	3.65</a:t>
            </a:r>
          </a:p>
          <a:p>
            <a:pPr defTabSz="914485" eaLnBrk="0" hangingPunct="0">
              <a:lnSpc>
                <a:spcPct val="90000"/>
              </a:lnSpc>
              <a:spcBef>
                <a:spcPct val="0"/>
              </a:spcBef>
              <a:tabLst>
                <a:tab pos="2572269" algn="ctr"/>
                <a:tab pos="4570920" algn="ctr"/>
                <a:tab pos="6571073" algn="ctr"/>
              </a:tabLst>
            </a:pPr>
            <a:endParaRPr lang="en-US" sz="1600" dirty="0" smtClean="0"/>
          </a:p>
          <a:p>
            <a:pPr defTabSz="914485" eaLnBrk="0" hangingPunct="0">
              <a:lnSpc>
                <a:spcPct val="90000"/>
              </a:lnSpc>
              <a:spcBef>
                <a:spcPct val="0"/>
              </a:spcBef>
              <a:tabLst>
                <a:tab pos="2572269" algn="ctr"/>
                <a:tab pos="4570920" algn="ctr"/>
                <a:tab pos="6571073" algn="ctr"/>
              </a:tabLst>
            </a:pPr>
            <a:r>
              <a:rPr lang="en-US" sz="1600" dirty="0" smtClean="0"/>
              <a:t>Nike:</a:t>
            </a:r>
            <a:r>
              <a:rPr lang="en-US" sz="1600" dirty="0"/>
              <a:t/>
            </a:r>
            <a:br>
              <a:rPr lang="en-US" sz="1600" dirty="0"/>
            </a:br>
            <a:r>
              <a:rPr lang="en-US" sz="1600" dirty="0" smtClean="0">
                <a:solidFill>
                  <a:srgbClr val="660066"/>
                </a:solidFill>
              </a:rPr>
              <a:t>19.5%</a:t>
            </a:r>
            <a:r>
              <a:rPr lang="en-US" sz="1600" dirty="0"/>
              <a:t>	 </a:t>
            </a:r>
            <a:r>
              <a:rPr lang="en-US" sz="1600" dirty="0" smtClean="0"/>
              <a:t>5.3</a:t>
            </a:r>
            <a:r>
              <a:rPr lang="en-US" sz="1600" dirty="0"/>
              <a:t>	</a:t>
            </a:r>
            <a:r>
              <a:rPr lang="en-US" sz="1600" dirty="0" smtClean="0"/>
              <a:t>1.6</a:t>
            </a:r>
            <a:r>
              <a:rPr lang="en-US" sz="1600" dirty="0"/>
              <a:t>	</a:t>
            </a:r>
            <a:r>
              <a:rPr lang="en-US" sz="1600" dirty="0" smtClean="0"/>
              <a:t>2.3</a:t>
            </a:r>
            <a:endParaRPr lang="en-US" sz="1600" dirty="0"/>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Burlington:</a:t>
            </a:r>
            <a:br>
              <a:rPr lang="en-US" sz="1600" dirty="0"/>
            </a:br>
            <a:r>
              <a:rPr lang="en-US" sz="1600" dirty="0" smtClean="0">
                <a:solidFill>
                  <a:srgbClr val="660066"/>
                </a:solidFill>
              </a:rPr>
              <a:t>135.76</a:t>
            </a:r>
            <a:r>
              <a:rPr lang="en-US" sz="1600" dirty="0">
                <a:solidFill>
                  <a:srgbClr val="660066"/>
                </a:solidFill>
              </a:rPr>
              <a:t>%</a:t>
            </a:r>
            <a:r>
              <a:rPr lang="en-US" sz="1600" dirty="0"/>
              <a:t>	6.2	2.3	9.52</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err="1"/>
              <a:t>Skechers</a:t>
            </a:r>
            <a:r>
              <a:rPr lang="en-US" sz="1600" dirty="0"/>
              <a:t>:</a:t>
            </a:r>
            <a:br>
              <a:rPr lang="en-US" sz="1600" dirty="0"/>
            </a:br>
            <a:r>
              <a:rPr lang="en-US" sz="1600" dirty="0" smtClean="0">
                <a:solidFill>
                  <a:srgbClr val="660066"/>
                </a:solidFill>
              </a:rPr>
              <a:t>15.43%</a:t>
            </a:r>
            <a:r>
              <a:rPr lang="en-US" sz="1600" dirty="0"/>
              <a:t>	6.5	1.6	1.47</a:t>
            </a:r>
          </a:p>
          <a:p>
            <a:pPr defTabSz="914485" eaLnBrk="0" hangingPunct="0">
              <a:lnSpc>
                <a:spcPct val="90000"/>
              </a:lnSpc>
              <a:spcBef>
                <a:spcPct val="0"/>
              </a:spcBef>
              <a:tabLst>
                <a:tab pos="2572269" algn="ctr"/>
                <a:tab pos="4570920" algn="ctr"/>
                <a:tab pos="6571073" algn="ctr"/>
              </a:tabLst>
            </a:pPr>
            <a:r>
              <a:rPr lang="en-US" sz="1600" dirty="0"/>
              <a:t> </a:t>
            </a:r>
          </a:p>
          <a:p>
            <a:pPr defTabSz="914485" eaLnBrk="0" hangingPunct="0">
              <a:lnSpc>
                <a:spcPct val="90000"/>
              </a:lnSpc>
              <a:spcBef>
                <a:spcPct val="0"/>
              </a:spcBef>
              <a:tabLst>
                <a:tab pos="2572269" algn="ctr"/>
                <a:tab pos="4570920" algn="ctr"/>
                <a:tab pos="6571073" algn="ctr"/>
              </a:tabLst>
            </a:pPr>
            <a:r>
              <a:rPr lang="en-US" sz="1600" dirty="0"/>
              <a:t>Adidas:</a:t>
            </a:r>
            <a:br>
              <a:rPr lang="en-US" sz="1600" dirty="0"/>
            </a:br>
            <a:r>
              <a:rPr lang="en-US" sz="1600" dirty="0" smtClean="0">
                <a:solidFill>
                  <a:srgbClr val="660066"/>
                </a:solidFill>
              </a:rPr>
              <a:t>28.67%</a:t>
            </a:r>
            <a:r>
              <a:rPr lang="en-US" sz="1600" dirty="0" smtClean="0">
                <a:solidFill>
                  <a:schemeClr val="folHlink"/>
                </a:solidFill>
              </a:rPr>
              <a:t> </a:t>
            </a:r>
            <a:r>
              <a:rPr lang="en-US" sz="1600" dirty="0"/>
              <a:t>	7.8	1.5	2.45</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smtClean="0"/>
              <a:t>ANTA (2020):</a:t>
            </a:r>
            <a:r>
              <a:rPr lang="en-US" sz="1600" dirty="0"/>
              <a:t/>
            </a:r>
            <a:br>
              <a:rPr lang="en-US" sz="1600" dirty="0"/>
            </a:br>
            <a:r>
              <a:rPr lang="en-US" sz="1600" dirty="0" smtClean="0">
                <a:solidFill>
                  <a:srgbClr val="660066"/>
                </a:solidFill>
              </a:rPr>
              <a:t>27.49%</a:t>
            </a:r>
            <a:r>
              <a:rPr lang="en-US" sz="1600" dirty="0"/>
              <a:t>	</a:t>
            </a:r>
            <a:r>
              <a:rPr lang="en-US" sz="1600" dirty="0" smtClean="0"/>
              <a:t>17.0</a:t>
            </a:r>
            <a:r>
              <a:rPr lang="en-US" sz="1600" dirty="0"/>
              <a:t>	</a:t>
            </a:r>
            <a:r>
              <a:rPr lang="en-US" sz="1600" dirty="0" smtClean="0"/>
              <a:t>1.1</a:t>
            </a:r>
            <a:r>
              <a:rPr lang="en-US" sz="1600" dirty="0"/>
              <a:t>	</a:t>
            </a:r>
            <a:r>
              <a:rPr lang="en-US" sz="1600" dirty="0" smtClean="0"/>
              <a:t>1.47</a:t>
            </a:r>
            <a:endParaRPr lang="en-US" sz="1600" dirty="0"/>
          </a:p>
        </p:txBody>
      </p:sp>
      <p:sp>
        <p:nvSpPr>
          <p:cNvPr id="24579" name="Rectangle 3"/>
          <p:cNvSpPr>
            <a:spLocks noGrp="1" noChangeArrowheads="1"/>
          </p:cNvSpPr>
          <p:nvPr>
            <p:ph type="title"/>
          </p:nvPr>
        </p:nvSpPr>
        <p:spPr>
          <a:xfrm>
            <a:off x="647829" y="28150"/>
            <a:ext cx="7811788" cy="800205"/>
          </a:xfrm>
          <a:noFill/>
        </p:spPr>
        <p:txBody>
          <a:bodyPr vert="horz" wrap="none" lIns="91425" tIns="45713" rIns="91425" bIns="45713">
            <a:spAutoFit/>
          </a:bodyPr>
          <a:lstStyle/>
          <a:p>
            <a:pPr defTabSz="914485"/>
            <a:r>
              <a:rPr lang="en-US" dirty="0"/>
              <a:t>Strategic Profit Model Examples</a:t>
            </a:r>
            <a:endParaRPr lang="en-US" dirty="0" smtClean="0"/>
          </a:p>
        </p:txBody>
      </p:sp>
      <p:sp>
        <p:nvSpPr>
          <p:cNvPr id="156676" name="Rectangle 4"/>
          <p:cNvSpPr>
            <a:spLocks noChangeArrowheads="1"/>
          </p:cNvSpPr>
          <p:nvPr/>
        </p:nvSpPr>
        <p:spPr bwMode="auto">
          <a:xfrm>
            <a:off x="762000" y="1067098"/>
            <a:ext cx="1632857" cy="526852"/>
          </a:xfrm>
          <a:prstGeom prst="rect">
            <a:avLst/>
          </a:prstGeom>
          <a:gradFill rotWithShape="0">
            <a:gsLst>
              <a:gs pos="0">
                <a:schemeClr val="tx2"/>
              </a:gs>
              <a:gs pos="100000">
                <a:schemeClr val="tx2">
                  <a:gamma/>
                  <a:shade val="46275"/>
                  <a:invGamma/>
                </a:schemeClr>
              </a:gs>
            </a:gsLst>
            <a:lin ang="5400000" scaled="1"/>
          </a:gradFill>
          <a:ln w="3175">
            <a:solidFill>
              <a:schemeClr val="tx1"/>
            </a:solidFill>
            <a:miter lim="800000"/>
            <a:headEnd/>
            <a:tailEnd/>
          </a:ln>
          <a:effectLst/>
        </p:spPr>
        <p:txBody>
          <a:bodyPr wrap="none" lIns="90480" tIns="44446" rIns="90480" bIns="44446" anchor="ctr"/>
          <a:lstStyle/>
          <a:p>
            <a:pPr defTabSz="914485" eaLnBrk="0" hangingPunct="0">
              <a:spcBef>
                <a:spcPct val="0"/>
              </a:spcBef>
              <a:defRPr/>
            </a:pPr>
            <a:r>
              <a:rPr lang="en-US" i="1" dirty="0">
                <a:solidFill>
                  <a:schemeClr val="bg2">
                    <a:lumMod val="60000"/>
                    <a:lumOff val="40000"/>
                  </a:schemeClr>
                </a:solidFill>
              </a:rPr>
              <a:t>Return </a:t>
            </a:r>
            <a:r>
              <a:rPr lang="en-US" i="1" dirty="0" smtClean="0">
                <a:solidFill>
                  <a:schemeClr val="bg2">
                    <a:lumMod val="60000"/>
                    <a:lumOff val="40000"/>
                  </a:schemeClr>
                </a:solidFill>
              </a:rPr>
              <a:t>on Equity</a:t>
            </a:r>
            <a:endParaRPr lang="en-US" i="1" dirty="0">
              <a:solidFill>
                <a:schemeClr val="bg2">
                  <a:lumMod val="60000"/>
                  <a:lumOff val="40000"/>
                </a:schemeClr>
              </a:solidFill>
            </a:endParaRPr>
          </a:p>
          <a:p>
            <a:pPr defTabSz="914485" eaLnBrk="0" hangingPunct="0">
              <a:spcBef>
                <a:spcPct val="0"/>
              </a:spcBef>
              <a:defRPr/>
            </a:pPr>
            <a:r>
              <a:rPr lang="en-US" i="1" dirty="0">
                <a:solidFill>
                  <a:schemeClr val="bg2">
                    <a:lumMod val="60000"/>
                    <a:lumOff val="40000"/>
                  </a:schemeClr>
                </a:solidFill>
              </a:rPr>
              <a:t>Investment</a:t>
            </a:r>
          </a:p>
        </p:txBody>
      </p:sp>
      <p:sp>
        <p:nvSpPr>
          <p:cNvPr id="24581" name="Rectangle 5"/>
          <p:cNvSpPr>
            <a:spLocks noChangeArrowheads="1"/>
          </p:cNvSpPr>
          <p:nvPr/>
        </p:nvSpPr>
        <p:spPr bwMode="auto">
          <a:xfrm>
            <a:off x="2544536" y="1128118"/>
            <a:ext cx="29814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24582" name="Rectangle 6"/>
          <p:cNvSpPr>
            <a:spLocks noChangeArrowheads="1"/>
          </p:cNvSpPr>
          <p:nvPr/>
        </p:nvSpPr>
        <p:spPr bwMode="auto">
          <a:xfrm>
            <a:off x="4553857" y="1187649"/>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156679" name="Rectangle 7"/>
          <p:cNvSpPr>
            <a:spLocks noChangeArrowheads="1"/>
          </p:cNvSpPr>
          <p:nvPr/>
        </p:nvSpPr>
        <p:spPr bwMode="auto">
          <a:xfrm>
            <a:off x="4953000" y="1062506"/>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Asset</a:t>
            </a:r>
          </a:p>
          <a:p>
            <a:pPr defTabSz="914485" eaLnBrk="0" hangingPunct="0">
              <a:spcBef>
                <a:spcPct val="0"/>
              </a:spcBef>
              <a:defRPr/>
            </a:pPr>
            <a:r>
              <a:rPr lang="en-US" sz="1400" dirty="0">
                <a:solidFill>
                  <a:schemeClr val="bg2">
                    <a:lumMod val="60000"/>
                    <a:lumOff val="40000"/>
                  </a:schemeClr>
                </a:solidFill>
              </a:rPr>
              <a:t>Turnover</a:t>
            </a:r>
          </a:p>
        </p:txBody>
      </p:sp>
      <p:sp>
        <p:nvSpPr>
          <p:cNvPr id="156680" name="Rectangle 8"/>
          <p:cNvSpPr>
            <a:spLocks noChangeArrowheads="1"/>
          </p:cNvSpPr>
          <p:nvPr/>
        </p:nvSpPr>
        <p:spPr bwMode="auto">
          <a:xfrm>
            <a:off x="6819245" y="1083663"/>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Leverage</a:t>
            </a:r>
          </a:p>
          <a:p>
            <a:pPr defTabSz="914485" eaLnBrk="0" hangingPunct="0">
              <a:spcBef>
                <a:spcPct val="0"/>
              </a:spcBef>
              <a:defRPr/>
            </a:pPr>
            <a:r>
              <a:rPr lang="en-US" sz="1400" dirty="0">
                <a:solidFill>
                  <a:schemeClr val="bg2">
                    <a:lumMod val="60000"/>
                    <a:lumOff val="40000"/>
                  </a:schemeClr>
                </a:solidFill>
              </a:rPr>
              <a:t>Ratio</a:t>
            </a:r>
          </a:p>
        </p:txBody>
      </p:sp>
      <p:sp>
        <p:nvSpPr>
          <p:cNvPr id="156681" name="Rectangle 9"/>
          <p:cNvSpPr>
            <a:spLocks noChangeArrowheads="1"/>
          </p:cNvSpPr>
          <p:nvPr/>
        </p:nvSpPr>
        <p:spPr bwMode="auto">
          <a:xfrm>
            <a:off x="2936119" y="1074413"/>
            <a:ext cx="1505857"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Net Profit</a:t>
            </a:r>
          </a:p>
          <a:p>
            <a:pPr defTabSz="914485" eaLnBrk="0" hangingPunct="0">
              <a:spcBef>
                <a:spcPct val="0"/>
              </a:spcBef>
              <a:defRPr/>
            </a:pPr>
            <a:r>
              <a:rPr lang="en-US" sz="1400" dirty="0">
                <a:solidFill>
                  <a:schemeClr val="bg2">
                    <a:lumMod val="60000"/>
                    <a:lumOff val="40000"/>
                  </a:schemeClr>
                </a:solidFill>
              </a:rPr>
              <a:t>Margin %</a:t>
            </a:r>
          </a:p>
        </p:txBody>
      </p:sp>
      <p:sp>
        <p:nvSpPr>
          <p:cNvPr id="24586" name="Rectangle 10"/>
          <p:cNvSpPr>
            <a:spLocks noChangeArrowheads="1"/>
          </p:cNvSpPr>
          <p:nvPr/>
        </p:nvSpPr>
        <p:spPr bwMode="auto">
          <a:xfrm>
            <a:off x="6513286" y="1168302"/>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24587" name="Text Box 11"/>
          <p:cNvSpPr txBox="1">
            <a:spLocks noChangeArrowheads="1"/>
          </p:cNvSpPr>
          <p:nvPr/>
        </p:nvSpPr>
        <p:spPr bwMode="auto">
          <a:xfrm>
            <a:off x="473227" y="6259711"/>
            <a:ext cx="913445" cy="223411"/>
          </a:xfrm>
          <a:prstGeom prst="rect">
            <a:avLst/>
          </a:prstGeom>
          <a:noFill/>
          <a:ln w="12700">
            <a:solidFill>
              <a:srgbClr val="660066"/>
            </a:solidFill>
            <a:miter lim="800000"/>
            <a:headEnd/>
            <a:tailEnd/>
          </a:ln>
        </p:spPr>
        <p:txBody>
          <a:bodyPr wrap="none" lIns="85593" tIns="42045" rIns="85593" bIns="42045">
            <a:spAutoFit/>
          </a:bodyPr>
          <a:lstStyle/>
          <a:p>
            <a:pPr eaLnBrk="0" hangingPunct="0">
              <a:spcBef>
                <a:spcPct val="0"/>
              </a:spcBef>
              <a:buClrTx/>
              <a:buSzTx/>
              <a:buFontTx/>
              <a:buNone/>
            </a:pPr>
            <a:r>
              <a:rPr lang="en-US" sz="900" dirty="0" smtClean="0"/>
              <a:t>2018/2019 </a:t>
            </a:r>
            <a:r>
              <a:rPr lang="en-US" sz="900" dirty="0"/>
              <a:t>data</a:t>
            </a:r>
          </a:p>
        </p:txBody>
      </p:sp>
      <p:sp>
        <p:nvSpPr>
          <p:cNvPr id="3" name="TextBox 2"/>
          <p:cNvSpPr txBox="1"/>
          <p:nvPr/>
        </p:nvSpPr>
        <p:spPr>
          <a:xfrm>
            <a:off x="2841505" y="5890379"/>
            <a:ext cx="2811282" cy="369332"/>
          </a:xfrm>
          <a:prstGeom prst="rect">
            <a:avLst/>
          </a:prstGeom>
          <a:noFill/>
        </p:spPr>
        <p:txBody>
          <a:bodyPr wrap="none" rtlCol="0">
            <a:spAutoFit/>
          </a:bodyPr>
          <a:lstStyle/>
          <a:p>
            <a:r>
              <a:rPr lang="en-US" dirty="0" smtClean="0"/>
              <a:t>From the Footwear Industry</a:t>
            </a:r>
            <a:endParaRPr lang="en-US" dirty="0"/>
          </a:p>
        </p:txBody>
      </p:sp>
    </p:spTree>
    <p:extLst>
      <p:ext uri="{BB962C8B-B14F-4D97-AF65-F5344CB8AC3E}">
        <p14:creationId xmlns:p14="http://schemas.microsoft.com/office/powerpoint/2010/main" val="239543756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669143" y="-40184"/>
            <a:ext cx="7329714" cy="1068587"/>
          </a:xfrm>
        </p:spPr>
        <p:txBody>
          <a:bodyPr/>
          <a:lstStyle/>
          <a:p>
            <a:pPr defTabSz="914485"/>
            <a:r>
              <a:rPr lang="en-US" sz="3000" dirty="0"/>
              <a:t>ROI Model, Including</a:t>
            </a:r>
            <a:br>
              <a:rPr lang="en-US" sz="3000" dirty="0"/>
            </a:br>
            <a:r>
              <a:rPr lang="en-US" sz="3000" dirty="0"/>
              <a:t>The Strategic Profit Model</a:t>
            </a:r>
          </a:p>
        </p:txBody>
      </p:sp>
      <p:sp>
        <p:nvSpPr>
          <p:cNvPr id="154627" name="Rectangle 3"/>
          <p:cNvSpPr>
            <a:spLocks noChangeArrowheads="1"/>
          </p:cNvSpPr>
          <p:nvPr/>
        </p:nvSpPr>
        <p:spPr bwMode="auto">
          <a:xfrm>
            <a:off x="526144" y="1413867"/>
            <a:ext cx="1129393" cy="40630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15000"/>
              </a:spcBef>
              <a:defRPr/>
            </a:pPr>
            <a:r>
              <a:rPr lang="en-US" sz="1400" dirty="0"/>
              <a:t>Net Sales</a:t>
            </a:r>
          </a:p>
        </p:txBody>
      </p:sp>
      <p:sp>
        <p:nvSpPr>
          <p:cNvPr id="154628" name="Rectangle 4"/>
          <p:cNvSpPr>
            <a:spLocks noChangeArrowheads="1"/>
          </p:cNvSpPr>
          <p:nvPr/>
        </p:nvSpPr>
        <p:spPr bwMode="auto">
          <a:xfrm>
            <a:off x="526144" y="2062758"/>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Cost of</a:t>
            </a:r>
          </a:p>
          <a:p>
            <a:pPr defTabSz="914485" eaLnBrk="0" hangingPunct="0">
              <a:spcBef>
                <a:spcPct val="5000"/>
              </a:spcBef>
              <a:defRPr/>
            </a:pPr>
            <a:r>
              <a:rPr lang="en-US" sz="1400" dirty="0"/>
              <a:t>goods sold</a:t>
            </a:r>
          </a:p>
        </p:txBody>
      </p:sp>
      <p:sp>
        <p:nvSpPr>
          <p:cNvPr id="154629" name="Rectangle 5"/>
          <p:cNvSpPr>
            <a:spLocks noChangeArrowheads="1"/>
          </p:cNvSpPr>
          <p:nvPr/>
        </p:nvSpPr>
        <p:spPr bwMode="auto">
          <a:xfrm>
            <a:off x="526144" y="2786063"/>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0"/>
              </a:spcBef>
              <a:defRPr/>
            </a:pPr>
            <a:r>
              <a:rPr lang="en-US" sz="1400" dirty="0"/>
              <a:t>Variable</a:t>
            </a:r>
          </a:p>
          <a:p>
            <a:pPr defTabSz="914485" eaLnBrk="0" hangingPunct="0">
              <a:spcBef>
                <a:spcPct val="0"/>
              </a:spcBef>
              <a:defRPr/>
            </a:pPr>
            <a:r>
              <a:rPr lang="en-US" sz="1400" dirty="0"/>
              <a:t>expenses</a:t>
            </a:r>
          </a:p>
        </p:txBody>
      </p:sp>
      <p:sp>
        <p:nvSpPr>
          <p:cNvPr id="154630" name="Rectangle 6"/>
          <p:cNvSpPr>
            <a:spLocks noChangeArrowheads="1"/>
          </p:cNvSpPr>
          <p:nvPr/>
        </p:nvSpPr>
        <p:spPr bwMode="auto">
          <a:xfrm>
            <a:off x="526144" y="3509367"/>
            <a:ext cx="1129393"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expenses</a:t>
            </a:r>
          </a:p>
        </p:txBody>
      </p:sp>
      <p:sp>
        <p:nvSpPr>
          <p:cNvPr id="154631" name="Rectangle 7"/>
          <p:cNvSpPr>
            <a:spLocks noChangeArrowheads="1"/>
          </p:cNvSpPr>
          <p:nvPr/>
        </p:nvSpPr>
        <p:spPr bwMode="auto">
          <a:xfrm>
            <a:off x="2050143" y="1699617"/>
            <a:ext cx="1011465"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0"/>
              </a:spcBef>
              <a:defRPr/>
            </a:pPr>
            <a:r>
              <a:rPr lang="en-US" sz="1400" dirty="0"/>
              <a:t>Gross</a:t>
            </a:r>
          </a:p>
          <a:p>
            <a:pPr defTabSz="914485" eaLnBrk="0" hangingPunct="0">
              <a:spcBef>
                <a:spcPct val="0"/>
              </a:spcBef>
              <a:defRPr/>
            </a:pPr>
            <a:r>
              <a:rPr lang="en-US" sz="1400" dirty="0"/>
              <a:t>margin</a:t>
            </a:r>
          </a:p>
        </p:txBody>
      </p:sp>
      <p:sp>
        <p:nvSpPr>
          <p:cNvPr id="154632" name="Rectangle 8"/>
          <p:cNvSpPr>
            <a:spLocks noChangeArrowheads="1"/>
          </p:cNvSpPr>
          <p:nvPr/>
        </p:nvSpPr>
        <p:spPr bwMode="auto">
          <a:xfrm>
            <a:off x="2050143" y="3242965"/>
            <a:ext cx="1011465"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expenses</a:t>
            </a:r>
          </a:p>
        </p:txBody>
      </p:sp>
      <p:sp>
        <p:nvSpPr>
          <p:cNvPr id="154633" name="Rectangle 9"/>
          <p:cNvSpPr>
            <a:spLocks noChangeArrowheads="1"/>
          </p:cNvSpPr>
          <p:nvPr/>
        </p:nvSpPr>
        <p:spPr bwMode="auto">
          <a:xfrm>
            <a:off x="3457727" y="2539008"/>
            <a:ext cx="896559"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profit</a:t>
            </a:r>
          </a:p>
        </p:txBody>
      </p:sp>
      <p:sp>
        <p:nvSpPr>
          <p:cNvPr id="154634" name="Rectangle 10"/>
          <p:cNvSpPr>
            <a:spLocks noChangeArrowheads="1"/>
          </p:cNvSpPr>
          <p:nvPr/>
        </p:nvSpPr>
        <p:spPr bwMode="auto">
          <a:xfrm>
            <a:off x="3457727" y="3318867"/>
            <a:ext cx="896559" cy="40630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Sales</a:t>
            </a:r>
          </a:p>
        </p:txBody>
      </p:sp>
      <p:sp>
        <p:nvSpPr>
          <p:cNvPr id="154635" name="Rectangle 11"/>
          <p:cNvSpPr>
            <a:spLocks noChangeArrowheads="1"/>
          </p:cNvSpPr>
          <p:nvPr/>
        </p:nvSpPr>
        <p:spPr bwMode="auto">
          <a:xfrm>
            <a:off x="4757965" y="2957215"/>
            <a:ext cx="1041702"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margin</a:t>
            </a:r>
          </a:p>
        </p:txBody>
      </p:sp>
      <p:sp>
        <p:nvSpPr>
          <p:cNvPr id="154636" name="Rectangle 12"/>
          <p:cNvSpPr>
            <a:spLocks noChangeArrowheads="1"/>
          </p:cNvSpPr>
          <p:nvPr/>
        </p:nvSpPr>
        <p:spPr bwMode="auto">
          <a:xfrm>
            <a:off x="4757965" y="4691063"/>
            <a:ext cx="1041702" cy="462856"/>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Asset</a:t>
            </a:r>
          </a:p>
          <a:p>
            <a:pPr defTabSz="914485" eaLnBrk="0" hangingPunct="0">
              <a:spcBef>
                <a:spcPct val="5000"/>
              </a:spcBef>
              <a:defRPr/>
            </a:pPr>
            <a:r>
              <a:rPr lang="en-US" sz="1400" dirty="0"/>
              <a:t>turnover</a:t>
            </a:r>
          </a:p>
        </p:txBody>
      </p:sp>
      <p:sp>
        <p:nvSpPr>
          <p:cNvPr id="154637" name="Rectangle 13"/>
          <p:cNvSpPr>
            <a:spLocks noChangeArrowheads="1"/>
          </p:cNvSpPr>
          <p:nvPr/>
        </p:nvSpPr>
        <p:spPr bwMode="auto">
          <a:xfrm>
            <a:off x="6177643" y="3833813"/>
            <a:ext cx="967619" cy="50155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assets</a:t>
            </a:r>
          </a:p>
        </p:txBody>
      </p:sp>
      <p:sp>
        <p:nvSpPr>
          <p:cNvPr id="1040" name="Rectangle 14"/>
          <p:cNvSpPr>
            <a:spLocks noChangeArrowheads="1"/>
          </p:cNvSpPr>
          <p:nvPr/>
        </p:nvSpPr>
        <p:spPr bwMode="auto">
          <a:xfrm>
            <a:off x="7115024" y="3972223"/>
            <a:ext cx="1215571" cy="303609"/>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t>     </a:t>
            </a:r>
          </a:p>
        </p:txBody>
      </p:sp>
      <p:sp>
        <p:nvSpPr>
          <p:cNvPr id="1041" name="Freeform 15"/>
          <p:cNvSpPr>
            <a:spLocks/>
          </p:cNvSpPr>
          <p:nvPr/>
        </p:nvSpPr>
        <p:spPr bwMode="auto">
          <a:xfrm>
            <a:off x="1661584" y="1617762"/>
            <a:ext cx="154214" cy="724793"/>
          </a:xfrm>
          <a:custGeom>
            <a:avLst/>
            <a:gdLst>
              <a:gd name="T0" fmla="*/ 0 w 97"/>
              <a:gd name="T1" fmla="*/ 0 h 457"/>
              <a:gd name="T2" fmla="*/ 96 w 97"/>
              <a:gd name="T3" fmla="*/ 0 h 457"/>
              <a:gd name="T4" fmla="*/ 96 w 97"/>
              <a:gd name="T5" fmla="*/ 456 h 457"/>
              <a:gd name="T6" fmla="*/ 0 w 97"/>
              <a:gd name="T7" fmla="*/ 456 h 457"/>
              <a:gd name="T8" fmla="*/ 0 60000 65536"/>
              <a:gd name="T9" fmla="*/ 0 60000 65536"/>
              <a:gd name="T10" fmla="*/ 0 60000 65536"/>
              <a:gd name="T11" fmla="*/ 0 60000 65536"/>
              <a:gd name="T12" fmla="*/ 0 w 97"/>
              <a:gd name="T13" fmla="*/ 0 h 457"/>
              <a:gd name="T14" fmla="*/ 97 w 97"/>
              <a:gd name="T15" fmla="*/ 457 h 457"/>
            </a:gdLst>
            <a:ahLst/>
            <a:cxnLst>
              <a:cxn ang="T8">
                <a:pos x="T0" y="T1"/>
              </a:cxn>
              <a:cxn ang="T9">
                <a:pos x="T2" y="T3"/>
              </a:cxn>
              <a:cxn ang="T10">
                <a:pos x="T4" y="T5"/>
              </a:cxn>
              <a:cxn ang="T11">
                <a:pos x="T6" y="T7"/>
              </a:cxn>
            </a:cxnLst>
            <a:rect l="T12" t="T13" r="T14" b="T15"/>
            <a:pathLst>
              <a:path w="97" h="457">
                <a:moveTo>
                  <a:pt x="0" y="0"/>
                </a:moveTo>
                <a:lnTo>
                  <a:pt x="96" y="0"/>
                </a:lnTo>
                <a:lnTo>
                  <a:pt x="96" y="456"/>
                </a:lnTo>
                <a:lnTo>
                  <a:pt x="0" y="45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2" name="Freeform 16"/>
          <p:cNvSpPr>
            <a:spLocks/>
          </p:cNvSpPr>
          <p:nvPr/>
        </p:nvSpPr>
        <p:spPr bwMode="auto">
          <a:xfrm>
            <a:off x="4422323" y="2780109"/>
            <a:ext cx="154214" cy="744141"/>
          </a:xfrm>
          <a:custGeom>
            <a:avLst/>
            <a:gdLst>
              <a:gd name="T0" fmla="*/ 0 w 97"/>
              <a:gd name="T1" fmla="*/ 0 h 469"/>
              <a:gd name="T2" fmla="*/ 96 w 97"/>
              <a:gd name="T3" fmla="*/ 0 h 469"/>
              <a:gd name="T4" fmla="*/ 96 w 97"/>
              <a:gd name="T5" fmla="*/ 468 h 469"/>
              <a:gd name="T6" fmla="*/ 0 w 97"/>
              <a:gd name="T7" fmla="*/ 468 h 469"/>
              <a:gd name="T8" fmla="*/ 0 60000 65536"/>
              <a:gd name="T9" fmla="*/ 0 60000 65536"/>
              <a:gd name="T10" fmla="*/ 0 60000 65536"/>
              <a:gd name="T11" fmla="*/ 0 60000 65536"/>
              <a:gd name="T12" fmla="*/ 0 w 97"/>
              <a:gd name="T13" fmla="*/ 0 h 469"/>
              <a:gd name="T14" fmla="*/ 97 w 97"/>
              <a:gd name="T15" fmla="*/ 469 h 469"/>
            </a:gdLst>
            <a:ahLst/>
            <a:cxnLst>
              <a:cxn ang="T8">
                <a:pos x="T0" y="T1"/>
              </a:cxn>
              <a:cxn ang="T9">
                <a:pos x="T2" y="T3"/>
              </a:cxn>
              <a:cxn ang="T10">
                <a:pos x="T4" y="T5"/>
              </a:cxn>
              <a:cxn ang="T11">
                <a:pos x="T6" y="T7"/>
              </a:cxn>
            </a:cxnLst>
            <a:rect l="T12" t="T13" r="T14" b="T15"/>
            <a:pathLst>
              <a:path w="97" h="469">
                <a:moveTo>
                  <a:pt x="0" y="0"/>
                </a:moveTo>
                <a:lnTo>
                  <a:pt x="96" y="0"/>
                </a:lnTo>
                <a:lnTo>
                  <a:pt x="96" y="468"/>
                </a:lnTo>
                <a:lnTo>
                  <a:pt x="0" y="468"/>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3" name="Freeform 17"/>
          <p:cNvSpPr>
            <a:spLocks/>
          </p:cNvSpPr>
          <p:nvPr/>
        </p:nvSpPr>
        <p:spPr bwMode="auto">
          <a:xfrm>
            <a:off x="5789084" y="3217664"/>
            <a:ext cx="154214" cy="1715989"/>
          </a:xfrm>
          <a:custGeom>
            <a:avLst/>
            <a:gdLst>
              <a:gd name="T0" fmla="*/ 0 w 97"/>
              <a:gd name="T1" fmla="*/ 0 h 1081"/>
              <a:gd name="T2" fmla="*/ 96 w 97"/>
              <a:gd name="T3" fmla="*/ 0 h 1081"/>
              <a:gd name="T4" fmla="*/ 96 w 97"/>
              <a:gd name="T5" fmla="*/ 1080 h 1081"/>
              <a:gd name="T6" fmla="*/ 0 w 97"/>
              <a:gd name="T7" fmla="*/ 1080 h 1081"/>
              <a:gd name="T8" fmla="*/ 0 60000 65536"/>
              <a:gd name="T9" fmla="*/ 0 60000 65536"/>
              <a:gd name="T10" fmla="*/ 0 60000 65536"/>
              <a:gd name="T11" fmla="*/ 0 60000 65536"/>
              <a:gd name="T12" fmla="*/ 0 w 97"/>
              <a:gd name="T13" fmla="*/ 0 h 1081"/>
              <a:gd name="T14" fmla="*/ 97 w 97"/>
              <a:gd name="T15" fmla="*/ 1081 h 1081"/>
            </a:gdLst>
            <a:ahLst/>
            <a:cxnLst>
              <a:cxn ang="T8">
                <a:pos x="T0" y="T1"/>
              </a:cxn>
              <a:cxn ang="T9">
                <a:pos x="T2" y="T3"/>
              </a:cxn>
              <a:cxn ang="T10">
                <a:pos x="T4" y="T5"/>
              </a:cxn>
              <a:cxn ang="T11">
                <a:pos x="T6" y="T7"/>
              </a:cxn>
            </a:cxnLst>
            <a:rect l="T12" t="T13" r="T14" b="T15"/>
            <a:pathLst>
              <a:path w="97" h="1081">
                <a:moveTo>
                  <a:pt x="0" y="0"/>
                </a:moveTo>
                <a:lnTo>
                  <a:pt x="96" y="0"/>
                </a:lnTo>
                <a:lnTo>
                  <a:pt x="96" y="1080"/>
                </a:lnTo>
                <a:lnTo>
                  <a:pt x="0" y="108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4" name="Line 18"/>
          <p:cNvSpPr>
            <a:spLocks noChangeShapeType="1"/>
          </p:cNvSpPr>
          <p:nvPr/>
        </p:nvSpPr>
        <p:spPr bwMode="auto">
          <a:xfrm>
            <a:off x="1820334" y="1942208"/>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45" name="Freeform 19"/>
          <p:cNvSpPr>
            <a:spLocks/>
          </p:cNvSpPr>
          <p:nvPr/>
        </p:nvSpPr>
        <p:spPr bwMode="auto">
          <a:xfrm>
            <a:off x="3070680" y="1942208"/>
            <a:ext cx="154214" cy="1543347"/>
          </a:xfrm>
          <a:custGeom>
            <a:avLst/>
            <a:gdLst>
              <a:gd name="T0" fmla="*/ 0 w 97"/>
              <a:gd name="T1" fmla="*/ 0 h 973"/>
              <a:gd name="T2" fmla="*/ 96 w 97"/>
              <a:gd name="T3" fmla="*/ 0 h 973"/>
              <a:gd name="T4" fmla="*/ 96 w 97"/>
              <a:gd name="T5" fmla="*/ 972 h 973"/>
              <a:gd name="T6" fmla="*/ 0 w 97"/>
              <a:gd name="T7" fmla="*/ 972 h 973"/>
              <a:gd name="T8" fmla="*/ 0 60000 65536"/>
              <a:gd name="T9" fmla="*/ 0 60000 65536"/>
              <a:gd name="T10" fmla="*/ 0 60000 65536"/>
              <a:gd name="T11" fmla="*/ 0 60000 65536"/>
              <a:gd name="T12" fmla="*/ 0 w 97"/>
              <a:gd name="T13" fmla="*/ 0 h 973"/>
              <a:gd name="T14" fmla="*/ 97 w 97"/>
              <a:gd name="T15" fmla="*/ 973 h 973"/>
            </a:gdLst>
            <a:ahLst/>
            <a:cxnLst>
              <a:cxn ang="T8">
                <a:pos x="T0" y="T1"/>
              </a:cxn>
              <a:cxn ang="T9">
                <a:pos x="T2" y="T3"/>
              </a:cxn>
              <a:cxn ang="T10">
                <a:pos x="T4" y="T5"/>
              </a:cxn>
              <a:cxn ang="T11">
                <a:pos x="T6" y="T7"/>
              </a:cxn>
            </a:cxnLst>
            <a:rect l="T12" t="T13" r="T14" b="T15"/>
            <a:pathLst>
              <a:path w="97" h="973">
                <a:moveTo>
                  <a:pt x="0" y="0"/>
                </a:moveTo>
                <a:lnTo>
                  <a:pt x="96" y="0"/>
                </a:lnTo>
                <a:lnTo>
                  <a:pt x="96" y="972"/>
                </a:lnTo>
                <a:lnTo>
                  <a:pt x="0" y="9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6" name="Line 20"/>
          <p:cNvSpPr>
            <a:spLocks noChangeShapeType="1"/>
          </p:cNvSpPr>
          <p:nvPr/>
        </p:nvSpPr>
        <p:spPr bwMode="auto">
          <a:xfrm>
            <a:off x="5961441" y="4113609"/>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graphicFrame>
        <p:nvGraphicFramePr>
          <p:cNvPr id="1026" name="Object 21">
            <a:hlinkClick r:id="" action="ppaction://ole?verb=0"/>
          </p:cNvPr>
          <p:cNvGraphicFramePr>
            <a:graphicFrameLocks/>
          </p:cNvGraphicFramePr>
          <p:nvPr/>
        </p:nvGraphicFramePr>
        <p:xfrm>
          <a:off x="3345846" y="2973587"/>
          <a:ext cx="1136952" cy="378023"/>
        </p:xfrm>
        <a:graphic>
          <a:graphicData uri="http://schemas.openxmlformats.org/presentationml/2006/ole">
            <mc:AlternateContent xmlns:mc="http://schemas.openxmlformats.org/markup-compatibility/2006">
              <mc:Choice xmlns:v="urn:schemas-microsoft-com:vml" Requires="v">
                <p:oleObj spid="_x0000_s4127" name="Document" r:id="rId4" imgW="5486400" imgH="247320" progId="Word.Document.8">
                  <p:embed/>
                </p:oleObj>
              </mc:Choice>
              <mc:Fallback>
                <p:oleObj name="Document" r:id="rId4" imgW="5486400" imgH="247320" progId="Word.Document.8">
                  <p:embed/>
                  <p:pic>
                    <p:nvPicPr>
                      <p:cNvPr id="0" name="Object 2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5846" y="2973587"/>
                        <a:ext cx="1136952" cy="3780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7" name="Rectangle 22"/>
          <p:cNvSpPr>
            <a:spLocks noChangeArrowheads="1"/>
          </p:cNvSpPr>
          <p:nvPr/>
        </p:nvSpPr>
        <p:spPr bwMode="auto">
          <a:xfrm>
            <a:off x="2482548" y="2515196"/>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48" name="Rectangle 23"/>
          <p:cNvSpPr>
            <a:spLocks noChangeArrowheads="1"/>
          </p:cNvSpPr>
          <p:nvPr/>
        </p:nvSpPr>
        <p:spPr bwMode="auto">
          <a:xfrm>
            <a:off x="978204" y="1766591"/>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49" name="Rectangle 24"/>
          <p:cNvSpPr>
            <a:spLocks noChangeArrowheads="1"/>
          </p:cNvSpPr>
          <p:nvPr/>
        </p:nvSpPr>
        <p:spPr bwMode="auto">
          <a:xfrm>
            <a:off x="932846" y="3248919"/>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50" name="Freeform 25"/>
          <p:cNvSpPr>
            <a:spLocks/>
          </p:cNvSpPr>
          <p:nvPr/>
        </p:nvSpPr>
        <p:spPr bwMode="auto">
          <a:xfrm>
            <a:off x="1661584" y="3046512"/>
            <a:ext cx="154214" cy="724793"/>
          </a:xfrm>
          <a:custGeom>
            <a:avLst/>
            <a:gdLst>
              <a:gd name="T0" fmla="*/ 0 w 97"/>
              <a:gd name="T1" fmla="*/ 0 h 457"/>
              <a:gd name="T2" fmla="*/ 96 w 97"/>
              <a:gd name="T3" fmla="*/ 0 h 457"/>
              <a:gd name="T4" fmla="*/ 96 w 97"/>
              <a:gd name="T5" fmla="*/ 456 h 457"/>
              <a:gd name="T6" fmla="*/ 0 w 97"/>
              <a:gd name="T7" fmla="*/ 456 h 457"/>
              <a:gd name="T8" fmla="*/ 0 60000 65536"/>
              <a:gd name="T9" fmla="*/ 0 60000 65536"/>
              <a:gd name="T10" fmla="*/ 0 60000 65536"/>
              <a:gd name="T11" fmla="*/ 0 60000 65536"/>
              <a:gd name="T12" fmla="*/ 0 w 97"/>
              <a:gd name="T13" fmla="*/ 0 h 457"/>
              <a:gd name="T14" fmla="*/ 97 w 97"/>
              <a:gd name="T15" fmla="*/ 457 h 457"/>
            </a:gdLst>
            <a:ahLst/>
            <a:cxnLst>
              <a:cxn ang="T8">
                <a:pos x="T0" y="T1"/>
              </a:cxn>
              <a:cxn ang="T9">
                <a:pos x="T2" y="T3"/>
              </a:cxn>
              <a:cxn ang="T10">
                <a:pos x="T4" y="T5"/>
              </a:cxn>
              <a:cxn ang="T11">
                <a:pos x="T6" y="T7"/>
              </a:cxn>
            </a:cxnLst>
            <a:rect l="T12" t="T13" r="T14" b="T15"/>
            <a:pathLst>
              <a:path w="97" h="457">
                <a:moveTo>
                  <a:pt x="0" y="0"/>
                </a:moveTo>
                <a:lnTo>
                  <a:pt x="96" y="0"/>
                </a:lnTo>
                <a:lnTo>
                  <a:pt x="96" y="456"/>
                </a:lnTo>
                <a:lnTo>
                  <a:pt x="0" y="45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51" name="Line 26"/>
          <p:cNvSpPr>
            <a:spLocks noChangeShapeType="1"/>
          </p:cNvSpPr>
          <p:nvPr/>
        </p:nvSpPr>
        <p:spPr bwMode="auto">
          <a:xfrm>
            <a:off x="1820334" y="3466207"/>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4651" name="Rectangle 27"/>
          <p:cNvSpPr>
            <a:spLocks noChangeArrowheads="1"/>
          </p:cNvSpPr>
          <p:nvPr/>
        </p:nvSpPr>
        <p:spPr bwMode="auto">
          <a:xfrm>
            <a:off x="526144" y="4195466"/>
            <a:ext cx="1129393" cy="406300"/>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Inventory</a:t>
            </a:r>
          </a:p>
        </p:txBody>
      </p:sp>
      <p:sp>
        <p:nvSpPr>
          <p:cNvPr id="154652" name="Rectangle 28"/>
          <p:cNvSpPr>
            <a:spLocks noChangeArrowheads="1"/>
          </p:cNvSpPr>
          <p:nvPr/>
        </p:nvSpPr>
        <p:spPr bwMode="auto">
          <a:xfrm>
            <a:off x="526144" y="4862215"/>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Accounts</a:t>
            </a:r>
          </a:p>
          <a:p>
            <a:pPr defTabSz="914485" eaLnBrk="0" hangingPunct="0">
              <a:spcBef>
                <a:spcPct val="5000"/>
              </a:spcBef>
              <a:defRPr/>
            </a:pPr>
            <a:r>
              <a:rPr lang="en-US" sz="1400" dirty="0"/>
              <a:t>receivable</a:t>
            </a:r>
          </a:p>
        </p:txBody>
      </p:sp>
      <p:sp>
        <p:nvSpPr>
          <p:cNvPr id="154653" name="Rectangle 29"/>
          <p:cNvSpPr>
            <a:spLocks noChangeArrowheads="1"/>
          </p:cNvSpPr>
          <p:nvPr/>
        </p:nvSpPr>
        <p:spPr bwMode="auto">
          <a:xfrm>
            <a:off x="526144" y="5604867"/>
            <a:ext cx="1129393"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Other current</a:t>
            </a:r>
          </a:p>
          <a:p>
            <a:pPr defTabSz="914485" eaLnBrk="0" hangingPunct="0">
              <a:spcBef>
                <a:spcPct val="5000"/>
              </a:spcBef>
              <a:defRPr/>
            </a:pPr>
            <a:r>
              <a:rPr lang="en-US" sz="1400" dirty="0"/>
              <a:t>assets</a:t>
            </a:r>
          </a:p>
        </p:txBody>
      </p:sp>
      <p:sp>
        <p:nvSpPr>
          <p:cNvPr id="154654" name="Rectangle 30"/>
          <p:cNvSpPr>
            <a:spLocks noChangeArrowheads="1"/>
          </p:cNvSpPr>
          <p:nvPr/>
        </p:nvSpPr>
        <p:spPr bwMode="auto">
          <a:xfrm>
            <a:off x="1985131" y="4825008"/>
            <a:ext cx="114300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 current</a:t>
            </a:r>
          </a:p>
          <a:p>
            <a:pPr defTabSz="914485" eaLnBrk="0" hangingPunct="0">
              <a:spcBef>
                <a:spcPct val="5000"/>
              </a:spcBef>
              <a:defRPr/>
            </a:pPr>
            <a:r>
              <a:rPr lang="en-US" sz="1400" dirty="0"/>
              <a:t>assets</a:t>
            </a:r>
          </a:p>
        </p:txBody>
      </p:sp>
      <p:sp>
        <p:nvSpPr>
          <p:cNvPr id="154655" name="Rectangle 31"/>
          <p:cNvSpPr>
            <a:spLocks noChangeArrowheads="1"/>
          </p:cNvSpPr>
          <p:nvPr/>
        </p:nvSpPr>
        <p:spPr bwMode="auto">
          <a:xfrm>
            <a:off x="1985131" y="5604867"/>
            <a:ext cx="1143000"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assets</a:t>
            </a:r>
          </a:p>
        </p:txBody>
      </p:sp>
      <p:sp>
        <p:nvSpPr>
          <p:cNvPr id="154656" name="Rectangle 32"/>
          <p:cNvSpPr>
            <a:spLocks noChangeArrowheads="1"/>
          </p:cNvSpPr>
          <p:nvPr/>
        </p:nvSpPr>
        <p:spPr bwMode="auto">
          <a:xfrm>
            <a:off x="3477381" y="4405313"/>
            <a:ext cx="89656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sales</a:t>
            </a:r>
          </a:p>
        </p:txBody>
      </p:sp>
      <p:sp>
        <p:nvSpPr>
          <p:cNvPr id="154657" name="Rectangle 33"/>
          <p:cNvSpPr>
            <a:spLocks noChangeArrowheads="1"/>
          </p:cNvSpPr>
          <p:nvPr/>
        </p:nvSpPr>
        <p:spPr bwMode="auto">
          <a:xfrm>
            <a:off x="3477381" y="5186661"/>
            <a:ext cx="89656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assets</a:t>
            </a:r>
          </a:p>
        </p:txBody>
      </p:sp>
      <p:sp>
        <p:nvSpPr>
          <p:cNvPr id="1059" name="Rectangle 34"/>
          <p:cNvSpPr>
            <a:spLocks noChangeArrowheads="1"/>
          </p:cNvSpPr>
          <p:nvPr/>
        </p:nvSpPr>
        <p:spPr bwMode="auto">
          <a:xfrm>
            <a:off x="952500" y="4595813"/>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60" name="Rectangle 35"/>
          <p:cNvSpPr>
            <a:spLocks noChangeArrowheads="1"/>
          </p:cNvSpPr>
          <p:nvPr/>
        </p:nvSpPr>
        <p:spPr bwMode="auto">
          <a:xfrm>
            <a:off x="952500" y="5338466"/>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61" name="Rectangle 36"/>
          <p:cNvSpPr>
            <a:spLocks noChangeArrowheads="1"/>
          </p:cNvSpPr>
          <p:nvPr/>
        </p:nvSpPr>
        <p:spPr bwMode="auto">
          <a:xfrm>
            <a:off x="2496156" y="5334001"/>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graphicFrame>
        <p:nvGraphicFramePr>
          <p:cNvPr id="1027" name="Object 37">
            <a:hlinkClick r:id="" action="ppaction://ole?verb=0"/>
          </p:cNvPr>
          <p:cNvGraphicFramePr>
            <a:graphicFrameLocks/>
          </p:cNvGraphicFramePr>
          <p:nvPr/>
        </p:nvGraphicFramePr>
        <p:xfrm>
          <a:off x="3385156" y="4839891"/>
          <a:ext cx="1097643" cy="378023"/>
        </p:xfrm>
        <a:graphic>
          <a:graphicData uri="http://schemas.openxmlformats.org/presentationml/2006/ole">
            <mc:AlternateContent xmlns:mc="http://schemas.openxmlformats.org/markup-compatibility/2006">
              <mc:Choice xmlns:v="urn:schemas-microsoft-com:vml" Requires="v">
                <p:oleObj spid="_x0000_s4128" name="Document" r:id="rId6" imgW="5486400" imgH="247320" progId="Word.Document.8">
                  <p:embed/>
                </p:oleObj>
              </mc:Choice>
              <mc:Fallback>
                <p:oleObj name="Document" r:id="rId6" imgW="5486400" imgH="247320" progId="Word.Document.8">
                  <p:embed/>
                  <p:pic>
                    <p:nvPicPr>
                      <p:cNvPr id="0" name="Object 3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5156" y="4839891"/>
                        <a:ext cx="1097643" cy="3780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62" name="Line 38"/>
          <p:cNvSpPr>
            <a:spLocks noChangeShapeType="1"/>
          </p:cNvSpPr>
          <p:nvPr/>
        </p:nvSpPr>
        <p:spPr bwMode="auto">
          <a:xfrm>
            <a:off x="468691" y="4113609"/>
            <a:ext cx="5625798" cy="0"/>
          </a:xfrm>
          <a:prstGeom prst="line">
            <a:avLst/>
          </a:prstGeom>
          <a:noFill/>
          <a:ln w="12700">
            <a:solidFill>
              <a:schemeClr val="tx1"/>
            </a:solidFill>
            <a:prstDash val="lgDash"/>
            <a:round/>
            <a:headEnd/>
            <a:tailEnd/>
          </a:ln>
        </p:spPr>
        <p:txBody>
          <a:bodyPr wrap="none" lIns="86493" tIns="43247" rIns="86493" bIns="43247" anchor="ctr"/>
          <a:lstStyle/>
          <a:p>
            <a:endParaRPr lang="en-US"/>
          </a:p>
        </p:txBody>
      </p:sp>
      <p:sp>
        <p:nvSpPr>
          <p:cNvPr id="1063" name="Line 39"/>
          <p:cNvSpPr>
            <a:spLocks noChangeShapeType="1"/>
          </p:cNvSpPr>
          <p:nvPr/>
        </p:nvSpPr>
        <p:spPr bwMode="auto">
          <a:xfrm>
            <a:off x="3229429" y="2760762"/>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4" name="Line 40"/>
          <p:cNvSpPr>
            <a:spLocks noChangeShapeType="1"/>
          </p:cNvSpPr>
          <p:nvPr/>
        </p:nvSpPr>
        <p:spPr bwMode="auto">
          <a:xfrm>
            <a:off x="4581072" y="3198317"/>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5" name="Rectangle 41"/>
          <p:cNvSpPr>
            <a:spLocks noChangeArrowheads="1"/>
          </p:cNvSpPr>
          <p:nvPr/>
        </p:nvSpPr>
        <p:spPr bwMode="auto">
          <a:xfrm>
            <a:off x="5246310" y="3930552"/>
            <a:ext cx="225274" cy="366759"/>
          </a:xfrm>
          <a:prstGeom prst="rect">
            <a:avLst/>
          </a:prstGeom>
          <a:solidFill>
            <a:schemeClr val="bg1"/>
          </a:solidFill>
          <a:ln w="12700">
            <a:noFill/>
            <a:miter lim="800000"/>
            <a:headEnd/>
            <a:tailEnd/>
          </a:ln>
        </p:spPr>
        <p:txBody>
          <a:bodyPr lIns="90480" tIns="44446" rIns="90480" bIns="44446">
            <a:spAutoFit/>
          </a:bodyPr>
          <a:lstStyle/>
          <a:p>
            <a:pPr defTabSz="914485" eaLnBrk="0" hangingPunct="0">
              <a:spcBef>
                <a:spcPct val="50000"/>
              </a:spcBef>
            </a:pPr>
            <a:r>
              <a:rPr lang="en-US" dirty="0"/>
              <a:t>x</a:t>
            </a:r>
          </a:p>
        </p:txBody>
      </p:sp>
      <p:sp>
        <p:nvSpPr>
          <p:cNvPr id="1066" name="Freeform 42"/>
          <p:cNvSpPr>
            <a:spLocks/>
          </p:cNvSpPr>
          <p:nvPr/>
        </p:nvSpPr>
        <p:spPr bwMode="auto">
          <a:xfrm>
            <a:off x="1643441" y="4399360"/>
            <a:ext cx="192011" cy="1391543"/>
          </a:xfrm>
          <a:custGeom>
            <a:avLst/>
            <a:gdLst>
              <a:gd name="T0" fmla="*/ 12 w 121"/>
              <a:gd name="T1" fmla="*/ 0 h 877"/>
              <a:gd name="T2" fmla="*/ 120 w 121"/>
              <a:gd name="T3" fmla="*/ 0 h 877"/>
              <a:gd name="T4" fmla="*/ 120 w 121"/>
              <a:gd name="T5" fmla="*/ 876 h 877"/>
              <a:gd name="T6" fmla="*/ 0 w 121"/>
              <a:gd name="T7" fmla="*/ 876 h 877"/>
              <a:gd name="T8" fmla="*/ 0 60000 65536"/>
              <a:gd name="T9" fmla="*/ 0 60000 65536"/>
              <a:gd name="T10" fmla="*/ 0 60000 65536"/>
              <a:gd name="T11" fmla="*/ 0 60000 65536"/>
              <a:gd name="T12" fmla="*/ 0 w 121"/>
              <a:gd name="T13" fmla="*/ 0 h 877"/>
              <a:gd name="T14" fmla="*/ 121 w 121"/>
              <a:gd name="T15" fmla="*/ 877 h 877"/>
            </a:gdLst>
            <a:ahLst/>
            <a:cxnLst>
              <a:cxn ang="T8">
                <a:pos x="T0" y="T1"/>
              </a:cxn>
              <a:cxn ang="T9">
                <a:pos x="T2" y="T3"/>
              </a:cxn>
              <a:cxn ang="T10">
                <a:pos x="T4" y="T5"/>
              </a:cxn>
              <a:cxn ang="T11">
                <a:pos x="T6" y="T7"/>
              </a:cxn>
            </a:cxnLst>
            <a:rect l="T12" t="T13" r="T14" b="T15"/>
            <a:pathLst>
              <a:path w="121" h="877">
                <a:moveTo>
                  <a:pt x="12" y="0"/>
                </a:moveTo>
                <a:lnTo>
                  <a:pt x="120" y="0"/>
                </a:lnTo>
                <a:lnTo>
                  <a:pt x="120" y="876"/>
                </a:lnTo>
                <a:lnTo>
                  <a:pt x="0" y="87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67" name="Line 43"/>
          <p:cNvSpPr>
            <a:spLocks noChangeShapeType="1"/>
          </p:cNvSpPr>
          <p:nvPr/>
        </p:nvSpPr>
        <p:spPr bwMode="auto">
          <a:xfrm>
            <a:off x="1669144" y="5066109"/>
            <a:ext cx="36739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8" name="Freeform 44"/>
          <p:cNvSpPr>
            <a:spLocks/>
          </p:cNvSpPr>
          <p:nvPr/>
        </p:nvSpPr>
        <p:spPr bwMode="auto">
          <a:xfrm>
            <a:off x="3082774" y="5066110"/>
            <a:ext cx="179916" cy="705445"/>
          </a:xfrm>
          <a:custGeom>
            <a:avLst/>
            <a:gdLst>
              <a:gd name="T0" fmla="*/ 12 w 121"/>
              <a:gd name="T1" fmla="*/ 0 h 445"/>
              <a:gd name="T2" fmla="*/ 120 w 121"/>
              <a:gd name="T3" fmla="*/ 0 h 445"/>
              <a:gd name="T4" fmla="*/ 120 w 121"/>
              <a:gd name="T5" fmla="*/ 444 h 445"/>
              <a:gd name="T6" fmla="*/ 0 w 121"/>
              <a:gd name="T7" fmla="*/ 444 h 445"/>
              <a:gd name="T8" fmla="*/ 0 60000 65536"/>
              <a:gd name="T9" fmla="*/ 0 60000 65536"/>
              <a:gd name="T10" fmla="*/ 0 60000 65536"/>
              <a:gd name="T11" fmla="*/ 0 60000 65536"/>
              <a:gd name="T12" fmla="*/ 0 w 121"/>
              <a:gd name="T13" fmla="*/ 0 h 445"/>
              <a:gd name="T14" fmla="*/ 121 w 121"/>
              <a:gd name="T15" fmla="*/ 445 h 445"/>
            </a:gdLst>
            <a:ahLst/>
            <a:cxnLst>
              <a:cxn ang="T8">
                <a:pos x="T0" y="T1"/>
              </a:cxn>
              <a:cxn ang="T9">
                <a:pos x="T2" y="T3"/>
              </a:cxn>
              <a:cxn ang="T10">
                <a:pos x="T4" y="T5"/>
              </a:cxn>
              <a:cxn ang="T11">
                <a:pos x="T6" y="T7"/>
              </a:cxn>
            </a:cxnLst>
            <a:rect l="T12" t="T13" r="T14" b="T15"/>
            <a:pathLst>
              <a:path w="121" h="445">
                <a:moveTo>
                  <a:pt x="12" y="0"/>
                </a:moveTo>
                <a:lnTo>
                  <a:pt x="120" y="0"/>
                </a:lnTo>
                <a:lnTo>
                  <a:pt x="120" y="444"/>
                </a:lnTo>
                <a:lnTo>
                  <a:pt x="0" y="444"/>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69" name="Line 45"/>
          <p:cNvSpPr>
            <a:spLocks noChangeShapeType="1"/>
          </p:cNvSpPr>
          <p:nvPr/>
        </p:nvSpPr>
        <p:spPr bwMode="auto">
          <a:xfrm>
            <a:off x="3267227" y="5427762"/>
            <a:ext cx="196548"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70" name="Freeform 46"/>
          <p:cNvSpPr>
            <a:spLocks/>
          </p:cNvSpPr>
          <p:nvPr/>
        </p:nvSpPr>
        <p:spPr bwMode="auto">
          <a:xfrm>
            <a:off x="4441977" y="4722317"/>
            <a:ext cx="192012" cy="706933"/>
          </a:xfrm>
          <a:custGeom>
            <a:avLst/>
            <a:gdLst>
              <a:gd name="T0" fmla="*/ 12 w 121"/>
              <a:gd name="T1" fmla="*/ 0 h 445"/>
              <a:gd name="T2" fmla="*/ 120 w 121"/>
              <a:gd name="T3" fmla="*/ 0 h 445"/>
              <a:gd name="T4" fmla="*/ 120 w 121"/>
              <a:gd name="T5" fmla="*/ 444 h 445"/>
              <a:gd name="T6" fmla="*/ 0 w 121"/>
              <a:gd name="T7" fmla="*/ 444 h 445"/>
              <a:gd name="T8" fmla="*/ 0 60000 65536"/>
              <a:gd name="T9" fmla="*/ 0 60000 65536"/>
              <a:gd name="T10" fmla="*/ 0 60000 65536"/>
              <a:gd name="T11" fmla="*/ 0 60000 65536"/>
              <a:gd name="T12" fmla="*/ 0 w 121"/>
              <a:gd name="T13" fmla="*/ 0 h 445"/>
              <a:gd name="T14" fmla="*/ 121 w 121"/>
              <a:gd name="T15" fmla="*/ 445 h 445"/>
            </a:gdLst>
            <a:ahLst/>
            <a:cxnLst>
              <a:cxn ang="T8">
                <a:pos x="T0" y="T1"/>
              </a:cxn>
              <a:cxn ang="T9">
                <a:pos x="T2" y="T3"/>
              </a:cxn>
              <a:cxn ang="T10">
                <a:pos x="T4" y="T5"/>
              </a:cxn>
              <a:cxn ang="T11">
                <a:pos x="T6" y="T7"/>
              </a:cxn>
            </a:cxnLst>
            <a:rect l="T12" t="T13" r="T14" b="T15"/>
            <a:pathLst>
              <a:path w="121" h="445">
                <a:moveTo>
                  <a:pt x="12" y="0"/>
                </a:moveTo>
                <a:lnTo>
                  <a:pt x="120" y="0"/>
                </a:lnTo>
                <a:lnTo>
                  <a:pt x="120" y="444"/>
                </a:lnTo>
                <a:lnTo>
                  <a:pt x="0" y="444"/>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71" name="Line 47"/>
          <p:cNvSpPr>
            <a:spLocks noChangeShapeType="1"/>
          </p:cNvSpPr>
          <p:nvPr/>
        </p:nvSpPr>
        <p:spPr bwMode="auto">
          <a:xfrm>
            <a:off x="4638524" y="4932164"/>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4672" name="Rectangle 48"/>
          <p:cNvSpPr>
            <a:spLocks noChangeArrowheads="1"/>
          </p:cNvSpPr>
          <p:nvPr/>
        </p:nvSpPr>
        <p:spPr bwMode="auto">
          <a:xfrm>
            <a:off x="6177643" y="4716364"/>
            <a:ext cx="967619" cy="501550"/>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Financial</a:t>
            </a:r>
          </a:p>
          <a:p>
            <a:pPr defTabSz="914485" eaLnBrk="0" hangingPunct="0">
              <a:spcBef>
                <a:spcPct val="5000"/>
              </a:spcBef>
              <a:defRPr/>
            </a:pPr>
            <a:r>
              <a:rPr lang="en-US" sz="1400" dirty="0"/>
              <a:t>Leverage</a:t>
            </a:r>
          </a:p>
        </p:txBody>
      </p:sp>
      <p:sp>
        <p:nvSpPr>
          <p:cNvPr id="1073" name="Rectangle 49"/>
          <p:cNvSpPr>
            <a:spLocks noChangeArrowheads="1"/>
          </p:cNvSpPr>
          <p:nvPr/>
        </p:nvSpPr>
        <p:spPr bwMode="auto">
          <a:xfrm>
            <a:off x="6564691" y="4348758"/>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x</a:t>
            </a:r>
          </a:p>
        </p:txBody>
      </p:sp>
      <p:sp>
        <p:nvSpPr>
          <p:cNvPr id="154674" name="Rectangle 50"/>
          <p:cNvSpPr>
            <a:spLocks noChangeArrowheads="1"/>
          </p:cNvSpPr>
          <p:nvPr/>
        </p:nvSpPr>
        <p:spPr bwMode="auto">
          <a:xfrm>
            <a:off x="7573132" y="4196954"/>
            <a:ext cx="1085548" cy="705445"/>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Net Worth</a:t>
            </a:r>
          </a:p>
        </p:txBody>
      </p:sp>
      <p:sp>
        <p:nvSpPr>
          <p:cNvPr id="1075" name="Rectangle 51"/>
          <p:cNvSpPr>
            <a:spLocks noChangeArrowheads="1"/>
          </p:cNvSpPr>
          <p:nvPr/>
        </p:nvSpPr>
        <p:spPr bwMode="auto">
          <a:xfrm>
            <a:off x="7255632" y="4348758"/>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grpSp>
        <p:nvGrpSpPr>
          <p:cNvPr id="2" name="Group 52"/>
          <p:cNvGrpSpPr>
            <a:grpSpLocks/>
          </p:cNvGrpSpPr>
          <p:nvPr/>
        </p:nvGrpSpPr>
        <p:grpSpPr bwMode="auto">
          <a:xfrm>
            <a:off x="532191" y="1421309"/>
            <a:ext cx="8132536" cy="4674691"/>
            <a:chOff x="352" y="955"/>
            <a:chExt cx="5379" cy="3141"/>
          </a:xfrm>
        </p:grpSpPr>
        <p:sp>
          <p:nvSpPr>
            <p:cNvPr id="154677" name="Rectangle 53"/>
            <p:cNvSpPr>
              <a:spLocks noChangeArrowheads="1"/>
            </p:cNvSpPr>
            <p:nvPr/>
          </p:nvSpPr>
          <p:spPr bwMode="auto">
            <a:xfrm>
              <a:off x="352" y="955"/>
              <a:ext cx="747" cy="273"/>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15000"/>
                </a:spcBef>
                <a:defRPr/>
              </a:pPr>
              <a:r>
                <a:rPr lang="en-US" sz="1400" dirty="0"/>
                <a:t>Net Sales</a:t>
              </a:r>
            </a:p>
          </p:txBody>
        </p:sp>
        <p:sp>
          <p:nvSpPr>
            <p:cNvPr id="154678" name="Rectangle 54"/>
            <p:cNvSpPr>
              <a:spLocks noChangeArrowheads="1"/>
            </p:cNvSpPr>
            <p:nvPr/>
          </p:nvSpPr>
          <p:spPr bwMode="auto">
            <a:xfrm>
              <a:off x="352" y="1391"/>
              <a:ext cx="747"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Cost of</a:t>
              </a:r>
            </a:p>
            <a:p>
              <a:pPr defTabSz="914485" eaLnBrk="0" hangingPunct="0">
                <a:spcBef>
                  <a:spcPct val="5000"/>
                </a:spcBef>
                <a:defRPr/>
              </a:pPr>
              <a:r>
                <a:rPr lang="en-US" sz="1400" dirty="0"/>
                <a:t>goods sold</a:t>
              </a:r>
            </a:p>
          </p:txBody>
        </p:sp>
        <p:sp>
          <p:nvSpPr>
            <p:cNvPr id="154679" name="Rectangle 55"/>
            <p:cNvSpPr>
              <a:spLocks noChangeArrowheads="1"/>
            </p:cNvSpPr>
            <p:nvPr/>
          </p:nvSpPr>
          <p:spPr bwMode="auto">
            <a:xfrm>
              <a:off x="352" y="1877"/>
              <a:ext cx="747"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0"/>
                </a:spcBef>
                <a:defRPr/>
              </a:pPr>
              <a:r>
                <a:rPr lang="en-US" sz="1400" dirty="0"/>
                <a:t>Variable</a:t>
              </a:r>
            </a:p>
            <a:p>
              <a:pPr defTabSz="914485" eaLnBrk="0" hangingPunct="0">
                <a:spcBef>
                  <a:spcPct val="0"/>
                </a:spcBef>
                <a:defRPr/>
              </a:pPr>
              <a:r>
                <a:rPr lang="en-US" sz="1400" dirty="0"/>
                <a:t>expenses</a:t>
              </a:r>
            </a:p>
          </p:txBody>
        </p:sp>
        <p:sp>
          <p:nvSpPr>
            <p:cNvPr id="154680" name="Rectangle 56"/>
            <p:cNvSpPr>
              <a:spLocks noChangeArrowheads="1"/>
            </p:cNvSpPr>
            <p:nvPr/>
          </p:nvSpPr>
          <p:spPr bwMode="auto">
            <a:xfrm>
              <a:off x="352" y="2363"/>
              <a:ext cx="747" cy="325"/>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expenses</a:t>
              </a:r>
            </a:p>
          </p:txBody>
        </p:sp>
        <p:sp>
          <p:nvSpPr>
            <p:cNvPr id="154681" name="Rectangle 57"/>
            <p:cNvSpPr>
              <a:spLocks noChangeArrowheads="1"/>
            </p:cNvSpPr>
            <p:nvPr/>
          </p:nvSpPr>
          <p:spPr bwMode="auto">
            <a:xfrm>
              <a:off x="1360" y="1147"/>
              <a:ext cx="669" cy="325"/>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0"/>
                </a:spcBef>
                <a:defRPr/>
              </a:pPr>
              <a:r>
                <a:rPr lang="en-US" sz="1400" dirty="0"/>
                <a:t>Gross</a:t>
              </a:r>
            </a:p>
            <a:p>
              <a:pPr defTabSz="914485" eaLnBrk="0" hangingPunct="0">
                <a:spcBef>
                  <a:spcPct val="0"/>
                </a:spcBef>
                <a:defRPr/>
              </a:pPr>
              <a:r>
                <a:rPr lang="en-US" sz="1400" dirty="0"/>
                <a:t>margin</a:t>
              </a:r>
            </a:p>
          </p:txBody>
        </p:sp>
        <p:sp>
          <p:nvSpPr>
            <p:cNvPr id="154682" name="Rectangle 58"/>
            <p:cNvSpPr>
              <a:spLocks noChangeArrowheads="1"/>
            </p:cNvSpPr>
            <p:nvPr/>
          </p:nvSpPr>
          <p:spPr bwMode="auto">
            <a:xfrm>
              <a:off x="1360" y="2184"/>
              <a:ext cx="669"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expenses</a:t>
              </a:r>
            </a:p>
          </p:txBody>
        </p:sp>
        <p:sp>
          <p:nvSpPr>
            <p:cNvPr id="154683" name="Rectangle 59"/>
            <p:cNvSpPr>
              <a:spLocks noChangeArrowheads="1"/>
            </p:cNvSpPr>
            <p:nvPr/>
          </p:nvSpPr>
          <p:spPr bwMode="auto">
            <a:xfrm>
              <a:off x="2291" y="1711"/>
              <a:ext cx="593"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profit</a:t>
              </a:r>
            </a:p>
          </p:txBody>
        </p:sp>
        <p:sp>
          <p:nvSpPr>
            <p:cNvPr id="154684" name="Rectangle 60"/>
            <p:cNvSpPr>
              <a:spLocks noChangeArrowheads="1"/>
            </p:cNvSpPr>
            <p:nvPr/>
          </p:nvSpPr>
          <p:spPr bwMode="auto">
            <a:xfrm>
              <a:off x="2291" y="2235"/>
              <a:ext cx="593" cy="273"/>
            </a:xfrm>
            <a:prstGeom prst="rect">
              <a:avLst/>
            </a:prstGeom>
            <a:gradFill rotWithShape="0">
              <a:gsLst>
                <a:gs pos="0">
                  <a:schemeClr val="accent1"/>
                </a:gs>
                <a:gs pos="100000">
                  <a:srgbClr val="FF3399"/>
                </a:gs>
              </a:gsLst>
              <a:lin ang="0" scaled="1"/>
            </a:gra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Sales</a:t>
              </a:r>
            </a:p>
          </p:txBody>
        </p:sp>
        <p:sp>
          <p:nvSpPr>
            <p:cNvPr id="154685" name="Rectangle 61"/>
            <p:cNvSpPr>
              <a:spLocks noChangeArrowheads="1"/>
            </p:cNvSpPr>
            <p:nvPr/>
          </p:nvSpPr>
          <p:spPr bwMode="auto">
            <a:xfrm>
              <a:off x="3151" y="1992"/>
              <a:ext cx="689"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margin</a:t>
              </a:r>
            </a:p>
          </p:txBody>
        </p:sp>
        <p:sp>
          <p:nvSpPr>
            <p:cNvPr id="154686" name="Rectangle 62"/>
            <p:cNvSpPr>
              <a:spLocks noChangeArrowheads="1"/>
            </p:cNvSpPr>
            <p:nvPr/>
          </p:nvSpPr>
          <p:spPr bwMode="auto">
            <a:xfrm>
              <a:off x="3151" y="3157"/>
              <a:ext cx="689" cy="311"/>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Asset</a:t>
              </a:r>
            </a:p>
            <a:p>
              <a:pPr defTabSz="914485" eaLnBrk="0" hangingPunct="0">
                <a:spcBef>
                  <a:spcPct val="5000"/>
                </a:spcBef>
                <a:defRPr/>
              </a:pPr>
              <a:r>
                <a:rPr lang="en-US" sz="1400" dirty="0"/>
                <a:t>turnover</a:t>
              </a:r>
            </a:p>
          </p:txBody>
        </p:sp>
        <p:sp>
          <p:nvSpPr>
            <p:cNvPr id="154687" name="Rectangle 63"/>
            <p:cNvSpPr>
              <a:spLocks noChangeArrowheads="1"/>
            </p:cNvSpPr>
            <p:nvPr/>
          </p:nvSpPr>
          <p:spPr bwMode="auto">
            <a:xfrm>
              <a:off x="4090" y="2581"/>
              <a:ext cx="640" cy="337"/>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assets</a:t>
              </a:r>
            </a:p>
          </p:txBody>
        </p:sp>
        <p:sp>
          <p:nvSpPr>
            <p:cNvPr id="154688" name="Rectangle 64"/>
            <p:cNvSpPr>
              <a:spLocks noChangeArrowheads="1"/>
            </p:cNvSpPr>
            <p:nvPr/>
          </p:nvSpPr>
          <p:spPr bwMode="auto">
            <a:xfrm>
              <a:off x="352" y="2824"/>
              <a:ext cx="747" cy="273"/>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Inventory</a:t>
              </a:r>
            </a:p>
          </p:txBody>
        </p:sp>
        <p:sp>
          <p:nvSpPr>
            <p:cNvPr id="154689" name="Rectangle 65"/>
            <p:cNvSpPr>
              <a:spLocks noChangeArrowheads="1"/>
            </p:cNvSpPr>
            <p:nvPr/>
          </p:nvSpPr>
          <p:spPr bwMode="auto">
            <a:xfrm>
              <a:off x="352" y="3272"/>
              <a:ext cx="747" cy="324"/>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Accounts</a:t>
              </a:r>
            </a:p>
            <a:p>
              <a:pPr defTabSz="914485" eaLnBrk="0" hangingPunct="0">
                <a:spcBef>
                  <a:spcPct val="5000"/>
                </a:spcBef>
                <a:defRPr/>
              </a:pPr>
              <a:r>
                <a:rPr lang="en-US" sz="1400" dirty="0"/>
                <a:t>receivable</a:t>
              </a:r>
            </a:p>
          </p:txBody>
        </p:sp>
        <p:sp>
          <p:nvSpPr>
            <p:cNvPr id="154690" name="Rectangle 66"/>
            <p:cNvSpPr>
              <a:spLocks noChangeArrowheads="1"/>
            </p:cNvSpPr>
            <p:nvPr/>
          </p:nvSpPr>
          <p:spPr bwMode="auto">
            <a:xfrm>
              <a:off x="352" y="3771"/>
              <a:ext cx="747" cy="325"/>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Other current</a:t>
              </a:r>
            </a:p>
            <a:p>
              <a:pPr defTabSz="914485" eaLnBrk="0" hangingPunct="0">
                <a:spcBef>
                  <a:spcPct val="5000"/>
                </a:spcBef>
                <a:defRPr/>
              </a:pPr>
              <a:r>
                <a:rPr lang="en-US" sz="1400" dirty="0"/>
                <a:t>assets</a:t>
              </a:r>
            </a:p>
          </p:txBody>
        </p:sp>
        <p:sp>
          <p:nvSpPr>
            <p:cNvPr id="154691" name="Rectangle 67"/>
            <p:cNvSpPr>
              <a:spLocks noChangeArrowheads="1"/>
            </p:cNvSpPr>
            <p:nvPr/>
          </p:nvSpPr>
          <p:spPr bwMode="auto">
            <a:xfrm>
              <a:off x="1317" y="3247"/>
              <a:ext cx="756" cy="324"/>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 current</a:t>
              </a:r>
            </a:p>
            <a:p>
              <a:pPr defTabSz="914485" eaLnBrk="0" hangingPunct="0">
                <a:spcBef>
                  <a:spcPct val="5000"/>
                </a:spcBef>
                <a:defRPr/>
              </a:pPr>
              <a:r>
                <a:rPr lang="en-US" sz="1400" dirty="0"/>
                <a:t>assets</a:t>
              </a:r>
            </a:p>
          </p:txBody>
        </p:sp>
        <p:sp>
          <p:nvSpPr>
            <p:cNvPr id="154692" name="Rectangle 68"/>
            <p:cNvSpPr>
              <a:spLocks noChangeArrowheads="1"/>
            </p:cNvSpPr>
            <p:nvPr/>
          </p:nvSpPr>
          <p:spPr bwMode="auto">
            <a:xfrm>
              <a:off x="1317" y="3771"/>
              <a:ext cx="756" cy="325"/>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assets</a:t>
              </a:r>
            </a:p>
          </p:txBody>
        </p:sp>
        <p:sp>
          <p:nvSpPr>
            <p:cNvPr id="154693" name="Rectangle 69"/>
            <p:cNvSpPr>
              <a:spLocks noChangeArrowheads="1"/>
            </p:cNvSpPr>
            <p:nvPr/>
          </p:nvSpPr>
          <p:spPr bwMode="auto">
            <a:xfrm>
              <a:off x="2304" y="2965"/>
              <a:ext cx="593"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sales</a:t>
              </a:r>
            </a:p>
          </p:txBody>
        </p:sp>
        <p:sp>
          <p:nvSpPr>
            <p:cNvPr id="154694" name="Rectangle 70"/>
            <p:cNvSpPr>
              <a:spLocks noChangeArrowheads="1"/>
            </p:cNvSpPr>
            <p:nvPr/>
          </p:nvSpPr>
          <p:spPr bwMode="auto">
            <a:xfrm>
              <a:off x="2304" y="3490"/>
              <a:ext cx="593" cy="324"/>
            </a:xfrm>
            <a:prstGeom prst="rect">
              <a:avLst/>
            </a:prstGeom>
            <a:gradFill rotWithShape="0">
              <a:gsLst>
                <a:gs pos="0">
                  <a:schemeClr val="hlink"/>
                </a:gs>
                <a:gs pos="100000">
                  <a:schemeClr val="folHlink"/>
                </a:gs>
              </a:gsLst>
              <a:lin ang="0" scaled="1"/>
            </a:gra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assets</a:t>
              </a:r>
            </a:p>
          </p:txBody>
        </p:sp>
        <p:sp>
          <p:nvSpPr>
            <p:cNvPr id="1096" name="Text Box 71"/>
            <p:cNvSpPr txBox="1">
              <a:spLocks noChangeArrowheads="1"/>
            </p:cNvSpPr>
            <p:nvPr/>
          </p:nvSpPr>
          <p:spPr bwMode="auto">
            <a:xfrm>
              <a:off x="3376" y="1164"/>
              <a:ext cx="1636" cy="684"/>
            </a:xfrm>
            <a:prstGeom prst="rect">
              <a:avLst/>
            </a:prstGeom>
            <a:noFill/>
            <a:ln w="12700">
              <a:noFill/>
              <a:miter lim="800000"/>
              <a:headEnd/>
              <a:tailEnd/>
            </a:ln>
          </p:spPr>
          <p:txBody>
            <a:bodyPr wrap="none" lIns="95655" tIns="46988" rIns="95655" bIns="46988" anchor="ctr">
              <a:spAutoFit/>
            </a:bodyPr>
            <a:lstStyle/>
            <a:p>
              <a:pPr defTabSz="914485" eaLnBrk="0" hangingPunct="0">
                <a:spcBef>
                  <a:spcPct val="0"/>
                </a:spcBef>
              </a:pPr>
              <a:r>
                <a:rPr lang="en-US" sz="2000" dirty="0">
                  <a:solidFill>
                    <a:schemeClr val="accent1">
                      <a:lumMod val="75000"/>
                    </a:schemeClr>
                  </a:solidFill>
                </a:rPr>
                <a:t>Income Statement</a:t>
              </a:r>
            </a:p>
            <a:p>
              <a:pPr defTabSz="914485" eaLnBrk="0" hangingPunct="0">
                <a:spcBef>
                  <a:spcPct val="0"/>
                </a:spcBef>
              </a:pPr>
              <a:r>
                <a:rPr lang="en-US" sz="2000" dirty="0">
                  <a:solidFill>
                    <a:srgbClr val="C00000"/>
                  </a:solidFill>
                </a:rPr>
                <a:t>Balance Sheet</a:t>
              </a:r>
            </a:p>
            <a:p>
              <a:pPr defTabSz="914485" eaLnBrk="0" hangingPunct="0">
                <a:spcBef>
                  <a:spcPct val="0"/>
                </a:spcBef>
              </a:pPr>
              <a:r>
                <a:rPr lang="en-US" sz="2000" dirty="0">
                  <a:solidFill>
                    <a:srgbClr val="CC3399"/>
                  </a:solidFill>
                </a:rPr>
                <a:t>Strategic Profit Model</a:t>
              </a:r>
            </a:p>
          </p:txBody>
        </p:sp>
        <p:sp>
          <p:nvSpPr>
            <p:cNvPr id="154696" name="Rectangle 72"/>
            <p:cNvSpPr>
              <a:spLocks noChangeArrowheads="1"/>
            </p:cNvSpPr>
            <p:nvPr/>
          </p:nvSpPr>
          <p:spPr bwMode="auto">
            <a:xfrm>
              <a:off x="4090" y="3174"/>
              <a:ext cx="640" cy="337"/>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Financial</a:t>
              </a:r>
            </a:p>
            <a:p>
              <a:pPr defTabSz="914485" eaLnBrk="0" hangingPunct="0">
                <a:spcBef>
                  <a:spcPct val="5000"/>
                </a:spcBef>
                <a:defRPr/>
              </a:pPr>
              <a:r>
                <a:rPr lang="en-US" sz="1400" dirty="0"/>
                <a:t>Leverage</a:t>
              </a:r>
            </a:p>
          </p:txBody>
        </p:sp>
        <p:sp>
          <p:nvSpPr>
            <p:cNvPr id="154697" name="Rectangle 73"/>
            <p:cNvSpPr>
              <a:spLocks noChangeArrowheads="1"/>
            </p:cNvSpPr>
            <p:nvPr/>
          </p:nvSpPr>
          <p:spPr bwMode="auto">
            <a:xfrm>
              <a:off x="5013" y="2825"/>
              <a:ext cx="718" cy="47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smtClean="0"/>
                <a:t>Total Equity</a:t>
              </a:r>
              <a:endParaRPr lang="en-US" sz="1400" dirty="0"/>
            </a:p>
          </p:txBody>
        </p:sp>
      </p:grpSp>
      <p:sp>
        <p:nvSpPr>
          <p:cNvPr id="154698" name="Text Box 74"/>
          <p:cNvSpPr txBox="1">
            <a:spLocks noChangeArrowheads="1"/>
          </p:cNvSpPr>
          <p:nvPr/>
        </p:nvSpPr>
        <p:spPr bwMode="auto">
          <a:xfrm>
            <a:off x="3288394" y="1270879"/>
            <a:ext cx="4571498" cy="315744"/>
          </a:xfrm>
          <a:prstGeom prst="rect">
            <a:avLst/>
          </a:prstGeom>
          <a:noFill/>
          <a:ln w="12700">
            <a:noFill/>
            <a:miter lim="800000"/>
            <a:headEnd/>
            <a:tailEnd/>
          </a:ln>
          <a:effectLst/>
        </p:spPr>
        <p:txBody>
          <a:bodyPr wrap="none" lIns="85593" tIns="42045" rIns="85593" bIns="42045" anchor="ctr">
            <a:spAutoFit/>
          </a:bodyPr>
          <a:lstStyle/>
          <a:p>
            <a:pPr algn="l" eaLnBrk="0" hangingPunct="0">
              <a:spcBef>
                <a:spcPct val="0"/>
              </a:spcBef>
              <a:buClrTx/>
              <a:buSzTx/>
              <a:buFontTx/>
              <a:buNone/>
              <a:defRPr/>
            </a:pPr>
            <a:r>
              <a:rPr lang="en-US" sz="1500" dirty="0">
                <a:solidFill>
                  <a:srgbClr val="990099"/>
                </a:solidFill>
                <a:effectLst>
                  <a:outerShdw blurRad="38100" dist="38100" dir="2700000" algn="tl">
                    <a:srgbClr val="FFFFFF"/>
                  </a:outerShdw>
                </a:effectLst>
              </a:rPr>
              <a:t>Which is … the income statement? Balance sheet? SPM?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Strategies</a:t>
            </a:r>
            <a:endParaRPr lang="en-US" dirty="0"/>
          </a:p>
        </p:txBody>
      </p:sp>
      <p:sp>
        <p:nvSpPr>
          <p:cNvPr id="3" name="Content Placeholder 2"/>
          <p:cNvSpPr>
            <a:spLocks noGrp="1"/>
          </p:cNvSpPr>
          <p:nvPr>
            <p:ph idx="1"/>
          </p:nvPr>
        </p:nvSpPr>
        <p:spPr/>
        <p:txBody>
          <a:bodyPr>
            <a:normAutofit/>
          </a:bodyPr>
          <a:lstStyle/>
          <a:p>
            <a:r>
              <a:rPr lang="en-US" sz="2400" dirty="0"/>
              <a:t>As </a:t>
            </a:r>
            <a:r>
              <a:rPr lang="en-US" sz="2400" dirty="0" smtClean="0"/>
              <a:t>we just saw, </a:t>
            </a:r>
            <a:r>
              <a:rPr lang="en-US" sz="2400" dirty="0"/>
              <a:t>the two arms of the Dupont ROA identity could be thought of as reflecting alternatives focusing on the income statement (profit margin) versus on the balance sheet (volume). </a:t>
            </a:r>
          </a:p>
          <a:p>
            <a:endParaRPr lang="en-US" sz="2400" dirty="0"/>
          </a:p>
          <a:p>
            <a:r>
              <a:rPr lang="en-US" sz="2400" dirty="0"/>
              <a:t>However, both approaches really reflect different uses of a company’s assets/capabilities.</a:t>
            </a:r>
          </a:p>
          <a:p>
            <a:endParaRPr lang="en-US" sz="2400" dirty="0"/>
          </a:p>
          <a:p>
            <a:r>
              <a:rPr lang="en-US" sz="2400" dirty="0"/>
              <a:t>The next two slides show how Walmart has worked on one aspect of its balance sheet, while the remaining slides look at how Tiffany’s marketing focus on profit margin is reflected in </a:t>
            </a:r>
            <a:r>
              <a:rPr lang="en-US" sz="2400" i="1" dirty="0"/>
              <a:t>its</a:t>
            </a:r>
            <a:r>
              <a:rPr lang="en-US" sz="2400" dirty="0"/>
              <a:t> asset choices.</a:t>
            </a:r>
          </a:p>
          <a:p>
            <a:endParaRPr lang="en-US" dirty="0"/>
          </a:p>
        </p:txBody>
      </p:sp>
    </p:spTree>
    <p:extLst>
      <p:ext uri="{BB962C8B-B14F-4D97-AF65-F5344CB8AC3E}">
        <p14:creationId xmlns:p14="http://schemas.microsoft.com/office/powerpoint/2010/main" val="375576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077200" cy="715962"/>
          </a:xfrm>
        </p:spPr>
        <p:txBody>
          <a:bodyPr>
            <a:normAutofit fontScale="90000"/>
          </a:bodyPr>
          <a:lstStyle/>
          <a:p>
            <a:r>
              <a:rPr lang="en-US" dirty="0" smtClean="0"/>
              <a:t>Walmart’s focus on efficient asset use</a:t>
            </a:r>
            <a:endParaRPr lang="en-US" dirty="0"/>
          </a:p>
        </p:txBody>
      </p:sp>
      <p:sp>
        <p:nvSpPr>
          <p:cNvPr id="4" name="TextBox 3"/>
          <p:cNvSpPr txBox="1"/>
          <p:nvPr/>
        </p:nvSpPr>
        <p:spPr>
          <a:xfrm>
            <a:off x="152400" y="792162"/>
            <a:ext cx="8229600" cy="5500865"/>
          </a:xfrm>
          <a:prstGeom prst="rect">
            <a:avLst/>
          </a:prstGeom>
          <a:noFill/>
        </p:spPr>
        <p:txBody>
          <a:bodyPr wrap="square" rtlCol="0">
            <a:spAutoFit/>
          </a:bodyPr>
          <a:lstStyle/>
          <a:p>
            <a:r>
              <a:rPr lang="en-US" sz="2000" dirty="0" smtClean="0"/>
              <a:t>Wal-Mart's </a:t>
            </a:r>
            <a:r>
              <a:rPr lang="en-US" sz="2000" dirty="0"/>
              <a:t>strategy for catching up was a point-of-sale system, a computerized system that identifies each item sold, finds its price in a computerized database, creates an accurate sales receipt for the customer, and stores this item-by-item sales information for use in analyzing sales and reordering inventory. Aside from handling information efficiently, effective use of this information helps Wal-Mart avoid overstocking by learning what merchandise is selling slowly.  (WIT, 2013</a:t>
            </a:r>
            <a:r>
              <a:rPr lang="en-US" sz="2000" dirty="0" smtClean="0"/>
              <a:t>)</a:t>
            </a:r>
          </a:p>
          <a:p>
            <a:pPr>
              <a:lnSpc>
                <a:spcPts val="1160"/>
              </a:lnSpc>
            </a:pPr>
            <a:endParaRPr lang="en-US" sz="2000" dirty="0"/>
          </a:p>
          <a:p>
            <a:r>
              <a:rPr lang="en-US" sz="2000" dirty="0" smtClean="0"/>
              <a:t>Wal-Mart </a:t>
            </a:r>
            <a:r>
              <a:rPr lang="en-US" sz="2000" dirty="0"/>
              <a:t>use telecommunications to link directly from its stores to its central computer system and from that system to its supplier's computers. Knowing exactly what is selling well and coordinating closely with suppliers permits Wal-Mart to tie up less money in inventory than many of their competitors.  (WIT, 2013</a:t>
            </a:r>
            <a:r>
              <a:rPr lang="en-US" sz="2000" dirty="0" smtClean="0"/>
              <a:t>)</a:t>
            </a:r>
          </a:p>
          <a:p>
            <a:pPr>
              <a:lnSpc>
                <a:spcPts val="1160"/>
              </a:lnSpc>
            </a:pPr>
            <a:endParaRPr lang="en-US" sz="2000" dirty="0"/>
          </a:p>
          <a:p>
            <a:r>
              <a:rPr lang="en-US" sz="2000" dirty="0" smtClean="0"/>
              <a:t>Aside </a:t>
            </a:r>
            <a:r>
              <a:rPr lang="en-US" sz="2000" dirty="0"/>
              <a:t>from computers and telecommunications equipment, the technical basis of the point-of-sale system is the bar code scanner. Bar code scanners make it possible to record the sale of each item and make that information available immediately for both reordering and sales analysis.  (WIT, 2013</a:t>
            </a:r>
            <a:r>
              <a:rPr lang="en-US" sz="2000" dirty="0" smtClean="0"/>
              <a:t>)</a:t>
            </a:r>
          </a:p>
          <a:p>
            <a:pPr>
              <a:lnSpc>
                <a:spcPts val="1160"/>
              </a:lnSpc>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174" y="469533"/>
            <a:ext cx="8229600" cy="334962"/>
          </a:xfrm>
        </p:spPr>
        <p:txBody>
          <a:bodyPr>
            <a:normAutofit fontScale="90000"/>
          </a:bodyPr>
          <a:lstStyle/>
          <a:p>
            <a:r>
              <a:rPr lang="en-US" dirty="0" err="1" smtClean="0"/>
              <a:t>Walmart’s</a:t>
            </a:r>
            <a:r>
              <a:rPr lang="en-US" dirty="0" smtClean="0"/>
              <a:t> focus on efficient asset use</a:t>
            </a:r>
            <a:endParaRPr lang="en-US" dirty="0"/>
          </a:p>
        </p:txBody>
      </p:sp>
      <p:sp>
        <p:nvSpPr>
          <p:cNvPr id="4" name="TextBox 3"/>
          <p:cNvSpPr txBox="1"/>
          <p:nvPr/>
        </p:nvSpPr>
        <p:spPr>
          <a:xfrm>
            <a:off x="366574" y="1066800"/>
            <a:ext cx="7924800" cy="4093428"/>
          </a:xfrm>
          <a:prstGeom prst="rect">
            <a:avLst/>
          </a:prstGeom>
          <a:noFill/>
        </p:spPr>
        <p:txBody>
          <a:bodyPr wrap="square" rtlCol="0">
            <a:spAutoFit/>
          </a:bodyPr>
          <a:lstStyle/>
          <a:p>
            <a:r>
              <a:rPr lang="en-US" sz="2000" dirty="0"/>
              <a:t>Wal-Mart's e-commerce system is based on a B2C or business to consumer e-commerce. This system is based on the relationship between the Wal-Mart business and the consumers who want to buy. The use of technology helps stimulate the process of sales via internet. All the same products and services that are advertised in the stores are also provided on the internet; sometimes for a lower price. The company also advertises the same price match advantage for competing companies. There is no need for evidence, Wal-Mart takes the customer word as it is</a:t>
            </a:r>
            <a:r>
              <a:rPr lang="en-US" sz="2000" dirty="0" smtClean="0"/>
              <a:t>.</a:t>
            </a:r>
          </a:p>
          <a:p>
            <a:endParaRPr lang="en-US" sz="2000" dirty="0"/>
          </a:p>
          <a:p>
            <a:r>
              <a:rPr lang="en-US" sz="2000" dirty="0">
                <a:hlinkClick r:id="rId3"/>
              </a:rPr>
              <a:t>https://sites.google.com/a/email.vccs.edu/bus100j/home/information-technology</a:t>
            </a:r>
            <a:endParaRPr lang="en-US" sz="2000" dirty="0"/>
          </a:p>
          <a:p>
            <a:r>
              <a:rPr lang="en-US" sz="2000" i="1" dirty="0"/>
              <a:t>Wal-Mart Social Media Guidelines. </a:t>
            </a:r>
            <a:r>
              <a:rPr lang="en-US" sz="2000" dirty="0"/>
              <a:t>(2013, August 23). Retrieved from Walmart Web site: </a:t>
            </a:r>
            <a:r>
              <a:rPr lang="en-US" sz="2000" dirty="0">
                <a:hlinkClick r:id="rId4"/>
              </a:rPr>
              <a:t>http://</a:t>
            </a:r>
            <a:r>
              <a:rPr lang="en-US" sz="2000" dirty="0" smtClean="0">
                <a:hlinkClick r:id="rId4"/>
              </a:rPr>
              <a:t>corporate.walmart.com/social-media-guidelines</a:t>
            </a:r>
            <a:endParaRPr lang="en-US" sz="2000" dirty="0"/>
          </a:p>
        </p:txBody>
      </p:sp>
      <p:sp>
        <p:nvSpPr>
          <p:cNvPr id="5" name="TextBox 4"/>
          <p:cNvSpPr txBox="1"/>
          <p:nvPr/>
        </p:nvSpPr>
        <p:spPr>
          <a:xfrm>
            <a:off x="352197" y="5334000"/>
            <a:ext cx="7543800" cy="1200329"/>
          </a:xfrm>
          <a:prstGeom prst="rect">
            <a:avLst/>
          </a:prstGeom>
          <a:noFill/>
        </p:spPr>
        <p:txBody>
          <a:bodyPr wrap="square" rtlCol="0">
            <a:spAutoFit/>
          </a:bodyPr>
          <a:lstStyle/>
          <a:p>
            <a:r>
              <a:rPr lang="en-US" dirty="0" smtClean="0"/>
              <a:t>What is the focus on, here? </a:t>
            </a:r>
          </a:p>
          <a:p>
            <a:r>
              <a:rPr lang="en-US" dirty="0" smtClean="0"/>
              <a:t>Increasing </a:t>
            </a:r>
            <a:r>
              <a:rPr lang="en-US" dirty="0"/>
              <a:t>profit margin by increasing price, </a:t>
            </a:r>
            <a:br>
              <a:rPr lang="en-US" dirty="0"/>
            </a:br>
            <a:r>
              <a:rPr lang="en-US" dirty="0"/>
              <a:t>increasing profit margin by reducing costs or </a:t>
            </a:r>
            <a:br>
              <a:rPr lang="en-US" dirty="0"/>
            </a:br>
            <a:r>
              <a:rPr lang="en-US" dirty="0"/>
              <a:t>increasing volume?</a:t>
            </a:r>
          </a:p>
        </p:txBody>
      </p:sp>
    </p:spTree>
    <p:extLst>
      <p:ext uri="{BB962C8B-B14F-4D97-AF65-F5344CB8AC3E}">
        <p14:creationId xmlns:p14="http://schemas.microsoft.com/office/powerpoint/2010/main" val="2716066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US" dirty="0" smtClean="0"/>
              <a:t>Burlington Stores</a:t>
            </a:r>
            <a:endParaRPr lang="en-US" dirty="0"/>
          </a:p>
        </p:txBody>
      </p:sp>
      <p:sp>
        <p:nvSpPr>
          <p:cNvPr id="3" name="Rectangle 2"/>
          <p:cNvSpPr/>
          <p:nvPr/>
        </p:nvSpPr>
        <p:spPr>
          <a:xfrm>
            <a:off x="457200" y="990600"/>
            <a:ext cx="7620000" cy="5355312"/>
          </a:xfrm>
          <a:prstGeom prst="rect">
            <a:avLst/>
          </a:prstGeom>
        </p:spPr>
        <p:txBody>
          <a:bodyPr wrap="square">
            <a:spAutoFit/>
          </a:bodyPr>
          <a:lstStyle/>
          <a:p>
            <a:r>
              <a:rPr lang="en-US" dirty="0">
                <a:latin typeface="Times-Roman"/>
              </a:rPr>
              <a:t>Our store sales area is organized by merchandise category with flexibility to quickly expand or contract category offerings in response to changes </a:t>
            </a:r>
            <a:r>
              <a:rPr lang="en-US" dirty="0" smtClean="0">
                <a:latin typeface="Times-Roman"/>
              </a:rPr>
              <a:t>in consumer </a:t>
            </a:r>
            <a:r>
              <a:rPr lang="en-US" dirty="0">
                <a:latin typeface="Times-Roman"/>
              </a:rPr>
              <a:t>preferences. Our typical store features open sight lines, bright overhead lighting and clear signage to promote easy navigation through </a:t>
            </a:r>
            <a:r>
              <a:rPr lang="en-US" dirty="0" smtClean="0">
                <a:latin typeface="Times-Roman"/>
              </a:rPr>
              <a:t>the store</a:t>
            </a:r>
            <a:r>
              <a:rPr lang="en-US" dirty="0">
                <a:latin typeface="Times-Roman"/>
              </a:rPr>
              <a:t>. We highlight the best brands and freshest product in four way fixtures along the aisles with additional merchandise arranged by size in </a:t>
            </a:r>
            <a:r>
              <a:rPr lang="en-US" dirty="0" smtClean="0">
                <a:latin typeface="Times-Roman"/>
              </a:rPr>
              <a:t>H-racks.  We </a:t>
            </a:r>
            <a:r>
              <a:rPr lang="en-US" dirty="0">
                <a:latin typeface="Times-Roman"/>
              </a:rPr>
              <a:t>believe our clean, organized merchandise presentation highlights the brands, value, selection and sizing within assortments and promotes </a:t>
            </a:r>
            <a:r>
              <a:rPr lang="en-US" dirty="0" smtClean="0">
                <a:latin typeface="Times-Roman"/>
              </a:rPr>
              <a:t>a self- </a:t>
            </a:r>
            <a:r>
              <a:rPr lang="en-US" dirty="0">
                <a:latin typeface="Times-Roman"/>
              </a:rPr>
              <a:t>service, treasure hunt experience for our customers</a:t>
            </a:r>
            <a:r>
              <a:rPr lang="en-US" dirty="0" smtClean="0">
                <a:latin typeface="Times-Roman"/>
              </a:rPr>
              <a:t>.</a:t>
            </a:r>
          </a:p>
          <a:p>
            <a:endParaRPr lang="en-US" dirty="0">
              <a:latin typeface="Times-Roman"/>
            </a:endParaRPr>
          </a:p>
          <a:p>
            <a:r>
              <a:rPr lang="en-US" dirty="0">
                <a:latin typeface="Times-Roman"/>
              </a:rPr>
              <a:t>Our store managers are accountable for the sales and profitability of their stores. The store leadership team is comprised of a store manager and </a:t>
            </a:r>
            <a:r>
              <a:rPr lang="en-US" dirty="0" smtClean="0">
                <a:latin typeface="Times-Roman"/>
              </a:rPr>
              <a:t>one or </a:t>
            </a:r>
            <a:r>
              <a:rPr lang="en-US" dirty="0">
                <a:latin typeface="Times-Roman"/>
              </a:rPr>
              <a:t>more assistant managers. The stores are led by their regional team, consisting of a regional vice president and regional managers in operations</a:t>
            </a:r>
            <a:r>
              <a:rPr lang="en-US" dirty="0" smtClean="0">
                <a:latin typeface="Times-Roman"/>
              </a:rPr>
              <a:t>, human </a:t>
            </a:r>
            <a:r>
              <a:rPr lang="en-US" dirty="0">
                <a:latin typeface="Times-Roman"/>
              </a:rPr>
              <a:t>resources and loss prevention. The regional vice president sets the priorities for the team and ensures the stores are supported in their </a:t>
            </a:r>
            <a:r>
              <a:rPr lang="en-US" dirty="0" smtClean="0">
                <a:latin typeface="Times-Roman"/>
              </a:rPr>
              <a:t>overall mission </a:t>
            </a:r>
            <a:r>
              <a:rPr lang="en-US" dirty="0">
                <a:latin typeface="Times-Roman"/>
              </a:rPr>
              <a:t>to grow sales and profitability</a:t>
            </a:r>
            <a:r>
              <a:rPr lang="en-US" dirty="0" smtClean="0">
                <a:latin typeface="Times-Roman"/>
              </a:rPr>
              <a:t>.</a:t>
            </a:r>
          </a:p>
          <a:p>
            <a:endParaRPr lang="en-US" dirty="0">
              <a:latin typeface="Times-Roman"/>
            </a:endParaRPr>
          </a:p>
        </p:txBody>
      </p:sp>
    </p:spTree>
    <p:extLst>
      <p:ext uri="{BB962C8B-B14F-4D97-AF65-F5344CB8AC3E}">
        <p14:creationId xmlns:p14="http://schemas.microsoft.com/office/powerpoint/2010/main" val="24172306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US" dirty="0" smtClean="0"/>
              <a:t>Burlington Stores</a:t>
            </a:r>
            <a:endParaRPr lang="en-US" dirty="0"/>
          </a:p>
        </p:txBody>
      </p:sp>
      <p:sp>
        <p:nvSpPr>
          <p:cNvPr id="3" name="Rectangle 2"/>
          <p:cNvSpPr/>
          <p:nvPr/>
        </p:nvSpPr>
        <p:spPr>
          <a:xfrm>
            <a:off x="457200" y="990600"/>
            <a:ext cx="7620000" cy="2769989"/>
          </a:xfrm>
          <a:prstGeom prst="rect">
            <a:avLst/>
          </a:prstGeom>
        </p:spPr>
        <p:txBody>
          <a:bodyPr wrap="square">
            <a:spAutoFit/>
          </a:bodyPr>
          <a:lstStyle/>
          <a:p>
            <a:endParaRPr lang="en-US" sz="1400" dirty="0">
              <a:latin typeface="Times-Roman"/>
            </a:endParaRPr>
          </a:p>
          <a:p>
            <a:r>
              <a:rPr lang="en-US" sz="2000" b="1" dirty="0">
                <a:latin typeface="Times-Bold"/>
              </a:rPr>
              <a:t>Store Expansion and Real Estate Strategy</a:t>
            </a:r>
          </a:p>
          <a:p>
            <a:r>
              <a:rPr lang="en-US" sz="2000" dirty="0">
                <a:latin typeface="Times-Roman"/>
              </a:rPr>
              <a:t>We continue to explore expansion opportunities both within our current market areas and in other regions. We believe that our ability to </a:t>
            </a:r>
            <a:r>
              <a:rPr lang="en-US" sz="2000" dirty="0" smtClean="0">
                <a:latin typeface="Times-Roman"/>
              </a:rPr>
              <a:t>find satisfactory </a:t>
            </a:r>
            <a:r>
              <a:rPr lang="en-US" sz="2000" dirty="0">
                <a:latin typeface="Times-Roman"/>
              </a:rPr>
              <a:t>locations for our stores is essential for the continued growth of our business. The opening of stores generally is contingent upon a </a:t>
            </a:r>
            <a:r>
              <a:rPr lang="en-US" sz="2000" dirty="0" smtClean="0">
                <a:latin typeface="Times-Roman"/>
              </a:rPr>
              <a:t>number of </a:t>
            </a:r>
            <a:r>
              <a:rPr lang="en-US" sz="2000" dirty="0">
                <a:latin typeface="Times-Roman"/>
              </a:rPr>
              <a:t>factors, including the availability of desirable locations with suitable structures and the negotiation of acceptable lease terms.</a:t>
            </a:r>
            <a:endParaRPr lang="en-US" sz="2000" dirty="0"/>
          </a:p>
        </p:txBody>
      </p:sp>
      <p:sp>
        <p:nvSpPr>
          <p:cNvPr id="4" name="TextBox 3"/>
          <p:cNvSpPr txBox="1"/>
          <p:nvPr/>
        </p:nvSpPr>
        <p:spPr>
          <a:xfrm>
            <a:off x="641230" y="6096000"/>
            <a:ext cx="5334000" cy="400110"/>
          </a:xfrm>
          <a:prstGeom prst="rect">
            <a:avLst/>
          </a:prstGeom>
          <a:noFill/>
        </p:spPr>
        <p:txBody>
          <a:bodyPr wrap="square" rtlCol="0">
            <a:spAutoFit/>
          </a:bodyPr>
          <a:lstStyle/>
          <a:p>
            <a:r>
              <a:rPr lang="en-US" sz="2000" dirty="0" smtClean="0"/>
              <a:t>Burlington Industries 10K, March 20, 2019</a:t>
            </a:r>
            <a:endParaRPr lang="en-US" sz="2000" dirty="0"/>
          </a:p>
        </p:txBody>
      </p:sp>
      <p:sp>
        <p:nvSpPr>
          <p:cNvPr id="5" name="TextBox 4"/>
          <p:cNvSpPr txBox="1"/>
          <p:nvPr/>
        </p:nvSpPr>
        <p:spPr>
          <a:xfrm>
            <a:off x="609600" y="4038600"/>
            <a:ext cx="7543800" cy="1323439"/>
          </a:xfrm>
          <a:prstGeom prst="rect">
            <a:avLst/>
          </a:prstGeom>
          <a:noFill/>
        </p:spPr>
        <p:txBody>
          <a:bodyPr wrap="square" rtlCol="0">
            <a:spAutoFit/>
          </a:bodyPr>
          <a:lstStyle/>
          <a:p>
            <a:r>
              <a:rPr lang="en-US" sz="2000" dirty="0" smtClean="0"/>
              <a:t>What is the focus on, here?  </a:t>
            </a:r>
            <a:br>
              <a:rPr lang="en-US" sz="2000" dirty="0" smtClean="0"/>
            </a:br>
            <a:r>
              <a:rPr lang="en-US" sz="2000" dirty="0" smtClean="0"/>
              <a:t>Increasing profit margin by increasing price, </a:t>
            </a:r>
            <a:br>
              <a:rPr lang="en-US" sz="2000" dirty="0" smtClean="0"/>
            </a:br>
            <a:r>
              <a:rPr lang="en-US" sz="2000" dirty="0" smtClean="0"/>
              <a:t>increasing profit margin by reducing costs or </a:t>
            </a:r>
            <a:br>
              <a:rPr lang="en-US" sz="2000" dirty="0" smtClean="0"/>
            </a:br>
            <a:r>
              <a:rPr lang="en-US" sz="2000" dirty="0" smtClean="0"/>
              <a:t>increasing volume?</a:t>
            </a:r>
            <a:endParaRPr lang="en-US" sz="2000" dirty="0"/>
          </a:p>
        </p:txBody>
      </p:sp>
    </p:spTree>
    <p:extLst>
      <p:ext uri="{BB962C8B-B14F-4D97-AF65-F5344CB8AC3E}">
        <p14:creationId xmlns:p14="http://schemas.microsoft.com/office/powerpoint/2010/main" val="3213241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7530C707-DCB1-4F4B-BA93-0D2196A99759}" type="slidenum">
              <a:rPr lang="en-US"/>
              <a:pPr/>
              <a:t>3</a:t>
            </a:fld>
            <a:endParaRPr lang="en-US"/>
          </a:p>
        </p:txBody>
      </p:sp>
      <p:sp>
        <p:nvSpPr>
          <p:cNvPr id="297986" name="Rectangle 2"/>
          <p:cNvSpPr>
            <a:spLocks noGrp="1" noChangeArrowheads="1"/>
          </p:cNvSpPr>
          <p:nvPr>
            <p:ph type="title"/>
          </p:nvPr>
        </p:nvSpPr>
        <p:spPr>
          <a:xfrm>
            <a:off x="457200" y="274638"/>
            <a:ext cx="7620000" cy="715962"/>
          </a:xfrm>
        </p:spPr>
        <p:txBody>
          <a:bodyPr/>
          <a:lstStyle/>
          <a:p>
            <a:r>
              <a:rPr lang="en-US" dirty="0" smtClean="0"/>
              <a:t>The Du </a:t>
            </a:r>
            <a:r>
              <a:rPr lang="en-US" dirty="0"/>
              <a:t>Pont Identity</a:t>
            </a:r>
          </a:p>
        </p:txBody>
      </p:sp>
      <p:sp>
        <p:nvSpPr>
          <p:cNvPr id="297987" name="Rectangle 3"/>
          <p:cNvSpPr>
            <a:spLocks noGrp="1" noChangeArrowheads="1"/>
          </p:cNvSpPr>
          <p:nvPr>
            <p:ph type="body" idx="1"/>
          </p:nvPr>
        </p:nvSpPr>
        <p:spPr>
          <a:xfrm>
            <a:off x="381000" y="1143000"/>
            <a:ext cx="7772400" cy="5334000"/>
          </a:xfrm>
        </p:spPr>
        <p:txBody>
          <a:bodyPr>
            <a:normAutofit/>
          </a:bodyPr>
          <a:lstStyle/>
          <a:p>
            <a:r>
              <a:rPr lang="en-US" dirty="0" smtClean="0"/>
              <a:t>A standard definition of Return on Assets is:</a:t>
            </a:r>
            <a:br>
              <a:rPr lang="en-US" dirty="0" smtClean="0"/>
            </a:br>
            <a:r>
              <a:rPr lang="en-US" dirty="0" smtClean="0"/>
              <a:t>Return on Assets (ROA) </a:t>
            </a:r>
            <a:r>
              <a:rPr lang="en-US" dirty="0"/>
              <a:t>= </a:t>
            </a:r>
            <a:r>
              <a:rPr lang="en-US" dirty="0" smtClean="0"/>
              <a:t>Net Income (NI)/Total Assets (TA)</a:t>
            </a:r>
          </a:p>
          <a:p>
            <a:r>
              <a:rPr lang="en-US" dirty="0" smtClean="0"/>
              <a:t>ROA = (Net Income/ Sales)*(</a:t>
            </a:r>
            <a:r>
              <a:rPr lang="en-US" dirty="0"/>
              <a:t>Sales / </a:t>
            </a:r>
            <a:r>
              <a:rPr lang="en-US" dirty="0" smtClean="0"/>
              <a:t>Total Assets)</a:t>
            </a:r>
            <a:endParaRPr lang="en-US" dirty="0"/>
          </a:p>
          <a:p>
            <a:r>
              <a:rPr lang="en-US" dirty="0"/>
              <a:t>ROA = </a:t>
            </a:r>
            <a:r>
              <a:rPr lang="en-US" dirty="0" smtClean="0"/>
              <a:t>(Net Profit </a:t>
            </a:r>
            <a:r>
              <a:rPr lang="en-US" dirty="0"/>
              <a:t>Margin)*(Asset Turnover)</a:t>
            </a:r>
          </a:p>
          <a:p>
            <a:r>
              <a:rPr lang="en-US" sz="2400" dirty="0" smtClean="0"/>
              <a:t>Net Profit margin is a measure of </a:t>
            </a:r>
            <a:r>
              <a:rPr lang="en-US" sz="2400" dirty="0"/>
              <a:t>the firm’s market power – how high a price it can </a:t>
            </a:r>
            <a:r>
              <a:rPr lang="en-US" sz="2400" dirty="0" smtClean="0"/>
              <a:t>charge, relative to cost.</a:t>
            </a:r>
          </a:p>
          <a:p>
            <a:pPr lvl="1"/>
            <a:r>
              <a:rPr lang="en-US" sz="2200" dirty="0" smtClean="0"/>
              <a:t>The focus is on </a:t>
            </a:r>
            <a:r>
              <a:rPr lang="en-US" sz="2200" dirty="0"/>
              <a:t>the customer and what the customer </a:t>
            </a:r>
            <a:r>
              <a:rPr lang="en-US" sz="2200" dirty="0" smtClean="0"/>
              <a:t>wants: the greater the product desirability, the higher the price.</a:t>
            </a:r>
            <a:endParaRPr lang="en-US" sz="2200" dirty="0"/>
          </a:p>
          <a:p>
            <a:pPr lvl="1"/>
            <a:r>
              <a:rPr lang="en-US" sz="2200" dirty="0" smtClean="0"/>
              <a:t>The profit margin, as the difference between sales and costs, also reflects</a:t>
            </a:r>
            <a:r>
              <a:rPr lang="en-US" dirty="0" smtClean="0"/>
              <a:t> the firm’s operating efficiency, i.e. cost control; this suggests a focus on the product and the production process</a:t>
            </a:r>
            <a:r>
              <a:rPr lang="en-US" dirty="0" smtClean="0"/>
              <a:t>.  However, the cost aspect is partly captured by asset use efficiency.</a:t>
            </a:r>
            <a:endParaRPr lang="en-US" dirty="0" smtClean="0"/>
          </a:p>
          <a:p>
            <a:r>
              <a:rPr lang="en-US" sz="2600" dirty="0" smtClean="0"/>
              <a:t>Total asset turnover is a measure of the firm’s asset use efficiency – how well it manages its assets</a:t>
            </a:r>
          </a:p>
          <a:p>
            <a:pPr>
              <a:buNone/>
            </a:pPr>
            <a:endParaRPr lang="en-US" sz="2400" dirty="0"/>
          </a:p>
        </p:txBody>
      </p:sp>
    </p:spTree>
    <p:extLst>
      <p:ext uri="{BB962C8B-B14F-4D97-AF65-F5344CB8AC3E}">
        <p14:creationId xmlns:p14="http://schemas.microsoft.com/office/powerpoint/2010/main" val="104838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anim calcmode="lin" valueType="num">
                                      <p:cBhvr additive="base">
                                        <p:cTn id="7" dur="500" fill="hold"/>
                                        <p:tgtEl>
                                          <p:spTgt spid="297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798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0" end="0"/>
                                            </p:txEl>
                                          </p:spTgt>
                                        </p:tgtEl>
                                        <p:attrNameLst>
                                          <p:attrName>ppt_c</p:attrName>
                                        </p:attrNameLst>
                                      </p:cBhvr>
                                      <p:to>
                                        <a:schemeClr val="tx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7987">
                                            <p:txEl>
                                              <p:pRg st="1" end="1"/>
                                            </p:txEl>
                                          </p:spTgt>
                                        </p:tgtEl>
                                        <p:attrNameLst>
                                          <p:attrName>style.visibility</p:attrName>
                                        </p:attrNameLst>
                                      </p:cBhvr>
                                      <p:to>
                                        <p:strVal val="visible"/>
                                      </p:to>
                                    </p:set>
                                    <p:anim calcmode="lin" valueType="num">
                                      <p:cBhvr additive="base">
                                        <p:cTn id="13" dur="500" fill="hold"/>
                                        <p:tgtEl>
                                          <p:spTgt spid="297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798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1" end="1"/>
                                            </p:txEl>
                                          </p:spTgt>
                                        </p:tgtEl>
                                        <p:attrNameLst>
                                          <p:attrName>ppt_c</p:attrName>
                                        </p:attrNameLst>
                                      </p:cBhvr>
                                      <p:to>
                                        <a:schemeClr val="tx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7987">
                                            <p:txEl>
                                              <p:pRg st="2" end="2"/>
                                            </p:txEl>
                                          </p:spTgt>
                                        </p:tgtEl>
                                        <p:attrNameLst>
                                          <p:attrName>style.visibility</p:attrName>
                                        </p:attrNameLst>
                                      </p:cBhvr>
                                      <p:to>
                                        <p:strVal val="visible"/>
                                      </p:to>
                                    </p:set>
                                    <p:anim calcmode="lin" valueType="num">
                                      <p:cBhvr additive="base">
                                        <p:cTn id="19" dur="500" fill="hold"/>
                                        <p:tgtEl>
                                          <p:spTgt spid="297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798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2" end="2"/>
                                            </p:txEl>
                                          </p:spTgt>
                                        </p:tgtEl>
                                        <p:attrNameLst>
                                          <p:attrName>ppt_c</p:attrName>
                                        </p:attrNameLst>
                                      </p:cBhvr>
                                      <p:to>
                                        <a:schemeClr val="tx2"/>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7987">
                                            <p:txEl>
                                              <p:pRg st="3" end="3"/>
                                            </p:txEl>
                                          </p:spTgt>
                                        </p:tgtEl>
                                        <p:attrNameLst>
                                          <p:attrName>style.visibility</p:attrName>
                                        </p:attrNameLst>
                                      </p:cBhvr>
                                      <p:to>
                                        <p:strVal val="visible"/>
                                      </p:to>
                                    </p:set>
                                    <p:anim calcmode="lin" valueType="num">
                                      <p:cBhvr additive="base">
                                        <p:cTn id="25" dur="500" fill="hold"/>
                                        <p:tgtEl>
                                          <p:spTgt spid="2979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798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3" end="3"/>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7987">
                                            <p:txEl>
                                              <p:pRg st="4" end="4"/>
                                            </p:txEl>
                                          </p:spTgt>
                                        </p:tgtEl>
                                        <p:attrNameLst>
                                          <p:attrName>style.visibility</p:attrName>
                                        </p:attrNameLst>
                                      </p:cBhvr>
                                      <p:to>
                                        <p:strVal val="visible"/>
                                      </p:to>
                                    </p:set>
                                    <p:anim calcmode="lin" valueType="num">
                                      <p:cBhvr additive="base">
                                        <p:cTn id="31" dur="500" fill="hold"/>
                                        <p:tgtEl>
                                          <p:spTgt spid="2979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798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4" end="4"/>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97987">
                                            <p:txEl>
                                              <p:pRg st="5" end="5"/>
                                            </p:txEl>
                                          </p:spTgt>
                                        </p:tgtEl>
                                        <p:attrNameLst>
                                          <p:attrName>style.visibility</p:attrName>
                                        </p:attrNameLst>
                                      </p:cBhvr>
                                      <p:to>
                                        <p:strVal val="visible"/>
                                      </p:to>
                                    </p:set>
                                    <p:anim calcmode="lin" valueType="num">
                                      <p:cBhvr additive="base">
                                        <p:cTn id="37" dur="500" fill="hold"/>
                                        <p:tgtEl>
                                          <p:spTgt spid="2979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798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5" end="5"/>
                                            </p:txEl>
                                          </p:spTgt>
                                        </p:tgtEl>
                                        <p:attrNameLst>
                                          <p:attrName>ppt_c</p:attrName>
                                        </p:attrNameLst>
                                      </p:cBhvr>
                                      <p:to>
                                        <a:schemeClr val="tx2"/>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97987">
                                            <p:txEl>
                                              <p:pRg st="6" end="6"/>
                                            </p:txEl>
                                          </p:spTgt>
                                        </p:tgtEl>
                                        <p:attrNameLst>
                                          <p:attrName>style.visibility</p:attrName>
                                        </p:attrNameLst>
                                      </p:cBhvr>
                                      <p:to>
                                        <p:strVal val="visible"/>
                                      </p:to>
                                    </p:set>
                                    <p:anim calcmode="lin" valueType="num">
                                      <p:cBhvr additive="base">
                                        <p:cTn id="43" dur="500" fill="hold"/>
                                        <p:tgtEl>
                                          <p:spTgt spid="2979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9798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44562"/>
          </a:xfrm>
        </p:spPr>
        <p:txBody>
          <a:bodyPr/>
          <a:lstStyle/>
          <a:p>
            <a:r>
              <a:rPr lang="en-US" dirty="0" smtClean="0"/>
              <a:t>Financial Information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84748863"/>
              </p:ext>
            </p:extLst>
          </p:nvPr>
        </p:nvGraphicFramePr>
        <p:xfrm>
          <a:off x="990600" y="1066800"/>
          <a:ext cx="6324599" cy="4762500"/>
        </p:xfrm>
        <a:graphic>
          <a:graphicData uri="http://schemas.openxmlformats.org/drawingml/2006/table">
            <a:tbl>
              <a:tblPr/>
              <a:tblGrid>
                <a:gridCol w="2165959">
                  <a:extLst>
                    <a:ext uri="{9D8B030D-6E8A-4147-A177-3AD203B41FA5}">
                      <a16:colId xmlns:a16="http://schemas.microsoft.com/office/drawing/2014/main" val="20000"/>
                    </a:ext>
                  </a:extLst>
                </a:gridCol>
                <a:gridCol w="831728">
                  <a:extLst>
                    <a:ext uri="{9D8B030D-6E8A-4147-A177-3AD203B41FA5}">
                      <a16:colId xmlns:a16="http://schemas.microsoft.com/office/drawing/2014/main" val="20001"/>
                    </a:ext>
                  </a:extLst>
                </a:gridCol>
                <a:gridCol w="831728">
                  <a:extLst>
                    <a:ext uri="{9D8B030D-6E8A-4147-A177-3AD203B41FA5}">
                      <a16:colId xmlns:a16="http://schemas.microsoft.com/office/drawing/2014/main" val="20002"/>
                    </a:ext>
                  </a:extLst>
                </a:gridCol>
                <a:gridCol w="831728">
                  <a:extLst>
                    <a:ext uri="{9D8B030D-6E8A-4147-A177-3AD203B41FA5}">
                      <a16:colId xmlns:a16="http://schemas.microsoft.com/office/drawing/2014/main" val="20003"/>
                    </a:ext>
                  </a:extLst>
                </a:gridCol>
                <a:gridCol w="831728">
                  <a:extLst>
                    <a:ext uri="{9D8B030D-6E8A-4147-A177-3AD203B41FA5}">
                      <a16:colId xmlns:a16="http://schemas.microsoft.com/office/drawing/2014/main" val="20004"/>
                    </a:ext>
                  </a:extLst>
                </a:gridCol>
                <a:gridCol w="831728">
                  <a:extLst>
                    <a:ext uri="{9D8B030D-6E8A-4147-A177-3AD203B41FA5}">
                      <a16:colId xmlns:a16="http://schemas.microsoft.com/office/drawing/2014/main" val="20005"/>
                    </a:ext>
                  </a:extLst>
                </a:gridCol>
              </a:tblGrid>
              <a:tr h="220980">
                <a:tc>
                  <a:txBody>
                    <a:bodyPr/>
                    <a:lstStyle/>
                    <a:p>
                      <a:pPr algn="l" fontAlgn="b"/>
                      <a:r>
                        <a:rPr lang="en-US" sz="1500" b="1" i="0" u="none" strike="noStrike" dirty="0">
                          <a:solidFill>
                            <a:srgbClr val="000000"/>
                          </a:solidFill>
                          <a:latin typeface="Calibri"/>
                        </a:rPr>
                        <a:t>Tiffany</a:t>
                      </a: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2012</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2011</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2010</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2009</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2008</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220980">
                <a:tc>
                  <a:txBody>
                    <a:bodyPr/>
                    <a:lstStyle/>
                    <a:p>
                      <a:pPr algn="l" fontAlgn="b"/>
                      <a:r>
                        <a:rPr lang="en-US" sz="1500" b="0" i="0" u="none" strike="noStrike" dirty="0">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0.993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0.995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1.003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1.006</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0.991</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20980">
                <a:tc>
                  <a:txBody>
                    <a:bodyPr/>
                    <a:lstStyle/>
                    <a:p>
                      <a:pPr algn="l" fontAlgn="b"/>
                      <a:r>
                        <a:rPr lang="en-US" sz="1500" b="0" i="0" u="none" strike="noStrike">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18.600</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15.602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15.791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16.401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11.915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1.757</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1.898</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1.898</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1.786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2.141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20980">
                <a:tc>
                  <a:txBody>
                    <a:bodyPr/>
                    <a:lstStyle/>
                    <a:p>
                      <a:pPr algn="l" fontAlgn="b"/>
                      <a:r>
                        <a:rPr lang="en-US" sz="1500" b="0" i="0" u="none" strike="noStrike" dirty="0">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0.876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0.826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0.777</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0.922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0.979</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220980">
                <a:tc>
                  <a:txBody>
                    <a:bodyPr/>
                    <a:lstStyle/>
                    <a:p>
                      <a:pPr algn="l" fontAlgn="b"/>
                      <a:r>
                        <a:rPr lang="en-US" sz="1500" b="0" i="0" u="none" strike="noStrike">
                          <a:solidFill>
                            <a:srgbClr val="000000"/>
                          </a:solidFill>
                          <a:latin typeface="Calibri"/>
                        </a:rPr>
                        <a:t>Net Income/Sales</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12.06%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11.94%</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9.80%</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7.69%</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11.01%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220980">
                <a:tc>
                  <a:txBody>
                    <a:bodyPr/>
                    <a:lstStyle/>
                    <a:p>
                      <a:pPr algn="l" fontAlgn="b"/>
                      <a:r>
                        <a:rPr lang="en-US" sz="1500" b="0" i="0" u="none" strike="noStrike">
                          <a:solidFill>
                            <a:srgbClr val="000000"/>
                          </a:solidFill>
                          <a:latin typeface="Calibri"/>
                        </a:rPr>
                        <a:t>ROA</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10.56%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9.86%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7.62%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7.09%</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10.78%</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220980">
                <a:tc>
                  <a:txBody>
                    <a:bodyPr/>
                    <a:lstStyle/>
                    <a:p>
                      <a:pPr algn="l" fontAlgn="b"/>
                      <a:r>
                        <a:rPr lang="en-US" sz="1500" b="0" i="0" u="none" strike="noStrike" dirty="0">
                          <a:solidFill>
                            <a:srgbClr val="000000"/>
                          </a:solidFill>
                          <a:latin typeface="Calibri"/>
                        </a:rPr>
                        <a:t>ROE</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18.70%</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16.92%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14.11%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13.85%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18.85%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220980">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220980">
                <a:tc>
                  <a:txBody>
                    <a:bodyPr/>
                    <a:lstStyle/>
                    <a:p>
                      <a:pPr algn="l" fontAlgn="b"/>
                      <a:r>
                        <a:rPr lang="en-US" sz="1500" b="1" i="0" u="none" strike="noStrike" dirty="0" smtClean="0">
                          <a:solidFill>
                            <a:schemeClr val="tx1"/>
                          </a:solidFill>
                          <a:latin typeface="Calibri"/>
                        </a:rPr>
                        <a:t>Signet</a:t>
                      </a:r>
                      <a:r>
                        <a:rPr lang="en-US" sz="1500" b="1" i="0" u="none" strike="noStrike" baseline="0" dirty="0" smtClean="0">
                          <a:solidFill>
                            <a:schemeClr val="tx1"/>
                          </a:solidFill>
                          <a:latin typeface="Calibri"/>
                        </a:rPr>
                        <a:t> Jewelers</a:t>
                      </a:r>
                      <a:r>
                        <a:rPr lang="en-US" sz="1500" b="1" i="0" u="none" strike="noStrike" dirty="0" smtClean="0">
                          <a:solidFill>
                            <a:srgbClr val="FF0000"/>
                          </a:solidFill>
                          <a:latin typeface="Calibri"/>
                        </a:rPr>
                        <a:t> </a:t>
                      </a:r>
                      <a:endParaRPr lang="en-US" sz="1500" b="1" i="0" u="none" strike="noStrike" dirty="0">
                        <a:solidFill>
                          <a:srgbClr val="FF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2012</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2011</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2010</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2009</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2008</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220980">
                <a:tc>
                  <a:txBody>
                    <a:bodyPr/>
                    <a:lstStyle/>
                    <a:p>
                      <a:pPr algn="l" fontAlgn="b"/>
                      <a:r>
                        <a:rPr lang="en-US" sz="1500" b="0" i="0" u="none" strike="noStrike" dirty="0">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FF0000"/>
                          </a:solidFill>
                          <a:latin typeface="Calibri"/>
                        </a:rPr>
                        <a:t>1.003</a:t>
                      </a:r>
                      <a:endParaRPr lang="en-US" sz="1500" b="0" i="0" u="none" strike="noStrike" dirty="0">
                        <a:solidFill>
                          <a:srgbClr val="FF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FF0000"/>
                          </a:solidFill>
                          <a:latin typeface="Calibri"/>
                        </a:rPr>
                        <a:t>1.001</a:t>
                      </a:r>
                      <a:endParaRPr lang="en-US" sz="1500" b="0" i="0" u="none" strike="noStrike" dirty="0">
                        <a:solidFill>
                          <a:srgbClr val="FF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0.999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0.995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FF0000"/>
                          </a:solidFill>
                          <a:latin typeface="Calibri"/>
                        </a:rPr>
                        <a:t>1</a:t>
                      </a: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220980">
                <a:tc>
                  <a:txBody>
                    <a:bodyPr/>
                    <a:lstStyle/>
                    <a:p>
                      <a:pPr algn="l" fontAlgn="b"/>
                      <a:r>
                        <a:rPr lang="en-US" sz="1500" b="0" i="0" u="none" strike="noStrike" dirty="0">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3.445</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3.673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3.815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4.033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3.952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2.875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2.903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2.791</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2.439</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2.536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220980">
                <a:tc>
                  <a:txBody>
                    <a:bodyPr/>
                    <a:lstStyle/>
                    <a:p>
                      <a:pPr algn="l" fontAlgn="b"/>
                      <a:r>
                        <a:rPr lang="en-US" sz="1500" b="0" i="0" u="none" strike="noStrike">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1.038</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1.112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1.075</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1.086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1.212</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r h="220980">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4"/>
                  </a:ext>
                </a:extLst>
              </a:tr>
              <a:tr h="220980">
                <a:tc>
                  <a:txBody>
                    <a:bodyPr/>
                    <a:lstStyle/>
                    <a:p>
                      <a:pPr algn="l" fontAlgn="b"/>
                      <a:r>
                        <a:rPr lang="en-US" sz="1500" b="1" i="0" u="none" strike="noStrike" dirty="0" err="1">
                          <a:solidFill>
                            <a:srgbClr val="000000"/>
                          </a:solidFill>
                          <a:latin typeface="Calibri"/>
                        </a:rPr>
                        <a:t>Zales</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2012</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2011</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2010</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2009</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1" i="0" u="none" strike="noStrike" dirty="0" smtClean="0">
                          <a:solidFill>
                            <a:srgbClr val="000000"/>
                          </a:solidFill>
                          <a:latin typeface="Calibri"/>
                        </a:rPr>
                        <a:t>2008</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5"/>
                  </a:ext>
                </a:extLst>
              </a:tr>
              <a:tr h="220980">
                <a:tc>
                  <a:txBody>
                    <a:bodyPr/>
                    <a:lstStyle/>
                    <a:p>
                      <a:pPr algn="l" fontAlgn="b"/>
                      <a:r>
                        <a:rPr lang="en-US" sz="1500" b="0" i="0" u="none" strike="noStrike" dirty="0">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chemeClr val="tx1"/>
                          </a:solidFill>
                          <a:latin typeface="Calibri"/>
                        </a:rPr>
                        <a:t>1</a:t>
                      </a:r>
                      <a:endParaRPr lang="en-US" sz="15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a:solidFill>
                            <a:schemeClr val="tx1"/>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dirty="0">
                          <a:solidFill>
                            <a:schemeClr val="tx1"/>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dirty="0">
                          <a:solidFill>
                            <a:schemeClr val="tx1"/>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dirty="0">
                          <a:solidFill>
                            <a:schemeClr val="tx1"/>
                          </a:solidFill>
                          <a:latin typeface="Calibri"/>
                        </a:rPr>
                        <a:t>1</a:t>
                      </a:r>
                    </a:p>
                  </a:txBody>
                  <a:tcPr marL="9525" marR="9525" marT="9525" marB="0" anchor="b">
                    <a:lnL>
                      <a:noFill/>
                    </a:lnL>
                    <a:lnR>
                      <a:noFill/>
                    </a:lnR>
                    <a:lnT>
                      <a:noFill/>
                    </a:lnT>
                    <a:lnB>
                      <a:noFill/>
                    </a:lnB>
                  </a:tcPr>
                </a:tc>
                <a:extLst>
                  <a:ext uri="{0D108BD9-81ED-4DB2-BD59-A6C34878D82A}">
                    <a16:rowId xmlns:a16="http://schemas.microsoft.com/office/drawing/2014/main" val="10016"/>
                  </a:ext>
                </a:extLst>
              </a:tr>
              <a:tr h="220980">
                <a:tc>
                  <a:txBody>
                    <a:bodyPr/>
                    <a:lstStyle/>
                    <a:p>
                      <a:pPr algn="l" fontAlgn="b"/>
                      <a:r>
                        <a:rPr lang="en-US" sz="1500" b="0" i="0" u="none" strike="noStrike">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N/A</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N/A</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altLang="zh-CN" sz="1500" b="0" i="0" u="none" strike="noStrike" dirty="0" smtClean="0">
                          <a:solidFill>
                            <a:srgbClr val="000000"/>
                          </a:solidFill>
                          <a:latin typeface="+mn-lt"/>
                        </a:rPr>
                        <a:t>N/A</a:t>
                      </a:r>
                      <a:endParaRPr lang="en-US" altLang="zh-CN" sz="15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altLang="zh-CN" sz="1500" b="0" i="0" u="none" strike="noStrike" dirty="0" smtClean="0">
                          <a:solidFill>
                            <a:srgbClr val="000000"/>
                          </a:solidFill>
                          <a:latin typeface="+mn-lt"/>
                        </a:rPr>
                        <a:t>N/A</a:t>
                      </a:r>
                    </a:p>
                  </a:txBody>
                  <a:tcPr marL="9525" marR="9525" marT="9525" marB="0" anchor="b">
                    <a:lnL>
                      <a:noFill/>
                    </a:lnL>
                    <a:lnR>
                      <a:noFill/>
                    </a:lnR>
                    <a:lnT>
                      <a:noFill/>
                    </a:lnT>
                    <a:lnB>
                      <a:noFill/>
                    </a:lnB>
                  </a:tcPr>
                </a:tc>
                <a:tc>
                  <a:txBody>
                    <a:bodyPr/>
                    <a:lstStyle/>
                    <a:p>
                      <a:pPr algn="r" fontAlgn="b"/>
                      <a:r>
                        <a:rPr lang="en-US" altLang="zh-CN" sz="1500" b="0" i="0" u="none" strike="noStrike" dirty="0" smtClean="0">
                          <a:solidFill>
                            <a:srgbClr val="000000"/>
                          </a:solidFill>
                          <a:latin typeface="+mn-lt"/>
                        </a:rPr>
                        <a:t>N/A</a:t>
                      </a:r>
                      <a:endParaRPr lang="en-US" altLang="zh-CN" sz="1500" b="0" i="0" u="none" strike="noStrike" dirty="0">
                        <a:solidFill>
                          <a:srgbClr val="000000"/>
                        </a:solidFill>
                        <a:latin typeface="+mn-lt"/>
                      </a:endParaRPr>
                    </a:p>
                  </a:txBody>
                  <a:tcPr marL="9525" marR="9525" marT="9525" marB="0" anchor="b">
                    <a:lnL>
                      <a:noFill/>
                    </a:lnL>
                    <a:lnR>
                      <a:noFill/>
                    </a:lnR>
                    <a:lnT>
                      <a:noFill/>
                    </a:lnT>
                    <a:lnB>
                      <a:noFill/>
                    </a:lnB>
                  </a:tcPr>
                </a:tc>
                <a:extLst>
                  <a:ext uri="{0D108BD9-81ED-4DB2-BD59-A6C34878D82A}">
                    <a16:rowId xmlns:a16="http://schemas.microsoft.com/office/drawing/2014/main" val="10017"/>
                  </a:ext>
                </a:extLst>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2.517</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2.418</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2.299</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2.404</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2.743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8"/>
                  </a:ext>
                </a:extLst>
              </a:tr>
              <a:tr h="220980">
                <a:tc>
                  <a:txBody>
                    <a:bodyPr/>
                    <a:lstStyle/>
                    <a:p>
                      <a:pPr algn="l" fontAlgn="b"/>
                      <a:r>
                        <a:rPr lang="en-US" sz="1500" b="0" i="0" u="none" strike="noStrike">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1.594</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1.464</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1.393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1.446</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dirty="0" smtClean="0">
                          <a:solidFill>
                            <a:srgbClr val="000000"/>
                          </a:solidFill>
                          <a:latin typeface="Calibri"/>
                        </a:rPr>
                        <a:t>1.503</a:t>
                      </a:r>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19"/>
                  </a:ext>
                </a:extLst>
              </a:tr>
            </a:tbl>
          </a:graphicData>
        </a:graphic>
      </p:graphicFrame>
      <p:sp>
        <p:nvSpPr>
          <p:cNvPr id="4" name="TextBox 3"/>
          <p:cNvSpPr txBox="1"/>
          <p:nvPr/>
        </p:nvSpPr>
        <p:spPr>
          <a:xfrm>
            <a:off x="533400" y="5867400"/>
            <a:ext cx="7543800" cy="923330"/>
          </a:xfrm>
          <a:prstGeom prst="rect">
            <a:avLst/>
          </a:prstGeom>
          <a:noFill/>
        </p:spPr>
        <p:txBody>
          <a:bodyPr wrap="square" rtlCol="0">
            <a:spAutoFit/>
          </a:bodyPr>
          <a:lstStyle/>
          <a:p>
            <a:r>
              <a:rPr lang="en-US" dirty="0" smtClean="0"/>
              <a:t>Do you see a difference in the strategies of the three firms?</a:t>
            </a:r>
          </a:p>
          <a:p>
            <a:r>
              <a:rPr lang="en-US" dirty="0" smtClean="0"/>
              <a:t>Tiffany, in particular, has a low asset turnover compared to Signet and </a:t>
            </a:r>
            <a:r>
              <a:rPr lang="en-US" dirty="0" err="1" smtClean="0"/>
              <a:t>Zales</a:t>
            </a:r>
            <a:r>
              <a:rPr lang="en-US" dirty="0" smtClean="0"/>
              <a:t>, particularly in the later years.  Let’s see why..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620000" cy="1143000"/>
          </a:xfrm>
        </p:spPr>
        <p:txBody>
          <a:bodyPr/>
          <a:lstStyle/>
          <a:p>
            <a:r>
              <a:rPr lang="en-US" dirty="0" smtClean="0"/>
              <a:t>Bergdorf Goodman Stores</a:t>
            </a:r>
            <a:endParaRPr lang="en-US" dirty="0"/>
          </a:p>
        </p:txBody>
      </p:sp>
      <p:sp>
        <p:nvSpPr>
          <p:cNvPr id="3" name="Rectangle 2"/>
          <p:cNvSpPr/>
          <p:nvPr/>
        </p:nvSpPr>
        <p:spPr>
          <a:xfrm>
            <a:off x="1787577" y="3733800"/>
            <a:ext cx="4572000" cy="646331"/>
          </a:xfrm>
          <a:prstGeom prst="rect">
            <a:avLst/>
          </a:prstGeom>
        </p:spPr>
        <p:txBody>
          <a:bodyPr>
            <a:spAutoFit/>
          </a:bodyPr>
          <a:lstStyle/>
          <a:p>
            <a:r>
              <a:rPr lang="en-US" dirty="0"/>
              <a:t>https://www.youtube.com/watch?v=OOKEzERIyvE</a:t>
            </a:r>
          </a:p>
        </p:txBody>
      </p:sp>
      <p:sp>
        <p:nvSpPr>
          <p:cNvPr id="4" name="TextBox 3"/>
          <p:cNvSpPr txBox="1"/>
          <p:nvPr/>
        </p:nvSpPr>
        <p:spPr>
          <a:xfrm>
            <a:off x="1752600" y="1752600"/>
            <a:ext cx="5257800" cy="1477328"/>
          </a:xfrm>
          <a:prstGeom prst="rect">
            <a:avLst/>
          </a:prstGeom>
          <a:noFill/>
        </p:spPr>
        <p:txBody>
          <a:bodyPr wrap="square" rtlCol="0">
            <a:spAutoFit/>
          </a:bodyPr>
          <a:lstStyle/>
          <a:p>
            <a:r>
              <a:rPr lang="en-US" dirty="0" smtClean="0"/>
              <a:t>Look at this video of a Bergdorf Goodman store and a Saks Fifth Avenue store.</a:t>
            </a:r>
          </a:p>
          <a:p>
            <a:endParaRPr lang="en-US" dirty="0"/>
          </a:p>
          <a:p>
            <a:r>
              <a:rPr lang="en-US" dirty="0" smtClean="0"/>
              <a:t>Note the focus on the customer, either explicit or implicit.</a:t>
            </a:r>
            <a:endParaRPr lang="en-US" dirty="0"/>
          </a:p>
        </p:txBody>
      </p:sp>
    </p:spTree>
    <p:extLst>
      <p:ext uri="{BB962C8B-B14F-4D97-AF65-F5344CB8AC3E}">
        <p14:creationId xmlns:p14="http://schemas.microsoft.com/office/powerpoint/2010/main" val="18316398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Tiffany Approach</a:t>
            </a:r>
            <a:endParaRPr lang="en-US" dirty="0"/>
          </a:p>
        </p:txBody>
      </p:sp>
      <p:sp>
        <p:nvSpPr>
          <p:cNvPr id="3" name="Rectangle 2"/>
          <p:cNvSpPr/>
          <p:nvPr/>
        </p:nvSpPr>
        <p:spPr>
          <a:xfrm>
            <a:off x="1676400" y="2057400"/>
            <a:ext cx="5029200" cy="3754874"/>
          </a:xfrm>
          <a:prstGeom prst="rect">
            <a:avLst/>
          </a:prstGeom>
        </p:spPr>
        <p:txBody>
          <a:bodyPr wrap="square">
            <a:spAutoFit/>
          </a:bodyPr>
          <a:lstStyle/>
          <a:p>
            <a:r>
              <a:rPr lang="en-US" sz="2000" dirty="0"/>
              <a:t>In the following </a:t>
            </a:r>
            <a:r>
              <a:rPr lang="en-US" sz="2000" dirty="0" smtClean="0"/>
              <a:t>video, consider Tiffany’s use of its assets in the light of our previous </a:t>
            </a:r>
            <a:r>
              <a:rPr lang="en-US" sz="2000" dirty="0"/>
              <a:t>discussion</a:t>
            </a:r>
            <a:r>
              <a:rPr lang="en-US" sz="2000" dirty="0" smtClean="0"/>
              <a:t>.</a:t>
            </a:r>
          </a:p>
          <a:p>
            <a:endParaRPr lang="en-US" sz="2000" dirty="0">
              <a:hlinkClick r:id="rId3"/>
            </a:endParaRPr>
          </a:p>
          <a:p>
            <a:r>
              <a:rPr lang="en-US" sz="2000" dirty="0">
                <a:hlinkClick r:id="rId3"/>
              </a:rPr>
              <a:t>https://www.youtube.com/watch?v=VXsG8CGabWI</a:t>
            </a:r>
            <a:endParaRPr lang="en-US" sz="2000" dirty="0" smtClean="0">
              <a:hlinkClick r:id="rId3"/>
            </a:endParaRPr>
          </a:p>
          <a:p>
            <a:endParaRPr lang="en-US" sz="2000" dirty="0">
              <a:hlinkClick r:id="rId3"/>
            </a:endParaRPr>
          </a:p>
          <a:p>
            <a:endParaRPr lang="en-US" sz="2000" dirty="0" smtClean="0"/>
          </a:p>
          <a:p>
            <a:endParaRPr lang="en-US" sz="2000" dirty="0"/>
          </a:p>
          <a:p>
            <a:r>
              <a:rPr lang="en-US" sz="2000" dirty="0" smtClean="0"/>
              <a:t>Let’s now look at how Tiffany’s management considers the issue in its 10K report.</a:t>
            </a:r>
          </a:p>
          <a:p>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dirty="0" smtClean="0"/>
              <a:t>Tiffany Brand Strategy</a:t>
            </a:r>
            <a:endParaRPr lang="en-US" dirty="0"/>
          </a:p>
        </p:txBody>
      </p:sp>
      <p:sp>
        <p:nvSpPr>
          <p:cNvPr id="3" name="Rectangle 2"/>
          <p:cNvSpPr/>
          <p:nvPr/>
        </p:nvSpPr>
        <p:spPr>
          <a:xfrm>
            <a:off x="304800" y="884272"/>
            <a:ext cx="8077200" cy="6001643"/>
          </a:xfrm>
          <a:prstGeom prst="rect">
            <a:avLst/>
          </a:prstGeom>
        </p:spPr>
        <p:txBody>
          <a:bodyPr wrap="square">
            <a:spAutoFit/>
          </a:bodyPr>
          <a:lstStyle/>
          <a:p>
            <a:pPr>
              <a:buFont typeface="Arial" pitchFamily="34" charset="0"/>
              <a:buChar char="•"/>
            </a:pPr>
            <a:r>
              <a:rPr lang="en-US" sz="2400" dirty="0" smtClean="0"/>
              <a:t>Tiffany focuses on the profit margin.  To do this, it needs to spend more on certain assets than </a:t>
            </a:r>
            <a:r>
              <a:rPr lang="en-US" sz="2400" dirty="0" err="1" smtClean="0"/>
              <a:t>Walmart</a:t>
            </a:r>
            <a:r>
              <a:rPr lang="en-US" sz="2400" dirty="0" smtClean="0"/>
              <a:t>.</a:t>
            </a:r>
          </a:p>
          <a:p>
            <a:pPr>
              <a:buFont typeface="Arial" pitchFamily="34" charset="0"/>
              <a:buChar char="•"/>
            </a:pPr>
            <a:r>
              <a:rPr lang="en-US" sz="2400" dirty="0" smtClean="0"/>
              <a:t>The TIFFANY &amp; CO. brand is the single most important asset of Tiffany. The strength of the Brand goes beyond trademark rights and is derived from consumer perceptions of the Brand. Management monitors the strength of the Brand through focus groups and survey research. </a:t>
            </a:r>
          </a:p>
          <a:p>
            <a:pPr>
              <a:buFont typeface="Arial" pitchFamily="34" charset="0"/>
              <a:buChar char="•"/>
            </a:pPr>
            <a:r>
              <a:rPr lang="en-US" sz="2400" dirty="0" smtClean="0"/>
              <a:t>Management believes that consumers associate the Brand with high-quality gemstone jewelry, particularly diamond jewelry; excellent customer service; an elegant store and online environment; upscale store locations; “classic” product positioning; distinctive and high-quality packaging materials (most significantly, the TIFFANY &amp; CO. blue box); and sophisticated style and romance. </a:t>
            </a:r>
          </a:p>
          <a:p>
            <a:pPr>
              <a:buFont typeface="Arial" pitchFamily="34" charset="0"/>
              <a:buChar char="•"/>
            </a:pPr>
            <a:r>
              <a:rPr lang="en-US" sz="2400" dirty="0" smtClean="0"/>
              <a:t>Intangible Assets consist primarily of Product Rights and Trademarks (about $10m. in 2010)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Tiffany Brand Strategy</a:t>
            </a:r>
            <a:endParaRPr lang="en-US" dirty="0"/>
          </a:p>
        </p:txBody>
      </p:sp>
      <p:sp>
        <p:nvSpPr>
          <p:cNvPr id="3" name="Rectangle 2"/>
          <p:cNvSpPr/>
          <p:nvPr/>
        </p:nvSpPr>
        <p:spPr>
          <a:xfrm>
            <a:off x="457200" y="1143000"/>
            <a:ext cx="7924800" cy="4801314"/>
          </a:xfrm>
          <a:prstGeom prst="rect">
            <a:avLst/>
          </a:prstGeom>
        </p:spPr>
        <p:txBody>
          <a:bodyPr wrap="square">
            <a:spAutoFit/>
          </a:bodyPr>
          <a:lstStyle/>
          <a:p>
            <a:endParaRPr lang="en-US" dirty="0" smtClean="0"/>
          </a:p>
          <a:p>
            <a:pPr>
              <a:buFont typeface="Arial" pitchFamily="34" charset="0"/>
              <a:buChar char="•"/>
            </a:pPr>
            <a:r>
              <a:rPr lang="en-US" sz="2400" dirty="0" smtClean="0"/>
              <a:t>Tiffany’s business plan includes many expenses and strategies to maintain the strength of the Brand. Stores must be staffed with knowledgeable professionals to provide excellent service.</a:t>
            </a:r>
          </a:p>
          <a:p>
            <a:pPr>
              <a:buFont typeface="Arial" pitchFamily="34" charset="0"/>
              <a:buChar char="•"/>
            </a:pPr>
            <a:r>
              <a:rPr lang="en-US" sz="2400" dirty="0" smtClean="0"/>
              <a:t>Elegant store and online environments increase capital and maintenance costs. </a:t>
            </a:r>
          </a:p>
          <a:p>
            <a:pPr>
              <a:buFont typeface="Arial" pitchFamily="34" charset="0"/>
              <a:buChar char="•"/>
            </a:pPr>
            <a:r>
              <a:rPr lang="en-US" sz="2400" dirty="0" smtClean="0"/>
              <a:t>Display practices require sufficient store footprints and lease budgets to enable Tiffany to showcase fine jewelry in a retail setting consistent with the Brand’s positioning. </a:t>
            </a:r>
          </a:p>
          <a:p>
            <a:pPr>
              <a:buFont typeface="Arial" pitchFamily="34" charset="0"/>
              <a:buChar char="•"/>
            </a:pPr>
            <a:r>
              <a:rPr lang="en-US" sz="2400" dirty="0" smtClean="0"/>
              <a:t>Stores in the best “high street” and luxury mall locations are more expensive and difficult to secure, but reinforce the Brand’s luxury connotations through association with other luxury brands.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Tiffany Brand Strategy</a:t>
            </a:r>
            <a:endParaRPr lang="en-US" dirty="0"/>
          </a:p>
        </p:txBody>
      </p:sp>
      <p:sp>
        <p:nvSpPr>
          <p:cNvPr id="3" name="Rectangle 2"/>
          <p:cNvSpPr/>
          <p:nvPr/>
        </p:nvSpPr>
        <p:spPr>
          <a:xfrm>
            <a:off x="457200" y="1243343"/>
            <a:ext cx="7848600" cy="5262979"/>
          </a:xfrm>
          <a:prstGeom prst="rect">
            <a:avLst/>
          </a:prstGeom>
        </p:spPr>
        <p:txBody>
          <a:bodyPr wrap="square">
            <a:spAutoFit/>
          </a:bodyPr>
          <a:lstStyle/>
          <a:p>
            <a:pPr>
              <a:buFont typeface="Arial" pitchFamily="34" charset="0"/>
              <a:buChar char="•"/>
            </a:pPr>
            <a:r>
              <a:rPr lang="en-US" sz="2400" dirty="0" smtClean="0"/>
              <a:t>The classic positioning of Tiffany’s product line supports the Brand, but limits the display space that can be afforded to fashion jewelry. Tiffany’s packaging practices support consumer expectations with respect to the Brand and are more expensive. </a:t>
            </a:r>
          </a:p>
          <a:p>
            <a:pPr>
              <a:buFont typeface="Arial" pitchFamily="34" charset="0"/>
              <a:buChar char="•"/>
            </a:pPr>
            <a:r>
              <a:rPr lang="en-US" sz="2400" dirty="0" smtClean="0"/>
              <a:t>Some advertising is done primarily to reinforce the Brand’s association with luxury, sophistication, style and romance, while other advertising is primarily intended to increase demand for particular products. </a:t>
            </a:r>
          </a:p>
          <a:p>
            <a:pPr>
              <a:buFont typeface="Arial" pitchFamily="34" charset="0"/>
              <a:buChar char="•"/>
            </a:pPr>
            <a:r>
              <a:rPr lang="en-US" sz="2400" dirty="0" smtClean="0"/>
              <a:t>Maintaining its position within the high-end of the jewelry market requires Tiffany to invest significantly in diamond and gemstone inventory and accept reduced overall gross margins; it also causes some consumers to view Tiffany as beyond their price range.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Walmart and Costco Stores</a:t>
            </a:r>
            <a:endParaRPr lang="en-US" dirty="0"/>
          </a:p>
        </p:txBody>
      </p:sp>
      <p:sp>
        <p:nvSpPr>
          <p:cNvPr id="3" name="Rectangle 2"/>
          <p:cNvSpPr/>
          <p:nvPr/>
        </p:nvSpPr>
        <p:spPr>
          <a:xfrm>
            <a:off x="2438400" y="2362200"/>
            <a:ext cx="5029200" cy="3416320"/>
          </a:xfrm>
          <a:prstGeom prst="rect">
            <a:avLst/>
          </a:prstGeom>
        </p:spPr>
        <p:txBody>
          <a:bodyPr wrap="square">
            <a:spAutoFit/>
          </a:bodyPr>
          <a:lstStyle/>
          <a:p>
            <a:r>
              <a:rPr lang="en-US" dirty="0"/>
              <a:t>In the following </a:t>
            </a:r>
            <a:r>
              <a:rPr lang="en-US" dirty="0" smtClean="0"/>
              <a:t>videos, look at Walmart and Costco’s asset </a:t>
            </a:r>
            <a:r>
              <a:rPr lang="en-US" dirty="0"/>
              <a:t>use and </a:t>
            </a:r>
            <a:r>
              <a:rPr lang="en-US" dirty="0" smtClean="0"/>
              <a:t>consider our </a:t>
            </a:r>
            <a:r>
              <a:rPr lang="en-US" dirty="0" smtClean="0"/>
              <a:t>previous </a:t>
            </a:r>
            <a:r>
              <a:rPr lang="en-US" dirty="0"/>
              <a:t>discussion</a:t>
            </a:r>
            <a:r>
              <a:rPr lang="en-US" dirty="0" smtClean="0"/>
              <a:t>.  How does it differ from Tiffany?</a:t>
            </a:r>
            <a:endParaRPr lang="en-US" dirty="0" smtClean="0">
              <a:hlinkClick r:id="rId3"/>
            </a:endParaRPr>
          </a:p>
          <a:p>
            <a:endParaRPr lang="en-US" dirty="0">
              <a:hlinkClick r:id="rId3"/>
            </a:endParaRPr>
          </a:p>
          <a:p>
            <a:r>
              <a:rPr lang="en-US" dirty="0" smtClean="0">
                <a:hlinkClick r:id="rId4"/>
              </a:rPr>
              <a:t>Walmart Stores</a:t>
            </a:r>
          </a:p>
          <a:p>
            <a:r>
              <a:rPr lang="en-US" dirty="0" smtClean="0">
                <a:hlinkClick r:id="rId4"/>
              </a:rPr>
              <a:t>http://www.youtube.com/watch?v=RJphoRD1w0I</a:t>
            </a:r>
            <a:endParaRPr lang="en-US" dirty="0" smtClean="0"/>
          </a:p>
          <a:p>
            <a:endParaRPr lang="en-US" dirty="0"/>
          </a:p>
          <a:p>
            <a:r>
              <a:rPr lang="en-US" dirty="0" smtClean="0">
                <a:hlinkClick r:id="rId5"/>
              </a:rPr>
              <a:t>http</a:t>
            </a:r>
            <a:r>
              <a:rPr lang="en-US" dirty="0">
                <a:hlinkClick r:id="rId5"/>
              </a:rPr>
              <a:t>://projects.flowingdata.com/walmart/</a:t>
            </a:r>
            <a:r>
              <a:rPr lang="en-US" dirty="0"/>
              <a:t> </a:t>
            </a:r>
          </a:p>
          <a:p>
            <a:endParaRPr lang="en-US" dirty="0" smtClean="0"/>
          </a:p>
          <a:p>
            <a:r>
              <a:rPr lang="en-US" dirty="0" smtClean="0"/>
              <a:t>Costco Store</a:t>
            </a:r>
            <a:endParaRPr lang="en-US" dirty="0"/>
          </a:p>
          <a:p>
            <a:r>
              <a:rPr lang="en-US" dirty="0">
                <a:hlinkClick r:id="rId6"/>
              </a:rPr>
              <a:t>https://</a:t>
            </a:r>
            <a:r>
              <a:rPr lang="en-US" dirty="0" smtClean="0">
                <a:hlinkClick r:id="rId6"/>
              </a:rPr>
              <a:t>www.youtube.com/watch?v=Z-j3u5xYgyc</a:t>
            </a:r>
            <a:endParaRPr lang="en-US" dirty="0" smtClean="0"/>
          </a:p>
          <a:p>
            <a:endParaRPr lang="en-US" dirty="0"/>
          </a:p>
        </p:txBody>
      </p:sp>
    </p:spTree>
    <p:extLst>
      <p:ext uri="{BB962C8B-B14F-4D97-AF65-F5344CB8AC3E}">
        <p14:creationId xmlns:p14="http://schemas.microsoft.com/office/powerpoint/2010/main" val="10191827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Crafting strategy post Dupont</a:t>
            </a:r>
          </a:p>
        </p:txBody>
      </p:sp>
      <p:sp>
        <p:nvSpPr>
          <p:cNvPr id="3" name="Content Placeholder 2"/>
          <p:cNvSpPr>
            <a:spLocks noGrp="1"/>
          </p:cNvSpPr>
          <p:nvPr>
            <p:ph idx="1"/>
          </p:nvPr>
        </p:nvSpPr>
        <p:spPr/>
        <p:txBody>
          <a:bodyPr>
            <a:normAutofit fontScale="92500" lnSpcReduction="20000"/>
          </a:bodyPr>
          <a:lstStyle/>
          <a:p>
            <a:r>
              <a:rPr lang="en-US" dirty="0" smtClean="0"/>
              <a:t>Once we look at the firm’s Dupont and other ratios (such as Sales/GSA Expense ratio), we might want to suggest that the firm move in the direction of increasing profit margin or in the direction of decreasing costs by increasing volume.</a:t>
            </a:r>
          </a:p>
          <a:p>
            <a:r>
              <a:rPr lang="en-US" dirty="0" smtClean="0"/>
              <a:t>This decision has to be taken, keeping in mind the capabilities and resources that the firm possesses.  It is also necessary to look at the competitive environment.  If there are many competing brands, then it might not be a valuable strategy to create a new brand, </a:t>
            </a:r>
            <a:r>
              <a:rPr lang="en-US" dirty="0" err="1" smtClean="0"/>
              <a:t>ab</a:t>
            </a:r>
            <a:r>
              <a:rPr lang="en-US" dirty="0" smtClean="0"/>
              <a:t> initio, in the same space.  All the other Porter framework forces have to be considered.</a:t>
            </a:r>
          </a:p>
          <a:p>
            <a:r>
              <a:rPr lang="en-US" dirty="0" smtClean="0"/>
              <a:t>If the decision is to move in the direction of higher profit margin, then the firm might want to think in terms of a better brand.  It might want to look at the ratio of Sales to advertising expenses.</a:t>
            </a:r>
          </a:p>
          <a:p>
            <a:r>
              <a:rPr lang="en-US" dirty="0" smtClean="0"/>
              <a:t>It might want to increase trade promotion efforts, as well.</a:t>
            </a:r>
          </a:p>
          <a:p>
            <a:r>
              <a:rPr lang="en-US" dirty="0" smtClean="0"/>
              <a:t>If it pursues the goal of higher volume, then a lower price and all that it entails is indicated.  However, this may be achieved through different strategies, e.g. coupons or other off-price methods.  Better credit terms may also be an option.</a:t>
            </a:r>
            <a:endParaRPr lang="en-US" dirty="0"/>
          </a:p>
        </p:txBody>
      </p:sp>
    </p:spTree>
    <p:extLst>
      <p:ext uri="{BB962C8B-B14F-4D97-AF65-F5344CB8AC3E}">
        <p14:creationId xmlns:p14="http://schemas.microsoft.com/office/powerpoint/2010/main" val="1692315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9401726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84" name="think-cell Slide" r:id="rId4" imgW="395" imgH="394" progId="TCLayout.ActiveDocument.1">
                  <p:embed/>
                </p:oleObj>
              </mc:Choice>
              <mc:Fallback>
                <p:oleObj name="think-cell Slide" r:id="rId4" imgW="395" imgH="39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57200" y="274638"/>
            <a:ext cx="7924800" cy="1143000"/>
          </a:xfrm>
        </p:spPr>
        <p:txBody>
          <a:bodyPr vert="horz"/>
          <a:lstStyle/>
          <a:p>
            <a:r>
              <a:rPr lang="en-US" dirty="0" smtClean="0"/>
              <a:t>A more nuanced view of Dupont</a:t>
            </a:r>
            <a:endParaRPr lang="en-US" dirty="0"/>
          </a:p>
        </p:txBody>
      </p:sp>
      <p:sp>
        <p:nvSpPr>
          <p:cNvPr id="3" name="Content Placeholder 2"/>
          <p:cNvSpPr>
            <a:spLocks noGrp="1"/>
          </p:cNvSpPr>
          <p:nvPr>
            <p:ph idx="1"/>
          </p:nvPr>
        </p:nvSpPr>
        <p:spPr/>
        <p:txBody>
          <a:bodyPr>
            <a:normAutofit lnSpcReduction="10000"/>
          </a:bodyPr>
          <a:lstStyle/>
          <a:p>
            <a:r>
              <a:rPr lang="en-US" dirty="0" smtClean="0"/>
              <a:t>Dupont Analysis is not simply an </a:t>
            </a:r>
            <a:r>
              <a:rPr lang="en-US" dirty="0"/>
              <a:t>issue of volume versus branding.  We can get higher profit margin, either by increasing the price that customers are willing to pay for an item or by decreasing costs, but this will generally only be possible by increasing assets correspondingly – either assets, such as inventory monitoring software/hardware that cuts costs or R&amp;D, which can improve profits by improving product quality.  </a:t>
            </a:r>
            <a:endParaRPr lang="en-US" dirty="0" smtClean="0"/>
          </a:p>
          <a:p>
            <a:r>
              <a:rPr lang="en-US" dirty="0" smtClean="0"/>
              <a:t>It’s also an </a:t>
            </a:r>
            <a:r>
              <a:rPr lang="en-US" dirty="0"/>
              <a:t>issue of whether we want to rely on short-term or long-term financing.  </a:t>
            </a:r>
            <a:endParaRPr lang="en-US" dirty="0" smtClean="0"/>
          </a:p>
          <a:p>
            <a:pPr lvl="1"/>
            <a:r>
              <a:rPr lang="en-US" dirty="0" smtClean="0"/>
              <a:t>If </a:t>
            </a:r>
            <a:r>
              <a:rPr lang="en-US" dirty="0"/>
              <a:t>it’s short-term financing, then </a:t>
            </a:r>
            <a:r>
              <a:rPr lang="en-US" dirty="0" smtClean="0"/>
              <a:t>the emphasis is on </a:t>
            </a:r>
            <a:r>
              <a:rPr lang="en-US" dirty="0" smtClean="0"/>
              <a:t>higher </a:t>
            </a:r>
            <a:r>
              <a:rPr lang="en-US" dirty="0"/>
              <a:t>inventory and higher accounts receivable and lower accounts payable.  </a:t>
            </a:r>
            <a:endParaRPr lang="en-US" dirty="0" smtClean="0"/>
          </a:p>
          <a:p>
            <a:pPr lvl="1"/>
            <a:r>
              <a:rPr lang="en-US" dirty="0" smtClean="0"/>
              <a:t>If </a:t>
            </a:r>
            <a:r>
              <a:rPr lang="en-US" dirty="0"/>
              <a:t>it’s long-term financing, then </a:t>
            </a:r>
            <a:r>
              <a:rPr lang="en-US" dirty="0" smtClean="0"/>
              <a:t>the focus is on R&amp;D </a:t>
            </a:r>
            <a:r>
              <a:rPr lang="en-US" dirty="0"/>
              <a:t>or other inventory-control</a:t>
            </a:r>
            <a:r>
              <a:rPr lang="en-US" dirty="0" smtClean="0"/>
              <a:t>.</a:t>
            </a:r>
          </a:p>
        </p:txBody>
      </p:sp>
    </p:spTree>
    <p:extLst>
      <p:ext uri="{BB962C8B-B14F-4D97-AF65-F5344CB8AC3E}">
        <p14:creationId xmlns:p14="http://schemas.microsoft.com/office/powerpoint/2010/main" val="2319939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80"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pPr algn="ctr"/>
            <a:r>
              <a:rPr lang="en-US" dirty="0" smtClean="0"/>
              <a:t>The Case of Zara</a:t>
            </a:r>
            <a:endParaRPr lang="en-US" dirty="0"/>
          </a:p>
        </p:txBody>
      </p:sp>
      <p:sp>
        <p:nvSpPr>
          <p:cNvPr id="3" name="Content Placeholder 2"/>
          <p:cNvSpPr>
            <a:spLocks noGrp="1"/>
          </p:cNvSpPr>
          <p:nvPr>
            <p:ph idx="1"/>
          </p:nvPr>
        </p:nvSpPr>
        <p:spPr>
          <a:xfrm>
            <a:off x="457200" y="1417638"/>
            <a:ext cx="7620000" cy="4983162"/>
          </a:xfrm>
        </p:spPr>
        <p:txBody>
          <a:bodyPr>
            <a:normAutofit lnSpcReduction="10000"/>
          </a:bodyPr>
          <a:lstStyle/>
          <a:p>
            <a:r>
              <a:rPr lang="en-US" dirty="0"/>
              <a:t>Zara developed a highly responsive supply chain that enables delivery of new fashions as soon as a trend emerges.  Zara delivers new products twice each week to its 1,763 stores around the world.  </a:t>
            </a:r>
            <a:endParaRPr lang="en-US" dirty="0" smtClean="0"/>
          </a:p>
          <a:p>
            <a:r>
              <a:rPr lang="en-US" dirty="0" smtClean="0"/>
              <a:t>Rather </a:t>
            </a:r>
            <a:r>
              <a:rPr lang="en-US" dirty="0"/>
              <a:t>than subcontracting manufacturing to Asia, it has built 14 highly automated Spanish factories, where robots work around the clock cutting and dyeing fabrics and creating unfinished “gray goods,” the foundations of their final products.  </a:t>
            </a:r>
            <a:endParaRPr lang="en-US" dirty="0" smtClean="0"/>
          </a:p>
          <a:p>
            <a:r>
              <a:rPr lang="en-US" dirty="0" smtClean="0"/>
              <a:t>It </a:t>
            </a:r>
            <a:r>
              <a:rPr lang="en-US" dirty="0"/>
              <a:t>has also created a partner network of more than 300 small shops in Portugal and Galicia to handle the finishing work where, the gray goods are transformed into dresses and </a:t>
            </a:r>
            <a:r>
              <a:rPr lang="en-US" dirty="0" smtClean="0"/>
              <a:t>suits</a:t>
            </a:r>
          </a:p>
          <a:p>
            <a:r>
              <a:rPr lang="en-US" dirty="0" err="1" smtClean="0"/>
              <a:t>Riitu</a:t>
            </a:r>
            <a:r>
              <a:rPr lang="en-US" dirty="0" smtClean="0"/>
              <a:t> </a:t>
            </a:r>
            <a:r>
              <a:rPr lang="en-US" dirty="0" err="1"/>
              <a:t>Jhamb</a:t>
            </a:r>
            <a:r>
              <a:rPr lang="en-US" dirty="0"/>
              <a:t>, </a:t>
            </a:r>
            <a:r>
              <a:rPr lang="en-US" dirty="0" err="1" smtClean="0"/>
              <a:t>slideshare</a:t>
            </a:r>
            <a:r>
              <a:rPr lang="en-US" dirty="0" smtClean="0"/>
              <a:t> </a:t>
            </a:r>
            <a:r>
              <a:rPr lang="en-US" dirty="0"/>
              <a:t>(</a:t>
            </a:r>
            <a:r>
              <a:rPr lang="en-US" u="sng" dirty="0">
                <a:hlinkClick r:id="rId6"/>
              </a:rPr>
              <a:t>https://www.scmglobe.com/zara-clothing-company-supply-chain/</a:t>
            </a:r>
            <a:r>
              <a:rPr lang="en-US" dirty="0"/>
              <a:t>) </a:t>
            </a:r>
          </a:p>
        </p:txBody>
      </p:sp>
    </p:spTree>
    <p:extLst>
      <p:ext uri="{BB962C8B-B14F-4D97-AF65-F5344CB8AC3E}">
        <p14:creationId xmlns:p14="http://schemas.microsoft.com/office/powerpoint/2010/main" val="357778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44562"/>
          </a:xfrm>
        </p:spPr>
        <p:txBody>
          <a:bodyPr/>
          <a:lstStyle/>
          <a:p>
            <a:r>
              <a:rPr lang="en-US" dirty="0" smtClean="0"/>
              <a:t>Sources of Profit Margin</a:t>
            </a:r>
            <a:endParaRPr lang="en-US" dirty="0"/>
          </a:p>
        </p:txBody>
      </p:sp>
      <p:sp>
        <p:nvSpPr>
          <p:cNvPr id="3" name="Content Placeholder 2"/>
          <p:cNvSpPr>
            <a:spLocks noGrp="1"/>
          </p:cNvSpPr>
          <p:nvPr>
            <p:ph idx="1"/>
          </p:nvPr>
        </p:nvSpPr>
        <p:spPr>
          <a:xfrm>
            <a:off x="457200" y="1295400"/>
            <a:ext cx="7620000" cy="5105400"/>
          </a:xfrm>
        </p:spPr>
        <p:txBody>
          <a:bodyPr/>
          <a:lstStyle/>
          <a:p>
            <a:pPr marL="114300" indent="0">
              <a:buNone/>
            </a:pPr>
            <a:r>
              <a:rPr lang="en-US" dirty="0" smtClean="0"/>
              <a:t>From a customer focus perspective, </a:t>
            </a:r>
            <a:r>
              <a:rPr lang="en-US" dirty="0" smtClean="0"/>
              <a:t>Profit </a:t>
            </a:r>
            <a:r>
              <a:rPr lang="en-US" dirty="0"/>
              <a:t>Margin </a:t>
            </a:r>
            <a:r>
              <a:rPr lang="en-US" dirty="0" smtClean="0"/>
              <a:t>derives </a:t>
            </a:r>
            <a:r>
              <a:rPr lang="en-US" dirty="0"/>
              <a:t>from pricing power, </a:t>
            </a:r>
            <a:r>
              <a:rPr lang="en-US" dirty="0" smtClean="0"/>
              <a:t>and is influenced by factors such as:</a:t>
            </a:r>
            <a:r>
              <a:rPr lang="en-US" dirty="0" smtClean="0"/>
              <a:t> </a:t>
            </a:r>
            <a:endParaRPr lang="en-US" dirty="0"/>
          </a:p>
          <a:p>
            <a:pPr lvl="0"/>
            <a:r>
              <a:rPr lang="en-US" dirty="0"/>
              <a:t>product innovation, </a:t>
            </a:r>
          </a:p>
          <a:p>
            <a:pPr lvl="0"/>
            <a:r>
              <a:rPr lang="en-US" dirty="0"/>
              <a:t>product positioning, </a:t>
            </a:r>
          </a:p>
          <a:p>
            <a:pPr lvl="0"/>
            <a:r>
              <a:rPr lang="en-US" dirty="0"/>
              <a:t>brand name recognition, </a:t>
            </a:r>
          </a:p>
          <a:p>
            <a:pPr lvl="0"/>
            <a:r>
              <a:rPr lang="en-US" dirty="0"/>
              <a:t>first mover advantage</a:t>
            </a:r>
          </a:p>
          <a:p>
            <a:pPr lvl="0"/>
            <a:r>
              <a:rPr lang="en-US" dirty="0"/>
              <a:t>market niches</a:t>
            </a:r>
          </a:p>
          <a:p>
            <a:pPr lvl="0"/>
            <a:r>
              <a:rPr lang="en-US" dirty="0"/>
              <a:t>established marketing channels, </a:t>
            </a:r>
          </a:p>
          <a:p>
            <a:pPr lvl="0"/>
            <a:r>
              <a:rPr lang="en-US" dirty="0"/>
              <a:t>customer loyalty, </a:t>
            </a:r>
          </a:p>
          <a:p>
            <a:pPr lvl="0"/>
            <a:r>
              <a:rPr lang="en-US" dirty="0"/>
              <a:t>unique supply sources, </a:t>
            </a:r>
          </a:p>
          <a:p>
            <a:pPr lvl="0"/>
            <a:r>
              <a:rPr lang="en-US" dirty="0"/>
              <a:t>favorable contracts with customers or suppliers, </a:t>
            </a:r>
          </a:p>
          <a:p>
            <a:pPr lvl="0"/>
            <a:r>
              <a:rPr lang="en-US" dirty="0"/>
              <a:t>patents and copyrights</a:t>
            </a:r>
            <a:r>
              <a:rPr lang="en-US" dirty="0" smtClean="0"/>
              <a:t>.</a:t>
            </a:r>
            <a:endParaRPr lang="en-US" dirty="0"/>
          </a:p>
        </p:txBody>
      </p:sp>
    </p:spTree>
    <p:extLst>
      <p:ext uri="{BB962C8B-B14F-4D97-AF65-F5344CB8AC3E}">
        <p14:creationId xmlns:p14="http://schemas.microsoft.com/office/powerpoint/2010/main" val="3859499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50"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57200" y="274638"/>
            <a:ext cx="7848600" cy="1143000"/>
          </a:xfrm>
        </p:spPr>
        <p:txBody>
          <a:bodyPr vert="horz"/>
          <a:lstStyle/>
          <a:p>
            <a:r>
              <a:rPr lang="en-US" dirty="0" smtClean="0"/>
              <a:t>Asset Efficiency &amp; Profit Margin</a:t>
            </a:r>
            <a:endParaRPr lang="en-US" dirty="0"/>
          </a:p>
        </p:txBody>
      </p:sp>
      <p:sp>
        <p:nvSpPr>
          <p:cNvPr id="3" name="Content Placeholder 2"/>
          <p:cNvSpPr>
            <a:spLocks noGrp="1"/>
          </p:cNvSpPr>
          <p:nvPr>
            <p:ph idx="1"/>
          </p:nvPr>
        </p:nvSpPr>
        <p:spPr>
          <a:xfrm>
            <a:off x="457200" y="1417638"/>
            <a:ext cx="7620000" cy="4983162"/>
          </a:xfrm>
        </p:spPr>
        <p:txBody>
          <a:bodyPr>
            <a:normAutofit fontScale="85000" lnSpcReduction="20000"/>
          </a:bodyPr>
          <a:lstStyle/>
          <a:p>
            <a:r>
              <a:rPr lang="en-US" dirty="0" smtClean="0"/>
              <a:t>Financial </a:t>
            </a:r>
            <a:r>
              <a:rPr lang="en-US" dirty="0"/>
              <a:t>decisions reflected in accounts payable and accounts receivable, which affect short-term working capital, have implications for investment decisions in </a:t>
            </a:r>
            <a:r>
              <a:rPr lang="en-US" dirty="0" smtClean="0"/>
              <a:t>other short-term and long-term </a:t>
            </a:r>
            <a:r>
              <a:rPr lang="en-US" dirty="0"/>
              <a:t>assets.  </a:t>
            </a:r>
            <a:endParaRPr lang="en-US" dirty="0" smtClean="0"/>
          </a:p>
          <a:p>
            <a:r>
              <a:rPr lang="en-US" dirty="0" smtClean="0"/>
              <a:t>By </a:t>
            </a:r>
            <a:r>
              <a:rPr lang="en-US" dirty="0"/>
              <a:t>making investments in these assets, we can increase the profit margin either by </a:t>
            </a:r>
            <a:endParaRPr lang="en-US" dirty="0" smtClean="0"/>
          </a:p>
          <a:p>
            <a:pPr lvl="1"/>
            <a:r>
              <a:rPr lang="en-US" dirty="0" smtClean="0"/>
              <a:t>increasing </a:t>
            </a:r>
            <a:r>
              <a:rPr lang="en-US" dirty="0"/>
              <a:t>the price which customers are willing to pay for our products or </a:t>
            </a:r>
            <a:endParaRPr lang="en-US" dirty="0" smtClean="0"/>
          </a:p>
          <a:p>
            <a:pPr lvl="1"/>
            <a:r>
              <a:rPr lang="en-US" dirty="0" smtClean="0"/>
              <a:t>decreasing </a:t>
            </a:r>
            <a:r>
              <a:rPr lang="en-US" dirty="0"/>
              <a:t>the cost of producing the goods.  </a:t>
            </a:r>
            <a:endParaRPr lang="en-US" dirty="0" smtClean="0"/>
          </a:p>
          <a:p>
            <a:r>
              <a:rPr lang="en-US" dirty="0" smtClean="0"/>
              <a:t>These are accomplished by investment in different kinds of investments.</a:t>
            </a:r>
          </a:p>
          <a:p>
            <a:pPr lvl="1"/>
            <a:r>
              <a:rPr lang="en-US" dirty="0" smtClean="0"/>
              <a:t>Investment in assets such as trade-marks and similar intangibles are likely to lead to reduced asset-use efficiency, while they will allow for higher prices.  </a:t>
            </a:r>
          </a:p>
          <a:p>
            <a:pPr lvl="1"/>
            <a:r>
              <a:rPr lang="en-US" dirty="0" smtClean="0"/>
              <a:t>Investment in assets that improve production processes are designed to increased asset use efficiency and lower cost of goods sold.</a:t>
            </a:r>
          </a:p>
          <a:p>
            <a:r>
              <a:rPr lang="en-US" dirty="0" smtClean="0"/>
              <a:t>This </a:t>
            </a:r>
            <a:r>
              <a:rPr lang="en-US" dirty="0"/>
              <a:t>tradeoff is captured by the Dupont model equation, which shows the substitutability of profit margin and asset use efficiency.  </a:t>
            </a:r>
            <a:endParaRPr lang="en-US" dirty="0" smtClean="0"/>
          </a:p>
          <a:p>
            <a:r>
              <a:rPr lang="en-US" dirty="0" smtClean="0"/>
              <a:t>The Dupont model thus </a:t>
            </a:r>
            <a:r>
              <a:rPr lang="en-US" dirty="0"/>
              <a:t>leads us directly to consider the firm’s strategic decision in terms of which of these two areas it should focus </a:t>
            </a:r>
            <a:r>
              <a:rPr lang="en-US" dirty="0" smtClean="0"/>
              <a:t>on – volume or margin; and in each area, we have the choice of financing or operating decisions to reach our goals.  </a:t>
            </a:r>
            <a:endParaRPr lang="en-US" dirty="0"/>
          </a:p>
          <a:p>
            <a:endParaRPr lang="en-US" dirty="0"/>
          </a:p>
        </p:txBody>
      </p:sp>
    </p:spTree>
    <p:extLst>
      <p:ext uri="{BB962C8B-B14F-4D97-AF65-F5344CB8AC3E}">
        <p14:creationId xmlns:p14="http://schemas.microsoft.com/office/powerpoint/2010/main" val="1495373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68"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19100" y="228600"/>
            <a:ext cx="8305800" cy="609600"/>
          </a:xfrm>
        </p:spPr>
        <p:txBody>
          <a:bodyPr vert="horz"/>
          <a:lstStyle/>
          <a:p>
            <a:r>
              <a:rPr lang="en-US" dirty="0" smtClean="0"/>
              <a:t>Gerald Smith &amp; Profit Leveraging</a:t>
            </a:r>
            <a:endParaRPr lang="en-US" dirty="0"/>
          </a:p>
        </p:txBody>
      </p:sp>
      <p:sp>
        <p:nvSpPr>
          <p:cNvPr id="3" name="Content Placeholder 2"/>
          <p:cNvSpPr>
            <a:spLocks noGrp="1"/>
          </p:cNvSpPr>
          <p:nvPr>
            <p:ph idx="1"/>
          </p:nvPr>
        </p:nvSpPr>
        <p:spPr>
          <a:xfrm>
            <a:off x="304800" y="1295400"/>
            <a:ext cx="7924800" cy="5181600"/>
          </a:xfrm>
        </p:spPr>
        <p:txBody>
          <a:bodyPr>
            <a:normAutofit/>
          </a:bodyPr>
          <a:lstStyle/>
          <a:p>
            <a:r>
              <a:rPr lang="en-US" dirty="0" smtClean="0"/>
              <a:t>Op </a:t>
            </a:r>
            <a:r>
              <a:rPr lang="en-US" dirty="0"/>
              <a:t>ROA = </a:t>
            </a:r>
            <a:r>
              <a:rPr lang="en-US" dirty="0" smtClean="0"/>
              <a:t>Profit </a:t>
            </a:r>
            <a:r>
              <a:rPr lang="en-US" dirty="0"/>
              <a:t>Margin x </a:t>
            </a:r>
            <a:r>
              <a:rPr lang="en-US" dirty="0" smtClean="0"/>
              <a:t>Asset Turnove</a:t>
            </a:r>
            <a:r>
              <a:rPr lang="en-US" dirty="0" smtClean="0"/>
              <a:t>r (AT)</a:t>
            </a:r>
            <a:endParaRPr lang="en-US" dirty="0" smtClean="0"/>
          </a:p>
          <a:p>
            <a:r>
              <a:rPr lang="en-US" dirty="0" smtClean="0"/>
              <a:t>Hence </a:t>
            </a:r>
            <a:r>
              <a:rPr lang="en-US" dirty="0" smtClean="0">
                <a:latin typeface="Symbol" panose="05050102010706020507" pitchFamily="18" charset="2"/>
              </a:rPr>
              <a:t>D</a:t>
            </a:r>
            <a:r>
              <a:rPr lang="en-US" dirty="0"/>
              <a:t> </a:t>
            </a:r>
            <a:r>
              <a:rPr lang="en-US" dirty="0" smtClean="0"/>
              <a:t>ROA/</a:t>
            </a:r>
            <a:r>
              <a:rPr lang="en-US" dirty="0">
                <a:latin typeface="Symbol" panose="05050102010706020507" pitchFamily="18" charset="2"/>
              </a:rPr>
              <a:t> D</a:t>
            </a:r>
            <a:r>
              <a:rPr lang="en-US" dirty="0"/>
              <a:t> </a:t>
            </a:r>
            <a:r>
              <a:rPr lang="en-US" dirty="0" smtClean="0"/>
              <a:t>Profit </a:t>
            </a:r>
            <a:r>
              <a:rPr lang="en-US" dirty="0"/>
              <a:t>Margin </a:t>
            </a:r>
            <a:r>
              <a:rPr lang="en-US" dirty="0" smtClean="0"/>
              <a:t>= </a:t>
            </a:r>
            <a:r>
              <a:rPr lang="en-US" dirty="0" smtClean="0"/>
              <a:t>AT, </a:t>
            </a:r>
            <a:r>
              <a:rPr lang="en-US" dirty="0" err="1" smtClean="0"/>
              <a:t>i.e</a:t>
            </a:r>
            <a:r>
              <a:rPr lang="en-US" dirty="0" smtClean="0"/>
              <a:t> the rate at which a change in the profit margin affects ROA equal the AT.</a:t>
            </a:r>
            <a:endParaRPr lang="en-US" dirty="0" smtClean="0"/>
          </a:p>
          <a:p>
            <a:r>
              <a:rPr lang="en-US" dirty="0" smtClean="0"/>
              <a:t>This implies that high AT firms should try to improve margins</a:t>
            </a:r>
          </a:p>
          <a:p>
            <a:r>
              <a:rPr lang="en-US" dirty="0" smtClean="0"/>
              <a:t>For each unit increase in Margin, ROA increases by the amount of Op AT</a:t>
            </a:r>
          </a:p>
          <a:p>
            <a:endParaRPr lang="en-US" dirty="0" smtClean="0"/>
          </a:p>
          <a:p>
            <a:r>
              <a:rPr lang="en-US" dirty="0" smtClean="0"/>
              <a:t>Similarly, </a:t>
            </a:r>
            <a:r>
              <a:rPr lang="en-US" dirty="0" smtClean="0">
                <a:latin typeface="Symbol" panose="05050102010706020507" pitchFamily="18" charset="2"/>
              </a:rPr>
              <a:t>D</a:t>
            </a:r>
            <a:r>
              <a:rPr lang="en-US" dirty="0" smtClean="0"/>
              <a:t> ROA</a:t>
            </a:r>
            <a:r>
              <a:rPr lang="en-US" dirty="0"/>
              <a:t>/</a:t>
            </a:r>
            <a:r>
              <a:rPr lang="en-US" dirty="0">
                <a:latin typeface="Symbol" panose="05050102010706020507" pitchFamily="18" charset="2"/>
              </a:rPr>
              <a:t> D</a:t>
            </a:r>
            <a:r>
              <a:rPr lang="en-US" dirty="0"/>
              <a:t> </a:t>
            </a:r>
            <a:r>
              <a:rPr lang="en-US" dirty="0" smtClean="0"/>
              <a:t>AT = Profit Margin</a:t>
            </a:r>
          </a:p>
          <a:p>
            <a:r>
              <a:rPr lang="en-US" dirty="0" smtClean="0"/>
              <a:t>This implies that high Profit Margin firms should improve Asset Turnover!</a:t>
            </a:r>
          </a:p>
          <a:p>
            <a:r>
              <a:rPr lang="en-US" dirty="0" smtClean="0"/>
              <a:t>For each unit increase in AT, ROA increases by the amount of the Profit Margin</a:t>
            </a:r>
            <a:endParaRPr lang="en-US" dirty="0"/>
          </a:p>
          <a:p>
            <a:endParaRPr lang="en-US" dirty="0">
              <a:latin typeface="Symbol" panose="05050102010706020507" pitchFamily="18" charset="2"/>
            </a:endParaRPr>
          </a:p>
          <a:p>
            <a:endParaRPr lang="en-US" dirty="0"/>
          </a:p>
        </p:txBody>
      </p:sp>
    </p:spTree>
    <p:extLst>
      <p:ext uri="{BB962C8B-B14F-4D97-AF65-F5344CB8AC3E}">
        <p14:creationId xmlns:p14="http://schemas.microsoft.com/office/powerpoint/2010/main" val="1655446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92" name="think-cell Slide" r:id="rId4" imgW="395" imgH="394" progId="TCLayout.ActiveDocument.1">
                  <p:embed/>
                </p:oleObj>
              </mc:Choice>
              <mc:Fallback>
                <p:oleObj name="think-cell Slide" r:id="rId4" imgW="395" imgH="394"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smtClean="0"/>
              <a:t>Low Gross Margin Strategies</a:t>
            </a:r>
            <a:endParaRPr lang="en-US" dirty="0"/>
          </a:p>
        </p:txBody>
      </p:sp>
      <p:sp>
        <p:nvSpPr>
          <p:cNvPr id="3" name="Content Placeholder 2"/>
          <p:cNvSpPr>
            <a:spLocks noGrp="1"/>
          </p:cNvSpPr>
          <p:nvPr>
            <p:ph idx="1"/>
          </p:nvPr>
        </p:nvSpPr>
        <p:spPr>
          <a:xfrm>
            <a:off x="609600" y="1295400"/>
            <a:ext cx="7543800" cy="5105400"/>
          </a:xfrm>
        </p:spPr>
        <p:txBody>
          <a:bodyPr>
            <a:normAutofit fontScale="92500"/>
          </a:bodyPr>
          <a:lstStyle/>
          <a:p>
            <a:r>
              <a:rPr lang="en-US" dirty="0" smtClean="0"/>
              <a:t>If Op Margins are low, then driving volume may not be valuable.  It might be better to focus on improving </a:t>
            </a:r>
            <a:r>
              <a:rPr lang="en-US" dirty="0" smtClean="0"/>
              <a:t>margins for a presumably large customer base.</a:t>
            </a:r>
            <a:endParaRPr lang="en-US" dirty="0" smtClean="0"/>
          </a:p>
          <a:p>
            <a:r>
              <a:rPr lang="en-US" dirty="0" smtClean="0"/>
              <a:t>This may be done by thinking of the customer as the unit of analysis, rather than the product.</a:t>
            </a:r>
          </a:p>
          <a:p>
            <a:r>
              <a:rPr lang="en-US" dirty="0" smtClean="0"/>
              <a:t>Cross-selling the customer other potentially higher-margin products may be more valuable</a:t>
            </a:r>
            <a:r>
              <a:rPr lang="en-US" dirty="0" smtClean="0"/>
              <a:t>.  Even though these customers may be price sensitive, it may be possible to selectively cross-sell allied products at higher margins.</a:t>
            </a:r>
            <a:endParaRPr lang="en-US" dirty="0" smtClean="0"/>
          </a:p>
          <a:p>
            <a:r>
              <a:rPr lang="en-US" dirty="0" smtClean="0"/>
              <a:t>For example, U-Haul </a:t>
            </a:r>
            <a:r>
              <a:rPr lang="en-US" dirty="0" smtClean="0"/>
              <a:t>strategically </a:t>
            </a:r>
            <a:r>
              <a:rPr lang="en-US" dirty="0"/>
              <a:t>sets low prices and margins on basic truck and trailer rentals to maintain a large mass-market base, </a:t>
            </a:r>
            <a:endParaRPr lang="en-US" dirty="0" smtClean="0"/>
          </a:p>
          <a:p>
            <a:pPr lvl="1"/>
            <a:r>
              <a:rPr lang="en-US" dirty="0" smtClean="0"/>
              <a:t>but </a:t>
            </a:r>
            <a:r>
              <a:rPr lang="en-US" dirty="0"/>
              <a:t>then promotes add-on </a:t>
            </a:r>
            <a:r>
              <a:rPr lang="en-US" dirty="0" smtClean="0"/>
              <a:t>ancillary products and services </a:t>
            </a:r>
            <a:r>
              <a:rPr lang="en-US" dirty="0"/>
              <a:t>offered and promoted to </a:t>
            </a:r>
            <a:r>
              <a:rPr lang="en-US" dirty="0" smtClean="0"/>
              <a:t>its </a:t>
            </a:r>
            <a:r>
              <a:rPr lang="en-US" dirty="0"/>
              <a:t>large base of </a:t>
            </a:r>
            <a:r>
              <a:rPr lang="en-US" dirty="0" smtClean="0"/>
              <a:t>self-service </a:t>
            </a:r>
            <a:r>
              <a:rPr lang="en-US" dirty="0"/>
              <a:t>customers, such as moving boxes, dollies, lifts etc. </a:t>
            </a:r>
            <a:endParaRPr lang="en-US" dirty="0" smtClean="0"/>
          </a:p>
          <a:p>
            <a:r>
              <a:rPr lang="en-US" dirty="0" smtClean="0"/>
              <a:t>What strategy is this?</a:t>
            </a:r>
            <a:endParaRPr lang="en-US" dirty="0"/>
          </a:p>
        </p:txBody>
      </p:sp>
    </p:spTree>
    <p:extLst>
      <p:ext uri="{BB962C8B-B14F-4D97-AF65-F5344CB8AC3E}">
        <p14:creationId xmlns:p14="http://schemas.microsoft.com/office/powerpoint/2010/main" val="3252346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16" name="think-cell Slide" r:id="rId4" imgW="395" imgH="394" progId="TCLayout.ActiveDocument.1">
                  <p:embed/>
                </p:oleObj>
              </mc:Choice>
              <mc:Fallback>
                <p:oleObj name="think-cell Slide" r:id="rId4" imgW="395" imgH="394" progId="TCLayout.ActiveDocument.1">
                  <p:embed/>
                  <p:pic>
                    <p:nvPicPr>
                      <p:cNvPr id="5" name="Objec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533400" y="0"/>
            <a:ext cx="7620000" cy="1143000"/>
          </a:xfrm>
        </p:spPr>
        <p:txBody>
          <a:bodyPr vert="horz"/>
          <a:lstStyle/>
          <a:p>
            <a:r>
              <a:rPr lang="en-US" dirty="0" smtClean="0"/>
              <a:t>High Gross Margin Strategies?</a:t>
            </a:r>
            <a:endParaRPr lang="en-US" dirty="0"/>
          </a:p>
        </p:txBody>
      </p:sp>
      <p:sp>
        <p:nvSpPr>
          <p:cNvPr id="3" name="Content Placeholder 2"/>
          <p:cNvSpPr>
            <a:spLocks noGrp="1"/>
          </p:cNvSpPr>
          <p:nvPr>
            <p:ph idx="1"/>
          </p:nvPr>
        </p:nvSpPr>
        <p:spPr>
          <a:xfrm>
            <a:off x="304800" y="1066800"/>
            <a:ext cx="7848600" cy="5638800"/>
          </a:xfrm>
        </p:spPr>
        <p:txBody>
          <a:bodyPr>
            <a:normAutofit lnSpcReduction="10000"/>
          </a:bodyPr>
          <a:lstStyle/>
          <a:p>
            <a:r>
              <a:rPr lang="en-US" dirty="0" smtClean="0"/>
              <a:t>For </a:t>
            </a:r>
            <a:r>
              <a:rPr lang="en-US" dirty="0"/>
              <a:t>high gross margin products, </a:t>
            </a:r>
            <a:r>
              <a:rPr lang="en-US" dirty="0" smtClean="0"/>
              <a:t>an </a:t>
            </a:r>
            <a:r>
              <a:rPr lang="en-US" dirty="0"/>
              <a:t>effective strategy might be to </a:t>
            </a:r>
            <a:r>
              <a:rPr lang="en-US" dirty="0" smtClean="0"/>
              <a:t>go beyond the specific segment currently being served.</a:t>
            </a:r>
          </a:p>
          <a:p>
            <a:r>
              <a:rPr lang="en-US" dirty="0" smtClean="0"/>
              <a:t>This could be done by using intensive </a:t>
            </a:r>
            <a:r>
              <a:rPr lang="en-US" dirty="0"/>
              <a:t>advertising to drive product sales volume across the entire market, </a:t>
            </a:r>
            <a:r>
              <a:rPr lang="en-US" i="1" dirty="0"/>
              <a:t>regardless of the varying price sensitivities of different market segments </a:t>
            </a:r>
            <a:r>
              <a:rPr lang="en-US" dirty="0"/>
              <a:t>and to aggressively use sales promotions and price discounting to stimulate sales volume because initial margins are large enough to permit </a:t>
            </a:r>
            <a:r>
              <a:rPr lang="en-US" dirty="0" smtClean="0"/>
              <a:t>discounting.</a:t>
            </a:r>
          </a:p>
          <a:p>
            <a:r>
              <a:rPr lang="en-US" dirty="0" smtClean="0"/>
              <a:t>However, discounting might work against branding.  To guard against this, advertising</a:t>
            </a:r>
            <a:r>
              <a:rPr lang="en-US" dirty="0"/>
              <a:t>, loyalty programs, innovation and distribution activities </a:t>
            </a:r>
            <a:r>
              <a:rPr lang="en-US" dirty="0" smtClean="0"/>
              <a:t>can be used </a:t>
            </a:r>
            <a:r>
              <a:rPr lang="en-US" dirty="0"/>
              <a:t>to reduce price sensitivity and to increase the likelihood of repeat purchases. </a:t>
            </a:r>
            <a:endParaRPr lang="en-US" dirty="0" smtClean="0"/>
          </a:p>
          <a:p>
            <a:r>
              <a:rPr lang="en-US" dirty="0" smtClean="0"/>
              <a:t>Examples: Packaged </a:t>
            </a:r>
            <a:r>
              <a:rPr lang="en-US" dirty="0"/>
              <a:t>goods companies like Kellogg, General Mills and Kraft General Foods use such a model in their breakfast cereals segments. </a:t>
            </a:r>
            <a:endParaRPr lang="en-US" dirty="0" smtClean="0"/>
          </a:p>
          <a:p>
            <a:r>
              <a:rPr lang="en-US" dirty="0" smtClean="0"/>
              <a:t>What kind of strategy is this?</a:t>
            </a:r>
            <a:endParaRPr lang="en-US" dirty="0"/>
          </a:p>
        </p:txBody>
      </p:sp>
    </p:spTree>
    <p:extLst>
      <p:ext uri="{BB962C8B-B14F-4D97-AF65-F5344CB8AC3E}">
        <p14:creationId xmlns:p14="http://schemas.microsoft.com/office/powerpoint/2010/main" val="6321657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lstStyle/>
          <a:p>
            <a:r>
              <a:rPr lang="en-US" dirty="0" smtClean="0"/>
              <a:t>Flesher, Dale and Gary </a:t>
            </a:r>
            <a:r>
              <a:rPr lang="en-US" dirty="0" err="1" smtClean="0"/>
              <a:t>Previts</a:t>
            </a:r>
            <a:r>
              <a:rPr lang="en-US" dirty="0" smtClean="0"/>
              <a:t>, “</a:t>
            </a:r>
            <a:r>
              <a:rPr lang="en-US" dirty="0">
                <a:hlinkClick r:id="rId2"/>
              </a:rPr>
              <a:t>Donaldson Brown (1885-1965): The power of an individual and his ideas over </a:t>
            </a:r>
            <a:r>
              <a:rPr lang="en-US" dirty="0" smtClean="0">
                <a:hlinkClick r:id="rId2"/>
              </a:rPr>
              <a:t>time</a:t>
            </a:r>
            <a:r>
              <a:rPr lang="en-US" dirty="0" smtClean="0"/>
              <a:t>,” </a:t>
            </a:r>
            <a:r>
              <a:rPr lang="en-US" i="1" dirty="0" smtClean="0"/>
              <a:t>The Accounting Historians Journal, </a:t>
            </a:r>
            <a:r>
              <a:rPr lang="en-US" dirty="0" smtClean="0"/>
              <a:t>vol. 40, issue 1, 2013.</a:t>
            </a:r>
          </a:p>
          <a:p>
            <a:r>
              <a:rPr lang="en-US" dirty="0" err="1" smtClean="0"/>
              <a:t>Swinyard</a:t>
            </a:r>
            <a:r>
              <a:rPr lang="en-US" dirty="0" smtClean="0"/>
              <a:t>, William, http</a:t>
            </a:r>
            <a:r>
              <a:rPr lang="en-US" dirty="0"/>
              <a:t>://marriottschool.net/teacher/swinyard/Retailing/</a:t>
            </a:r>
          </a:p>
          <a:p>
            <a:endParaRPr lang="en-US" dirty="0"/>
          </a:p>
        </p:txBody>
      </p:sp>
    </p:spTree>
    <p:extLst>
      <p:ext uri="{BB962C8B-B14F-4D97-AF65-F5344CB8AC3E}">
        <p14:creationId xmlns:p14="http://schemas.microsoft.com/office/powerpoint/2010/main" val="359709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924800" cy="1143000"/>
          </a:xfrm>
        </p:spPr>
        <p:txBody>
          <a:bodyPr>
            <a:normAutofit/>
          </a:bodyPr>
          <a:lstStyle/>
          <a:p>
            <a:r>
              <a:rPr lang="en-US" sz="4000" dirty="0" smtClean="0"/>
              <a:t>Sources of Asset Utilization Efficiency</a:t>
            </a:r>
            <a:endParaRPr lang="en-US" sz="4000" dirty="0"/>
          </a:p>
        </p:txBody>
      </p:sp>
      <p:sp>
        <p:nvSpPr>
          <p:cNvPr id="3" name="Content Placeholder 2"/>
          <p:cNvSpPr>
            <a:spLocks noGrp="1"/>
          </p:cNvSpPr>
          <p:nvPr>
            <p:ph idx="1"/>
          </p:nvPr>
        </p:nvSpPr>
        <p:spPr/>
        <p:txBody>
          <a:bodyPr/>
          <a:lstStyle/>
          <a:p>
            <a:pPr marL="114300" indent="0">
              <a:buNone/>
            </a:pPr>
            <a:r>
              <a:rPr lang="en-US" dirty="0"/>
              <a:t>Asset Turnover measures asset utilization and efficiency, on the other hand, generally comes from the</a:t>
            </a:r>
          </a:p>
          <a:p>
            <a:pPr lvl="0"/>
            <a:r>
              <a:rPr lang="en-US" dirty="0"/>
              <a:t>efficient use of property, plant, and equipment; </a:t>
            </a:r>
          </a:p>
          <a:p>
            <a:pPr lvl="0"/>
            <a:r>
              <a:rPr lang="en-US" dirty="0"/>
              <a:t>efficient inventory processes </a:t>
            </a:r>
          </a:p>
          <a:p>
            <a:pPr lvl="0"/>
            <a:r>
              <a:rPr lang="en-US" dirty="0" smtClean="0"/>
              <a:t>Efficiency in the use of working capital. </a:t>
            </a:r>
            <a:endParaRPr lang="en-US" dirty="0"/>
          </a:p>
          <a:p>
            <a:endParaRPr lang="en-US" dirty="0"/>
          </a:p>
        </p:txBody>
      </p:sp>
    </p:spTree>
    <p:extLst>
      <p:ext uri="{BB962C8B-B14F-4D97-AF65-F5344CB8AC3E}">
        <p14:creationId xmlns:p14="http://schemas.microsoft.com/office/powerpoint/2010/main" val="3337937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Du Pont Identity &amp;  Strategy</a:t>
            </a:r>
            <a:endParaRPr lang="en-US" sz="3600" dirty="0"/>
          </a:p>
        </p:txBody>
      </p:sp>
      <p:sp>
        <p:nvSpPr>
          <p:cNvPr id="3" name="Content Placeholder 2"/>
          <p:cNvSpPr>
            <a:spLocks noGrp="1"/>
          </p:cNvSpPr>
          <p:nvPr>
            <p:ph idx="1"/>
          </p:nvPr>
        </p:nvSpPr>
        <p:spPr/>
        <p:txBody>
          <a:bodyPr/>
          <a:lstStyle/>
          <a:p>
            <a:r>
              <a:rPr lang="en-US" dirty="0" smtClean="0"/>
              <a:t>The decomposition is a mathematical tautology and is, in itself, worthless.</a:t>
            </a:r>
          </a:p>
          <a:p>
            <a:r>
              <a:rPr lang="en-US" dirty="0" smtClean="0"/>
              <a:t>However, its value lies in the implication that the two components of ROA represent two alternative strategies for the maximization of a firm’s profits.</a:t>
            </a:r>
          </a:p>
          <a:p>
            <a:r>
              <a:rPr lang="en-US" dirty="0" smtClean="0"/>
              <a:t>In other words, a firm could </a:t>
            </a:r>
            <a:r>
              <a:rPr lang="en-US" dirty="0"/>
              <a:t>have a high volume/low margin strategy, which would be reflected in high asset turnover but low profit margins or the reverse.</a:t>
            </a:r>
          </a:p>
          <a:p>
            <a:endParaRPr lang="en-US" dirty="0"/>
          </a:p>
        </p:txBody>
      </p:sp>
    </p:spTree>
    <p:extLst>
      <p:ext uri="{BB962C8B-B14F-4D97-AF65-F5344CB8AC3E}">
        <p14:creationId xmlns:p14="http://schemas.microsoft.com/office/powerpoint/2010/main" val="302117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2798762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32"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7410" name="Rectangle 2"/>
          <p:cNvSpPr>
            <a:spLocks noChangeArrowheads="1"/>
          </p:cNvSpPr>
          <p:nvPr/>
        </p:nvSpPr>
        <p:spPr bwMode="auto">
          <a:xfrm>
            <a:off x="352275" y="6229946"/>
            <a:ext cx="2214940" cy="395883"/>
          </a:xfrm>
          <a:prstGeom prst="rect">
            <a:avLst/>
          </a:prstGeom>
          <a:noFill/>
          <a:ln w="12700">
            <a:noFill/>
            <a:miter lim="800000"/>
            <a:headEnd/>
            <a:tailEnd/>
          </a:ln>
        </p:spPr>
        <p:txBody>
          <a:bodyPr wrap="none" lIns="86493" tIns="43247" rIns="86493" bIns="43247" anchor="ctr"/>
          <a:lstStyle/>
          <a:p>
            <a:endParaRPr lang="en-US"/>
          </a:p>
        </p:txBody>
      </p:sp>
      <p:sp>
        <p:nvSpPr>
          <p:cNvPr id="148483" name="Rectangle 3"/>
          <p:cNvSpPr>
            <a:spLocks noChangeArrowheads="1"/>
          </p:cNvSpPr>
          <p:nvPr/>
        </p:nvSpPr>
        <p:spPr bwMode="auto">
          <a:xfrm>
            <a:off x="355917" y="2634266"/>
            <a:ext cx="962941" cy="72070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Low </a:t>
            </a:r>
          </a:p>
          <a:p>
            <a:pPr defTabSz="914485" eaLnBrk="0" hangingPunct="0">
              <a:spcBef>
                <a:spcPct val="0"/>
              </a:spcBef>
              <a:defRPr/>
            </a:pPr>
            <a:r>
              <a:rPr lang="en-US" sz="2000" dirty="0">
                <a:solidFill>
                  <a:schemeClr val="tx2"/>
                </a:solidFill>
                <a:effectLst>
                  <a:outerShdw blurRad="38100" dist="38100" dir="2700000" algn="tl">
                    <a:srgbClr val="FFFFFF"/>
                  </a:outerShdw>
                </a:effectLst>
              </a:rPr>
              <a:t>Margin</a:t>
            </a:r>
          </a:p>
        </p:txBody>
      </p:sp>
      <p:sp>
        <p:nvSpPr>
          <p:cNvPr id="148484" name="Rectangle 4"/>
          <p:cNvSpPr>
            <a:spLocks noChangeArrowheads="1"/>
          </p:cNvSpPr>
          <p:nvPr/>
        </p:nvSpPr>
        <p:spPr bwMode="auto">
          <a:xfrm>
            <a:off x="7491941" y="2655079"/>
            <a:ext cx="962941" cy="72070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   High </a:t>
            </a:r>
          </a:p>
          <a:p>
            <a:pPr defTabSz="914485" eaLnBrk="0" hangingPunct="0">
              <a:spcBef>
                <a:spcPct val="0"/>
              </a:spcBef>
              <a:defRPr/>
            </a:pPr>
            <a:r>
              <a:rPr lang="en-US" sz="2000" dirty="0">
                <a:solidFill>
                  <a:schemeClr val="tx2"/>
                </a:solidFill>
                <a:effectLst>
                  <a:outerShdw blurRad="38100" dist="38100" dir="2700000" algn="tl">
                    <a:srgbClr val="FFFFFF"/>
                  </a:outerShdw>
                </a:effectLst>
              </a:rPr>
              <a:t>Margin</a:t>
            </a:r>
          </a:p>
        </p:txBody>
      </p:sp>
      <p:sp>
        <p:nvSpPr>
          <p:cNvPr id="148485" name="Rectangle 5"/>
          <p:cNvSpPr>
            <a:spLocks noChangeArrowheads="1"/>
          </p:cNvSpPr>
          <p:nvPr/>
        </p:nvSpPr>
        <p:spPr bwMode="auto">
          <a:xfrm>
            <a:off x="3708019" y="4790814"/>
            <a:ext cx="1596832" cy="397537"/>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Low Turnover</a:t>
            </a:r>
          </a:p>
        </p:txBody>
      </p:sp>
      <p:sp>
        <p:nvSpPr>
          <p:cNvPr id="148486" name="Rectangle 6"/>
          <p:cNvSpPr>
            <a:spLocks noChangeArrowheads="1"/>
          </p:cNvSpPr>
          <p:nvPr/>
        </p:nvSpPr>
        <p:spPr bwMode="auto">
          <a:xfrm>
            <a:off x="3657299" y="731091"/>
            <a:ext cx="1647552" cy="397537"/>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High Turnover</a:t>
            </a:r>
          </a:p>
        </p:txBody>
      </p:sp>
      <p:sp>
        <p:nvSpPr>
          <p:cNvPr id="148487" name="Rectangle 7"/>
          <p:cNvSpPr>
            <a:spLocks noChangeArrowheads="1"/>
          </p:cNvSpPr>
          <p:nvPr/>
        </p:nvSpPr>
        <p:spPr bwMode="auto">
          <a:xfrm>
            <a:off x="2451522" y="3554872"/>
            <a:ext cx="1023214" cy="45909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400" dirty="0">
                <a:effectLst>
                  <a:outerShdw blurRad="38100" dist="38100" dir="2700000" algn="tl">
                    <a:srgbClr val="FFFFFF"/>
                  </a:outerShdw>
                </a:effectLst>
              </a:rPr>
              <a:t>Failure</a:t>
            </a:r>
          </a:p>
        </p:txBody>
      </p:sp>
      <p:sp>
        <p:nvSpPr>
          <p:cNvPr id="17416" name="Rectangle 12"/>
          <p:cNvSpPr>
            <a:spLocks noGrp="1" noChangeArrowheads="1"/>
          </p:cNvSpPr>
          <p:nvPr>
            <p:ph type="title"/>
          </p:nvPr>
        </p:nvSpPr>
        <p:spPr>
          <a:xfrm>
            <a:off x="1963965" y="142875"/>
            <a:ext cx="5884635" cy="525364"/>
          </a:xfrm>
        </p:spPr>
        <p:txBody>
          <a:bodyPr vert="horz">
            <a:normAutofit fontScale="90000"/>
          </a:bodyPr>
          <a:lstStyle/>
          <a:p>
            <a:pPr defTabSz="914485"/>
            <a:r>
              <a:rPr lang="en-US" sz="3000" dirty="0"/>
              <a:t>ROA: Turnover </a:t>
            </a:r>
            <a:r>
              <a:rPr lang="en-US" sz="3000" dirty="0" smtClean="0"/>
              <a:t> versus </a:t>
            </a:r>
            <a:r>
              <a:rPr lang="en-US" sz="3000" dirty="0"/>
              <a:t>Margin</a:t>
            </a:r>
            <a:endParaRPr lang="en-US" dirty="0" smtClean="0"/>
          </a:p>
        </p:txBody>
      </p:sp>
      <p:sp>
        <p:nvSpPr>
          <p:cNvPr id="148493" name="AutoShape 13"/>
          <p:cNvSpPr>
            <a:spLocks noChangeArrowheads="1"/>
          </p:cNvSpPr>
          <p:nvPr/>
        </p:nvSpPr>
        <p:spPr bwMode="auto">
          <a:xfrm>
            <a:off x="1116017" y="2668820"/>
            <a:ext cx="6552595" cy="520898"/>
          </a:xfrm>
          <a:prstGeom prst="leftRightArrow">
            <a:avLst>
              <a:gd name="adj1" fmla="val 70120"/>
              <a:gd name="adj2" fmla="val 131740"/>
            </a:avLst>
          </a:prstGeom>
          <a:solidFill>
            <a:srgbClr val="660066"/>
          </a:solidFill>
          <a:ln w="12700">
            <a:noFill/>
            <a:miter lim="800000"/>
            <a:headEnd/>
            <a:tailEnd/>
          </a:ln>
          <a:effectLst>
            <a:outerShdw dist="53882" dir="2700000" algn="ctr" rotWithShape="0">
              <a:srgbClr val="CECECE"/>
            </a:outerShdw>
          </a:effectLst>
        </p:spPr>
        <p:txBody>
          <a:bodyPr lIns="85593" tIns="42045" rIns="85593" bIns="42045" anchor="ctr">
            <a:spAutoFit/>
          </a:bodyPr>
          <a:lstStyle/>
          <a:p>
            <a:pPr>
              <a:defRPr/>
            </a:pPr>
            <a:endParaRPr lang="en-US"/>
          </a:p>
        </p:txBody>
      </p:sp>
      <p:sp>
        <p:nvSpPr>
          <p:cNvPr id="17418" name="AutoShape 14"/>
          <p:cNvSpPr>
            <a:spLocks noChangeArrowheads="1"/>
          </p:cNvSpPr>
          <p:nvPr/>
        </p:nvSpPr>
        <p:spPr bwMode="auto">
          <a:xfrm>
            <a:off x="4267200" y="2463279"/>
            <a:ext cx="580571" cy="1114431"/>
          </a:xfrm>
          <a:prstGeom prst="upDownArrow">
            <a:avLst>
              <a:gd name="adj1" fmla="val 67759"/>
              <a:gd name="adj2" fmla="val 107292"/>
            </a:avLst>
          </a:prstGeom>
          <a:solidFill>
            <a:srgbClr val="660066"/>
          </a:solidFill>
          <a:ln w="12700">
            <a:noFill/>
            <a:miter lim="800000"/>
            <a:headEnd/>
            <a:tailEnd/>
          </a:ln>
        </p:spPr>
        <p:txBody>
          <a:bodyPr lIns="85593" tIns="42045" rIns="85593" bIns="42045" anchor="ctr">
            <a:spAutoFit/>
          </a:bodyPr>
          <a:lstStyle/>
          <a:p>
            <a:endParaRPr lang="en-US"/>
          </a:p>
        </p:txBody>
      </p:sp>
      <p:sp>
        <p:nvSpPr>
          <p:cNvPr id="148495" name="Rectangle 15"/>
          <p:cNvSpPr>
            <a:spLocks noChangeArrowheads="1"/>
          </p:cNvSpPr>
          <p:nvPr/>
        </p:nvSpPr>
        <p:spPr bwMode="auto">
          <a:xfrm>
            <a:off x="3962400" y="2213433"/>
            <a:ext cx="2831081" cy="45909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400" dirty="0">
                <a:effectLst>
                  <a:outerShdw blurRad="38100" dist="38100" dir="2700000" algn="tl">
                    <a:srgbClr val="FFFFFF"/>
                  </a:outerShdw>
                </a:effectLst>
              </a:rPr>
              <a:t>               Unattainable</a:t>
            </a:r>
          </a:p>
        </p:txBody>
      </p:sp>
      <p:sp>
        <p:nvSpPr>
          <p:cNvPr id="2" name="TextBox 1"/>
          <p:cNvSpPr txBox="1"/>
          <p:nvPr/>
        </p:nvSpPr>
        <p:spPr>
          <a:xfrm>
            <a:off x="783629" y="5323294"/>
            <a:ext cx="7217370" cy="1107996"/>
          </a:xfrm>
          <a:prstGeom prst="rect">
            <a:avLst/>
          </a:prstGeom>
          <a:noFill/>
        </p:spPr>
        <p:txBody>
          <a:bodyPr wrap="square" rtlCol="0">
            <a:spAutoFit/>
          </a:bodyPr>
          <a:lstStyle/>
          <a:p>
            <a:r>
              <a:rPr lang="en-US" sz="2200" dirty="0" smtClean="0"/>
              <a:t>Two of the four segments might be unattainable or undesirable.  But how should a manager improve the firm’s positioning in the other two segments?</a:t>
            </a:r>
            <a:endParaRPr lang="en-US" sz="2200" dirty="0"/>
          </a:p>
        </p:txBody>
      </p:sp>
      <p:cxnSp>
        <p:nvCxnSpPr>
          <p:cNvPr id="5" name="Straight Connector 4"/>
          <p:cNvCxnSpPr/>
          <p:nvPr/>
        </p:nvCxnSpPr>
        <p:spPr>
          <a:xfrm>
            <a:off x="4557485" y="1218935"/>
            <a:ext cx="36115" cy="3512051"/>
          </a:xfrm>
          <a:prstGeom prst="line">
            <a:avLst/>
          </a:prstGeom>
          <a:ln w="76200"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3981517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0641"/>
          </a:xfrm>
        </p:spPr>
        <p:txBody>
          <a:bodyPr/>
          <a:lstStyle/>
          <a:p>
            <a:r>
              <a:rPr lang="en-US" dirty="0" smtClean="0"/>
              <a:t>Return on Assets</a:t>
            </a:r>
            <a:endParaRPr lang="en-US" dirty="0"/>
          </a:p>
        </p:txBody>
      </p:sp>
      <p:sp>
        <p:nvSpPr>
          <p:cNvPr id="3" name="Content Placeholder 2"/>
          <p:cNvSpPr>
            <a:spLocks noGrp="1"/>
          </p:cNvSpPr>
          <p:nvPr>
            <p:ph idx="1"/>
          </p:nvPr>
        </p:nvSpPr>
        <p:spPr>
          <a:xfrm>
            <a:off x="457200" y="1480245"/>
            <a:ext cx="7620000" cy="4953000"/>
          </a:xfrm>
        </p:spPr>
        <p:txBody>
          <a:bodyPr>
            <a:normAutofit lnSpcReduction="10000"/>
          </a:bodyPr>
          <a:lstStyle/>
          <a:p>
            <a:pPr marL="114300" indent="0">
              <a:buNone/>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Consider these two hypothetical firms in different industries.</a:t>
            </a:r>
          </a:p>
          <a:p>
            <a:r>
              <a:rPr lang="en-US" dirty="0" smtClean="0"/>
              <a:t>Both firms have the same ROA, but different combinations of profit margin and asset turnover.  </a:t>
            </a:r>
          </a:p>
          <a:p>
            <a:r>
              <a:rPr lang="en-US" dirty="0" smtClean="0"/>
              <a:t>Perhaps the different approaches simply reflects the difference in industries? </a:t>
            </a:r>
          </a:p>
          <a:p>
            <a:r>
              <a:rPr lang="en-US" dirty="0" smtClean="0"/>
              <a:t>What kinds of industries would have higher profit margins?</a:t>
            </a:r>
          </a:p>
          <a:p>
            <a:r>
              <a:rPr lang="en-US" dirty="0" smtClean="0"/>
              <a:t>What kinds of industries would have higher asset turnover?</a:t>
            </a:r>
          </a:p>
          <a:p>
            <a:endParaRPr lang="en-US" dirty="0"/>
          </a:p>
        </p:txBody>
      </p:sp>
      <p:sp>
        <p:nvSpPr>
          <p:cNvPr id="4" name="Rectangle 3"/>
          <p:cNvSpPr>
            <a:spLocks noChangeArrowheads="1"/>
          </p:cNvSpPr>
          <p:nvPr/>
        </p:nvSpPr>
        <p:spPr bwMode="auto">
          <a:xfrm>
            <a:off x="611414" y="1005851"/>
            <a:ext cx="7311571" cy="2585145"/>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86493" tIns="43247" rIns="86493" bIns="43247" anchor="ctr"/>
          <a:lstStyle/>
          <a:p>
            <a:pPr>
              <a:defRPr/>
            </a:pPr>
            <a:endParaRPr lang="en-US"/>
          </a:p>
        </p:txBody>
      </p:sp>
      <p:sp>
        <p:nvSpPr>
          <p:cNvPr id="5" name="Rectangle 4"/>
          <p:cNvSpPr>
            <a:spLocks noChangeArrowheads="1"/>
          </p:cNvSpPr>
          <p:nvPr/>
        </p:nvSpPr>
        <p:spPr bwMode="auto">
          <a:xfrm>
            <a:off x="761093" y="1143000"/>
            <a:ext cx="7239000" cy="2122624"/>
          </a:xfrm>
          <a:prstGeom prst="rect">
            <a:avLst/>
          </a:prstGeom>
          <a:noFill/>
          <a:ln w="12700">
            <a:noFill/>
            <a:miter lim="800000"/>
            <a:headEnd/>
            <a:tailEnd/>
          </a:ln>
          <a:effectLst/>
        </p:spPr>
        <p:txBody>
          <a:bodyPr lIns="90480" tIns="44446" rIns="90480" bIns="44446">
            <a:spAutoFit/>
          </a:bodyPr>
          <a:lstStyle/>
          <a:p>
            <a:pPr defTabSz="914485" eaLnBrk="0" hangingPunct="0">
              <a:lnSpc>
                <a:spcPct val="90000"/>
              </a:lnSpc>
              <a:spcBef>
                <a:spcPct val="50000"/>
              </a:spcBef>
              <a:defRPr/>
            </a:pPr>
            <a:r>
              <a:rPr lang="en-US" sz="2400" dirty="0">
                <a:solidFill>
                  <a:srgbClr val="660066"/>
                </a:solidFill>
                <a:effectLst>
                  <a:outerShdw blurRad="38100" dist="38100" dir="2700000" algn="tl">
                    <a:srgbClr val="FFFFFF"/>
                  </a:outerShdw>
                </a:effectLst>
              </a:rPr>
              <a:t>	</a:t>
            </a:r>
            <a:r>
              <a:rPr lang="en-US" sz="2400" dirty="0">
                <a:solidFill>
                  <a:srgbClr val="660066"/>
                </a:solidFill>
                <a:effectLst>
                  <a:outerShdw blurRad="38100" dist="38100" dir="2700000" algn="tl">
                    <a:srgbClr val="FFFFFF"/>
                  </a:outerShdw>
                </a:effectLst>
                <a:latin typeface="Arial" pitchFamily="34" charset="0"/>
                <a:cs typeface="Arial" pitchFamily="34" charset="0"/>
              </a:rPr>
              <a:t>	     </a:t>
            </a:r>
            <a:r>
              <a:rPr lang="en-US" sz="1700" dirty="0">
                <a:solidFill>
                  <a:srgbClr val="660066"/>
                </a:solidFill>
                <a:effectLst>
                  <a:outerShdw blurRad="38100" dist="38100" dir="2700000" algn="tl">
                    <a:srgbClr val="FFFFFF"/>
                  </a:outerShdw>
                </a:effectLst>
                <a:latin typeface="Arial" pitchFamily="34" charset="0"/>
                <a:cs typeface="Arial" pitchFamily="34" charset="0"/>
              </a:rPr>
              <a:t>Net Profit    X      Asset   =        Return on			         Margin            Turnover	Assets</a:t>
            </a:r>
          </a:p>
          <a:p>
            <a:pPr defTabSz="914485" eaLnBrk="0" hangingPunct="0">
              <a:lnSpc>
                <a:spcPct val="90000"/>
              </a:lnSpc>
              <a:spcBef>
                <a:spcPct val="50000"/>
              </a:spcBef>
              <a:defRPr/>
            </a:pPr>
            <a:endParaRPr lang="en-US" sz="1700" dirty="0">
              <a:solidFill>
                <a:srgbClr val="660066"/>
              </a:solidFill>
              <a:effectLst>
                <a:outerShdw blurRad="38100" dist="38100" dir="2700000" algn="tl">
                  <a:srgbClr val="FFFFFF"/>
                </a:outerShdw>
              </a:effectLst>
              <a:latin typeface="Arial" pitchFamily="34" charset="0"/>
              <a:cs typeface="Arial" pitchFamily="34" charset="0"/>
            </a:endParaRPr>
          </a:p>
          <a:p>
            <a:pPr defTabSz="914485" eaLnBrk="0" hangingPunct="0">
              <a:lnSpc>
                <a:spcPct val="90000"/>
              </a:lnSpc>
              <a:spcBef>
                <a:spcPct val="50000"/>
              </a:spcBef>
              <a:defRPr/>
            </a:pPr>
            <a:r>
              <a:rPr lang="en-US" sz="1700" dirty="0">
                <a:solidFill>
                  <a:srgbClr val="660066"/>
                </a:solidFill>
                <a:effectLst>
                  <a:outerShdw blurRad="38100" dist="38100" dir="2700000" algn="tl">
                    <a:srgbClr val="FFFFFF"/>
                  </a:outerShdw>
                </a:effectLst>
                <a:latin typeface="Arial" pitchFamily="34" charset="0"/>
                <a:cs typeface="Arial" pitchFamily="34" charset="0"/>
              </a:rPr>
              <a:t>Provo Bakery                  10%         X    </a:t>
            </a:r>
            <a:r>
              <a:rPr lang="en-US" sz="1700" dirty="0" smtClean="0">
                <a:solidFill>
                  <a:srgbClr val="660066"/>
                </a:solidFill>
                <a:effectLst>
                  <a:outerShdw blurRad="38100" dist="38100" dir="2700000" algn="tl">
                    <a:srgbClr val="FFFFFF"/>
                  </a:outerShdw>
                </a:effectLst>
                <a:latin typeface="Arial" pitchFamily="34" charset="0"/>
                <a:cs typeface="Arial" pitchFamily="34" charset="0"/>
              </a:rPr>
              <a:t>3 </a:t>
            </a:r>
            <a:r>
              <a:rPr lang="en-US" sz="1700" dirty="0">
                <a:solidFill>
                  <a:srgbClr val="660066"/>
                </a:solidFill>
                <a:effectLst>
                  <a:outerShdw blurRad="38100" dist="38100" dir="2700000" algn="tl">
                    <a:srgbClr val="FFFFFF"/>
                  </a:outerShdw>
                </a:effectLst>
                <a:latin typeface="Arial" pitchFamily="34" charset="0"/>
                <a:cs typeface="Arial" pitchFamily="34" charset="0"/>
              </a:rPr>
              <a:t>times  =      	</a:t>
            </a:r>
            <a:r>
              <a:rPr lang="en-US" sz="1700" dirty="0" smtClean="0">
                <a:solidFill>
                  <a:srgbClr val="660066"/>
                </a:solidFill>
                <a:effectLst>
                  <a:outerShdw blurRad="38100" dist="38100" dir="2700000" algn="tl">
                    <a:srgbClr val="FFFFFF"/>
                  </a:outerShdw>
                </a:effectLst>
                <a:latin typeface="Arial" pitchFamily="34" charset="0"/>
                <a:cs typeface="Arial" pitchFamily="34" charset="0"/>
              </a:rPr>
              <a:t>30</a:t>
            </a:r>
            <a:r>
              <a:rPr lang="en-US" sz="1700" dirty="0">
                <a:solidFill>
                  <a:srgbClr val="660066"/>
                </a:solidFill>
                <a:effectLst>
                  <a:outerShdw blurRad="38100" dist="38100" dir="2700000" algn="tl">
                    <a:srgbClr val="FFFFFF"/>
                  </a:outerShdw>
                </a:effectLst>
                <a:latin typeface="Arial" pitchFamily="34" charset="0"/>
                <a:cs typeface="Arial" pitchFamily="34" charset="0"/>
              </a:rPr>
              <a:t>%</a:t>
            </a:r>
          </a:p>
          <a:p>
            <a:pPr defTabSz="914485" eaLnBrk="0" hangingPunct="0">
              <a:lnSpc>
                <a:spcPct val="90000"/>
              </a:lnSpc>
              <a:spcBef>
                <a:spcPct val="50000"/>
              </a:spcBef>
              <a:defRPr/>
            </a:pPr>
            <a:endParaRPr lang="en-US" sz="1700" dirty="0">
              <a:solidFill>
                <a:srgbClr val="660066"/>
              </a:solidFill>
              <a:effectLst>
                <a:outerShdw blurRad="38100" dist="38100" dir="2700000" algn="tl">
                  <a:srgbClr val="FFFFFF"/>
                </a:outerShdw>
              </a:effectLst>
              <a:latin typeface="Arial" pitchFamily="34" charset="0"/>
              <a:cs typeface="Arial" pitchFamily="34" charset="0"/>
            </a:endParaRPr>
          </a:p>
          <a:p>
            <a:pPr defTabSz="914485" eaLnBrk="0" hangingPunct="0">
              <a:lnSpc>
                <a:spcPct val="90000"/>
              </a:lnSpc>
              <a:spcBef>
                <a:spcPct val="50000"/>
              </a:spcBef>
              <a:defRPr/>
            </a:pPr>
            <a:r>
              <a:rPr lang="en-US" sz="1700" dirty="0" err="1">
                <a:solidFill>
                  <a:srgbClr val="660066"/>
                </a:solidFill>
                <a:effectLst>
                  <a:outerShdw blurRad="38100" dist="38100" dir="2700000" algn="tl">
                    <a:srgbClr val="FFFFFF"/>
                  </a:outerShdw>
                </a:effectLst>
                <a:latin typeface="Arial" pitchFamily="34" charset="0"/>
                <a:cs typeface="Arial" pitchFamily="34" charset="0"/>
              </a:rPr>
              <a:t>Zales</a:t>
            </a:r>
            <a:r>
              <a:rPr lang="en-US" sz="1700" dirty="0">
                <a:solidFill>
                  <a:srgbClr val="660066"/>
                </a:solidFill>
                <a:effectLst>
                  <a:outerShdw blurRad="38100" dist="38100" dir="2700000" algn="tl">
                    <a:srgbClr val="FFFFFF"/>
                  </a:outerShdw>
                </a:effectLst>
                <a:latin typeface="Arial" pitchFamily="34" charset="0"/>
                <a:cs typeface="Arial" pitchFamily="34" charset="0"/>
              </a:rPr>
              <a:t> Jewelry	           </a:t>
            </a:r>
            <a:r>
              <a:rPr lang="en-US" sz="1700" dirty="0" smtClean="0">
                <a:solidFill>
                  <a:srgbClr val="660066"/>
                </a:solidFill>
                <a:effectLst>
                  <a:outerShdw blurRad="38100" dist="38100" dir="2700000" algn="tl">
                    <a:srgbClr val="FFFFFF"/>
                  </a:outerShdw>
                </a:effectLst>
                <a:latin typeface="Arial" pitchFamily="34" charset="0"/>
                <a:cs typeface="Arial" pitchFamily="34" charset="0"/>
              </a:rPr>
              <a:t>30</a:t>
            </a:r>
            <a:r>
              <a:rPr lang="en-US" sz="1700" dirty="0">
                <a:solidFill>
                  <a:srgbClr val="660066"/>
                </a:solidFill>
                <a:effectLst>
                  <a:outerShdw blurRad="38100" dist="38100" dir="2700000" algn="tl">
                    <a:srgbClr val="FFFFFF"/>
                  </a:outerShdw>
                </a:effectLst>
                <a:latin typeface="Arial" pitchFamily="34" charset="0"/>
                <a:cs typeface="Arial" pitchFamily="34" charset="0"/>
              </a:rPr>
              <a:t>%         X    1 time    =       	</a:t>
            </a:r>
            <a:r>
              <a:rPr lang="en-US" sz="1700" dirty="0" smtClean="0">
                <a:solidFill>
                  <a:srgbClr val="660066"/>
                </a:solidFill>
                <a:effectLst>
                  <a:outerShdw blurRad="38100" dist="38100" dir="2700000" algn="tl">
                    <a:srgbClr val="FFFFFF"/>
                  </a:outerShdw>
                </a:effectLst>
                <a:latin typeface="Arial" pitchFamily="34" charset="0"/>
                <a:cs typeface="Arial" pitchFamily="34" charset="0"/>
              </a:rPr>
              <a:t>30</a:t>
            </a:r>
            <a:r>
              <a:rPr lang="en-US" sz="1700" dirty="0">
                <a:solidFill>
                  <a:srgbClr val="660066"/>
                </a:solidFill>
                <a:effectLst>
                  <a:outerShdw blurRad="38100" dist="38100" dir="2700000" algn="tl">
                    <a:srgbClr val="FFFFFF"/>
                  </a:outerShdw>
                </a:effectLst>
                <a:latin typeface="Arial" pitchFamily="34" charset="0"/>
                <a:cs typeface="Arial" pitchFamily="34" charset="0"/>
              </a:rPr>
              <a:t>%</a:t>
            </a:r>
          </a:p>
        </p:txBody>
      </p:sp>
    </p:spTree>
    <p:extLst>
      <p:ext uri="{BB962C8B-B14F-4D97-AF65-F5344CB8AC3E}">
        <p14:creationId xmlns:p14="http://schemas.microsoft.com/office/powerpoint/2010/main" val="1657937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 Pont ratios and Industries</a:t>
            </a:r>
            <a:endParaRPr lang="en-US" dirty="0"/>
          </a:p>
        </p:txBody>
      </p:sp>
      <p:sp>
        <p:nvSpPr>
          <p:cNvPr id="3" name="Content Placeholder 2"/>
          <p:cNvSpPr>
            <a:spLocks noGrp="1"/>
          </p:cNvSpPr>
          <p:nvPr>
            <p:ph idx="1"/>
          </p:nvPr>
        </p:nvSpPr>
        <p:spPr>
          <a:xfrm>
            <a:off x="457200" y="1295400"/>
            <a:ext cx="7620000" cy="5105400"/>
          </a:xfrm>
        </p:spPr>
        <p:txBody>
          <a:bodyPr>
            <a:normAutofit/>
          </a:bodyPr>
          <a:lstStyle/>
          <a:p>
            <a:r>
              <a:rPr lang="en-US" dirty="0" smtClean="0"/>
              <a:t>According to a </a:t>
            </a:r>
            <a:r>
              <a:rPr lang="en-US" dirty="0"/>
              <a:t>2021 study (</a:t>
            </a:r>
            <a:r>
              <a:rPr lang="en-US" dirty="0">
                <a:hlinkClick r:id="rId2"/>
              </a:rPr>
              <a:t>https://</a:t>
            </a:r>
            <a:r>
              <a:rPr lang="en-US" dirty="0" smtClean="0">
                <a:hlinkClick r:id="rId2"/>
              </a:rPr>
              <a:t>csimarket.com/screening/index.php</a:t>
            </a:r>
            <a:r>
              <a:rPr lang="en-US" dirty="0" smtClean="0"/>
              <a:t>), the retail sector had the highest asset-turnover ratio (1.92), followed by consumer non-cyclicals (0.96), capital goods (0.83), energy (0.81) and consumer discretionary (0.77).</a:t>
            </a:r>
          </a:p>
          <a:p>
            <a:r>
              <a:rPr lang="en-US" dirty="0" smtClean="0"/>
              <a:t>Within the retail sector, grocery stores (3.26) ranked highest, followed by wholesale stores, retail drugstores, retail technology stores and departmental stores.  </a:t>
            </a:r>
          </a:p>
          <a:p>
            <a:r>
              <a:rPr lang="en-US" dirty="0" smtClean="0"/>
              <a:t>According to </a:t>
            </a:r>
            <a:r>
              <a:rPr lang="en-US" dirty="0" err="1" smtClean="0"/>
              <a:t>Aswath</a:t>
            </a:r>
            <a:r>
              <a:rPr lang="en-US" dirty="0" smtClean="0"/>
              <a:t> </a:t>
            </a:r>
            <a:r>
              <a:rPr lang="en-US" dirty="0" err="1" smtClean="0"/>
              <a:t>Damodaran</a:t>
            </a:r>
            <a:r>
              <a:rPr lang="en-US" dirty="0" smtClean="0"/>
              <a:t>, using data for 2022, the non-financial industries with the highest net profit margin were Entertainment Software, Railroads, and Semiconductor.</a:t>
            </a:r>
          </a:p>
          <a:p>
            <a:r>
              <a:rPr lang="en-US" dirty="0" smtClean="0"/>
              <a:t>It would seem that there is greater variation in these ratios across industries than within industries.</a:t>
            </a:r>
          </a:p>
          <a:p>
            <a:r>
              <a:rPr lang="en-US" dirty="0" smtClean="0"/>
              <a:t>Thus, it would seem that these ratios characterize industries.</a:t>
            </a:r>
            <a:endParaRPr lang="en-US" dirty="0"/>
          </a:p>
        </p:txBody>
      </p:sp>
    </p:spTree>
    <p:extLst>
      <p:ext uri="{BB962C8B-B14F-4D97-AF65-F5344CB8AC3E}">
        <p14:creationId xmlns:p14="http://schemas.microsoft.com/office/powerpoint/2010/main" val="32091843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93FB0F-8F87-424E-A393-76C1F7A55DEB}">
  <ds:schemaRefs>
    <ds:schemaRef ds:uri="http://www.w3.org/XML/1998/namespace"/>
    <ds:schemaRef ds:uri="http://schemas.microsoft.com/office/2006/documentManagement/types"/>
    <ds:schemaRef ds:uri="http://schemas.openxmlformats.org/package/2006/metadata/core-properties"/>
    <ds:schemaRef ds:uri="http://purl.org/dc/elements/1.1/"/>
    <ds:schemaRef ds:uri="bcb18cd9-2614-41de-a438-05e8f58d2b4e"/>
    <ds:schemaRef ds:uri="http://purl.org/dc/terms/"/>
    <ds:schemaRef ds:uri="http://purl.org/dc/dcmitype/"/>
    <ds:schemaRef ds:uri="http://schemas.microsoft.com/office/2006/metadata/properties"/>
    <ds:schemaRef ds:uri="http://schemas.microsoft.com/office/infopath/2007/PartnerControls"/>
    <ds:schemaRef ds:uri="9cd9834e-9656-4a9f-bc4d-b5b5e1a3e387"/>
  </ds:schemaRefs>
</ds:datastoreItem>
</file>

<file path=customXml/itemProps2.xml><?xml version="1.0" encoding="utf-8"?>
<ds:datastoreItem xmlns:ds="http://schemas.openxmlformats.org/officeDocument/2006/customXml" ds:itemID="{B72EDD48-8BC4-4FC4-9C0A-E4D93BCF4C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0B1A0F-4147-42BD-9FFA-BEDEB79764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15611</TotalTime>
  <Words>5419</Words>
  <Application>Microsoft Office PowerPoint</Application>
  <PresentationFormat>On-screen Show (4:3)</PresentationFormat>
  <Paragraphs>663</Paragraphs>
  <Slides>44</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6" baseType="lpstr">
      <vt:lpstr>Math-PS</vt:lpstr>
      <vt:lpstr>Times-Bold</vt:lpstr>
      <vt:lpstr>Times-Roman</vt:lpstr>
      <vt:lpstr>Arial</vt:lpstr>
      <vt:lpstr>Calibri</vt:lpstr>
      <vt:lpstr>Cambria</vt:lpstr>
      <vt:lpstr>Symbol</vt:lpstr>
      <vt:lpstr>Tahoma</vt:lpstr>
      <vt:lpstr>Times New Roman</vt:lpstr>
      <vt:lpstr>Adjacency</vt:lpstr>
      <vt:lpstr>think-cell Slide</vt:lpstr>
      <vt:lpstr>Document</vt:lpstr>
      <vt:lpstr>The Dupont Model: Introduction</vt:lpstr>
      <vt:lpstr>What is the Dupont Model?</vt:lpstr>
      <vt:lpstr>The Du Pont Identity</vt:lpstr>
      <vt:lpstr>Sources of Profit Margin</vt:lpstr>
      <vt:lpstr>Sources of Asset Utilization Efficiency</vt:lpstr>
      <vt:lpstr>The Du Pont Identity &amp;  Strategy</vt:lpstr>
      <vt:lpstr>ROA: Turnover  versus Margin</vt:lpstr>
      <vt:lpstr>Return on Assets</vt:lpstr>
      <vt:lpstr>Du Pont ratios and Industries</vt:lpstr>
      <vt:lpstr>Dupont Identity within industries</vt:lpstr>
      <vt:lpstr>Income Statements: Wal-Mart vs Tiffany (2013, in millions)</vt:lpstr>
      <vt:lpstr>Profit Margin Model: Wal-Mart  vs Tiffany (2013, in millions)</vt:lpstr>
      <vt:lpstr>Profit Margins</vt:lpstr>
      <vt:lpstr>Asset Turnover Model: Wal-Mart vs Tiffany (2013, in millions)</vt:lpstr>
      <vt:lpstr>Asset Turnover</vt:lpstr>
      <vt:lpstr>Dupont Model and Financial Leverage</vt:lpstr>
      <vt:lpstr>PowerPoint Presentation</vt:lpstr>
      <vt:lpstr>Financial Objectives: The Strategic Profit Model (SPM)</vt:lpstr>
      <vt:lpstr>Strategic Profit Model Examples</vt:lpstr>
      <vt:lpstr>Big Lots, Inc. (NYS: BIG)</vt:lpstr>
      <vt:lpstr>Big Lots, Inc. </vt:lpstr>
      <vt:lpstr>Big Lots, Inc.</vt:lpstr>
      <vt:lpstr>Strategic Profit Model Examples</vt:lpstr>
      <vt:lpstr>ROI Model, Including The Strategic Profit Model</vt:lpstr>
      <vt:lpstr>Retail Strategies</vt:lpstr>
      <vt:lpstr>Walmart’s focus on efficient asset use</vt:lpstr>
      <vt:lpstr>Walmart’s focus on efficient asset use</vt:lpstr>
      <vt:lpstr>Burlington Stores</vt:lpstr>
      <vt:lpstr>Burlington Stores</vt:lpstr>
      <vt:lpstr>Financial Information</vt:lpstr>
      <vt:lpstr>Bergdorf Goodman Stores</vt:lpstr>
      <vt:lpstr>The Tiffany Approach</vt:lpstr>
      <vt:lpstr>Tiffany Brand Strategy</vt:lpstr>
      <vt:lpstr>Tiffany Brand Strategy</vt:lpstr>
      <vt:lpstr>Tiffany Brand Strategy</vt:lpstr>
      <vt:lpstr>The Walmart and Costco Stores</vt:lpstr>
      <vt:lpstr>Crafting strategy post Dupont</vt:lpstr>
      <vt:lpstr>A more nuanced view of Dupont</vt:lpstr>
      <vt:lpstr>The Case of Zara</vt:lpstr>
      <vt:lpstr>Asset Efficiency &amp; Profit Margin</vt:lpstr>
      <vt:lpstr>Gerald Smith &amp; Profit Leveraging</vt:lpstr>
      <vt:lpstr>Low Gross Margin Strategies</vt:lpstr>
      <vt:lpstr>High Gross Margin Strategies?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Dupont Analysis</dc:title>
  <dc:creator>Arun</dc:creator>
  <cp:lastModifiedBy>Viswanath, Prof. P.V.</cp:lastModifiedBy>
  <cp:revision>148</cp:revision>
  <cp:lastPrinted>2019-09-16T21:43:07Z</cp:lastPrinted>
  <dcterms:created xsi:type="dcterms:W3CDTF">2011-10-04T03:33:26Z</dcterms:created>
  <dcterms:modified xsi:type="dcterms:W3CDTF">2023-02-21T00:08:37Z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